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9" r:id="rId3"/>
    <p:sldId id="257" r:id="rId4"/>
    <p:sldId id="258" r:id="rId5"/>
    <p:sldId id="282" r:id="rId6"/>
    <p:sldId id="259" r:id="rId7"/>
    <p:sldId id="285" r:id="rId8"/>
    <p:sldId id="283" r:id="rId9"/>
    <p:sldId id="262" r:id="rId10"/>
    <p:sldId id="264" r:id="rId11"/>
    <p:sldId id="265" r:id="rId12"/>
    <p:sldId id="280" r:id="rId13"/>
    <p:sldId id="267" r:id="rId14"/>
    <p:sldId id="271" r:id="rId15"/>
    <p:sldId id="269" r:id="rId16"/>
    <p:sldId id="272" r:id="rId17"/>
    <p:sldId id="273" r:id="rId18"/>
    <p:sldId id="276" r:id="rId19"/>
    <p:sldId id="275" r:id="rId20"/>
    <p:sldId id="286" r:id="rId21"/>
    <p:sldId id="287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DBDC-25C8-D2CE-CCCE-F288D783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39DE-07A8-2305-A6C9-FC5ABCEC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189A-000F-00A1-3004-A79FABC2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2E7-BAAD-4325-AD2D-C28CEC65A8D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9E60-0E9F-C1A4-E244-44520ACD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9DE5-C3A8-4A1A-5692-4EE16D1C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CC8-1638-43B0-811D-38F2E2D6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3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9828-29CB-D6B6-B827-A2FFB37D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5E05D-7428-125D-47AF-8091D0061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55F3-2B3A-8CFF-130E-87DE88E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2E7-BAAD-4325-AD2D-C28CEC65A8D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43479-83FB-AC11-7343-08A0149C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F1C2-E8A7-7D40-0CFD-32E88ECD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CC8-1638-43B0-811D-38F2E2D6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5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2C443-2EC3-799C-D7AC-35EE54E88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4DD-0829-5C90-5912-038AD6377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6882-89B4-38F9-5086-90E30815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2E7-BAAD-4325-AD2D-C28CEC65A8D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D5B3-1E5A-ACBC-243B-BAABA5A0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7004C-262D-CFBA-C44D-7B03DCB1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CC8-1638-43B0-811D-38F2E2D6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636E-DA6C-D651-B73C-62D93652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31A4-B95F-93AC-B988-6F760C14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10E3-C277-5BA8-A1CD-472D585D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2E7-BAAD-4325-AD2D-C28CEC65A8D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E4A5-BE09-2CBE-1781-C94B25BF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73574-F326-75F0-4372-F1875B13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CC8-1638-43B0-811D-38F2E2D6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1D8C-A99F-75A2-5FE8-4670A640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C122D-B091-38AC-8306-91F83CD9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9187-D3BE-5F09-A294-BAC55055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2E7-BAAD-4325-AD2D-C28CEC65A8D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C9CB-5794-0A75-1943-3509CB20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03ED5-D310-5A80-CFD7-AFE29A1C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CC8-1638-43B0-811D-38F2E2D6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CA0B-11D3-6B59-C3B3-9D48BBFC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C21A-AE53-DD3F-E386-66CFBCF8B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903B4-E075-203C-8F62-46DCDFF6D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F7C7-DD75-4114-0F54-41356471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2E7-BAAD-4325-AD2D-C28CEC65A8D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D5FCC-B48F-132F-2601-D590402A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56C7E-4EB9-E408-6C3C-8E56F145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CC8-1638-43B0-811D-38F2E2D6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3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6F81-18D3-8CDC-C33C-C1163F77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190-6720-45B1-4249-E67C79F1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59704-D5CE-736E-D964-80C108740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35BD0-0D7F-1EB7-7CE6-111B39868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78BD2-7563-899C-9793-706FBEDBE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BC2FD-A011-E514-787D-5329E6C5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2E7-BAAD-4325-AD2D-C28CEC65A8D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3832B-B74A-A63D-2F09-D8FAE885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4DBD0-71E1-E0A4-2311-C96A72A3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CC8-1638-43B0-811D-38F2E2D6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1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DD4D-C63B-355C-64F0-3B760AF4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78066-5909-4388-1F36-4298F2FD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2E7-BAAD-4325-AD2D-C28CEC65A8D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3BEB8-E1EE-6D7D-6D18-B97C1DEC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987A9-5E52-A919-3C5C-9508E894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CC8-1638-43B0-811D-38F2E2D6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F73A4-E951-7EB9-9596-BF132E62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2E7-BAAD-4325-AD2D-C28CEC65A8D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6422A-2C4E-EA1E-404B-1C19848C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AE1F1-237F-8745-1AB4-8F1E9F3B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CC8-1638-43B0-811D-38F2E2D6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D1FC-D42A-ED4F-2E95-EE3CDAA7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2E94-7A98-B433-FE11-7A036E210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B7071-3DA7-6D19-0FE3-624D1AB37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6DDD-B68B-9F99-375A-6B9101FC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2E7-BAAD-4325-AD2D-C28CEC65A8D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EB33C-63EB-1C32-7EDC-AB5FB141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44A31-5BB9-A5CE-9647-3383229A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CC8-1638-43B0-811D-38F2E2D6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C2BA-D597-4750-DB5E-74EE4508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52076-7A09-0838-3341-7FDEC0037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B80D7-D729-53BD-6825-38141446A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30FA1-AD17-3C4D-D6C5-CF52C4BA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2E7-BAAD-4325-AD2D-C28CEC65A8D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C3CC0-59EF-3D2F-9AC9-7807D0BA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404D-6691-E43D-F830-5F7B6F29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BCC8-1638-43B0-811D-38F2E2D6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4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D7E47-3D08-DB36-8491-6017AC5F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3EA34-DEE7-F2A4-B4BD-CADC7734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F7ED3-ECBD-752E-304A-2CC685E1A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9F2E7-BAAD-4325-AD2D-C28CEC65A8D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2CCAA-7FBE-D8DC-691E-97A82D5B9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7BD7-E527-026B-5FF1-D9834F89F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BCC8-1638-43B0-811D-38F2E2D6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7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DA6F6-D8D7-F646-EC76-20CF176E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 i="1" kern="1200" dirty="0">
                <a:effectLst/>
                <a:latin typeface="Calibri Light" panose="020F0302020204030204" pitchFamily="34" charset="0"/>
                <a:ea typeface="+mj-ea"/>
                <a:cs typeface="+mj-cs"/>
              </a:rPr>
              <a:t>The p</a:t>
            </a:r>
            <a:r>
              <a:rPr lang="en-US" sz="4000" b="1" i="1" kern="1200" dirty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 Light" panose="020F0302020204030204" pitchFamily="34" charset="0"/>
                <a:ea typeface="+mj-ea"/>
                <a:cs typeface="+mj-cs"/>
              </a:rPr>
              <a:t>ython</a:t>
            </a:r>
            <a:r>
              <a:rPr lang="en-US" sz="4000" b="1" i="1" kern="1200" dirty="0">
                <a:effectLst/>
                <a:latin typeface="Calibri Light" panose="020F0302020204030204" pitchFamily="34" charset="0"/>
                <a:ea typeface="+mj-ea"/>
                <a:cs typeface="+mj-cs"/>
              </a:rPr>
              <a:t> </a:t>
            </a:r>
            <a:endParaRPr lang="en-US" sz="4000" b="1" i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6AD4-8AE3-5CD1-785A-94094E21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916686" indent="-28575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16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They are widely used in network applications, software development, data science, and machine learning(ML).</a:t>
            </a:r>
            <a:endParaRPr lang="en-US" sz="1600" dirty="0">
              <a:effectLst/>
            </a:endParaRPr>
          </a:p>
          <a:p>
            <a:pPr marL="916686" indent="-285750" rtl="0" eaLnBrk="1" latinLnBrk="0" hangingPunct="1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Developers use python because it is efficient, easy to learn and can run on many different platforms.   </a:t>
            </a:r>
            <a:endParaRPr lang="en-US" sz="1600" dirty="0">
              <a:effectLst/>
            </a:endParaRPr>
          </a:p>
          <a:p>
            <a:pPr marL="404622" indent="-28575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ts val="2000"/>
              <a:buFont typeface="Wingdings" panose="05000000000000000000" pitchFamily="2" charset="2"/>
              <a:buChar char="Ø"/>
            </a:pPr>
            <a:endParaRPr lang="en-US" sz="1600" kern="1200" dirty="0"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404622" indent="-28575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ts val="2000"/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</a:endParaRPr>
          </a:p>
          <a:p>
            <a:pPr marL="404622" indent="-28575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ts val="2000"/>
              <a:buFont typeface="Wingdings" panose="05000000000000000000" pitchFamily="2" charset="2"/>
              <a:buChar char="Ø"/>
            </a:pPr>
            <a:endParaRPr lang="en-US" sz="1600" kern="1200" dirty="0"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461772" indent="-3429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ts val="2000"/>
              <a:buFont typeface="+mj-lt"/>
              <a:buAutoNum type="arabicParenR"/>
            </a:pPr>
            <a:r>
              <a:rPr lang="en-US" sz="16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To define a variable,  you do not need to write the data type.</a:t>
            </a:r>
            <a:endParaRPr lang="en-US" sz="1600" dirty="0">
              <a:effectLst/>
            </a:endParaRPr>
          </a:p>
          <a:p>
            <a:pPr marL="461772" indent="-3429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The line does not end with code “;“.</a:t>
            </a:r>
            <a:endParaRPr lang="en-US" sz="1600" dirty="0"/>
          </a:p>
          <a:p>
            <a:pPr marL="461772" indent="-3429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To print we use </a:t>
            </a:r>
            <a:r>
              <a:rPr lang="en-US" sz="1600" kern="1200" dirty="0"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6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 print() .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</a:p>
          <a:p>
            <a:pPr marL="461772" indent="-3429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For enter we use </a:t>
            </a:r>
            <a:r>
              <a:rPr lang="en-US" sz="1600" kern="1200" dirty="0"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6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input() .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yellow snake logo&#10;&#10;Description automatically generated">
            <a:extLst>
              <a:ext uri="{FF2B5EF4-FFF2-40B4-BE49-F238E27FC236}">
                <a16:creationId xmlns:a16="http://schemas.microsoft.com/office/drawing/2014/main" id="{9159D9A3-81A3-EEDC-4E36-AB417B01B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r="313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275046-D7B4-A0EA-581B-C238DAAE1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95099"/>
              </p:ext>
            </p:extLst>
          </p:nvPr>
        </p:nvGraphicFramePr>
        <p:xfrm>
          <a:off x="555267" y="457200"/>
          <a:ext cx="11081469" cy="594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370">
                  <a:extLst>
                    <a:ext uri="{9D8B030D-6E8A-4147-A177-3AD203B41FA5}">
                      <a16:colId xmlns:a16="http://schemas.microsoft.com/office/drawing/2014/main" val="4019169444"/>
                    </a:ext>
                  </a:extLst>
                </a:gridCol>
                <a:gridCol w="3964025">
                  <a:extLst>
                    <a:ext uri="{9D8B030D-6E8A-4147-A177-3AD203B41FA5}">
                      <a16:colId xmlns:a16="http://schemas.microsoft.com/office/drawing/2014/main" val="468343486"/>
                    </a:ext>
                  </a:extLst>
                </a:gridCol>
                <a:gridCol w="3470062">
                  <a:extLst>
                    <a:ext uri="{9D8B030D-6E8A-4147-A177-3AD203B41FA5}">
                      <a16:colId xmlns:a16="http://schemas.microsoft.com/office/drawing/2014/main" val="3016432874"/>
                    </a:ext>
                  </a:extLst>
                </a:gridCol>
                <a:gridCol w="1911012">
                  <a:extLst>
                    <a:ext uri="{9D8B030D-6E8A-4147-A177-3AD203B41FA5}">
                      <a16:colId xmlns:a16="http://schemas.microsoft.com/office/drawing/2014/main" val="2528515438"/>
                    </a:ext>
                  </a:extLst>
                </a:gridCol>
              </a:tblGrid>
              <a:tr h="325106">
                <a:tc>
                  <a:txBody>
                    <a:bodyPr/>
                    <a:lstStyle/>
                    <a:p>
                      <a:r>
                        <a:rPr lang="en-US" sz="1400"/>
                        <a:t>Methods</a:t>
                      </a:r>
                    </a:p>
                  </a:txBody>
                  <a:tcPr marL="72991" marR="72991" marT="36494" marB="3649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Work</a:t>
                      </a:r>
                      <a:endParaRPr lang="en-US" sz="1400" dirty="0"/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Example</a:t>
                      </a:r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Input </a:t>
                      </a:r>
                      <a:endParaRPr lang="en-US" sz="1400" dirty="0"/>
                    </a:p>
                  </a:txBody>
                  <a:tcPr marL="72991" marR="72991" marT="36494" marB="36494"/>
                </a:tc>
                <a:extLst>
                  <a:ext uri="{0D108BD9-81ED-4DB2-BD59-A6C34878D82A}">
                    <a16:rowId xmlns:a16="http://schemas.microsoft.com/office/drawing/2014/main" val="289604828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Print(type())</a:t>
                      </a:r>
                      <a:endParaRPr lang="en-US" sz="1400">
                        <a:effectLst/>
                      </a:endParaRPr>
                    </a:p>
                    <a:p>
                      <a:pPr rtl="0" eaLnBrk="1" latinLnBrk="0" hangingPunct="1"/>
                      <a:endParaRPr lang="en-US" sz="1400"/>
                    </a:p>
                  </a:txBody>
                  <a:tcPr marL="72991" marR="72991" marT="36494" marB="3649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 the Data type</a:t>
                      </a:r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print(type(5))</a:t>
                      </a:r>
                    </a:p>
                    <a:p>
                      <a:endParaRPr lang="en-US" sz="1400"/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&lt;class&gt;’int’</a:t>
                      </a:r>
                      <a:endParaRPr lang="en-US" sz="1400" dirty="0"/>
                    </a:p>
                  </a:txBody>
                  <a:tcPr marL="72991" marR="72991" marT="36494" marB="36494"/>
                </a:tc>
                <a:extLst>
                  <a:ext uri="{0D108BD9-81ED-4DB2-BD59-A6C34878D82A}">
                    <a16:rowId xmlns:a16="http://schemas.microsoft.com/office/drawing/2014/main" val="1260710073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print(len(object))</a:t>
                      </a:r>
                      <a:endParaRPr lang="en-US" sz="1400">
                        <a:effectLst/>
                      </a:endParaRPr>
                    </a:p>
                    <a:p>
                      <a:endParaRPr lang="en-US" sz="1400" dirty="0"/>
                    </a:p>
                  </a:txBody>
                  <a:tcPr marL="72991" marR="72991" marT="36494" marB="3649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 the floor length</a:t>
                      </a:r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print(len("text"))</a:t>
                      </a:r>
                    </a:p>
                    <a:p>
                      <a:endParaRPr lang="en-US" sz="1400"/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en-US" sz="1400" dirty="0"/>
                    </a:p>
                  </a:txBody>
                  <a:tcPr marL="72991" marR="72991" marT="36494" marB="36494"/>
                </a:tc>
                <a:extLst>
                  <a:ext uri="{0D108BD9-81ED-4DB2-BD59-A6C34878D82A}">
                    <a16:rowId xmlns:a16="http://schemas.microsoft.com/office/drawing/2014/main" val="2720040868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print(.strip(chars))</a:t>
                      </a:r>
                      <a:endParaRPr lang="en-US" sz="1400" dirty="0"/>
                    </a:p>
                  </a:txBody>
                  <a:tcPr marL="72991" marR="72991" marT="36494" marB="3649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Delete the one on the right and left</a:t>
                      </a:r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print("#####text#####".strip("#"))</a:t>
                      </a:r>
                    </a:p>
                    <a:p>
                      <a:endParaRPr lang="en-US" sz="1400"/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text</a:t>
                      </a:r>
                      <a:endParaRPr lang="en-US" sz="1400" dirty="0"/>
                    </a:p>
                  </a:txBody>
                  <a:tcPr marL="72991" marR="72991" marT="36494" marB="36494"/>
                </a:tc>
                <a:extLst>
                  <a:ext uri="{0D108BD9-81ED-4DB2-BD59-A6C34878D82A}">
                    <a16:rowId xmlns:a16="http://schemas.microsoft.com/office/drawing/2014/main" val="1925432612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print(.rstrip(chars))</a:t>
                      </a:r>
                      <a:endParaRPr lang="en-US" sz="1400" dirty="0"/>
                    </a:p>
                  </a:txBody>
                  <a:tcPr marL="72991" marR="72991" marT="36494" marB="3649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Delete the one on the right </a:t>
                      </a:r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print("#####text#####".rstrip("#"))</a:t>
                      </a:r>
                    </a:p>
                    <a:p>
                      <a:endParaRPr lang="en-US" sz="1400"/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#####text</a:t>
                      </a:r>
                      <a:endParaRPr lang="en-US" sz="1400" dirty="0"/>
                    </a:p>
                  </a:txBody>
                  <a:tcPr marL="72991" marR="72991" marT="36494" marB="36494"/>
                </a:tc>
                <a:extLst>
                  <a:ext uri="{0D108BD9-81ED-4DB2-BD59-A6C34878D82A}">
                    <a16:rowId xmlns:a16="http://schemas.microsoft.com/office/drawing/2014/main" val="1172580773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print(.lstrip(chars)) </a:t>
                      </a:r>
                      <a:endParaRPr lang="en-US" sz="1400">
                        <a:effectLst/>
                      </a:endParaRPr>
                    </a:p>
                    <a:p>
                      <a:endParaRPr lang="en-US" sz="1400" dirty="0"/>
                    </a:p>
                  </a:txBody>
                  <a:tcPr marL="72991" marR="72991" marT="36494" marB="3649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Delete the one on the left</a:t>
                      </a:r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print("#####text#####".lstrip("#"))</a:t>
                      </a:r>
                    </a:p>
                    <a:p>
                      <a:endParaRPr lang="en-US" sz="1400"/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text#####</a:t>
                      </a:r>
                      <a:endParaRPr lang="en-US" sz="1400" dirty="0"/>
                    </a:p>
                  </a:txBody>
                  <a:tcPr marL="72991" marR="72991" marT="36494" marB="36494"/>
                </a:tc>
                <a:extLst>
                  <a:ext uri="{0D108BD9-81ED-4DB2-BD59-A6C34878D82A}">
                    <a16:rowId xmlns:a16="http://schemas.microsoft.com/office/drawing/2014/main" val="3799307651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print(.title()) </a:t>
                      </a:r>
                      <a:endParaRPr lang="en-US" sz="1400" dirty="0"/>
                    </a:p>
                  </a:txBody>
                  <a:tcPr marL="72991" marR="72991" marT="36494" marB="3649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 turns the first letter of each word into a big one</a:t>
                      </a:r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print("modifier and modifier".title())</a:t>
                      </a:r>
                    </a:p>
                    <a:p>
                      <a:endParaRPr lang="en-US" sz="1400"/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Modifier And Modifier</a:t>
                      </a:r>
                      <a:endParaRPr lang="en-US" sz="1400" dirty="0"/>
                    </a:p>
                  </a:txBody>
                  <a:tcPr marL="72991" marR="72991" marT="36494" marB="36494"/>
                </a:tc>
                <a:extLst>
                  <a:ext uri="{0D108BD9-81ED-4DB2-BD59-A6C34878D82A}">
                    <a16:rowId xmlns:a16="http://schemas.microsoft.com/office/drawing/2014/main" val="1514045454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Print(.capitalize())</a:t>
                      </a:r>
                      <a:endParaRPr lang="en-US" sz="1400">
                        <a:effectLst/>
                      </a:endParaRPr>
                    </a:p>
                    <a:p>
                      <a:endParaRPr lang="en-US" sz="1400" dirty="0"/>
                    </a:p>
                  </a:txBody>
                  <a:tcPr marL="72991" marR="72991" marT="36494" marB="3649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 turns the first letter of each sentence into a big one</a:t>
                      </a:r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print("modifier and modifier".capitalize())</a:t>
                      </a:r>
                    </a:p>
                    <a:p>
                      <a:endParaRPr lang="en-US" sz="1400"/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Modifier and modifier</a:t>
                      </a:r>
                      <a:endParaRPr lang="en-US" sz="1400" dirty="0"/>
                    </a:p>
                  </a:txBody>
                  <a:tcPr marL="72991" marR="72991" marT="36494" marB="36494"/>
                </a:tc>
                <a:extLst>
                  <a:ext uri="{0D108BD9-81ED-4DB2-BD59-A6C34878D82A}">
                    <a16:rowId xmlns:a16="http://schemas.microsoft.com/office/drawing/2014/main" val="2367457140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print(.upper())</a:t>
                      </a:r>
                      <a:endParaRPr lang="en-US" sz="1400" dirty="0"/>
                    </a:p>
                  </a:txBody>
                  <a:tcPr marL="72991" marR="72991" marT="36494" marB="3649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Convert letters from lowercase to uppercase  </a:t>
                      </a:r>
                    </a:p>
                    <a:p>
                      <a:endParaRPr lang="en-US" sz="1400"/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fr-F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print("modifier ".upper())</a:t>
                      </a:r>
                    </a:p>
                    <a:p>
                      <a:endParaRPr lang="en-US" sz="1400"/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MODIFIER</a:t>
                      </a:r>
                      <a:endParaRPr lang="en-US" sz="1400" dirty="0"/>
                    </a:p>
                  </a:txBody>
                  <a:tcPr marL="72991" marR="72991" marT="36494" marB="36494"/>
                </a:tc>
                <a:extLst>
                  <a:ext uri="{0D108BD9-81ED-4DB2-BD59-A6C34878D82A}">
                    <a16:rowId xmlns:a16="http://schemas.microsoft.com/office/drawing/2014/main" val="3284671463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print(.lower())</a:t>
                      </a:r>
                      <a:endParaRPr lang="en-US" sz="1400"/>
                    </a:p>
                  </a:txBody>
                  <a:tcPr marL="72991" marR="72991" marT="36494" marB="3649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 letters from uppercase to lowercase </a:t>
                      </a:r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print("MODIFIER".lower())</a:t>
                      </a:r>
                    </a:p>
                    <a:p>
                      <a:endParaRPr lang="en-US" sz="1400"/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modifier</a:t>
                      </a:r>
                      <a:endParaRPr lang="en-US" sz="1400" dirty="0"/>
                    </a:p>
                  </a:txBody>
                  <a:tcPr marL="72991" marR="72991" marT="36494" marB="36494"/>
                </a:tc>
                <a:extLst>
                  <a:ext uri="{0D108BD9-81ED-4DB2-BD59-A6C34878D82A}">
                    <a16:rowId xmlns:a16="http://schemas.microsoft.com/office/drawing/2014/main" val="3831437648"/>
                  </a:ext>
                </a:extLst>
              </a:tr>
              <a:tr h="755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print(.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swapcase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endParaRPr lang="en-US" sz="1400" dirty="0">
                        <a:effectLst/>
                      </a:endParaRPr>
                    </a:p>
                  </a:txBody>
                  <a:tcPr marL="72991" marR="72991" marT="36494" marB="3649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Converting the letter from uppercase to lowercase or vice versa </a:t>
                      </a:r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fr-F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print("modifier ".swapcase())</a:t>
                      </a:r>
                    </a:p>
                    <a:p>
                      <a:r>
                        <a:rPr lang="fr-F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print("MODIFIER".swapcase())</a:t>
                      </a:r>
                    </a:p>
                    <a:p>
                      <a:endParaRPr lang="en-US" sz="1400" dirty="0"/>
                    </a:p>
                  </a:txBody>
                  <a:tcPr marL="72991" marR="72991" marT="36494" marB="3649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MODIFIER</a:t>
                      </a:r>
                    </a:p>
                    <a:p>
                      <a:r>
                        <a:rPr lang="en-US" sz="1400" dirty="0"/>
                        <a:t>modifier</a:t>
                      </a:r>
                    </a:p>
                  </a:txBody>
                  <a:tcPr marL="72991" marR="72991" marT="36494" marB="36494"/>
                </a:tc>
                <a:extLst>
                  <a:ext uri="{0D108BD9-81ED-4DB2-BD59-A6C34878D82A}">
                    <a16:rowId xmlns:a16="http://schemas.microsoft.com/office/drawing/2014/main" val="291121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72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5DD0DB-D34D-62E0-E923-CB471785E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73166"/>
              </p:ext>
            </p:extLst>
          </p:nvPr>
        </p:nvGraphicFramePr>
        <p:xfrm>
          <a:off x="457200" y="554456"/>
          <a:ext cx="11277602" cy="547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894">
                  <a:extLst>
                    <a:ext uri="{9D8B030D-6E8A-4147-A177-3AD203B41FA5}">
                      <a16:colId xmlns:a16="http://schemas.microsoft.com/office/drawing/2014/main" val="1470438109"/>
                    </a:ext>
                  </a:extLst>
                </a:gridCol>
                <a:gridCol w="3872522">
                  <a:extLst>
                    <a:ext uri="{9D8B030D-6E8A-4147-A177-3AD203B41FA5}">
                      <a16:colId xmlns:a16="http://schemas.microsoft.com/office/drawing/2014/main" val="3628561027"/>
                    </a:ext>
                  </a:extLst>
                </a:gridCol>
                <a:gridCol w="3238634">
                  <a:extLst>
                    <a:ext uri="{9D8B030D-6E8A-4147-A177-3AD203B41FA5}">
                      <a16:colId xmlns:a16="http://schemas.microsoft.com/office/drawing/2014/main" val="1320994512"/>
                    </a:ext>
                  </a:extLst>
                </a:gridCol>
                <a:gridCol w="2284552">
                  <a:extLst>
                    <a:ext uri="{9D8B030D-6E8A-4147-A177-3AD203B41FA5}">
                      <a16:colId xmlns:a16="http://schemas.microsoft.com/office/drawing/2014/main" val="180413125"/>
                    </a:ext>
                  </a:extLst>
                </a:gridCol>
              </a:tblGrid>
              <a:tr h="202831">
                <a:tc>
                  <a:txBody>
                    <a:bodyPr/>
                    <a:lstStyle/>
                    <a:p>
                      <a:r>
                        <a:rPr lang="en-US" sz="1600"/>
                        <a:t>Methods </a:t>
                      </a:r>
                    </a:p>
                  </a:txBody>
                  <a:tcPr marL="38849" marR="38849" marT="19425" marB="19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Work </a:t>
                      </a:r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 </a:t>
                      </a:r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Input </a:t>
                      </a:r>
                    </a:p>
                  </a:txBody>
                  <a:tcPr marL="38849" marR="38849" marT="19425" marB="19425"/>
                </a:tc>
                <a:extLst>
                  <a:ext uri="{0D108BD9-81ED-4DB2-BD59-A6C34878D82A}">
                    <a16:rowId xmlns:a16="http://schemas.microsoft.com/office/drawing/2014/main" val="4167205735"/>
                  </a:ext>
                </a:extLst>
              </a:tr>
              <a:tr h="440627">
                <a:tc>
                  <a:txBody>
                    <a:bodyPr/>
                    <a:lstStyle/>
                    <a:p>
                      <a:r>
                        <a:rPr lang="en-US" sz="1600" dirty="0"/>
                        <a:t> print(.</a:t>
                      </a:r>
                      <a:r>
                        <a:rPr lang="en-US" sz="1600" dirty="0" err="1"/>
                        <a:t>zfill</a:t>
                      </a:r>
                      <a:r>
                        <a:rPr lang="en-US" sz="1600" dirty="0"/>
                        <a:t>(int))</a:t>
                      </a:r>
                      <a:endParaRPr lang="ar-JO" sz="1600" dirty="0"/>
                    </a:p>
                  </a:txBody>
                  <a:tcPr marL="38849" marR="38849" marT="19425" marB="19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 add zero to the left according to the number given</a:t>
                      </a:r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print("12".zfill(5))</a:t>
                      </a:r>
                    </a:p>
                    <a:p>
                      <a:endParaRPr lang="en-US" sz="1600"/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00012</a:t>
                      </a:r>
                    </a:p>
                  </a:txBody>
                  <a:tcPr marL="38849" marR="38849" marT="19425" marB="19425"/>
                </a:tc>
                <a:extLst>
                  <a:ext uri="{0D108BD9-81ED-4DB2-BD59-A6C34878D82A}">
                    <a16:rowId xmlns:a16="http://schemas.microsoft.com/office/drawing/2014/main" val="3694977874"/>
                  </a:ext>
                </a:extLst>
              </a:tr>
              <a:tr h="440627">
                <a:tc>
                  <a:txBody>
                    <a:bodyPr/>
                    <a:lstStyle/>
                    <a:p>
                      <a:r>
                        <a:rPr lang="en-US" sz="1600" dirty="0"/>
                        <a:t>print(.split(</a:t>
                      </a:r>
                      <a:r>
                        <a:rPr lang="en-US" sz="1600" dirty="0" err="1"/>
                        <a:t>char,int</a:t>
                      </a:r>
                      <a:r>
                        <a:rPr lang="en-US" sz="1600" dirty="0"/>
                        <a:t>))</a:t>
                      </a:r>
                    </a:p>
                  </a:txBody>
                  <a:tcPr marL="38849" marR="38849" marT="19425" marB="19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Separate the word or sentence from the place of the letter</a:t>
                      </a:r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print ("lear-ning- py-thon".split("-",1))</a:t>
                      </a:r>
                    </a:p>
                    <a:p>
                      <a:endParaRPr lang="en-US" sz="1600"/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['lear', 'ning- py-thon']</a:t>
                      </a:r>
                    </a:p>
                  </a:txBody>
                  <a:tcPr marL="38849" marR="38849" marT="19425" marB="19425"/>
                </a:tc>
                <a:extLst>
                  <a:ext uri="{0D108BD9-81ED-4DB2-BD59-A6C34878D82A}">
                    <a16:rowId xmlns:a16="http://schemas.microsoft.com/office/drawing/2014/main" val="3384842312"/>
                  </a:ext>
                </a:extLst>
              </a:tr>
              <a:tr h="630862">
                <a:tc>
                  <a:txBody>
                    <a:bodyPr/>
                    <a:lstStyle/>
                    <a:p>
                      <a:r>
                        <a:rPr lang="en-US" sz="1600" dirty="0"/>
                        <a:t>print(.</a:t>
                      </a:r>
                      <a:r>
                        <a:rPr lang="en-US" sz="1600" dirty="0" err="1"/>
                        <a:t>rsplit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char,int</a:t>
                      </a:r>
                      <a:r>
                        <a:rPr lang="en-US" sz="1600" dirty="0"/>
                        <a:t>)) </a:t>
                      </a:r>
                    </a:p>
                  </a:txBody>
                  <a:tcPr marL="38849" marR="38849" marT="19425" marB="19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Separate the word or sentence from the place of the letter starting from the left</a:t>
                      </a:r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print ("learn-ing- py-thon".rsplit("-",1))</a:t>
                      </a:r>
                    </a:p>
                    <a:p>
                      <a:endParaRPr lang="en-US" sz="1600"/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['learn-ing- py', 'thon']</a:t>
                      </a:r>
                    </a:p>
                    <a:p>
                      <a:endParaRPr lang="en-US" sz="1600"/>
                    </a:p>
                  </a:txBody>
                  <a:tcPr marL="38849" marR="38849" marT="19425" marB="19425"/>
                </a:tc>
                <a:extLst>
                  <a:ext uri="{0D108BD9-81ED-4DB2-BD59-A6C34878D82A}">
                    <a16:rowId xmlns:a16="http://schemas.microsoft.com/office/drawing/2014/main" val="500371637"/>
                  </a:ext>
                </a:extLst>
              </a:tr>
              <a:tr h="1011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print(.splitlines()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 marL="38849" marR="38849" marT="19425" marB="19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 separates the place of \n</a:t>
                      </a:r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</a:rPr>
                        <a:t>multi_line_string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 = "This is line 1.\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</a:rPr>
                        <a:t>nThis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 is line 2.\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</a:rPr>
                        <a:t>nThis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 is line 3."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lines =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</a:rPr>
                        <a:t>multi_line_string.splitlines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()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print(lines)</a:t>
                      </a:r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['This is line 1.', 'This is line 2.', 'This is line 3.']</a:t>
                      </a:r>
                    </a:p>
                  </a:txBody>
                  <a:tcPr marL="38849" marR="38849" marT="19425" marB="19425"/>
                </a:tc>
                <a:extLst>
                  <a:ext uri="{0D108BD9-81ED-4DB2-BD59-A6C34878D82A}">
                    <a16:rowId xmlns:a16="http://schemas.microsoft.com/office/drawing/2014/main" val="246852268"/>
                  </a:ext>
                </a:extLst>
              </a:tr>
              <a:tr h="440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 print(.join(str)) </a:t>
                      </a:r>
                    </a:p>
                    <a:p>
                      <a:endParaRPr lang="en-US" sz="1600"/>
                    </a:p>
                  </a:txBody>
                  <a:tcPr marL="38849" marR="38849" marT="19425" marB="19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Separate each letter from a case</a:t>
                      </a:r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print("-".join("python")) </a:t>
                      </a:r>
                    </a:p>
                    <a:p>
                      <a:endParaRPr lang="en-US" sz="1600"/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p-y-t-h-o-n</a:t>
                      </a:r>
                    </a:p>
                  </a:txBody>
                  <a:tcPr marL="38849" marR="38849" marT="19425" marB="19425"/>
                </a:tc>
                <a:extLst>
                  <a:ext uri="{0D108BD9-81ED-4DB2-BD59-A6C34878D82A}">
                    <a16:rowId xmlns:a16="http://schemas.microsoft.com/office/drawing/2014/main" val="3156308373"/>
                  </a:ext>
                </a:extLst>
              </a:tr>
              <a:tr h="630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print(.center(int ,char))</a:t>
                      </a:r>
                    </a:p>
                    <a:p>
                      <a:endParaRPr lang="en-US" sz="1600"/>
                    </a:p>
                  </a:txBody>
                  <a:tcPr marL="38849" marR="38849" marT="19425" marB="19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 increase the given sign according to the number given on the right and left</a:t>
                      </a:r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print("mohammad".center(10,"#") )</a:t>
                      </a:r>
                    </a:p>
                    <a:p>
                      <a:endParaRPr lang="en-US" sz="1600"/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#mohammad#</a:t>
                      </a:r>
                    </a:p>
                    <a:p>
                      <a:endParaRPr lang="en-US" sz="1600"/>
                    </a:p>
                  </a:txBody>
                  <a:tcPr marL="38849" marR="38849" marT="19425" marB="19425"/>
                </a:tc>
                <a:extLst>
                  <a:ext uri="{0D108BD9-81ED-4DB2-BD59-A6C34878D82A}">
                    <a16:rowId xmlns:a16="http://schemas.microsoft.com/office/drawing/2014/main" val="1955550933"/>
                  </a:ext>
                </a:extLst>
              </a:tr>
              <a:tr h="440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print(.rjust(int,char))</a:t>
                      </a:r>
                    </a:p>
                    <a:p>
                      <a:endParaRPr lang="en-US" sz="1600"/>
                    </a:p>
                  </a:txBody>
                  <a:tcPr marL="38849" marR="38849" marT="19425" marB="19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 increase the given sign according to the number given on the left</a:t>
                      </a:r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print("mohammad".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</a:rPr>
                        <a:t>rjust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(10,"#")) </a:t>
                      </a:r>
                    </a:p>
                    <a:p>
                      <a:endParaRPr lang="en-US" sz="1600" dirty="0"/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##mohammad</a:t>
                      </a:r>
                    </a:p>
                    <a:p>
                      <a:endParaRPr lang="en-US" sz="1600"/>
                    </a:p>
                  </a:txBody>
                  <a:tcPr marL="38849" marR="38849" marT="19425" marB="19425"/>
                </a:tc>
                <a:extLst>
                  <a:ext uri="{0D108BD9-81ED-4DB2-BD59-A6C34878D82A}">
                    <a16:rowId xmlns:a16="http://schemas.microsoft.com/office/drawing/2014/main" val="2297660421"/>
                  </a:ext>
                </a:extLst>
              </a:tr>
              <a:tr h="440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print(.ljust(int ,char)) </a:t>
                      </a:r>
                      <a:endParaRPr lang="ar-JO" sz="1600"/>
                    </a:p>
                    <a:p>
                      <a:endParaRPr lang="en-US" sz="1600"/>
                    </a:p>
                  </a:txBody>
                  <a:tcPr marL="38849" marR="38849" marT="19425" marB="19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 increase the given mark according to the number given on the right </a:t>
                      </a:r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print("mohammad".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</a:rPr>
                        <a:t>ljust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(10,"#"))</a:t>
                      </a:r>
                    </a:p>
                    <a:p>
                      <a:endParaRPr lang="en-US" sz="1600" dirty="0"/>
                    </a:p>
                  </a:txBody>
                  <a:tcPr marL="38849" marR="38849" marT="19425" marB="19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mohammad##</a:t>
                      </a:r>
                    </a:p>
                    <a:p>
                      <a:endParaRPr lang="en-US" sz="1600" dirty="0"/>
                    </a:p>
                  </a:txBody>
                  <a:tcPr marL="38849" marR="38849" marT="19425" marB="19425"/>
                </a:tc>
                <a:extLst>
                  <a:ext uri="{0D108BD9-81ED-4DB2-BD59-A6C34878D82A}">
                    <a16:rowId xmlns:a16="http://schemas.microsoft.com/office/drawing/2014/main" val="3504301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13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5DD0DB-D34D-62E0-E923-CB471785E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78146"/>
              </p:ext>
            </p:extLst>
          </p:nvPr>
        </p:nvGraphicFramePr>
        <p:xfrm>
          <a:off x="457200" y="697545"/>
          <a:ext cx="11277602" cy="546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223">
                  <a:extLst>
                    <a:ext uri="{9D8B030D-6E8A-4147-A177-3AD203B41FA5}">
                      <a16:colId xmlns:a16="http://schemas.microsoft.com/office/drawing/2014/main" val="1470438109"/>
                    </a:ext>
                  </a:extLst>
                </a:gridCol>
                <a:gridCol w="3181775">
                  <a:extLst>
                    <a:ext uri="{9D8B030D-6E8A-4147-A177-3AD203B41FA5}">
                      <a16:colId xmlns:a16="http://schemas.microsoft.com/office/drawing/2014/main" val="3628561027"/>
                    </a:ext>
                  </a:extLst>
                </a:gridCol>
                <a:gridCol w="4103473">
                  <a:extLst>
                    <a:ext uri="{9D8B030D-6E8A-4147-A177-3AD203B41FA5}">
                      <a16:colId xmlns:a16="http://schemas.microsoft.com/office/drawing/2014/main" val="1320994512"/>
                    </a:ext>
                  </a:extLst>
                </a:gridCol>
                <a:gridCol w="1629131">
                  <a:extLst>
                    <a:ext uri="{9D8B030D-6E8A-4147-A177-3AD203B41FA5}">
                      <a16:colId xmlns:a16="http://schemas.microsoft.com/office/drawing/2014/main" val="180413125"/>
                    </a:ext>
                  </a:extLst>
                </a:gridCol>
              </a:tblGrid>
              <a:tr h="293283">
                <a:tc>
                  <a:txBody>
                    <a:bodyPr/>
                    <a:lstStyle/>
                    <a:p>
                      <a:r>
                        <a:rPr lang="en-US" sz="1400"/>
                        <a:t>Methods </a:t>
                      </a:r>
                    </a:p>
                  </a:txBody>
                  <a:tcPr marL="45658" marR="45658" marT="22829" marB="228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Work </a:t>
                      </a:r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Example </a:t>
                      </a:r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Input </a:t>
                      </a:r>
                    </a:p>
                  </a:txBody>
                  <a:tcPr marL="45658" marR="45658" marT="22829" marB="22829"/>
                </a:tc>
                <a:extLst>
                  <a:ext uri="{0D108BD9-81ED-4DB2-BD59-A6C34878D82A}">
                    <a16:rowId xmlns:a16="http://schemas.microsoft.com/office/drawing/2014/main" val="4167205735"/>
                  </a:ext>
                </a:extLst>
              </a:tr>
              <a:tr h="592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print(.startswith(char))  </a:t>
                      </a:r>
                      <a:endParaRPr lang="ar-JO" sz="1700"/>
                    </a:p>
                    <a:p>
                      <a:endParaRPr lang="en-US" sz="1700"/>
                    </a:p>
                  </a:txBody>
                  <a:tcPr marL="45658" marR="45658" marT="22829" marB="228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Does it start with</a:t>
                      </a:r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>
                          <a:solidFill>
                            <a:schemeClr val="dk1"/>
                          </a:solidFill>
                          <a:effectLst/>
                        </a:rPr>
                        <a:t>print("yourlearning ".startswith("y",0,10))  </a:t>
                      </a:r>
                    </a:p>
                    <a:p>
                      <a:endParaRPr lang="en-US" sz="1700"/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True</a:t>
                      </a:r>
                    </a:p>
                    <a:p>
                      <a:endParaRPr lang="en-US" sz="1700"/>
                    </a:p>
                  </a:txBody>
                  <a:tcPr marL="45658" marR="45658" marT="22829" marB="22829"/>
                </a:tc>
                <a:extLst>
                  <a:ext uri="{0D108BD9-81ED-4DB2-BD59-A6C34878D82A}">
                    <a16:rowId xmlns:a16="http://schemas.microsoft.com/office/drawing/2014/main" val="447274177"/>
                  </a:ext>
                </a:extLst>
              </a:tr>
              <a:tr h="848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print(.endswith(str))        </a:t>
                      </a:r>
                      <a:endParaRPr lang="ar-JO" sz="1700"/>
                    </a:p>
                    <a:p>
                      <a:endParaRPr lang="en-US" sz="1700"/>
                    </a:p>
                  </a:txBody>
                  <a:tcPr marL="45658" marR="45658" marT="22829" marB="228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Does it end with</a:t>
                      </a:r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>
                          <a:solidFill>
                            <a:schemeClr val="dk1"/>
                          </a:solidFill>
                          <a:effectLst/>
                        </a:rPr>
                        <a:t>print("yourlearning".endswith("g",0,12))        </a:t>
                      </a:r>
                    </a:p>
                    <a:p>
                      <a:endParaRPr lang="en-US" sz="1700"/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True</a:t>
                      </a:r>
                    </a:p>
                    <a:p>
                      <a:endParaRPr lang="en-US" sz="1700"/>
                    </a:p>
                  </a:txBody>
                  <a:tcPr marL="45658" marR="45658" marT="22829" marB="22829"/>
                </a:tc>
                <a:extLst>
                  <a:ext uri="{0D108BD9-81ED-4DB2-BD59-A6C34878D82A}">
                    <a16:rowId xmlns:a16="http://schemas.microsoft.com/office/drawing/2014/main" val="741445037"/>
                  </a:ext>
                </a:extLst>
              </a:tr>
              <a:tr h="848303">
                <a:tc>
                  <a:txBody>
                    <a:bodyPr/>
                    <a:lstStyle/>
                    <a:p>
                      <a:r>
                        <a:rPr lang="en-US" sz="1700"/>
                        <a:t>print(.index(char)) </a:t>
                      </a:r>
                    </a:p>
                  </a:txBody>
                  <a:tcPr marL="45658" marR="45658" marT="22829" marB="228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Position of the trades</a:t>
                      </a:r>
                    </a:p>
                    <a:p>
                      <a:r>
                        <a:rPr lang="ar-JO" sz="1700"/>
                        <a:t>**</a:t>
                      </a:r>
                      <a:r>
                        <a:rPr lang="en-US" sz="1700"/>
                        <a:t>If the letter is not there is an error</a:t>
                      </a:r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>
                          <a:solidFill>
                            <a:schemeClr val="dk1"/>
                          </a:solidFill>
                          <a:effectLst/>
                        </a:rPr>
                        <a:t>print("Hipython".index("p"))  </a:t>
                      </a:r>
                    </a:p>
                    <a:p>
                      <a:endParaRPr lang="en-US" sz="1700"/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</a:p>
                  </a:txBody>
                  <a:tcPr marL="45658" marR="45658" marT="22829" marB="22829"/>
                </a:tc>
                <a:extLst>
                  <a:ext uri="{0D108BD9-81ED-4DB2-BD59-A6C34878D82A}">
                    <a16:rowId xmlns:a16="http://schemas.microsoft.com/office/drawing/2014/main" val="3223775939"/>
                  </a:ext>
                </a:extLst>
              </a:tr>
              <a:tr h="848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print(.find(char))</a:t>
                      </a:r>
                    </a:p>
                    <a:p>
                      <a:endParaRPr lang="en-US" sz="1700"/>
                    </a:p>
                  </a:txBody>
                  <a:tcPr marL="45658" marR="45658" marT="22829" marB="228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Position of the trades</a:t>
                      </a:r>
                    </a:p>
                    <a:p>
                      <a:r>
                        <a:rPr lang="ar-JO" sz="1700"/>
                        <a:t>**</a:t>
                      </a:r>
                      <a:r>
                        <a:rPr lang="en-US" sz="1700"/>
                        <a:t>If the letter is not present, give me 1-</a:t>
                      </a:r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>
                          <a:solidFill>
                            <a:schemeClr val="dk1"/>
                          </a:solidFill>
                          <a:effectLst/>
                        </a:rPr>
                        <a:t>print("Hipython".find("t"))   </a:t>
                      </a:r>
                    </a:p>
                    <a:p>
                      <a:endParaRPr lang="en-US" sz="1700"/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4</a:t>
                      </a:r>
                    </a:p>
                    <a:p>
                      <a:endParaRPr lang="en-US" sz="1700"/>
                    </a:p>
                  </a:txBody>
                  <a:tcPr marL="45658" marR="45658" marT="22829" marB="22829"/>
                </a:tc>
                <a:extLst>
                  <a:ext uri="{0D108BD9-81ED-4DB2-BD59-A6C34878D82A}">
                    <a16:rowId xmlns:a16="http://schemas.microsoft.com/office/drawing/2014/main" val="2975424798"/>
                  </a:ext>
                </a:extLst>
              </a:tr>
              <a:tr h="848303">
                <a:tc>
                  <a:txBody>
                    <a:bodyPr/>
                    <a:lstStyle/>
                    <a:p>
                      <a:r>
                        <a:rPr lang="en-US" sz="1700" b="0" kern="1200">
                          <a:solidFill>
                            <a:schemeClr val="dk1"/>
                          </a:solidFill>
                          <a:effectLst/>
                        </a:rPr>
                        <a:t>print(.replace(str ,str))       </a:t>
                      </a:r>
                    </a:p>
                    <a:p>
                      <a:endParaRPr lang="en-US" sz="1700"/>
                    </a:p>
                  </a:txBody>
                  <a:tcPr marL="45658" marR="45658" marT="22829" marB="228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around </a:t>
                      </a:r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>
                          <a:solidFill>
                            <a:schemeClr val="dk1"/>
                          </a:solidFill>
                          <a:effectLst/>
                        </a:rPr>
                        <a:t>print("Hipython".replace("i","I"))       </a:t>
                      </a:r>
                    </a:p>
                    <a:p>
                      <a:endParaRPr lang="en-US" sz="1700"/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HIpython</a:t>
                      </a:r>
                    </a:p>
                    <a:p>
                      <a:endParaRPr lang="en-US" sz="1700"/>
                    </a:p>
                  </a:txBody>
                  <a:tcPr marL="45658" marR="45658" marT="22829" marB="22829"/>
                </a:tc>
                <a:extLst>
                  <a:ext uri="{0D108BD9-81ED-4DB2-BD59-A6C34878D82A}">
                    <a16:rowId xmlns:a16="http://schemas.microsoft.com/office/drawing/2014/main" val="1283157369"/>
                  </a:ext>
                </a:extLst>
              </a:tr>
              <a:tr h="592140">
                <a:tc>
                  <a:txBody>
                    <a:bodyPr/>
                    <a:lstStyle/>
                    <a:p>
                      <a:r>
                        <a:rPr lang="en-US" sz="1700"/>
                        <a:t>print(.expandtabs(int)) </a:t>
                      </a:r>
                    </a:p>
                  </a:txBody>
                  <a:tcPr marL="45658" marR="45658" marT="22829" marB="228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(\t)</a:t>
                      </a:r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print("bjyd \tu\tojdw".expandtabs(9))</a:t>
                      </a:r>
                    </a:p>
                    <a:p>
                      <a:endParaRPr lang="en-US" sz="1700"/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bjyd     u        ojdw</a:t>
                      </a:r>
                    </a:p>
                  </a:txBody>
                  <a:tcPr marL="45658" marR="45658" marT="22829" marB="22829"/>
                </a:tc>
                <a:extLst>
                  <a:ext uri="{0D108BD9-81ED-4DB2-BD59-A6C34878D82A}">
                    <a16:rowId xmlns:a16="http://schemas.microsoft.com/office/drawing/2014/main" val="657891844"/>
                  </a:ext>
                </a:extLst>
              </a:tr>
              <a:tr h="592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print(.count(str)   )</a:t>
                      </a:r>
                      <a:endParaRPr lang="ar-JO" sz="1700"/>
                    </a:p>
                    <a:p>
                      <a:endParaRPr lang="en-US" sz="1700"/>
                    </a:p>
                  </a:txBody>
                  <a:tcPr marL="45658" marR="45658" marT="22829" marB="228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Number of repetitions</a:t>
                      </a:r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>
                          <a:solidFill>
                            <a:schemeClr val="dk1"/>
                          </a:solidFill>
                          <a:effectLst/>
                        </a:rPr>
                        <a:t>print("Hello World".count('o')) </a:t>
                      </a:r>
                    </a:p>
                    <a:p>
                      <a:endParaRPr lang="en-US" sz="1700"/>
                    </a:p>
                  </a:txBody>
                  <a:tcPr marL="45658" marR="45658" marT="22829" marB="228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2</a:t>
                      </a:r>
                    </a:p>
                    <a:p>
                      <a:endParaRPr lang="en-US" sz="1700" dirty="0"/>
                    </a:p>
                  </a:txBody>
                  <a:tcPr marL="45658" marR="45658" marT="22829" marB="22829"/>
                </a:tc>
                <a:extLst>
                  <a:ext uri="{0D108BD9-81ED-4DB2-BD59-A6C34878D82A}">
                    <a16:rowId xmlns:a16="http://schemas.microsoft.com/office/drawing/2014/main" val="2079588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6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1678F-903C-123B-4CA4-7CD91C9CF900}"/>
              </a:ext>
            </a:extLst>
          </p:cNvPr>
          <p:cNvSpPr txBox="1"/>
          <p:nvPr/>
        </p:nvSpPr>
        <p:spPr>
          <a:xfrm>
            <a:off x="4955626" y="394764"/>
            <a:ext cx="2052818" cy="117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4BEDF8-CC34-9CFF-8754-7645558EE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59731"/>
              </p:ext>
            </p:extLst>
          </p:nvPr>
        </p:nvGraphicFramePr>
        <p:xfrm>
          <a:off x="603115" y="1794669"/>
          <a:ext cx="11138169" cy="48418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129356">
                  <a:extLst>
                    <a:ext uri="{9D8B030D-6E8A-4147-A177-3AD203B41FA5}">
                      <a16:colId xmlns:a16="http://schemas.microsoft.com/office/drawing/2014/main" val="2798567586"/>
                    </a:ext>
                  </a:extLst>
                </a:gridCol>
                <a:gridCol w="6008813">
                  <a:extLst>
                    <a:ext uri="{9D8B030D-6E8A-4147-A177-3AD203B41FA5}">
                      <a16:colId xmlns:a16="http://schemas.microsoft.com/office/drawing/2014/main" val="235455433"/>
                    </a:ext>
                  </a:extLst>
                </a:gridCol>
              </a:tblGrid>
              <a:tr h="320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body</a:t>
                      </a:r>
                    </a:p>
                  </a:txBody>
                  <a:tcPr marL="156459" marR="93875" marT="93875" marB="938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using</a:t>
                      </a:r>
                    </a:p>
                  </a:txBody>
                  <a:tcPr marL="156459" marR="93875" marT="93875" marB="938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35307"/>
                  </a:ext>
                </a:extLst>
              </a:tr>
              <a:tr h="535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Print(f”-------{---}---”)</a:t>
                      </a:r>
                    </a:p>
                    <a:p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459" marR="81359" marT="81359" marB="81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Name =“Ali”</a:t>
                      </a:r>
                    </a:p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Print(</a:t>
                      </a:r>
                      <a:r>
                        <a:rPr 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f”HI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my name is {Name} do you need something ”)</a:t>
                      </a:r>
                    </a:p>
                  </a:txBody>
                  <a:tcPr marL="156459" marR="81359" marT="81359" marB="81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276984"/>
                  </a:ext>
                </a:extLst>
              </a:tr>
              <a:tr h="799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print(”----:%s ------- :%d -----  :%f----”%(---,---,---))</a:t>
                      </a:r>
                    </a:p>
                    <a:p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459" marR="81359" marT="81359" marB="81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Name=“</a:t>
                      </a:r>
                      <a:r>
                        <a:rPr 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osama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”</a:t>
                      </a:r>
                    </a:p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Age=“21”</a:t>
                      </a:r>
                    </a:p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Rake=20</a:t>
                      </a:r>
                    </a:p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print(” my name is :%s, my age  is  :%</a:t>
                      </a:r>
                      <a:r>
                        <a:rPr 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dand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my rake:%f”%(</a:t>
                      </a:r>
                      <a:r>
                        <a:rPr 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Name,Age,Rake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))</a:t>
                      </a:r>
                    </a:p>
                  </a:txBody>
                  <a:tcPr marL="156459" marR="81359" marT="81359" marB="81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11548"/>
                  </a:ext>
                </a:extLst>
              </a:tr>
              <a:tr h="7995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print(“----:{:d} --- {:f} --- {:s}”.format(---,---,---))</a:t>
                      </a:r>
                    </a:p>
                    <a:p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459" marR="81359" marT="81359" marB="81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Name=“</a:t>
                      </a:r>
                      <a:r>
                        <a:rPr 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osama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”</a:t>
                      </a:r>
                    </a:p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Age=“21”</a:t>
                      </a:r>
                    </a:p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Rake=20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print("my name is {:s}, my age  is  {:d}and my rake{:f}".format(</a:t>
                      </a:r>
                      <a:r>
                        <a:rPr lang="en-US" sz="14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Name,Age,Rake</a:t>
                      </a:r>
                      <a:r>
                        <a:rPr lang="en-US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56459" marR="81359" marT="81359" marB="81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86133"/>
                  </a:ext>
                </a:extLst>
              </a:tr>
              <a:tr h="512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Print(“----{}{}{}”.format(---,---,---))</a:t>
                      </a:r>
                    </a:p>
                    <a:p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459" marR="81359" marT="81359" marB="81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A,b,c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=10,20,30</a:t>
                      </a:r>
                    </a:p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Print(“number is{1}{0}{2}”.format(</a:t>
                      </a:r>
                      <a:r>
                        <a:rPr 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A,b,c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))</a:t>
                      </a:r>
                    </a:p>
                  </a:txBody>
                  <a:tcPr marL="156459" marR="81359" marT="81359" marB="81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606680"/>
                  </a:ext>
                </a:extLst>
              </a:tr>
              <a:tr h="750663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complex_number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int +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intj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print(f“------ 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complex_number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------{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complex_number.real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}")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print(f" -----{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complex_number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------ 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complex_number.imag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}")</a:t>
                      </a:r>
                    </a:p>
                  </a:txBody>
                  <a:tcPr marL="156459" marR="81359" marT="81359" marB="81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complex_number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 + 6j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f"The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 part of the complex number 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complex_number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is 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complex_number.real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}")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f"The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imaginary part of the complex number 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complex_number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is 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complex_number.imag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}")</a:t>
                      </a:r>
                    </a:p>
                  </a:txBody>
                  <a:tcPr marL="156459" marR="81359" marT="81359" marB="81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825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023816-4E16-ABDE-BB57-62C47BD02738}"/>
              </a:ext>
            </a:extLst>
          </p:cNvPr>
          <p:cNvSpPr txBox="1"/>
          <p:nvPr/>
        </p:nvSpPr>
        <p:spPr>
          <a:xfrm>
            <a:off x="8217938" y="84176"/>
            <a:ext cx="1616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%</a:t>
            </a:r>
            <a:r>
              <a:rPr lang="en-US" dirty="0" err="1">
                <a:solidFill>
                  <a:schemeClr val="bg2"/>
                </a:solidFill>
              </a:rPr>
              <a:t>s</a:t>
            </a:r>
            <a:r>
              <a:rPr lang="en-US" dirty="0" err="1">
                <a:solidFill>
                  <a:schemeClr val="bg2"/>
                </a:solidFill>
                <a:sym typeface="Wingdings" panose="05000000000000000000" pitchFamily="2" charset="2"/>
              </a:rPr>
              <a:t>string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%</a:t>
            </a:r>
            <a:r>
              <a:rPr lang="en-US" dirty="0" err="1">
                <a:solidFill>
                  <a:schemeClr val="bg2"/>
                </a:solidFill>
                <a:sym typeface="Wingdings" panose="05000000000000000000" pitchFamily="2" charset="2"/>
              </a:rPr>
              <a:t>dnumber</a:t>
            </a:r>
            <a:endParaRPr lang="en-US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%</a:t>
            </a:r>
            <a:r>
              <a:rPr lang="en-US" dirty="0" err="1">
                <a:solidFill>
                  <a:schemeClr val="bg2"/>
                </a:solidFill>
                <a:sym typeface="Wingdings" panose="05000000000000000000" pitchFamily="2" charset="2"/>
              </a:rPr>
              <a:t>ffloat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8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F18400-1B3F-A2B9-7CD9-C0218B3BA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26C05-4632-ACE5-44DC-ECCF70EA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85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18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lists or array or 2D-lists or array methods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 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0A14-6796-5D47-09F5-1427165B4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031662" cy="45011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2900" indent="-34290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lists or array 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Body:</a:t>
            </a:r>
            <a:endParaRPr lang="en-US" sz="140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array1=[]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all data </a:t>
            </a:r>
            <a:endParaRPr lang="en-US" sz="14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    for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in range:</a:t>
            </a: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>
              <a:effectLst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Example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array1=[1,2,3,5,8,8] 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sum=0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in range(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(array1)):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   sum+=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print(sum) 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74BA6-D2B9-EE9A-A3E0-043333B10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21600" y="1608667"/>
            <a:ext cx="4328160" cy="45011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2) 2D-lists or array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Body:</a:t>
            </a:r>
            <a:endParaRPr lang="en-US" sz="1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array2=[  [ ], [ ], [ ] ]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all data         </a:t>
            </a:r>
            <a:endParaRPr lang="en-US" sz="1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for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in range:</a:t>
            </a:r>
            <a:endParaRPr lang="en-US" sz="1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  for j in range: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0" indent="0" algn="l" rtl="0" eaLnBrk="1" latinLnBrk="0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Example</a:t>
            </a: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array2=[    [1 , 2 , 3],       </a:t>
            </a:r>
            <a:endParaRPr lang="en-US" sz="14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           [4 , 5 , 6],         </a:t>
            </a:r>
            <a:endParaRPr lang="en-US" sz="14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           [7 , 8 , 9]   ]     </a:t>
            </a:r>
            <a:endParaRPr lang="en-US" sz="14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sum=0     </a:t>
            </a:r>
            <a:endParaRPr lang="en-US" sz="14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in range(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(array2)):</a:t>
            </a:r>
            <a:endParaRPr lang="en-US" sz="14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   for j in range(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(array2)):</a:t>
            </a:r>
            <a:endParaRPr lang="en-US" sz="14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       sum+=array2[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][j]</a:t>
            </a:r>
            <a:endParaRPr lang="en-US" sz="14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print(sum)</a:t>
            </a: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081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80F91-842F-856B-94EB-CA5389D9EFCD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lists or array or 2D-lists or array methods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B7077D-A9FE-7CBF-F148-4D171E642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57935"/>
              </p:ext>
            </p:extLst>
          </p:nvPr>
        </p:nvGraphicFramePr>
        <p:xfrm>
          <a:off x="432222" y="1655276"/>
          <a:ext cx="11327551" cy="4905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394">
                  <a:extLst>
                    <a:ext uri="{9D8B030D-6E8A-4147-A177-3AD203B41FA5}">
                      <a16:colId xmlns:a16="http://schemas.microsoft.com/office/drawing/2014/main" val="4192325279"/>
                    </a:ext>
                  </a:extLst>
                </a:gridCol>
                <a:gridCol w="3059445">
                  <a:extLst>
                    <a:ext uri="{9D8B030D-6E8A-4147-A177-3AD203B41FA5}">
                      <a16:colId xmlns:a16="http://schemas.microsoft.com/office/drawing/2014/main" val="3005519132"/>
                    </a:ext>
                  </a:extLst>
                </a:gridCol>
                <a:gridCol w="2974009">
                  <a:extLst>
                    <a:ext uri="{9D8B030D-6E8A-4147-A177-3AD203B41FA5}">
                      <a16:colId xmlns:a16="http://schemas.microsoft.com/office/drawing/2014/main" val="317728467"/>
                    </a:ext>
                  </a:extLst>
                </a:gridCol>
                <a:gridCol w="2883703">
                  <a:extLst>
                    <a:ext uri="{9D8B030D-6E8A-4147-A177-3AD203B41FA5}">
                      <a16:colId xmlns:a16="http://schemas.microsoft.com/office/drawing/2014/main" val="2908168934"/>
                    </a:ext>
                  </a:extLst>
                </a:gridCol>
              </a:tblGrid>
              <a:tr h="451696">
                <a:tc>
                  <a:txBody>
                    <a:bodyPr/>
                    <a:lstStyle/>
                    <a:p>
                      <a:r>
                        <a:rPr lang="en-US" sz="1600"/>
                        <a:t>methods</a:t>
                      </a:r>
                    </a:p>
                  </a:txBody>
                  <a:tcPr marL="99208" marR="99208" marT="49604" marB="4960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work</a:t>
                      </a:r>
                    </a:p>
                  </a:txBody>
                  <a:tcPr marL="99208" marR="99208" marT="49604" marB="4960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</a:t>
                      </a:r>
                    </a:p>
                  </a:txBody>
                  <a:tcPr marL="99208" marR="99208" marT="49604" marB="4960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input</a:t>
                      </a:r>
                    </a:p>
                  </a:txBody>
                  <a:tcPr marL="99208" marR="99208" marT="49604" marB="49604"/>
                </a:tc>
                <a:extLst>
                  <a:ext uri="{0D108BD9-81ED-4DB2-BD59-A6C34878D82A}">
                    <a16:rowId xmlns:a16="http://schemas.microsoft.com/office/drawing/2014/main" val="3255401271"/>
                  </a:ext>
                </a:extLst>
              </a:tr>
              <a:tr h="656682">
                <a:tc>
                  <a:txBody>
                    <a:bodyPr/>
                    <a:lstStyle/>
                    <a:p>
                      <a:r>
                        <a:rPr lang="en-US" sz="1600" dirty="0"/>
                        <a:t> append(int)	</a:t>
                      </a:r>
                    </a:p>
                  </a:txBody>
                  <a:tcPr marL="99208" marR="99208" marT="49604" marB="4960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 Adds an element at the end of the list</a:t>
                      </a:r>
                    </a:p>
                  </a:txBody>
                  <a:tcPr marL="99208" marR="99208" marT="49604" marB="49604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array1=[1,2,3,5,8,8] 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array1.append(9)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print(array1)</a:t>
                      </a:r>
                    </a:p>
                  </a:txBody>
                  <a:tcPr marL="99208" marR="99208" marT="49604" marB="4960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[1, 2, 3, 5, 8, 8, 9]</a:t>
                      </a:r>
                    </a:p>
                  </a:txBody>
                  <a:tcPr marL="99208" marR="99208" marT="49604" marB="49604"/>
                </a:tc>
                <a:extLst>
                  <a:ext uri="{0D108BD9-81ED-4DB2-BD59-A6C34878D82A}">
                    <a16:rowId xmlns:a16="http://schemas.microsoft.com/office/drawing/2014/main" val="1842364845"/>
                  </a:ext>
                </a:extLst>
              </a:tr>
              <a:tr h="1042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extend(list)</a:t>
                      </a:r>
                    </a:p>
                  </a:txBody>
                  <a:tcPr marL="99208" marR="99208" marT="49604" marB="4960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Add the elements of a list to the end of the current list</a:t>
                      </a:r>
                    </a:p>
                    <a:p>
                      <a:endParaRPr lang="en-US" sz="1600"/>
                    </a:p>
                  </a:txBody>
                  <a:tcPr marL="99208" marR="99208" marT="49604" marB="49604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array1=[1,2,3,5,8,8] 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array2=[5,1,2,3,6]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array1.extend(array2)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print(array1)</a:t>
                      </a:r>
                    </a:p>
                  </a:txBody>
                  <a:tcPr marL="99208" marR="99208" marT="49604" marB="4960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[1, 2, 3, 5, 8, 8, 5, 1, 2, 3, 6]</a:t>
                      </a:r>
                    </a:p>
                  </a:txBody>
                  <a:tcPr marL="99208" marR="99208" marT="49604" marB="49604"/>
                </a:tc>
                <a:extLst>
                  <a:ext uri="{0D108BD9-81ED-4DB2-BD59-A6C34878D82A}">
                    <a16:rowId xmlns:a16="http://schemas.microsoft.com/office/drawing/2014/main" val="4250198754"/>
                  </a:ext>
                </a:extLst>
              </a:tr>
              <a:tr h="849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insert(int index,int)</a:t>
                      </a:r>
                    </a:p>
                  </a:txBody>
                  <a:tcPr marL="99208" marR="99208" marT="49604" marB="4960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 Replace an item instead of an item</a:t>
                      </a:r>
                    </a:p>
                  </a:txBody>
                  <a:tcPr marL="99208" marR="99208" marT="49604" marB="49604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array1=[1,2,3,5,8,8] 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array1.insert(2,6)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print(array1)</a:t>
                      </a:r>
                    </a:p>
                  </a:txBody>
                  <a:tcPr marL="99208" marR="99208" marT="49604" marB="4960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[1, 2, 6, 3, 5, 8, 8] </a:t>
                      </a:r>
                    </a:p>
                  </a:txBody>
                  <a:tcPr marL="99208" marR="99208" marT="49604" marB="49604"/>
                </a:tc>
                <a:extLst>
                  <a:ext uri="{0D108BD9-81ED-4DB2-BD59-A6C34878D82A}">
                    <a16:rowId xmlns:a16="http://schemas.microsoft.com/office/drawing/2014/main" val="151375195"/>
                  </a:ext>
                </a:extLst>
              </a:tr>
              <a:tr h="849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reverse(none)	</a:t>
                      </a:r>
                    </a:p>
                  </a:txBody>
                  <a:tcPr marL="99208" marR="99208" marT="49604" marB="4960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Reverses the order of the list</a:t>
                      </a:r>
                    </a:p>
                    <a:p>
                      <a:endParaRPr lang="en-US" sz="1600"/>
                    </a:p>
                  </a:txBody>
                  <a:tcPr marL="99208" marR="99208" marT="49604" marB="49604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array1=[1,2,3,5,8,8] 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array1.reverse()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print(array1)</a:t>
                      </a:r>
                    </a:p>
                  </a:txBody>
                  <a:tcPr marL="99208" marR="99208" marT="49604" marB="4960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[8, 8, 5, 3, 2, 1]</a:t>
                      </a:r>
                    </a:p>
                  </a:txBody>
                  <a:tcPr marL="99208" marR="99208" marT="49604" marB="49604"/>
                </a:tc>
                <a:extLst>
                  <a:ext uri="{0D108BD9-81ED-4DB2-BD59-A6C34878D82A}">
                    <a16:rowId xmlns:a16="http://schemas.microsoft.com/office/drawing/2014/main" val="1092805380"/>
                  </a:ext>
                </a:extLst>
              </a:tr>
              <a:tr h="849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sort()	</a:t>
                      </a:r>
                    </a:p>
                  </a:txBody>
                  <a:tcPr marL="99208" marR="99208" marT="49604" marB="4960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Sorts the list</a:t>
                      </a:r>
                    </a:p>
                    <a:p>
                      <a:endParaRPr lang="en-US" sz="1600"/>
                    </a:p>
                  </a:txBody>
                  <a:tcPr marL="99208" marR="99208" marT="49604" marB="49604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array1=[1,2,3,5,8,8] 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array1.sort(    reverse=False)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print(array1)</a:t>
                      </a:r>
                    </a:p>
                  </a:txBody>
                  <a:tcPr marL="99208" marR="99208" marT="49604" marB="496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[1, 2, 6, 3, 5, 8, 8] </a:t>
                      </a:r>
                    </a:p>
                    <a:p>
                      <a:endParaRPr lang="en-US" sz="1600" dirty="0"/>
                    </a:p>
                  </a:txBody>
                  <a:tcPr marL="99208" marR="99208" marT="49604" marB="49604"/>
                </a:tc>
                <a:extLst>
                  <a:ext uri="{0D108BD9-81ED-4DB2-BD59-A6C34878D82A}">
                    <a16:rowId xmlns:a16="http://schemas.microsoft.com/office/drawing/2014/main" val="3908109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4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5534B-CE71-A087-B5E6-C341F2C41444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36FC1-8351-D09A-A56E-8672847A3C08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body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a={}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63A8B-A7D1-C3AB-B9AF-1CBA34BC2D4D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94A876-9F0A-2555-B547-B72C52C99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22510"/>
              </p:ext>
            </p:extLst>
          </p:nvPr>
        </p:nvGraphicFramePr>
        <p:xfrm>
          <a:off x="748409" y="1697914"/>
          <a:ext cx="10695177" cy="491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46">
                  <a:extLst>
                    <a:ext uri="{9D8B030D-6E8A-4147-A177-3AD203B41FA5}">
                      <a16:colId xmlns:a16="http://schemas.microsoft.com/office/drawing/2014/main" val="550130938"/>
                    </a:ext>
                  </a:extLst>
                </a:gridCol>
                <a:gridCol w="3901858">
                  <a:extLst>
                    <a:ext uri="{9D8B030D-6E8A-4147-A177-3AD203B41FA5}">
                      <a16:colId xmlns:a16="http://schemas.microsoft.com/office/drawing/2014/main" val="279534788"/>
                    </a:ext>
                  </a:extLst>
                </a:gridCol>
                <a:gridCol w="3256732">
                  <a:extLst>
                    <a:ext uri="{9D8B030D-6E8A-4147-A177-3AD203B41FA5}">
                      <a16:colId xmlns:a16="http://schemas.microsoft.com/office/drawing/2014/main" val="3827710704"/>
                    </a:ext>
                  </a:extLst>
                </a:gridCol>
                <a:gridCol w="1158141">
                  <a:extLst>
                    <a:ext uri="{9D8B030D-6E8A-4147-A177-3AD203B41FA5}">
                      <a16:colId xmlns:a16="http://schemas.microsoft.com/office/drawing/2014/main" val="709803316"/>
                    </a:ext>
                  </a:extLst>
                </a:gridCol>
              </a:tblGrid>
              <a:tr h="257356">
                <a:tc>
                  <a:txBody>
                    <a:bodyPr/>
                    <a:lstStyle/>
                    <a:p>
                      <a:r>
                        <a:rPr lang="en-US" sz="1200"/>
                        <a:t>methods</a:t>
                      </a:r>
                    </a:p>
                  </a:txBody>
                  <a:tcPr marL="74706" marR="74706" marT="37352" marB="373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work</a:t>
                      </a:r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</a:t>
                      </a:r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input</a:t>
                      </a:r>
                    </a:p>
                  </a:txBody>
                  <a:tcPr marL="74706" marR="74706" marT="37352" marB="37352"/>
                </a:tc>
                <a:extLst>
                  <a:ext uri="{0D108BD9-81ED-4DB2-BD59-A6C34878D82A}">
                    <a16:rowId xmlns:a16="http://schemas.microsoft.com/office/drawing/2014/main" val="176315383"/>
                  </a:ext>
                </a:extLst>
              </a:tr>
              <a:tr h="569200">
                <a:tc>
                  <a:txBody>
                    <a:bodyPr/>
                    <a:lstStyle/>
                    <a:p>
                      <a:r>
                        <a:rPr lang="en-US" sz="1200" dirty="0"/>
                        <a:t> add() </a:t>
                      </a:r>
                    </a:p>
                    <a:p>
                      <a:r>
                        <a:rPr lang="en-US" sz="1200" dirty="0"/>
                        <a:t>	</a:t>
                      </a:r>
                    </a:p>
                  </a:txBody>
                  <a:tcPr marL="74706" marR="74706" marT="37352" marB="373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 Adds an element to the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Set1={1,2,3,4,5,9}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set1.add(9)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print(set1)</a:t>
                      </a:r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{1, 2, 3, 4, 5, 9}</a:t>
                      </a:r>
                    </a:p>
                  </a:txBody>
                  <a:tcPr marL="74706" marR="74706" marT="37352" marB="37352"/>
                </a:tc>
                <a:extLst>
                  <a:ext uri="{0D108BD9-81ED-4DB2-BD59-A6C34878D82A}">
                    <a16:rowId xmlns:a16="http://schemas.microsoft.com/office/drawing/2014/main" val="2250070170"/>
                  </a:ext>
                </a:extLst>
              </a:tr>
              <a:tr h="725121">
                <a:tc>
                  <a:txBody>
                    <a:bodyPr/>
                    <a:lstStyle/>
                    <a:p>
                      <a:r>
                        <a:rPr lang="en-US" sz="1200"/>
                        <a:t> print(set1|set2|set3) </a:t>
                      </a:r>
                    </a:p>
                  </a:txBody>
                  <a:tcPr marL="74706" marR="74706" marT="37352" marB="373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Add a group to the group without duplicating</a:t>
                      </a:r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set1={1,2,3,4,5}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set2={5,6,7,8}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set3={8,9,10}</a:t>
                      </a:r>
                      <a:b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print(set1|set2|set3) </a:t>
                      </a:r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{1, 2, 3, 4, 5, 6, 7, 8, 9, 10}</a:t>
                      </a:r>
                    </a:p>
                  </a:txBody>
                  <a:tcPr marL="74706" marR="74706" marT="37352" marB="37352"/>
                </a:tc>
                <a:extLst>
                  <a:ext uri="{0D108BD9-81ED-4DB2-BD59-A6C34878D82A}">
                    <a16:rowId xmlns:a16="http://schemas.microsoft.com/office/drawing/2014/main" val="936859927"/>
                  </a:ext>
                </a:extLst>
              </a:tr>
              <a:tr h="725121">
                <a:tc>
                  <a:txBody>
                    <a:bodyPr/>
                    <a:lstStyle/>
                    <a:p>
                      <a:r>
                        <a:rPr lang="en-US" sz="1200"/>
                        <a:t>print(set1.union(set2,set3) </a:t>
                      </a:r>
                    </a:p>
                  </a:txBody>
                  <a:tcPr marL="74706" marR="74706" marT="37352" marB="373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Add a group to the group without duplicating</a:t>
                      </a:r>
                    </a:p>
                    <a:p>
                      <a:endParaRPr lang="en-US" sz="1200"/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set1={1,2,3,4,5}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set2={5,6,7,8}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set3={8,9,10}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print(set1.union(set2,set3))</a:t>
                      </a:r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{1, 2, 3, 4, 5, 6, 7, 8, 9, 10}</a:t>
                      </a:r>
                    </a:p>
                  </a:txBody>
                  <a:tcPr marL="74706" marR="74706" marT="37352" marB="37352"/>
                </a:tc>
                <a:extLst>
                  <a:ext uri="{0D108BD9-81ED-4DB2-BD59-A6C34878D82A}">
                    <a16:rowId xmlns:a16="http://schemas.microsoft.com/office/drawing/2014/main" val="2252598121"/>
                  </a:ext>
                </a:extLst>
              </a:tr>
              <a:tr h="725121">
                <a:tc>
                  <a:txBody>
                    <a:bodyPr/>
                    <a:lstStyle/>
                    <a:p>
                      <a:r>
                        <a:rPr lang="en-US" sz="1200"/>
                        <a:t>Print(.difference())</a:t>
                      </a:r>
                    </a:p>
                  </a:txBody>
                  <a:tcPr marL="74706" marR="74706" marT="37352" marB="373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Returns a set containing the difference between two or more sets</a:t>
                      </a:r>
                    </a:p>
                    <a:p>
                      <a:endParaRPr lang="en-US" sz="1200"/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set1={1,2,3,8,4,5}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set2={5,6,7,8}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set3={8,9,10}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print(set1.difference(set2,set3))</a:t>
                      </a:r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{1, 2, 3, 4}</a:t>
                      </a:r>
                    </a:p>
                  </a:txBody>
                  <a:tcPr marL="74706" marR="74706" marT="37352" marB="37352"/>
                </a:tc>
                <a:extLst>
                  <a:ext uri="{0D108BD9-81ED-4DB2-BD59-A6C34878D82A}">
                    <a16:rowId xmlns:a16="http://schemas.microsoft.com/office/drawing/2014/main" val="3466333531"/>
                  </a:ext>
                </a:extLst>
              </a:tr>
              <a:tr h="881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difference_update()	</a:t>
                      </a:r>
                    </a:p>
                  </a:txBody>
                  <a:tcPr marL="74706" marR="74706" marT="37352" marB="373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Removes the items in this set that are also included in another, specified set</a:t>
                      </a:r>
                    </a:p>
                    <a:p>
                      <a:endParaRPr lang="en-US" sz="1200"/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set1={1,2,3,8,4,5}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set2={5,6,7,8}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set3={8,9,10}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set1.difference_update(set2,set3)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print(set1)</a:t>
                      </a:r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{1, 2, 3, 4}</a:t>
                      </a:r>
                    </a:p>
                  </a:txBody>
                  <a:tcPr marL="74706" marR="74706" marT="37352" marB="37352"/>
                </a:tc>
                <a:extLst>
                  <a:ext uri="{0D108BD9-81ED-4DB2-BD59-A6C34878D82A}">
                    <a16:rowId xmlns:a16="http://schemas.microsoft.com/office/drawing/2014/main" val="4076302227"/>
                  </a:ext>
                </a:extLst>
              </a:tr>
              <a:tr h="569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discard()	</a:t>
                      </a:r>
                    </a:p>
                  </a:txBody>
                  <a:tcPr marL="74706" marR="74706" marT="37352" marB="373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Remove the specified item</a:t>
                      </a:r>
                    </a:p>
                    <a:p>
                      <a:endParaRPr lang="en-US" sz="1200"/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set1={1,2,3,8,4,5}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set1.discard(8)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print(set1)</a:t>
                      </a:r>
                    </a:p>
                  </a:txBody>
                  <a:tcPr marL="74706" marR="74706" marT="37352" marB="3735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{1, 2, 3, 4, 5}</a:t>
                      </a:r>
                    </a:p>
                  </a:txBody>
                  <a:tcPr marL="74706" marR="74706" marT="37352" marB="37352"/>
                </a:tc>
                <a:extLst>
                  <a:ext uri="{0D108BD9-81ED-4DB2-BD59-A6C34878D82A}">
                    <a16:rowId xmlns:a16="http://schemas.microsoft.com/office/drawing/2014/main" val="90623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99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5C1B9-E073-038D-E5CD-F04BB86D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288" y="114213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940473-6DE1-4A22-DE11-F50CA347F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14877"/>
              </p:ext>
            </p:extLst>
          </p:nvPr>
        </p:nvGraphicFramePr>
        <p:xfrm>
          <a:off x="432222" y="1823818"/>
          <a:ext cx="11327551" cy="4783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929">
                  <a:extLst>
                    <a:ext uri="{9D8B030D-6E8A-4147-A177-3AD203B41FA5}">
                      <a16:colId xmlns:a16="http://schemas.microsoft.com/office/drawing/2014/main" val="3672886997"/>
                    </a:ext>
                  </a:extLst>
                </a:gridCol>
                <a:gridCol w="4215746">
                  <a:extLst>
                    <a:ext uri="{9D8B030D-6E8A-4147-A177-3AD203B41FA5}">
                      <a16:colId xmlns:a16="http://schemas.microsoft.com/office/drawing/2014/main" val="1772468714"/>
                    </a:ext>
                  </a:extLst>
                </a:gridCol>
                <a:gridCol w="3398892">
                  <a:extLst>
                    <a:ext uri="{9D8B030D-6E8A-4147-A177-3AD203B41FA5}">
                      <a16:colId xmlns:a16="http://schemas.microsoft.com/office/drawing/2014/main" val="3509086121"/>
                    </a:ext>
                  </a:extLst>
                </a:gridCol>
                <a:gridCol w="1173984">
                  <a:extLst>
                    <a:ext uri="{9D8B030D-6E8A-4147-A177-3AD203B41FA5}">
                      <a16:colId xmlns:a16="http://schemas.microsoft.com/office/drawing/2014/main" val="1786011983"/>
                    </a:ext>
                  </a:extLst>
                </a:gridCol>
              </a:tblGrid>
              <a:tr h="390547">
                <a:tc>
                  <a:txBody>
                    <a:bodyPr/>
                    <a:lstStyle/>
                    <a:p>
                      <a:r>
                        <a:rPr lang="en-US" sz="1200"/>
                        <a:t>methods</a:t>
                      </a:r>
                    </a:p>
                  </a:txBody>
                  <a:tcPr marL="65259" marR="65259" marT="32630" marB="326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work</a:t>
                      </a:r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</a:t>
                      </a:r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input</a:t>
                      </a:r>
                    </a:p>
                  </a:txBody>
                  <a:tcPr marL="65259" marR="65259" marT="32630" marB="32630"/>
                </a:tc>
                <a:extLst>
                  <a:ext uri="{0D108BD9-81ED-4DB2-BD59-A6C34878D82A}">
                    <a16:rowId xmlns:a16="http://schemas.microsoft.com/office/drawing/2014/main" val="1670363438"/>
                  </a:ext>
                </a:extLst>
              </a:tr>
              <a:tr h="566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intersection(a)	</a:t>
                      </a:r>
                    </a:p>
                  </a:txBody>
                  <a:tcPr marL="80470" marR="80470" marT="40234" marB="4023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Returns a set, that is the intersection of two or more sets</a:t>
                      </a:r>
                    </a:p>
                  </a:txBody>
                  <a:tcPr marL="80470" marR="80470" marT="40234" marB="40234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set1={1,2,3,8,4,5}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set2={5,6,7,8}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set3={8,9,10}</a:t>
                      </a:r>
                      <a:b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print(set1.intersection(set2,set3))</a:t>
                      </a:r>
                    </a:p>
                  </a:txBody>
                  <a:tcPr marL="80470" marR="80470" marT="40234" marB="40234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{8}</a:t>
                      </a:r>
                    </a:p>
                  </a:txBody>
                  <a:tcPr marL="80470" marR="80470" marT="40234" marB="40234"/>
                </a:tc>
                <a:extLst>
                  <a:ext uri="{0D108BD9-81ED-4DB2-BD59-A6C34878D82A}">
                    <a16:rowId xmlns:a16="http://schemas.microsoft.com/office/drawing/2014/main" val="1311126780"/>
                  </a:ext>
                </a:extLst>
              </a:tr>
              <a:tr h="680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intersection_update()	</a:t>
                      </a:r>
                    </a:p>
                  </a:txBody>
                  <a:tcPr marL="80470" marR="80470" marT="40234" marB="4023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Removes the items in this set that are not present in other, specified set(s)</a:t>
                      </a:r>
                    </a:p>
                  </a:txBody>
                  <a:tcPr marL="80470" marR="80470" marT="40234" marB="40234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set1={1,2,3,8,4,5}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set2={5,6,7,8}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set3={8,9,10}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set1.intersection_update(set2,set3)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print(set1)</a:t>
                      </a:r>
                    </a:p>
                  </a:txBody>
                  <a:tcPr marL="80470" marR="80470" marT="40234" marB="40234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{8}</a:t>
                      </a:r>
                    </a:p>
                  </a:txBody>
                  <a:tcPr marL="80470" marR="80470" marT="40234" marB="40234"/>
                </a:tc>
                <a:extLst>
                  <a:ext uri="{0D108BD9-81ED-4DB2-BD59-A6C34878D82A}">
                    <a16:rowId xmlns:a16="http://schemas.microsoft.com/office/drawing/2014/main" val="1572071210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issubset()	</a:t>
                      </a:r>
                    </a:p>
                  </a:txBody>
                  <a:tcPr marL="65259" marR="65259" marT="32630" marB="326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Returns whether another set contains this set or not</a:t>
                      </a:r>
                    </a:p>
                    <a:p>
                      <a:endParaRPr lang="en-US" sz="1200"/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5259" marR="65259" marT="32630" marB="32630"/>
                </a:tc>
                <a:extLst>
                  <a:ext uri="{0D108BD9-81ED-4DB2-BD59-A6C34878D82A}">
                    <a16:rowId xmlns:a16="http://schemas.microsoft.com/office/drawing/2014/main" val="2627487743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issuperset()	</a:t>
                      </a:r>
                    </a:p>
                  </a:txBody>
                  <a:tcPr marL="65259" marR="65259" marT="32630" marB="326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Returns whether this set contains another set or not</a:t>
                      </a:r>
                    </a:p>
                    <a:p>
                      <a:endParaRPr lang="en-US" sz="1200"/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5259" marR="65259" marT="32630" marB="32630"/>
                </a:tc>
                <a:extLst>
                  <a:ext uri="{0D108BD9-81ED-4DB2-BD59-A6C34878D82A}">
                    <a16:rowId xmlns:a16="http://schemas.microsoft.com/office/drawing/2014/main" val="3323590596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symmetric_difference()       	</a:t>
                      </a:r>
                    </a:p>
                  </a:txBody>
                  <a:tcPr marL="65259" marR="65259" marT="32630" marB="326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Returns a set with the symmetric differences of two sets</a:t>
                      </a:r>
                    </a:p>
                    <a:p>
                      <a:endParaRPr lang="en-US" sz="1200"/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5259" marR="65259" marT="32630" marB="32630"/>
                </a:tc>
                <a:extLst>
                  <a:ext uri="{0D108BD9-81ED-4DB2-BD59-A6C34878D82A}">
                    <a16:rowId xmlns:a16="http://schemas.microsoft.com/office/drawing/2014/main" val="1955279428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symmetric_difference_update()</a:t>
                      </a:r>
                    </a:p>
                  </a:txBody>
                  <a:tcPr marL="65259" marR="65259" marT="32630" marB="326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inserts the symmetric differences from this set and another</a:t>
                      </a:r>
                    </a:p>
                    <a:p>
                      <a:endParaRPr lang="en-US" sz="1200"/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5259" marR="65259" marT="32630" marB="32630"/>
                </a:tc>
                <a:extLst>
                  <a:ext uri="{0D108BD9-81ED-4DB2-BD59-A6C34878D82A}">
                    <a16:rowId xmlns:a16="http://schemas.microsoft.com/office/drawing/2014/main" val="4161472251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union()	</a:t>
                      </a:r>
                    </a:p>
                  </a:txBody>
                  <a:tcPr marL="65259" marR="65259" marT="32630" marB="326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Return a set containing the union of sets</a:t>
                      </a:r>
                    </a:p>
                    <a:p>
                      <a:endParaRPr lang="en-US" sz="1200" dirty="0"/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5259" marR="65259" marT="32630" marB="32630"/>
                </a:tc>
                <a:extLst>
                  <a:ext uri="{0D108BD9-81ED-4DB2-BD59-A6C34878D82A}">
                    <a16:rowId xmlns:a16="http://schemas.microsoft.com/office/drawing/2014/main" val="2864513881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update()	</a:t>
                      </a:r>
                    </a:p>
                  </a:txBody>
                  <a:tcPr marL="65259" marR="65259" marT="32630" marB="326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Update the set with another set, or any other iterable</a:t>
                      </a:r>
                    </a:p>
                    <a:p>
                      <a:endParaRPr lang="en-US" sz="1200"/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5259" marR="65259" marT="32630" marB="326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5259" marR="65259" marT="32630" marB="32630"/>
                </a:tc>
                <a:extLst>
                  <a:ext uri="{0D108BD9-81ED-4DB2-BD59-A6C34878D82A}">
                    <a16:rowId xmlns:a16="http://schemas.microsoft.com/office/drawing/2014/main" val="97462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35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B27AFB-BA38-8031-3109-F727128CC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A93A6-331F-7686-4987-014EDE07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Dictionary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4B0-B738-DDF2-05B5-B8D9DDCC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365" y="1608667"/>
            <a:ext cx="2916496" cy="45011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Body</a:t>
            </a:r>
          </a:p>
          <a:p>
            <a:pPr marL="0" indent="0">
              <a:buNone/>
            </a:pPr>
            <a:r>
              <a:rPr lang="en-US" sz="2000"/>
              <a:t> body---&gt; user={</a:t>
            </a:r>
          </a:p>
          <a:p>
            <a:pPr marL="0" indent="0">
              <a:buNone/>
            </a:pPr>
            <a:r>
              <a:rPr lang="en-US" sz="2000"/>
              <a:t>            key:value,</a:t>
            </a:r>
          </a:p>
          <a:p>
            <a:pPr marL="0" indent="0">
              <a:buNone/>
            </a:pPr>
            <a:r>
              <a:rPr lang="en-US" sz="2000"/>
              <a:t>            key,value</a:t>
            </a:r>
          </a:p>
          <a:p>
            <a:pPr marL="0" indent="0">
              <a:buNone/>
            </a:pPr>
            <a:r>
              <a:rPr lang="en-US" sz="2000"/>
              <a:t>}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22D35-A3B7-BDA0-8EF9-5E560593B180}"/>
              </a:ext>
            </a:extLst>
          </p:cNvPr>
          <p:cNvSpPr txBox="1"/>
          <p:nvPr/>
        </p:nvSpPr>
        <p:spPr>
          <a:xfrm>
            <a:off x="7427167" y="1608667"/>
            <a:ext cx="4391491" cy="450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0" dirty="0" err="1">
                <a:effectLst/>
                <a:latin typeface="Consolas" panose="020B0609020204030204" pitchFamily="49" charset="0"/>
              </a:rPr>
              <a:t>Dict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={'name':'Osama','age':21,'rake':20}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1)print(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Dict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1){'name': 'Osama', 'age': 21, 'rake': 20}</a:t>
            </a:r>
          </a:p>
        </p:txBody>
      </p:sp>
    </p:spTree>
    <p:extLst>
      <p:ext uri="{BB962C8B-B14F-4D97-AF65-F5344CB8AC3E}">
        <p14:creationId xmlns:p14="http://schemas.microsoft.com/office/powerpoint/2010/main" val="1146368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1AD34-C789-A7B4-0DE7-6BDBF28D8913}"/>
              </a:ext>
            </a:extLst>
          </p:cNvPr>
          <p:cNvSpPr txBox="1"/>
          <p:nvPr/>
        </p:nvSpPr>
        <p:spPr>
          <a:xfrm>
            <a:off x="1" y="248038"/>
            <a:ext cx="12191998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28CD8C-CE47-EDAE-3C8C-701C28797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57185"/>
              </p:ext>
            </p:extLst>
          </p:nvPr>
        </p:nvGraphicFramePr>
        <p:xfrm>
          <a:off x="432222" y="1582186"/>
          <a:ext cx="11327551" cy="512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712">
                  <a:extLst>
                    <a:ext uri="{9D8B030D-6E8A-4147-A177-3AD203B41FA5}">
                      <a16:colId xmlns:a16="http://schemas.microsoft.com/office/drawing/2014/main" val="2528104771"/>
                    </a:ext>
                  </a:extLst>
                </a:gridCol>
                <a:gridCol w="2022660">
                  <a:extLst>
                    <a:ext uri="{9D8B030D-6E8A-4147-A177-3AD203B41FA5}">
                      <a16:colId xmlns:a16="http://schemas.microsoft.com/office/drawing/2014/main" val="2636679257"/>
                    </a:ext>
                  </a:extLst>
                </a:gridCol>
                <a:gridCol w="4234303">
                  <a:extLst>
                    <a:ext uri="{9D8B030D-6E8A-4147-A177-3AD203B41FA5}">
                      <a16:colId xmlns:a16="http://schemas.microsoft.com/office/drawing/2014/main" val="4028924477"/>
                    </a:ext>
                  </a:extLst>
                </a:gridCol>
                <a:gridCol w="2847876">
                  <a:extLst>
                    <a:ext uri="{9D8B030D-6E8A-4147-A177-3AD203B41FA5}">
                      <a16:colId xmlns:a16="http://schemas.microsoft.com/office/drawing/2014/main" val="2602517078"/>
                    </a:ext>
                  </a:extLst>
                </a:gridCol>
              </a:tblGrid>
              <a:tr h="273995">
                <a:tc>
                  <a:txBody>
                    <a:bodyPr/>
                    <a:lstStyle/>
                    <a:p>
                      <a:r>
                        <a:rPr lang="en-US" sz="1200"/>
                        <a:t>methods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work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input</a:t>
                      </a:r>
                    </a:p>
                  </a:txBody>
                  <a:tcPr marL="79837" marR="79837" marT="39918" marB="39918"/>
                </a:tc>
                <a:extLst>
                  <a:ext uri="{0D108BD9-81ED-4DB2-BD59-A6C34878D82A}">
                    <a16:rowId xmlns:a16="http://schemas.microsoft.com/office/drawing/2014/main" val="1882645591"/>
                  </a:ext>
                </a:extLst>
              </a:tr>
              <a:tr h="747510">
                <a:tc>
                  <a:txBody>
                    <a:bodyPr/>
                    <a:lstStyle/>
                    <a:p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fromkeys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Distribute value to Kay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 = {'a', 'b', 'c'}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= 1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dict.fromkeys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(keys, value))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{'name': 'Osama', 'age': 21, 'rake': 20}</a:t>
                      </a:r>
                    </a:p>
                    <a:p>
                      <a:r>
                        <a:rPr lang="en-US" sz="1200"/>
                        <a:t>('rake', 20)</a:t>
                      </a:r>
                    </a:p>
                    <a:p>
                      <a:r>
                        <a:rPr lang="en-US" sz="1200"/>
                        <a:t>{'name': 'Osama', 'age': 21, 'no': 'mohammad'}</a:t>
                      </a:r>
                    </a:p>
                  </a:txBody>
                  <a:tcPr marL="79837" marR="79837" marT="39918" marB="39918"/>
                </a:tc>
                <a:extLst>
                  <a:ext uri="{0D108BD9-81ED-4DB2-BD59-A6C34878D82A}">
                    <a16:rowId xmlns:a16="http://schemas.microsoft.com/office/drawing/2014/main" val="1456276568"/>
                  </a:ext>
                </a:extLst>
              </a:tr>
              <a:tr h="410532">
                <a:tc>
                  <a:txBody>
                    <a:bodyPr/>
                    <a:lstStyle/>
                    <a:p>
                      <a:r>
                        <a:rPr lang="en-US" sz="1200"/>
                        <a:t> print(.get(kay))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 Return values for kays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Dict={'name':'Osama','age':21,'rake':20}</a:t>
                      </a:r>
                      <a:endParaRPr lang="ar-JO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print(Dict.get("age"))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21</a:t>
                      </a:r>
                    </a:p>
                    <a:p>
                      <a:endParaRPr lang="en-US" sz="1200"/>
                    </a:p>
                  </a:txBody>
                  <a:tcPr marL="79837" marR="79837" marT="39918" marB="39918"/>
                </a:tc>
                <a:extLst>
                  <a:ext uri="{0D108BD9-81ED-4DB2-BD59-A6C34878D82A}">
                    <a16:rowId xmlns:a16="http://schemas.microsoft.com/office/drawing/2014/main" val="2081727817"/>
                  </a:ext>
                </a:extLst>
              </a:tr>
              <a:tr h="579021">
                <a:tc>
                  <a:txBody>
                    <a:bodyPr/>
                    <a:lstStyle/>
                    <a:p>
                      <a:r>
                        <a:rPr lang="en-US" sz="1200"/>
                        <a:t> print(.items())	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kay:values within ()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={'name':'Osama','age':21,'rake':20}</a:t>
                      </a:r>
                      <a:endParaRPr lang="ar-JO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 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dict_items</a:t>
                      </a:r>
                      <a:r>
                        <a:rPr lang="en-US" sz="1200" dirty="0"/>
                        <a:t>([('name', 'Osama'), ('age', 21), ('no', 'mohammad')])</a:t>
                      </a:r>
                    </a:p>
                  </a:txBody>
                  <a:tcPr marL="79837" marR="79837" marT="39918" marB="39918"/>
                </a:tc>
                <a:extLst>
                  <a:ext uri="{0D108BD9-81ED-4DB2-BD59-A6C34878D82A}">
                    <a16:rowId xmlns:a16="http://schemas.microsoft.com/office/drawing/2014/main" val="2454130031"/>
                  </a:ext>
                </a:extLst>
              </a:tr>
              <a:tr h="410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Print(.keys())	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 kays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Dict={'name':'Osama','age':21,'rake':20}</a:t>
                      </a:r>
                    </a:p>
                    <a:p>
                      <a:r>
                        <a:rPr lang="fr-FR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print(Dict.keys())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dict_keys</a:t>
                      </a:r>
                      <a:r>
                        <a:rPr lang="en-US" sz="1200" dirty="0"/>
                        <a:t>(['name', 'age', 'rake'])</a:t>
                      </a:r>
                    </a:p>
                    <a:p>
                      <a:endParaRPr lang="en-US" sz="1200" dirty="0"/>
                    </a:p>
                  </a:txBody>
                  <a:tcPr marL="79837" marR="79837" marT="39918" marB="39918"/>
                </a:tc>
                <a:extLst>
                  <a:ext uri="{0D108BD9-81ED-4DB2-BD59-A6C34878D82A}">
                    <a16:rowId xmlns:a16="http://schemas.microsoft.com/office/drawing/2014/main" val="112010097"/>
                  </a:ext>
                </a:extLst>
              </a:tr>
              <a:tr h="747510">
                <a:tc>
                  <a:txBody>
                    <a:bodyPr/>
                    <a:lstStyle/>
                    <a:p>
                      <a:r>
                        <a:rPr lang="en-US" sz="1200"/>
                        <a:t>Prnt(.popitem())	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 Returns the last value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={'name':'Osama','age':21,'rake':20}</a:t>
                      </a:r>
                      <a:endParaRPr lang="ar-JO" sz="1200" dirty="0"/>
                    </a:p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({'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no':'mohammad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'})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('no', 'mohammad')</a:t>
                      </a:r>
                    </a:p>
                  </a:txBody>
                  <a:tcPr marL="79837" marR="79837" marT="39918" marB="39918"/>
                </a:tc>
                <a:extLst>
                  <a:ext uri="{0D108BD9-81ED-4DB2-BD59-A6C34878D82A}">
                    <a16:rowId xmlns:a16="http://schemas.microsoft.com/office/drawing/2014/main" val="4210378293"/>
                  </a:ext>
                </a:extLst>
              </a:tr>
              <a:tr h="579021">
                <a:tc>
                  <a:txBody>
                    <a:bodyPr/>
                    <a:lstStyle/>
                    <a:p>
                      <a:r>
                        <a:rPr lang="en-US" sz="1200"/>
                        <a:t> setdefault(kay,value)	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Add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Dict={'name':'Osama','age':21,'rake':20}</a:t>
                      </a:r>
                      <a:endParaRPr lang="ar-JO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Dict.setdefault("no","mohammad")</a:t>
                      </a:r>
                    </a:p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print(Dict)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{'c': 1, 'b': 1, 'a': 1}</a:t>
                      </a:r>
                    </a:p>
                    <a:p>
                      <a:endParaRPr lang="en-US" sz="1200"/>
                    </a:p>
                  </a:txBody>
                  <a:tcPr marL="79837" marR="79837" marT="39918" marB="39918"/>
                </a:tc>
                <a:extLst>
                  <a:ext uri="{0D108BD9-81ED-4DB2-BD59-A6C34878D82A}">
                    <a16:rowId xmlns:a16="http://schemas.microsoft.com/office/drawing/2014/main" val="181011559"/>
                  </a:ext>
                </a:extLst>
              </a:tr>
              <a:tr h="747510">
                <a:tc>
                  <a:txBody>
                    <a:bodyPr/>
                    <a:lstStyle/>
                    <a:p>
                      <a:r>
                        <a:rPr lang="en-US" sz="1200"/>
                        <a:t> .update()	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Add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={'name':'Osama','age':21,'rake':20}</a:t>
                      </a:r>
                    </a:p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({'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no':'mohammad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'})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{'name': 'Osama', 'age': 21, 'rake': 20, 'no': 'mohammad'}</a:t>
                      </a:r>
                    </a:p>
                  </a:txBody>
                  <a:tcPr marL="79837" marR="79837" marT="39918" marB="39918"/>
                </a:tc>
                <a:extLst>
                  <a:ext uri="{0D108BD9-81ED-4DB2-BD59-A6C34878D82A}">
                    <a16:rowId xmlns:a16="http://schemas.microsoft.com/office/drawing/2014/main" val="1119298490"/>
                  </a:ext>
                </a:extLst>
              </a:tr>
              <a:tr h="410532">
                <a:tc>
                  <a:txBody>
                    <a:bodyPr/>
                    <a:lstStyle/>
                    <a:p>
                      <a:r>
                        <a:rPr lang="en-US" sz="1200"/>
                        <a:t> priny(.values())	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 Return values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Dict={'name':'Osama','age':21,'rake':20}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(Dict.values())</a:t>
                      </a:r>
                    </a:p>
                  </a:txBody>
                  <a:tcPr marL="79837" marR="79837" marT="39918" marB="399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dict_values</a:t>
                      </a:r>
                      <a:r>
                        <a:rPr lang="en-US" sz="1200" dirty="0"/>
                        <a:t>(['Osama', 21, 20])</a:t>
                      </a:r>
                    </a:p>
                    <a:p>
                      <a:endParaRPr lang="en-US" sz="1200" dirty="0"/>
                    </a:p>
                  </a:txBody>
                  <a:tcPr marL="79837" marR="79837" marT="39918" marB="39918"/>
                </a:tc>
                <a:extLst>
                  <a:ext uri="{0D108BD9-81ED-4DB2-BD59-A6C34878D82A}">
                    <a16:rowId xmlns:a16="http://schemas.microsoft.com/office/drawing/2014/main" val="25268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3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FA9D5-CF89-326D-ECE4-F828F954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/>
              <a:t>File handling</a:t>
            </a:r>
            <a:br>
              <a:rPr lang="en-US" sz="1200" dirty="0"/>
            </a:b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EE44-2836-0387-C152-A3E795AD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903" y="1918304"/>
            <a:ext cx="7467599" cy="15106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 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read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a append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write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E955F-D78B-EFCB-2751-E88D79DD6950}"/>
              </a:ext>
            </a:extLst>
          </p:cNvPr>
          <p:cNvSpPr txBox="1"/>
          <p:nvPr/>
        </p:nvSpPr>
        <p:spPr>
          <a:xfrm>
            <a:off x="4406903" y="3978613"/>
            <a:ext cx="7467599" cy="2272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1 - </a:t>
            </a:r>
            <a:r>
              <a:rPr 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 relative path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"mohammad.txt"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2 -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absolute path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:\Users\dell\Desktop\mopy\mohammad.txt"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"C:/Users/dell/Desktop/mopy/mohammad.txt"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dell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Desktop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mopy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mohammad.txt"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545F85-0634-BD94-5600-681A03304464}"/>
              </a:ext>
            </a:extLst>
          </p:cNvPr>
          <p:cNvSpPr txBox="1">
            <a:spLocks/>
          </p:cNvSpPr>
          <p:nvPr/>
        </p:nvSpPr>
        <p:spPr>
          <a:xfrm>
            <a:off x="4406902" y="209002"/>
            <a:ext cx="7467599" cy="151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Current working directory</a:t>
            </a:r>
          </a:p>
          <a:p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os</a:t>
            </a:r>
          </a:p>
          <a:p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(os.getcwd())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62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B27AFB-BA38-8031-3109-F727128CC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A93A6-331F-7686-4987-014EDE07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4B0-B738-DDF2-05B5-B8D9DDCC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29" y="1608667"/>
            <a:ext cx="6199785" cy="45011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Class </a:t>
            </a:r>
            <a:r>
              <a:rPr lang="en-US" sz="2000" u="sng" dirty="0">
                <a:solidFill>
                  <a:schemeClr val="bg1"/>
                </a:solidFill>
              </a:rPr>
              <a:t>name class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def __</a:t>
            </a:r>
            <a:r>
              <a:rPr lang="en-US" sz="2000" dirty="0" err="1">
                <a:solidFill>
                  <a:schemeClr val="bg1"/>
                </a:solidFill>
              </a:rPr>
              <a:t>inif</a:t>
            </a:r>
            <a:r>
              <a:rPr lang="en-US" sz="2000" dirty="0">
                <a:solidFill>
                  <a:schemeClr val="bg1"/>
                </a:solidFill>
              </a:rPr>
              <a:t>__(self):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  pass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Ex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678DD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E5C07B"/>
                </a:solidFill>
                <a:latin typeface="Consolas" panose="020B0609020204030204" pitchFamily="49" charset="0"/>
              </a:rPr>
              <a:t> Food</a:t>
            </a:r>
            <a: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  <a:t>:  </a:t>
            </a:r>
            <a:b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C678DD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B6C2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 err="1">
                <a:solidFill>
                  <a:srgbClr val="56B6C2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56B6C2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19A66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D19A66"/>
                </a:solidFill>
                <a:latin typeface="Consolas" panose="020B0609020204030204" pitchFamily="49" charset="0"/>
              </a:rPr>
              <a:t> name</a:t>
            </a:r>
            <a: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  <a:t>):</a:t>
            </a:r>
            <a:b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E06C75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  <a:t>.name </a:t>
            </a:r>
            <a:r>
              <a:rPr lang="en-US" sz="20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  <a:t> name</a:t>
            </a:r>
            <a:b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678DD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19A6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E06C75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ABB2BF"/>
                </a:solidFill>
                <a:latin typeface="Consolas" panose="020B0609020204030204" pitchFamily="49" charset="0"/>
              </a:rPr>
              <a:t>.name</a:t>
            </a:r>
            <a:r>
              <a:rPr lang="en-US" sz="2000" dirty="0">
                <a:solidFill>
                  <a:srgbClr val="D19A6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98C379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F37F4-3A85-FE8D-AC16-AD16CAAB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Inheritance and multi-inheritance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3D2F-A680-1CD1-5632-C65C980BC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Inheritance : 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Class </a:t>
            </a:r>
            <a:r>
              <a:rPr lang="en-US" sz="2400" u="sng">
                <a:solidFill>
                  <a:srgbClr val="FFFFFF"/>
                </a:solidFill>
              </a:rPr>
              <a:t>name-class</a:t>
            </a:r>
            <a:r>
              <a:rPr lang="en-US" sz="240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            def __inif__(self):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                  pass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Class </a:t>
            </a:r>
            <a:r>
              <a:rPr lang="en-US" sz="2400" u="sng">
                <a:solidFill>
                  <a:srgbClr val="FFFFFF"/>
                </a:solidFill>
              </a:rPr>
              <a:t>name-class-one</a:t>
            </a:r>
            <a:r>
              <a:rPr lang="en-US" sz="2400">
                <a:solidFill>
                  <a:srgbClr val="FFFFFF"/>
                </a:solidFill>
              </a:rPr>
              <a:t>(name-class):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	 def __inif__(self):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                   pass</a:t>
            </a: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0699D-9E22-D639-5E64-3D683202D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</a:rPr>
              <a:t>Multi-inheritance 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</a:rPr>
              <a:t>Class </a:t>
            </a:r>
            <a:r>
              <a:rPr lang="en-US" sz="1900" u="sng" dirty="0">
                <a:solidFill>
                  <a:srgbClr val="FFFFFF"/>
                </a:solidFill>
              </a:rPr>
              <a:t>name-class</a:t>
            </a:r>
            <a:r>
              <a:rPr lang="en-US" sz="1900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</a:rPr>
              <a:t>            def __</a:t>
            </a:r>
            <a:r>
              <a:rPr lang="en-US" sz="1900" dirty="0" err="1">
                <a:solidFill>
                  <a:srgbClr val="FFFFFF"/>
                </a:solidFill>
              </a:rPr>
              <a:t>inif</a:t>
            </a:r>
            <a:r>
              <a:rPr lang="en-US" sz="1900" dirty="0">
                <a:solidFill>
                  <a:srgbClr val="FFFFFF"/>
                </a:solidFill>
              </a:rPr>
              <a:t>__(self):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</a:rPr>
              <a:t>                  pass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</a:rPr>
              <a:t>Class </a:t>
            </a:r>
            <a:r>
              <a:rPr lang="en-US" sz="1900" u="sng" dirty="0">
                <a:solidFill>
                  <a:srgbClr val="FFFFFF"/>
                </a:solidFill>
              </a:rPr>
              <a:t>name-class-one</a:t>
            </a:r>
            <a:r>
              <a:rPr lang="en-US" sz="1900" dirty="0">
                <a:solidFill>
                  <a:srgbClr val="FFFFFF"/>
                </a:solidFill>
              </a:rPr>
              <a:t>(name-class):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</a:rPr>
              <a:t>	 def __</a:t>
            </a:r>
            <a:r>
              <a:rPr lang="en-US" sz="1900" dirty="0" err="1">
                <a:solidFill>
                  <a:srgbClr val="FFFFFF"/>
                </a:solidFill>
              </a:rPr>
              <a:t>inif</a:t>
            </a:r>
            <a:r>
              <a:rPr lang="en-US" sz="1900" dirty="0">
                <a:solidFill>
                  <a:srgbClr val="FFFFFF"/>
                </a:solidFill>
              </a:rPr>
              <a:t>__(self):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</a:rPr>
              <a:t>                   pass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</a:rPr>
              <a:t>Class </a:t>
            </a:r>
            <a:r>
              <a:rPr lang="en-US" sz="1900" u="sng" dirty="0">
                <a:solidFill>
                  <a:srgbClr val="FFFFFF"/>
                </a:solidFill>
              </a:rPr>
              <a:t>name-class-two</a:t>
            </a:r>
            <a:r>
              <a:rPr lang="en-US" sz="1900" dirty="0">
                <a:solidFill>
                  <a:srgbClr val="FFFFFF"/>
                </a:solidFill>
              </a:rPr>
              <a:t>(name-class-one):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</a:rPr>
              <a:t>	 def __</a:t>
            </a:r>
            <a:r>
              <a:rPr lang="en-US" sz="1900" dirty="0" err="1">
                <a:solidFill>
                  <a:srgbClr val="FFFFFF"/>
                </a:solidFill>
              </a:rPr>
              <a:t>inif</a:t>
            </a:r>
            <a:r>
              <a:rPr lang="en-US" sz="1900" dirty="0">
                <a:solidFill>
                  <a:srgbClr val="FFFFFF"/>
                </a:solidFill>
              </a:rPr>
              <a:t>__(self):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</a:rPr>
              <a:t>                   pass</a:t>
            </a:r>
          </a:p>
          <a:p>
            <a:pPr marL="0" indent="0">
              <a:buNone/>
            </a:pPr>
            <a:endParaRPr lang="en-US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29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F37F4-3A85-FE8D-AC16-AD16CAAB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898" y="1491935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/>
              <a:t>Abstract class and abstract methods</a:t>
            </a:r>
            <a:br>
              <a:rPr lang="en-US" sz="3200" dirty="0"/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3D2F-A680-1CD1-5632-C65C980BC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1329" y="820230"/>
            <a:ext cx="6938286" cy="2608770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from </a:t>
            </a:r>
            <a:r>
              <a:rPr lang="en-US" sz="2000" b="0" dirty="0" err="1">
                <a:effectLst/>
              </a:rPr>
              <a:t>abc</a:t>
            </a:r>
            <a:r>
              <a:rPr lang="en-US" sz="2000" b="0" dirty="0">
                <a:effectLst/>
              </a:rPr>
              <a:t> import </a:t>
            </a:r>
            <a:r>
              <a:rPr lang="en-US" sz="2000" b="0" dirty="0" err="1">
                <a:effectLst/>
              </a:rPr>
              <a:t>ABCMeta</a:t>
            </a:r>
            <a:r>
              <a:rPr lang="en-US" sz="2000" b="0" dirty="0">
                <a:effectLst/>
              </a:rPr>
              <a:t>, </a:t>
            </a:r>
            <a:r>
              <a:rPr lang="en-US" sz="2000" b="0" dirty="0" err="1">
                <a:effectLst/>
              </a:rPr>
              <a:t>abstractmethod</a:t>
            </a:r>
            <a:endParaRPr lang="en-US" sz="2000" b="0" dirty="0">
              <a:effectLst/>
            </a:endParaRPr>
          </a:p>
          <a:p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ABCMeta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abstractmethod</a:t>
            </a:r>
            <a:endParaRPr 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 programming(</a:t>
            </a:r>
            <a:r>
              <a:rPr lang="en-US" sz="1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metaclass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ABCMeta</a:t>
            </a:r>
            <a:r>
              <a:rPr lang="en-US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@abstractmethod</a:t>
            </a:r>
            <a:endParaRPr 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has_oop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0699D-9E22-D639-5E64-3D683202D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8515" y="3429000"/>
            <a:ext cx="3421957" cy="17223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n-US" sz="1400" dirty="0">
                <a:effectLst/>
              </a:rPr>
              <a:t>Public  :   Name for data</a:t>
            </a:r>
          </a:p>
          <a:p>
            <a:pPr>
              <a:spcBef>
                <a:spcPts val="0"/>
              </a:spcBef>
              <a:spcAft>
                <a:spcPts val="600"/>
              </a:spcAft>
              <a:buClrTx/>
              <a:buSzTx/>
            </a:pPr>
            <a:endParaRPr lang="en-US" sz="1400" dirty="0">
              <a:effectLst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n-US" sz="1400" dirty="0">
                <a:effectLst/>
              </a:rPr>
              <a:t>Protected  : </a:t>
            </a:r>
            <a:r>
              <a:rPr lang="en-US" sz="1400" dirty="0"/>
              <a:t>  </a:t>
            </a:r>
            <a:r>
              <a:rPr lang="en-US" sz="1400" dirty="0">
                <a:effectLst/>
              </a:rPr>
              <a:t>_name for data</a:t>
            </a:r>
          </a:p>
          <a:p>
            <a:pPr>
              <a:spcBef>
                <a:spcPts val="0"/>
              </a:spcBef>
              <a:spcAft>
                <a:spcPts val="600"/>
              </a:spcAft>
              <a:buClrTx/>
              <a:buSzTx/>
            </a:pPr>
            <a:endParaRPr lang="en-US" sz="1400" dirty="0">
              <a:effectLst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n-US" sz="1400" dirty="0">
                <a:effectLst/>
              </a:rPr>
              <a:t>Privet :  __name for data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63884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FA9D5-CF89-326D-ECE4-F828F954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if ||else||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elif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EE44-2836-0387-C152-A3E795AD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if(condition):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code to be executed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elif</a:t>
            </a:r>
            <a:r>
              <a:rPr lang="en-US" sz="2000" dirty="0">
                <a:solidFill>
                  <a:schemeClr val="bg1"/>
                </a:solidFill>
              </a:rPr>
              <a:t>(condition):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code to be executed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code to be executed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E955F-D78B-EFCB-2751-E88D79DD6950}"/>
              </a:ext>
            </a:extLst>
          </p:cNvPr>
          <p:cNvSpPr txBox="1"/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num=6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if(num%2==0):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print(num)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elif</a:t>
            </a:r>
            <a:r>
              <a:rPr lang="en-US" sz="2000" dirty="0">
                <a:solidFill>
                  <a:schemeClr val="bg1"/>
                </a:solidFill>
              </a:rPr>
              <a:t>(num%2==1):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print(num)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else: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print("error")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04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B995D-D644-F213-79B9-349DEC52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 while loop &amp;&amp; for loop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 </a:t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0C8B-8D50-1D9D-8963-2BED42E35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body:</a:t>
            </a:r>
          </a:p>
          <a:p>
            <a:pPr marL="0" indent="0">
              <a:buNone/>
            </a:pPr>
            <a:r>
              <a:rPr lang="en-US" sz="2000" dirty="0"/>
              <a:t>while </a:t>
            </a:r>
            <a:r>
              <a:rPr lang="en-US" sz="2000" dirty="0" err="1"/>
              <a:t>condition_is_true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code to be executed</a:t>
            </a:r>
          </a:p>
          <a:p>
            <a:pPr marL="0" indent="0">
              <a:buNone/>
            </a:pPr>
            <a:r>
              <a:rPr lang="en-US" sz="2000" dirty="0"/>
              <a:t>           variable +=1</a:t>
            </a:r>
          </a:p>
          <a:p>
            <a:pPr marL="0" indent="0">
              <a:buNone/>
            </a:pPr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Num=0</a:t>
            </a:r>
          </a:p>
          <a:p>
            <a:pPr marL="0" indent="0">
              <a:buNone/>
            </a:pPr>
            <a:r>
              <a:rPr lang="en-US" sz="2000" dirty="0"/>
              <a:t>while num&lt;15 :</a:t>
            </a:r>
          </a:p>
          <a:p>
            <a:pPr marL="0" indent="0">
              <a:buNone/>
            </a:pPr>
            <a:r>
              <a:rPr lang="en-US" sz="2000" dirty="0"/>
              <a:t>           print(num)</a:t>
            </a:r>
          </a:p>
          <a:p>
            <a:pPr marL="0" indent="0">
              <a:buNone/>
            </a:pPr>
            <a:r>
              <a:rPr lang="en-US" sz="2000" dirty="0"/>
              <a:t>           num+=1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9DB2A-9274-0046-18AD-0A54120CA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body:</a:t>
            </a:r>
          </a:p>
          <a:p>
            <a:pPr marL="0" indent="0">
              <a:buNone/>
            </a:pPr>
            <a:r>
              <a:rPr lang="en-US" sz="2000" dirty="0"/>
              <a:t>for item in </a:t>
            </a:r>
            <a:r>
              <a:rPr lang="en-US" sz="2000" dirty="0" err="1"/>
              <a:t>iterable_object</a:t>
            </a:r>
            <a:r>
              <a:rPr lang="en-US" sz="2000" dirty="0"/>
              <a:t> :</a:t>
            </a:r>
          </a:p>
          <a:p>
            <a:pPr marL="0" indent="0">
              <a:buNone/>
            </a:pPr>
            <a:r>
              <a:rPr lang="en-US" sz="2000" dirty="0"/>
              <a:t>      code to be executed</a:t>
            </a:r>
          </a:p>
          <a:p>
            <a:pPr marL="0" indent="0">
              <a:buNone/>
            </a:pPr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2000" dirty="0" err="1"/>
              <a:t>mynum</a:t>
            </a:r>
            <a:r>
              <a:rPr lang="en-US" sz="2000" dirty="0"/>
              <a:t>=[1,2,3,4,5,6,7,8,9]</a:t>
            </a:r>
          </a:p>
          <a:p>
            <a:pPr marL="0" indent="0">
              <a:buNone/>
            </a:pPr>
            <a:r>
              <a:rPr lang="en-US" sz="2000" dirty="0"/>
              <a:t>Sum=0</a:t>
            </a:r>
          </a:p>
          <a:p>
            <a:pPr marL="0" indent="0">
              <a:buNone/>
            </a:pPr>
            <a:r>
              <a:rPr lang="en-US" sz="2000" dirty="0"/>
              <a:t>for num in </a:t>
            </a:r>
            <a:r>
              <a:rPr lang="en-US" sz="2000" dirty="0" err="1"/>
              <a:t>mynum</a:t>
            </a:r>
            <a:r>
              <a:rPr lang="en-US" sz="2000" dirty="0"/>
              <a:t> :</a:t>
            </a:r>
          </a:p>
          <a:p>
            <a:pPr marL="0" indent="0">
              <a:buNone/>
            </a:pPr>
            <a:r>
              <a:rPr lang="en-US" sz="2000" dirty="0"/>
              <a:t>      sum+=num</a:t>
            </a:r>
          </a:p>
          <a:p>
            <a:pPr marL="0" indent="0">
              <a:buNone/>
            </a:pPr>
            <a:r>
              <a:rPr lang="en-US" sz="2000" dirty="0"/>
              <a:t>print(sum)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890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B995D-D644-F213-79B9-349DEC52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Iterable</a:t>
            </a:r>
            <a:r>
              <a:rPr lang="en-US" sz="3600" dirty="0">
                <a:solidFill>
                  <a:srgbClr val="FFFFFF"/>
                </a:solidFill>
              </a:rPr>
              <a:t> VS Iterator 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0C8B-8D50-1D9D-8963-2BED42E35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/>
              <a:t>Iterable</a:t>
            </a:r>
            <a:r>
              <a:rPr lang="en-US" dirty="0"/>
              <a:t> </a:t>
            </a:r>
          </a:p>
          <a:p>
            <a:r>
              <a:rPr lang="en-US" dirty="0"/>
              <a:t>Object contains </a:t>
            </a:r>
            <a:r>
              <a:rPr lang="en-US" dirty="0" err="1"/>
              <a:t>dara</a:t>
            </a:r>
            <a:r>
              <a:rPr lang="en-US" dirty="0"/>
              <a:t> that can be iteration</a:t>
            </a:r>
          </a:p>
          <a:p>
            <a:r>
              <a:rPr lang="en-US" dirty="0"/>
              <a:t>Example </a:t>
            </a:r>
            <a:r>
              <a:rPr lang="en-US" dirty="0">
                <a:sym typeface="Wingdings" panose="05000000000000000000" pitchFamily="2" charset="2"/>
              </a:rPr>
              <a:t>string, set, list, tuple ,dictionary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9DB2A-9274-0046-18AD-0A54120CA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66055" y="1608666"/>
            <a:ext cx="3421957" cy="45011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Iterator</a:t>
            </a:r>
          </a:p>
          <a:p>
            <a:r>
              <a:rPr lang="en-US" dirty="0"/>
              <a:t>Object user to iteration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next()</a:t>
            </a:r>
          </a:p>
          <a:p>
            <a:pPr marL="0" indent="0">
              <a:buNone/>
            </a:pPr>
            <a:r>
              <a:rPr lang="en-US" dirty="0"/>
              <a:t>Gives  “</a:t>
            </a:r>
            <a:r>
              <a:rPr lang="en-US" dirty="0" err="1"/>
              <a:t>StopIteration</a:t>
            </a:r>
            <a:r>
              <a:rPr lang="en-US" dirty="0"/>
              <a:t>” if </a:t>
            </a:r>
            <a:r>
              <a:rPr lang="en-US" dirty="0" err="1"/>
              <a:t>Theres</a:t>
            </a:r>
            <a:r>
              <a:rPr lang="en-US" dirty="0"/>
              <a:t> no next element</a:t>
            </a:r>
          </a:p>
        </p:txBody>
      </p:sp>
    </p:spTree>
    <p:extLst>
      <p:ext uri="{BB962C8B-B14F-4D97-AF65-F5344CB8AC3E}">
        <p14:creationId xmlns:p14="http://schemas.microsoft.com/office/powerpoint/2010/main" val="440002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9D738-4639-C55E-BAE8-D9AFF656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CC9F-4FB8-F974-5730-DDE52F00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120" y="1608667"/>
            <a:ext cx="3218914" cy="45011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def </a:t>
            </a:r>
            <a:r>
              <a:rPr lang="en-US" sz="2000" dirty="0" err="1">
                <a:solidFill>
                  <a:schemeClr val="bg1"/>
                </a:solidFill>
              </a:rPr>
              <a:t>function_name</a:t>
            </a:r>
            <a:r>
              <a:rPr lang="en-US" sz="2000" dirty="0">
                <a:solidFill>
                  <a:schemeClr val="bg1"/>
                </a:solidFill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code to be executed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def name():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print(“Hallo python”)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name()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6A998-ADF2-5383-F21C-94FE1A144FF6}"/>
              </a:ext>
            </a:extLst>
          </p:cNvPr>
          <p:cNvSpPr txBox="1"/>
          <p:nvPr/>
        </p:nvSpPr>
        <p:spPr>
          <a:xfrm>
            <a:off x="7762240" y="1608667"/>
            <a:ext cx="4318000" cy="450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body: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def </a:t>
            </a:r>
            <a:r>
              <a:rPr lang="en-US" sz="2000" dirty="0" err="1">
                <a:solidFill>
                  <a:schemeClr val="bg1"/>
                </a:solidFill>
              </a:rPr>
              <a:t>functionname</a:t>
            </a:r>
            <a:r>
              <a:rPr lang="en-US" sz="2000" dirty="0">
                <a:solidFill>
                  <a:schemeClr val="bg1"/>
                </a:solidFill>
              </a:rPr>
              <a:t>(parameters):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code to be executed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Sum=0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def </a:t>
            </a:r>
            <a:r>
              <a:rPr lang="en-US" sz="2000" dirty="0" err="1">
                <a:solidFill>
                  <a:schemeClr val="bg1"/>
                </a:solidFill>
              </a:rPr>
              <a:t>add_numbers</a:t>
            </a:r>
            <a:r>
              <a:rPr lang="en-US" sz="2000" dirty="0">
                <a:solidFill>
                  <a:schemeClr val="bg1"/>
                </a:solidFill>
              </a:rPr>
              <a:t>(num1,num2,num3):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sum=num1+num2+num3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print(sum)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add_numbers</a:t>
            </a:r>
            <a:r>
              <a:rPr lang="en-US" sz="2000" dirty="0">
                <a:solidFill>
                  <a:schemeClr val="bg1"/>
                </a:solidFill>
              </a:rPr>
              <a:t>(1,2,3)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4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9D738-4639-C55E-BAE8-D9AFF656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Handle exception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all the type error using (Exception) </a:t>
            </a:r>
            <a:br>
              <a:rPr lang="en-US" sz="1200" dirty="0"/>
            </a:b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CC9F-4FB8-F974-5730-DDE52F00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120" y="1608667"/>
            <a:ext cx="2829760" cy="45011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try:</a:t>
            </a:r>
          </a:p>
          <a:p>
            <a:pPr marL="0" indent="0">
              <a:buNone/>
            </a:pPr>
            <a:r>
              <a:rPr lang="en-US" sz="2000" dirty="0"/>
              <a:t>       …..     </a:t>
            </a:r>
          </a:p>
          <a:p>
            <a:pPr marL="0" indent="0">
              <a:buNone/>
            </a:pPr>
            <a:r>
              <a:rPr lang="en-US" sz="2000" dirty="0"/>
              <a:t>except </a:t>
            </a:r>
            <a:r>
              <a:rPr lang="en-US" sz="2000" u="sng" dirty="0"/>
              <a:t>type exception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……</a:t>
            </a:r>
          </a:p>
          <a:p>
            <a:pPr marL="0" indent="0">
              <a:buNone/>
            </a:pPr>
            <a:r>
              <a:rPr lang="en-US" sz="2000" dirty="0"/>
              <a:t>Finally: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Example: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num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"number  age"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(num)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"enter the number"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"the program is over"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6A998-ADF2-5383-F21C-94FE1A144FF6}"/>
              </a:ext>
            </a:extLst>
          </p:cNvPr>
          <p:cNvSpPr txBox="1"/>
          <p:nvPr/>
        </p:nvSpPr>
        <p:spPr>
          <a:xfrm>
            <a:off x="7301473" y="1617998"/>
            <a:ext cx="3751778" cy="450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aise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type exception()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num</a:t>
            </a: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num     </a:t>
            </a:r>
            <a:r>
              <a:rPr lang="en-US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is less than 0"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(num</a:t>
            </a: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(num)</a:t>
            </a:r>
          </a:p>
          <a:p>
            <a:br>
              <a:rPr lang="en-US" sz="20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endParaRPr lang="en-US" sz="20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79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32D36-ADAE-BC7A-3F0D-C197C076183D}"/>
              </a:ext>
            </a:extLst>
          </p:cNvPr>
          <p:cNvSpPr txBox="1"/>
          <p:nvPr/>
        </p:nvSpPr>
        <p:spPr>
          <a:xfrm>
            <a:off x="597159" y="923731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75F8A-2E57-3FA1-E792-1041DA0DC751}"/>
              </a:ext>
            </a:extLst>
          </p:cNvPr>
          <p:cNvSpPr txBox="1"/>
          <p:nvPr/>
        </p:nvSpPr>
        <p:spPr>
          <a:xfrm>
            <a:off x="2528596" y="634482"/>
            <a:ext cx="356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effectLst/>
                <a:latin typeface="Courier New" panose="02070309020205020404" pitchFamily="49" charset="0"/>
              </a:rPr>
              <a:t>function with "yield " keyword instead of "return"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E97B-DD2C-4258-C4BC-6902F34F13F9}"/>
              </a:ext>
            </a:extLst>
          </p:cNvPr>
          <p:cNvSpPr txBox="1"/>
          <p:nvPr/>
        </p:nvSpPr>
        <p:spPr>
          <a:xfrm>
            <a:off x="6951306" y="774441"/>
            <a:ext cx="300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___():</a:t>
            </a:r>
          </a:p>
          <a:p>
            <a:r>
              <a:rPr lang="en-US" dirty="0"/>
              <a:t>      yield ___</a:t>
            </a:r>
          </a:p>
          <a:p>
            <a:endParaRPr lang="en-US" dirty="0"/>
          </a:p>
          <a:p>
            <a:r>
              <a:rPr lang="en-US" dirty="0"/>
              <a:t>value=____()</a:t>
            </a:r>
          </a:p>
          <a:p>
            <a:r>
              <a:rPr lang="en-US" dirty="0"/>
              <a:t>print(next(value))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31449-6F7D-ECC0-C2C2-ABFD9040769A}"/>
              </a:ext>
            </a:extLst>
          </p:cNvPr>
          <p:cNvSpPr txBox="1"/>
          <p:nvPr/>
        </p:nvSpPr>
        <p:spPr>
          <a:xfrm>
            <a:off x="485192" y="3881535"/>
            <a:ext cx="25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Decorators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4D0EF-ADE9-3B89-7DF9-F9FA41285C31}"/>
              </a:ext>
            </a:extLst>
          </p:cNvPr>
          <p:cNvSpPr txBox="1"/>
          <p:nvPr/>
        </p:nvSpPr>
        <p:spPr>
          <a:xfrm>
            <a:off x="2235200" y="4066201"/>
            <a:ext cx="471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Tying some the functions @name the </a:t>
            </a:r>
            <a:r>
              <a:rPr lang="en-US"/>
              <a:t>function </a:t>
            </a:r>
          </a:p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4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352D5F-8195-0E49-AC19-D486C5413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90168"/>
              </p:ext>
            </p:extLst>
          </p:nvPr>
        </p:nvGraphicFramePr>
        <p:xfrm>
          <a:off x="2228491" y="457200"/>
          <a:ext cx="7735019" cy="594360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45628">
                  <a:extLst>
                    <a:ext uri="{9D8B030D-6E8A-4147-A177-3AD203B41FA5}">
                      <a16:colId xmlns:a16="http://schemas.microsoft.com/office/drawing/2014/main" val="3318209206"/>
                    </a:ext>
                  </a:extLst>
                </a:gridCol>
                <a:gridCol w="4889391">
                  <a:extLst>
                    <a:ext uri="{9D8B030D-6E8A-4147-A177-3AD203B41FA5}">
                      <a16:colId xmlns:a16="http://schemas.microsoft.com/office/drawing/2014/main" val="1735574518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Escaping </a:t>
                      </a:r>
                      <a:endParaRPr lang="en-US" sz="1600" b="1" kern="120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532" marR="50380" marT="100760" marB="1007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using</a:t>
                      </a:r>
                      <a:endParaRPr lang="en-US" sz="16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0532" marR="50380" marT="100760" marB="1007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62665"/>
                  </a:ext>
                </a:extLst>
              </a:tr>
              <a:tr h="677860">
                <a:tc>
                  <a:txBody>
                    <a:bodyPr/>
                    <a:lstStyle/>
                    <a:p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 space</a:t>
                      </a:r>
                      <a:endParaRPr lang="en-US" sz="1400" b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491620"/>
                  </a:ext>
                </a:extLst>
              </a:tr>
              <a:tr h="46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 Space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71688"/>
                  </a:ext>
                </a:extLst>
              </a:tr>
              <a:tr h="67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Line</a:t>
                      </a:r>
                      <a:endParaRPr lang="en-US" sz="1400" b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245370"/>
                  </a:ext>
                </a:extLst>
              </a:tr>
              <a:tr h="465098">
                <a:tc>
                  <a:txBody>
                    <a:bodyPr/>
                    <a:lstStyle/>
                    <a:p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\r 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Carriage Return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20837"/>
                  </a:ext>
                </a:extLst>
              </a:tr>
              <a:tr h="67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\" 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Quotes</a:t>
                      </a:r>
                      <a:endParaRPr lang="en-US" sz="1400" b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856606"/>
                  </a:ext>
                </a:extLst>
              </a:tr>
              <a:tr h="67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\' 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Quotes</a:t>
                      </a:r>
                      <a:endParaRPr lang="en-US" sz="1400" b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734482"/>
                  </a:ext>
                </a:extLst>
              </a:tr>
              <a:tr h="67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\\ 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backslash</a:t>
                      </a:r>
                      <a:endParaRPr lang="en-US" sz="1400" b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51648"/>
                  </a:ext>
                </a:extLst>
              </a:tr>
              <a:tr h="67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 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value</a:t>
                      </a:r>
                      <a:endParaRPr lang="en-US" sz="1400" b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486296"/>
                  </a:ext>
                </a:extLst>
              </a:tr>
              <a:tr h="465098">
                <a:tc>
                  <a:txBody>
                    <a:bodyPr/>
                    <a:lstStyle/>
                    <a:p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\u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 hexad decimal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0532" marR="50380" marT="115103" marB="100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4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11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3023</Words>
  <Application>Microsoft Office PowerPoint</Application>
  <PresentationFormat>Widescreen</PresentationFormat>
  <Paragraphs>541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The python </vt:lpstr>
      <vt:lpstr> File handling  </vt:lpstr>
      <vt:lpstr> if ||else||elif  </vt:lpstr>
      <vt:lpstr>  while loop &amp;&amp; for loop   </vt:lpstr>
      <vt:lpstr> Iterable VS Iterator  </vt:lpstr>
      <vt:lpstr>functions </vt:lpstr>
      <vt:lpstr>Handle exception      all the type error using (Exception)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lists or array or 2D-lists or array methods   </vt:lpstr>
      <vt:lpstr>PowerPoint Presentation</vt:lpstr>
      <vt:lpstr>PowerPoint Presentation</vt:lpstr>
      <vt:lpstr>Set </vt:lpstr>
      <vt:lpstr> Dictionary </vt:lpstr>
      <vt:lpstr>PowerPoint Presentation</vt:lpstr>
      <vt:lpstr>Class </vt:lpstr>
      <vt:lpstr>Inheritance and multi-inheritance</vt:lpstr>
      <vt:lpstr>Abstract class and abstract methods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python </dc:title>
  <dc:creator>Mohammad Mohammad</dc:creator>
  <cp:lastModifiedBy>mohammad mohammad</cp:lastModifiedBy>
  <cp:revision>29</cp:revision>
  <dcterms:created xsi:type="dcterms:W3CDTF">2024-02-10T16:04:28Z</dcterms:created>
  <dcterms:modified xsi:type="dcterms:W3CDTF">2024-09-12T21:58:00Z</dcterms:modified>
</cp:coreProperties>
</file>