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image" Target="../media/image1.png"/><Relationship Id="rId6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" name="Group 3"/>
          <p:cNvGrpSpPr/>
          <p:nvPr/>
        </p:nvGrpSpPr>
        <p:grpSpPr>
          <a:xfrm>
            <a:off x="1028700" y="2384274"/>
            <a:ext cx="8588369" cy="4397085"/>
            <a:chOff x="0" y="0"/>
            <a:chExt cx="8588368" cy="4397083"/>
          </a:xfrm>
        </p:grpSpPr>
        <p:sp>
          <p:nvSpPr>
            <p:cNvPr id="97" name="TextBox 4"/>
            <p:cNvSpPr txBox="1"/>
            <p:nvPr/>
          </p:nvSpPr>
          <p:spPr>
            <a:xfrm>
              <a:off x="0" y="1478252"/>
              <a:ext cx="8588369" cy="2918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5800"/>
                </a:lnSpc>
                <a:defRPr sz="4100">
                  <a:latin typeface="DM Sans"/>
                  <a:ea typeface="DM Sans"/>
                  <a:cs typeface="DM Sans"/>
                  <a:sym typeface="DM Sans"/>
                </a:defRPr>
              </a:pPr>
              <a:r>
                <a:t>Moulen is an </a:t>
              </a:r>
              <a:r>
                <a:rPr b="1">
                  <a:latin typeface="DM Sans Bold"/>
                  <a:ea typeface="DM Sans Bold"/>
                  <a:cs typeface="DM Sans Bold"/>
                  <a:sym typeface="DM Sans Bold"/>
                </a:rPr>
                <a:t>AI</a:t>
              </a:r>
              <a:r>
                <a:rPr b="1"/>
                <a:t> </a:t>
              </a:r>
              <a:r>
                <a:rPr b="1">
                  <a:latin typeface="DM Sans Bold"/>
                  <a:ea typeface="DM Sans Bold"/>
                  <a:cs typeface="DM Sans Bold"/>
                  <a:sym typeface="DM Sans Bold"/>
                </a:rPr>
                <a:t>advertising</a:t>
              </a:r>
              <a:r>
                <a:rPr b="1"/>
                <a:t> </a:t>
              </a:r>
              <a:r>
                <a:rPr b="1">
                  <a:latin typeface="DM Sans Bold"/>
                  <a:ea typeface="DM Sans Bold"/>
                  <a:cs typeface="DM Sans Bold"/>
                  <a:sym typeface="DM Sans Bold"/>
                </a:rPr>
                <a:t>board</a:t>
              </a:r>
              <a:r>
                <a:rPr b="1"/>
                <a:t> </a:t>
              </a:r>
              <a:r>
                <a:t>that detect the gender and age of a person and shows the best-fit commercial ad.</a:t>
              </a:r>
            </a:p>
          </p:txBody>
        </p:sp>
        <p:sp>
          <p:nvSpPr>
            <p:cNvPr id="98" name="TextBox 5"/>
            <p:cNvSpPr txBox="1"/>
            <p:nvPr/>
          </p:nvSpPr>
          <p:spPr>
            <a:xfrm>
              <a:off x="0" y="0"/>
              <a:ext cx="8588369" cy="959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7600"/>
                </a:lnSpc>
                <a:defRPr sz="6400">
                  <a:solidFill>
                    <a:srgbClr val="0D0D0D"/>
                  </a:solidFill>
                  <a:latin typeface="DM Sans Bold"/>
                  <a:ea typeface="DM Sans Bold"/>
                  <a:cs typeface="DM Sans Bold"/>
                  <a:sym typeface="DM Sans Bold"/>
                </a:defRPr>
              </a:lvl1pPr>
            </a:lstStyle>
            <a:p>
              <a:pPr/>
              <a:r>
                <a:t>Introduction</a:t>
              </a:r>
            </a:p>
          </p:txBody>
        </p:sp>
      </p:grpSp>
      <p:sp>
        <p:nvSpPr>
          <p:cNvPr id="100" name="Freeform 6"/>
          <p:cNvSpPr/>
          <p:nvPr/>
        </p:nvSpPr>
        <p:spPr>
          <a:xfrm rot="19800707">
            <a:off x="15693192" y="-943169"/>
            <a:ext cx="6885298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Freeform 7"/>
          <p:cNvSpPr/>
          <p:nvPr/>
        </p:nvSpPr>
        <p:spPr>
          <a:xfrm rot="19800707">
            <a:off x="15269519" y="2566913"/>
            <a:ext cx="6885297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Freeform 8"/>
          <p:cNvSpPr/>
          <p:nvPr/>
        </p:nvSpPr>
        <p:spPr>
          <a:xfrm rot="15661567">
            <a:off x="9696150" y="-6596607"/>
            <a:ext cx="6885297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Freeform 9"/>
          <p:cNvSpPr/>
          <p:nvPr/>
        </p:nvSpPr>
        <p:spPr>
          <a:xfrm rot="19800707">
            <a:off x="-2413949" y="6124207"/>
            <a:ext cx="6885298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10"/>
          <p:cNvSpPr/>
          <p:nvPr/>
        </p:nvSpPr>
        <p:spPr>
          <a:xfrm>
            <a:off x="11208349" y="1028700"/>
            <a:ext cx="6050951" cy="80679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Box 3"/>
          <p:cNvSpPr txBox="1"/>
          <p:nvPr/>
        </p:nvSpPr>
        <p:spPr>
          <a:xfrm>
            <a:off x="9087542" y="3546836"/>
            <a:ext cx="3041757" cy="97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pc="477" sz="2700">
                <a:solidFill>
                  <a:srgbClr val="CF0F43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Support for the arts</a:t>
            </a:r>
          </a:p>
        </p:txBody>
      </p:sp>
      <p:sp>
        <p:nvSpPr>
          <p:cNvPr id="108" name="TextBox 4"/>
          <p:cNvSpPr txBox="1"/>
          <p:nvPr/>
        </p:nvSpPr>
        <p:spPr>
          <a:xfrm>
            <a:off x="13528169" y="3546836"/>
            <a:ext cx="3101740" cy="1465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pc="477" sz="2700">
                <a:solidFill>
                  <a:srgbClr val="CF0F43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Promote new products or services</a:t>
            </a:r>
          </a:p>
        </p:txBody>
      </p:sp>
      <p:sp>
        <p:nvSpPr>
          <p:cNvPr id="109" name="TextBox 5"/>
          <p:cNvSpPr txBox="1"/>
          <p:nvPr/>
        </p:nvSpPr>
        <p:spPr>
          <a:xfrm>
            <a:off x="10306735" y="2812594"/>
            <a:ext cx="603371" cy="74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100"/>
              </a:lnSpc>
              <a:defRPr spc="752" sz="4400"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" name="TextBox 6"/>
          <p:cNvSpPr txBox="1"/>
          <p:nvPr/>
        </p:nvSpPr>
        <p:spPr>
          <a:xfrm>
            <a:off x="14656252" y="2769730"/>
            <a:ext cx="603371" cy="748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100"/>
              </a:lnSpc>
              <a:defRPr spc="752" sz="4400"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1" name="Freeform 8"/>
          <p:cNvSpPr/>
          <p:nvPr/>
        </p:nvSpPr>
        <p:spPr>
          <a:xfrm>
            <a:off x="3180333" y="3187189"/>
            <a:ext cx="2647094" cy="38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10"/>
          <p:cNvSpPr/>
          <p:nvPr/>
        </p:nvSpPr>
        <p:spPr>
          <a:xfrm>
            <a:off x="7254768" y="3215764"/>
            <a:ext cx="2647095" cy="38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Freeform 12"/>
          <p:cNvSpPr/>
          <p:nvPr/>
        </p:nvSpPr>
        <p:spPr>
          <a:xfrm>
            <a:off x="11571006" y="3201475"/>
            <a:ext cx="2647094" cy="38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TextBox 13"/>
          <p:cNvSpPr txBox="1"/>
          <p:nvPr/>
        </p:nvSpPr>
        <p:spPr>
          <a:xfrm>
            <a:off x="-457753" y="907594"/>
            <a:ext cx="19340886" cy="900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800">
                <a:solidFill>
                  <a:srgbClr val="0D0D0D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WHY MOULEN IS A MOST HAVE FOR BUSSINESS </a:t>
            </a:r>
          </a:p>
        </p:txBody>
      </p:sp>
      <p:sp>
        <p:nvSpPr>
          <p:cNvPr id="115" name="TextBox 14"/>
          <p:cNvSpPr txBox="1"/>
          <p:nvPr/>
        </p:nvSpPr>
        <p:spPr>
          <a:xfrm>
            <a:off x="4818698" y="3546836"/>
            <a:ext cx="3439981" cy="97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pc="477" sz="2700">
                <a:solidFill>
                  <a:srgbClr val="CF0F43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Brand awareness</a:t>
            </a:r>
          </a:p>
        </p:txBody>
      </p:sp>
      <p:sp>
        <p:nvSpPr>
          <p:cNvPr id="116" name="TextBox 16"/>
          <p:cNvSpPr txBox="1"/>
          <p:nvPr/>
        </p:nvSpPr>
        <p:spPr>
          <a:xfrm>
            <a:off x="849200" y="3608089"/>
            <a:ext cx="3567413" cy="94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pc="475" sz="2700">
                <a:solidFill>
                  <a:srgbClr val="CF0F43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lvl1pPr>
          </a:lstStyle>
          <a:p>
            <a:pPr/>
            <a:r>
              <a:t>Cost-effective</a:t>
            </a:r>
          </a:p>
        </p:txBody>
      </p:sp>
      <p:sp>
        <p:nvSpPr>
          <p:cNvPr id="117" name="TextBox 20"/>
          <p:cNvSpPr txBox="1"/>
          <p:nvPr/>
        </p:nvSpPr>
        <p:spPr>
          <a:xfrm>
            <a:off x="2167271" y="2812594"/>
            <a:ext cx="603371" cy="74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100"/>
              </a:lnSpc>
              <a:defRPr spc="752" sz="4400"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8" name="TextBox 21"/>
          <p:cNvSpPr txBox="1"/>
          <p:nvPr/>
        </p:nvSpPr>
        <p:spPr>
          <a:xfrm>
            <a:off x="6237003" y="2812594"/>
            <a:ext cx="603371" cy="74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100"/>
              </a:lnSpc>
              <a:defRPr spc="752" sz="4400"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9" name="Freeform 22"/>
          <p:cNvSpPr/>
          <p:nvPr/>
        </p:nvSpPr>
        <p:spPr>
          <a:xfrm rot="15681936">
            <a:off x="-1225250" y="6223208"/>
            <a:ext cx="6785043" cy="108944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Freeform 23"/>
          <p:cNvSpPr/>
          <p:nvPr/>
        </p:nvSpPr>
        <p:spPr>
          <a:xfrm rot="15681936">
            <a:off x="7001394" y="7359043"/>
            <a:ext cx="6785043" cy="108944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Freeform 24"/>
          <p:cNvSpPr/>
          <p:nvPr/>
        </p:nvSpPr>
        <p:spPr>
          <a:xfrm rot="19800707">
            <a:off x="16164994" y="1674992"/>
            <a:ext cx="6885298" cy="110554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Freeform 25"/>
          <p:cNvSpPr/>
          <p:nvPr/>
        </p:nvSpPr>
        <p:spPr>
          <a:xfrm rot="14606296">
            <a:off x="10276764" y="6142721"/>
            <a:ext cx="6885297" cy="110554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TextBox 15"/>
          <p:cNvSpPr txBox="1"/>
          <p:nvPr/>
        </p:nvSpPr>
        <p:spPr>
          <a:xfrm>
            <a:off x="5120907" y="5076825"/>
            <a:ext cx="2905094" cy="208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400">
                <a:solidFill>
                  <a:srgbClr val="0D0D0D"/>
                </a:solidFill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Moulen are an effective way to increase brand awareness and recognition.</a:t>
            </a:r>
          </a:p>
        </p:txBody>
      </p:sp>
      <p:sp>
        <p:nvSpPr>
          <p:cNvPr id="124" name="TextBox 17"/>
          <p:cNvSpPr txBox="1"/>
          <p:nvPr/>
        </p:nvSpPr>
        <p:spPr>
          <a:xfrm>
            <a:off x="1028700" y="5076825"/>
            <a:ext cx="3208415" cy="29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400">
                <a:solidFill>
                  <a:srgbClr val="0D0D0D"/>
                </a:solidFill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Compared to other forms of advertising, such as TV or radio ads, Moulen can be a more cost-effective option for reaching a large audience.</a:t>
            </a:r>
          </a:p>
        </p:txBody>
      </p:sp>
      <p:sp>
        <p:nvSpPr>
          <p:cNvPr id="125" name="TextBox 18"/>
          <p:cNvSpPr txBox="1"/>
          <p:nvPr/>
        </p:nvSpPr>
        <p:spPr>
          <a:xfrm>
            <a:off x="8909794" y="5076825"/>
            <a:ext cx="3387028" cy="3336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300">
                <a:solidFill>
                  <a:srgbClr val="0D0D0D"/>
                </a:solidFill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In some cases, Moulen can be used to support public art initiatives or cultural events, providing a platform for artists and performers to showcase their work to a wider audience.</a:t>
            </a:r>
          </a:p>
        </p:txBody>
      </p:sp>
      <p:sp>
        <p:nvSpPr>
          <p:cNvPr id="126" name="TextBox 19"/>
          <p:cNvSpPr txBox="1"/>
          <p:nvPr/>
        </p:nvSpPr>
        <p:spPr>
          <a:xfrm>
            <a:off x="13528169" y="5076825"/>
            <a:ext cx="3285988" cy="2919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z="2400">
                <a:solidFill>
                  <a:srgbClr val="0D0D0D"/>
                </a:solidFill>
                <a:latin typeface="Josefin Sans Bold"/>
                <a:ea typeface="Josefin Sans Bold"/>
                <a:cs typeface="Josefin Sans Bold"/>
                <a:sym typeface="Josefin Sans Bold"/>
              </a:defRPr>
            </a:lvl1pPr>
          </a:lstStyle>
          <a:p>
            <a:pPr/>
            <a:r>
              <a:t>Moulen can be used to generate buzz and excitement around new products or services, helping to increase awareness and drive sales.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Freeform 4"/>
          <p:cNvSpPr/>
          <p:nvPr/>
        </p:nvSpPr>
        <p:spPr>
          <a:xfrm>
            <a:off x="13086224" y="2834015"/>
            <a:ext cx="4532865" cy="642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3" y="4386"/>
                </a:moveTo>
                <a:lnTo>
                  <a:pt x="19283" y="0"/>
                </a:lnTo>
                <a:lnTo>
                  <a:pt x="0" y="0"/>
                </a:lnTo>
                <a:lnTo>
                  <a:pt x="0" y="21600"/>
                </a:lnTo>
                <a:lnTo>
                  <a:pt x="19283" y="21600"/>
                </a:lnTo>
                <a:lnTo>
                  <a:pt x="19283" y="5733"/>
                </a:lnTo>
                <a:lnTo>
                  <a:pt x="21600" y="5060"/>
                </a:lnTo>
                <a:lnTo>
                  <a:pt x="19283" y="4386"/>
                </a:lnTo>
                <a:close/>
              </a:path>
            </a:pathLst>
          </a:custGeom>
          <a:solidFill>
            <a:srgbClr val="F3BD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Freeform 6"/>
          <p:cNvSpPr/>
          <p:nvPr/>
        </p:nvSpPr>
        <p:spPr>
          <a:xfrm>
            <a:off x="9055069" y="2834015"/>
            <a:ext cx="4532865" cy="642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3" y="4386"/>
                </a:moveTo>
                <a:lnTo>
                  <a:pt x="19283" y="0"/>
                </a:lnTo>
                <a:lnTo>
                  <a:pt x="0" y="0"/>
                </a:lnTo>
                <a:lnTo>
                  <a:pt x="0" y="21600"/>
                </a:lnTo>
                <a:lnTo>
                  <a:pt x="19283" y="21600"/>
                </a:lnTo>
                <a:lnTo>
                  <a:pt x="19283" y="5733"/>
                </a:lnTo>
                <a:lnTo>
                  <a:pt x="21600" y="5060"/>
                </a:lnTo>
                <a:lnTo>
                  <a:pt x="19283" y="4386"/>
                </a:lnTo>
                <a:close/>
              </a:path>
            </a:pathLst>
          </a:custGeom>
          <a:solidFill>
            <a:srgbClr val="C7A3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Freeform 8"/>
          <p:cNvSpPr/>
          <p:nvPr/>
        </p:nvSpPr>
        <p:spPr>
          <a:xfrm>
            <a:off x="5023915" y="2834015"/>
            <a:ext cx="4532865" cy="642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3" y="4386"/>
                </a:moveTo>
                <a:lnTo>
                  <a:pt x="19283" y="0"/>
                </a:lnTo>
                <a:lnTo>
                  <a:pt x="0" y="0"/>
                </a:lnTo>
                <a:lnTo>
                  <a:pt x="0" y="21600"/>
                </a:lnTo>
                <a:lnTo>
                  <a:pt x="19283" y="21600"/>
                </a:lnTo>
                <a:lnTo>
                  <a:pt x="19283" y="5733"/>
                </a:lnTo>
                <a:lnTo>
                  <a:pt x="21600" y="5060"/>
                </a:lnTo>
                <a:lnTo>
                  <a:pt x="19283" y="4386"/>
                </a:lnTo>
                <a:close/>
              </a:path>
            </a:pathLst>
          </a:custGeom>
          <a:solidFill>
            <a:srgbClr val="92A4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Freeform 10"/>
          <p:cNvSpPr/>
          <p:nvPr/>
        </p:nvSpPr>
        <p:spPr>
          <a:xfrm>
            <a:off x="992761" y="2834015"/>
            <a:ext cx="4532865" cy="642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83" y="4386"/>
                </a:moveTo>
                <a:lnTo>
                  <a:pt x="19283" y="0"/>
                </a:lnTo>
                <a:lnTo>
                  <a:pt x="0" y="0"/>
                </a:lnTo>
                <a:lnTo>
                  <a:pt x="0" y="21600"/>
                </a:lnTo>
                <a:lnTo>
                  <a:pt x="19283" y="21600"/>
                </a:lnTo>
                <a:lnTo>
                  <a:pt x="19283" y="5733"/>
                </a:lnTo>
                <a:lnTo>
                  <a:pt x="21600" y="5060"/>
                </a:lnTo>
                <a:lnTo>
                  <a:pt x="19283" y="4386"/>
                </a:lnTo>
                <a:close/>
              </a:path>
            </a:pathLst>
          </a:custGeom>
          <a:solidFill>
            <a:srgbClr val="80CDCC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Freeform 12"/>
          <p:cNvSpPr/>
          <p:nvPr/>
        </p:nvSpPr>
        <p:spPr>
          <a:xfrm>
            <a:off x="1736960" y="8062317"/>
            <a:ext cx="2507457" cy="120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1297"/>
                </a:moveTo>
                <a:cubicBezTo>
                  <a:pt x="8308" y="514"/>
                  <a:pt x="9570" y="0"/>
                  <a:pt x="10806" y="0"/>
                </a:cubicBezTo>
                <a:cubicBezTo>
                  <a:pt x="12041" y="0"/>
                  <a:pt x="13230" y="441"/>
                  <a:pt x="14326" y="1224"/>
                </a:cubicBezTo>
                <a:cubicBezTo>
                  <a:pt x="14350" y="1248"/>
                  <a:pt x="14373" y="1248"/>
                  <a:pt x="14396" y="1273"/>
                </a:cubicBezTo>
                <a:cubicBezTo>
                  <a:pt x="18511" y="4406"/>
                  <a:pt x="21542" y="12680"/>
                  <a:pt x="21600" y="21600"/>
                </a:cubicBezTo>
                <a:lnTo>
                  <a:pt x="0" y="21600"/>
                </a:lnTo>
                <a:cubicBezTo>
                  <a:pt x="58" y="12631"/>
                  <a:pt x="3042" y="4357"/>
                  <a:pt x="7204" y="1297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Freeform 15"/>
          <p:cNvSpPr/>
          <p:nvPr/>
        </p:nvSpPr>
        <p:spPr>
          <a:xfrm>
            <a:off x="5769919" y="8062317"/>
            <a:ext cx="2507457" cy="120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1297"/>
                </a:moveTo>
                <a:cubicBezTo>
                  <a:pt x="8308" y="514"/>
                  <a:pt x="9570" y="0"/>
                  <a:pt x="10806" y="0"/>
                </a:cubicBezTo>
                <a:cubicBezTo>
                  <a:pt x="12041" y="0"/>
                  <a:pt x="13230" y="441"/>
                  <a:pt x="14326" y="1224"/>
                </a:cubicBezTo>
                <a:cubicBezTo>
                  <a:pt x="14350" y="1248"/>
                  <a:pt x="14373" y="1248"/>
                  <a:pt x="14396" y="1273"/>
                </a:cubicBezTo>
                <a:cubicBezTo>
                  <a:pt x="18511" y="4406"/>
                  <a:pt x="21542" y="12680"/>
                  <a:pt x="21600" y="21600"/>
                </a:cubicBezTo>
                <a:lnTo>
                  <a:pt x="0" y="21600"/>
                </a:lnTo>
                <a:cubicBezTo>
                  <a:pt x="58" y="12631"/>
                  <a:pt x="3042" y="4357"/>
                  <a:pt x="7204" y="1297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reeform 18"/>
          <p:cNvSpPr/>
          <p:nvPr/>
        </p:nvSpPr>
        <p:spPr>
          <a:xfrm>
            <a:off x="9802879" y="8062317"/>
            <a:ext cx="2507457" cy="120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1297"/>
                </a:moveTo>
                <a:cubicBezTo>
                  <a:pt x="8308" y="514"/>
                  <a:pt x="9570" y="0"/>
                  <a:pt x="10806" y="0"/>
                </a:cubicBezTo>
                <a:cubicBezTo>
                  <a:pt x="12041" y="0"/>
                  <a:pt x="13230" y="441"/>
                  <a:pt x="14326" y="1224"/>
                </a:cubicBezTo>
                <a:cubicBezTo>
                  <a:pt x="14350" y="1248"/>
                  <a:pt x="14373" y="1248"/>
                  <a:pt x="14396" y="1273"/>
                </a:cubicBezTo>
                <a:cubicBezTo>
                  <a:pt x="18511" y="4406"/>
                  <a:pt x="21542" y="12680"/>
                  <a:pt x="21600" y="21600"/>
                </a:cubicBezTo>
                <a:lnTo>
                  <a:pt x="0" y="21600"/>
                </a:lnTo>
                <a:cubicBezTo>
                  <a:pt x="58" y="12631"/>
                  <a:pt x="3042" y="4357"/>
                  <a:pt x="7204" y="1297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Freeform 21"/>
          <p:cNvSpPr/>
          <p:nvPr/>
        </p:nvSpPr>
        <p:spPr>
          <a:xfrm>
            <a:off x="13902514" y="8062317"/>
            <a:ext cx="2507457" cy="1205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4" y="1297"/>
                </a:moveTo>
                <a:cubicBezTo>
                  <a:pt x="8308" y="514"/>
                  <a:pt x="9570" y="0"/>
                  <a:pt x="10806" y="0"/>
                </a:cubicBezTo>
                <a:cubicBezTo>
                  <a:pt x="12041" y="0"/>
                  <a:pt x="13230" y="441"/>
                  <a:pt x="14326" y="1224"/>
                </a:cubicBezTo>
                <a:cubicBezTo>
                  <a:pt x="14350" y="1248"/>
                  <a:pt x="14373" y="1248"/>
                  <a:pt x="14396" y="1273"/>
                </a:cubicBezTo>
                <a:cubicBezTo>
                  <a:pt x="18511" y="4406"/>
                  <a:pt x="21542" y="12680"/>
                  <a:pt x="21600" y="21600"/>
                </a:cubicBezTo>
                <a:lnTo>
                  <a:pt x="0" y="21600"/>
                </a:lnTo>
                <a:cubicBezTo>
                  <a:pt x="58" y="12631"/>
                  <a:pt x="3042" y="4357"/>
                  <a:pt x="7204" y="1297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TextBox 25"/>
          <p:cNvSpPr txBox="1"/>
          <p:nvPr/>
        </p:nvSpPr>
        <p:spPr>
          <a:xfrm>
            <a:off x="2642828" y="8607921"/>
            <a:ext cx="745275" cy="540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pc="134" sz="3200">
                <a:solidFill>
                  <a:srgbClr val="0D0D0D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8" name="Freeform 26"/>
          <p:cNvSpPr/>
          <p:nvPr/>
        </p:nvSpPr>
        <p:spPr>
          <a:xfrm rot="15681936">
            <a:off x="-3407833" y="5811726"/>
            <a:ext cx="6785044" cy="108944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Freeform 27"/>
          <p:cNvSpPr/>
          <p:nvPr/>
        </p:nvSpPr>
        <p:spPr>
          <a:xfrm rot="19800707">
            <a:off x="16524227" y="-1983118"/>
            <a:ext cx="6885297" cy="110554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Freeform 28"/>
          <p:cNvSpPr/>
          <p:nvPr/>
        </p:nvSpPr>
        <p:spPr>
          <a:xfrm rot="15681936">
            <a:off x="-5378673" y="-5071345"/>
            <a:ext cx="6785043" cy="108944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Freeform 30"/>
          <p:cNvSpPr/>
          <p:nvPr/>
        </p:nvSpPr>
        <p:spPr>
          <a:xfrm>
            <a:off x="10498528" y="2949843"/>
            <a:ext cx="1066605" cy="118347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reeform 31"/>
          <p:cNvSpPr/>
          <p:nvPr/>
        </p:nvSpPr>
        <p:spPr>
          <a:xfrm>
            <a:off x="14528446" y="2955960"/>
            <a:ext cx="1156484" cy="12385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Box 32"/>
          <p:cNvSpPr txBox="1"/>
          <p:nvPr/>
        </p:nvSpPr>
        <p:spPr>
          <a:xfrm>
            <a:off x="4332468" y="590132"/>
            <a:ext cx="9623064" cy="108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900"/>
              </a:lnSpc>
              <a:defRPr spc="268" sz="6300">
                <a:solidFill>
                  <a:srgbClr val="0D0D0D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OUR GOALS</a:t>
            </a:r>
          </a:p>
        </p:txBody>
      </p:sp>
      <p:sp>
        <p:nvSpPr>
          <p:cNvPr id="144" name="TextBox 33"/>
          <p:cNvSpPr txBox="1"/>
          <p:nvPr/>
        </p:nvSpPr>
        <p:spPr>
          <a:xfrm>
            <a:off x="1505514" y="4333300"/>
            <a:ext cx="2970703" cy="82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>
              <a:lnSpc>
                <a:spcPts val="3300"/>
              </a:lnSpc>
              <a:defRPr spc="82" sz="250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pPr>
            <a:r>
              <a:t>Increasing brand recognition</a:t>
            </a:r>
          </a:p>
        </p:txBody>
      </p:sp>
      <p:sp>
        <p:nvSpPr>
          <p:cNvPr id="145" name="TextBox 34"/>
          <p:cNvSpPr txBox="1"/>
          <p:nvPr/>
        </p:nvSpPr>
        <p:spPr>
          <a:xfrm>
            <a:off x="5611502" y="4363780"/>
            <a:ext cx="2824647" cy="4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>
              <a:lnSpc>
                <a:spcPts val="3300"/>
              </a:lnSpc>
              <a:defRPr spc="82" sz="250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pPr>
            <a:r>
              <a:t>Increasing sales</a:t>
            </a:r>
          </a:p>
        </p:txBody>
      </p:sp>
      <p:sp>
        <p:nvSpPr>
          <p:cNvPr id="146" name="TextBox 36"/>
          <p:cNvSpPr txBox="1"/>
          <p:nvPr/>
        </p:nvSpPr>
        <p:spPr>
          <a:xfrm>
            <a:off x="6651011" y="8607921"/>
            <a:ext cx="745274" cy="540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pc="134" sz="3200">
                <a:solidFill>
                  <a:srgbClr val="0D0D0D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47" name="TextBox 37"/>
          <p:cNvSpPr txBox="1"/>
          <p:nvPr/>
        </p:nvSpPr>
        <p:spPr>
          <a:xfrm>
            <a:off x="9510884" y="4386532"/>
            <a:ext cx="3042249" cy="82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>
              <a:lnSpc>
                <a:spcPts val="3300"/>
              </a:lnSpc>
              <a:defRPr spc="82" sz="250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pPr>
            <a:r>
              <a:t>Promoting events or initiatives</a:t>
            </a:r>
          </a:p>
        </p:txBody>
      </p:sp>
      <p:sp>
        <p:nvSpPr>
          <p:cNvPr id="148" name="TextBox 39"/>
          <p:cNvSpPr txBox="1"/>
          <p:nvPr/>
        </p:nvSpPr>
        <p:spPr>
          <a:xfrm>
            <a:off x="10659194" y="8607921"/>
            <a:ext cx="745274" cy="540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pc="134" sz="3200">
                <a:solidFill>
                  <a:srgbClr val="0D0D0D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9" name="TextBox 40"/>
          <p:cNvSpPr txBox="1"/>
          <p:nvPr/>
        </p:nvSpPr>
        <p:spPr>
          <a:xfrm>
            <a:off x="13588110" y="4333300"/>
            <a:ext cx="3194376" cy="82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 algn="ctr">
              <a:lnSpc>
                <a:spcPts val="3300"/>
              </a:lnSpc>
              <a:defRPr spc="82" sz="250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defRPr>
            </a:pPr>
            <a:r>
              <a:t>Appeal to specific demographics</a:t>
            </a:r>
          </a:p>
        </p:txBody>
      </p:sp>
      <p:sp>
        <p:nvSpPr>
          <p:cNvPr id="150" name="TextBox 42"/>
          <p:cNvSpPr txBox="1"/>
          <p:nvPr/>
        </p:nvSpPr>
        <p:spPr>
          <a:xfrm>
            <a:off x="14734052" y="8607921"/>
            <a:ext cx="745274" cy="540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400"/>
              </a:lnSpc>
              <a:defRPr spc="134" sz="3200">
                <a:solidFill>
                  <a:srgbClr val="0D0D0D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151" name="image-removebg-preview (1).png" descr="image-removebg-preview (1)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46940" y="2894779"/>
            <a:ext cx="1087496" cy="1238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-removebg-preview (2).png" descr="image-removebg-preview (2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445406" y="2907367"/>
            <a:ext cx="1156484" cy="121336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24"/>
          <p:cNvSpPr txBox="1"/>
          <p:nvPr/>
        </p:nvSpPr>
        <p:spPr>
          <a:xfrm>
            <a:off x="1396764" y="5415493"/>
            <a:ext cx="3237403" cy="1634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pc="93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Moulen can help to increase brand recognition by promoting a business or organization to a wide audience.</a:t>
            </a:r>
          </a:p>
        </p:txBody>
      </p:sp>
      <p:sp>
        <p:nvSpPr>
          <p:cNvPr id="154" name="TextBox 35"/>
          <p:cNvSpPr txBox="1"/>
          <p:nvPr/>
        </p:nvSpPr>
        <p:spPr>
          <a:xfrm>
            <a:off x="5434334" y="5415493"/>
            <a:ext cx="3349306" cy="196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pc="93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Moulen can be used to promote products or services and drive sales by creating a sense of urgency or excitement around a particular promotion or discount.</a:t>
            </a:r>
          </a:p>
        </p:txBody>
      </p:sp>
      <p:sp>
        <p:nvSpPr>
          <p:cNvPr id="155" name="TextBox 38"/>
          <p:cNvSpPr txBox="1"/>
          <p:nvPr/>
        </p:nvSpPr>
        <p:spPr>
          <a:xfrm>
            <a:off x="9802879" y="5415493"/>
            <a:ext cx="2457904" cy="1634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pc="93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Moulen can be used to promote events or initiatives, such as concerts, festivals, or charity drives.</a:t>
            </a:r>
          </a:p>
        </p:txBody>
      </p:sp>
      <p:sp>
        <p:nvSpPr>
          <p:cNvPr id="156" name="TextBox 41"/>
          <p:cNvSpPr txBox="1"/>
          <p:nvPr/>
        </p:nvSpPr>
        <p:spPr>
          <a:xfrm>
            <a:off x="13285565" y="5415493"/>
            <a:ext cx="3741352" cy="229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600"/>
              </a:lnSpc>
              <a:defRPr spc="93" sz="17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By targeting specific demographics with their Moulen campaigns, businesses can differentiate themselves from competitors and establish themselves as a preferred choice among those demographics.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Freeform 3"/>
          <p:cNvSpPr/>
          <p:nvPr/>
        </p:nvSpPr>
        <p:spPr>
          <a:xfrm rot="19800707">
            <a:off x="10403005" y="-2552419"/>
            <a:ext cx="8467761" cy="13596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Freeform 4"/>
          <p:cNvSpPr/>
          <p:nvPr/>
        </p:nvSpPr>
        <p:spPr>
          <a:xfrm>
            <a:off x="11201127" y="1574925"/>
            <a:ext cx="6058173" cy="728858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extBox 5"/>
          <p:cNvSpPr txBox="1"/>
          <p:nvPr/>
        </p:nvSpPr>
        <p:spPr>
          <a:xfrm>
            <a:off x="1028699" y="811100"/>
            <a:ext cx="10658506" cy="227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0"/>
              </a:lnSpc>
              <a:defRPr sz="7500">
                <a:solidFill>
                  <a:srgbClr val="0D0D0D"/>
                </a:solidFill>
                <a:latin typeface="Poppins Bold Bold Italics"/>
                <a:ea typeface="Poppins Bold Bold Italics"/>
                <a:cs typeface="Poppins Bold Bold Italics"/>
                <a:sym typeface="Poppins Bold Bold Italics"/>
              </a:defRPr>
            </a:lvl1pPr>
          </a:lstStyle>
          <a:p>
            <a:pPr/>
            <a:r>
              <a:t>HOW DOES MOULEN WORKS</a:t>
            </a:r>
          </a:p>
        </p:txBody>
      </p:sp>
      <p:sp>
        <p:nvSpPr>
          <p:cNvPr id="162" name="TextBox 7"/>
          <p:cNvSpPr txBox="1"/>
          <p:nvPr/>
        </p:nvSpPr>
        <p:spPr>
          <a:xfrm>
            <a:off x="1028699" y="3691105"/>
            <a:ext cx="9683379" cy="546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400"/>
              </a:lnSpc>
              <a:defRPr sz="4100">
                <a:solidFill>
                  <a:srgbClr val="242254"/>
                </a:solidFill>
                <a:latin typeface="DM Sans Italics"/>
                <a:ea typeface="DM Sans Italics"/>
                <a:cs typeface="DM Sans Italics"/>
                <a:sym typeface="DM Sans Italics"/>
              </a:defRPr>
            </a:pPr>
            <a:r>
              <a:t>Moulen runs in real-time, meaning it can detect the age and gender of a person who is in front of the camera, using computer vision techniques.</a:t>
            </a:r>
          </a:p>
          <a:p>
            <a:pPr>
              <a:lnSpc>
                <a:spcPts val="5400"/>
              </a:lnSpc>
              <a:defRPr sz="4100">
                <a:solidFill>
                  <a:srgbClr val="242254"/>
                </a:solidFill>
                <a:latin typeface="DM Sans Italics"/>
                <a:ea typeface="DM Sans Italics"/>
                <a:cs typeface="DM Sans Italics"/>
                <a:sym typeface="DM Sans Italics"/>
              </a:defRPr>
            </a:pPr>
            <a:r>
              <a:t>It uses pre-trained models that were trained on large datasets to detect the facial features and classify the age and gender from them.</a:t>
            </a:r>
          </a:p>
        </p:txBody>
      </p:sp>
      <p:sp>
        <p:nvSpPr>
          <p:cNvPr id="163" name="Freeform 9"/>
          <p:cNvSpPr/>
          <p:nvPr/>
        </p:nvSpPr>
        <p:spPr>
          <a:xfrm rot="19800707">
            <a:off x="-5128651" y="-80788"/>
            <a:ext cx="6885297" cy="1105540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Freeform 10"/>
          <p:cNvSpPr/>
          <p:nvPr/>
        </p:nvSpPr>
        <p:spPr>
          <a:xfrm rot="19800707">
            <a:off x="-5575604" y="-2777817"/>
            <a:ext cx="6885298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Freeform 3"/>
          <p:cNvSpPr/>
          <p:nvPr/>
        </p:nvSpPr>
        <p:spPr>
          <a:xfrm>
            <a:off x="11885510" y="8765585"/>
            <a:ext cx="4128023" cy="4371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Freeform 5"/>
          <p:cNvSpPr/>
          <p:nvPr/>
        </p:nvSpPr>
        <p:spPr>
          <a:xfrm>
            <a:off x="11900352" y="4678112"/>
            <a:ext cx="4113180" cy="4087474"/>
          </a:xfrm>
          <a:prstGeom prst="rect">
            <a:avLst/>
          </a:prstGeom>
          <a:solidFill>
            <a:srgbClr val="F39CA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Freeform 7"/>
          <p:cNvSpPr/>
          <p:nvPr/>
        </p:nvSpPr>
        <p:spPr>
          <a:xfrm>
            <a:off x="7080191" y="8765585"/>
            <a:ext cx="4128021" cy="4371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Freeform 9"/>
          <p:cNvSpPr/>
          <p:nvPr/>
        </p:nvSpPr>
        <p:spPr>
          <a:xfrm>
            <a:off x="7095032" y="4678112"/>
            <a:ext cx="4113180" cy="4087474"/>
          </a:xfrm>
          <a:prstGeom prst="rect">
            <a:avLst/>
          </a:prstGeom>
          <a:solidFill>
            <a:srgbClr val="C7A3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Freeform 11"/>
          <p:cNvSpPr/>
          <p:nvPr/>
        </p:nvSpPr>
        <p:spPr>
          <a:xfrm>
            <a:off x="2274467" y="8765585"/>
            <a:ext cx="4128024" cy="4371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Freeform 13"/>
          <p:cNvSpPr/>
          <p:nvPr/>
        </p:nvSpPr>
        <p:spPr>
          <a:xfrm>
            <a:off x="2289311" y="4678112"/>
            <a:ext cx="4113180" cy="4087474"/>
          </a:xfrm>
          <a:prstGeom prst="rect">
            <a:avLst/>
          </a:prstGeom>
          <a:solidFill>
            <a:srgbClr val="13538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Freeform 16"/>
          <p:cNvSpPr/>
          <p:nvPr/>
        </p:nvSpPr>
        <p:spPr>
          <a:xfrm>
            <a:off x="3325886" y="3653528"/>
            <a:ext cx="2040027" cy="2049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13538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Freeform 19"/>
          <p:cNvSpPr/>
          <p:nvPr/>
        </p:nvSpPr>
        <p:spPr>
          <a:xfrm>
            <a:off x="8124187" y="3653528"/>
            <a:ext cx="2040028" cy="2049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C7A3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Freeform 22"/>
          <p:cNvSpPr/>
          <p:nvPr/>
        </p:nvSpPr>
        <p:spPr>
          <a:xfrm>
            <a:off x="12938280" y="3653528"/>
            <a:ext cx="2040027" cy="2049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39CA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Freeform 24"/>
          <p:cNvSpPr/>
          <p:nvPr/>
        </p:nvSpPr>
        <p:spPr>
          <a:xfrm>
            <a:off x="8563657" y="3770047"/>
            <a:ext cx="1160685" cy="139383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Box 25"/>
          <p:cNvSpPr txBox="1"/>
          <p:nvPr/>
        </p:nvSpPr>
        <p:spPr>
          <a:xfrm>
            <a:off x="3255591" y="1110352"/>
            <a:ext cx="11792063" cy="1133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0"/>
              </a:lnSpc>
              <a:defRPr sz="7500">
                <a:solidFill>
                  <a:srgbClr val="0D0D0D"/>
                </a:solidFill>
                <a:latin typeface="Poppins Bold Bold Italics"/>
                <a:ea typeface="Poppins Bold Bold Italics"/>
                <a:cs typeface="Poppins Bold Bold Italics"/>
                <a:sym typeface="Poppins Bold Bold Italics"/>
              </a:defRPr>
            </a:lvl1pPr>
          </a:lstStyle>
          <a:p>
            <a:pPr/>
            <a:r>
              <a:t>MOULEN IN THE FUTURE</a:t>
            </a:r>
          </a:p>
        </p:txBody>
      </p:sp>
      <p:sp>
        <p:nvSpPr>
          <p:cNvPr id="178" name="Freeform 26"/>
          <p:cNvSpPr/>
          <p:nvPr/>
        </p:nvSpPr>
        <p:spPr>
          <a:xfrm rot="19800707">
            <a:off x="-3442649" y="-6392363"/>
            <a:ext cx="6885298" cy="1105541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Freeform 27"/>
          <p:cNvSpPr/>
          <p:nvPr/>
        </p:nvSpPr>
        <p:spPr>
          <a:xfrm rot="19800707">
            <a:off x="14187504" y="-5926555"/>
            <a:ext cx="6885297" cy="110554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Freeform 28"/>
          <p:cNvSpPr/>
          <p:nvPr/>
        </p:nvSpPr>
        <p:spPr>
          <a:xfrm>
            <a:off x="3750698" y="3790429"/>
            <a:ext cx="1218228" cy="121822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Freeform 29"/>
          <p:cNvSpPr/>
          <p:nvPr/>
        </p:nvSpPr>
        <p:spPr>
          <a:xfrm>
            <a:off x="13343171" y="3905563"/>
            <a:ext cx="1258319" cy="125831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TextBox 30"/>
          <p:cNvSpPr txBox="1"/>
          <p:nvPr/>
        </p:nvSpPr>
        <p:spPr>
          <a:xfrm>
            <a:off x="2855703" y="6044560"/>
            <a:ext cx="2974894" cy="155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pc="218" sz="22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USE MOULEN ON THE BIG BOARDS IN THE ROADS</a:t>
            </a:r>
          </a:p>
        </p:txBody>
      </p:sp>
      <p:sp>
        <p:nvSpPr>
          <p:cNvPr id="183" name="TextBox 31"/>
          <p:cNvSpPr txBox="1"/>
          <p:nvPr/>
        </p:nvSpPr>
        <p:spPr>
          <a:xfrm>
            <a:off x="7584342" y="6044560"/>
            <a:ext cx="3101237" cy="2091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pc="218" sz="22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REAL-TIME TRACKING OF VIEWER ENGAGEMENT</a:t>
            </a:r>
          </a:p>
        </p:txBody>
      </p:sp>
      <p:sp>
        <p:nvSpPr>
          <p:cNvPr id="184" name="TextBox 32"/>
          <p:cNvSpPr txBox="1"/>
          <p:nvPr/>
        </p:nvSpPr>
        <p:spPr>
          <a:xfrm>
            <a:off x="11886875" y="5409560"/>
            <a:ext cx="4137586" cy="315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200"/>
              </a:lnSpc>
              <a:defRPr spc="218" sz="22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IMPROVE</a:t>
            </a:r>
          </a:p>
          <a:p>
            <a:pPr algn="ctr">
              <a:lnSpc>
                <a:spcPts val="4200"/>
              </a:lnSpc>
              <a:defRPr spc="218" sz="2200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defRPr>
            </a:pPr>
            <a:r>
              <a:t> MODELS ACCURACY BY CONSIDER MORE DETECTING FACTORS LIKE CLOTHES AND BODY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Freeform 4"/>
          <p:cNvSpPr/>
          <p:nvPr/>
        </p:nvSpPr>
        <p:spPr>
          <a:xfrm>
            <a:off x="3648550" y="3653208"/>
            <a:ext cx="1713492" cy="172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13538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Freeform 6"/>
          <p:cNvSpPr/>
          <p:nvPr/>
        </p:nvSpPr>
        <p:spPr>
          <a:xfrm>
            <a:off x="6741018" y="3653208"/>
            <a:ext cx="1713492" cy="172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2C8C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Freeform 8"/>
          <p:cNvSpPr/>
          <p:nvPr/>
        </p:nvSpPr>
        <p:spPr>
          <a:xfrm>
            <a:off x="9833488" y="3653208"/>
            <a:ext cx="1713492" cy="172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39CA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Freeform 10"/>
          <p:cNvSpPr/>
          <p:nvPr/>
        </p:nvSpPr>
        <p:spPr>
          <a:xfrm>
            <a:off x="12925959" y="3653208"/>
            <a:ext cx="1713492" cy="1721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3BD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Freeform 12"/>
          <p:cNvSpPr/>
          <p:nvPr/>
        </p:nvSpPr>
        <p:spPr>
          <a:xfrm>
            <a:off x="3241227" y="4513793"/>
            <a:ext cx="2528136" cy="4478487"/>
          </a:xfrm>
          <a:prstGeom prst="rect">
            <a:avLst/>
          </a:prstGeom>
          <a:solidFill>
            <a:srgbClr val="13538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Freeform 14"/>
          <p:cNvSpPr/>
          <p:nvPr/>
        </p:nvSpPr>
        <p:spPr>
          <a:xfrm>
            <a:off x="6333697" y="4513793"/>
            <a:ext cx="2528136" cy="4478487"/>
          </a:xfrm>
          <a:prstGeom prst="rect">
            <a:avLst/>
          </a:prstGeom>
          <a:solidFill>
            <a:srgbClr val="2C8C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Freeform 16"/>
          <p:cNvSpPr/>
          <p:nvPr/>
        </p:nvSpPr>
        <p:spPr>
          <a:xfrm>
            <a:off x="9426167" y="4513793"/>
            <a:ext cx="2528136" cy="4478487"/>
          </a:xfrm>
          <a:prstGeom prst="rect">
            <a:avLst/>
          </a:prstGeom>
          <a:solidFill>
            <a:srgbClr val="F39CA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Freeform 18"/>
          <p:cNvSpPr/>
          <p:nvPr/>
        </p:nvSpPr>
        <p:spPr>
          <a:xfrm>
            <a:off x="12518636" y="4513793"/>
            <a:ext cx="2528136" cy="4478487"/>
          </a:xfrm>
          <a:prstGeom prst="rect">
            <a:avLst/>
          </a:prstGeom>
          <a:solidFill>
            <a:srgbClr val="F3BDD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Freeform 20"/>
          <p:cNvSpPr/>
          <p:nvPr/>
        </p:nvSpPr>
        <p:spPr>
          <a:xfrm>
            <a:off x="3799880" y="3805218"/>
            <a:ext cx="1410830" cy="141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8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Freeform 22"/>
          <p:cNvSpPr/>
          <p:nvPr/>
        </p:nvSpPr>
        <p:spPr>
          <a:xfrm>
            <a:off x="6892350" y="3805218"/>
            <a:ext cx="1410830" cy="141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8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Freeform 24"/>
          <p:cNvSpPr/>
          <p:nvPr/>
        </p:nvSpPr>
        <p:spPr>
          <a:xfrm>
            <a:off x="9984820" y="3805218"/>
            <a:ext cx="1410830" cy="141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8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Freeform 26"/>
          <p:cNvSpPr/>
          <p:nvPr/>
        </p:nvSpPr>
        <p:spPr>
          <a:xfrm>
            <a:off x="13077288" y="3805218"/>
            <a:ext cx="1410830" cy="141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72" y="27"/>
                  <a:pt x="21600" y="4854"/>
                  <a:pt x="21600" y="10800"/>
                </a:cubicBezTo>
                <a:cubicBezTo>
                  <a:pt x="21600" y="16746"/>
                  <a:pt x="16772" y="21573"/>
                  <a:pt x="10800" y="21600"/>
                </a:cubicBezTo>
                <a:cubicBezTo>
                  <a:pt x="4828" y="21573"/>
                  <a:pt x="0" y="16746"/>
                  <a:pt x="0" y="10800"/>
                </a:cubicBezTo>
                <a:cubicBezTo>
                  <a:pt x="0" y="4854"/>
                  <a:pt x="4828" y="27"/>
                  <a:pt x="10800" y="0"/>
                </a:cubicBezTo>
                <a:close/>
              </a:path>
            </a:pathLst>
          </a:custGeom>
          <a:solidFill>
            <a:srgbClr val="F8F8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TextBox 27"/>
          <p:cNvSpPr txBox="1"/>
          <p:nvPr/>
        </p:nvSpPr>
        <p:spPr>
          <a:xfrm>
            <a:off x="3241227" y="2980168"/>
            <a:ext cx="2528136" cy="40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900">
                <a:solidFill>
                  <a:srgbClr val="20283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200" name="TextBox 28"/>
          <p:cNvSpPr txBox="1"/>
          <p:nvPr/>
        </p:nvSpPr>
        <p:spPr>
          <a:xfrm>
            <a:off x="3241227" y="5618653"/>
            <a:ext cx="2528136" cy="35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2500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$500</a:t>
            </a:r>
          </a:p>
        </p:txBody>
      </p:sp>
      <p:sp>
        <p:nvSpPr>
          <p:cNvPr id="201" name="TextBox 29"/>
          <p:cNvSpPr txBox="1"/>
          <p:nvPr/>
        </p:nvSpPr>
        <p:spPr>
          <a:xfrm>
            <a:off x="3241227" y="6944190"/>
            <a:ext cx="2528136" cy="45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z="2600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defRPr>
            </a:lvl1pPr>
          </a:lstStyle>
          <a:p>
            <a:pPr/>
            <a:r>
              <a:t>2 weeks </a:t>
            </a:r>
          </a:p>
        </p:txBody>
      </p:sp>
      <p:sp>
        <p:nvSpPr>
          <p:cNvPr id="202" name="TextBox 30"/>
          <p:cNvSpPr txBox="1"/>
          <p:nvPr/>
        </p:nvSpPr>
        <p:spPr>
          <a:xfrm>
            <a:off x="6333697" y="6944190"/>
            <a:ext cx="2528136" cy="45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z="2600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defRPr>
            </a:lvl1pPr>
          </a:lstStyle>
          <a:p>
            <a:pPr/>
            <a:r>
              <a:t>1 Month</a:t>
            </a:r>
          </a:p>
        </p:txBody>
      </p:sp>
      <p:sp>
        <p:nvSpPr>
          <p:cNvPr id="203" name="TextBox 31"/>
          <p:cNvSpPr txBox="1"/>
          <p:nvPr/>
        </p:nvSpPr>
        <p:spPr>
          <a:xfrm>
            <a:off x="9426167" y="6944190"/>
            <a:ext cx="2528136" cy="45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700"/>
              </a:lnSpc>
              <a:defRPr sz="2600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defRPr>
            </a:lvl1pPr>
          </a:lstStyle>
          <a:p>
            <a:pPr/>
            <a:r>
              <a:t>3 Month</a:t>
            </a:r>
          </a:p>
        </p:txBody>
      </p:sp>
      <p:sp>
        <p:nvSpPr>
          <p:cNvPr id="204" name="TextBox 32"/>
          <p:cNvSpPr txBox="1"/>
          <p:nvPr/>
        </p:nvSpPr>
        <p:spPr>
          <a:xfrm>
            <a:off x="12518636" y="6934665"/>
            <a:ext cx="2528136" cy="4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z="2700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defRPr>
            </a:lvl1pPr>
          </a:lstStyle>
          <a:p>
            <a:pPr/>
            <a:r>
              <a:t>6 Month</a:t>
            </a:r>
          </a:p>
        </p:txBody>
      </p:sp>
      <p:sp>
        <p:nvSpPr>
          <p:cNvPr id="205" name="TextBox 33"/>
          <p:cNvSpPr txBox="1"/>
          <p:nvPr/>
        </p:nvSpPr>
        <p:spPr>
          <a:xfrm>
            <a:off x="6333697" y="2980168"/>
            <a:ext cx="2528136" cy="40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900">
                <a:solidFill>
                  <a:srgbClr val="20283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PRO</a:t>
            </a:r>
          </a:p>
        </p:txBody>
      </p:sp>
      <p:sp>
        <p:nvSpPr>
          <p:cNvPr id="206" name="TextBox 34"/>
          <p:cNvSpPr txBox="1"/>
          <p:nvPr/>
        </p:nvSpPr>
        <p:spPr>
          <a:xfrm>
            <a:off x="6333697" y="5618653"/>
            <a:ext cx="2528136" cy="35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2500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$900</a:t>
            </a:r>
          </a:p>
        </p:txBody>
      </p:sp>
      <p:sp>
        <p:nvSpPr>
          <p:cNvPr id="207" name="TextBox 35"/>
          <p:cNvSpPr txBox="1"/>
          <p:nvPr/>
        </p:nvSpPr>
        <p:spPr>
          <a:xfrm>
            <a:off x="3888023" y="4193430"/>
            <a:ext cx="1234545" cy="69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400"/>
              </a:lnSpc>
              <a:defRPr sz="4900">
                <a:solidFill>
                  <a:srgbClr val="004AAD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6980493" y="4193430"/>
            <a:ext cx="1234545" cy="69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400"/>
              </a:lnSpc>
              <a:defRPr sz="4900">
                <a:solidFill>
                  <a:srgbClr val="2C8CCB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10072962" y="4193430"/>
            <a:ext cx="1234545" cy="69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400"/>
              </a:lnSpc>
              <a:defRPr sz="4900">
                <a:solidFill>
                  <a:srgbClr val="F39CAB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" name="TextBox 38"/>
          <p:cNvSpPr txBox="1"/>
          <p:nvPr/>
        </p:nvSpPr>
        <p:spPr>
          <a:xfrm>
            <a:off x="13165432" y="4193430"/>
            <a:ext cx="1234545" cy="69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400"/>
              </a:lnSpc>
              <a:defRPr sz="4900">
                <a:solidFill>
                  <a:srgbClr val="F3BDD7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1" name="TextBox 39"/>
          <p:cNvSpPr txBox="1"/>
          <p:nvPr/>
        </p:nvSpPr>
        <p:spPr>
          <a:xfrm>
            <a:off x="9426167" y="2980168"/>
            <a:ext cx="2528136" cy="40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900">
                <a:solidFill>
                  <a:srgbClr val="20283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PREMIUM</a:t>
            </a:r>
          </a:p>
        </p:txBody>
      </p:sp>
      <p:sp>
        <p:nvSpPr>
          <p:cNvPr id="212" name="TextBox 40"/>
          <p:cNvSpPr txBox="1"/>
          <p:nvPr/>
        </p:nvSpPr>
        <p:spPr>
          <a:xfrm>
            <a:off x="9426167" y="5618653"/>
            <a:ext cx="2528136" cy="35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2500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$2499</a:t>
            </a:r>
          </a:p>
        </p:txBody>
      </p:sp>
      <p:sp>
        <p:nvSpPr>
          <p:cNvPr id="213" name="TextBox 41"/>
          <p:cNvSpPr txBox="1"/>
          <p:nvPr/>
        </p:nvSpPr>
        <p:spPr>
          <a:xfrm>
            <a:off x="12518636" y="2980168"/>
            <a:ext cx="2528136" cy="40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200"/>
              </a:lnSpc>
              <a:defRPr sz="2900">
                <a:solidFill>
                  <a:srgbClr val="20283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ENTERPRISE</a:t>
            </a:r>
          </a:p>
        </p:txBody>
      </p:sp>
      <p:sp>
        <p:nvSpPr>
          <p:cNvPr id="214" name="TextBox 42"/>
          <p:cNvSpPr txBox="1"/>
          <p:nvPr/>
        </p:nvSpPr>
        <p:spPr>
          <a:xfrm>
            <a:off x="12518636" y="5618653"/>
            <a:ext cx="2528136" cy="35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2500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defRPr>
            </a:lvl1pPr>
          </a:lstStyle>
          <a:p>
            <a:pPr/>
            <a:r>
              <a:t>$4999</a:t>
            </a:r>
          </a:p>
        </p:txBody>
      </p:sp>
      <p:sp>
        <p:nvSpPr>
          <p:cNvPr id="215" name="TextBox 43"/>
          <p:cNvSpPr txBox="1"/>
          <p:nvPr/>
        </p:nvSpPr>
        <p:spPr>
          <a:xfrm>
            <a:off x="5122567" y="1019175"/>
            <a:ext cx="10658506" cy="113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0"/>
              </a:lnSpc>
              <a:defRPr sz="7500">
                <a:solidFill>
                  <a:srgbClr val="0D0D0D"/>
                </a:solidFill>
                <a:latin typeface="Poppins Bold Bold Italics"/>
                <a:ea typeface="Poppins Bold Bold Italics"/>
                <a:cs typeface="Poppins Bold Bold Italics"/>
                <a:sym typeface="Poppins Bold Bold Italics"/>
              </a:defRPr>
            </a:lvl1pPr>
          </a:lstStyle>
          <a:p>
            <a:pPr/>
            <a:r>
              <a:t>BUSINESS PLAN</a:t>
            </a:r>
          </a:p>
        </p:txBody>
      </p:sp>
      <p:sp>
        <p:nvSpPr>
          <p:cNvPr id="216" name="Freeform 44"/>
          <p:cNvSpPr/>
          <p:nvPr/>
        </p:nvSpPr>
        <p:spPr>
          <a:xfrm rot="19800707">
            <a:off x="-4464774" y="-831811"/>
            <a:ext cx="6885297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Freeform 45"/>
          <p:cNvSpPr/>
          <p:nvPr/>
        </p:nvSpPr>
        <p:spPr>
          <a:xfrm rot="19800707">
            <a:off x="14187504" y="-5926555"/>
            <a:ext cx="6885297" cy="1105540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Freeform 46"/>
          <p:cNvSpPr/>
          <p:nvPr/>
        </p:nvSpPr>
        <p:spPr>
          <a:xfrm rot="19800707">
            <a:off x="14256297" y="-3356006"/>
            <a:ext cx="6885298" cy="1105541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Freeform 47"/>
          <p:cNvSpPr/>
          <p:nvPr/>
        </p:nvSpPr>
        <p:spPr>
          <a:xfrm rot="19800707">
            <a:off x="-3442649" y="-6392363"/>
            <a:ext cx="6885298" cy="110554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16"/>
          <p:cNvSpPr txBox="1"/>
          <p:nvPr/>
        </p:nvSpPr>
        <p:spPr>
          <a:xfrm>
            <a:off x="2335030" y="520413"/>
            <a:ext cx="13617940" cy="159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000"/>
              </a:lnSpc>
              <a:defRPr spc="924" sz="940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defRPr>
            </a:lvl1pPr>
          </a:lstStyle>
          <a:p>
            <a:pPr/>
            <a:r>
              <a:t>OUR TEAM</a:t>
            </a:r>
          </a:p>
        </p:txBody>
      </p:sp>
      <p:sp>
        <p:nvSpPr>
          <p:cNvPr id="223" name="Freeform 3"/>
          <p:cNvSpPr/>
          <p:nvPr/>
        </p:nvSpPr>
        <p:spPr>
          <a:xfrm rot="19800707">
            <a:off x="-2581341" y="-7353018"/>
            <a:ext cx="8467761" cy="13596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Freeform 4"/>
          <p:cNvSpPr/>
          <p:nvPr/>
        </p:nvSpPr>
        <p:spPr>
          <a:xfrm>
            <a:off x="2896667" y="5184171"/>
            <a:ext cx="4217541" cy="4605968"/>
          </a:xfrm>
          <a:prstGeom prst="rect">
            <a:avLst/>
          </a:prstGeom>
          <a:solidFill>
            <a:srgbClr val="324B9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TextBox 17"/>
          <p:cNvSpPr txBox="1"/>
          <p:nvPr/>
        </p:nvSpPr>
        <p:spPr>
          <a:xfrm>
            <a:off x="3336494" y="6710686"/>
            <a:ext cx="3337887" cy="109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400"/>
              </a:lnSpc>
              <a:defRPr spc="162" sz="32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Sultan</a:t>
            </a:r>
            <a:br/>
            <a:r>
              <a:t>Alhawashleh</a:t>
            </a:r>
          </a:p>
        </p:txBody>
      </p:sp>
      <p:sp>
        <p:nvSpPr>
          <p:cNvPr id="226" name="TextBox 18"/>
          <p:cNvSpPr txBox="1"/>
          <p:nvPr/>
        </p:nvSpPr>
        <p:spPr>
          <a:xfrm>
            <a:off x="3234172" y="8023938"/>
            <a:ext cx="3542531" cy="82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pc="121" sz="24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Fresh Graudate Information Systems</a:t>
            </a:r>
          </a:p>
        </p:txBody>
      </p:sp>
      <p:pic>
        <p:nvPicPr>
          <p:cNvPr id="227" name="WhatsApp Image 2023-07-06 at 13.42.39.jpeg" descr="WhatsApp Image 2023-07-06 at 13.42.39.jpeg"/>
          <p:cNvPicPr>
            <a:picLocks noChangeAspect="1"/>
          </p:cNvPicPr>
          <p:nvPr/>
        </p:nvPicPr>
        <p:blipFill>
          <a:blip r:embed="rId4">
            <a:extLst/>
          </a:blip>
          <a:srcRect l="9818" t="0" r="17849" b="0"/>
          <a:stretch>
            <a:fillRect/>
          </a:stretch>
        </p:blipFill>
        <p:spPr>
          <a:xfrm>
            <a:off x="3674158" y="3122111"/>
            <a:ext cx="2543818" cy="337444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Freeform 9"/>
          <p:cNvSpPr/>
          <p:nvPr/>
        </p:nvSpPr>
        <p:spPr>
          <a:xfrm rot="19800707">
            <a:off x="13661976" y="-3969392"/>
            <a:ext cx="6885297" cy="1438790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Freeform 10"/>
          <p:cNvSpPr/>
          <p:nvPr/>
        </p:nvSpPr>
        <p:spPr>
          <a:xfrm>
            <a:off x="11173792" y="5184171"/>
            <a:ext cx="4217541" cy="4605968"/>
          </a:xfrm>
          <a:prstGeom prst="rect">
            <a:avLst/>
          </a:prstGeom>
          <a:solidFill>
            <a:srgbClr val="2C8CC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TextBox 12"/>
          <p:cNvSpPr txBox="1"/>
          <p:nvPr/>
        </p:nvSpPr>
        <p:spPr>
          <a:xfrm>
            <a:off x="11511297" y="8030771"/>
            <a:ext cx="3542530" cy="824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pc="121" sz="24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Software Engineering Student</a:t>
            </a:r>
          </a:p>
        </p:txBody>
      </p:sp>
      <p:sp>
        <p:nvSpPr>
          <p:cNvPr id="231" name="TextBox 19"/>
          <p:cNvSpPr txBox="1"/>
          <p:nvPr/>
        </p:nvSpPr>
        <p:spPr>
          <a:xfrm>
            <a:off x="11390339" y="6710686"/>
            <a:ext cx="3784446" cy="109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400"/>
              </a:lnSpc>
              <a:defRPr spc="162" sz="320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pPr>
            <a:r>
              <a:t>Mohammed</a:t>
            </a:r>
            <a:br/>
            <a:r>
              <a:t>Aldraibi</a:t>
            </a:r>
          </a:p>
        </p:txBody>
      </p:sp>
      <p:pic>
        <p:nvPicPr>
          <p:cNvPr id="232" name="pic.jpg" descr="pi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014348" y="3118539"/>
            <a:ext cx="2536344" cy="3381792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8"/>
          <p:cNvSpPr txBox="1"/>
          <p:nvPr/>
        </p:nvSpPr>
        <p:spPr>
          <a:xfrm>
            <a:off x="11390339" y="9076030"/>
            <a:ext cx="3784447" cy="38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pc="91" u="sng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Mohammed.Aldddd@gmail.com</a:t>
            </a:r>
          </a:p>
        </p:txBody>
      </p:sp>
      <p:sp>
        <p:nvSpPr>
          <p:cNvPr id="234" name="TextBox 18"/>
          <p:cNvSpPr txBox="1"/>
          <p:nvPr/>
        </p:nvSpPr>
        <p:spPr>
          <a:xfrm>
            <a:off x="3234172" y="9069196"/>
            <a:ext cx="3542531" cy="387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300"/>
              </a:lnSpc>
              <a:defRPr spc="91" u="sng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SS.Alhawashleh@gmail.com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