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0" r:id="rId5"/>
    <p:sldId id="262" r:id="rId6"/>
    <p:sldId id="278" r:id="rId7"/>
    <p:sldId id="259" r:id="rId8"/>
    <p:sldId id="263" r:id="rId9"/>
    <p:sldId id="275" r:id="rId10"/>
    <p:sldId id="265" r:id="rId11"/>
    <p:sldId id="284" r:id="rId12"/>
    <p:sldId id="285" r:id="rId13"/>
    <p:sldId id="264" r:id="rId14"/>
    <p:sldId id="276" r:id="rId15"/>
    <p:sldId id="267" r:id="rId16"/>
    <p:sldId id="271" r:id="rId17"/>
    <p:sldId id="268" r:id="rId18"/>
    <p:sldId id="281" r:id="rId19"/>
    <p:sldId id="27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4660"/>
  </p:normalViewPr>
  <p:slideViewPr>
    <p:cSldViewPr snapToGrid="0">
      <p:cViewPr varScale="1">
        <p:scale>
          <a:sx n="107" d="100"/>
          <a:sy n="107" d="100"/>
        </p:scale>
        <p:origin x="76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BE0948-3D8A-4C1F-B28A-539C4AF0C33D}"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1EF55-6A27-4323-A060-96EE310B369A}" type="slidenum">
              <a:rPr lang="en-US" smtClean="0"/>
              <a:t>‹#›</a:t>
            </a:fld>
            <a:endParaRPr lang="en-US"/>
          </a:p>
        </p:txBody>
      </p:sp>
    </p:spTree>
    <p:extLst>
      <p:ext uri="{BB962C8B-B14F-4D97-AF65-F5344CB8AC3E}">
        <p14:creationId xmlns:p14="http://schemas.microsoft.com/office/powerpoint/2010/main" val="2059253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BE0948-3D8A-4C1F-B28A-539C4AF0C33D}"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C1EF55-6A27-4323-A060-96EE310B369A}" type="slidenum">
              <a:rPr lang="en-US" smtClean="0"/>
              <a:t>‹#›</a:t>
            </a:fld>
            <a:endParaRPr lang="en-US"/>
          </a:p>
        </p:txBody>
      </p:sp>
    </p:spTree>
    <p:extLst>
      <p:ext uri="{BB962C8B-B14F-4D97-AF65-F5344CB8AC3E}">
        <p14:creationId xmlns:p14="http://schemas.microsoft.com/office/powerpoint/2010/main" val="1963302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BE0948-3D8A-4C1F-B28A-539C4AF0C33D}"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C1EF55-6A27-4323-A060-96EE310B369A}" type="slidenum">
              <a:rPr lang="en-US" smtClean="0"/>
              <a:t>‹#›</a:t>
            </a:fld>
            <a:endParaRPr lang="en-US"/>
          </a:p>
        </p:txBody>
      </p:sp>
    </p:spTree>
    <p:extLst>
      <p:ext uri="{BB962C8B-B14F-4D97-AF65-F5344CB8AC3E}">
        <p14:creationId xmlns:p14="http://schemas.microsoft.com/office/powerpoint/2010/main" val="97427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BE0948-3D8A-4C1F-B28A-539C4AF0C33D}"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C1EF55-6A27-4323-A060-96EE310B369A}"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233787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BE0948-3D8A-4C1F-B28A-539C4AF0C33D}"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C1EF55-6A27-4323-A060-96EE310B369A}" type="slidenum">
              <a:rPr lang="en-US" smtClean="0"/>
              <a:t>‹#›</a:t>
            </a:fld>
            <a:endParaRPr lang="en-US"/>
          </a:p>
        </p:txBody>
      </p:sp>
    </p:spTree>
    <p:extLst>
      <p:ext uri="{BB962C8B-B14F-4D97-AF65-F5344CB8AC3E}">
        <p14:creationId xmlns:p14="http://schemas.microsoft.com/office/powerpoint/2010/main" val="4013931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BE0948-3D8A-4C1F-B28A-539C4AF0C33D}" type="datetimeFigureOut">
              <a:rPr lang="en-US" smtClean="0"/>
              <a:t>10/10/2022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C1EF55-6A27-4323-A060-96EE310B369A}" type="slidenum">
              <a:rPr lang="en-US" smtClean="0"/>
              <a:t>‹#›</a:t>
            </a:fld>
            <a:endParaRPr lang="en-US"/>
          </a:p>
        </p:txBody>
      </p:sp>
    </p:spTree>
    <p:extLst>
      <p:ext uri="{BB962C8B-B14F-4D97-AF65-F5344CB8AC3E}">
        <p14:creationId xmlns:p14="http://schemas.microsoft.com/office/powerpoint/2010/main" val="3382908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BE0948-3D8A-4C1F-B28A-539C4AF0C33D}" type="datetimeFigureOut">
              <a:rPr lang="en-US" smtClean="0"/>
              <a:t>10/10/2022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C1EF55-6A27-4323-A060-96EE310B369A}" type="slidenum">
              <a:rPr lang="en-US" smtClean="0"/>
              <a:t>‹#›</a:t>
            </a:fld>
            <a:endParaRPr lang="en-US"/>
          </a:p>
        </p:txBody>
      </p:sp>
    </p:spTree>
    <p:extLst>
      <p:ext uri="{BB962C8B-B14F-4D97-AF65-F5344CB8AC3E}">
        <p14:creationId xmlns:p14="http://schemas.microsoft.com/office/powerpoint/2010/main" val="3996048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BE0948-3D8A-4C1F-B28A-539C4AF0C33D}"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1EF55-6A27-4323-A060-96EE310B369A}" type="slidenum">
              <a:rPr lang="en-US" smtClean="0"/>
              <a:t>‹#›</a:t>
            </a:fld>
            <a:endParaRPr lang="en-US"/>
          </a:p>
        </p:txBody>
      </p:sp>
    </p:spTree>
    <p:extLst>
      <p:ext uri="{BB962C8B-B14F-4D97-AF65-F5344CB8AC3E}">
        <p14:creationId xmlns:p14="http://schemas.microsoft.com/office/powerpoint/2010/main" val="30592029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BE0948-3D8A-4C1F-B28A-539C4AF0C33D}"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1EF55-6A27-4323-A060-96EE310B369A}" type="slidenum">
              <a:rPr lang="en-US" smtClean="0"/>
              <a:t>‹#›</a:t>
            </a:fld>
            <a:endParaRPr lang="en-US"/>
          </a:p>
        </p:txBody>
      </p:sp>
    </p:spTree>
    <p:extLst>
      <p:ext uri="{BB962C8B-B14F-4D97-AF65-F5344CB8AC3E}">
        <p14:creationId xmlns:p14="http://schemas.microsoft.com/office/powerpoint/2010/main" val="1200676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BE0948-3D8A-4C1F-B28A-539C4AF0C33D}"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1EF55-6A27-4323-A060-96EE310B369A}" type="slidenum">
              <a:rPr lang="en-US" smtClean="0"/>
              <a:t>‹#›</a:t>
            </a:fld>
            <a:endParaRPr lang="en-US"/>
          </a:p>
        </p:txBody>
      </p:sp>
    </p:spTree>
    <p:extLst>
      <p:ext uri="{BB962C8B-B14F-4D97-AF65-F5344CB8AC3E}">
        <p14:creationId xmlns:p14="http://schemas.microsoft.com/office/powerpoint/2010/main" val="4251297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BE0948-3D8A-4C1F-B28A-539C4AF0C33D}"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1EF55-6A27-4323-A060-96EE310B369A}" type="slidenum">
              <a:rPr lang="en-US" smtClean="0"/>
              <a:t>‹#›</a:t>
            </a:fld>
            <a:endParaRPr lang="en-US"/>
          </a:p>
        </p:txBody>
      </p:sp>
    </p:spTree>
    <p:extLst>
      <p:ext uri="{BB962C8B-B14F-4D97-AF65-F5344CB8AC3E}">
        <p14:creationId xmlns:p14="http://schemas.microsoft.com/office/powerpoint/2010/main" val="4173315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BE0948-3D8A-4C1F-B28A-539C4AF0C33D}"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C1EF55-6A27-4323-A060-96EE310B369A}" type="slidenum">
              <a:rPr lang="en-US" smtClean="0"/>
              <a:t>‹#›</a:t>
            </a:fld>
            <a:endParaRPr lang="en-US"/>
          </a:p>
        </p:txBody>
      </p:sp>
    </p:spTree>
    <p:extLst>
      <p:ext uri="{BB962C8B-B14F-4D97-AF65-F5344CB8AC3E}">
        <p14:creationId xmlns:p14="http://schemas.microsoft.com/office/powerpoint/2010/main" val="2573061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BE0948-3D8A-4C1F-B28A-539C4AF0C33D}" type="datetimeFigureOut">
              <a:rPr lang="en-US" smtClean="0"/>
              <a:t>10/10/2022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C1EF55-6A27-4323-A060-96EE310B369A}" type="slidenum">
              <a:rPr lang="en-US" smtClean="0"/>
              <a:t>‹#›</a:t>
            </a:fld>
            <a:endParaRPr lang="en-US"/>
          </a:p>
        </p:txBody>
      </p:sp>
    </p:spTree>
    <p:extLst>
      <p:ext uri="{BB962C8B-B14F-4D97-AF65-F5344CB8AC3E}">
        <p14:creationId xmlns:p14="http://schemas.microsoft.com/office/powerpoint/2010/main" val="1224866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BE0948-3D8A-4C1F-B28A-539C4AF0C33D}" type="datetimeFigureOut">
              <a:rPr lang="en-US" smtClean="0"/>
              <a:t>10/10/2022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C1EF55-6A27-4323-A060-96EE310B369A}" type="slidenum">
              <a:rPr lang="en-US" smtClean="0"/>
              <a:t>‹#›</a:t>
            </a:fld>
            <a:endParaRPr lang="en-US"/>
          </a:p>
        </p:txBody>
      </p:sp>
    </p:spTree>
    <p:extLst>
      <p:ext uri="{BB962C8B-B14F-4D97-AF65-F5344CB8AC3E}">
        <p14:creationId xmlns:p14="http://schemas.microsoft.com/office/powerpoint/2010/main" val="3351293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BE0948-3D8A-4C1F-B28A-539C4AF0C33D}" type="datetimeFigureOut">
              <a:rPr lang="en-US" smtClean="0"/>
              <a:t>10/10/2022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C1EF55-6A27-4323-A060-96EE310B369A}" type="slidenum">
              <a:rPr lang="en-US" smtClean="0"/>
              <a:t>‹#›</a:t>
            </a:fld>
            <a:endParaRPr lang="en-US"/>
          </a:p>
        </p:txBody>
      </p:sp>
    </p:spTree>
    <p:extLst>
      <p:ext uri="{BB962C8B-B14F-4D97-AF65-F5344CB8AC3E}">
        <p14:creationId xmlns:p14="http://schemas.microsoft.com/office/powerpoint/2010/main" val="2146952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BE0948-3D8A-4C1F-B28A-539C4AF0C33D}"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C1EF55-6A27-4323-A060-96EE310B369A}" type="slidenum">
              <a:rPr lang="en-US" smtClean="0"/>
              <a:t>‹#›</a:t>
            </a:fld>
            <a:endParaRPr lang="en-US"/>
          </a:p>
        </p:txBody>
      </p:sp>
    </p:spTree>
    <p:extLst>
      <p:ext uri="{BB962C8B-B14F-4D97-AF65-F5344CB8AC3E}">
        <p14:creationId xmlns:p14="http://schemas.microsoft.com/office/powerpoint/2010/main" val="570047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BE0948-3D8A-4C1F-B28A-539C4AF0C33D}"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C1EF55-6A27-4323-A060-96EE310B369A}" type="slidenum">
              <a:rPr lang="en-US" smtClean="0"/>
              <a:t>‹#›</a:t>
            </a:fld>
            <a:endParaRPr lang="en-US"/>
          </a:p>
        </p:txBody>
      </p:sp>
    </p:spTree>
    <p:extLst>
      <p:ext uri="{BB962C8B-B14F-4D97-AF65-F5344CB8AC3E}">
        <p14:creationId xmlns:p14="http://schemas.microsoft.com/office/powerpoint/2010/main" val="96324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9BE0948-3D8A-4C1F-B28A-539C4AF0C33D}" type="datetimeFigureOut">
              <a:rPr lang="en-US" smtClean="0"/>
              <a:t>10/10/2022</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BC1EF55-6A27-4323-A060-96EE310B369A}" type="slidenum">
              <a:rPr lang="en-US" smtClean="0"/>
              <a:t>‹#›</a:t>
            </a:fld>
            <a:endParaRPr lang="en-US"/>
          </a:p>
        </p:txBody>
      </p:sp>
    </p:spTree>
    <p:extLst>
      <p:ext uri="{BB962C8B-B14F-4D97-AF65-F5344CB8AC3E}">
        <p14:creationId xmlns:p14="http://schemas.microsoft.com/office/powerpoint/2010/main" val="178197673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222C3-031D-7A8B-6EF7-F2D63FD5FE0B}"/>
              </a:ext>
            </a:extLst>
          </p:cNvPr>
          <p:cNvSpPr>
            <a:spLocks noGrp="1"/>
          </p:cNvSpPr>
          <p:nvPr>
            <p:ph type="ctrTitle"/>
          </p:nvPr>
        </p:nvSpPr>
        <p:spPr/>
        <p:txBody>
          <a:bodyPr/>
          <a:lstStyle/>
          <a:p>
            <a:r>
              <a:rPr lang="en-US" dirty="0"/>
              <a:t>Smart Farm System</a:t>
            </a:r>
          </a:p>
        </p:txBody>
      </p:sp>
      <p:sp>
        <p:nvSpPr>
          <p:cNvPr id="3" name="Subtitle 2">
            <a:extLst>
              <a:ext uri="{FF2B5EF4-FFF2-40B4-BE49-F238E27FC236}">
                <a16:creationId xmlns:a16="http://schemas.microsoft.com/office/drawing/2014/main" id="{1DC4F814-0D7B-619A-8DDF-B64C9E319C1E}"/>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22027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27AAD-36C3-9830-7623-ED96DE521C8C}"/>
              </a:ext>
            </a:extLst>
          </p:cNvPr>
          <p:cNvSpPr>
            <a:spLocks noGrp="1"/>
          </p:cNvSpPr>
          <p:nvPr>
            <p:ph type="title"/>
          </p:nvPr>
        </p:nvSpPr>
        <p:spPr/>
        <p:txBody>
          <a:bodyPr/>
          <a:lstStyle/>
          <a:p>
            <a:r>
              <a:rPr lang="en-US" dirty="0">
                <a:solidFill>
                  <a:srgbClr val="00B0F0"/>
                </a:solidFill>
              </a:rPr>
              <a:t>Technical Details</a:t>
            </a:r>
            <a:endParaRPr lang="en-US" dirty="0"/>
          </a:p>
        </p:txBody>
      </p:sp>
      <p:sp>
        <p:nvSpPr>
          <p:cNvPr id="4" name="Title 1">
            <a:extLst>
              <a:ext uri="{FF2B5EF4-FFF2-40B4-BE49-F238E27FC236}">
                <a16:creationId xmlns:a16="http://schemas.microsoft.com/office/drawing/2014/main" id="{FF54B894-09C9-8AC2-950D-E4F9623107C2}"/>
              </a:ext>
            </a:extLst>
          </p:cNvPr>
          <p:cNvSpPr txBox="1">
            <a:spLocks/>
          </p:cNvSpPr>
          <p:nvPr/>
        </p:nvSpPr>
        <p:spPr>
          <a:xfrm>
            <a:off x="924443" y="1247224"/>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FF6600"/>
                </a:solidFill>
              </a:rPr>
              <a:t>Camera</a:t>
            </a:r>
          </a:p>
        </p:txBody>
      </p:sp>
      <p:sp>
        <p:nvSpPr>
          <p:cNvPr id="8" name="Content Placeholder 2">
            <a:extLst>
              <a:ext uri="{FF2B5EF4-FFF2-40B4-BE49-F238E27FC236}">
                <a16:creationId xmlns:a16="http://schemas.microsoft.com/office/drawing/2014/main" id="{F30C64EB-6EB6-A747-C3C0-0BFACCEB7013}"/>
              </a:ext>
            </a:extLst>
          </p:cNvPr>
          <p:cNvSpPr>
            <a:spLocks noGrp="1"/>
          </p:cNvSpPr>
          <p:nvPr>
            <p:ph idx="1"/>
          </p:nvPr>
        </p:nvSpPr>
        <p:spPr>
          <a:xfrm>
            <a:off x="912348" y="2189649"/>
            <a:ext cx="10353762" cy="4058751"/>
          </a:xfrm>
        </p:spPr>
        <p:txBody>
          <a:bodyPr>
            <a:normAutofit lnSpcReduction="10000"/>
          </a:bodyPr>
          <a:lstStyle/>
          <a:p>
            <a:pPr>
              <a:lnSpc>
                <a:spcPct val="130000"/>
              </a:lnSpc>
            </a:pPr>
            <a:r>
              <a:rPr lang="en-US" sz="2600" dirty="0">
                <a:latin typeface="Calibri" panose="020F0502020204030204" pitchFamily="34" charset="0"/>
                <a:cs typeface="Arial" panose="020B0604020202020204" pitchFamily="34" charset="0"/>
              </a:rPr>
              <a:t>The MCU takes a photo through the camera module every 5 minutes to update the camera feed on the website.</a:t>
            </a:r>
          </a:p>
          <a:p>
            <a:pPr>
              <a:lnSpc>
                <a:spcPct val="130000"/>
              </a:lnSpc>
            </a:pPr>
            <a:r>
              <a:rPr lang="en-US" sz="2600" dirty="0">
                <a:latin typeface="Calibri" panose="020F0502020204030204" pitchFamily="34" charset="0"/>
                <a:cs typeface="Arial" panose="020B0604020202020204" pitchFamily="34" charset="0"/>
              </a:rPr>
              <a:t>The camera module we will be using is “OV7670”.</a:t>
            </a:r>
          </a:p>
          <a:p>
            <a:pPr>
              <a:lnSpc>
                <a:spcPct val="130000"/>
              </a:lnSpc>
            </a:pPr>
            <a:r>
              <a:rPr lang="en-US" sz="2600" dirty="0">
                <a:latin typeface="Calibri" panose="020F0502020204030204" pitchFamily="34" charset="0"/>
                <a:cs typeface="Arial" panose="020B0604020202020204" pitchFamily="34" charset="0"/>
              </a:rPr>
              <a:t>The MCU configures the camera module registers through SCCB interface which is very similar to I2C.</a:t>
            </a:r>
          </a:p>
          <a:p>
            <a:pPr>
              <a:lnSpc>
                <a:spcPct val="130000"/>
              </a:lnSpc>
            </a:pPr>
            <a:r>
              <a:rPr lang="en-US" sz="2600" dirty="0">
                <a:latin typeface="Calibri" panose="020F0502020204030204" pitchFamily="34" charset="0"/>
                <a:cs typeface="Arial" panose="020B0604020202020204" pitchFamily="34" charset="0"/>
              </a:rPr>
              <a:t>This module provides programmable brightness, gain, hue, saturation and other image processing parameters that we will use. </a:t>
            </a:r>
          </a:p>
          <a:p>
            <a:pPr>
              <a:lnSpc>
                <a:spcPct val="130000"/>
              </a:lnSpc>
            </a:pPr>
            <a:endParaRPr lang="en-US" sz="2600" dirty="0">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783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27AAD-36C3-9830-7623-ED96DE521C8C}"/>
              </a:ext>
            </a:extLst>
          </p:cNvPr>
          <p:cNvSpPr>
            <a:spLocks noGrp="1"/>
          </p:cNvSpPr>
          <p:nvPr>
            <p:ph type="title"/>
          </p:nvPr>
        </p:nvSpPr>
        <p:spPr/>
        <p:txBody>
          <a:bodyPr/>
          <a:lstStyle/>
          <a:p>
            <a:r>
              <a:rPr lang="en-US" dirty="0">
                <a:solidFill>
                  <a:srgbClr val="00B0F0"/>
                </a:solidFill>
              </a:rPr>
              <a:t>Technical Details</a:t>
            </a:r>
          </a:p>
        </p:txBody>
      </p:sp>
      <p:sp>
        <p:nvSpPr>
          <p:cNvPr id="3" name="Content Placeholder 2">
            <a:extLst>
              <a:ext uri="{FF2B5EF4-FFF2-40B4-BE49-F238E27FC236}">
                <a16:creationId xmlns:a16="http://schemas.microsoft.com/office/drawing/2014/main" id="{5E4A6A1B-9FCC-7152-C2CE-FDC89D466F47}"/>
              </a:ext>
            </a:extLst>
          </p:cNvPr>
          <p:cNvSpPr>
            <a:spLocks noGrp="1"/>
          </p:cNvSpPr>
          <p:nvPr>
            <p:ph idx="1"/>
          </p:nvPr>
        </p:nvSpPr>
        <p:spPr>
          <a:xfrm>
            <a:off x="912348" y="2189649"/>
            <a:ext cx="10353762" cy="4058751"/>
          </a:xfrm>
        </p:spPr>
        <p:txBody>
          <a:bodyPr>
            <a:normAutofit/>
          </a:bodyPr>
          <a:lstStyle/>
          <a:p>
            <a:pPr>
              <a:lnSpc>
                <a:spcPct val="130000"/>
              </a:lnSpc>
            </a:pPr>
            <a:r>
              <a:rPr lang="en-US" sz="2600" dirty="0">
                <a:latin typeface="Calibri" panose="020F0502020204030204" pitchFamily="34" charset="0"/>
                <a:cs typeface="Arial" panose="020B0604020202020204" pitchFamily="34" charset="0"/>
              </a:rPr>
              <a:t>This module provides programmable brightness, gain, hue, saturation and other image processing parameters that we will use. </a:t>
            </a:r>
          </a:p>
          <a:p>
            <a:pPr>
              <a:lnSpc>
                <a:spcPct val="130000"/>
              </a:lnSpc>
            </a:pPr>
            <a:r>
              <a:rPr lang="en-US" sz="2600" dirty="0">
                <a:latin typeface="Calibri" panose="020F0502020204030204" pitchFamily="34" charset="0"/>
                <a:cs typeface="Arial" panose="020B0604020202020204" pitchFamily="34" charset="0"/>
              </a:rPr>
              <a:t>Another reason for using ARM based MCU like stm32 is that it has a DCMI peripheral that receives the pixels array data from the camera module.</a:t>
            </a:r>
          </a:p>
        </p:txBody>
      </p:sp>
      <p:sp>
        <p:nvSpPr>
          <p:cNvPr id="4" name="Title 1">
            <a:extLst>
              <a:ext uri="{FF2B5EF4-FFF2-40B4-BE49-F238E27FC236}">
                <a16:creationId xmlns:a16="http://schemas.microsoft.com/office/drawing/2014/main" id="{FF54B894-09C9-8AC2-950D-E4F9623107C2}"/>
              </a:ext>
            </a:extLst>
          </p:cNvPr>
          <p:cNvSpPr txBox="1">
            <a:spLocks/>
          </p:cNvSpPr>
          <p:nvPr/>
        </p:nvSpPr>
        <p:spPr>
          <a:xfrm>
            <a:off x="924443" y="1247224"/>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FF6600"/>
                </a:solidFill>
              </a:rPr>
              <a:t>Camera</a:t>
            </a:r>
            <a:endParaRPr lang="en-US" sz="3200" b="1" u="sng"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41952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27AAD-36C3-9830-7623-ED96DE521C8C}"/>
              </a:ext>
            </a:extLst>
          </p:cNvPr>
          <p:cNvSpPr>
            <a:spLocks noGrp="1"/>
          </p:cNvSpPr>
          <p:nvPr>
            <p:ph type="title"/>
          </p:nvPr>
        </p:nvSpPr>
        <p:spPr/>
        <p:txBody>
          <a:bodyPr/>
          <a:lstStyle/>
          <a:p>
            <a:r>
              <a:rPr lang="en-US" dirty="0">
                <a:solidFill>
                  <a:srgbClr val="00B0F0"/>
                </a:solidFill>
              </a:rPr>
              <a:t>Technical Details</a:t>
            </a:r>
          </a:p>
        </p:txBody>
      </p:sp>
      <p:sp>
        <p:nvSpPr>
          <p:cNvPr id="3" name="Content Placeholder 2">
            <a:extLst>
              <a:ext uri="{FF2B5EF4-FFF2-40B4-BE49-F238E27FC236}">
                <a16:creationId xmlns:a16="http://schemas.microsoft.com/office/drawing/2014/main" id="{5E4A6A1B-9FCC-7152-C2CE-FDC89D466F47}"/>
              </a:ext>
            </a:extLst>
          </p:cNvPr>
          <p:cNvSpPr>
            <a:spLocks noGrp="1"/>
          </p:cNvSpPr>
          <p:nvPr>
            <p:ph idx="1"/>
          </p:nvPr>
        </p:nvSpPr>
        <p:spPr>
          <a:xfrm>
            <a:off x="912348" y="2189649"/>
            <a:ext cx="10353762" cy="4058751"/>
          </a:xfrm>
        </p:spPr>
        <p:txBody>
          <a:bodyPr>
            <a:normAutofit/>
          </a:bodyPr>
          <a:lstStyle/>
          <a:p>
            <a:pPr marR="0">
              <a:lnSpc>
                <a:spcPct val="150000"/>
              </a:lnSpc>
            </a:pPr>
            <a:r>
              <a:rPr lang="en-US" sz="2600" dirty="0">
                <a:effectLst/>
                <a:latin typeface="Calibri" panose="020F0502020204030204" pitchFamily="34" charset="0"/>
                <a:cs typeface="Arial" panose="020B0604020202020204" pitchFamily="34" charset="0"/>
              </a:rPr>
              <a:t>We use this module to send </a:t>
            </a:r>
            <a:r>
              <a:rPr lang="en-US" sz="2600" dirty="0">
                <a:latin typeface="Calibri" panose="020F0502020204030204" pitchFamily="34" charset="0"/>
                <a:cs typeface="Arial" panose="020B0604020202020204" pitchFamily="34" charset="0"/>
              </a:rPr>
              <a:t>sensor data, photos and logs to the server backend.</a:t>
            </a:r>
          </a:p>
          <a:p>
            <a:pPr>
              <a:lnSpc>
                <a:spcPct val="150000"/>
              </a:lnSpc>
            </a:pPr>
            <a:r>
              <a:rPr lang="en-US" sz="2600" dirty="0">
                <a:effectLst/>
                <a:latin typeface="Calibri" panose="020F0502020204030204" pitchFamily="34" charset="0"/>
                <a:cs typeface="Arial" panose="020B0604020202020204" pitchFamily="34" charset="0"/>
              </a:rPr>
              <a:t>The Wi-Fi module we will be using is “</a:t>
            </a:r>
            <a:r>
              <a:rPr lang="en-US" sz="2600" dirty="0">
                <a:latin typeface="Calibri" panose="020F0502020204030204" pitchFamily="34" charset="0"/>
                <a:cs typeface="Arial" panose="020B0604020202020204" pitchFamily="34" charset="0"/>
              </a:rPr>
              <a:t>ESP-01S</a:t>
            </a:r>
            <a:r>
              <a:rPr lang="en-US" sz="2600" dirty="0">
                <a:effectLst/>
                <a:latin typeface="Calibri" panose="020F0502020204030204" pitchFamily="34" charset="0"/>
                <a:cs typeface="Arial" panose="020B0604020202020204" pitchFamily="34" charset="0"/>
              </a:rPr>
              <a:t>”. </a:t>
            </a:r>
          </a:p>
          <a:p>
            <a:pPr>
              <a:lnSpc>
                <a:spcPct val="150000"/>
              </a:lnSpc>
            </a:pPr>
            <a:r>
              <a:rPr lang="en-US" sz="2600" dirty="0">
                <a:latin typeface="Calibri" panose="020F0502020204030204" pitchFamily="34" charset="0"/>
                <a:cs typeface="Arial" panose="020B0604020202020204" pitchFamily="34" charset="0"/>
              </a:rPr>
              <a:t>This a Wi-Fi Serial TTL Module that enables us to communicate with ESP8266 through serial protocol.</a:t>
            </a:r>
          </a:p>
        </p:txBody>
      </p:sp>
      <p:sp>
        <p:nvSpPr>
          <p:cNvPr id="4" name="Title 1">
            <a:extLst>
              <a:ext uri="{FF2B5EF4-FFF2-40B4-BE49-F238E27FC236}">
                <a16:creationId xmlns:a16="http://schemas.microsoft.com/office/drawing/2014/main" id="{FF54B894-09C9-8AC2-950D-E4F9623107C2}"/>
              </a:ext>
            </a:extLst>
          </p:cNvPr>
          <p:cNvSpPr txBox="1">
            <a:spLocks/>
          </p:cNvSpPr>
          <p:nvPr/>
        </p:nvSpPr>
        <p:spPr>
          <a:xfrm>
            <a:off x="924443" y="1247224"/>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FF6600"/>
                </a:solidFill>
              </a:rPr>
              <a:t>Wi-Fi Module</a:t>
            </a:r>
          </a:p>
        </p:txBody>
      </p:sp>
    </p:spTree>
    <p:extLst>
      <p:ext uri="{BB962C8B-B14F-4D97-AF65-F5344CB8AC3E}">
        <p14:creationId xmlns:p14="http://schemas.microsoft.com/office/powerpoint/2010/main" val="2424183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ECCA7-4EBE-E085-4E9D-9F55A0D795E3}"/>
              </a:ext>
            </a:extLst>
          </p:cNvPr>
          <p:cNvSpPr>
            <a:spLocks noGrp="1"/>
          </p:cNvSpPr>
          <p:nvPr>
            <p:ph type="title"/>
          </p:nvPr>
        </p:nvSpPr>
        <p:spPr/>
        <p:txBody>
          <a:bodyPr>
            <a:normAutofit/>
          </a:bodyPr>
          <a:lstStyle/>
          <a:p>
            <a:r>
              <a:rPr lang="en-US" dirty="0">
                <a:solidFill>
                  <a:srgbClr val="00B0F0"/>
                </a:solidFill>
              </a:rPr>
              <a:t>Technical Details</a:t>
            </a:r>
            <a:endParaRPr lang="en-US" dirty="0"/>
          </a:p>
        </p:txBody>
      </p:sp>
      <p:sp>
        <p:nvSpPr>
          <p:cNvPr id="3" name="Content Placeholder 2">
            <a:extLst>
              <a:ext uri="{FF2B5EF4-FFF2-40B4-BE49-F238E27FC236}">
                <a16:creationId xmlns:a16="http://schemas.microsoft.com/office/drawing/2014/main" id="{613BD356-BBE4-E76C-B1C7-4BC71125D9C3}"/>
              </a:ext>
            </a:extLst>
          </p:cNvPr>
          <p:cNvSpPr>
            <a:spLocks noGrp="1"/>
          </p:cNvSpPr>
          <p:nvPr>
            <p:ph idx="1"/>
          </p:nvPr>
        </p:nvSpPr>
        <p:spPr>
          <a:xfrm>
            <a:off x="913795" y="2189649"/>
            <a:ext cx="10353762" cy="4058751"/>
          </a:xfrm>
        </p:spPr>
        <p:txBody>
          <a:bodyPr>
            <a:normAutofit/>
          </a:bodyPr>
          <a:lstStyle/>
          <a:p>
            <a:pPr>
              <a:lnSpc>
                <a:spcPct val="150000"/>
              </a:lnSpc>
            </a:pPr>
            <a:r>
              <a:rPr lang="en-US" sz="2600" dirty="0">
                <a:effectLst/>
                <a:latin typeface="Calibri" panose="020F0502020204030204" pitchFamily="34" charset="0"/>
                <a:ea typeface="Calibri" panose="020F0502020204030204" pitchFamily="34" charset="0"/>
                <a:cs typeface="Arial" panose="020B0604020202020204" pitchFamily="34" charset="0"/>
              </a:rPr>
              <a:t>The user logs into a website to monitor his farm.</a:t>
            </a:r>
          </a:p>
          <a:p>
            <a:pPr>
              <a:lnSpc>
                <a:spcPct val="150000"/>
              </a:lnSpc>
            </a:pPr>
            <a:r>
              <a:rPr lang="en-US" sz="2600" dirty="0">
                <a:effectLst/>
                <a:latin typeface="Calibri" panose="020F0502020204030204" pitchFamily="34" charset="0"/>
                <a:ea typeface="Calibri" panose="020F0502020204030204" pitchFamily="34" charset="0"/>
                <a:cs typeface="Arial" panose="020B0604020202020204" pitchFamily="34" charset="0"/>
              </a:rPr>
              <a:t>The user will send to the server information about what seeds he has planted and where, so that the server saves it into the database and sends this information to the MCU. </a:t>
            </a:r>
          </a:p>
          <a:p>
            <a:pPr>
              <a:lnSpc>
                <a:spcPct val="150000"/>
              </a:lnSpc>
            </a:pPr>
            <a:r>
              <a:rPr lang="en-US" sz="2600" dirty="0">
                <a:effectLst/>
                <a:latin typeface="Calibri" panose="020F0502020204030204" pitchFamily="34" charset="0"/>
                <a:ea typeface="Calibri" panose="020F0502020204030204" pitchFamily="34" charset="0"/>
                <a:cs typeface="Arial" panose="020B0604020202020204" pitchFamily="34" charset="0"/>
              </a:rPr>
              <a:t>Then, the MCU will adjust its timer and system behavior to be able to water the plants at the right time.</a:t>
            </a:r>
          </a:p>
        </p:txBody>
      </p:sp>
      <p:sp>
        <p:nvSpPr>
          <p:cNvPr id="4" name="Title 1">
            <a:extLst>
              <a:ext uri="{FF2B5EF4-FFF2-40B4-BE49-F238E27FC236}">
                <a16:creationId xmlns:a16="http://schemas.microsoft.com/office/drawing/2014/main" id="{D0FA07FA-A2F8-85AF-DC81-E789E61C29BC}"/>
              </a:ext>
            </a:extLst>
          </p:cNvPr>
          <p:cNvSpPr txBox="1">
            <a:spLocks/>
          </p:cNvSpPr>
          <p:nvPr/>
        </p:nvSpPr>
        <p:spPr>
          <a:xfrm>
            <a:off x="924443" y="1247224"/>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FF6600"/>
                </a:solidFill>
              </a:rPr>
              <a:t>Server</a:t>
            </a:r>
          </a:p>
        </p:txBody>
      </p:sp>
    </p:spTree>
    <p:extLst>
      <p:ext uri="{BB962C8B-B14F-4D97-AF65-F5344CB8AC3E}">
        <p14:creationId xmlns:p14="http://schemas.microsoft.com/office/powerpoint/2010/main" val="617955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ECCA7-4EBE-E085-4E9D-9F55A0D795E3}"/>
              </a:ext>
            </a:extLst>
          </p:cNvPr>
          <p:cNvSpPr>
            <a:spLocks noGrp="1"/>
          </p:cNvSpPr>
          <p:nvPr>
            <p:ph type="title"/>
          </p:nvPr>
        </p:nvSpPr>
        <p:spPr/>
        <p:txBody>
          <a:bodyPr>
            <a:normAutofit/>
          </a:bodyPr>
          <a:lstStyle/>
          <a:p>
            <a:r>
              <a:rPr lang="en-US" dirty="0">
                <a:solidFill>
                  <a:srgbClr val="00B0F0"/>
                </a:solidFill>
              </a:rPr>
              <a:t>Technical Details</a:t>
            </a:r>
            <a:endParaRPr lang="en-US" dirty="0"/>
          </a:p>
        </p:txBody>
      </p:sp>
      <p:sp>
        <p:nvSpPr>
          <p:cNvPr id="3" name="Content Placeholder 2">
            <a:extLst>
              <a:ext uri="{FF2B5EF4-FFF2-40B4-BE49-F238E27FC236}">
                <a16:creationId xmlns:a16="http://schemas.microsoft.com/office/drawing/2014/main" id="{613BD356-BBE4-E76C-B1C7-4BC71125D9C3}"/>
              </a:ext>
            </a:extLst>
          </p:cNvPr>
          <p:cNvSpPr>
            <a:spLocks noGrp="1"/>
          </p:cNvSpPr>
          <p:nvPr>
            <p:ph idx="1"/>
          </p:nvPr>
        </p:nvSpPr>
        <p:spPr>
          <a:xfrm>
            <a:off x="913795" y="2189649"/>
            <a:ext cx="10353762" cy="4058751"/>
          </a:xfrm>
        </p:spPr>
        <p:txBody>
          <a:bodyPr>
            <a:normAutofit fontScale="92500" lnSpcReduction="20000"/>
          </a:bodyPr>
          <a:lstStyle/>
          <a:p>
            <a:pPr>
              <a:lnSpc>
                <a:spcPct val="150000"/>
              </a:lnSpc>
            </a:pPr>
            <a:r>
              <a:rPr lang="en-US" sz="2800" dirty="0">
                <a:effectLst/>
                <a:latin typeface="Calibri" panose="020F0502020204030204" pitchFamily="34" charset="0"/>
                <a:ea typeface="Calibri" panose="020F0502020204030204" pitchFamily="34" charset="0"/>
                <a:cs typeface="Arial" panose="020B0604020202020204" pitchFamily="34" charset="0"/>
              </a:rPr>
              <a:t>The server is responsible for receiving sensor data from the MCU and saving it into the database for future reference. It also renders the HTML files to the user.</a:t>
            </a:r>
          </a:p>
          <a:p>
            <a:pPr>
              <a:lnSpc>
                <a:spcPct val="150000"/>
              </a:lnSpc>
            </a:pPr>
            <a:r>
              <a:rPr lang="en-US" sz="2800" dirty="0">
                <a:effectLst/>
                <a:latin typeface="Calibri" panose="020F0502020204030204" pitchFamily="34" charset="0"/>
                <a:ea typeface="Calibri" panose="020F0502020204030204" pitchFamily="34" charset="0"/>
                <a:cs typeface="Arial" panose="020B0604020202020204" pitchFamily="34" charset="0"/>
              </a:rPr>
              <a:t>The MCU communicates with the server through the Wi-Fi module sending sensors’ data and logs.</a:t>
            </a:r>
          </a:p>
          <a:p>
            <a:pPr>
              <a:lnSpc>
                <a:spcPct val="150000"/>
              </a:lnSpc>
            </a:pPr>
            <a:r>
              <a:rPr lang="en-US" sz="2800" dirty="0">
                <a:effectLst/>
                <a:latin typeface="Calibri" panose="020F0502020204030204" pitchFamily="34" charset="0"/>
                <a:ea typeface="Calibri" panose="020F0502020204030204" pitchFamily="34" charset="0"/>
                <a:cs typeface="Arial" panose="020B0604020202020204" pitchFamily="34" charset="0"/>
              </a:rPr>
              <a:t>The user will be mostly monitoring and not really sending any data or commands to the server.</a:t>
            </a:r>
          </a:p>
        </p:txBody>
      </p:sp>
      <p:sp>
        <p:nvSpPr>
          <p:cNvPr id="4" name="Title 1">
            <a:extLst>
              <a:ext uri="{FF2B5EF4-FFF2-40B4-BE49-F238E27FC236}">
                <a16:creationId xmlns:a16="http://schemas.microsoft.com/office/drawing/2014/main" id="{D0FA07FA-A2F8-85AF-DC81-E789E61C29BC}"/>
              </a:ext>
            </a:extLst>
          </p:cNvPr>
          <p:cNvSpPr txBox="1">
            <a:spLocks/>
          </p:cNvSpPr>
          <p:nvPr/>
        </p:nvSpPr>
        <p:spPr>
          <a:xfrm>
            <a:off x="924443" y="1247224"/>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FF6600"/>
                </a:solidFill>
              </a:rPr>
              <a:t>Server</a:t>
            </a:r>
          </a:p>
        </p:txBody>
      </p:sp>
    </p:spTree>
    <p:extLst>
      <p:ext uri="{BB962C8B-B14F-4D97-AF65-F5344CB8AC3E}">
        <p14:creationId xmlns:p14="http://schemas.microsoft.com/office/powerpoint/2010/main" val="739506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41822-2083-0506-74E9-B8807FB2679A}"/>
              </a:ext>
            </a:extLst>
          </p:cNvPr>
          <p:cNvSpPr>
            <a:spLocks noGrp="1"/>
          </p:cNvSpPr>
          <p:nvPr>
            <p:ph type="title"/>
          </p:nvPr>
        </p:nvSpPr>
        <p:spPr/>
        <p:txBody>
          <a:bodyPr/>
          <a:lstStyle/>
          <a:p>
            <a:r>
              <a:rPr lang="en-US" dirty="0">
                <a:solidFill>
                  <a:srgbClr val="00B0F0"/>
                </a:solidFill>
              </a:rPr>
              <a:t>Technical Details</a:t>
            </a:r>
            <a:endParaRPr lang="en-US" dirty="0"/>
          </a:p>
        </p:txBody>
      </p:sp>
      <p:sp>
        <p:nvSpPr>
          <p:cNvPr id="3" name="Content Placeholder 2">
            <a:extLst>
              <a:ext uri="{FF2B5EF4-FFF2-40B4-BE49-F238E27FC236}">
                <a16:creationId xmlns:a16="http://schemas.microsoft.com/office/drawing/2014/main" id="{E31F103F-FB07-D945-A140-603BAE560D51}"/>
              </a:ext>
            </a:extLst>
          </p:cNvPr>
          <p:cNvSpPr>
            <a:spLocks noGrp="1"/>
          </p:cNvSpPr>
          <p:nvPr>
            <p:ph idx="1"/>
          </p:nvPr>
        </p:nvSpPr>
        <p:spPr>
          <a:xfrm>
            <a:off x="910534" y="2189649"/>
            <a:ext cx="10353762" cy="4058751"/>
          </a:xfrm>
        </p:spPr>
        <p:txBody>
          <a:bodyPr>
            <a:noAutofit/>
          </a:bodyPr>
          <a:lstStyle/>
          <a:p>
            <a:pPr marR="0">
              <a:lnSpc>
                <a:spcPct val="150000"/>
              </a:lnSpc>
            </a:pPr>
            <a:r>
              <a:rPr lang="en-US" sz="2600" dirty="0">
                <a:effectLst/>
                <a:latin typeface="Calibri" panose="020F0502020204030204" pitchFamily="34" charset="0"/>
                <a:cs typeface="Arial" panose="020B0604020202020204" pitchFamily="34" charset="0"/>
              </a:rPr>
              <a:t>There are two tanks in the system: </a:t>
            </a:r>
          </a:p>
          <a:p>
            <a:pPr marR="0">
              <a:lnSpc>
                <a:spcPct val="150000"/>
              </a:lnSpc>
            </a:pPr>
            <a:r>
              <a:rPr lang="en-US" sz="2600" dirty="0">
                <a:effectLst/>
                <a:latin typeface="Calibri" panose="020F0502020204030204" pitchFamily="34" charset="0"/>
                <a:cs typeface="Arial" panose="020B0604020202020204" pitchFamily="34" charset="0"/>
              </a:rPr>
              <a:t>Main tank: supplies water for the plants. </a:t>
            </a:r>
          </a:p>
          <a:p>
            <a:pPr marR="0">
              <a:lnSpc>
                <a:spcPct val="150000"/>
              </a:lnSpc>
            </a:pPr>
            <a:r>
              <a:rPr lang="en-US" sz="2600" dirty="0">
                <a:effectLst/>
                <a:latin typeface="Calibri" panose="020F0502020204030204" pitchFamily="34" charset="0"/>
                <a:cs typeface="Arial" panose="020B0604020202020204" pitchFamily="34" charset="0"/>
              </a:rPr>
              <a:t>Secondary tank: has the remaining water used in the irrigation process which passes through the filtration system for reuse.</a:t>
            </a:r>
          </a:p>
        </p:txBody>
      </p:sp>
      <p:sp>
        <p:nvSpPr>
          <p:cNvPr id="4" name="Title 1">
            <a:extLst>
              <a:ext uri="{FF2B5EF4-FFF2-40B4-BE49-F238E27FC236}">
                <a16:creationId xmlns:a16="http://schemas.microsoft.com/office/drawing/2014/main" id="{11CD6191-BD62-03ED-96C5-28DE1BC27A44}"/>
              </a:ext>
            </a:extLst>
          </p:cNvPr>
          <p:cNvSpPr txBox="1">
            <a:spLocks/>
          </p:cNvSpPr>
          <p:nvPr/>
        </p:nvSpPr>
        <p:spPr>
          <a:xfrm>
            <a:off x="924443" y="1247224"/>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FF6600"/>
                </a:solidFill>
              </a:rPr>
              <a:t>Watering System</a:t>
            </a:r>
          </a:p>
        </p:txBody>
      </p:sp>
    </p:spTree>
    <p:extLst>
      <p:ext uri="{BB962C8B-B14F-4D97-AF65-F5344CB8AC3E}">
        <p14:creationId xmlns:p14="http://schemas.microsoft.com/office/powerpoint/2010/main" val="1196885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41822-2083-0506-74E9-B8807FB2679A}"/>
              </a:ext>
            </a:extLst>
          </p:cNvPr>
          <p:cNvSpPr>
            <a:spLocks noGrp="1"/>
          </p:cNvSpPr>
          <p:nvPr>
            <p:ph type="title"/>
          </p:nvPr>
        </p:nvSpPr>
        <p:spPr/>
        <p:txBody>
          <a:bodyPr/>
          <a:lstStyle/>
          <a:p>
            <a:r>
              <a:rPr lang="en-US" dirty="0">
                <a:solidFill>
                  <a:srgbClr val="00B0F0"/>
                </a:solidFill>
              </a:rPr>
              <a:t>Technical Details</a:t>
            </a:r>
            <a:endParaRPr lang="en-US" dirty="0"/>
          </a:p>
        </p:txBody>
      </p:sp>
      <p:sp>
        <p:nvSpPr>
          <p:cNvPr id="3" name="Content Placeholder 2">
            <a:extLst>
              <a:ext uri="{FF2B5EF4-FFF2-40B4-BE49-F238E27FC236}">
                <a16:creationId xmlns:a16="http://schemas.microsoft.com/office/drawing/2014/main" id="{E31F103F-FB07-D945-A140-603BAE560D51}"/>
              </a:ext>
            </a:extLst>
          </p:cNvPr>
          <p:cNvSpPr>
            <a:spLocks noGrp="1"/>
          </p:cNvSpPr>
          <p:nvPr>
            <p:ph idx="1"/>
          </p:nvPr>
        </p:nvSpPr>
        <p:spPr>
          <a:xfrm>
            <a:off x="910534" y="2189649"/>
            <a:ext cx="10353762" cy="4058751"/>
          </a:xfrm>
        </p:spPr>
        <p:txBody>
          <a:bodyPr>
            <a:noAutofit/>
          </a:bodyPr>
          <a:lstStyle/>
          <a:p>
            <a:pPr marR="0">
              <a:lnSpc>
                <a:spcPct val="150000"/>
              </a:lnSpc>
            </a:pPr>
            <a:r>
              <a:rPr lang="en-US" sz="2600" dirty="0">
                <a:effectLst/>
                <a:latin typeface="Calibri" panose="020F0502020204030204" pitchFamily="34" charset="0"/>
                <a:cs typeface="Arial" panose="020B0604020202020204" pitchFamily="34" charset="0"/>
              </a:rPr>
              <a:t>Water level sensor is used to detect if the main tank is running low. If it is, the MCU will send a control signal to the pump to refill the empty tank with filtered water found in the secondary tank.</a:t>
            </a:r>
          </a:p>
          <a:p>
            <a:pPr>
              <a:lnSpc>
                <a:spcPct val="150000"/>
              </a:lnSpc>
            </a:pPr>
            <a:r>
              <a:rPr lang="en-US" sz="2600" dirty="0">
                <a:effectLst/>
                <a:latin typeface="Calibri" panose="020F0502020204030204" pitchFamily="34" charset="0"/>
                <a:cs typeface="Arial" panose="020B0604020202020204" pitchFamily="34" charset="0"/>
              </a:rPr>
              <a:t>The MCU sends a control signal to open or close a particular valve according to the data the user has sent previously.</a:t>
            </a:r>
          </a:p>
        </p:txBody>
      </p:sp>
      <p:sp>
        <p:nvSpPr>
          <p:cNvPr id="4" name="Title 1">
            <a:extLst>
              <a:ext uri="{FF2B5EF4-FFF2-40B4-BE49-F238E27FC236}">
                <a16:creationId xmlns:a16="http://schemas.microsoft.com/office/drawing/2014/main" id="{11CD6191-BD62-03ED-96C5-28DE1BC27A44}"/>
              </a:ext>
            </a:extLst>
          </p:cNvPr>
          <p:cNvSpPr txBox="1">
            <a:spLocks/>
          </p:cNvSpPr>
          <p:nvPr/>
        </p:nvSpPr>
        <p:spPr>
          <a:xfrm>
            <a:off x="924443" y="1247224"/>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FF6600"/>
                </a:solidFill>
              </a:rPr>
              <a:t>Watering System</a:t>
            </a:r>
          </a:p>
        </p:txBody>
      </p:sp>
    </p:spTree>
    <p:extLst>
      <p:ext uri="{BB962C8B-B14F-4D97-AF65-F5344CB8AC3E}">
        <p14:creationId xmlns:p14="http://schemas.microsoft.com/office/powerpoint/2010/main" val="2462450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0BFAD-4237-633B-9675-AC3A4FB2744C}"/>
              </a:ext>
            </a:extLst>
          </p:cNvPr>
          <p:cNvSpPr>
            <a:spLocks noGrp="1"/>
          </p:cNvSpPr>
          <p:nvPr>
            <p:ph type="title"/>
          </p:nvPr>
        </p:nvSpPr>
        <p:spPr/>
        <p:txBody>
          <a:bodyPr/>
          <a:lstStyle/>
          <a:p>
            <a:r>
              <a:rPr lang="en-US" dirty="0">
                <a:solidFill>
                  <a:srgbClr val="00B0F0"/>
                </a:solidFill>
              </a:rPr>
              <a:t>Technical Details</a:t>
            </a:r>
            <a:endParaRPr lang="en-US" dirty="0"/>
          </a:p>
        </p:txBody>
      </p:sp>
      <p:sp>
        <p:nvSpPr>
          <p:cNvPr id="3" name="Content Placeholder 2">
            <a:extLst>
              <a:ext uri="{FF2B5EF4-FFF2-40B4-BE49-F238E27FC236}">
                <a16:creationId xmlns:a16="http://schemas.microsoft.com/office/drawing/2014/main" id="{5DCF468E-7947-60A8-F67C-BB9E9C367391}"/>
              </a:ext>
            </a:extLst>
          </p:cNvPr>
          <p:cNvSpPr>
            <a:spLocks noGrp="1"/>
          </p:cNvSpPr>
          <p:nvPr>
            <p:ph idx="1"/>
          </p:nvPr>
        </p:nvSpPr>
        <p:spPr>
          <a:xfrm>
            <a:off x="913795" y="2189649"/>
            <a:ext cx="10353762" cy="4058751"/>
          </a:xfrm>
        </p:spPr>
        <p:txBody>
          <a:bodyPr>
            <a:normAutofit/>
          </a:bodyPr>
          <a:lstStyle/>
          <a:p>
            <a:pPr>
              <a:lnSpc>
                <a:spcPct val="150000"/>
              </a:lnSpc>
            </a:pPr>
            <a:r>
              <a:rPr lang="en-US" sz="2600" dirty="0">
                <a:effectLst/>
                <a:latin typeface="Calibri" panose="020F0502020204030204" pitchFamily="34" charset="0"/>
                <a:ea typeface="Calibri" panose="020F0502020204030204" pitchFamily="34" charset="0"/>
                <a:cs typeface="Arial" panose="020B0604020202020204" pitchFamily="34" charset="0"/>
              </a:rPr>
              <a:t>LDR is used to detect if there is enough light coming through to the plants. If there isn’t any light, the MCU will send a control signal to the LED grow lights giving the plants the light they need for photosynthesis process.</a:t>
            </a:r>
            <a:endParaRPr lang="en-US" sz="2600" dirty="0">
              <a:solidFill>
                <a:srgbClr val="FF6600"/>
              </a:solidFill>
              <a:effectLst/>
              <a:latin typeface="+mj-lt"/>
              <a:ea typeface="+mj-ea"/>
              <a:cs typeface="Arial" panose="020B0604020202020204" pitchFamily="34" charset="0"/>
            </a:endParaRPr>
          </a:p>
        </p:txBody>
      </p:sp>
      <p:sp>
        <p:nvSpPr>
          <p:cNvPr id="4" name="Title 1">
            <a:extLst>
              <a:ext uri="{FF2B5EF4-FFF2-40B4-BE49-F238E27FC236}">
                <a16:creationId xmlns:a16="http://schemas.microsoft.com/office/drawing/2014/main" id="{6CC119CF-4FFE-86E7-F15B-92B8F41BF86A}"/>
              </a:ext>
            </a:extLst>
          </p:cNvPr>
          <p:cNvSpPr txBox="1">
            <a:spLocks/>
          </p:cNvSpPr>
          <p:nvPr/>
        </p:nvSpPr>
        <p:spPr>
          <a:xfrm>
            <a:off x="913795" y="1247224"/>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FF6600"/>
                </a:solidFill>
              </a:rPr>
              <a:t>LED Grow Lights</a:t>
            </a:r>
          </a:p>
        </p:txBody>
      </p:sp>
    </p:spTree>
    <p:extLst>
      <p:ext uri="{BB962C8B-B14F-4D97-AF65-F5344CB8AC3E}">
        <p14:creationId xmlns:p14="http://schemas.microsoft.com/office/powerpoint/2010/main" val="2929523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0BFAD-4237-633B-9675-AC3A4FB2744C}"/>
              </a:ext>
            </a:extLst>
          </p:cNvPr>
          <p:cNvSpPr>
            <a:spLocks noGrp="1"/>
          </p:cNvSpPr>
          <p:nvPr>
            <p:ph type="title"/>
          </p:nvPr>
        </p:nvSpPr>
        <p:spPr/>
        <p:txBody>
          <a:bodyPr/>
          <a:lstStyle/>
          <a:p>
            <a:r>
              <a:rPr lang="en-US" dirty="0">
                <a:solidFill>
                  <a:srgbClr val="00B0F0"/>
                </a:solidFill>
              </a:rPr>
              <a:t>Technical Details</a:t>
            </a:r>
            <a:endParaRPr lang="en-US" dirty="0"/>
          </a:p>
        </p:txBody>
      </p:sp>
      <p:sp>
        <p:nvSpPr>
          <p:cNvPr id="3" name="Content Placeholder 2">
            <a:extLst>
              <a:ext uri="{FF2B5EF4-FFF2-40B4-BE49-F238E27FC236}">
                <a16:creationId xmlns:a16="http://schemas.microsoft.com/office/drawing/2014/main" id="{5DCF468E-7947-60A8-F67C-BB9E9C367391}"/>
              </a:ext>
            </a:extLst>
          </p:cNvPr>
          <p:cNvSpPr>
            <a:spLocks noGrp="1"/>
          </p:cNvSpPr>
          <p:nvPr>
            <p:ph idx="1"/>
          </p:nvPr>
        </p:nvSpPr>
        <p:spPr>
          <a:xfrm>
            <a:off x="913795" y="2189649"/>
            <a:ext cx="10353762" cy="4058751"/>
          </a:xfrm>
        </p:spPr>
        <p:txBody>
          <a:bodyPr>
            <a:normAutofit fontScale="85000" lnSpcReduction="10000"/>
          </a:bodyPr>
          <a:lstStyle/>
          <a:p>
            <a:pPr>
              <a:lnSpc>
                <a:spcPct val="150000"/>
              </a:lnSpc>
            </a:pPr>
            <a:r>
              <a:rPr lang="en-US" sz="2800" dirty="0">
                <a:effectLst/>
                <a:latin typeface="Calibri" panose="020F0502020204030204" pitchFamily="34" charset="0"/>
                <a:ea typeface="Calibri" panose="020F0502020204030204" pitchFamily="34" charset="0"/>
                <a:cs typeface="Arial" panose="020B0604020202020204" pitchFamily="34" charset="0"/>
              </a:rPr>
              <a:t>Our system has many hardware components that require stable power input.</a:t>
            </a:r>
          </a:p>
          <a:p>
            <a:pPr>
              <a:lnSpc>
                <a:spcPct val="150000"/>
              </a:lnSpc>
            </a:pPr>
            <a:r>
              <a:rPr lang="en-US" sz="2800" dirty="0">
                <a:effectLst/>
                <a:latin typeface="Calibri" panose="020F0502020204030204" pitchFamily="34" charset="0"/>
                <a:ea typeface="Calibri" panose="020F0502020204030204" pitchFamily="34" charset="0"/>
                <a:cs typeface="Arial" panose="020B0604020202020204" pitchFamily="34" charset="0"/>
              </a:rPr>
              <a:t>Our system has two main power sources:</a:t>
            </a:r>
          </a:p>
          <a:p>
            <a:pPr marL="342900" lvl="1" indent="-306000">
              <a:lnSpc>
                <a:spcPct val="150000"/>
              </a:lnSpc>
              <a:buFont typeface="Wingdings 2" charset="2"/>
              <a:buChar char=""/>
            </a:pPr>
            <a:r>
              <a:rPr lang="en-US" sz="2800" dirty="0">
                <a:effectLst/>
                <a:latin typeface="Calibri" panose="020F0502020204030204" pitchFamily="34" charset="0"/>
                <a:ea typeface="Calibri" panose="020F0502020204030204" pitchFamily="34" charset="0"/>
                <a:cs typeface="Arial" panose="020B0604020202020204" pitchFamily="34" charset="0"/>
              </a:rPr>
              <a:t>Rechargeable battery: provides power for the system in case of a black out.</a:t>
            </a:r>
          </a:p>
          <a:p>
            <a:pPr marL="342900" lvl="1" indent="-306000">
              <a:lnSpc>
                <a:spcPct val="150000"/>
              </a:lnSpc>
              <a:buFont typeface="Wingdings 2" charset="2"/>
              <a:buChar char=""/>
            </a:pPr>
            <a:r>
              <a:rPr lang="en-US" sz="2800" dirty="0">
                <a:effectLst/>
                <a:latin typeface="Calibri" panose="020F0502020204030204" pitchFamily="34" charset="0"/>
                <a:ea typeface="Calibri" panose="020F0502020204030204" pitchFamily="34" charset="0"/>
                <a:cs typeface="Arial" panose="020B0604020202020204" pitchFamily="34" charset="0"/>
              </a:rPr>
              <a:t>Wall plug-in: A circuit that essentially uses a step-down transformer and a voltage regulator.</a:t>
            </a:r>
          </a:p>
        </p:txBody>
      </p:sp>
      <p:sp>
        <p:nvSpPr>
          <p:cNvPr id="4" name="Title 1">
            <a:extLst>
              <a:ext uri="{FF2B5EF4-FFF2-40B4-BE49-F238E27FC236}">
                <a16:creationId xmlns:a16="http://schemas.microsoft.com/office/drawing/2014/main" id="{6CC119CF-4FFE-86E7-F15B-92B8F41BF86A}"/>
              </a:ext>
            </a:extLst>
          </p:cNvPr>
          <p:cNvSpPr txBox="1">
            <a:spLocks/>
          </p:cNvSpPr>
          <p:nvPr/>
        </p:nvSpPr>
        <p:spPr>
          <a:xfrm>
            <a:off x="913795" y="1247224"/>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FF6600"/>
                </a:solidFill>
              </a:rPr>
              <a:t>Power Supply System</a:t>
            </a:r>
          </a:p>
        </p:txBody>
      </p:sp>
    </p:spTree>
    <p:extLst>
      <p:ext uri="{BB962C8B-B14F-4D97-AF65-F5344CB8AC3E}">
        <p14:creationId xmlns:p14="http://schemas.microsoft.com/office/powerpoint/2010/main" val="2397791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32EC3-D7B4-392F-B8FB-66C839A9C6BE}"/>
              </a:ext>
            </a:extLst>
          </p:cNvPr>
          <p:cNvSpPr>
            <a:spLocks noGrp="1"/>
          </p:cNvSpPr>
          <p:nvPr>
            <p:ph type="title"/>
          </p:nvPr>
        </p:nvSpPr>
        <p:spPr/>
        <p:txBody>
          <a:bodyPr/>
          <a:lstStyle/>
          <a:p>
            <a:r>
              <a:rPr lang="en-US" dirty="0">
                <a:solidFill>
                  <a:srgbClr val="00B0F0"/>
                </a:solidFill>
              </a:rPr>
              <a:t>Optional Features</a:t>
            </a:r>
            <a:endParaRPr lang="en-US" dirty="0"/>
          </a:p>
        </p:txBody>
      </p:sp>
      <p:sp>
        <p:nvSpPr>
          <p:cNvPr id="3" name="Content Placeholder 2">
            <a:extLst>
              <a:ext uri="{FF2B5EF4-FFF2-40B4-BE49-F238E27FC236}">
                <a16:creationId xmlns:a16="http://schemas.microsoft.com/office/drawing/2014/main" id="{237C55D7-D13D-A6D6-5EB1-2A39CAF636A4}"/>
              </a:ext>
            </a:extLst>
          </p:cNvPr>
          <p:cNvSpPr>
            <a:spLocks noGrp="1"/>
          </p:cNvSpPr>
          <p:nvPr>
            <p:ph idx="1"/>
          </p:nvPr>
        </p:nvSpPr>
        <p:spPr/>
        <p:txBody>
          <a:bodyPr/>
          <a:lstStyle/>
          <a:p>
            <a:pPr marR="0" lvl="0">
              <a:lnSpc>
                <a:spcPct val="150000"/>
              </a:lnSpc>
            </a:pPr>
            <a:r>
              <a:rPr lang="en-US" sz="2600" dirty="0">
                <a:effectLst/>
                <a:latin typeface="Calibri" panose="020F0502020204030204" pitchFamily="34" charset="0"/>
                <a:cs typeface="Arial" panose="020B0604020202020204" pitchFamily="34" charset="0"/>
              </a:rPr>
              <a:t>Plants disease/pest detection model.</a:t>
            </a:r>
          </a:p>
          <a:p>
            <a:pPr marR="0" lvl="0">
              <a:lnSpc>
                <a:spcPct val="150000"/>
              </a:lnSpc>
            </a:pPr>
            <a:r>
              <a:rPr lang="en-US" sz="2600" dirty="0">
                <a:effectLst/>
                <a:latin typeface="Calibri" panose="020F0502020204030204" pitchFamily="34" charset="0"/>
                <a:cs typeface="Arial" panose="020B0604020202020204" pitchFamily="34" charset="0"/>
              </a:rPr>
              <a:t>Rain drops collector.</a:t>
            </a:r>
          </a:p>
          <a:p>
            <a:pPr marR="0" lvl="0">
              <a:lnSpc>
                <a:spcPct val="150000"/>
              </a:lnSpc>
            </a:pPr>
            <a:r>
              <a:rPr lang="en-US" sz="2600" dirty="0">
                <a:effectLst/>
                <a:latin typeface="Calibri" panose="020F0502020204030204" pitchFamily="34" charset="0"/>
                <a:cs typeface="Arial" panose="020B0604020202020204" pitchFamily="34" charset="0"/>
              </a:rPr>
              <a:t>Power saving mode.</a:t>
            </a:r>
          </a:p>
          <a:p>
            <a:pPr marR="0" lvl="0">
              <a:lnSpc>
                <a:spcPct val="150000"/>
              </a:lnSpc>
            </a:pPr>
            <a:r>
              <a:rPr lang="en-US" sz="2600" dirty="0">
                <a:effectLst/>
                <a:latin typeface="Calibri" panose="020F0502020204030204" pitchFamily="34" charset="0"/>
                <a:cs typeface="Arial" panose="020B0604020202020204" pitchFamily="34" charset="0"/>
              </a:rPr>
              <a:t>Filtration System.</a:t>
            </a:r>
          </a:p>
        </p:txBody>
      </p:sp>
    </p:spTree>
    <p:extLst>
      <p:ext uri="{BB962C8B-B14F-4D97-AF65-F5344CB8AC3E}">
        <p14:creationId xmlns:p14="http://schemas.microsoft.com/office/powerpoint/2010/main" val="3879033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9B7FC-E970-5541-9E0E-96B7074FFEA4}"/>
              </a:ext>
            </a:extLst>
          </p:cNvPr>
          <p:cNvSpPr>
            <a:spLocks noGrp="1"/>
          </p:cNvSpPr>
          <p:nvPr>
            <p:ph type="title"/>
          </p:nvPr>
        </p:nvSpPr>
        <p:spPr/>
        <p:txBody>
          <a:bodyPr/>
          <a:lstStyle/>
          <a:p>
            <a:r>
              <a:rPr lang="en-US" dirty="0">
                <a:solidFill>
                  <a:srgbClr val="00B0F0"/>
                </a:solidFill>
              </a:rPr>
              <a:t>Overview</a:t>
            </a:r>
          </a:p>
        </p:txBody>
      </p:sp>
      <p:sp>
        <p:nvSpPr>
          <p:cNvPr id="3" name="Content Placeholder 2">
            <a:extLst>
              <a:ext uri="{FF2B5EF4-FFF2-40B4-BE49-F238E27FC236}">
                <a16:creationId xmlns:a16="http://schemas.microsoft.com/office/drawing/2014/main" id="{481CA6A1-9BEA-B18B-BE19-B463EAC9D205}"/>
              </a:ext>
            </a:extLst>
          </p:cNvPr>
          <p:cNvSpPr>
            <a:spLocks noGrp="1"/>
          </p:cNvSpPr>
          <p:nvPr>
            <p:ph idx="1"/>
          </p:nvPr>
        </p:nvSpPr>
        <p:spPr/>
        <p:txBody>
          <a:bodyPr>
            <a:noAutofit/>
          </a:bodyPr>
          <a:lstStyle/>
          <a:p>
            <a:pPr>
              <a:lnSpc>
                <a:spcPct val="150000"/>
              </a:lnSpc>
            </a:pPr>
            <a:r>
              <a:rPr lang="en-US" sz="2800" dirty="0">
                <a:effectLst/>
                <a:latin typeface="Calibri" panose="020F0502020204030204" pitchFamily="34" charset="0"/>
                <a:ea typeface="Calibri" panose="020F0502020204030204" pitchFamily="34" charset="0"/>
                <a:cs typeface="Arial" panose="020B0604020202020204" pitchFamily="34" charset="0"/>
              </a:rPr>
              <a:t>Our project is a smart farm system that reads several agricultural sensors including a camera and feeds the data to a backend server. </a:t>
            </a:r>
          </a:p>
          <a:p>
            <a:pPr>
              <a:lnSpc>
                <a:spcPct val="150000"/>
              </a:lnSpc>
            </a:pPr>
            <a:r>
              <a:rPr lang="en-US" sz="2800" dirty="0">
                <a:effectLst/>
                <a:latin typeface="Calibri" panose="020F0502020204030204" pitchFamily="34" charset="0"/>
                <a:ea typeface="Calibri" panose="020F0502020204030204" pitchFamily="34" charset="0"/>
                <a:cs typeface="Arial" panose="020B0604020202020204" pitchFamily="34" charset="0"/>
              </a:rPr>
              <a:t>The server then saves the received data in a database and renders it to a website on which the farm owner can monitor his farm health and make sure that everything is going well.</a:t>
            </a:r>
            <a:endParaRPr lang="en-US" sz="2800" dirty="0"/>
          </a:p>
        </p:txBody>
      </p:sp>
    </p:spTree>
    <p:extLst>
      <p:ext uri="{BB962C8B-B14F-4D97-AF65-F5344CB8AC3E}">
        <p14:creationId xmlns:p14="http://schemas.microsoft.com/office/powerpoint/2010/main" val="1305058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3C941-07F5-F1AD-ABB1-4E795C49DB06}"/>
              </a:ext>
            </a:extLst>
          </p:cNvPr>
          <p:cNvSpPr>
            <a:spLocks noGrp="1"/>
          </p:cNvSpPr>
          <p:nvPr>
            <p:ph type="title"/>
          </p:nvPr>
        </p:nvSpPr>
        <p:spPr/>
        <p:txBody>
          <a:bodyPr/>
          <a:lstStyle/>
          <a:p>
            <a:r>
              <a:rPr lang="en-US" dirty="0">
                <a:solidFill>
                  <a:srgbClr val="00B0F0"/>
                </a:solidFill>
              </a:rPr>
              <a:t>Problems</a:t>
            </a:r>
            <a:r>
              <a:rPr lang="en-US" dirty="0"/>
              <a:t> </a:t>
            </a:r>
            <a:r>
              <a:rPr lang="en-US" dirty="0">
                <a:solidFill>
                  <a:srgbClr val="00B0F0"/>
                </a:solidFill>
              </a:rPr>
              <a:t>we</a:t>
            </a:r>
            <a:r>
              <a:rPr lang="en-US" dirty="0"/>
              <a:t> </a:t>
            </a:r>
            <a:r>
              <a:rPr lang="en-US" dirty="0">
                <a:solidFill>
                  <a:srgbClr val="00B0F0"/>
                </a:solidFill>
              </a:rPr>
              <a:t>aim</a:t>
            </a:r>
            <a:r>
              <a:rPr lang="en-US" dirty="0"/>
              <a:t> </a:t>
            </a:r>
            <a:r>
              <a:rPr lang="en-US" dirty="0">
                <a:solidFill>
                  <a:srgbClr val="00B0F0"/>
                </a:solidFill>
              </a:rPr>
              <a:t>to</a:t>
            </a:r>
            <a:r>
              <a:rPr lang="en-US" dirty="0"/>
              <a:t> </a:t>
            </a:r>
            <a:r>
              <a:rPr lang="en-US" dirty="0">
                <a:solidFill>
                  <a:srgbClr val="00B0F0"/>
                </a:solidFill>
              </a:rPr>
              <a:t>solve</a:t>
            </a:r>
          </a:p>
        </p:txBody>
      </p:sp>
      <p:sp>
        <p:nvSpPr>
          <p:cNvPr id="3" name="Content Placeholder 2">
            <a:extLst>
              <a:ext uri="{FF2B5EF4-FFF2-40B4-BE49-F238E27FC236}">
                <a16:creationId xmlns:a16="http://schemas.microsoft.com/office/drawing/2014/main" id="{0F18F31F-875F-47FC-E13D-5FDE16008CA7}"/>
              </a:ext>
            </a:extLst>
          </p:cNvPr>
          <p:cNvSpPr>
            <a:spLocks noGrp="1"/>
          </p:cNvSpPr>
          <p:nvPr>
            <p:ph idx="1"/>
          </p:nvPr>
        </p:nvSpPr>
        <p:spPr/>
        <p:txBody>
          <a:bodyPr>
            <a:noAutofit/>
          </a:bodyPr>
          <a:lstStyle/>
          <a:p>
            <a:pPr marL="342900" marR="0" lvl="0" indent="-342900" algn="just" rtl="0">
              <a:lnSpc>
                <a:spcPct val="150000"/>
              </a:lnSpc>
              <a:spcBef>
                <a:spcPts val="0"/>
              </a:spcBef>
              <a:spcAft>
                <a:spcPts val="0"/>
              </a:spcAft>
              <a:buFont typeface="Wingdings" panose="05000000000000000000" pitchFamily="2" charset="2"/>
              <a:buChar char=""/>
            </a:pPr>
            <a:r>
              <a:rPr lang="en-US" sz="2800" dirty="0">
                <a:effectLst/>
                <a:latin typeface="Calibri" panose="020F0502020204030204" pitchFamily="34" charset="0"/>
                <a:ea typeface="Calibri" panose="020F0502020204030204" pitchFamily="34" charset="0"/>
                <a:cs typeface="Arial" panose="020B0604020202020204" pitchFamily="34" charset="0"/>
              </a:rPr>
              <a:t>No convenient way to easily monitor the current state of the farm to check on its health.</a:t>
            </a:r>
          </a:p>
          <a:p>
            <a:pPr marL="342900" marR="0" lvl="0" indent="-342900" algn="just">
              <a:lnSpc>
                <a:spcPct val="150000"/>
              </a:lnSpc>
              <a:spcBef>
                <a:spcPts val="0"/>
              </a:spcBef>
              <a:spcAft>
                <a:spcPts val="0"/>
              </a:spcAft>
              <a:buFont typeface="Wingdings" panose="05000000000000000000" pitchFamily="2" charset="2"/>
              <a:buChar char=""/>
            </a:pPr>
            <a:r>
              <a:rPr lang="en-US" sz="2800" dirty="0">
                <a:effectLst/>
                <a:latin typeface="Calibri" panose="020F0502020204030204" pitchFamily="34" charset="0"/>
                <a:ea typeface="Calibri" panose="020F0502020204030204" pitchFamily="34" charset="0"/>
                <a:cs typeface="Arial" panose="020B0604020202020204" pitchFamily="34" charset="0"/>
              </a:rPr>
              <a:t>Huge amount of effort done and time taken to keep track of time and regularly water the crops.</a:t>
            </a:r>
          </a:p>
          <a:p>
            <a:pPr marL="342900" marR="0" lvl="0" indent="-342900" algn="just">
              <a:lnSpc>
                <a:spcPct val="150000"/>
              </a:lnSpc>
              <a:spcBef>
                <a:spcPts val="0"/>
              </a:spcBef>
              <a:spcAft>
                <a:spcPts val="0"/>
              </a:spcAft>
              <a:buFont typeface="Wingdings" panose="05000000000000000000" pitchFamily="2" charset="2"/>
              <a:buChar char=""/>
            </a:pPr>
            <a:r>
              <a:rPr lang="en-US" sz="2800" dirty="0">
                <a:effectLst/>
                <a:latin typeface="Calibri" panose="020F0502020204030204" pitchFamily="34" charset="0"/>
                <a:ea typeface="Calibri" panose="020F0502020204030204" pitchFamily="34" charset="0"/>
                <a:cs typeface="Arial" panose="020B0604020202020204" pitchFamily="34" charset="0"/>
              </a:rPr>
              <a:t>Lack of sunlight.</a:t>
            </a:r>
          </a:p>
          <a:p>
            <a:pPr marL="342900" marR="0" lvl="0" indent="-342900" algn="just">
              <a:lnSpc>
                <a:spcPct val="150000"/>
              </a:lnSpc>
              <a:spcBef>
                <a:spcPts val="0"/>
              </a:spcBef>
              <a:spcAft>
                <a:spcPts val="0"/>
              </a:spcAft>
              <a:buFont typeface="Wingdings" panose="05000000000000000000" pitchFamily="2" charset="2"/>
              <a:buChar char=""/>
            </a:pPr>
            <a:r>
              <a:rPr lang="en-US" sz="2800" dirty="0">
                <a:effectLst/>
                <a:latin typeface="Calibri" panose="020F0502020204030204" pitchFamily="34" charset="0"/>
                <a:ea typeface="Calibri" panose="020F0502020204030204" pitchFamily="34" charset="0"/>
                <a:cs typeface="Arial" panose="020B0604020202020204" pitchFamily="34" charset="0"/>
              </a:rPr>
              <a:t>Waste of water in irrigation process.</a:t>
            </a:r>
          </a:p>
          <a:p>
            <a:pPr marL="342900" marR="0" lvl="0" indent="-342900" algn="just">
              <a:lnSpc>
                <a:spcPct val="150000"/>
              </a:lnSpc>
              <a:spcBef>
                <a:spcPts val="0"/>
              </a:spcBef>
              <a:spcAft>
                <a:spcPts val="800"/>
              </a:spcAft>
              <a:buFont typeface="Wingdings" panose="05000000000000000000" pitchFamily="2" charset="2"/>
              <a:buChar char=""/>
            </a:pPr>
            <a:r>
              <a:rPr lang="en-US" sz="2800" dirty="0">
                <a:effectLst/>
                <a:latin typeface="Calibri" panose="020F0502020204030204" pitchFamily="34" charset="0"/>
                <a:ea typeface="Calibri" panose="020F0502020204030204" pitchFamily="34" charset="0"/>
                <a:cs typeface="Arial" panose="020B0604020202020204" pitchFamily="34" charset="0"/>
              </a:rPr>
              <a:t>Detecting pests and notifying the owner.</a:t>
            </a:r>
          </a:p>
        </p:txBody>
      </p:sp>
    </p:spTree>
    <p:extLst>
      <p:ext uri="{BB962C8B-B14F-4D97-AF65-F5344CB8AC3E}">
        <p14:creationId xmlns:p14="http://schemas.microsoft.com/office/powerpoint/2010/main" val="2473455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3A07D-353B-8418-366E-46A0742ACF70}"/>
              </a:ext>
            </a:extLst>
          </p:cNvPr>
          <p:cNvSpPr>
            <a:spLocks noGrp="1"/>
          </p:cNvSpPr>
          <p:nvPr>
            <p:ph type="title"/>
          </p:nvPr>
        </p:nvSpPr>
        <p:spPr/>
        <p:txBody>
          <a:bodyPr/>
          <a:lstStyle/>
          <a:p>
            <a:r>
              <a:rPr lang="en-US" dirty="0">
                <a:solidFill>
                  <a:srgbClr val="00B0F0"/>
                </a:solidFill>
              </a:rPr>
              <a:t>Project Modules</a:t>
            </a:r>
          </a:p>
        </p:txBody>
      </p:sp>
      <p:sp>
        <p:nvSpPr>
          <p:cNvPr id="3" name="Content Placeholder 2">
            <a:extLst>
              <a:ext uri="{FF2B5EF4-FFF2-40B4-BE49-F238E27FC236}">
                <a16:creationId xmlns:a16="http://schemas.microsoft.com/office/drawing/2014/main" id="{EC0EFA65-E7EA-2781-14F7-B06833436C8B}"/>
              </a:ext>
            </a:extLst>
          </p:cNvPr>
          <p:cNvSpPr>
            <a:spLocks noGrp="1"/>
          </p:cNvSpPr>
          <p:nvPr>
            <p:ph idx="1"/>
          </p:nvPr>
        </p:nvSpPr>
        <p:spPr/>
        <p:txBody>
          <a:bodyPr>
            <a:noAutofit/>
          </a:bodyPr>
          <a:lstStyle/>
          <a:p>
            <a:pPr marL="342900" marR="0" lvl="0" indent="-342900" algn="just">
              <a:lnSpc>
                <a:spcPct val="107000"/>
              </a:lnSpc>
              <a:spcBef>
                <a:spcPts val="200"/>
              </a:spcBef>
              <a:spcAft>
                <a:spcPts val="0"/>
              </a:spcAft>
              <a:buFont typeface="+mj-lt"/>
              <a:buAutoNum type="arabicPeriod"/>
            </a:pPr>
            <a:r>
              <a:rPr lang="en-US" sz="2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Software Module.</a:t>
            </a:r>
          </a:p>
          <a:p>
            <a:pPr marL="742950" marR="0" lvl="1" indent="-285750" algn="just">
              <a:lnSpc>
                <a:spcPct val="107000"/>
              </a:lnSpc>
              <a:spcBef>
                <a:spcPts val="0"/>
              </a:spcBef>
              <a:spcAft>
                <a:spcPts val="0"/>
              </a:spcAft>
              <a:buFont typeface="+mj-lt"/>
              <a:buAutoNum type="alphaLcPeriod"/>
            </a:pPr>
            <a:r>
              <a:rPr lang="en-US" sz="2400" dirty="0">
                <a:effectLst/>
                <a:latin typeface="Calibri" panose="020F0502020204030204" pitchFamily="34" charset="0"/>
                <a:ea typeface="Calibri" panose="020F0502020204030204" pitchFamily="34" charset="0"/>
                <a:cs typeface="Arial" panose="020B0604020202020204" pitchFamily="34" charset="0"/>
              </a:rPr>
              <a:t>ARM MCAL drivers.</a:t>
            </a:r>
          </a:p>
          <a:p>
            <a:pPr marL="742950" marR="0" lvl="1" indent="-285750" algn="just">
              <a:lnSpc>
                <a:spcPct val="107000"/>
              </a:lnSpc>
              <a:spcBef>
                <a:spcPts val="0"/>
              </a:spcBef>
              <a:spcAft>
                <a:spcPts val="800"/>
              </a:spcAft>
              <a:buFont typeface="+mj-lt"/>
              <a:buAutoNum type="alphaLcPeriod"/>
            </a:pPr>
            <a:r>
              <a:rPr lang="en-US" sz="2400" dirty="0">
                <a:effectLst/>
                <a:latin typeface="Calibri" panose="020F0502020204030204" pitchFamily="34" charset="0"/>
                <a:ea typeface="Calibri" panose="020F0502020204030204" pitchFamily="34" charset="0"/>
                <a:cs typeface="Arial" panose="020B0604020202020204" pitchFamily="34" charset="0"/>
              </a:rPr>
              <a:t>Server set-up.</a:t>
            </a:r>
          </a:p>
          <a:p>
            <a:pPr marL="342900" marR="0" lvl="0" indent="-342900" algn="just">
              <a:lnSpc>
                <a:spcPct val="107000"/>
              </a:lnSpc>
              <a:spcBef>
                <a:spcPts val="200"/>
              </a:spcBef>
              <a:spcAft>
                <a:spcPts val="0"/>
              </a:spcAft>
              <a:buFont typeface="+mj-lt"/>
              <a:buAutoNum type="arabicPeriod"/>
            </a:pPr>
            <a:r>
              <a:rPr lang="en-US" sz="2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Hardware Module:</a:t>
            </a:r>
          </a:p>
          <a:p>
            <a:pPr marL="742950" marR="0" lvl="1" indent="-285750" algn="just">
              <a:lnSpc>
                <a:spcPct val="107000"/>
              </a:lnSpc>
              <a:spcBef>
                <a:spcPts val="0"/>
              </a:spcBef>
              <a:spcAft>
                <a:spcPts val="0"/>
              </a:spcAft>
              <a:buFont typeface="+mj-lt"/>
              <a:buAutoNum type="alphaLcPeriod"/>
            </a:pPr>
            <a:r>
              <a:rPr lang="en-US" sz="2400" dirty="0">
                <a:effectLst/>
                <a:latin typeface="Calibri" panose="020F0502020204030204" pitchFamily="34" charset="0"/>
                <a:ea typeface="Calibri" panose="020F0502020204030204" pitchFamily="34" charset="0"/>
                <a:cs typeface="Arial" panose="020B0604020202020204" pitchFamily="34" charset="0"/>
              </a:rPr>
              <a:t>The farm itself.</a:t>
            </a:r>
          </a:p>
          <a:p>
            <a:pPr marL="742950" marR="0" lvl="1" indent="-285750" algn="just">
              <a:lnSpc>
                <a:spcPct val="107000"/>
              </a:lnSpc>
              <a:spcBef>
                <a:spcPts val="0"/>
              </a:spcBef>
              <a:spcAft>
                <a:spcPts val="0"/>
              </a:spcAft>
              <a:buFont typeface="+mj-lt"/>
              <a:buAutoNum type="alphaLcPeriod"/>
            </a:pPr>
            <a:r>
              <a:rPr lang="en-US" sz="2400" dirty="0">
                <a:effectLst/>
                <a:latin typeface="Calibri" panose="020F0502020204030204" pitchFamily="34" charset="0"/>
                <a:ea typeface="Calibri" panose="020F0502020204030204" pitchFamily="34" charset="0"/>
                <a:cs typeface="Arial" panose="020B0604020202020204" pitchFamily="34" charset="0"/>
              </a:rPr>
              <a:t>Sensors.</a:t>
            </a:r>
          </a:p>
          <a:p>
            <a:pPr marL="742950" marR="0" lvl="1" indent="-285750" algn="just">
              <a:lnSpc>
                <a:spcPct val="107000"/>
              </a:lnSpc>
              <a:spcBef>
                <a:spcPts val="0"/>
              </a:spcBef>
              <a:spcAft>
                <a:spcPts val="0"/>
              </a:spcAft>
              <a:buFont typeface="+mj-lt"/>
              <a:buAutoNum type="alphaLcPeriod"/>
            </a:pPr>
            <a:r>
              <a:rPr lang="en-US" sz="2400" dirty="0">
                <a:effectLst/>
                <a:latin typeface="Calibri" panose="020F0502020204030204" pitchFamily="34" charset="0"/>
                <a:ea typeface="Calibri" panose="020F0502020204030204" pitchFamily="34" charset="0"/>
                <a:cs typeface="Arial" panose="020B0604020202020204" pitchFamily="34" charset="0"/>
              </a:rPr>
              <a:t>Camera module.</a:t>
            </a:r>
          </a:p>
          <a:p>
            <a:pPr marL="742950" marR="0" lvl="1" indent="-285750" algn="just">
              <a:lnSpc>
                <a:spcPct val="107000"/>
              </a:lnSpc>
              <a:spcBef>
                <a:spcPts val="0"/>
              </a:spcBef>
              <a:spcAft>
                <a:spcPts val="0"/>
              </a:spcAft>
              <a:buFont typeface="+mj-lt"/>
              <a:buAutoNum type="alphaLcPeriod"/>
            </a:pPr>
            <a:r>
              <a:rPr lang="en-US" sz="2400" dirty="0">
                <a:effectLst/>
                <a:latin typeface="Calibri" panose="020F0502020204030204" pitchFamily="34" charset="0"/>
                <a:ea typeface="Calibri" panose="020F0502020204030204" pitchFamily="34" charset="0"/>
                <a:cs typeface="Arial" panose="020B0604020202020204" pitchFamily="34" charset="0"/>
              </a:rPr>
              <a:t>Wi-Fi module.</a:t>
            </a:r>
          </a:p>
          <a:p>
            <a:pPr marL="742950" marR="0" lvl="1" indent="-285750" algn="just">
              <a:lnSpc>
                <a:spcPct val="107000"/>
              </a:lnSpc>
              <a:spcBef>
                <a:spcPts val="0"/>
              </a:spcBef>
              <a:spcAft>
                <a:spcPts val="0"/>
              </a:spcAft>
              <a:buFont typeface="+mj-lt"/>
              <a:buAutoNum type="alphaLcPeriod"/>
            </a:pPr>
            <a:r>
              <a:rPr lang="en-US" sz="2400" dirty="0">
                <a:effectLst/>
                <a:latin typeface="Calibri" panose="020F0502020204030204" pitchFamily="34" charset="0"/>
                <a:ea typeface="Calibri" panose="020F0502020204030204" pitchFamily="34" charset="0"/>
                <a:cs typeface="Arial" panose="020B0604020202020204" pitchFamily="34" charset="0"/>
              </a:rPr>
              <a:t>Watering system.</a:t>
            </a:r>
          </a:p>
          <a:p>
            <a:pPr marL="742950" marR="0" lvl="1" indent="-285750" algn="just">
              <a:lnSpc>
                <a:spcPct val="107000"/>
              </a:lnSpc>
              <a:spcBef>
                <a:spcPts val="0"/>
              </a:spcBef>
              <a:spcAft>
                <a:spcPts val="0"/>
              </a:spcAft>
              <a:buFont typeface="+mj-lt"/>
              <a:buAutoNum type="alphaLcPeriod"/>
            </a:pPr>
            <a:r>
              <a:rPr lang="en-US" sz="2400" dirty="0">
                <a:effectLst/>
                <a:latin typeface="Calibri" panose="020F0502020204030204" pitchFamily="34" charset="0"/>
                <a:ea typeface="Calibri" panose="020F0502020204030204" pitchFamily="34" charset="0"/>
                <a:cs typeface="Arial" panose="020B0604020202020204" pitchFamily="34" charset="0"/>
              </a:rPr>
              <a:t>LED grow lights.</a:t>
            </a:r>
          </a:p>
          <a:p>
            <a:pPr marL="742950" marR="0" lvl="1" indent="-285750" algn="just">
              <a:lnSpc>
                <a:spcPct val="107000"/>
              </a:lnSpc>
              <a:spcBef>
                <a:spcPts val="0"/>
              </a:spcBef>
              <a:spcAft>
                <a:spcPts val="800"/>
              </a:spcAft>
              <a:buFont typeface="+mj-lt"/>
              <a:buAutoNum type="alphaLcPeriod"/>
            </a:pPr>
            <a:r>
              <a:rPr lang="en-US" sz="2400" dirty="0">
                <a:effectLst/>
                <a:latin typeface="Calibri" panose="020F0502020204030204" pitchFamily="34" charset="0"/>
                <a:ea typeface="Calibri" panose="020F0502020204030204" pitchFamily="34" charset="0"/>
                <a:cs typeface="Arial" panose="020B0604020202020204" pitchFamily="34" charset="0"/>
              </a:rPr>
              <a:t>Power supply system.</a:t>
            </a:r>
          </a:p>
        </p:txBody>
      </p:sp>
    </p:spTree>
    <p:extLst>
      <p:ext uri="{BB962C8B-B14F-4D97-AF65-F5344CB8AC3E}">
        <p14:creationId xmlns:p14="http://schemas.microsoft.com/office/powerpoint/2010/main" val="4040598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087FF-5DF6-7842-A516-3DA6B9D33F07}"/>
              </a:ext>
            </a:extLst>
          </p:cNvPr>
          <p:cNvSpPr>
            <a:spLocks noGrp="1"/>
          </p:cNvSpPr>
          <p:nvPr>
            <p:ph type="title"/>
          </p:nvPr>
        </p:nvSpPr>
        <p:spPr>
          <a:xfrm>
            <a:off x="919119" y="2943775"/>
            <a:ext cx="10353762" cy="970450"/>
          </a:xfrm>
        </p:spPr>
        <p:txBody>
          <a:bodyPr>
            <a:noAutofit/>
          </a:bodyPr>
          <a:lstStyle/>
          <a:p>
            <a:r>
              <a:rPr lang="en-US" sz="7200" dirty="0">
                <a:solidFill>
                  <a:srgbClr val="00B0F0"/>
                </a:solidFill>
              </a:rPr>
              <a:t>Diagram</a:t>
            </a:r>
          </a:p>
        </p:txBody>
      </p:sp>
    </p:spTree>
    <p:extLst>
      <p:ext uri="{BB962C8B-B14F-4D97-AF65-F5344CB8AC3E}">
        <p14:creationId xmlns:p14="http://schemas.microsoft.com/office/powerpoint/2010/main" val="3242118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9FA513D-731D-0C3D-909E-5861E4661E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107923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7DD4C-F2A5-9F37-6677-8E90060C1A67}"/>
              </a:ext>
            </a:extLst>
          </p:cNvPr>
          <p:cNvSpPr>
            <a:spLocks noGrp="1"/>
          </p:cNvSpPr>
          <p:nvPr>
            <p:ph type="title"/>
          </p:nvPr>
        </p:nvSpPr>
        <p:spPr/>
        <p:txBody>
          <a:bodyPr/>
          <a:lstStyle/>
          <a:p>
            <a:r>
              <a:rPr lang="en-US" dirty="0">
                <a:solidFill>
                  <a:srgbClr val="00B0F0"/>
                </a:solidFill>
              </a:rPr>
              <a:t>Brief</a:t>
            </a:r>
            <a:r>
              <a:rPr lang="en-US" dirty="0"/>
              <a:t> </a:t>
            </a:r>
            <a:r>
              <a:rPr lang="en-US" dirty="0">
                <a:solidFill>
                  <a:srgbClr val="00B0F0"/>
                </a:solidFill>
              </a:rPr>
              <a:t>Description</a:t>
            </a:r>
          </a:p>
        </p:txBody>
      </p:sp>
      <p:sp>
        <p:nvSpPr>
          <p:cNvPr id="3" name="Content Placeholder 2">
            <a:extLst>
              <a:ext uri="{FF2B5EF4-FFF2-40B4-BE49-F238E27FC236}">
                <a16:creationId xmlns:a16="http://schemas.microsoft.com/office/drawing/2014/main" id="{CA8FE898-023E-38EF-E58C-99B248FF3C0E}"/>
              </a:ext>
            </a:extLst>
          </p:cNvPr>
          <p:cNvSpPr>
            <a:spLocks noGrp="1"/>
          </p:cNvSpPr>
          <p:nvPr>
            <p:ph idx="1"/>
          </p:nvPr>
        </p:nvSpPr>
        <p:spPr/>
        <p:txBody>
          <a:bodyPr>
            <a:normAutofit/>
          </a:bodyPr>
          <a:lstStyle/>
          <a:p>
            <a:pPr>
              <a:lnSpc>
                <a:spcPct val="150000"/>
              </a:lnSpc>
            </a:pPr>
            <a:r>
              <a:rPr lang="en-US" sz="2800" dirty="0">
                <a:effectLst/>
                <a:latin typeface="Calibri" panose="020F0502020204030204" pitchFamily="34" charset="0"/>
                <a:ea typeface="Calibri" panose="020F0502020204030204" pitchFamily="34" charset="0"/>
                <a:cs typeface="Arial" panose="020B0604020202020204" pitchFamily="34" charset="0"/>
              </a:rPr>
              <a:t>The main goal of the project is for the farm owner to be able to monitor his farm health and vital parameters. As well as to automate the irrigation process for him. </a:t>
            </a:r>
          </a:p>
          <a:p>
            <a:pPr>
              <a:lnSpc>
                <a:spcPct val="150000"/>
              </a:lnSpc>
            </a:pPr>
            <a:r>
              <a:rPr lang="en-US" sz="2800" dirty="0">
                <a:effectLst/>
                <a:latin typeface="Calibri" panose="020F0502020204030204" pitchFamily="34" charset="0"/>
                <a:ea typeface="Calibri" panose="020F0502020204030204" pitchFamily="34" charset="0"/>
                <a:cs typeface="Arial" panose="020B0604020202020204" pitchFamily="34" charset="0"/>
              </a:rPr>
              <a:t>All he has to do is log what seed he planted and where on the website portal then the system will adjust accordingly.</a:t>
            </a:r>
          </a:p>
        </p:txBody>
      </p:sp>
    </p:spTree>
    <p:extLst>
      <p:ext uri="{BB962C8B-B14F-4D97-AF65-F5344CB8AC3E}">
        <p14:creationId xmlns:p14="http://schemas.microsoft.com/office/powerpoint/2010/main" val="2640689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FB814-8520-1ADD-A153-9435B25F7E75}"/>
              </a:ext>
            </a:extLst>
          </p:cNvPr>
          <p:cNvSpPr>
            <a:spLocks noGrp="1"/>
          </p:cNvSpPr>
          <p:nvPr>
            <p:ph type="title"/>
          </p:nvPr>
        </p:nvSpPr>
        <p:spPr/>
        <p:txBody>
          <a:bodyPr>
            <a:normAutofit/>
          </a:bodyPr>
          <a:lstStyle/>
          <a:p>
            <a:r>
              <a:rPr lang="en-US" dirty="0">
                <a:solidFill>
                  <a:srgbClr val="00B0F0"/>
                </a:solidFill>
              </a:rPr>
              <a:t>Technical Details</a:t>
            </a:r>
          </a:p>
        </p:txBody>
      </p:sp>
      <p:sp>
        <p:nvSpPr>
          <p:cNvPr id="3" name="Content Placeholder 2">
            <a:extLst>
              <a:ext uri="{FF2B5EF4-FFF2-40B4-BE49-F238E27FC236}">
                <a16:creationId xmlns:a16="http://schemas.microsoft.com/office/drawing/2014/main" id="{ED2F1152-461F-D08E-6FF3-4DFA8BD1898E}"/>
              </a:ext>
            </a:extLst>
          </p:cNvPr>
          <p:cNvSpPr>
            <a:spLocks noGrp="1"/>
          </p:cNvSpPr>
          <p:nvPr>
            <p:ph idx="1"/>
          </p:nvPr>
        </p:nvSpPr>
        <p:spPr>
          <a:xfrm>
            <a:off x="913795" y="2189649"/>
            <a:ext cx="10353762" cy="4058751"/>
          </a:xfrm>
        </p:spPr>
        <p:txBody>
          <a:bodyPr>
            <a:normAutofit/>
          </a:bodyPr>
          <a:lstStyle/>
          <a:p>
            <a:pPr>
              <a:lnSpc>
                <a:spcPct val="150000"/>
              </a:lnSpc>
            </a:pPr>
            <a:r>
              <a:rPr lang="en-US" sz="2800" dirty="0">
                <a:effectLst/>
                <a:latin typeface="Calibri" panose="020F0502020204030204" pitchFamily="34" charset="0"/>
                <a:ea typeface="Calibri" panose="020F0502020204030204" pitchFamily="34" charset="0"/>
                <a:cs typeface="Arial" panose="020B0604020202020204" pitchFamily="34" charset="0"/>
              </a:rPr>
              <a:t>The main component that controls the overall system and has the core logic on which the system runs is the microcontroller.</a:t>
            </a:r>
          </a:p>
          <a:p>
            <a:pPr>
              <a:lnSpc>
                <a:spcPct val="150000"/>
              </a:lnSpc>
            </a:pPr>
            <a:r>
              <a:rPr lang="en-US" sz="2800" dirty="0">
                <a:effectLst/>
                <a:latin typeface="Calibri" panose="020F0502020204030204" pitchFamily="34" charset="0"/>
                <a:cs typeface="Arial" panose="020B0604020202020204" pitchFamily="34" charset="0"/>
              </a:rPr>
              <a:t>We will be using ARM based microcontroller as it provides many features that will make it much easier for us to implement the required system without needing additional external IC’s.</a:t>
            </a:r>
          </a:p>
        </p:txBody>
      </p:sp>
      <p:sp>
        <p:nvSpPr>
          <p:cNvPr id="4" name="Title 1">
            <a:extLst>
              <a:ext uri="{FF2B5EF4-FFF2-40B4-BE49-F238E27FC236}">
                <a16:creationId xmlns:a16="http://schemas.microsoft.com/office/drawing/2014/main" id="{BCD251B4-DCA4-F731-696D-23BBFAAB7D50}"/>
              </a:ext>
            </a:extLst>
          </p:cNvPr>
          <p:cNvSpPr txBox="1">
            <a:spLocks/>
          </p:cNvSpPr>
          <p:nvPr/>
        </p:nvSpPr>
        <p:spPr>
          <a:xfrm>
            <a:off x="913795" y="1399625"/>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FF6600"/>
                </a:solidFill>
              </a:rPr>
              <a:t>MCU</a:t>
            </a:r>
          </a:p>
        </p:txBody>
      </p:sp>
    </p:spTree>
    <p:extLst>
      <p:ext uri="{BB962C8B-B14F-4D97-AF65-F5344CB8AC3E}">
        <p14:creationId xmlns:p14="http://schemas.microsoft.com/office/powerpoint/2010/main" val="1239380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9380E-F92E-F2BA-FCE2-8AAB664BC626}"/>
              </a:ext>
            </a:extLst>
          </p:cNvPr>
          <p:cNvSpPr>
            <a:spLocks noGrp="1"/>
          </p:cNvSpPr>
          <p:nvPr>
            <p:ph type="title"/>
          </p:nvPr>
        </p:nvSpPr>
        <p:spPr/>
        <p:txBody>
          <a:bodyPr/>
          <a:lstStyle/>
          <a:p>
            <a:r>
              <a:rPr lang="en-US" dirty="0">
                <a:solidFill>
                  <a:srgbClr val="00B0F0"/>
                </a:solidFill>
              </a:rPr>
              <a:t>Technical Details</a:t>
            </a:r>
            <a:endParaRPr lang="en-US" dirty="0"/>
          </a:p>
        </p:txBody>
      </p:sp>
      <p:sp>
        <p:nvSpPr>
          <p:cNvPr id="3" name="Content Placeholder 2">
            <a:extLst>
              <a:ext uri="{FF2B5EF4-FFF2-40B4-BE49-F238E27FC236}">
                <a16:creationId xmlns:a16="http://schemas.microsoft.com/office/drawing/2014/main" id="{5F50227E-91EE-9C7E-DAE4-627BF6F9B2AC}"/>
              </a:ext>
            </a:extLst>
          </p:cNvPr>
          <p:cNvSpPr>
            <a:spLocks noGrp="1"/>
          </p:cNvSpPr>
          <p:nvPr>
            <p:ph sz="half" idx="1"/>
          </p:nvPr>
        </p:nvSpPr>
        <p:spPr>
          <a:xfrm>
            <a:off x="913795" y="2217674"/>
            <a:ext cx="5060497" cy="4058750"/>
          </a:xfrm>
        </p:spPr>
        <p:txBody>
          <a:bodyPr>
            <a:noAutofit/>
          </a:bodyPr>
          <a:lstStyle/>
          <a:p>
            <a:pPr marL="342900" marR="0" lvl="0" indent="-342900" algn="just">
              <a:lnSpc>
                <a:spcPct val="150000"/>
              </a:lnSpc>
              <a:spcBef>
                <a:spcPts val="0"/>
              </a:spcBef>
              <a:spcAft>
                <a:spcPts val="0"/>
              </a:spcAft>
              <a:buFont typeface="+mj-lt"/>
              <a:buAutoNum type="arabicPeriod"/>
            </a:pPr>
            <a:r>
              <a:rPr lang="en-US" sz="2600" dirty="0">
                <a:effectLst/>
                <a:latin typeface="Calibri" panose="020F0502020204030204" pitchFamily="34" charset="0"/>
                <a:ea typeface="Calibri" panose="020F0502020204030204" pitchFamily="34" charset="0"/>
                <a:cs typeface="Arial" panose="020B0604020202020204" pitchFamily="34" charset="0"/>
              </a:rPr>
              <a:t>Temperature sensor.</a:t>
            </a:r>
          </a:p>
          <a:p>
            <a:pPr marL="342900" marR="0" lvl="0" indent="-342900" algn="just">
              <a:lnSpc>
                <a:spcPct val="150000"/>
              </a:lnSpc>
              <a:spcBef>
                <a:spcPts val="0"/>
              </a:spcBef>
              <a:spcAft>
                <a:spcPts val="0"/>
              </a:spcAft>
              <a:buFont typeface="+mj-lt"/>
              <a:buAutoNum type="arabicPeriod"/>
            </a:pPr>
            <a:r>
              <a:rPr lang="en-US" sz="2600" dirty="0">
                <a:effectLst/>
                <a:latin typeface="Calibri" panose="020F0502020204030204" pitchFamily="34" charset="0"/>
                <a:ea typeface="Calibri" panose="020F0502020204030204" pitchFamily="34" charset="0"/>
                <a:cs typeface="Arial" panose="020B0604020202020204" pitchFamily="34" charset="0"/>
              </a:rPr>
              <a:t>pH sensor.</a:t>
            </a:r>
          </a:p>
          <a:p>
            <a:pPr marL="342900" marR="0" lvl="0" indent="-342900" algn="just">
              <a:lnSpc>
                <a:spcPct val="150000"/>
              </a:lnSpc>
              <a:spcBef>
                <a:spcPts val="0"/>
              </a:spcBef>
              <a:spcAft>
                <a:spcPts val="0"/>
              </a:spcAft>
              <a:buFont typeface="+mj-lt"/>
              <a:buAutoNum type="arabicPeriod"/>
            </a:pPr>
            <a:r>
              <a:rPr lang="en-US" sz="2600" dirty="0">
                <a:effectLst/>
                <a:latin typeface="Calibri" panose="020F0502020204030204" pitchFamily="34" charset="0"/>
                <a:ea typeface="Calibri" panose="020F0502020204030204" pitchFamily="34" charset="0"/>
                <a:cs typeface="Arial" panose="020B0604020202020204" pitchFamily="34" charset="0"/>
              </a:rPr>
              <a:t>Moisture sensor.</a:t>
            </a:r>
          </a:p>
          <a:p>
            <a:pPr marL="342900" marR="0" lvl="0" indent="-342900" algn="just">
              <a:lnSpc>
                <a:spcPct val="150000"/>
              </a:lnSpc>
              <a:spcBef>
                <a:spcPts val="0"/>
              </a:spcBef>
              <a:spcAft>
                <a:spcPts val="0"/>
              </a:spcAft>
              <a:buFont typeface="+mj-lt"/>
              <a:buAutoNum type="arabicPeriod"/>
            </a:pPr>
            <a:r>
              <a:rPr lang="en-US" sz="2600" dirty="0">
                <a:effectLst/>
                <a:latin typeface="Calibri" panose="020F0502020204030204" pitchFamily="34" charset="0"/>
                <a:ea typeface="Calibri" panose="020F0502020204030204" pitchFamily="34" charset="0"/>
                <a:cs typeface="Arial" panose="020B0604020202020204" pitchFamily="34" charset="0"/>
              </a:rPr>
              <a:t>Humidity sensor.</a:t>
            </a:r>
          </a:p>
          <a:p>
            <a:pPr marL="342900" marR="0" lvl="0" indent="-342900" algn="just">
              <a:lnSpc>
                <a:spcPct val="150000"/>
              </a:lnSpc>
              <a:spcBef>
                <a:spcPts val="0"/>
              </a:spcBef>
              <a:spcAft>
                <a:spcPts val="0"/>
              </a:spcAft>
              <a:buFont typeface="+mj-lt"/>
              <a:buAutoNum type="arabicPeriod"/>
            </a:pPr>
            <a:r>
              <a:rPr lang="en-US" sz="2600" dirty="0">
                <a:effectLst/>
                <a:latin typeface="Calibri" panose="020F0502020204030204" pitchFamily="34" charset="0"/>
                <a:ea typeface="Calibri" panose="020F0502020204030204" pitchFamily="34" charset="0"/>
                <a:cs typeface="Arial" panose="020B0604020202020204" pitchFamily="34" charset="0"/>
              </a:rPr>
              <a:t>Water level sensor.</a:t>
            </a:r>
          </a:p>
          <a:p>
            <a:pPr marL="342900" marR="0" lvl="0" indent="-342900" algn="just">
              <a:lnSpc>
                <a:spcPct val="150000"/>
              </a:lnSpc>
              <a:spcBef>
                <a:spcPts val="0"/>
              </a:spcBef>
              <a:spcAft>
                <a:spcPts val="800"/>
              </a:spcAft>
              <a:buFont typeface="+mj-lt"/>
              <a:buAutoNum type="arabicPeriod"/>
            </a:pPr>
            <a:r>
              <a:rPr lang="en-US" sz="2600" dirty="0">
                <a:effectLst/>
                <a:latin typeface="Calibri" panose="020F0502020204030204" pitchFamily="34" charset="0"/>
                <a:ea typeface="Calibri" panose="020F0502020204030204" pitchFamily="34" charset="0"/>
                <a:cs typeface="Arial" panose="020B0604020202020204" pitchFamily="34" charset="0"/>
              </a:rPr>
              <a:t>LDR.</a:t>
            </a:r>
          </a:p>
          <a:p>
            <a:pPr marL="342900" marR="0" lvl="0" indent="-342900" algn="just">
              <a:lnSpc>
                <a:spcPct val="150000"/>
              </a:lnSpc>
              <a:spcBef>
                <a:spcPts val="0"/>
              </a:spcBef>
              <a:spcAft>
                <a:spcPts val="800"/>
              </a:spcAft>
              <a:buFont typeface="+mj-lt"/>
              <a:buAutoNum type="arabicPeriod"/>
            </a:pPr>
            <a:r>
              <a:rPr lang="en-US" sz="2600" dirty="0">
                <a:effectLst/>
                <a:latin typeface="Calibri" panose="020F0502020204030204" pitchFamily="34" charset="0"/>
                <a:ea typeface="Calibri" panose="020F0502020204030204" pitchFamily="34" charset="0"/>
                <a:cs typeface="Arial" panose="020B0604020202020204" pitchFamily="34" charset="0"/>
              </a:rPr>
              <a:t>Camera module.</a:t>
            </a:r>
          </a:p>
        </p:txBody>
      </p:sp>
      <p:sp>
        <p:nvSpPr>
          <p:cNvPr id="4" name="Content Placeholder 3">
            <a:extLst>
              <a:ext uri="{FF2B5EF4-FFF2-40B4-BE49-F238E27FC236}">
                <a16:creationId xmlns:a16="http://schemas.microsoft.com/office/drawing/2014/main" id="{1604B8B7-399E-1066-AFBE-D1F71CFDDA87}"/>
              </a:ext>
            </a:extLst>
          </p:cNvPr>
          <p:cNvSpPr>
            <a:spLocks noGrp="1"/>
          </p:cNvSpPr>
          <p:nvPr>
            <p:ph sz="half" idx="2"/>
          </p:nvPr>
        </p:nvSpPr>
        <p:spPr>
          <a:xfrm>
            <a:off x="6256383" y="2189649"/>
            <a:ext cx="5064665" cy="4058751"/>
          </a:xfrm>
        </p:spPr>
        <p:txBody>
          <a:bodyPr>
            <a:normAutofit/>
          </a:bodyPr>
          <a:lstStyle/>
          <a:p>
            <a:pPr marL="342900" marR="0" lvl="0" indent="-342900" algn="just">
              <a:lnSpc>
                <a:spcPct val="160000"/>
              </a:lnSpc>
              <a:spcBef>
                <a:spcPts val="0"/>
              </a:spcBef>
              <a:spcAft>
                <a:spcPts val="0"/>
              </a:spcAft>
              <a:buFont typeface="+mj-lt"/>
              <a:buAutoNum type="arabicPeriod"/>
            </a:pPr>
            <a:r>
              <a:rPr lang="en-US" sz="2600" dirty="0">
                <a:effectLst/>
                <a:latin typeface="Calibri" panose="020F0502020204030204" pitchFamily="34" charset="0"/>
                <a:ea typeface="Calibri" panose="020F0502020204030204" pitchFamily="34" charset="0"/>
                <a:cs typeface="Arial" panose="020B0604020202020204" pitchFamily="34" charset="0"/>
              </a:rPr>
              <a:t>LED grid.</a:t>
            </a:r>
          </a:p>
          <a:p>
            <a:pPr marL="342900" marR="0" lvl="0" indent="-342900" algn="just">
              <a:lnSpc>
                <a:spcPct val="160000"/>
              </a:lnSpc>
              <a:spcBef>
                <a:spcPts val="0"/>
              </a:spcBef>
              <a:spcAft>
                <a:spcPts val="0"/>
              </a:spcAft>
              <a:buFont typeface="+mj-lt"/>
              <a:buAutoNum type="arabicPeriod"/>
            </a:pPr>
            <a:r>
              <a:rPr lang="en-US" sz="2600" dirty="0">
                <a:effectLst/>
                <a:latin typeface="Calibri" panose="020F0502020204030204" pitchFamily="34" charset="0"/>
                <a:ea typeface="Calibri" panose="020F0502020204030204" pitchFamily="34" charset="0"/>
                <a:cs typeface="Arial" panose="020B0604020202020204" pitchFamily="34" charset="0"/>
              </a:rPr>
              <a:t>Valves</a:t>
            </a:r>
          </a:p>
          <a:p>
            <a:pPr marL="342900" marR="0" lvl="0" indent="-342900" algn="just">
              <a:lnSpc>
                <a:spcPct val="160000"/>
              </a:lnSpc>
              <a:spcBef>
                <a:spcPts val="0"/>
              </a:spcBef>
              <a:spcAft>
                <a:spcPts val="0"/>
              </a:spcAft>
              <a:buFont typeface="+mj-lt"/>
              <a:buAutoNum type="arabicPeriod"/>
            </a:pPr>
            <a:r>
              <a:rPr lang="en-US" sz="2600" dirty="0">
                <a:effectLst/>
                <a:latin typeface="Calibri" panose="020F0502020204030204" pitchFamily="34" charset="0"/>
                <a:ea typeface="Calibri" panose="020F0502020204030204" pitchFamily="34" charset="0"/>
                <a:cs typeface="Arial" panose="020B0604020202020204" pitchFamily="34" charset="0"/>
              </a:rPr>
              <a:t>Pump</a:t>
            </a:r>
          </a:p>
          <a:p>
            <a:pPr marL="342900" marR="0" lvl="0" indent="-342900" algn="just">
              <a:lnSpc>
                <a:spcPct val="160000"/>
              </a:lnSpc>
              <a:spcBef>
                <a:spcPts val="0"/>
              </a:spcBef>
              <a:spcAft>
                <a:spcPts val="800"/>
              </a:spcAft>
              <a:buFont typeface="+mj-lt"/>
              <a:buAutoNum type="arabicPeriod"/>
            </a:pPr>
            <a:r>
              <a:rPr lang="en-US" sz="2600" dirty="0">
                <a:effectLst/>
                <a:latin typeface="Calibri" panose="020F0502020204030204" pitchFamily="34" charset="0"/>
                <a:ea typeface="Calibri" panose="020F0502020204030204" pitchFamily="34" charset="0"/>
                <a:cs typeface="Arial" panose="020B0604020202020204" pitchFamily="34" charset="0"/>
              </a:rPr>
              <a:t>UV lights</a:t>
            </a:r>
          </a:p>
        </p:txBody>
      </p:sp>
      <p:sp>
        <p:nvSpPr>
          <p:cNvPr id="5" name="Title 1">
            <a:extLst>
              <a:ext uri="{FF2B5EF4-FFF2-40B4-BE49-F238E27FC236}">
                <a16:creationId xmlns:a16="http://schemas.microsoft.com/office/drawing/2014/main" id="{B05DF5FD-C6E2-3BE9-5D4C-6753418D1DD3}"/>
              </a:ext>
            </a:extLst>
          </p:cNvPr>
          <p:cNvSpPr txBox="1">
            <a:spLocks/>
          </p:cNvSpPr>
          <p:nvPr/>
        </p:nvSpPr>
        <p:spPr>
          <a:xfrm>
            <a:off x="913795" y="1247224"/>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FF6600"/>
                </a:solidFill>
              </a:rPr>
              <a:t>Sensors</a:t>
            </a:r>
          </a:p>
        </p:txBody>
      </p:sp>
    </p:spTree>
    <p:extLst>
      <p:ext uri="{BB962C8B-B14F-4D97-AF65-F5344CB8AC3E}">
        <p14:creationId xmlns:p14="http://schemas.microsoft.com/office/powerpoint/2010/main" val="11221703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
  <TotalTime>476</TotalTime>
  <Words>860</Words>
  <Application>Microsoft Office PowerPoint</Application>
  <PresentationFormat>Widescreen</PresentationFormat>
  <Paragraphs>91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Calibri Light</vt:lpstr>
      <vt:lpstr>Calisto MT</vt:lpstr>
      <vt:lpstr>Wingdings</vt:lpstr>
      <vt:lpstr>Wingdings 2</vt:lpstr>
      <vt:lpstr>Slate</vt:lpstr>
      <vt:lpstr>Smart Farm System</vt:lpstr>
      <vt:lpstr>Overview</vt:lpstr>
      <vt:lpstr>Problems we aim to solve</vt:lpstr>
      <vt:lpstr>Project Modules</vt:lpstr>
      <vt:lpstr>Diagram</vt:lpstr>
      <vt:lpstr>PowerPoint Presentation</vt:lpstr>
      <vt:lpstr>Brief Description</vt:lpstr>
      <vt:lpstr>Technical Details</vt:lpstr>
      <vt:lpstr>Technical Details</vt:lpstr>
      <vt:lpstr>Technical Details</vt:lpstr>
      <vt:lpstr>Technical Details</vt:lpstr>
      <vt:lpstr>Technical Details</vt:lpstr>
      <vt:lpstr>Technical Details</vt:lpstr>
      <vt:lpstr>Technical Details</vt:lpstr>
      <vt:lpstr>Technical Details</vt:lpstr>
      <vt:lpstr>Technical Details</vt:lpstr>
      <vt:lpstr>Technical Details</vt:lpstr>
      <vt:lpstr>Technical Details</vt:lpstr>
      <vt:lpstr>Optional Features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Farm System</dc:title>
  <dc:creator>Mazarona .</dc:creator>
  <cp:lastModifiedBy>Mazarona .</cp:lastModifiedBy>
  <cp:revision>8</cp:revision>
  <dcterms:created xsi:type="dcterms:W3CDTF">2022-09-09T17:18:14Z</dcterms:created>
  <dcterms:modified xsi:type="dcterms:W3CDTF">2022-10-10T16:22:09Z</dcterms:modified>
</cp:coreProperties>
</file>