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userDrawn="1">
          <p15:clr>
            <a:srgbClr val="A4A3A4"/>
          </p15:clr>
        </p15:guide>
        <p15:guide id="2" pos="95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E35"/>
    <a:srgbClr val="EBF0F1"/>
    <a:srgbClr val="D3DFE1"/>
    <a:srgbClr val="054343"/>
    <a:srgbClr val="075B59"/>
    <a:srgbClr val="68797B"/>
    <a:srgbClr val="B6C3C7"/>
    <a:srgbClr val="052010"/>
    <a:srgbClr val="0099FF"/>
    <a:srgbClr val="5F9E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90" autoAdjust="0"/>
    <p:restoredTop sz="94660" autoAdjust="0"/>
  </p:normalViewPr>
  <p:slideViewPr>
    <p:cSldViewPr snapToGrid="0" showGuides="1">
      <p:cViewPr varScale="1">
        <p:scale>
          <a:sx n="12" d="100"/>
          <a:sy n="12" d="100"/>
        </p:scale>
        <p:origin x="2430" y="84"/>
      </p:cViewPr>
      <p:guideLst>
        <p:guide orient="horz" pos="13479"/>
        <p:guide pos="9533"/>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9D0457-6751-498F-A467-C3878B1D652B}"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A4383-9369-42CF-956D-AEF71150EF96}" type="slidenum">
              <a:rPr lang="en-US" smtClean="0"/>
              <a:t>‹#›</a:t>
            </a:fld>
            <a:endParaRPr lang="en-US"/>
          </a:p>
        </p:txBody>
      </p:sp>
    </p:spTree>
    <p:extLst>
      <p:ext uri="{BB962C8B-B14F-4D97-AF65-F5344CB8AC3E}">
        <p14:creationId xmlns:p14="http://schemas.microsoft.com/office/powerpoint/2010/main" val="3211680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D0457-6751-498F-A467-C3878B1D652B}"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A4383-9369-42CF-956D-AEF71150EF96}" type="slidenum">
              <a:rPr lang="en-US" smtClean="0"/>
              <a:t>‹#›</a:t>
            </a:fld>
            <a:endParaRPr lang="en-US"/>
          </a:p>
        </p:txBody>
      </p:sp>
    </p:spTree>
    <p:extLst>
      <p:ext uri="{BB962C8B-B14F-4D97-AF65-F5344CB8AC3E}">
        <p14:creationId xmlns:p14="http://schemas.microsoft.com/office/powerpoint/2010/main" val="115366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D0457-6751-498F-A467-C3878B1D652B}"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A4383-9369-42CF-956D-AEF71150EF96}" type="slidenum">
              <a:rPr lang="en-US" smtClean="0"/>
              <a:t>‹#›</a:t>
            </a:fld>
            <a:endParaRPr lang="en-US"/>
          </a:p>
        </p:txBody>
      </p:sp>
    </p:spTree>
    <p:extLst>
      <p:ext uri="{BB962C8B-B14F-4D97-AF65-F5344CB8AC3E}">
        <p14:creationId xmlns:p14="http://schemas.microsoft.com/office/powerpoint/2010/main" val="250503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D0457-6751-498F-A467-C3878B1D652B}"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A4383-9369-42CF-956D-AEF71150EF96}" type="slidenum">
              <a:rPr lang="en-US" smtClean="0"/>
              <a:t>‹#›</a:t>
            </a:fld>
            <a:endParaRPr lang="en-US"/>
          </a:p>
        </p:txBody>
      </p:sp>
    </p:spTree>
    <p:extLst>
      <p:ext uri="{BB962C8B-B14F-4D97-AF65-F5344CB8AC3E}">
        <p14:creationId xmlns:p14="http://schemas.microsoft.com/office/powerpoint/2010/main" val="2768759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D0457-6751-498F-A467-C3878B1D652B}"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A4383-9369-42CF-956D-AEF71150EF96}" type="slidenum">
              <a:rPr lang="en-US" smtClean="0"/>
              <a:t>‹#›</a:t>
            </a:fld>
            <a:endParaRPr lang="en-US"/>
          </a:p>
        </p:txBody>
      </p:sp>
    </p:spTree>
    <p:extLst>
      <p:ext uri="{BB962C8B-B14F-4D97-AF65-F5344CB8AC3E}">
        <p14:creationId xmlns:p14="http://schemas.microsoft.com/office/powerpoint/2010/main" val="2273183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9D0457-6751-498F-A467-C3878B1D652B}" type="datetimeFigureOut">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A4383-9369-42CF-956D-AEF71150EF96}" type="slidenum">
              <a:rPr lang="en-US" smtClean="0"/>
              <a:t>‹#›</a:t>
            </a:fld>
            <a:endParaRPr lang="en-US"/>
          </a:p>
        </p:txBody>
      </p:sp>
    </p:spTree>
    <p:extLst>
      <p:ext uri="{BB962C8B-B14F-4D97-AF65-F5344CB8AC3E}">
        <p14:creationId xmlns:p14="http://schemas.microsoft.com/office/powerpoint/2010/main" val="2357904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9D0457-6751-498F-A467-C3878B1D652B}" type="datetimeFigureOut">
              <a:rPr lang="en-US" smtClean="0"/>
              <a:t>7/2/2023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FA4383-9369-42CF-956D-AEF71150EF96}" type="slidenum">
              <a:rPr lang="en-US" smtClean="0"/>
              <a:t>‹#›</a:t>
            </a:fld>
            <a:endParaRPr lang="en-US"/>
          </a:p>
        </p:txBody>
      </p:sp>
    </p:spTree>
    <p:extLst>
      <p:ext uri="{BB962C8B-B14F-4D97-AF65-F5344CB8AC3E}">
        <p14:creationId xmlns:p14="http://schemas.microsoft.com/office/powerpoint/2010/main" val="3714052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D0457-6751-498F-A467-C3878B1D652B}" type="datetimeFigureOut">
              <a:rPr lang="en-US" smtClean="0"/>
              <a:t>7/2/2023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FA4383-9369-42CF-956D-AEF71150EF96}" type="slidenum">
              <a:rPr lang="en-US" smtClean="0"/>
              <a:t>‹#›</a:t>
            </a:fld>
            <a:endParaRPr lang="en-US"/>
          </a:p>
        </p:txBody>
      </p:sp>
    </p:spTree>
    <p:extLst>
      <p:ext uri="{BB962C8B-B14F-4D97-AF65-F5344CB8AC3E}">
        <p14:creationId xmlns:p14="http://schemas.microsoft.com/office/powerpoint/2010/main" val="420537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D0457-6751-498F-A467-C3878B1D652B}" type="datetimeFigureOut">
              <a:rPr lang="en-US" smtClean="0"/>
              <a:t>7/2/2023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FA4383-9369-42CF-956D-AEF71150EF96}" type="slidenum">
              <a:rPr lang="en-US" smtClean="0"/>
              <a:t>‹#›</a:t>
            </a:fld>
            <a:endParaRPr lang="en-US"/>
          </a:p>
        </p:txBody>
      </p:sp>
    </p:spTree>
    <p:extLst>
      <p:ext uri="{BB962C8B-B14F-4D97-AF65-F5344CB8AC3E}">
        <p14:creationId xmlns:p14="http://schemas.microsoft.com/office/powerpoint/2010/main" val="2129000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BC9D0457-6751-498F-A467-C3878B1D652B}" type="datetimeFigureOut">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A4383-9369-42CF-956D-AEF71150EF96}" type="slidenum">
              <a:rPr lang="en-US" smtClean="0"/>
              <a:t>‹#›</a:t>
            </a:fld>
            <a:endParaRPr lang="en-US"/>
          </a:p>
        </p:txBody>
      </p:sp>
    </p:spTree>
    <p:extLst>
      <p:ext uri="{BB962C8B-B14F-4D97-AF65-F5344CB8AC3E}">
        <p14:creationId xmlns:p14="http://schemas.microsoft.com/office/powerpoint/2010/main" val="9563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BC9D0457-6751-498F-A467-C3878B1D652B}" type="datetimeFigureOut">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A4383-9369-42CF-956D-AEF71150EF96}" type="slidenum">
              <a:rPr lang="en-US" smtClean="0"/>
              <a:t>‹#›</a:t>
            </a:fld>
            <a:endParaRPr lang="en-US"/>
          </a:p>
        </p:txBody>
      </p:sp>
    </p:spTree>
    <p:extLst>
      <p:ext uri="{BB962C8B-B14F-4D97-AF65-F5344CB8AC3E}">
        <p14:creationId xmlns:p14="http://schemas.microsoft.com/office/powerpoint/2010/main" val="105645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BC9D0457-6751-498F-A467-C3878B1D652B}" type="datetimeFigureOut">
              <a:rPr lang="en-US" smtClean="0"/>
              <a:t>7/2/2023</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BFA4383-9369-42CF-956D-AEF71150EF96}" type="slidenum">
              <a:rPr lang="en-US" smtClean="0"/>
              <a:t>‹#›</a:t>
            </a:fld>
            <a:endParaRPr lang="en-US"/>
          </a:p>
        </p:txBody>
      </p:sp>
    </p:spTree>
    <p:extLst>
      <p:ext uri="{BB962C8B-B14F-4D97-AF65-F5344CB8AC3E}">
        <p14:creationId xmlns:p14="http://schemas.microsoft.com/office/powerpoint/2010/main" val="1941159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99739F8-1CF1-6B7B-F7D4-1A4CF831C28E}"/>
              </a:ext>
            </a:extLst>
          </p:cNvPr>
          <p:cNvSpPr/>
          <p:nvPr/>
        </p:nvSpPr>
        <p:spPr>
          <a:xfrm>
            <a:off x="0" y="0"/>
            <a:ext cx="30267275" cy="42794238"/>
          </a:xfrm>
          <a:prstGeom prst="rect">
            <a:avLst/>
          </a:prstGeom>
          <a:solidFill>
            <a:srgbClr val="111E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D2EBFF-F82C-B9A8-3FED-EF808F050B5B}"/>
              </a:ext>
            </a:extLst>
          </p:cNvPr>
          <p:cNvSpPr/>
          <p:nvPr/>
        </p:nvSpPr>
        <p:spPr>
          <a:xfrm>
            <a:off x="7385076" y="6601391"/>
            <a:ext cx="16223070" cy="5009438"/>
          </a:xfrm>
          <a:prstGeom prst="roundRect">
            <a:avLst>
              <a:gd name="adj" fmla="val 2660"/>
            </a:avLst>
          </a:prstGeom>
          <a:solidFill>
            <a:srgbClr val="EBF0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300" dirty="0">
                <a:solidFill>
                  <a:schemeClr val="tx1"/>
                </a:solidFill>
              </a:rPr>
              <a:t>Our project is a smart farming system that reads several agricultural sensors including a camera and feeds the data to a backend server. The server then saves the received data in a database for future reference and renders it to a website on which the farm owner can monitor his farm health. The owner will be notified if pests are detected using a computer vision model. The Farm will also have a timed watering system to limit water wastage.</a:t>
            </a:r>
          </a:p>
        </p:txBody>
      </p:sp>
      <p:sp>
        <p:nvSpPr>
          <p:cNvPr id="6" name="Rectangle 5"/>
          <p:cNvSpPr/>
          <p:nvPr/>
        </p:nvSpPr>
        <p:spPr>
          <a:xfrm>
            <a:off x="292609" y="798052"/>
            <a:ext cx="29663136" cy="4913814"/>
          </a:xfrm>
          <a:prstGeom prst="rect">
            <a:avLst/>
          </a:prstGeom>
          <a:solidFill>
            <a:schemeClr val="accent6">
              <a:lumMod val="20000"/>
              <a:lumOff val="80000"/>
            </a:schemeClr>
          </a:solidFill>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269880" y="996558"/>
            <a:ext cx="14727314" cy="1446550"/>
          </a:xfrm>
          <a:prstGeom prst="rect">
            <a:avLst/>
          </a:prstGeom>
          <a:noFill/>
        </p:spPr>
        <p:txBody>
          <a:bodyPr wrap="square" rtlCol="0">
            <a:spAutoFit/>
          </a:bodyPr>
          <a:lstStyle/>
          <a:p>
            <a:pPr algn="ctr" rtl="1"/>
            <a:r>
              <a:rPr lang="en-US" sz="8800" b="1" dirty="0">
                <a:effectLst>
                  <a:outerShdw blurRad="38100" dist="38100" dir="2700000" algn="tl">
                    <a:srgbClr val="000000">
                      <a:alpha val="43137"/>
                    </a:srgbClr>
                  </a:outerShdw>
                </a:effectLst>
                <a:latin typeface="All Genders v4" panose="00000800000000000000" pitchFamily="50" charset="-78"/>
                <a:cs typeface="All Genders v4" panose="00000800000000000000" pitchFamily="50" charset="-78"/>
              </a:rPr>
              <a:t>Smart Farming System</a:t>
            </a:r>
          </a:p>
        </p:txBody>
      </p:sp>
      <p:sp>
        <p:nvSpPr>
          <p:cNvPr id="9" name="TextBox 8"/>
          <p:cNvSpPr txBox="1"/>
          <p:nvPr/>
        </p:nvSpPr>
        <p:spPr>
          <a:xfrm>
            <a:off x="7349382" y="2475061"/>
            <a:ext cx="16647812" cy="2800767"/>
          </a:xfrm>
          <a:prstGeom prst="rect">
            <a:avLst/>
          </a:prstGeom>
          <a:noFill/>
        </p:spPr>
        <p:txBody>
          <a:bodyPr wrap="square" rtlCol="0">
            <a:spAutoFit/>
          </a:bodyPr>
          <a:lstStyle/>
          <a:p>
            <a:r>
              <a:rPr lang="en-US" sz="4400" b="1" dirty="0">
                <a:latin typeface="All Genders v4" panose="00000800000000000000" pitchFamily="50" charset="-78"/>
                <a:cs typeface="All Genders v4" panose="00000800000000000000" pitchFamily="50" charset="-78"/>
              </a:rPr>
              <a:t>Students: Mahmoud Badr, Mazen Ahmed, Musa Mahmoud, Omar Mohamed, Mohamed Abdelaleem.</a:t>
            </a:r>
          </a:p>
          <a:p>
            <a:r>
              <a:rPr lang="en-US" sz="4400" b="1" dirty="0">
                <a:latin typeface="All Genders v4" panose="00000800000000000000" pitchFamily="50" charset="-78"/>
                <a:cs typeface="All Genders v4" panose="00000800000000000000" pitchFamily="50" charset="-78"/>
              </a:rPr>
              <a:t>Supervisors: Dr. Ahmed Mustafa.</a:t>
            </a:r>
          </a:p>
          <a:p>
            <a:r>
              <a:rPr lang="en-US" sz="4400" b="1" dirty="0">
                <a:latin typeface="All Genders v4" panose="00000800000000000000" pitchFamily="50" charset="-78"/>
                <a:cs typeface="All Genders v4" panose="00000800000000000000" pitchFamily="50" charset="-78"/>
              </a:rPr>
              <a:t>Department: Computers and Systems.</a:t>
            </a:r>
          </a:p>
        </p:txBody>
      </p:sp>
      <p:grpSp>
        <p:nvGrpSpPr>
          <p:cNvPr id="2" name="Group 1"/>
          <p:cNvGrpSpPr/>
          <p:nvPr/>
        </p:nvGrpSpPr>
        <p:grpSpPr>
          <a:xfrm>
            <a:off x="24727750" y="798052"/>
            <a:ext cx="4894807" cy="4748043"/>
            <a:chOff x="24727750" y="798052"/>
            <a:chExt cx="4894807" cy="4748043"/>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7750" y="798052"/>
              <a:ext cx="4894807" cy="3494510"/>
            </a:xfrm>
            <a:prstGeom prst="rect">
              <a:avLst/>
            </a:prstGeom>
            <a:ln>
              <a:noFill/>
            </a:ln>
            <a:effectLst>
              <a:outerShdw blurRad="292100" dist="139700" dir="2700000" algn="tl" rotWithShape="0">
                <a:srgbClr val="333333">
                  <a:alpha val="65000"/>
                </a:srgbClr>
              </a:outerShdw>
            </a:effectLst>
          </p:spPr>
        </p:pic>
        <p:sp>
          <p:nvSpPr>
            <p:cNvPr id="13" name="TextBox 12"/>
            <p:cNvSpPr txBox="1"/>
            <p:nvPr/>
          </p:nvSpPr>
          <p:spPr>
            <a:xfrm>
              <a:off x="25002990" y="4222656"/>
              <a:ext cx="4619567" cy="1323439"/>
            </a:xfrm>
            <a:prstGeom prst="rect">
              <a:avLst/>
            </a:prstGeom>
            <a:noFill/>
          </p:spPr>
          <p:txBody>
            <a:bodyPr wrap="square" rtlCol="0">
              <a:spAutoFit/>
            </a:bodyPr>
            <a:lstStyle/>
            <a:p>
              <a:pPr algn="ctr" rtl="1"/>
              <a:r>
                <a:rPr lang="en-US" sz="4000" b="1" dirty="0">
                  <a:latin typeface="Times New Roman" panose="02020603050405020304" pitchFamily="18" charset="0"/>
                  <a:cs typeface="All Genders v4" panose="00000800000000000000" pitchFamily="50" charset="-78"/>
                </a:rPr>
                <a:t>Faculty of Engineering</a:t>
              </a:r>
            </a:p>
          </p:txBody>
        </p:sp>
      </p:grpSp>
      <p:sp>
        <p:nvSpPr>
          <p:cNvPr id="5" name="Rectangle 4"/>
          <p:cNvSpPr/>
          <p:nvPr/>
        </p:nvSpPr>
        <p:spPr>
          <a:xfrm>
            <a:off x="830466" y="292609"/>
            <a:ext cx="5733739" cy="42098976"/>
          </a:xfrm>
          <a:prstGeom prst="rect">
            <a:avLst/>
          </a:prstGeom>
          <a:solidFill>
            <a:schemeClr val="tx2"/>
          </a:solidFill>
          <a:ln w="38100">
            <a:solidFill>
              <a:schemeClr val="bg1">
                <a:lumMod val="95000"/>
              </a:schemeClr>
            </a:solidFill>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grpSp>
        <p:nvGrpSpPr>
          <p:cNvPr id="3" name="Group 2"/>
          <p:cNvGrpSpPr/>
          <p:nvPr/>
        </p:nvGrpSpPr>
        <p:grpSpPr>
          <a:xfrm>
            <a:off x="1410587" y="625790"/>
            <a:ext cx="4932999" cy="5258337"/>
            <a:chOff x="1124377" y="460020"/>
            <a:chExt cx="4932999" cy="5258337"/>
          </a:xfrm>
        </p:grpSpPr>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b="27644"/>
            <a:stretch/>
          </p:blipFill>
          <p:spPr>
            <a:xfrm>
              <a:off x="1124378" y="460020"/>
              <a:ext cx="4441734" cy="3997398"/>
            </a:xfrm>
            <a:prstGeom prst="rect">
              <a:avLst/>
            </a:prstGeom>
            <a:ln>
              <a:noFill/>
            </a:ln>
            <a:effectLst>
              <a:outerShdw blurRad="292100" dist="139700" dir="2700000" algn="tl" rotWithShape="0">
                <a:srgbClr val="333333">
                  <a:alpha val="65000"/>
                </a:srgbClr>
              </a:outerShdw>
            </a:effectLst>
          </p:spPr>
        </p:pic>
        <p:sp>
          <p:nvSpPr>
            <p:cNvPr id="14" name="TextBox 13"/>
            <p:cNvSpPr txBox="1"/>
            <p:nvPr/>
          </p:nvSpPr>
          <p:spPr>
            <a:xfrm>
              <a:off x="1124377" y="4394918"/>
              <a:ext cx="4932999" cy="1323439"/>
            </a:xfrm>
            <a:prstGeom prst="rect">
              <a:avLst/>
            </a:prstGeom>
            <a:noFill/>
          </p:spPr>
          <p:txBody>
            <a:bodyPr wrap="square" rtlCol="0">
              <a:spAutoFit/>
            </a:bodyPr>
            <a:lstStyle/>
            <a:p>
              <a:pPr algn="ctr" rtl="1"/>
              <a:r>
                <a:rPr lang="en-US" sz="4000" b="1" dirty="0">
                  <a:solidFill>
                    <a:schemeClr val="bg1"/>
                  </a:solidFill>
                  <a:effectLst>
                    <a:outerShdw blurRad="38100" dist="38100" dir="2700000" algn="tl">
                      <a:srgbClr val="000000">
                        <a:alpha val="43137"/>
                      </a:srgbClr>
                    </a:outerShdw>
                  </a:effectLst>
                  <a:latin typeface="All Genders v4" panose="00000800000000000000" pitchFamily="50" charset="-78"/>
                  <a:cs typeface="All Genders v4" panose="00000800000000000000" pitchFamily="50" charset="-78"/>
                </a:rPr>
                <a:t>Fayoum university</a:t>
              </a:r>
            </a:p>
          </p:txBody>
        </p:sp>
      </p:grpSp>
      <p:sp>
        <p:nvSpPr>
          <p:cNvPr id="15" name="TextBox 14"/>
          <p:cNvSpPr txBox="1"/>
          <p:nvPr/>
        </p:nvSpPr>
        <p:spPr>
          <a:xfrm>
            <a:off x="830465" y="4981254"/>
            <a:ext cx="5733740" cy="33670756"/>
          </a:xfrm>
          <a:prstGeom prst="rect">
            <a:avLst/>
          </a:prstGeom>
          <a:noFill/>
        </p:spPr>
        <p:txBody>
          <a:bodyPr wrap="square" rtlCol="0">
            <a:spAutoFit/>
          </a:bodyPr>
          <a:lstStyle/>
          <a:p>
            <a:pPr algn="ctr">
              <a:lnSpc>
                <a:spcPct val="300000"/>
              </a:lnSpc>
            </a:pPr>
            <a:r>
              <a:rPr lang="en-US" sz="5400" b="1" dirty="0">
                <a:solidFill>
                  <a:schemeClr val="bg1"/>
                </a:solidFill>
                <a:latin typeface="Algerian" panose="04020705040A02060702" pitchFamily="82" charset="0"/>
                <a:cs typeface="All Genders v4" panose="00000800000000000000" pitchFamily="50" charset="-78"/>
              </a:rPr>
              <a:t>Abstract</a:t>
            </a:r>
          </a:p>
          <a:p>
            <a:pPr algn="ctr">
              <a:lnSpc>
                <a:spcPct val="300000"/>
              </a:lnSpc>
            </a:pPr>
            <a:r>
              <a:rPr lang="en-US" sz="1000" b="1" dirty="0">
                <a:solidFill>
                  <a:schemeClr val="bg1"/>
                </a:solidFill>
                <a:latin typeface="Algerian" panose="04020705040A02060702" pitchFamily="82" charset="0"/>
                <a:cs typeface="All Genders v4" panose="00000800000000000000" pitchFamily="50" charset="-78"/>
              </a:rPr>
              <a:t>   </a:t>
            </a:r>
            <a:endParaRPr lang="ar-EG" sz="1000" b="1" dirty="0">
              <a:solidFill>
                <a:schemeClr val="bg1"/>
              </a:solidFill>
              <a:latin typeface="Algerian" panose="04020705040A02060702" pitchFamily="82" charset="0"/>
              <a:cs typeface="All Genders v4" panose="00000800000000000000" pitchFamily="50" charset="-78"/>
            </a:endParaRPr>
          </a:p>
          <a:p>
            <a:pPr algn="ctr">
              <a:lnSpc>
                <a:spcPct val="300000"/>
              </a:lnSpc>
            </a:pPr>
            <a:endParaRPr lang="ar-EG" sz="1000" b="1" dirty="0">
              <a:solidFill>
                <a:schemeClr val="bg1"/>
              </a:solidFill>
              <a:latin typeface="Algerian" panose="04020705040A02060702" pitchFamily="82" charset="0"/>
              <a:cs typeface="All Genders v4" panose="00000800000000000000" pitchFamily="50" charset="-78"/>
            </a:endParaRPr>
          </a:p>
          <a:p>
            <a:pPr algn="ctr">
              <a:lnSpc>
                <a:spcPct val="300000"/>
              </a:lnSpc>
            </a:pPr>
            <a:endParaRPr lang="ar-EG" sz="1000" b="1" dirty="0">
              <a:solidFill>
                <a:schemeClr val="bg1"/>
              </a:solidFill>
              <a:latin typeface="Algerian" panose="04020705040A02060702" pitchFamily="82" charset="0"/>
              <a:cs typeface="All Genders v4" panose="00000800000000000000" pitchFamily="50" charset="-78"/>
            </a:endParaRPr>
          </a:p>
          <a:p>
            <a:pPr algn="ctr">
              <a:lnSpc>
                <a:spcPct val="300000"/>
              </a:lnSpc>
            </a:pPr>
            <a:endParaRPr lang="ar-EG" sz="4400" b="1" dirty="0">
              <a:solidFill>
                <a:schemeClr val="bg1"/>
              </a:solidFill>
              <a:latin typeface="Algerian" panose="04020705040A02060702" pitchFamily="82" charset="0"/>
              <a:cs typeface="All Genders v4" panose="00000800000000000000" pitchFamily="50" charset="-78"/>
            </a:endParaRPr>
          </a:p>
          <a:p>
            <a:pPr algn="ctr">
              <a:lnSpc>
                <a:spcPct val="300000"/>
              </a:lnSpc>
            </a:pPr>
            <a:r>
              <a:rPr lang="en-US" sz="5400" b="1" dirty="0">
                <a:solidFill>
                  <a:schemeClr val="bg1"/>
                </a:solidFill>
                <a:latin typeface="Algerian" panose="04020705040A02060702" pitchFamily="82" charset="0"/>
                <a:cs typeface="Times New Roman" panose="02020603050405020304" pitchFamily="18" charset="0"/>
              </a:rPr>
              <a:t>Objectives</a:t>
            </a:r>
          </a:p>
          <a:p>
            <a:pPr algn="ctr">
              <a:lnSpc>
                <a:spcPct val="300000"/>
              </a:lnSpc>
            </a:pPr>
            <a:endParaRPr lang="ar-EG" sz="1000" b="1" dirty="0">
              <a:solidFill>
                <a:schemeClr val="bg1"/>
              </a:solidFill>
              <a:latin typeface="Algerian" panose="04020705040A02060702" pitchFamily="82" charset="0"/>
              <a:cs typeface="Times New Roman" panose="02020603050405020304" pitchFamily="18" charset="0"/>
            </a:endParaRPr>
          </a:p>
          <a:p>
            <a:pPr marL="742950" indent="-742950" algn="l">
              <a:lnSpc>
                <a:spcPct val="300000"/>
              </a:lnSpc>
              <a:buFont typeface="Wingdings" pitchFamily="2" charset="2"/>
              <a:buChar char="q"/>
            </a:pPr>
            <a:endParaRPr lang="en-US" sz="1000" b="1" dirty="0">
              <a:solidFill>
                <a:schemeClr val="bg1"/>
              </a:solidFill>
              <a:latin typeface="All Genders v4" panose="00000800000000000000" pitchFamily="50" charset="-78"/>
              <a:cs typeface="All Genders v4" panose="00000800000000000000" pitchFamily="50" charset="-78"/>
            </a:endParaRPr>
          </a:p>
          <a:p>
            <a:pPr marL="742950" indent="-742950" algn="l">
              <a:lnSpc>
                <a:spcPct val="300000"/>
              </a:lnSpc>
              <a:buFont typeface="Wingdings" pitchFamily="2" charset="2"/>
              <a:buChar char="q"/>
            </a:pPr>
            <a:endParaRPr lang="ar-EG" sz="1000" b="1" dirty="0">
              <a:solidFill>
                <a:schemeClr val="bg1"/>
              </a:solidFill>
              <a:latin typeface="All Genders v4" panose="00000800000000000000" pitchFamily="50" charset="-78"/>
              <a:cs typeface="All Genders v4" panose="00000800000000000000" pitchFamily="50" charset="-78"/>
            </a:endParaRPr>
          </a:p>
          <a:p>
            <a:pPr marL="742950" indent="-742950" algn="l">
              <a:lnSpc>
                <a:spcPct val="300000"/>
              </a:lnSpc>
              <a:buFont typeface="Wingdings" pitchFamily="2" charset="2"/>
              <a:buChar char="q"/>
            </a:pPr>
            <a:endParaRPr lang="ar-EG" sz="1000" b="1" dirty="0">
              <a:solidFill>
                <a:schemeClr val="bg1"/>
              </a:solidFill>
              <a:latin typeface="All Genders v4" panose="00000800000000000000" pitchFamily="50" charset="-78"/>
              <a:cs typeface="All Genders v4" panose="00000800000000000000" pitchFamily="50" charset="-78"/>
            </a:endParaRPr>
          </a:p>
          <a:p>
            <a:pPr marL="742950" indent="-742950" algn="l">
              <a:lnSpc>
                <a:spcPct val="300000"/>
              </a:lnSpc>
              <a:buFont typeface="Wingdings" pitchFamily="2" charset="2"/>
              <a:buChar char="q"/>
            </a:pPr>
            <a:endParaRPr lang="ar-EG" sz="1000" b="1" dirty="0">
              <a:solidFill>
                <a:schemeClr val="bg1"/>
              </a:solidFill>
              <a:latin typeface="All Genders v4" panose="00000800000000000000" pitchFamily="50" charset="-78"/>
              <a:cs typeface="All Genders v4" panose="00000800000000000000" pitchFamily="50" charset="-78"/>
            </a:endParaRPr>
          </a:p>
          <a:p>
            <a:pPr marL="742950" indent="-742950" algn="l">
              <a:lnSpc>
                <a:spcPct val="300000"/>
              </a:lnSpc>
              <a:buFont typeface="Wingdings" pitchFamily="2" charset="2"/>
              <a:buChar char="q"/>
            </a:pPr>
            <a:endParaRPr lang="ar-EG" sz="1000" b="1" dirty="0">
              <a:solidFill>
                <a:schemeClr val="bg1"/>
              </a:solidFill>
              <a:latin typeface="All Genders v4" panose="00000800000000000000" pitchFamily="50" charset="-78"/>
              <a:cs typeface="All Genders v4" panose="00000800000000000000" pitchFamily="50" charset="-78"/>
            </a:endParaRPr>
          </a:p>
          <a:p>
            <a:pPr marL="742950" indent="-742950" algn="l">
              <a:lnSpc>
                <a:spcPct val="300000"/>
              </a:lnSpc>
              <a:buFont typeface="Wingdings" pitchFamily="2" charset="2"/>
              <a:buChar char="q"/>
            </a:pPr>
            <a:endParaRPr lang="ar-EG" sz="1000" b="1" dirty="0">
              <a:solidFill>
                <a:schemeClr val="bg1"/>
              </a:solidFill>
              <a:latin typeface="All Genders v4" panose="00000800000000000000" pitchFamily="50" charset="-78"/>
              <a:cs typeface="All Genders v4" panose="00000800000000000000" pitchFamily="50" charset="-78"/>
            </a:endParaRPr>
          </a:p>
          <a:p>
            <a:pPr marL="742950" indent="-742950" algn="l">
              <a:lnSpc>
                <a:spcPct val="300000"/>
              </a:lnSpc>
              <a:buFont typeface="Wingdings" pitchFamily="2" charset="2"/>
              <a:buChar char="q"/>
            </a:pPr>
            <a:endParaRPr lang="ar-EG" sz="1000" b="1" dirty="0">
              <a:solidFill>
                <a:schemeClr val="bg1"/>
              </a:solidFill>
              <a:latin typeface="All Genders v4" panose="00000800000000000000" pitchFamily="50" charset="-78"/>
              <a:cs typeface="All Genders v4" panose="00000800000000000000" pitchFamily="50" charset="-78"/>
            </a:endParaRPr>
          </a:p>
          <a:p>
            <a:pPr marL="742950" indent="-742950" algn="l">
              <a:lnSpc>
                <a:spcPct val="300000"/>
              </a:lnSpc>
              <a:buFont typeface="Wingdings" pitchFamily="2" charset="2"/>
              <a:buChar char="q"/>
            </a:pPr>
            <a:endParaRPr lang="ar-EG" sz="1000" b="1" dirty="0">
              <a:solidFill>
                <a:schemeClr val="bg1"/>
              </a:solidFill>
              <a:latin typeface="All Genders v4" panose="00000800000000000000" pitchFamily="50" charset="-78"/>
              <a:cs typeface="All Genders v4" panose="00000800000000000000" pitchFamily="50" charset="-78"/>
            </a:endParaRPr>
          </a:p>
          <a:p>
            <a:pPr marL="742950" indent="-742950" algn="l">
              <a:lnSpc>
                <a:spcPct val="300000"/>
              </a:lnSpc>
              <a:buFont typeface="Wingdings" pitchFamily="2" charset="2"/>
              <a:buChar char="q"/>
            </a:pPr>
            <a:endParaRPr lang="ar-EG" sz="1000" b="1" dirty="0">
              <a:solidFill>
                <a:schemeClr val="bg1"/>
              </a:solidFill>
              <a:latin typeface="All Genders v4" panose="00000800000000000000" pitchFamily="50" charset="-78"/>
              <a:cs typeface="All Genders v4" panose="00000800000000000000" pitchFamily="50" charset="-78"/>
            </a:endParaRPr>
          </a:p>
          <a:p>
            <a:pPr marL="742950" indent="-742950" algn="l">
              <a:lnSpc>
                <a:spcPct val="300000"/>
              </a:lnSpc>
              <a:buFont typeface="Wingdings" pitchFamily="2" charset="2"/>
              <a:buChar char="q"/>
            </a:pPr>
            <a:endParaRPr lang="ar-EG" sz="1000" b="1" dirty="0">
              <a:solidFill>
                <a:schemeClr val="bg1"/>
              </a:solidFill>
              <a:latin typeface="All Genders v4" panose="00000800000000000000" pitchFamily="50" charset="-78"/>
              <a:cs typeface="All Genders v4" panose="00000800000000000000" pitchFamily="50" charset="-78"/>
            </a:endParaRPr>
          </a:p>
          <a:p>
            <a:pPr marL="742950" indent="-742950" algn="l">
              <a:lnSpc>
                <a:spcPct val="300000"/>
              </a:lnSpc>
              <a:buFont typeface="Wingdings" pitchFamily="2" charset="2"/>
              <a:buChar char="q"/>
            </a:pPr>
            <a:endParaRPr lang="ar-EG" sz="1000" b="1" dirty="0">
              <a:solidFill>
                <a:schemeClr val="bg1"/>
              </a:solidFill>
              <a:latin typeface="All Genders v4" panose="00000800000000000000" pitchFamily="50" charset="-78"/>
              <a:cs typeface="All Genders v4" panose="00000800000000000000" pitchFamily="50" charset="-78"/>
            </a:endParaRPr>
          </a:p>
          <a:p>
            <a:pPr marL="742950" indent="-742950" algn="l">
              <a:lnSpc>
                <a:spcPct val="300000"/>
              </a:lnSpc>
              <a:buFont typeface="Wingdings" pitchFamily="2" charset="2"/>
              <a:buChar char="q"/>
            </a:pPr>
            <a:endParaRPr lang="ar-EG" sz="1000" b="1" dirty="0">
              <a:solidFill>
                <a:schemeClr val="bg1"/>
              </a:solidFill>
              <a:latin typeface="All Genders v4" panose="00000800000000000000" pitchFamily="50" charset="-78"/>
              <a:cs typeface="All Genders v4" panose="00000800000000000000" pitchFamily="50" charset="-78"/>
            </a:endParaRPr>
          </a:p>
          <a:p>
            <a:pPr marL="742950" indent="-742950" algn="l">
              <a:lnSpc>
                <a:spcPct val="300000"/>
              </a:lnSpc>
              <a:buFont typeface="Wingdings" pitchFamily="2" charset="2"/>
              <a:buChar char="q"/>
            </a:pPr>
            <a:endParaRPr lang="ar-EG" sz="1000" b="1" dirty="0">
              <a:solidFill>
                <a:schemeClr val="bg1"/>
              </a:solidFill>
              <a:latin typeface="All Genders v4" panose="00000800000000000000" pitchFamily="50" charset="-78"/>
              <a:cs typeface="All Genders v4" panose="00000800000000000000" pitchFamily="50" charset="-78"/>
            </a:endParaRPr>
          </a:p>
          <a:p>
            <a:pPr algn="l">
              <a:lnSpc>
                <a:spcPct val="300000"/>
              </a:lnSpc>
            </a:pPr>
            <a:endParaRPr lang="ar-EG" sz="1000" b="1" dirty="0">
              <a:solidFill>
                <a:schemeClr val="bg1"/>
              </a:solidFill>
              <a:latin typeface="All Genders v4" panose="00000800000000000000" pitchFamily="50" charset="-78"/>
              <a:cs typeface="All Genders v4" panose="00000800000000000000" pitchFamily="50" charset="-78"/>
            </a:endParaRPr>
          </a:p>
          <a:p>
            <a:pPr algn="ctr">
              <a:lnSpc>
                <a:spcPct val="300000"/>
              </a:lnSpc>
            </a:pPr>
            <a:r>
              <a:rPr lang="en-US" sz="5400" b="1" dirty="0">
                <a:solidFill>
                  <a:schemeClr val="bg1"/>
                </a:solidFill>
                <a:latin typeface="Algerian" panose="04020705040A02060702" pitchFamily="82" charset="0"/>
                <a:cs typeface="+mj-cs"/>
              </a:rPr>
              <a:t>Methodology</a:t>
            </a:r>
          </a:p>
          <a:p>
            <a:pPr algn="ctr">
              <a:lnSpc>
                <a:spcPct val="300000"/>
              </a:lnSpc>
            </a:pPr>
            <a:endParaRPr lang="en-US" sz="1000" b="1" dirty="0">
              <a:solidFill>
                <a:schemeClr val="bg1"/>
              </a:solidFill>
              <a:latin typeface="Algerian" panose="04020705040A02060702" pitchFamily="82" charset="0"/>
              <a:cs typeface="+mj-cs"/>
            </a:endParaRPr>
          </a:p>
          <a:p>
            <a:pPr algn="l">
              <a:lnSpc>
                <a:spcPct val="300000"/>
              </a:lnSpc>
            </a:pPr>
            <a:endParaRPr lang="en-US" sz="1000" b="1" dirty="0">
              <a:solidFill>
                <a:schemeClr val="bg1"/>
              </a:solidFill>
              <a:latin typeface="Algerian" panose="04020705040A02060702" pitchFamily="82" charset="0"/>
              <a:cs typeface="+mj-cs"/>
            </a:endParaRPr>
          </a:p>
          <a:p>
            <a:pPr algn="l">
              <a:lnSpc>
                <a:spcPct val="300000"/>
              </a:lnSpc>
            </a:pPr>
            <a:endParaRPr lang="ar-EG" sz="1000" b="1" dirty="0">
              <a:solidFill>
                <a:schemeClr val="bg1"/>
              </a:solidFill>
              <a:latin typeface="Algerian" panose="04020705040A02060702" pitchFamily="82" charset="0"/>
              <a:cs typeface="+mj-cs"/>
            </a:endParaRPr>
          </a:p>
          <a:p>
            <a:pPr algn="l">
              <a:lnSpc>
                <a:spcPct val="300000"/>
              </a:lnSpc>
            </a:pPr>
            <a:endParaRPr lang="ar-EG" sz="1000" b="1" dirty="0">
              <a:solidFill>
                <a:schemeClr val="bg1"/>
              </a:solidFill>
              <a:latin typeface="Algerian" panose="04020705040A02060702" pitchFamily="82" charset="0"/>
              <a:cs typeface="+mj-cs"/>
            </a:endParaRPr>
          </a:p>
          <a:p>
            <a:pPr algn="l">
              <a:lnSpc>
                <a:spcPct val="300000"/>
              </a:lnSpc>
            </a:pPr>
            <a:endParaRPr lang="ar-EG" sz="1000" b="1" dirty="0">
              <a:solidFill>
                <a:schemeClr val="bg1"/>
              </a:solidFill>
              <a:latin typeface="Algerian" panose="04020705040A02060702" pitchFamily="82" charset="0"/>
              <a:cs typeface="+mj-cs"/>
            </a:endParaRPr>
          </a:p>
          <a:p>
            <a:pPr algn="l">
              <a:lnSpc>
                <a:spcPct val="300000"/>
              </a:lnSpc>
            </a:pPr>
            <a:endParaRPr lang="ar-EG" sz="1000" b="1" dirty="0">
              <a:solidFill>
                <a:schemeClr val="bg1"/>
              </a:solidFill>
              <a:latin typeface="Algerian" panose="04020705040A02060702" pitchFamily="82" charset="0"/>
              <a:cs typeface="+mj-cs"/>
            </a:endParaRPr>
          </a:p>
          <a:p>
            <a:pPr algn="l">
              <a:lnSpc>
                <a:spcPct val="300000"/>
              </a:lnSpc>
            </a:pPr>
            <a:endParaRPr lang="ar-EG" sz="1000" b="1" dirty="0">
              <a:solidFill>
                <a:schemeClr val="bg1"/>
              </a:solidFill>
              <a:latin typeface="Algerian" panose="04020705040A02060702" pitchFamily="82" charset="0"/>
              <a:cs typeface="+mj-cs"/>
            </a:endParaRPr>
          </a:p>
          <a:p>
            <a:pPr algn="l">
              <a:lnSpc>
                <a:spcPct val="300000"/>
              </a:lnSpc>
            </a:pPr>
            <a:endParaRPr lang="ar-EG" sz="1000" b="1" dirty="0">
              <a:solidFill>
                <a:schemeClr val="bg1"/>
              </a:solidFill>
              <a:latin typeface="Algerian" panose="04020705040A02060702" pitchFamily="82" charset="0"/>
              <a:cs typeface="+mj-cs"/>
            </a:endParaRPr>
          </a:p>
          <a:p>
            <a:pPr algn="l">
              <a:lnSpc>
                <a:spcPct val="300000"/>
              </a:lnSpc>
            </a:pPr>
            <a:endParaRPr lang="ar-EG" sz="1000" b="1" dirty="0">
              <a:solidFill>
                <a:schemeClr val="bg1"/>
              </a:solidFill>
              <a:latin typeface="Algerian" panose="04020705040A02060702" pitchFamily="82" charset="0"/>
              <a:cs typeface="+mj-cs"/>
            </a:endParaRPr>
          </a:p>
          <a:p>
            <a:pPr algn="l">
              <a:lnSpc>
                <a:spcPct val="300000"/>
              </a:lnSpc>
            </a:pPr>
            <a:endParaRPr lang="ar-EG" sz="1000" b="1" dirty="0">
              <a:solidFill>
                <a:schemeClr val="bg1"/>
              </a:solidFill>
              <a:latin typeface="Algerian" panose="04020705040A02060702" pitchFamily="82" charset="0"/>
              <a:cs typeface="+mj-cs"/>
            </a:endParaRPr>
          </a:p>
          <a:p>
            <a:pPr algn="l">
              <a:lnSpc>
                <a:spcPct val="300000"/>
              </a:lnSpc>
            </a:pPr>
            <a:endParaRPr lang="en-US" sz="1000" b="1" dirty="0">
              <a:solidFill>
                <a:schemeClr val="bg1"/>
              </a:solidFill>
              <a:latin typeface="Algerian" panose="04020705040A02060702" pitchFamily="82" charset="0"/>
              <a:cs typeface="+mj-cs"/>
            </a:endParaRPr>
          </a:p>
          <a:p>
            <a:pPr algn="ctr">
              <a:lnSpc>
                <a:spcPct val="300000"/>
              </a:lnSpc>
            </a:pPr>
            <a:r>
              <a:rPr lang="en-US" sz="5400" b="1" dirty="0">
                <a:solidFill>
                  <a:schemeClr val="bg1"/>
                </a:solidFill>
                <a:latin typeface="Algerian" panose="04020705040A02060702" pitchFamily="82" charset="0"/>
                <a:cs typeface="+mj-cs"/>
              </a:rPr>
              <a:t>Results</a:t>
            </a:r>
            <a:endParaRPr lang="en-US" sz="1000" b="1" dirty="0">
              <a:solidFill>
                <a:schemeClr val="bg1"/>
              </a:solidFill>
              <a:latin typeface="Algerian" panose="04020705040A02060702" pitchFamily="82" charset="0"/>
              <a:cs typeface="+mj-cs"/>
            </a:endParaRPr>
          </a:p>
          <a:p>
            <a:pPr algn="l">
              <a:lnSpc>
                <a:spcPct val="300000"/>
              </a:lnSpc>
            </a:pPr>
            <a:endParaRPr lang="ar-EG" sz="1000" b="1" dirty="0">
              <a:solidFill>
                <a:schemeClr val="bg1"/>
              </a:solidFill>
              <a:latin typeface="Algerian" panose="04020705040A02060702" pitchFamily="82" charset="0"/>
              <a:cs typeface="+mj-cs"/>
            </a:endParaRPr>
          </a:p>
          <a:p>
            <a:pPr algn="l">
              <a:lnSpc>
                <a:spcPct val="300000"/>
              </a:lnSpc>
            </a:pPr>
            <a:endParaRPr lang="ar-EG" sz="1000" b="1" dirty="0">
              <a:solidFill>
                <a:schemeClr val="bg1"/>
              </a:solidFill>
              <a:latin typeface="Algerian" panose="04020705040A02060702" pitchFamily="82" charset="0"/>
              <a:cs typeface="+mj-cs"/>
            </a:endParaRPr>
          </a:p>
          <a:p>
            <a:pPr algn="l">
              <a:lnSpc>
                <a:spcPct val="300000"/>
              </a:lnSpc>
            </a:pPr>
            <a:endParaRPr lang="ar-EG" sz="1000" b="1" dirty="0">
              <a:solidFill>
                <a:schemeClr val="bg1"/>
              </a:solidFill>
              <a:latin typeface="Algerian" panose="04020705040A02060702" pitchFamily="82" charset="0"/>
              <a:cs typeface="+mj-cs"/>
            </a:endParaRPr>
          </a:p>
          <a:p>
            <a:pPr algn="l">
              <a:lnSpc>
                <a:spcPct val="300000"/>
              </a:lnSpc>
            </a:pPr>
            <a:endParaRPr lang="ar-EG" sz="1000" b="1" dirty="0">
              <a:solidFill>
                <a:schemeClr val="bg1"/>
              </a:solidFill>
              <a:latin typeface="Algerian" panose="04020705040A02060702" pitchFamily="82" charset="0"/>
              <a:cs typeface="+mj-cs"/>
            </a:endParaRPr>
          </a:p>
          <a:p>
            <a:pPr algn="l">
              <a:lnSpc>
                <a:spcPct val="300000"/>
              </a:lnSpc>
            </a:pPr>
            <a:endParaRPr lang="ar-EG" sz="1000" b="1" dirty="0">
              <a:solidFill>
                <a:schemeClr val="bg1"/>
              </a:solidFill>
              <a:latin typeface="Algerian" panose="04020705040A02060702" pitchFamily="82" charset="0"/>
              <a:cs typeface="+mj-cs"/>
            </a:endParaRPr>
          </a:p>
          <a:p>
            <a:pPr algn="l">
              <a:lnSpc>
                <a:spcPct val="300000"/>
              </a:lnSpc>
            </a:pPr>
            <a:endParaRPr lang="ar-EG" sz="1000" b="1" dirty="0">
              <a:solidFill>
                <a:schemeClr val="bg1"/>
              </a:solidFill>
              <a:latin typeface="Algerian" panose="04020705040A02060702" pitchFamily="82" charset="0"/>
              <a:cs typeface="+mj-cs"/>
            </a:endParaRPr>
          </a:p>
          <a:p>
            <a:pPr algn="l">
              <a:lnSpc>
                <a:spcPct val="300000"/>
              </a:lnSpc>
            </a:pPr>
            <a:endParaRPr lang="ar-EG" sz="1000" b="1" dirty="0">
              <a:solidFill>
                <a:schemeClr val="bg1"/>
              </a:solidFill>
              <a:latin typeface="Algerian" panose="04020705040A02060702" pitchFamily="82" charset="0"/>
              <a:cs typeface="+mj-cs"/>
            </a:endParaRPr>
          </a:p>
          <a:p>
            <a:pPr algn="l">
              <a:lnSpc>
                <a:spcPct val="300000"/>
              </a:lnSpc>
            </a:pPr>
            <a:endParaRPr lang="ar-EG" sz="1000" b="1" dirty="0">
              <a:solidFill>
                <a:schemeClr val="bg1"/>
              </a:solidFill>
              <a:latin typeface="Algerian" panose="04020705040A02060702" pitchFamily="82" charset="0"/>
              <a:cs typeface="+mj-cs"/>
            </a:endParaRPr>
          </a:p>
          <a:p>
            <a:pPr algn="l">
              <a:lnSpc>
                <a:spcPct val="300000"/>
              </a:lnSpc>
            </a:pPr>
            <a:endParaRPr lang="ar-EG" sz="1000" b="1" dirty="0">
              <a:solidFill>
                <a:schemeClr val="bg1"/>
              </a:solidFill>
              <a:latin typeface="Algerian" panose="04020705040A02060702" pitchFamily="82" charset="0"/>
              <a:cs typeface="+mj-cs"/>
            </a:endParaRPr>
          </a:p>
          <a:p>
            <a:pPr algn="l">
              <a:lnSpc>
                <a:spcPct val="300000"/>
              </a:lnSpc>
            </a:pPr>
            <a:endParaRPr lang="en-US" sz="1000" b="1" dirty="0">
              <a:solidFill>
                <a:schemeClr val="bg1"/>
              </a:solidFill>
              <a:latin typeface="Algerian" panose="04020705040A02060702" pitchFamily="82" charset="0"/>
              <a:cs typeface="+mj-cs"/>
            </a:endParaRPr>
          </a:p>
          <a:p>
            <a:pPr algn="ctr">
              <a:lnSpc>
                <a:spcPct val="300000"/>
              </a:lnSpc>
            </a:pPr>
            <a:r>
              <a:rPr lang="en-US" sz="5400" b="1" dirty="0">
                <a:solidFill>
                  <a:schemeClr val="bg1"/>
                </a:solidFill>
                <a:latin typeface="Algerian" panose="04020705040A02060702" pitchFamily="82" charset="0"/>
                <a:cs typeface="+mj-cs"/>
              </a:rPr>
              <a:t>Conclusion</a:t>
            </a:r>
            <a:endParaRPr lang="ar-EG" sz="1000" b="1" dirty="0">
              <a:solidFill>
                <a:schemeClr val="bg1"/>
              </a:solidFill>
              <a:latin typeface="Algerian" panose="04020705040A02060702" pitchFamily="82" charset="0"/>
              <a:cs typeface="+mj-cs"/>
            </a:endParaRPr>
          </a:p>
          <a:p>
            <a:pPr algn="l"/>
            <a:endParaRPr lang="ar-EG" sz="1000" b="1" dirty="0">
              <a:solidFill>
                <a:schemeClr val="bg1"/>
              </a:solidFill>
              <a:latin typeface="Algerian" panose="04020705040A02060702" pitchFamily="82" charset="0"/>
              <a:cs typeface="+mj-cs"/>
            </a:endParaRPr>
          </a:p>
          <a:p>
            <a:pPr algn="l"/>
            <a:endParaRPr lang="ar-EG" sz="1000" b="1" dirty="0">
              <a:solidFill>
                <a:schemeClr val="bg1"/>
              </a:solidFill>
              <a:latin typeface="Algerian" panose="04020705040A02060702" pitchFamily="82" charset="0"/>
              <a:cs typeface="+mj-cs"/>
            </a:endParaRPr>
          </a:p>
          <a:p>
            <a:pPr algn="l"/>
            <a:endParaRPr lang="ar-EG" sz="1000" b="1" dirty="0">
              <a:solidFill>
                <a:schemeClr val="bg1"/>
              </a:solidFill>
              <a:latin typeface="Algerian" panose="04020705040A02060702" pitchFamily="82" charset="0"/>
              <a:cs typeface="+mj-cs"/>
            </a:endParaRPr>
          </a:p>
          <a:p>
            <a:pPr algn="l"/>
            <a:endParaRPr lang="en-US" sz="4000" b="1" dirty="0">
              <a:solidFill>
                <a:schemeClr val="bg1"/>
              </a:solidFill>
              <a:latin typeface="Algerian" panose="04020705040A02060702" pitchFamily="82" charset="0"/>
              <a:cs typeface="+mj-cs"/>
            </a:endParaRPr>
          </a:p>
        </p:txBody>
      </p:sp>
      <p:sp>
        <p:nvSpPr>
          <p:cNvPr id="19" name="Rectangle: Rounded Corners 18">
            <a:extLst>
              <a:ext uri="{FF2B5EF4-FFF2-40B4-BE49-F238E27FC236}">
                <a16:creationId xmlns:a16="http://schemas.microsoft.com/office/drawing/2014/main" id="{74BAF161-98D4-2B59-DAFF-CF1D833D1876}"/>
              </a:ext>
            </a:extLst>
          </p:cNvPr>
          <p:cNvSpPr/>
          <p:nvPr/>
        </p:nvSpPr>
        <p:spPr>
          <a:xfrm>
            <a:off x="7504656" y="27796794"/>
            <a:ext cx="21932153" cy="6407507"/>
          </a:xfrm>
          <a:prstGeom prst="roundRect">
            <a:avLst>
              <a:gd name="adj" fmla="val 2227"/>
            </a:avLst>
          </a:prstGeom>
          <a:solidFill>
            <a:srgbClr val="EBF0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gn="just">
              <a:buFont typeface="Wingdings" panose="05000000000000000000" pitchFamily="2" charset="2"/>
              <a:buChar char="§"/>
            </a:pPr>
            <a:r>
              <a:rPr lang="en-US" sz="3800" b="1" dirty="0">
                <a:solidFill>
                  <a:schemeClr val="tx1"/>
                </a:solidFill>
              </a:rPr>
              <a:t>Enhanced Plant Health: </a:t>
            </a:r>
            <a:r>
              <a:rPr lang="en-US" sz="3800" dirty="0">
                <a:solidFill>
                  <a:schemeClr val="tx1"/>
                </a:solidFill>
              </a:rPr>
              <a:t>Real-time moisture monitoring ensures optimal irrigation, promoting healthy plant growth, reducing disease risk, and increasing crop yield.</a:t>
            </a:r>
          </a:p>
          <a:p>
            <a:pPr marL="571500" indent="-571500" algn="just">
              <a:buFont typeface="Wingdings" panose="05000000000000000000" pitchFamily="2" charset="2"/>
              <a:buChar char="§"/>
            </a:pPr>
            <a:r>
              <a:rPr lang="en-US" sz="3800" b="1" dirty="0">
                <a:solidFill>
                  <a:schemeClr val="tx1"/>
                </a:solidFill>
              </a:rPr>
              <a:t>Efficient Resource Utilization:</a:t>
            </a:r>
            <a:r>
              <a:rPr lang="en-US" sz="3800" dirty="0">
                <a:solidFill>
                  <a:schemeClr val="tx1"/>
                </a:solidFill>
              </a:rPr>
              <a:t> The LDR sensor adjusts the LED grid based on ambient light, optimizing lighting conditions and minimizing energy waste for efficient plant growth.</a:t>
            </a:r>
          </a:p>
          <a:p>
            <a:pPr marL="571500" indent="-571500" algn="just">
              <a:buFont typeface="Wingdings" panose="05000000000000000000" pitchFamily="2" charset="2"/>
              <a:buChar char="§"/>
            </a:pPr>
            <a:r>
              <a:rPr lang="en-US" sz="3800" b="1" dirty="0">
                <a:solidFill>
                  <a:schemeClr val="tx1"/>
                </a:solidFill>
              </a:rPr>
              <a:t>Effective Water Management:</a:t>
            </a:r>
            <a:r>
              <a:rPr lang="en-US" sz="3800" dirty="0">
                <a:solidFill>
                  <a:schemeClr val="tx1"/>
                </a:solidFill>
              </a:rPr>
              <a:t> Water level floating switches and automated controls prevent water wastage, maintaining a consistent water supply without overfilling or depletion.</a:t>
            </a:r>
          </a:p>
          <a:p>
            <a:pPr marL="571500" indent="-571500" algn="just">
              <a:buFont typeface="Wingdings" panose="05000000000000000000" pitchFamily="2" charset="2"/>
              <a:buChar char="§"/>
            </a:pPr>
            <a:r>
              <a:rPr lang="en-US" sz="3800" b="1" dirty="0">
                <a:solidFill>
                  <a:schemeClr val="tx1"/>
                </a:solidFill>
              </a:rPr>
              <a:t>Disease Detection and Classification:</a:t>
            </a:r>
            <a:r>
              <a:rPr lang="en-US" sz="3800" dirty="0">
                <a:solidFill>
                  <a:schemeClr val="tx1"/>
                </a:solidFill>
              </a:rPr>
              <a:t> Camera and ML model enable early disease detection, allowing timely intervention and minimizing crop losses.</a:t>
            </a:r>
          </a:p>
          <a:p>
            <a:pPr marL="571500" indent="-571500" algn="just">
              <a:buFont typeface="Wingdings" panose="05000000000000000000" pitchFamily="2" charset="2"/>
              <a:buChar char="§"/>
            </a:pPr>
            <a:r>
              <a:rPr lang="en-US" sz="3800" b="1" dirty="0">
                <a:solidFill>
                  <a:schemeClr val="tx1"/>
                </a:solidFill>
              </a:rPr>
              <a:t>Real-time Monitoring and Data Analysis:</a:t>
            </a:r>
            <a:r>
              <a:rPr lang="en-US" sz="3800" dirty="0">
                <a:solidFill>
                  <a:schemeClr val="tx1"/>
                </a:solidFill>
              </a:rPr>
              <a:t> The website/dashboard provides instant access to crucial data, empowering farmers with insights for informed decision-making and efficient farm management.</a:t>
            </a:r>
          </a:p>
        </p:txBody>
      </p:sp>
      <p:sp>
        <p:nvSpPr>
          <p:cNvPr id="23" name="Rectangle: Rounded Corners 22">
            <a:extLst>
              <a:ext uri="{FF2B5EF4-FFF2-40B4-BE49-F238E27FC236}">
                <a16:creationId xmlns:a16="http://schemas.microsoft.com/office/drawing/2014/main" id="{FE107AA0-F706-80C9-A525-34338D148819}"/>
              </a:ext>
            </a:extLst>
          </p:cNvPr>
          <p:cNvSpPr/>
          <p:nvPr/>
        </p:nvSpPr>
        <p:spPr>
          <a:xfrm>
            <a:off x="7504655" y="20128334"/>
            <a:ext cx="21886865" cy="7006806"/>
          </a:xfrm>
          <a:prstGeom prst="roundRect">
            <a:avLst>
              <a:gd name="adj" fmla="val 2339"/>
            </a:avLst>
          </a:prstGeom>
          <a:solidFill>
            <a:srgbClr val="EBF0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7250" indent="-857250" algn="just">
              <a:buFont typeface="+mj-lt"/>
              <a:buAutoNum type="romanLcPeriod"/>
            </a:pPr>
            <a:r>
              <a:rPr lang="en-US" sz="3800" b="1" dirty="0">
                <a:solidFill>
                  <a:schemeClr val="tx1"/>
                </a:solidFill>
              </a:rPr>
              <a:t>System Analysis and Planning:</a:t>
            </a:r>
            <a:r>
              <a:rPr lang="en-US" sz="3800" dirty="0">
                <a:solidFill>
                  <a:schemeClr val="tx1"/>
                </a:solidFill>
              </a:rPr>
              <a:t> Analyze requirements and plan the development process.</a:t>
            </a:r>
          </a:p>
          <a:p>
            <a:pPr marL="857250" indent="-857250" algn="just">
              <a:buFont typeface="+mj-lt"/>
              <a:buAutoNum type="romanLcPeriod"/>
            </a:pPr>
            <a:r>
              <a:rPr lang="en-US" sz="3800" b="1" dirty="0">
                <a:solidFill>
                  <a:schemeClr val="tx1"/>
                </a:solidFill>
              </a:rPr>
              <a:t>System Design:</a:t>
            </a:r>
            <a:r>
              <a:rPr lang="en-US" sz="3800" dirty="0">
                <a:solidFill>
                  <a:schemeClr val="tx1"/>
                </a:solidFill>
              </a:rPr>
              <a:t> Design the architecture and interconnections of system components.</a:t>
            </a:r>
          </a:p>
          <a:p>
            <a:pPr marL="857250" indent="-857250" algn="just">
              <a:buFont typeface="+mj-lt"/>
              <a:buAutoNum type="romanLcPeriod"/>
            </a:pPr>
            <a:r>
              <a:rPr lang="en-US" sz="3800" b="1" dirty="0">
                <a:solidFill>
                  <a:schemeClr val="tx1"/>
                </a:solidFill>
              </a:rPr>
              <a:t>Software Implementation:</a:t>
            </a:r>
            <a:r>
              <a:rPr lang="en-US" sz="3800" dirty="0">
                <a:solidFill>
                  <a:schemeClr val="tx1"/>
                </a:solidFill>
              </a:rPr>
              <a:t> Develop firmware, machine learning models, and a website.</a:t>
            </a:r>
          </a:p>
          <a:p>
            <a:pPr marL="857250" indent="-857250" algn="just">
              <a:buFont typeface="+mj-lt"/>
              <a:buAutoNum type="romanLcPeriod"/>
            </a:pPr>
            <a:r>
              <a:rPr lang="en-US" sz="3800" b="1" dirty="0">
                <a:solidFill>
                  <a:schemeClr val="tx1"/>
                </a:solidFill>
              </a:rPr>
              <a:t>Component Integration: </a:t>
            </a:r>
            <a:r>
              <a:rPr lang="en-US" sz="3800" dirty="0">
                <a:solidFill>
                  <a:schemeClr val="tx1"/>
                </a:solidFill>
              </a:rPr>
              <a:t>Connect and integrate the various system components.</a:t>
            </a:r>
          </a:p>
          <a:p>
            <a:pPr marL="857250" indent="-857250" algn="just">
              <a:buFont typeface="+mj-lt"/>
              <a:buAutoNum type="romanLcPeriod"/>
            </a:pPr>
            <a:r>
              <a:rPr lang="en-US" sz="3800" b="1" dirty="0">
                <a:solidFill>
                  <a:schemeClr val="tx1"/>
                </a:solidFill>
              </a:rPr>
              <a:t>Water Management:</a:t>
            </a:r>
            <a:r>
              <a:rPr lang="en-US" sz="3800" dirty="0">
                <a:solidFill>
                  <a:schemeClr val="tx1"/>
                </a:solidFill>
              </a:rPr>
              <a:t> Monitor water levels and automate tank refilling.</a:t>
            </a:r>
          </a:p>
          <a:p>
            <a:pPr marL="857250" indent="-857250" algn="just">
              <a:buFont typeface="+mj-lt"/>
              <a:buAutoNum type="romanLcPeriod"/>
            </a:pPr>
            <a:r>
              <a:rPr lang="en-US" sz="3800" b="1" dirty="0">
                <a:solidFill>
                  <a:schemeClr val="tx1"/>
                </a:solidFill>
              </a:rPr>
              <a:t>Image Capture and Analysis:</a:t>
            </a:r>
            <a:r>
              <a:rPr lang="en-US" sz="3800" dirty="0">
                <a:solidFill>
                  <a:schemeClr val="tx1"/>
                </a:solidFill>
              </a:rPr>
              <a:t> Capture plant images and analyze them for disease detection.</a:t>
            </a:r>
          </a:p>
          <a:p>
            <a:pPr marL="857250" indent="-857250" algn="just">
              <a:buFont typeface="+mj-lt"/>
              <a:buAutoNum type="romanLcPeriod"/>
            </a:pPr>
            <a:r>
              <a:rPr lang="en-US" sz="3800" b="1" dirty="0">
                <a:solidFill>
                  <a:schemeClr val="tx1"/>
                </a:solidFill>
              </a:rPr>
              <a:t>Data Display and Analysis:</a:t>
            </a:r>
            <a:r>
              <a:rPr lang="en-US" sz="3800" dirty="0">
                <a:solidFill>
                  <a:schemeClr val="tx1"/>
                </a:solidFill>
              </a:rPr>
              <a:t> Develop a website or dashboard for real-time data visualization.</a:t>
            </a:r>
          </a:p>
          <a:p>
            <a:pPr marL="857250" indent="-857250" algn="just">
              <a:buFont typeface="+mj-lt"/>
              <a:buAutoNum type="romanLcPeriod"/>
            </a:pPr>
            <a:r>
              <a:rPr lang="en-US" sz="3800" b="1" dirty="0">
                <a:solidFill>
                  <a:schemeClr val="tx1"/>
                </a:solidFill>
              </a:rPr>
              <a:t>Testing and Optimization:</a:t>
            </a:r>
            <a:r>
              <a:rPr lang="en-US" sz="3800" dirty="0">
                <a:solidFill>
                  <a:schemeClr val="tx1"/>
                </a:solidFill>
              </a:rPr>
              <a:t> Thoroughly test and optimize system functionality and performance.</a:t>
            </a:r>
          </a:p>
          <a:p>
            <a:pPr marL="857250" indent="-857250" algn="just">
              <a:buFont typeface="+mj-lt"/>
              <a:buAutoNum type="romanLcPeriod"/>
            </a:pPr>
            <a:r>
              <a:rPr lang="en-US" sz="3800" b="1" dirty="0">
                <a:solidFill>
                  <a:schemeClr val="tx1"/>
                </a:solidFill>
              </a:rPr>
              <a:t>Deployment and Monitoring:</a:t>
            </a:r>
            <a:r>
              <a:rPr lang="en-US" sz="3800" dirty="0">
                <a:solidFill>
                  <a:schemeClr val="tx1"/>
                </a:solidFill>
              </a:rPr>
              <a:t> Deploy the system in a prototype and monitor its performance.</a:t>
            </a:r>
          </a:p>
          <a:p>
            <a:pPr algn="just">
              <a:spcBef>
                <a:spcPts val="1200"/>
              </a:spcBef>
            </a:pPr>
            <a:r>
              <a:rPr lang="en-US" sz="3800" dirty="0">
                <a:solidFill>
                  <a:schemeClr val="tx1"/>
                </a:solidFill>
              </a:rPr>
              <a:t>These steps ensure the successful implementation of a robust and reliable smart farming system that optimizes plant growth, resource usage, and disease management.</a:t>
            </a:r>
          </a:p>
        </p:txBody>
      </p:sp>
      <p:sp>
        <p:nvSpPr>
          <p:cNvPr id="27" name="Rectangle: Rounded Corners 26">
            <a:extLst>
              <a:ext uri="{FF2B5EF4-FFF2-40B4-BE49-F238E27FC236}">
                <a16:creationId xmlns:a16="http://schemas.microsoft.com/office/drawing/2014/main" id="{1EB63A5E-9035-B828-1449-1E4EAA1CDF18}"/>
              </a:ext>
            </a:extLst>
          </p:cNvPr>
          <p:cNvSpPr/>
          <p:nvPr/>
        </p:nvSpPr>
        <p:spPr>
          <a:xfrm>
            <a:off x="7504655" y="12062731"/>
            <a:ext cx="21886865" cy="7475535"/>
          </a:xfrm>
          <a:prstGeom prst="roundRect">
            <a:avLst>
              <a:gd name="adj" fmla="val 1514"/>
            </a:avLst>
          </a:prstGeom>
          <a:solidFill>
            <a:srgbClr val="EBF0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800" dirty="0">
                <a:solidFill>
                  <a:schemeClr val="tx1"/>
                </a:solidFill>
              </a:rPr>
              <a:t>The objective of the smart farming system is to create an automated and intelligent environment that optimizes plant growth and facilitates efficient agricultural practices. The system incorporates various components, including a soil moisture sensor, MCU (Microcontroller Unit), LDR sensor, water level floating switches, a camera, ML (Machine Learning) model, and a website. The soil moisture sensor provides real-time data on the plant's moisture level, allowing the MCU to determine if irrigation is required. The MCU controls the opening and closing of the valve and pump to provide precise and automated irrigation. The LDR sensor regulates the LED grid, providing tailored lighting conditions to support plant growth. The water level floating switches monitor the tank's state, automatically refilling it when empty and managing the tank's valve. The camera captures plant images, which are then sent to an ML model for disease detection and classification. Finally, the collected data and information are displayed on a website, providing users with valuable insights for monitoring and managing the smart farming system. The overall objective is to enhance crop health, optimize resource usage, and simplify decision-making processes for improved agricultural outcomes.</a:t>
            </a:r>
          </a:p>
        </p:txBody>
      </p:sp>
      <p:sp>
        <p:nvSpPr>
          <p:cNvPr id="29" name="Rectangle: Rounded Corners 28">
            <a:extLst>
              <a:ext uri="{FF2B5EF4-FFF2-40B4-BE49-F238E27FC236}">
                <a16:creationId xmlns:a16="http://schemas.microsoft.com/office/drawing/2014/main" id="{F799793B-FB74-74A0-C19B-4F0281DE2D5F}"/>
              </a:ext>
            </a:extLst>
          </p:cNvPr>
          <p:cNvSpPr/>
          <p:nvPr/>
        </p:nvSpPr>
        <p:spPr>
          <a:xfrm>
            <a:off x="7482010" y="34761502"/>
            <a:ext cx="21932153" cy="7475534"/>
          </a:xfrm>
          <a:prstGeom prst="roundRect">
            <a:avLst>
              <a:gd name="adj" fmla="val 2479"/>
            </a:avLst>
          </a:prstGeom>
          <a:solidFill>
            <a:srgbClr val="EBF0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buFont typeface="Wingdings" panose="05000000000000000000" pitchFamily="2" charset="2"/>
              <a:buChar char="§"/>
            </a:pPr>
            <a:r>
              <a:rPr lang="en-US" sz="3800" dirty="0">
                <a:solidFill>
                  <a:schemeClr val="tx1"/>
                </a:solidFill>
              </a:rPr>
              <a:t>Smart farming systems leverage advanced technologies like IoT and AI to revolutionize food production.</a:t>
            </a:r>
            <a:endParaRPr lang="ar-EG" sz="3800" dirty="0">
              <a:solidFill>
                <a:schemeClr val="tx1"/>
              </a:solidFill>
            </a:endParaRPr>
          </a:p>
          <a:p>
            <a:pPr marL="457200" indent="-457200" algn="just">
              <a:buFont typeface="Wingdings" panose="05000000000000000000" pitchFamily="2" charset="2"/>
              <a:buChar char="§"/>
            </a:pPr>
            <a:r>
              <a:rPr lang="en-US" sz="3800" dirty="0">
                <a:solidFill>
                  <a:schemeClr val="tx1"/>
                </a:solidFill>
              </a:rPr>
              <a:t>These systems help farmers optimize resource utilization, improve crop yields, reduce waste, and increase profitability.</a:t>
            </a:r>
            <a:endParaRPr lang="ar-EG" sz="3800" dirty="0">
              <a:solidFill>
                <a:schemeClr val="tx1"/>
              </a:solidFill>
            </a:endParaRPr>
          </a:p>
          <a:p>
            <a:pPr marL="457200" indent="-457200" algn="just">
              <a:buFont typeface="Wingdings" panose="05000000000000000000" pitchFamily="2" charset="2"/>
              <a:buChar char="§"/>
            </a:pPr>
            <a:r>
              <a:rPr lang="en-US" sz="3800" dirty="0">
                <a:solidFill>
                  <a:schemeClr val="tx1"/>
                </a:solidFill>
              </a:rPr>
              <a:t>Sensors and IoT devices are used to collect real-time data on environmental factors such as soil moisture, temperature, and humidity.</a:t>
            </a:r>
            <a:endParaRPr lang="ar-EG" sz="3800" dirty="0">
              <a:solidFill>
                <a:schemeClr val="tx1"/>
              </a:solidFill>
            </a:endParaRPr>
          </a:p>
          <a:p>
            <a:pPr marL="457200" indent="-457200" algn="just">
              <a:buFont typeface="Wingdings" panose="05000000000000000000" pitchFamily="2" charset="2"/>
              <a:buChar char="§"/>
            </a:pPr>
            <a:r>
              <a:rPr lang="en-US" sz="3800" dirty="0">
                <a:solidFill>
                  <a:schemeClr val="tx1"/>
                </a:solidFill>
              </a:rPr>
              <a:t>AI algorithms analyze the collected images to provide insights on crop health, disease outbreaks.</a:t>
            </a:r>
          </a:p>
          <a:p>
            <a:pPr marL="457200" indent="-457200" algn="just">
              <a:buFont typeface="Wingdings" panose="05000000000000000000" pitchFamily="2" charset="2"/>
              <a:buChar char="§"/>
            </a:pPr>
            <a:r>
              <a:rPr lang="en-US" sz="3800" dirty="0">
                <a:solidFill>
                  <a:schemeClr val="tx1"/>
                </a:solidFill>
              </a:rPr>
              <a:t>The information obtained from smart farming systems enables farmers to make more informed decisions regarding planting, watering, and harvesting.</a:t>
            </a:r>
            <a:endParaRPr lang="ar-EG" sz="3800" dirty="0">
              <a:solidFill>
                <a:schemeClr val="tx1"/>
              </a:solidFill>
            </a:endParaRPr>
          </a:p>
          <a:p>
            <a:pPr marL="457200" indent="-457200" algn="just">
              <a:buFont typeface="Wingdings" panose="05000000000000000000" pitchFamily="2" charset="2"/>
              <a:buChar char="§"/>
            </a:pPr>
            <a:r>
              <a:rPr lang="en-US" sz="3800" dirty="0">
                <a:solidFill>
                  <a:schemeClr val="tx1"/>
                </a:solidFill>
              </a:rPr>
              <a:t>Smart farming systems improve efficiency, sustainability, and profitability in the agriculture industry.</a:t>
            </a:r>
            <a:endParaRPr lang="ar-EG" sz="3800" dirty="0">
              <a:solidFill>
                <a:schemeClr val="tx1"/>
              </a:solidFill>
            </a:endParaRPr>
          </a:p>
          <a:p>
            <a:pPr marL="457200" indent="-457200" algn="just">
              <a:buFont typeface="Wingdings" panose="05000000000000000000" pitchFamily="2" charset="2"/>
              <a:buChar char="§"/>
            </a:pPr>
            <a:r>
              <a:rPr lang="en-US" sz="3800" dirty="0">
                <a:solidFill>
                  <a:schemeClr val="tx1"/>
                </a:solidFill>
              </a:rPr>
              <a:t>Continuous technological advancements are expected to bring about even more innovative solutions in the future, further enhancing the capabilities of smart farming systems.</a:t>
            </a:r>
          </a:p>
        </p:txBody>
      </p:sp>
      <p:pic>
        <p:nvPicPr>
          <p:cNvPr id="22" name="Picture 21">
            <a:extLst>
              <a:ext uri="{FF2B5EF4-FFF2-40B4-BE49-F238E27FC236}">
                <a16:creationId xmlns:a16="http://schemas.microsoft.com/office/drawing/2014/main" id="{581B5594-90E3-048A-1135-E31FF3727CF2}"/>
              </a:ext>
            </a:extLst>
          </p:cNvPr>
          <p:cNvPicPr>
            <a:picLocks noChangeAspect="1"/>
          </p:cNvPicPr>
          <p:nvPr/>
        </p:nvPicPr>
        <p:blipFill>
          <a:blip r:embed="rId4"/>
          <a:stretch>
            <a:fillRect/>
          </a:stretch>
        </p:blipFill>
        <p:spPr>
          <a:xfrm>
            <a:off x="18658427" y="3478416"/>
            <a:ext cx="17308691" cy="9736139"/>
          </a:xfrm>
          <a:prstGeom prst="rect">
            <a:avLst/>
          </a:prstGeom>
        </p:spPr>
      </p:pic>
    </p:spTree>
    <p:extLst>
      <p:ext uri="{BB962C8B-B14F-4D97-AF65-F5344CB8AC3E}">
        <p14:creationId xmlns:p14="http://schemas.microsoft.com/office/powerpoint/2010/main" val="16056020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646</TotalTime>
  <Words>749</Words>
  <Application>Microsoft Office PowerPoint</Application>
  <PresentationFormat>Custom</PresentationFormat>
  <Paragraphs>77</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Algerian</vt:lpstr>
      <vt:lpstr>All Genders v4</vt: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Mahmoud Badr</cp:lastModifiedBy>
  <cp:revision>33</cp:revision>
  <dcterms:created xsi:type="dcterms:W3CDTF">2023-05-13T21:21:58Z</dcterms:created>
  <dcterms:modified xsi:type="dcterms:W3CDTF">2023-07-02T02:52:51Z</dcterms:modified>
</cp:coreProperties>
</file>