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7430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1828799"/>
            <a:ext cx="3657600" cy="35295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24608" y="1077213"/>
            <a:ext cx="50368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09241" y="5152135"/>
            <a:ext cx="4525517" cy="1403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17430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6949" y="594106"/>
            <a:ext cx="6150101" cy="801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9" y="1921891"/>
            <a:ext cx="7462520" cy="4773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buse@valdosta.edu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ntiphishing.org/" TargetMode="External"/><Relationship Id="rId3" Type="http://schemas.openxmlformats.org/officeDocument/2006/relationships/hyperlink" Target="http://www.fraudwatchinternational.com/phishing-alerts" TargetMode="External"/><Relationship Id="rId4" Type="http://schemas.openxmlformats.org/officeDocument/2006/relationships/hyperlink" Target="http://phishme.com/" TargetMode="External"/><Relationship Id="rId5" Type="http://schemas.openxmlformats.org/officeDocument/2006/relationships/hyperlink" Target="http://www.onguardonline.gov/phishing" TargetMode="External"/><Relationship Id="rId6" Type="http://schemas.openxmlformats.org/officeDocument/2006/relationships/hyperlink" Target="http://www.consumer.ftc.gov/articles/0076-phone-scams" TargetMode="External"/><Relationship Id="rId7" Type="http://schemas.openxmlformats.org/officeDocument/2006/relationships/hyperlink" Target="http://www.fbi.gov/scams-safety/fraud" TargetMode="External"/><Relationship Id="rId8" Type="http://schemas.openxmlformats.org/officeDocument/2006/relationships/hyperlink" Target="http://phishme.com/phishing-social-media-infographic/" TargetMode="External"/><Relationship Id="rId9" Type="http://schemas.openxmlformats.org/officeDocument/2006/relationships/hyperlink" Target="http://en.wikipedia.org/wiki/Phishing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mailto:member@ebay.com" TargetMode="External"/><Relationship Id="rId4" Type="http://schemas.openxmlformats.org/officeDocument/2006/relationships/hyperlink" Target="mailto:valdostarocks@ebay.com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Phishing</a:t>
            </a:r>
            <a:r>
              <a:rPr dirty="0" sz="4400" spc="-25"/>
              <a:t> </a:t>
            </a:r>
            <a:r>
              <a:rPr dirty="0" sz="4400" spc="-10"/>
              <a:t>Awareness</a:t>
            </a:r>
            <a:endParaRPr sz="4400"/>
          </a:p>
          <a:p>
            <a:pPr marL="774700" marR="1270000" indent="567055">
              <a:lnSpc>
                <a:spcPct val="100000"/>
              </a:lnSpc>
              <a:spcBef>
                <a:spcPts val="1725"/>
              </a:spcBef>
            </a:pPr>
            <a:r>
              <a:rPr dirty="0" sz="1600"/>
              <a:t>By</a:t>
            </a:r>
            <a:r>
              <a:rPr dirty="0" sz="1600" spc="-15"/>
              <a:t> </a:t>
            </a:r>
            <a:r>
              <a:rPr dirty="0" sz="1600"/>
              <a:t>Chad</a:t>
            </a:r>
            <a:r>
              <a:rPr dirty="0" sz="1600" spc="-35"/>
              <a:t> </a:t>
            </a:r>
            <a:r>
              <a:rPr dirty="0" sz="1600" spc="-10"/>
              <a:t>Vantine Information</a:t>
            </a:r>
            <a:r>
              <a:rPr dirty="0" sz="1600" spc="-45"/>
              <a:t> </a:t>
            </a:r>
            <a:r>
              <a:rPr dirty="0" sz="1600"/>
              <a:t>Security</a:t>
            </a:r>
            <a:r>
              <a:rPr dirty="0" sz="1600" spc="-25"/>
              <a:t> </a:t>
            </a:r>
            <a:r>
              <a:rPr dirty="0" sz="1600" spc="-10"/>
              <a:t>Assistant</a:t>
            </a:r>
            <a:endParaRPr sz="1600"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Division</a:t>
            </a:r>
            <a:r>
              <a:rPr dirty="0" sz="2800" spc="-60"/>
              <a:t> </a:t>
            </a:r>
            <a:r>
              <a:rPr dirty="0" sz="2800"/>
              <a:t>of</a:t>
            </a:r>
            <a:r>
              <a:rPr dirty="0" sz="2800" spc="-85"/>
              <a:t> </a:t>
            </a:r>
            <a:r>
              <a:rPr dirty="0" sz="2800" spc="-10"/>
              <a:t>Information</a:t>
            </a:r>
            <a:r>
              <a:rPr dirty="0" sz="2800" spc="-80"/>
              <a:t> </a:t>
            </a:r>
            <a:r>
              <a:rPr dirty="0" sz="2800" spc="-10"/>
              <a:t>Technology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415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95"/>
              <a:t> </a:t>
            </a:r>
            <a:r>
              <a:rPr dirty="0"/>
              <a:t>Phishing</a:t>
            </a:r>
            <a:r>
              <a:rPr dirty="0" spc="-65"/>
              <a:t> </a:t>
            </a:r>
            <a:r>
              <a:rPr dirty="0" spc="-10"/>
              <a:t>Attacks</a:t>
            </a:r>
          </a:p>
          <a:p>
            <a:pPr marL="826135">
              <a:lnSpc>
                <a:spcPts val="2455"/>
              </a:lnSpc>
            </a:pPr>
            <a:r>
              <a:rPr dirty="0" sz="2400"/>
              <a:t>Link</a:t>
            </a:r>
            <a:r>
              <a:rPr dirty="0" sz="2400" spc="-40"/>
              <a:t> </a:t>
            </a:r>
            <a:r>
              <a:rPr dirty="0" sz="2400" spc="-10"/>
              <a:t>manipulation</a:t>
            </a:r>
            <a:endParaRPr sz="2400"/>
          </a:p>
        </p:txBody>
      </p:sp>
      <p:grpSp>
        <p:nvGrpSpPr>
          <p:cNvPr id="3" name="object 3" descr=""/>
          <p:cNvGrpSpPr/>
          <p:nvPr/>
        </p:nvGrpSpPr>
        <p:grpSpPr>
          <a:xfrm>
            <a:off x="228600" y="1671827"/>
            <a:ext cx="8534400" cy="5149850"/>
            <a:chOff x="228600" y="1671827"/>
            <a:chExt cx="8534400" cy="5149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671827"/>
              <a:ext cx="8153400" cy="297637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28600" y="4267198"/>
              <a:ext cx="8534400" cy="2554605"/>
            </a:xfrm>
            <a:custGeom>
              <a:avLst/>
              <a:gdLst/>
              <a:ahLst/>
              <a:cxnLst/>
              <a:rect l="l" t="t" r="r" b="b"/>
              <a:pathLst>
                <a:path w="8534400" h="2554604">
                  <a:moveTo>
                    <a:pt x="8534400" y="0"/>
                  </a:moveTo>
                  <a:lnTo>
                    <a:pt x="0" y="0"/>
                  </a:lnTo>
                  <a:lnTo>
                    <a:pt x="0" y="2554223"/>
                  </a:lnTo>
                  <a:lnTo>
                    <a:pt x="8534400" y="2554223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07340" y="4289297"/>
            <a:ext cx="8230234" cy="2463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7810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actually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valdosta.edu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first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ask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whether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from </a:t>
            </a:r>
            <a:r>
              <a:rPr dirty="0" sz="1600">
                <a:latin typeface="Calibri"/>
                <a:cs typeface="Calibri"/>
              </a:rPr>
              <a:t>someone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know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someone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would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emailing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about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account. </a:t>
            </a:r>
            <a:r>
              <a:rPr dirty="0" sz="1600">
                <a:latin typeface="Calibri"/>
                <a:cs typeface="Calibri"/>
              </a:rPr>
              <a:t>Remember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only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members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of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60" b="1">
                <a:latin typeface="Calibri"/>
                <a:cs typeface="Calibri"/>
              </a:rPr>
              <a:t>I.T.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email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you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about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your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accounts</a:t>
            </a:r>
            <a:r>
              <a:rPr dirty="0" sz="1600" spc="-1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 sz="1600">
                <a:latin typeface="Calibri"/>
                <a:cs typeface="Calibri"/>
              </a:rPr>
              <a:t>One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again,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cybercriminals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subject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line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trying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get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your </a:t>
            </a:r>
            <a:r>
              <a:rPr dirty="0" sz="1600" spc="-10">
                <a:latin typeface="Calibri"/>
                <a:cs typeface="Calibri"/>
              </a:rPr>
              <a:t>attention,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often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caps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multiple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exclamation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marks.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legitimate</a:t>
            </a:r>
            <a:r>
              <a:rPr dirty="0" sz="1600" spc="-6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email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from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spc="-60" b="1">
                <a:latin typeface="Calibri"/>
                <a:cs typeface="Calibri"/>
              </a:rPr>
              <a:t>I.T.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not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do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this.</a:t>
            </a:r>
            <a:endParaRPr sz="1600">
              <a:latin typeface="Calibri"/>
              <a:cs typeface="Calibri"/>
            </a:endParaRPr>
          </a:p>
          <a:p>
            <a:pPr marL="355600" marR="101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To: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Cc: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lines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shown so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 can’t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tell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mass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targeting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multiple individuals.</a:t>
            </a:r>
            <a:endParaRPr sz="1600">
              <a:latin typeface="Calibri"/>
              <a:cs typeface="Calibri"/>
            </a:endParaRPr>
          </a:p>
          <a:p>
            <a:pPr marL="355600" marR="16129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dirty="0" sz="1600" b="1">
                <a:latin typeface="Calibri"/>
                <a:cs typeface="Calibri"/>
              </a:rPr>
              <a:t>Hovering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your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mouse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over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link</a:t>
            </a:r>
            <a:r>
              <a:rPr dirty="0" sz="1600">
                <a:latin typeface="Calibri"/>
                <a:cs typeface="Calibri"/>
              </a:rPr>
              <a:t>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legitimate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valdosta.edu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link,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external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designed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steal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information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install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malicious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software.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 startAt="3"/>
              <a:tabLst>
                <a:tab pos="354965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signature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often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generic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sign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off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arouse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suspicion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sender.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415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95"/>
              <a:t> </a:t>
            </a:r>
            <a:r>
              <a:rPr dirty="0"/>
              <a:t>Phishing</a:t>
            </a:r>
            <a:r>
              <a:rPr dirty="0" spc="-65"/>
              <a:t> </a:t>
            </a:r>
            <a:r>
              <a:rPr dirty="0" spc="-10"/>
              <a:t>Attacks</a:t>
            </a:r>
          </a:p>
          <a:p>
            <a:pPr marL="826135">
              <a:lnSpc>
                <a:spcPts val="2455"/>
              </a:lnSpc>
            </a:pPr>
            <a:r>
              <a:rPr dirty="0" sz="2400"/>
              <a:t>Link</a:t>
            </a:r>
            <a:r>
              <a:rPr dirty="0" sz="2400" spc="-40"/>
              <a:t> </a:t>
            </a:r>
            <a:r>
              <a:rPr dirty="0" sz="2400" spc="-10"/>
              <a:t>manipulation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1615439"/>
            <a:ext cx="7627620" cy="326136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4939" y="4898897"/>
            <a:ext cx="842835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sender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valid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valdosta.edu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rather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@pugmarks.com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address.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is </a:t>
            </a:r>
            <a:r>
              <a:rPr dirty="0" sz="1600">
                <a:latin typeface="Calibri"/>
                <a:cs typeface="Calibri"/>
              </a:rPr>
              <a:t>also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generic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“Admin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Team”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does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match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up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address.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subject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line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capitals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multiple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exclamation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marks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trying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get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your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attention.</a:t>
            </a:r>
            <a:endParaRPr sz="1600">
              <a:latin typeface="Calibri"/>
              <a:cs typeface="Calibri"/>
            </a:endParaRPr>
          </a:p>
          <a:p>
            <a:pPr marL="355600" marR="13081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600" b="1">
                <a:latin typeface="Calibri"/>
                <a:cs typeface="Calibri"/>
              </a:rPr>
              <a:t>Hovering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your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mouse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over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link</a:t>
            </a:r>
            <a:r>
              <a:rPr dirty="0" sz="1600">
                <a:latin typeface="Calibri"/>
                <a:cs typeface="Calibri"/>
              </a:rPr>
              <a:t>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valid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valdosta.edu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but </a:t>
            </a:r>
            <a:r>
              <a:rPr dirty="0" sz="1600">
                <a:latin typeface="Calibri"/>
                <a:cs typeface="Calibri"/>
              </a:rPr>
              <a:t>rather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external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site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trying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steal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credentials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install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malicious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software.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415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95"/>
              <a:t> </a:t>
            </a:r>
            <a:r>
              <a:rPr dirty="0"/>
              <a:t>Phishing</a:t>
            </a:r>
            <a:r>
              <a:rPr dirty="0" spc="-65"/>
              <a:t> </a:t>
            </a:r>
            <a:r>
              <a:rPr dirty="0" spc="-10"/>
              <a:t>Attacks</a:t>
            </a:r>
          </a:p>
          <a:p>
            <a:pPr marL="826135">
              <a:lnSpc>
                <a:spcPts val="2455"/>
              </a:lnSpc>
            </a:pPr>
            <a:r>
              <a:rPr dirty="0" sz="2400"/>
              <a:t>Link</a:t>
            </a:r>
            <a:r>
              <a:rPr dirty="0" sz="2400" spc="-40"/>
              <a:t> </a:t>
            </a:r>
            <a:r>
              <a:rPr dirty="0" sz="2400" spc="-10"/>
              <a:t>manipulation</a:t>
            </a:r>
            <a:endParaRPr sz="2400"/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600200"/>
            <a:ext cx="9144000" cy="5074920"/>
            <a:chOff x="0" y="1600200"/>
            <a:chExt cx="9144000" cy="5074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596" y="1600200"/>
              <a:ext cx="7347204" cy="403097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105400"/>
              <a:ext cx="9144000" cy="1569720"/>
            </a:xfrm>
            <a:custGeom>
              <a:avLst/>
              <a:gdLst/>
              <a:ahLst/>
              <a:cxnLst/>
              <a:rect l="l" t="t" r="r" b="b"/>
              <a:pathLst>
                <a:path w="9144000" h="1569720">
                  <a:moveTo>
                    <a:pt x="9144000" y="0"/>
                  </a:moveTo>
                  <a:lnTo>
                    <a:pt x="0" y="0"/>
                  </a:lnTo>
                  <a:lnTo>
                    <a:pt x="0" y="1569720"/>
                  </a:lnTo>
                  <a:lnTo>
                    <a:pt x="9144000" y="1569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8739" y="5127497"/>
            <a:ext cx="896493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3779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common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phishing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looks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completely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legit,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“Verizon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Wireless”,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if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look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actual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@tin.com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rather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@verizon.com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address.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 sz="1600">
                <a:latin typeface="Calibri"/>
                <a:cs typeface="Calibri"/>
              </a:rPr>
              <a:t>Once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again,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To: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line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missing,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indicating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mass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they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avoid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 </a:t>
            </a:r>
            <a:r>
              <a:rPr dirty="0" sz="1600" spc="-10">
                <a:latin typeface="Calibri"/>
                <a:cs typeface="Calibri"/>
              </a:rPr>
              <a:t>seeing.</a:t>
            </a:r>
            <a:endParaRPr sz="1600">
              <a:latin typeface="Calibri"/>
              <a:cs typeface="Calibri"/>
            </a:endParaRPr>
          </a:p>
          <a:p>
            <a:pPr marL="355600" marR="1016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600" b="1">
                <a:latin typeface="Calibri"/>
                <a:cs typeface="Calibri"/>
              </a:rPr>
              <a:t>Hovering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your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mouse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over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link</a:t>
            </a:r>
            <a:r>
              <a:rPr dirty="0" sz="1600">
                <a:latin typeface="Calibri"/>
                <a:cs typeface="Calibri"/>
              </a:rPr>
              <a:t>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does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take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Verizon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website,</a:t>
            </a:r>
            <a:r>
              <a:rPr dirty="0" sz="1600" spc="-25">
                <a:latin typeface="Calibri"/>
                <a:cs typeface="Calibri"/>
              </a:rPr>
              <a:t> but </a:t>
            </a:r>
            <a:r>
              <a:rPr dirty="0" sz="1600">
                <a:latin typeface="Calibri"/>
                <a:cs typeface="Calibri"/>
              </a:rPr>
              <a:t>rather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random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website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would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more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than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likely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take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login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information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take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over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your </a:t>
            </a:r>
            <a:r>
              <a:rPr dirty="0" sz="1600">
                <a:latin typeface="Calibri"/>
                <a:cs typeface="Calibri"/>
              </a:rPr>
              <a:t>account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take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billing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information.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2400" y="1653540"/>
            <a:ext cx="8839200" cy="5204460"/>
            <a:chOff x="152400" y="1653540"/>
            <a:chExt cx="8839200" cy="5204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591" y="1653540"/>
              <a:ext cx="3547871" cy="329946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52400" y="4687823"/>
              <a:ext cx="8839200" cy="2170430"/>
            </a:xfrm>
            <a:custGeom>
              <a:avLst/>
              <a:gdLst/>
              <a:ahLst/>
              <a:cxnLst/>
              <a:rect l="l" t="t" r="r" b="b"/>
              <a:pathLst>
                <a:path w="8839200" h="2170429">
                  <a:moveTo>
                    <a:pt x="8839200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8839200" y="2170176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1828800"/>
            <a:ext cx="3534155" cy="1886712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31140" y="4598670"/>
            <a:ext cx="8622030" cy="2195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946785">
              <a:lnSpc>
                <a:spcPts val="1040"/>
              </a:lnSpc>
              <a:spcBef>
                <a:spcPts val="95"/>
              </a:spcBef>
            </a:pPr>
            <a:r>
              <a:rPr dirty="0" sz="1000" spc="-5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639"/>
              </a:lnSpc>
            </a:pP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example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left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targeted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social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engineering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attack.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Cybercriminals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scan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your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profile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for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likes</a:t>
            </a:r>
            <a:endParaRPr sz="1500">
              <a:latin typeface="Calibri"/>
              <a:cs typeface="Calibri"/>
            </a:endParaRPr>
          </a:p>
          <a:p>
            <a:pPr marL="12700" marR="280035">
              <a:lnSpc>
                <a:spcPct val="100000"/>
              </a:lnSpc>
            </a:pP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send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crafted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message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over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social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media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trying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trick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into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clicking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link,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which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would </a:t>
            </a:r>
            <a:r>
              <a:rPr dirty="0" sz="1500">
                <a:latin typeface="Calibri"/>
                <a:cs typeface="Calibri"/>
              </a:rPr>
              <a:t>then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steal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your</a:t>
            </a:r>
            <a:r>
              <a:rPr dirty="0" sz="1500" spc="-6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social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media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login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take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over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your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profile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sending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out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more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phishing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attacks</a:t>
            </a:r>
            <a:r>
              <a:rPr dirty="0" sz="1500" spc="-6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your </a:t>
            </a:r>
            <a:r>
              <a:rPr dirty="0" sz="1500" spc="-10">
                <a:latin typeface="Calibri"/>
                <a:cs typeface="Calibri"/>
              </a:rPr>
              <a:t>friends/contact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list.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one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right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is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example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mass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phishing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attack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through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social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media.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No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doubt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many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1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have </a:t>
            </a:r>
            <a:r>
              <a:rPr dirty="0" sz="1500">
                <a:latin typeface="Calibri"/>
                <a:cs typeface="Calibri"/>
              </a:rPr>
              <a:t>seen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these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Facebook,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random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people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messages,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from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your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friends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through</a:t>
            </a:r>
            <a:r>
              <a:rPr dirty="0" sz="1500" spc="-7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their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timelines.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0">
                <a:latin typeface="Calibri"/>
                <a:cs typeface="Calibri"/>
              </a:rPr>
              <a:t>Upon </a:t>
            </a:r>
            <a:r>
              <a:rPr dirty="0" sz="1500">
                <a:latin typeface="Calibri"/>
                <a:cs typeface="Calibri"/>
              </a:rPr>
              <a:t>clicking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link,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it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would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prompt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log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again,</a:t>
            </a:r>
            <a:r>
              <a:rPr dirty="0" sz="1500" spc="-5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but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this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time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fake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Facebook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page,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steal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log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in </a:t>
            </a:r>
            <a:r>
              <a:rPr dirty="0" sz="1500" spc="-10">
                <a:latin typeface="Calibri"/>
                <a:cs typeface="Calibri"/>
              </a:rPr>
              <a:t>information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take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over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profile</a:t>
            </a:r>
            <a:r>
              <a:rPr dirty="0" sz="1500" spc="-1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sending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out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the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same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another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mass</a:t>
            </a:r>
            <a:r>
              <a:rPr dirty="0" sz="1500" spc="-2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phishing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attack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to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your</a:t>
            </a:r>
            <a:r>
              <a:rPr dirty="0" sz="1500" spc="-5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friends</a:t>
            </a:r>
            <a:r>
              <a:rPr dirty="0" sz="1500" spc="50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and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contacts.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415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95"/>
              <a:t> </a:t>
            </a:r>
            <a:r>
              <a:rPr dirty="0"/>
              <a:t>Phishing</a:t>
            </a:r>
            <a:r>
              <a:rPr dirty="0" spc="-65"/>
              <a:t> </a:t>
            </a:r>
            <a:r>
              <a:rPr dirty="0" spc="-10"/>
              <a:t>Attacks</a:t>
            </a:r>
          </a:p>
          <a:p>
            <a:pPr marL="730250">
              <a:lnSpc>
                <a:spcPts val="2455"/>
              </a:lnSpc>
            </a:pPr>
            <a:r>
              <a:rPr dirty="0" sz="2400"/>
              <a:t>Social</a:t>
            </a:r>
            <a:r>
              <a:rPr dirty="0" sz="2400" spc="-10"/>
              <a:t> Engineering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286" y="1466215"/>
            <a:ext cx="7407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Can</a:t>
            </a:r>
            <a:r>
              <a:rPr dirty="0" sz="2800" spc="-55"/>
              <a:t> </a:t>
            </a:r>
            <a:r>
              <a:rPr dirty="0" sz="2800"/>
              <a:t>you</a:t>
            </a:r>
            <a:r>
              <a:rPr dirty="0" sz="2800" spc="-30"/>
              <a:t> </a:t>
            </a:r>
            <a:r>
              <a:rPr dirty="0" sz="2800"/>
              <a:t>spot</a:t>
            </a:r>
            <a:r>
              <a:rPr dirty="0" sz="2800" spc="-25"/>
              <a:t> </a:t>
            </a:r>
            <a:r>
              <a:rPr dirty="0" sz="2800"/>
              <a:t>the</a:t>
            </a:r>
            <a:r>
              <a:rPr dirty="0" sz="2800" spc="-50"/>
              <a:t> </a:t>
            </a:r>
            <a:r>
              <a:rPr dirty="0" sz="2800" spc="-20"/>
              <a:t>tell-</a:t>
            </a:r>
            <a:r>
              <a:rPr dirty="0" sz="2800"/>
              <a:t>tale</a:t>
            </a:r>
            <a:r>
              <a:rPr dirty="0" sz="2800" spc="-45"/>
              <a:t> </a:t>
            </a:r>
            <a:r>
              <a:rPr dirty="0" sz="2800"/>
              <a:t>signs</a:t>
            </a:r>
            <a:r>
              <a:rPr dirty="0" sz="2800" spc="-35"/>
              <a:t> </a:t>
            </a:r>
            <a:r>
              <a:rPr dirty="0" sz="2800"/>
              <a:t>of</a:t>
            </a:r>
            <a:r>
              <a:rPr dirty="0" sz="2800" spc="-50"/>
              <a:t> </a:t>
            </a:r>
            <a:r>
              <a:rPr dirty="0" sz="2800"/>
              <a:t>a</a:t>
            </a:r>
            <a:r>
              <a:rPr dirty="0" sz="2800" spc="-40"/>
              <a:t> </a:t>
            </a:r>
            <a:r>
              <a:rPr dirty="0" sz="2800"/>
              <a:t>phishing</a:t>
            </a:r>
            <a:r>
              <a:rPr dirty="0" sz="2800" spc="-5"/>
              <a:t> </a:t>
            </a:r>
            <a:r>
              <a:rPr dirty="0" sz="2800" spc="-10"/>
              <a:t>email?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125979"/>
            <a:ext cx="8458200" cy="30556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286" y="1466215"/>
            <a:ext cx="7407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Can</a:t>
            </a:r>
            <a:r>
              <a:rPr dirty="0" sz="2800" spc="-55"/>
              <a:t> </a:t>
            </a:r>
            <a:r>
              <a:rPr dirty="0" sz="2800"/>
              <a:t>you</a:t>
            </a:r>
            <a:r>
              <a:rPr dirty="0" sz="2800" spc="-30"/>
              <a:t> </a:t>
            </a:r>
            <a:r>
              <a:rPr dirty="0" sz="2800"/>
              <a:t>spot</a:t>
            </a:r>
            <a:r>
              <a:rPr dirty="0" sz="2800" spc="-25"/>
              <a:t> </a:t>
            </a:r>
            <a:r>
              <a:rPr dirty="0" sz="2800"/>
              <a:t>the</a:t>
            </a:r>
            <a:r>
              <a:rPr dirty="0" sz="2800" spc="-50"/>
              <a:t> </a:t>
            </a:r>
            <a:r>
              <a:rPr dirty="0" sz="2800" spc="-20"/>
              <a:t>tell-</a:t>
            </a:r>
            <a:r>
              <a:rPr dirty="0" sz="2800"/>
              <a:t>tale</a:t>
            </a:r>
            <a:r>
              <a:rPr dirty="0" sz="2800" spc="-45"/>
              <a:t> </a:t>
            </a:r>
            <a:r>
              <a:rPr dirty="0" sz="2800"/>
              <a:t>signs</a:t>
            </a:r>
            <a:r>
              <a:rPr dirty="0" sz="2800" spc="-35"/>
              <a:t> </a:t>
            </a:r>
            <a:r>
              <a:rPr dirty="0" sz="2800"/>
              <a:t>of</a:t>
            </a:r>
            <a:r>
              <a:rPr dirty="0" sz="2800" spc="-50"/>
              <a:t> </a:t>
            </a:r>
            <a:r>
              <a:rPr dirty="0" sz="2800"/>
              <a:t>a</a:t>
            </a:r>
            <a:r>
              <a:rPr dirty="0" sz="2800" spc="-40"/>
              <a:t> </a:t>
            </a:r>
            <a:r>
              <a:rPr dirty="0" sz="2800"/>
              <a:t>phishing</a:t>
            </a:r>
            <a:r>
              <a:rPr dirty="0" sz="2800" spc="-5"/>
              <a:t> </a:t>
            </a:r>
            <a:r>
              <a:rPr dirty="0" sz="2800" spc="-10"/>
              <a:t>email?</a:t>
            </a:r>
            <a:endParaRPr sz="2800"/>
          </a:p>
        </p:txBody>
      </p:sp>
      <p:grpSp>
        <p:nvGrpSpPr>
          <p:cNvPr id="3" name="object 3" descr=""/>
          <p:cNvGrpSpPr/>
          <p:nvPr/>
        </p:nvGrpSpPr>
        <p:grpSpPr>
          <a:xfrm>
            <a:off x="91439" y="1905000"/>
            <a:ext cx="8976360" cy="4953000"/>
            <a:chOff x="91439" y="1905000"/>
            <a:chExt cx="8976360" cy="4953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" y="1905000"/>
              <a:ext cx="8976360" cy="32004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1439" y="5041391"/>
              <a:ext cx="8976360" cy="1816735"/>
            </a:xfrm>
            <a:custGeom>
              <a:avLst/>
              <a:gdLst/>
              <a:ahLst/>
              <a:cxnLst/>
              <a:rect l="l" t="t" r="r" b="b"/>
              <a:pathLst>
                <a:path w="8976360" h="1816734">
                  <a:moveTo>
                    <a:pt x="8976360" y="0"/>
                  </a:moveTo>
                  <a:lnTo>
                    <a:pt x="0" y="0"/>
                  </a:lnTo>
                  <a:lnTo>
                    <a:pt x="0" y="1816608"/>
                  </a:lnTo>
                  <a:lnTo>
                    <a:pt x="8976360" y="1816608"/>
                  </a:lnTo>
                  <a:lnTo>
                    <a:pt x="8976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69875" y="5064378"/>
            <a:ext cx="862774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18161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valid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valdosta.edu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rather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Vaderbilt.edu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address.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is </a:t>
            </a:r>
            <a:r>
              <a:rPr dirty="0" sz="1600">
                <a:latin typeface="Calibri"/>
                <a:cs typeface="Calibri"/>
              </a:rPr>
              <a:t>important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because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only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valid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valdosta.edu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address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will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email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you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about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anything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email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or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help </a:t>
            </a:r>
            <a:r>
              <a:rPr dirty="0" sz="1600" b="1">
                <a:latin typeface="Calibri"/>
                <a:cs typeface="Calibri"/>
              </a:rPr>
              <a:t>desk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related.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To: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Cc: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missing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 can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tell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mass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targeted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phishing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attack.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 sz="1600" b="1">
                <a:latin typeface="Calibri"/>
                <a:cs typeface="Calibri"/>
              </a:rPr>
              <a:t>Hovering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your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mouse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over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link</a:t>
            </a:r>
            <a:r>
              <a:rPr dirty="0" sz="1600">
                <a:latin typeface="Calibri"/>
                <a:cs typeface="Calibri"/>
              </a:rPr>
              <a:t>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valdosta.edu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rather</a:t>
            </a:r>
            <a:r>
              <a:rPr dirty="0" sz="1600" spc="-25">
                <a:latin typeface="Calibri"/>
                <a:cs typeface="Calibri"/>
              </a:rPr>
              <a:t> an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external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trying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steal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credentials.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 startAt="4"/>
              <a:tabLst>
                <a:tab pos="354965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signature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generic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alert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phishing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attempt.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286" y="1466215"/>
            <a:ext cx="7407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Can</a:t>
            </a:r>
            <a:r>
              <a:rPr dirty="0" sz="2800" spc="-55"/>
              <a:t> </a:t>
            </a:r>
            <a:r>
              <a:rPr dirty="0" sz="2800"/>
              <a:t>you</a:t>
            </a:r>
            <a:r>
              <a:rPr dirty="0" sz="2800" spc="-30"/>
              <a:t> </a:t>
            </a:r>
            <a:r>
              <a:rPr dirty="0" sz="2800"/>
              <a:t>spot</a:t>
            </a:r>
            <a:r>
              <a:rPr dirty="0" sz="2800" spc="-25"/>
              <a:t> </a:t>
            </a:r>
            <a:r>
              <a:rPr dirty="0" sz="2800"/>
              <a:t>the</a:t>
            </a:r>
            <a:r>
              <a:rPr dirty="0" sz="2800" spc="-50"/>
              <a:t> </a:t>
            </a:r>
            <a:r>
              <a:rPr dirty="0" sz="2800" spc="-20"/>
              <a:t>tell-</a:t>
            </a:r>
            <a:r>
              <a:rPr dirty="0" sz="2800"/>
              <a:t>tale</a:t>
            </a:r>
            <a:r>
              <a:rPr dirty="0" sz="2800" spc="-45"/>
              <a:t> </a:t>
            </a:r>
            <a:r>
              <a:rPr dirty="0" sz="2800"/>
              <a:t>signs</a:t>
            </a:r>
            <a:r>
              <a:rPr dirty="0" sz="2800" spc="-35"/>
              <a:t> </a:t>
            </a:r>
            <a:r>
              <a:rPr dirty="0" sz="2800"/>
              <a:t>of</a:t>
            </a:r>
            <a:r>
              <a:rPr dirty="0" sz="2800" spc="-50"/>
              <a:t> </a:t>
            </a:r>
            <a:r>
              <a:rPr dirty="0" sz="2800"/>
              <a:t>a</a:t>
            </a:r>
            <a:r>
              <a:rPr dirty="0" sz="2800" spc="-40"/>
              <a:t> </a:t>
            </a:r>
            <a:r>
              <a:rPr dirty="0" sz="2800"/>
              <a:t>phishing</a:t>
            </a:r>
            <a:r>
              <a:rPr dirty="0" sz="2800" spc="-5"/>
              <a:t> </a:t>
            </a:r>
            <a:r>
              <a:rPr dirty="0" sz="2800" spc="-10"/>
              <a:t>email?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57400"/>
            <a:ext cx="8635422" cy="265212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286" y="1466215"/>
            <a:ext cx="7407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Can</a:t>
            </a:r>
            <a:r>
              <a:rPr dirty="0" sz="2800" spc="-55"/>
              <a:t> </a:t>
            </a:r>
            <a:r>
              <a:rPr dirty="0" sz="2800"/>
              <a:t>you</a:t>
            </a:r>
            <a:r>
              <a:rPr dirty="0" sz="2800" spc="-30"/>
              <a:t> </a:t>
            </a:r>
            <a:r>
              <a:rPr dirty="0" sz="2800"/>
              <a:t>spot</a:t>
            </a:r>
            <a:r>
              <a:rPr dirty="0" sz="2800" spc="-25"/>
              <a:t> </a:t>
            </a:r>
            <a:r>
              <a:rPr dirty="0" sz="2800"/>
              <a:t>the</a:t>
            </a:r>
            <a:r>
              <a:rPr dirty="0" sz="2800" spc="-50"/>
              <a:t> </a:t>
            </a:r>
            <a:r>
              <a:rPr dirty="0" sz="2800" spc="-20"/>
              <a:t>tell-</a:t>
            </a:r>
            <a:r>
              <a:rPr dirty="0" sz="2800"/>
              <a:t>tale</a:t>
            </a:r>
            <a:r>
              <a:rPr dirty="0" sz="2800" spc="-45"/>
              <a:t> </a:t>
            </a:r>
            <a:r>
              <a:rPr dirty="0" sz="2800"/>
              <a:t>signs</a:t>
            </a:r>
            <a:r>
              <a:rPr dirty="0" sz="2800" spc="-35"/>
              <a:t> </a:t>
            </a:r>
            <a:r>
              <a:rPr dirty="0" sz="2800"/>
              <a:t>of</a:t>
            </a:r>
            <a:r>
              <a:rPr dirty="0" sz="2800" spc="-50"/>
              <a:t> </a:t>
            </a:r>
            <a:r>
              <a:rPr dirty="0" sz="2800"/>
              <a:t>a</a:t>
            </a:r>
            <a:r>
              <a:rPr dirty="0" sz="2800" spc="-40"/>
              <a:t> </a:t>
            </a:r>
            <a:r>
              <a:rPr dirty="0" sz="2800"/>
              <a:t>phishing</a:t>
            </a:r>
            <a:r>
              <a:rPr dirty="0" sz="2800" spc="-5"/>
              <a:t> </a:t>
            </a:r>
            <a:r>
              <a:rPr dirty="0" sz="2800" spc="-10"/>
              <a:t>email?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981200"/>
            <a:ext cx="8991600" cy="288493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4939" y="4517897"/>
            <a:ext cx="8705215" cy="2219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9814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first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ask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yourself,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know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person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should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about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email </a:t>
            </a:r>
            <a:r>
              <a:rPr dirty="0" sz="1600">
                <a:latin typeface="Calibri"/>
                <a:cs typeface="Calibri"/>
              </a:rPr>
              <a:t>accounts.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answered</a:t>
            </a:r>
            <a:r>
              <a:rPr dirty="0" sz="1600">
                <a:latin typeface="Calibri"/>
                <a:cs typeface="Calibri"/>
              </a:rPr>
              <a:t> no,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more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likely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phishing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attempt.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To: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Cc: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showing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 that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wont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able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tell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mass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attempting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get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many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people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possible.</a:t>
            </a:r>
            <a:endParaRPr sz="1600">
              <a:latin typeface="Calibri"/>
              <a:cs typeface="Calibri"/>
            </a:endParaRPr>
          </a:p>
          <a:p>
            <a:pPr marL="355600" marR="43815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dirty="0" sz="1600" b="1">
                <a:latin typeface="Calibri"/>
                <a:cs typeface="Calibri"/>
              </a:rPr>
              <a:t>Hovering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your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mouse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over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link</a:t>
            </a:r>
            <a:r>
              <a:rPr dirty="0" sz="1600">
                <a:latin typeface="Calibri"/>
                <a:cs typeface="Calibri"/>
              </a:rPr>
              <a:t>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valid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valdosta.edu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but </a:t>
            </a:r>
            <a:r>
              <a:rPr dirty="0" sz="1600">
                <a:latin typeface="Calibri"/>
                <a:cs typeface="Calibri"/>
              </a:rPr>
              <a:t>rather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external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attempting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get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credentials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install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malicious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software.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This </a:t>
            </a:r>
            <a:r>
              <a:rPr dirty="0" sz="1600">
                <a:latin typeface="Calibri"/>
                <a:cs typeface="Calibri"/>
              </a:rPr>
              <a:t>should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main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“Aha”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moment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know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indeed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phishing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email.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 startAt="3"/>
              <a:tabLst>
                <a:tab pos="354965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signature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generic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trying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lull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false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sense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security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saying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“Webmail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Administrator”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4925" y="1466215"/>
            <a:ext cx="65328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Tips</a:t>
            </a:r>
            <a:r>
              <a:rPr dirty="0" sz="2800" spc="-110"/>
              <a:t> </a:t>
            </a:r>
            <a:r>
              <a:rPr dirty="0" sz="2800"/>
              <a:t>to</a:t>
            </a:r>
            <a:r>
              <a:rPr dirty="0" sz="2800" spc="-110"/>
              <a:t> </a:t>
            </a:r>
            <a:r>
              <a:rPr dirty="0" sz="2800"/>
              <a:t>protect</a:t>
            </a:r>
            <a:r>
              <a:rPr dirty="0" sz="2800" spc="-100"/>
              <a:t> </a:t>
            </a:r>
            <a:r>
              <a:rPr dirty="0" sz="2800"/>
              <a:t>yourself</a:t>
            </a:r>
            <a:r>
              <a:rPr dirty="0" sz="2800" spc="-90"/>
              <a:t> </a:t>
            </a:r>
            <a:r>
              <a:rPr dirty="0" sz="2800"/>
              <a:t>from</a:t>
            </a:r>
            <a:r>
              <a:rPr dirty="0" sz="2800" spc="-100"/>
              <a:t> </a:t>
            </a:r>
            <a:r>
              <a:rPr dirty="0" sz="2800"/>
              <a:t>Phishing</a:t>
            </a:r>
            <a:r>
              <a:rPr dirty="0" sz="2800" spc="-70"/>
              <a:t> </a:t>
            </a:r>
            <a:r>
              <a:rPr dirty="0" sz="2800" spc="-10"/>
              <a:t>emails.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45440" y="1913356"/>
            <a:ext cx="8426450" cy="4775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112395" indent="-287020">
              <a:lnSpc>
                <a:spcPct val="1076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700" spc="-75">
                <a:latin typeface="Calibri"/>
                <a:cs typeface="Calibri"/>
              </a:rPr>
              <a:t>I.T.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will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NEVER</a:t>
            </a:r>
            <a:r>
              <a:rPr dirty="0" sz="1700" spc="-30" b="1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ask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your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password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over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email.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Please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wary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any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emails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asking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for </a:t>
            </a:r>
            <a:r>
              <a:rPr dirty="0" sz="1700" spc="-10">
                <a:latin typeface="Calibri"/>
                <a:cs typeface="Calibri"/>
              </a:rPr>
              <a:t>passwords</a:t>
            </a:r>
            <a:r>
              <a:rPr dirty="0" sz="1700" spc="-10" b="1">
                <a:latin typeface="Calibri"/>
                <a:cs typeface="Calibri"/>
              </a:rPr>
              <a:t>.</a:t>
            </a:r>
            <a:r>
              <a:rPr dirty="0" sz="1700" spc="-5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Never</a:t>
            </a:r>
            <a:r>
              <a:rPr dirty="0" sz="1700" spc="-3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send</a:t>
            </a:r>
            <a:r>
              <a:rPr dirty="0" sz="1700" spc="-25" b="1">
                <a:latin typeface="Calibri"/>
                <a:cs typeface="Calibri"/>
              </a:rPr>
              <a:t> </a:t>
            </a:r>
            <a:r>
              <a:rPr dirty="0" sz="1700" spc="-10" b="1">
                <a:latin typeface="Calibri"/>
                <a:cs typeface="Calibri"/>
              </a:rPr>
              <a:t>passwords,</a:t>
            </a:r>
            <a:r>
              <a:rPr dirty="0" sz="1700" spc="-50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bank</a:t>
            </a:r>
            <a:r>
              <a:rPr dirty="0" sz="1700" spc="-15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account</a:t>
            </a:r>
            <a:r>
              <a:rPr dirty="0" sz="1700" spc="-10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numbers,</a:t>
            </a:r>
            <a:r>
              <a:rPr dirty="0" sz="1700" spc="-30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or</a:t>
            </a:r>
            <a:r>
              <a:rPr dirty="0" sz="1700" spc="-20" b="1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other</a:t>
            </a:r>
            <a:r>
              <a:rPr dirty="0" sz="1700" spc="-25" b="1">
                <a:latin typeface="Calibri"/>
                <a:cs typeface="Calibri"/>
              </a:rPr>
              <a:t> </a:t>
            </a:r>
            <a:r>
              <a:rPr dirty="0" sz="1700" spc="-10" b="1">
                <a:latin typeface="Calibri"/>
                <a:cs typeface="Calibri"/>
              </a:rPr>
              <a:t>private</a:t>
            </a:r>
            <a:r>
              <a:rPr dirty="0" sz="1700" spc="-35" b="1">
                <a:latin typeface="Calibri"/>
                <a:cs typeface="Calibri"/>
              </a:rPr>
              <a:t> </a:t>
            </a:r>
            <a:r>
              <a:rPr dirty="0" sz="1700" spc="-10" b="1">
                <a:latin typeface="Calibri"/>
                <a:cs typeface="Calibri"/>
              </a:rPr>
              <a:t>information</a:t>
            </a:r>
            <a:r>
              <a:rPr dirty="0" sz="1700" spc="-45" b="1">
                <a:latin typeface="Calibri"/>
                <a:cs typeface="Calibri"/>
              </a:rPr>
              <a:t> </a:t>
            </a:r>
            <a:r>
              <a:rPr dirty="0" sz="1700" spc="-25" b="1">
                <a:latin typeface="Calibri"/>
                <a:cs typeface="Calibri"/>
              </a:rPr>
              <a:t>in </a:t>
            </a:r>
            <a:r>
              <a:rPr dirty="0" sz="1700" b="1">
                <a:latin typeface="Calibri"/>
                <a:cs typeface="Calibri"/>
              </a:rPr>
              <a:t>an</a:t>
            </a:r>
            <a:r>
              <a:rPr dirty="0" sz="1700" spc="-15" b="1">
                <a:latin typeface="Calibri"/>
                <a:cs typeface="Calibri"/>
              </a:rPr>
              <a:t> </a:t>
            </a:r>
            <a:r>
              <a:rPr dirty="0" sz="1700" spc="-10" b="1">
                <a:latin typeface="Calibri"/>
                <a:cs typeface="Calibri"/>
              </a:rPr>
              <a:t>email.</a:t>
            </a:r>
            <a:endParaRPr sz="1700">
              <a:latin typeface="Calibri"/>
              <a:cs typeface="Calibri"/>
            </a:endParaRPr>
          </a:p>
          <a:p>
            <a:pPr marL="299085" marR="38100" indent="-287020">
              <a:lnSpc>
                <a:spcPct val="1078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700">
                <a:latin typeface="Calibri"/>
                <a:cs typeface="Calibri"/>
              </a:rPr>
              <a:t>Be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cautious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about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opening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attachments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downloading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files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from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emails,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regardless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of </a:t>
            </a:r>
            <a:r>
              <a:rPr dirty="0" sz="1700">
                <a:latin typeface="Calibri"/>
                <a:cs typeface="Calibri"/>
              </a:rPr>
              <a:t>who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sent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them.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These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files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can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contain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viruses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other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malware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that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can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weaken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your </a:t>
            </a:r>
            <a:r>
              <a:rPr dirty="0" sz="1700">
                <a:latin typeface="Calibri"/>
                <a:cs typeface="Calibri"/>
              </a:rPr>
              <a:t>computer's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security.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If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you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are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not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expecting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with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attachment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from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someone, </a:t>
            </a:r>
            <a:r>
              <a:rPr dirty="0" sz="1700">
                <a:latin typeface="Calibri"/>
                <a:cs typeface="Calibri"/>
              </a:rPr>
              <a:t>such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fax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PDF,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please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call</a:t>
            </a:r>
            <a:r>
              <a:rPr dirty="0" sz="1700" spc="-15" b="1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ask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them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if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they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indeed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sent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email.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If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not,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let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them </a:t>
            </a:r>
            <a:r>
              <a:rPr dirty="0" sz="1700">
                <a:latin typeface="Calibri"/>
                <a:cs typeface="Calibri"/>
              </a:rPr>
              <a:t>know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they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are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sending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out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Phishing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emails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need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change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their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password immediately.</a:t>
            </a:r>
            <a:endParaRPr sz="17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700" b="1">
                <a:latin typeface="Calibri"/>
                <a:cs typeface="Calibri"/>
              </a:rPr>
              <a:t>Never</a:t>
            </a:r>
            <a:r>
              <a:rPr dirty="0" sz="1700" spc="-30" b="1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enter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private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personal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information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into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popup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window.</a:t>
            </a:r>
            <a:endParaRPr sz="1700">
              <a:latin typeface="Calibri"/>
              <a:cs typeface="Calibri"/>
            </a:endParaRPr>
          </a:p>
          <a:p>
            <a:pPr marL="299085" marR="87630" indent="-287020">
              <a:lnSpc>
                <a:spcPct val="1076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700">
                <a:latin typeface="Calibri"/>
                <a:cs typeface="Calibri"/>
              </a:rPr>
              <a:t>If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there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is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link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your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mouse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hover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over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that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link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see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if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is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sending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you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where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claims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be,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this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can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thwart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many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phishing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attempts.</a:t>
            </a:r>
            <a:endParaRPr sz="17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299085" algn="l"/>
                <a:tab pos="3582035" algn="l"/>
              </a:tabLst>
            </a:pPr>
            <a:r>
              <a:rPr dirty="0" sz="1700">
                <a:latin typeface="Calibri"/>
                <a:cs typeface="Calibri"/>
              </a:rPr>
              <a:t>Look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'https://'</a:t>
            </a:r>
            <a:r>
              <a:rPr dirty="0" sz="1700" spc="-30" b="1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b="1">
                <a:latin typeface="Calibri"/>
                <a:cs typeface="Calibri"/>
              </a:rPr>
              <a:t>lock</a:t>
            </a:r>
            <a:r>
              <a:rPr dirty="0" sz="1700" spc="-30" b="1">
                <a:latin typeface="Calibri"/>
                <a:cs typeface="Calibri"/>
              </a:rPr>
              <a:t> </a:t>
            </a:r>
            <a:r>
              <a:rPr dirty="0" sz="1700" spc="-20" b="1">
                <a:latin typeface="Calibri"/>
                <a:cs typeface="Calibri"/>
              </a:rPr>
              <a:t>icon</a:t>
            </a:r>
            <a:r>
              <a:rPr dirty="0" sz="1700" b="1">
                <a:latin typeface="Calibri"/>
                <a:cs typeface="Calibri"/>
              </a:rPr>
              <a:t>	</a:t>
            </a: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address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bar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before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entering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any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private</a:t>
            </a:r>
            <a:endParaRPr sz="17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160"/>
              </a:spcBef>
            </a:pPr>
            <a:r>
              <a:rPr dirty="0" sz="1700" spc="-10">
                <a:latin typeface="Calibri"/>
                <a:cs typeface="Calibri"/>
              </a:rPr>
              <a:t>information </a:t>
            </a:r>
            <a:r>
              <a:rPr dirty="0" sz="1700">
                <a:latin typeface="Calibri"/>
                <a:cs typeface="Calibri"/>
              </a:rPr>
              <a:t>on a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website.</a:t>
            </a:r>
            <a:endParaRPr sz="1700">
              <a:latin typeface="Calibri"/>
              <a:cs typeface="Calibri"/>
            </a:endParaRPr>
          </a:p>
          <a:p>
            <a:pPr marL="299085" marR="5080" indent="-287020">
              <a:lnSpc>
                <a:spcPts val="2210"/>
              </a:lnSpc>
              <a:spcBef>
                <a:spcPts val="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700">
                <a:latin typeface="Calibri"/>
                <a:cs typeface="Calibri"/>
              </a:rPr>
              <a:t>Look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spelling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bad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grammar.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Cybercriminals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are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not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known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their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grammar</a:t>
            </a:r>
            <a:r>
              <a:rPr dirty="0" sz="1700" spc="-25">
                <a:latin typeface="Calibri"/>
                <a:cs typeface="Calibri"/>
              </a:rPr>
              <a:t> and </a:t>
            </a:r>
            <a:r>
              <a:rPr dirty="0" sz="1700">
                <a:latin typeface="Calibri"/>
                <a:cs typeface="Calibri"/>
              </a:rPr>
              <a:t>spelling.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Professional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companies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organizations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usually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have staff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that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will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not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allow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mass</a:t>
            </a:r>
            <a:endParaRPr sz="17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5"/>
              </a:spcBef>
            </a:pPr>
            <a:r>
              <a:rPr dirty="0" sz="1700">
                <a:latin typeface="Calibri"/>
                <a:cs typeface="Calibri"/>
              </a:rPr>
              <a:t>email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like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this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go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out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its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users.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If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you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notice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mistakes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email,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it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might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scam.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5295900"/>
            <a:ext cx="304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894" y="1557654"/>
            <a:ext cx="742886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74060" marR="5080" indent="-3261995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What</a:t>
            </a:r>
            <a:r>
              <a:rPr dirty="0" sz="2800" spc="-60"/>
              <a:t> </a:t>
            </a:r>
            <a:r>
              <a:rPr dirty="0" sz="2800"/>
              <a:t>to</a:t>
            </a:r>
            <a:r>
              <a:rPr dirty="0" sz="2800" spc="-70"/>
              <a:t> </a:t>
            </a:r>
            <a:r>
              <a:rPr dirty="0" sz="2800"/>
              <a:t>do</a:t>
            </a:r>
            <a:r>
              <a:rPr dirty="0" sz="2800" spc="-50"/>
              <a:t> </a:t>
            </a:r>
            <a:r>
              <a:rPr dirty="0" sz="2800"/>
              <a:t>when</a:t>
            </a:r>
            <a:r>
              <a:rPr dirty="0" sz="2800" spc="-65"/>
              <a:t> </a:t>
            </a:r>
            <a:r>
              <a:rPr dirty="0" sz="2800"/>
              <a:t>you</a:t>
            </a:r>
            <a:r>
              <a:rPr dirty="0" sz="2800" spc="-60"/>
              <a:t> </a:t>
            </a:r>
            <a:r>
              <a:rPr dirty="0" sz="2800"/>
              <a:t>think</a:t>
            </a:r>
            <a:r>
              <a:rPr dirty="0" sz="2800" spc="-40"/>
              <a:t> </a:t>
            </a:r>
            <a:r>
              <a:rPr dirty="0" sz="2800"/>
              <a:t>you</a:t>
            </a:r>
            <a:r>
              <a:rPr dirty="0" sz="2800" spc="-60"/>
              <a:t> </a:t>
            </a:r>
            <a:r>
              <a:rPr dirty="0" sz="2800"/>
              <a:t>received</a:t>
            </a:r>
            <a:r>
              <a:rPr dirty="0" sz="2800" spc="-70"/>
              <a:t> </a:t>
            </a:r>
            <a:r>
              <a:rPr dirty="0" sz="2800"/>
              <a:t>a</a:t>
            </a:r>
            <a:r>
              <a:rPr dirty="0" sz="2800" spc="-65"/>
              <a:t> </a:t>
            </a:r>
            <a:r>
              <a:rPr dirty="0" sz="2800" spc="-10"/>
              <a:t>phishing email.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266700" y="2816351"/>
            <a:ext cx="8610600" cy="3278504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marL="377825" marR="118745" indent="-287020">
              <a:lnSpc>
                <a:spcPts val="3600"/>
              </a:lnSpc>
              <a:spcBef>
                <a:spcPts val="185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2000">
                <a:latin typeface="Calibri"/>
                <a:cs typeface="Calibri"/>
              </a:rPr>
              <a:t>First,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do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not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click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links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within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email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download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attachment. Forward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email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u="sng" sz="2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abuse@valdosta.edu</a:t>
            </a:r>
            <a:r>
              <a:rPr dirty="0" sz="20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Information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Security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examine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determine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legitimate.</a:t>
            </a:r>
            <a:endParaRPr sz="20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spcBef>
                <a:spcPts val="880"/>
              </a:spcBef>
              <a:buFont typeface="Arial MT"/>
              <a:buChar char="•"/>
              <a:tabLst>
                <a:tab pos="377825" algn="l"/>
              </a:tabLst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there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attachment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email,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recognize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sender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aren't</a:t>
            </a:r>
            <a:endParaRPr sz="2000">
              <a:latin typeface="Calibri"/>
              <a:cs typeface="Calibri"/>
            </a:endParaRPr>
          </a:p>
          <a:p>
            <a:pPr marL="377825" marR="1240790">
              <a:lnSpc>
                <a:spcPct val="15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expecting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attachment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them,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please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call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them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ask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is </a:t>
            </a:r>
            <a:r>
              <a:rPr dirty="0" sz="2000" spc="-10">
                <a:latin typeface="Calibri"/>
                <a:cs typeface="Calibri"/>
              </a:rPr>
              <a:t>legitimate.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626" rIns="0" bIns="0" rtlCol="0" vert="horz">
            <a:spAutoFit/>
          </a:bodyPr>
          <a:lstStyle/>
          <a:p>
            <a:pPr marL="1068705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What</a:t>
            </a:r>
            <a:r>
              <a:rPr dirty="0" sz="4400" spc="-35"/>
              <a:t> </a:t>
            </a:r>
            <a:r>
              <a:rPr dirty="0" sz="4400"/>
              <a:t>is</a:t>
            </a:r>
            <a:r>
              <a:rPr dirty="0" sz="4400" spc="-35"/>
              <a:t> </a:t>
            </a:r>
            <a:r>
              <a:rPr dirty="0" sz="4400" spc="-10"/>
              <a:t>Phishing?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836547"/>
            <a:ext cx="7832725" cy="3441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Phishing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email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messages,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websites,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phone </a:t>
            </a:r>
            <a:r>
              <a:rPr dirty="0" sz="3200">
                <a:latin typeface="Calibri"/>
                <a:cs typeface="Calibri"/>
              </a:rPr>
              <a:t>calls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are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designed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to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steal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money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or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sensitive information.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Cybercriminals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can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do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this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by </a:t>
            </a:r>
            <a:r>
              <a:rPr dirty="0" sz="3200" spc="-10">
                <a:latin typeface="Calibri"/>
                <a:cs typeface="Calibri"/>
              </a:rPr>
              <a:t>installing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malicious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software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on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your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computer, </a:t>
            </a:r>
            <a:r>
              <a:rPr dirty="0" sz="3200">
                <a:latin typeface="Calibri"/>
                <a:cs typeface="Calibri"/>
              </a:rPr>
              <a:t>tricking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you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into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giving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them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sensitive information,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or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outright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stealing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personal information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off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of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your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computer.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9345" y="1466215"/>
            <a:ext cx="43935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Signs</a:t>
            </a:r>
            <a:r>
              <a:rPr dirty="0" sz="2800" spc="-45"/>
              <a:t> </a:t>
            </a:r>
            <a:r>
              <a:rPr dirty="0" sz="2800"/>
              <a:t>of</a:t>
            </a:r>
            <a:r>
              <a:rPr dirty="0" sz="2800" spc="-55"/>
              <a:t> </a:t>
            </a:r>
            <a:r>
              <a:rPr dirty="0" sz="2800"/>
              <a:t>a</a:t>
            </a:r>
            <a:r>
              <a:rPr dirty="0" sz="2800" spc="-45"/>
              <a:t> </a:t>
            </a:r>
            <a:r>
              <a:rPr dirty="0" sz="2800"/>
              <a:t>Phishing</a:t>
            </a:r>
            <a:r>
              <a:rPr dirty="0" sz="2800" spc="-5"/>
              <a:t> </a:t>
            </a:r>
            <a:r>
              <a:rPr dirty="0" sz="2800"/>
              <a:t>Phone</a:t>
            </a:r>
            <a:r>
              <a:rPr dirty="0" sz="2800" spc="-30"/>
              <a:t> </a:t>
            </a:r>
            <a:r>
              <a:rPr dirty="0" sz="2800" spc="-10"/>
              <a:t>Call: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45440" y="2034667"/>
            <a:ext cx="7998459" cy="414147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20">
                <a:latin typeface="Calibri"/>
                <a:cs typeface="Calibri"/>
              </a:rPr>
              <a:t>You've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been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specially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selected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(for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offer).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20">
                <a:latin typeface="Calibri"/>
                <a:cs typeface="Calibri"/>
              </a:rPr>
              <a:t>You'll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get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free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bonus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product.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20">
                <a:latin typeface="Calibri"/>
                <a:cs typeface="Calibri"/>
              </a:rPr>
              <a:t>You've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valuable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prizes.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20">
                <a:latin typeface="Calibri"/>
                <a:cs typeface="Calibri"/>
              </a:rPr>
              <a:t>You've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money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foreign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lottery.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ts val="3240"/>
              </a:lnSpc>
              <a:spcBef>
                <a:spcPts val="29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investment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low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risk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higher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return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get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anywhere else.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40">
                <a:latin typeface="Calibri"/>
                <a:cs typeface="Calibri"/>
              </a:rPr>
              <a:t>You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make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up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right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away.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40">
                <a:latin typeface="Calibri"/>
                <a:cs typeface="Calibri"/>
              </a:rPr>
              <a:t>You </a:t>
            </a:r>
            <a:r>
              <a:rPr dirty="0" sz="1800">
                <a:latin typeface="Calibri"/>
                <a:cs typeface="Calibri"/>
              </a:rPr>
              <a:t>trust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right?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40">
                <a:latin typeface="Calibri"/>
                <a:cs typeface="Calibri"/>
              </a:rPr>
              <a:t>You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don't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check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company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anyone.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We'll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just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put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shipping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handling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charges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credit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card.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478" y="1542415"/>
            <a:ext cx="72256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Tips</a:t>
            </a:r>
            <a:r>
              <a:rPr dirty="0" sz="2800" spc="-105"/>
              <a:t> </a:t>
            </a:r>
            <a:r>
              <a:rPr dirty="0" sz="2800"/>
              <a:t>to</a:t>
            </a:r>
            <a:r>
              <a:rPr dirty="0" sz="2800" spc="-110"/>
              <a:t> </a:t>
            </a:r>
            <a:r>
              <a:rPr dirty="0" sz="2800"/>
              <a:t>protect</a:t>
            </a:r>
            <a:r>
              <a:rPr dirty="0" sz="2800" spc="-90"/>
              <a:t> </a:t>
            </a:r>
            <a:r>
              <a:rPr dirty="0" sz="2800"/>
              <a:t>yourself</a:t>
            </a:r>
            <a:r>
              <a:rPr dirty="0" sz="2800" spc="-90"/>
              <a:t> </a:t>
            </a:r>
            <a:r>
              <a:rPr dirty="0" sz="2800"/>
              <a:t>from</a:t>
            </a:r>
            <a:r>
              <a:rPr dirty="0" sz="2800" spc="-95"/>
              <a:t> </a:t>
            </a:r>
            <a:r>
              <a:rPr dirty="0" sz="2800"/>
              <a:t>Phishing</a:t>
            </a:r>
            <a:r>
              <a:rPr dirty="0" sz="2800" spc="-65"/>
              <a:t> </a:t>
            </a:r>
            <a:r>
              <a:rPr dirty="0" sz="2800"/>
              <a:t>phone</a:t>
            </a:r>
            <a:r>
              <a:rPr dirty="0" sz="2800" spc="-85"/>
              <a:t> </a:t>
            </a:r>
            <a:r>
              <a:rPr dirty="0" sz="2800" spc="-10"/>
              <a:t>calls.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45440" y="2139213"/>
            <a:ext cx="8442960" cy="4215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408940" indent="-287020">
              <a:lnSpc>
                <a:spcPct val="114399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latin typeface="Calibri"/>
                <a:cs typeface="Calibri"/>
              </a:rPr>
              <a:t>Don’t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unfamiliar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company.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Legitimate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businesses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understand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want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more </a:t>
            </a:r>
            <a:r>
              <a:rPr dirty="0" sz="1600" spc="-10">
                <a:latin typeface="Calibri"/>
                <a:cs typeface="Calibri"/>
              </a:rPr>
              <a:t>information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about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their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company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happy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comply.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spc="-10">
                <a:latin typeface="Calibri"/>
                <a:cs typeface="Calibri"/>
              </a:rPr>
              <a:t>Always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check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out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unfamiliar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companies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local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consumer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protection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agency,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Better</a:t>
            </a:r>
            <a:endParaRPr sz="1600">
              <a:latin typeface="Calibri"/>
              <a:cs typeface="Calibri"/>
            </a:endParaRPr>
          </a:p>
          <a:p>
            <a:pPr marL="299085" marR="10160">
              <a:lnSpc>
                <a:spcPct val="114399"/>
              </a:lnSpc>
              <a:spcBef>
                <a:spcPts val="15"/>
              </a:spcBef>
            </a:pPr>
            <a:r>
              <a:rPr dirty="0" sz="1600">
                <a:latin typeface="Calibri"/>
                <a:cs typeface="Calibri"/>
              </a:rPr>
              <a:t>Business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Bureau,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state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attorney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general,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National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Fraud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Information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Center,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watchdog groups.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latin typeface="Calibri"/>
                <a:cs typeface="Calibri"/>
              </a:rPr>
              <a:t>Obtain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salesperson’s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name,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business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identity,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telephone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number,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street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mailing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address,</a:t>
            </a:r>
            <a:endParaRPr sz="1600">
              <a:latin typeface="Calibri"/>
              <a:cs typeface="Calibri"/>
            </a:endParaRPr>
          </a:p>
          <a:p>
            <a:pPr marL="299085" marR="120014">
              <a:lnSpc>
                <a:spcPct val="114500"/>
              </a:lnSpc>
              <a:spcBef>
                <a:spcPts val="10"/>
              </a:spcBef>
            </a:pP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business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license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number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before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transact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business.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Some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artists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give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out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false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names, </a:t>
            </a:r>
            <a:r>
              <a:rPr dirty="0" sz="1600">
                <a:latin typeface="Calibri"/>
                <a:cs typeface="Calibri"/>
              </a:rPr>
              <a:t>telephone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numbers,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addresses,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business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license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numbers.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Verify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accuracy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these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items.</a:t>
            </a:r>
            <a:endParaRPr sz="1600">
              <a:latin typeface="Calibri"/>
              <a:cs typeface="Calibri"/>
            </a:endParaRPr>
          </a:p>
          <a:p>
            <a:pPr marL="299085" marR="544195" indent="-287020">
              <a:lnSpc>
                <a:spcPts val="221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latin typeface="Calibri"/>
                <a:cs typeface="Calibri"/>
              </a:rPr>
              <a:t>Don’t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“free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prize.”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caller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tells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payment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taxes,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violating federal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law.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Calibri"/>
                <a:cs typeface="Calibri"/>
              </a:rPr>
              <a:t>Never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money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give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out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personal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information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such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credit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card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numbers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expiration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275"/>
              </a:spcBef>
            </a:pPr>
            <a:r>
              <a:rPr dirty="0" sz="1600">
                <a:latin typeface="Calibri"/>
                <a:cs typeface="Calibri"/>
              </a:rPr>
              <a:t>dates,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bank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account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numbers,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dates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birth,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social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security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numbers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unfamiliar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companies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290"/>
              </a:spcBef>
            </a:pP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unknown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persons.</a:t>
            </a:r>
            <a:endParaRPr sz="1600">
              <a:latin typeface="Calibri"/>
              <a:cs typeface="Calibri"/>
            </a:endParaRPr>
          </a:p>
          <a:p>
            <a:pPr marL="299085" marR="301625" indent="-287020">
              <a:lnSpc>
                <a:spcPct val="114399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been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victimized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once,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wary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persons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offering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help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recover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your </a:t>
            </a:r>
            <a:r>
              <a:rPr dirty="0" sz="1600">
                <a:latin typeface="Calibri"/>
                <a:cs typeface="Calibri"/>
              </a:rPr>
              <a:t>losses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fee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paid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advance.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789" y="1542415"/>
            <a:ext cx="80403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What</a:t>
            </a:r>
            <a:r>
              <a:rPr dirty="0" sz="2800" spc="-55"/>
              <a:t> </a:t>
            </a:r>
            <a:r>
              <a:rPr dirty="0" sz="2800"/>
              <a:t>to</a:t>
            </a:r>
            <a:r>
              <a:rPr dirty="0" sz="2800" spc="-65"/>
              <a:t> </a:t>
            </a:r>
            <a:r>
              <a:rPr dirty="0" sz="2800"/>
              <a:t>do</a:t>
            </a:r>
            <a:r>
              <a:rPr dirty="0" sz="2800" spc="-50"/>
              <a:t> </a:t>
            </a:r>
            <a:r>
              <a:rPr dirty="0" sz="2800"/>
              <a:t>if</a:t>
            </a:r>
            <a:r>
              <a:rPr dirty="0" sz="2800" spc="-65"/>
              <a:t> </a:t>
            </a:r>
            <a:r>
              <a:rPr dirty="0" sz="2800"/>
              <a:t>you</a:t>
            </a:r>
            <a:r>
              <a:rPr dirty="0" sz="2800" spc="-55"/>
              <a:t> </a:t>
            </a:r>
            <a:r>
              <a:rPr dirty="0" sz="2800"/>
              <a:t>think</a:t>
            </a:r>
            <a:r>
              <a:rPr dirty="0" sz="2800" spc="-35"/>
              <a:t> </a:t>
            </a:r>
            <a:r>
              <a:rPr dirty="0" sz="2800"/>
              <a:t>you</a:t>
            </a:r>
            <a:r>
              <a:rPr dirty="0" sz="2800" spc="-60"/>
              <a:t> </a:t>
            </a:r>
            <a:r>
              <a:rPr dirty="0" sz="2800"/>
              <a:t>are</a:t>
            </a:r>
            <a:r>
              <a:rPr dirty="0" sz="2800" spc="-60"/>
              <a:t> </a:t>
            </a:r>
            <a:r>
              <a:rPr dirty="0" sz="2800"/>
              <a:t>receiving</a:t>
            </a:r>
            <a:r>
              <a:rPr dirty="0" sz="2800" spc="-50"/>
              <a:t> </a:t>
            </a:r>
            <a:r>
              <a:rPr dirty="0" sz="2800"/>
              <a:t>a</a:t>
            </a:r>
            <a:r>
              <a:rPr dirty="0" sz="2800" spc="-70"/>
              <a:t> </a:t>
            </a:r>
            <a:r>
              <a:rPr dirty="0" sz="2800"/>
              <a:t>Phishing</a:t>
            </a:r>
            <a:r>
              <a:rPr dirty="0" sz="2800" spc="-20"/>
              <a:t> Call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18617" y="2040153"/>
            <a:ext cx="8434705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spc="-10">
                <a:latin typeface="Calibri"/>
                <a:cs typeface="Calibri"/>
              </a:rPr>
              <a:t>Always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look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up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phone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number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Google.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Often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times,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received </a:t>
            </a:r>
            <a:r>
              <a:rPr dirty="0" sz="1600">
                <a:latin typeface="Calibri"/>
                <a:cs typeface="Calibri"/>
              </a:rPr>
              <a:t>these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calls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before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number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scam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different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websites. </a:t>
            </a:r>
            <a:r>
              <a:rPr dirty="0" sz="1600">
                <a:latin typeface="Calibri"/>
                <a:cs typeface="Calibri"/>
              </a:rPr>
              <a:t>Some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websites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are </a:t>
            </a:r>
            <a:r>
              <a:rPr dirty="0" sz="1600" spc="-10">
                <a:latin typeface="Calibri"/>
                <a:cs typeface="Calibri"/>
              </a:rPr>
              <a:t>800notes.com,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callercenter.com,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callercomplaints.com.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know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whether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not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scam,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what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caller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ask</a:t>
            </a:r>
            <a:r>
              <a:rPr dirty="0" sz="1600" spc="-20">
                <a:latin typeface="Calibri"/>
                <a:cs typeface="Calibri"/>
              </a:rPr>
              <a:t> for.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spc="-10">
                <a:latin typeface="Calibri"/>
                <a:cs typeface="Calibri"/>
              </a:rPr>
              <a:t>Resist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pressure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make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decision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immediately.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Calibri"/>
                <a:cs typeface="Calibri"/>
              </a:rPr>
              <a:t>Keep</a:t>
            </a:r>
            <a:r>
              <a:rPr dirty="0" sz="1600" spc="-6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your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credit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card,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checking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account,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or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Social</a:t>
            </a:r>
            <a:r>
              <a:rPr dirty="0" sz="1600" spc="-6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Security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numbers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to</a:t>
            </a:r>
            <a:r>
              <a:rPr dirty="0" sz="1600" spc="-6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yourself</a:t>
            </a:r>
            <a:r>
              <a:rPr dirty="0" sz="1600">
                <a:latin typeface="Calibri"/>
                <a:cs typeface="Calibri"/>
              </a:rPr>
              <a:t>.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Don't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tell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them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callers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don't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know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—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even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ask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“confirm”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information.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That's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trick.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latin typeface="Calibri"/>
                <a:cs typeface="Calibri"/>
              </a:rPr>
              <a:t>Get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information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writing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before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agree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buy.</a:t>
            </a:r>
            <a:endParaRPr sz="1600">
              <a:latin typeface="Calibri"/>
              <a:cs typeface="Calibri"/>
            </a:endParaRPr>
          </a:p>
          <a:p>
            <a:pPr marL="299085" marR="154305" indent="-287020">
              <a:lnSpc>
                <a:spcPts val="2880"/>
              </a:lnSpc>
              <a:spcBef>
                <a:spcPts val="259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latin typeface="Calibri"/>
                <a:cs typeface="Calibri"/>
              </a:rPr>
              <a:t>Beware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offers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“help”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recover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money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already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lost.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Callers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say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law </a:t>
            </a:r>
            <a:r>
              <a:rPr dirty="0" sz="1600" spc="-10">
                <a:latin typeface="Calibri"/>
                <a:cs typeface="Calibri"/>
              </a:rPr>
              <a:t>enforcement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officers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help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get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money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back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“for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fee”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scammers.</a:t>
            </a:r>
            <a:endParaRPr sz="1600">
              <a:latin typeface="Calibri"/>
              <a:cs typeface="Calibri"/>
            </a:endParaRPr>
          </a:p>
          <a:p>
            <a:pPr marL="299085" marR="68580" indent="-287020">
              <a:lnSpc>
                <a:spcPts val="288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latin typeface="Calibri"/>
                <a:cs typeface="Calibri"/>
              </a:rPr>
              <a:t>Report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caller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rude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abusive,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even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already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them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money.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They'll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want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more. </a:t>
            </a:r>
            <a:r>
              <a:rPr dirty="0" sz="1600">
                <a:latin typeface="Calibri"/>
                <a:cs typeface="Calibri"/>
              </a:rPr>
              <a:t>Call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1-</a:t>
            </a:r>
            <a:r>
              <a:rPr dirty="0" sz="1600" spc="-20" b="1">
                <a:latin typeface="Calibri"/>
                <a:cs typeface="Calibri"/>
              </a:rPr>
              <a:t>877-</a:t>
            </a:r>
            <a:r>
              <a:rPr dirty="0" sz="1600" spc="-25" b="1">
                <a:latin typeface="Calibri"/>
                <a:cs typeface="Calibri"/>
              </a:rPr>
              <a:t>FTC-</a:t>
            </a:r>
            <a:r>
              <a:rPr dirty="0" sz="1600" b="1">
                <a:latin typeface="Calibri"/>
                <a:cs typeface="Calibri"/>
              </a:rPr>
              <a:t>HELP</a:t>
            </a:r>
            <a:r>
              <a:rPr dirty="0" sz="1600" spc="3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visit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ftc.gov/complaint</a:t>
            </a:r>
            <a:r>
              <a:rPr dirty="0" sz="1600" spc="-1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3478" y="1151889"/>
            <a:ext cx="225933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/>
              <a:t>Additional</a:t>
            </a:r>
            <a:r>
              <a:rPr dirty="0" sz="2000" spc="-100"/>
              <a:t> </a:t>
            </a:r>
            <a:r>
              <a:rPr dirty="0" sz="2000" spc="-10"/>
              <a:t>Resources.</a:t>
            </a:r>
            <a:endParaRPr sz="2000"/>
          </a:p>
        </p:txBody>
      </p:sp>
      <p:sp>
        <p:nvSpPr>
          <p:cNvPr id="3" name="object 3" descr=""/>
          <p:cNvSpPr txBox="1"/>
          <p:nvPr/>
        </p:nvSpPr>
        <p:spPr>
          <a:xfrm>
            <a:off x="2087626" y="1626869"/>
            <a:ext cx="4970145" cy="4585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69850">
              <a:lnSpc>
                <a:spcPct val="100000"/>
              </a:lnSpc>
              <a:spcBef>
                <a:spcPts val="95"/>
              </a:spcBef>
            </a:pPr>
            <a:r>
              <a:rPr dirty="0" u="sng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http://www.antiphishing.org/</a:t>
            </a:r>
            <a:endParaRPr sz="1600">
              <a:latin typeface="Calibri"/>
              <a:cs typeface="Calibri"/>
            </a:endParaRPr>
          </a:p>
          <a:p>
            <a:pPr algn="ctr" marR="71120">
              <a:lnSpc>
                <a:spcPct val="100000"/>
              </a:lnSpc>
              <a:spcBef>
                <a:spcPts val="1920"/>
              </a:spcBef>
            </a:pPr>
            <a:r>
              <a:rPr dirty="0" u="sng" sz="16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http://www.fraudwatchinternational.com/phishing-</a:t>
            </a:r>
            <a:r>
              <a:rPr dirty="0" u="sng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alerts</a:t>
            </a:r>
            <a:endParaRPr sz="1600">
              <a:latin typeface="Calibri"/>
              <a:cs typeface="Calibri"/>
            </a:endParaRPr>
          </a:p>
          <a:p>
            <a:pPr algn="ctr" marR="72390">
              <a:lnSpc>
                <a:spcPct val="100000"/>
              </a:lnSpc>
              <a:spcBef>
                <a:spcPts val="1920"/>
              </a:spcBef>
            </a:pPr>
            <a:r>
              <a:rPr dirty="0" u="sng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http://phishme.com/</a:t>
            </a:r>
            <a:endParaRPr sz="1600">
              <a:latin typeface="Calibri"/>
              <a:cs typeface="Calibri"/>
            </a:endParaRPr>
          </a:p>
          <a:p>
            <a:pPr algn="ctr" marL="73025" marR="144780" indent="-1905">
              <a:lnSpc>
                <a:spcPct val="200100"/>
              </a:lnSpc>
            </a:pPr>
            <a:r>
              <a:rPr dirty="0" u="sng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http://www.onguardonline.gov/phishing</a:t>
            </a:r>
            <a:r>
              <a:rPr dirty="0" sz="16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16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http://www.consumer.ftc.gov/articles/0076-</a:t>
            </a:r>
            <a:r>
              <a:rPr dirty="0" u="sng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phone-scams</a:t>
            </a:r>
            <a:r>
              <a:rPr dirty="0" sz="16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16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http://www.fbi.gov/scams-</a:t>
            </a:r>
            <a:r>
              <a:rPr dirty="0" u="sng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safety/fraud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600">
              <a:latin typeface="Calibri"/>
              <a:cs typeface="Calibri"/>
            </a:endParaRPr>
          </a:p>
          <a:p>
            <a:pPr algn="ctr" marR="7683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Sources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20"/>
              </a:spcBef>
              <a:tabLst>
                <a:tab pos="342265" algn="l"/>
              </a:tabLst>
            </a:pPr>
            <a:r>
              <a:rPr dirty="0" sz="1600" spc="-25">
                <a:latin typeface="Calibri"/>
                <a:cs typeface="Calibri"/>
                <a:hlinkClick r:id="rId8"/>
              </a:rPr>
              <a:t>1.</a:t>
            </a:r>
            <a:r>
              <a:rPr dirty="0" sz="1600">
                <a:latin typeface="Calibri"/>
                <a:cs typeface="Calibri"/>
                <a:hlinkClick r:id="rId8"/>
              </a:rPr>
              <a:t>	</a:t>
            </a:r>
            <a:r>
              <a:rPr dirty="0" u="sng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http://phishme.com/phishing-social-media-infographic/</a:t>
            </a:r>
            <a:endParaRPr sz="1600">
              <a:latin typeface="Calibri"/>
              <a:cs typeface="Calibri"/>
            </a:endParaRPr>
          </a:p>
          <a:p>
            <a:pPr algn="ctr" marL="807085" marR="803275" indent="1905">
              <a:lnSpc>
                <a:spcPct val="150000"/>
              </a:lnSpc>
              <a:spcBef>
                <a:spcPts val="5"/>
              </a:spcBef>
            </a:pPr>
            <a:r>
              <a:rPr dirty="0" u="sng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http://en.wikipedia.org/wiki/Phishing</a:t>
            </a:r>
            <a:r>
              <a:rPr dirty="0" sz="16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http://www.onguardonline.gov/phishing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522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Types</a:t>
            </a:r>
            <a:r>
              <a:rPr dirty="0" sz="4400" spc="-85"/>
              <a:t> </a:t>
            </a:r>
            <a:r>
              <a:rPr dirty="0" sz="4400"/>
              <a:t>of</a:t>
            </a:r>
            <a:r>
              <a:rPr dirty="0" sz="4400" spc="-80"/>
              <a:t> </a:t>
            </a:r>
            <a:r>
              <a:rPr dirty="0" sz="4400"/>
              <a:t>Phishing</a:t>
            </a:r>
            <a:r>
              <a:rPr dirty="0" sz="4400" spc="-85"/>
              <a:t> </a:t>
            </a:r>
            <a:r>
              <a:rPr dirty="0" sz="4400" spc="-30"/>
              <a:t>Attacks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1845691"/>
            <a:ext cx="7869555" cy="4506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Calibri"/>
                <a:cs typeface="Calibri"/>
              </a:rPr>
              <a:t>Social</a:t>
            </a:r>
            <a:r>
              <a:rPr dirty="0" sz="2200" spc="-5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Engineering</a:t>
            </a:r>
            <a:r>
              <a:rPr dirty="0" sz="2200" spc="-40" b="1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-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On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your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Facebook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profile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LinkedIn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profile,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you </a:t>
            </a:r>
            <a:r>
              <a:rPr dirty="0" sz="2200">
                <a:latin typeface="Calibri"/>
                <a:cs typeface="Calibri"/>
              </a:rPr>
              <a:t>can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find: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Name,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Date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Birth,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Location,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Workplace,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Interests, </a:t>
            </a:r>
            <a:r>
              <a:rPr dirty="0" sz="2200">
                <a:latin typeface="Calibri"/>
                <a:cs typeface="Calibri"/>
              </a:rPr>
              <a:t>Hobbies,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Skills,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your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Relationship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Status,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Telephone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30">
                <a:latin typeface="Calibri"/>
                <a:cs typeface="Calibri"/>
              </a:rPr>
              <a:t>Number,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Email </a:t>
            </a:r>
            <a:r>
              <a:rPr dirty="0" sz="2200">
                <a:latin typeface="Calibri"/>
                <a:cs typeface="Calibri"/>
              </a:rPr>
              <a:t>Address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Favorite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Food.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This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everything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Cybercriminal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needs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order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fool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you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into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thinking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that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message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email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is </a:t>
            </a:r>
            <a:r>
              <a:rPr dirty="0" sz="2200" spc="-10">
                <a:latin typeface="Calibri"/>
                <a:cs typeface="Calibri"/>
              </a:rPr>
              <a:t>legitimate.</a:t>
            </a:r>
            <a:endParaRPr sz="2200">
              <a:latin typeface="Calibri"/>
              <a:cs typeface="Calibri"/>
            </a:endParaRPr>
          </a:p>
          <a:p>
            <a:pPr marL="12700" marR="29845">
              <a:lnSpc>
                <a:spcPct val="100000"/>
              </a:lnSpc>
              <a:spcBef>
                <a:spcPts val="960"/>
              </a:spcBef>
            </a:pPr>
            <a:r>
              <a:rPr dirty="0" sz="2200" b="1">
                <a:latin typeface="Calibri"/>
                <a:cs typeface="Calibri"/>
              </a:rPr>
              <a:t>Link</a:t>
            </a:r>
            <a:r>
              <a:rPr dirty="0" sz="2200" spc="-6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Manipulation</a:t>
            </a:r>
            <a:r>
              <a:rPr dirty="0" sz="2200" spc="-35" b="1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-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Most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methods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phishing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use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some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form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of </a:t>
            </a:r>
            <a:r>
              <a:rPr dirty="0" sz="2200">
                <a:latin typeface="Calibri"/>
                <a:cs typeface="Calibri"/>
              </a:rPr>
              <a:t>deception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designed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make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link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email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appear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belong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to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spoofed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organization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person.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Misspelled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URLs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use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of </a:t>
            </a:r>
            <a:r>
              <a:rPr dirty="0" sz="2200">
                <a:latin typeface="Calibri"/>
                <a:cs typeface="Calibri"/>
              </a:rPr>
              <a:t>subdomains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are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common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tricks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used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by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phishers.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Many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email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clients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web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browsers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will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show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previews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where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link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will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take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user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bottom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left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screen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while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hovering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mouse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cursor </a:t>
            </a:r>
            <a:r>
              <a:rPr dirty="0" sz="2200">
                <a:latin typeface="Calibri"/>
                <a:cs typeface="Calibri"/>
              </a:rPr>
              <a:t>over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link.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522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Types</a:t>
            </a:r>
            <a:r>
              <a:rPr dirty="0" sz="4400" spc="-85"/>
              <a:t> </a:t>
            </a:r>
            <a:r>
              <a:rPr dirty="0" sz="4400"/>
              <a:t>of</a:t>
            </a:r>
            <a:r>
              <a:rPr dirty="0" sz="4400" spc="-80"/>
              <a:t> </a:t>
            </a:r>
            <a:r>
              <a:rPr dirty="0" sz="4400"/>
              <a:t>Phishing</a:t>
            </a:r>
            <a:r>
              <a:rPr dirty="0" sz="4400" spc="-85"/>
              <a:t> </a:t>
            </a:r>
            <a:r>
              <a:rPr dirty="0" sz="4400" spc="-30"/>
              <a:t>Attacks</a:t>
            </a:r>
            <a:endParaRPr sz="44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24765">
              <a:lnSpc>
                <a:spcPct val="100000"/>
              </a:lnSpc>
              <a:spcBef>
                <a:spcPts val="95"/>
              </a:spcBef>
            </a:pPr>
            <a:r>
              <a:rPr dirty="0" b="1">
                <a:latin typeface="Calibri"/>
                <a:cs typeface="Calibri"/>
              </a:rPr>
              <a:t>Spear</a:t>
            </a:r>
            <a:r>
              <a:rPr dirty="0" spc="-3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phishing</a:t>
            </a:r>
            <a:r>
              <a:rPr dirty="0" spc="-60" b="1">
                <a:latin typeface="Calibri"/>
                <a:cs typeface="Calibri"/>
              </a:rPr>
              <a:t> </a:t>
            </a:r>
            <a:r>
              <a:rPr dirty="0"/>
              <a:t>-</a:t>
            </a:r>
            <a:r>
              <a:rPr dirty="0" spc="-35"/>
              <a:t> </a:t>
            </a:r>
            <a:r>
              <a:rPr dirty="0"/>
              <a:t>Phishing</a:t>
            </a:r>
            <a:r>
              <a:rPr dirty="0" spc="-50"/>
              <a:t> </a:t>
            </a:r>
            <a:r>
              <a:rPr dirty="0" spc="-10"/>
              <a:t>attempts</a:t>
            </a:r>
            <a:r>
              <a:rPr dirty="0" spc="-5"/>
              <a:t> </a:t>
            </a:r>
            <a:r>
              <a:rPr dirty="0" spc="-10"/>
              <a:t>directed</a:t>
            </a:r>
            <a:r>
              <a:rPr dirty="0" spc="-45"/>
              <a:t> </a:t>
            </a:r>
            <a:r>
              <a:rPr dirty="0"/>
              <a:t>at</a:t>
            </a:r>
            <a:r>
              <a:rPr dirty="0" spc="-45"/>
              <a:t> </a:t>
            </a:r>
            <a:r>
              <a:rPr dirty="0"/>
              <a:t>specific</a:t>
            </a:r>
            <a:r>
              <a:rPr dirty="0" spc="-50"/>
              <a:t> </a:t>
            </a:r>
            <a:r>
              <a:rPr dirty="0" spc="-10"/>
              <a:t>individuals </a:t>
            </a:r>
            <a:r>
              <a:rPr dirty="0"/>
              <a:t>or</a:t>
            </a:r>
            <a:r>
              <a:rPr dirty="0" spc="-70"/>
              <a:t> </a:t>
            </a:r>
            <a:r>
              <a:rPr dirty="0"/>
              <a:t>companies</a:t>
            </a:r>
            <a:r>
              <a:rPr dirty="0" spc="-60"/>
              <a:t> </a:t>
            </a:r>
            <a:r>
              <a:rPr dirty="0"/>
              <a:t>have</a:t>
            </a:r>
            <a:r>
              <a:rPr dirty="0" spc="-60"/>
              <a:t> </a:t>
            </a:r>
            <a:r>
              <a:rPr dirty="0"/>
              <a:t>been</a:t>
            </a:r>
            <a:r>
              <a:rPr dirty="0" spc="-60"/>
              <a:t> </a:t>
            </a:r>
            <a:r>
              <a:rPr dirty="0"/>
              <a:t>termed</a:t>
            </a:r>
            <a:r>
              <a:rPr dirty="0" spc="-50"/>
              <a:t> </a:t>
            </a:r>
            <a:r>
              <a:rPr dirty="0"/>
              <a:t>spear</a:t>
            </a:r>
            <a:r>
              <a:rPr dirty="0" spc="-70"/>
              <a:t> </a:t>
            </a:r>
            <a:r>
              <a:rPr dirty="0"/>
              <a:t>phishing.</a:t>
            </a:r>
            <a:r>
              <a:rPr dirty="0" spc="-75"/>
              <a:t> </a:t>
            </a:r>
            <a:r>
              <a:rPr dirty="0" spc="-25"/>
              <a:t>Attackers</a:t>
            </a:r>
            <a:r>
              <a:rPr dirty="0" spc="-40"/>
              <a:t> </a:t>
            </a:r>
            <a:r>
              <a:rPr dirty="0" spc="-25"/>
              <a:t>may </a:t>
            </a:r>
            <a:r>
              <a:rPr dirty="0"/>
              <a:t>gather</a:t>
            </a:r>
            <a:r>
              <a:rPr dirty="0" spc="-50"/>
              <a:t> </a:t>
            </a:r>
            <a:r>
              <a:rPr dirty="0"/>
              <a:t>personal</a:t>
            </a:r>
            <a:r>
              <a:rPr dirty="0" spc="-85"/>
              <a:t> </a:t>
            </a:r>
            <a:r>
              <a:rPr dirty="0" spc="-10"/>
              <a:t>information</a:t>
            </a:r>
            <a:r>
              <a:rPr dirty="0" spc="-50"/>
              <a:t> </a:t>
            </a:r>
            <a:r>
              <a:rPr dirty="0"/>
              <a:t>(social</a:t>
            </a:r>
            <a:r>
              <a:rPr dirty="0" spc="-60"/>
              <a:t> </a:t>
            </a:r>
            <a:r>
              <a:rPr dirty="0"/>
              <a:t>engineering)</a:t>
            </a:r>
            <a:r>
              <a:rPr dirty="0" spc="-35"/>
              <a:t> </a:t>
            </a:r>
            <a:r>
              <a:rPr dirty="0"/>
              <a:t>about</a:t>
            </a:r>
            <a:r>
              <a:rPr dirty="0" spc="-45"/>
              <a:t> </a:t>
            </a:r>
            <a:r>
              <a:rPr dirty="0" spc="-10"/>
              <a:t>their targets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increase</a:t>
            </a:r>
            <a:r>
              <a:rPr dirty="0" spc="-55"/>
              <a:t> </a:t>
            </a:r>
            <a:r>
              <a:rPr dirty="0"/>
              <a:t>their</a:t>
            </a:r>
            <a:r>
              <a:rPr dirty="0" spc="-55"/>
              <a:t> </a:t>
            </a:r>
            <a:r>
              <a:rPr dirty="0"/>
              <a:t>probability</a:t>
            </a:r>
            <a:r>
              <a:rPr dirty="0" spc="-65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success.</a:t>
            </a:r>
            <a:r>
              <a:rPr dirty="0" spc="-55"/>
              <a:t> </a:t>
            </a:r>
            <a:r>
              <a:rPr dirty="0"/>
              <a:t>This</a:t>
            </a:r>
            <a:r>
              <a:rPr dirty="0" spc="-40"/>
              <a:t> </a:t>
            </a:r>
            <a:r>
              <a:rPr dirty="0"/>
              <a:t>technique</a:t>
            </a:r>
            <a:r>
              <a:rPr dirty="0" spc="-55"/>
              <a:t> </a:t>
            </a:r>
            <a:r>
              <a:rPr dirty="0" spc="-25"/>
              <a:t>is, </a:t>
            </a:r>
            <a:r>
              <a:rPr dirty="0"/>
              <a:t>by</a:t>
            </a:r>
            <a:r>
              <a:rPr dirty="0" spc="-55"/>
              <a:t> </a:t>
            </a:r>
            <a:r>
              <a:rPr dirty="0" spc="-50"/>
              <a:t>far,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most</a:t>
            </a:r>
            <a:r>
              <a:rPr dirty="0" spc="-45"/>
              <a:t> </a:t>
            </a:r>
            <a:r>
              <a:rPr dirty="0"/>
              <a:t>successful</a:t>
            </a:r>
            <a:r>
              <a:rPr dirty="0" spc="-55"/>
              <a:t> </a:t>
            </a:r>
            <a:r>
              <a:rPr dirty="0"/>
              <a:t>on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internet</a:t>
            </a:r>
            <a:r>
              <a:rPr dirty="0" spc="-45"/>
              <a:t> </a:t>
            </a:r>
            <a:r>
              <a:rPr dirty="0" spc="-25"/>
              <a:t>today,</a:t>
            </a:r>
            <a:r>
              <a:rPr dirty="0" spc="-55"/>
              <a:t> </a:t>
            </a:r>
            <a:r>
              <a:rPr dirty="0"/>
              <a:t>accounting</a:t>
            </a:r>
            <a:r>
              <a:rPr dirty="0" spc="-60"/>
              <a:t> </a:t>
            </a:r>
            <a:r>
              <a:rPr dirty="0" spc="-25"/>
              <a:t>for </a:t>
            </a:r>
            <a:r>
              <a:rPr dirty="0"/>
              <a:t>91%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 spc="-10"/>
              <a:t>attacks.</a:t>
            </a:r>
          </a:p>
          <a:p>
            <a:pPr>
              <a:lnSpc>
                <a:spcPct val="100000"/>
              </a:lnSpc>
              <a:spcBef>
                <a:spcPts val="385"/>
              </a:spcBef>
            </a:pPr>
          </a:p>
          <a:p>
            <a:pPr marL="12700" marR="5080">
              <a:lnSpc>
                <a:spcPct val="100000"/>
              </a:lnSpc>
            </a:pPr>
            <a:r>
              <a:rPr dirty="0" b="1">
                <a:latin typeface="Calibri"/>
                <a:cs typeface="Calibri"/>
              </a:rPr>
              <a:t>Clone</a:t>
            </a:r>
            <a:r>
              <a:rPr dirty="0" spc="-3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phishing</a:t>
            </a:r>
            <a:r>
              <a:rPr dirty="0" spc="-55" b="1">
                <a:latin typeface="Calibri"/>
                <a:cs typeface="Calibri"/>
              </a:rPr>
              <a:t> </a:t>
            </a:r>
            <a:r>
              <a:rPr dirty="0"/>
              <a:t>-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type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phishing</a:t>
            </a:r>
            <a:r>
              <a:rPr dirty="0" spc="-65"/>
              <a:t> </a:t>
            </a:r>
            <a:r>
              <a:rPr dirty="0"/>
              <a:t>attack</a:t>
            </a:r>
            <a:r>
              <a:rPr dirty="0" spc="-30"/>
              <a:t> </a:t>
            </a:r>
            <a:r>
              <a:rPr dirty="0"/>
              <a:t>whereby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 spc="-10"/>
              <a:t>legitimate,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previously</a:t>
            </a:r>
            <a:r>
              <a:rPr dirty="0" spc="-70"/>
              <a:t> </a:t>
            </a:r>
            <a:r>
              <a:rPr dirty="0"/>
              <a:t>delivered</a:t>
            </a:r>
            <a:r>
              <a:rPr dirty="0" spc="-55"/>
              <a:t> </a:t>
            </a:r>
            <a:r>
              <a:rPr dirty="0"/>
              <a:t>email</a:t>
            </a:r>
            <a:r>
              <a:rPr dirty="0" spc="-45"/>
              <a:t> </a:t>
            </a:r>
            <a:r>
              <a:rPr dirty="0"/>
              <a:t>containing</a:t>
            </a:r>
            <a:r>
              <a:rPr dirty="0" spc="-50"/>
              <a:t> </a:t>
            </a:r>
            <a:r>
              <a:rPr dirty="0"/>
              <a:t>an</a:t>
            </a:r>
            <a:r>
              <a:rPr dirty="0" spc="-50"/>
              <a:t> </a:t>
            </a:r>
            <a:r>
              <a:rPr dirty="0" spc="-20"/>
              <a:t>attachment</a:t>
            </a:r>
            <a:r>
              <a:rPr dirty="0" spc="-25"/>
              <a:t> </a:t>
            </a:r>
            <a:r>
              <a:rPr dirty="0"/>
              <a:t>or</a:t>
            </a:r>
            <a:r>
              <a:rPr dirty="0" spc="-55"/>
              <a:t> </a:t>
            </a:r>
            <a:r>
              <a:rPr dirty="0" spc="-20"/>
              <a:t>link </a:t>
            </a:r>
            <a:r>
              <a:rPr dirty="0"/>
              <a:t>has</a:t>
            </a:r>
            <a:r>
              <a:rPr dirty="0" spc="-55"/>
              <a:t> </a:t>
            </a:r>
            <a:r>
              <a:rPr dirty="0"/>
              <a:t>had</a:t>
            </a:r>
            <a:r>
              <a:rPr dirty="0" spc="-55"/>
              <a:t> </a:t>
            </a:r>
            <a:r>
              <a:rPr dirty="0"/>
              <a:t>its</a:t>
            </a:r>
            <a:r>
              <a:rPr dirty="0" spc="-55"/>
              <a:t> </a:t>
            </a:r>
            <a:r>
              <a:rPr dirty="0" spc="-10"/>
              <a:t>content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recipient</a:t>
            </a:r>
            <a:r>
              <a:rPr dirty="0" spc="-55"/>
              <a:t> </a:t>
            </a:r>
            <a:r>
              <a:rPr dirty="0"/>
              <a:t>address(es)</a:t>
            </a:r>
            <a:r>
              <a:rPr dirty="0" spc="-65"/>
              <a:t> </a:t>
            </a:r>
            <a:r>
              <a:rPr dirty="0"/>
              <a:t>taken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used</a:t>
            </a:r>
            <a:r>
              <a:rPr dirty="0" spc="-55"/>
              <a:t> </a:t>
            </a:r>
            <a:r>
              <a:rPr dirty="0" spc="-25"/>
              <a:t>to </a:t>
            </a:r>
            <a:r>
              <a:rPr dirty="0"/>
              <a:t>create</a:t>
            </a:r>
            <a:r>
              <a:rPr dirty="0" spc="-50"/>
              <a:t> </a:t>
            </a:r>
            <a:r>
              <a:rPr dirty="0"/>
              <a:t>an</a:t>
            </a:r>
            <a:r>
              <a:rPr dirty="0" spc="-50"/>
              <a:t> </a:t>
            </a:r>
            <a:r>
              <a:rPr dirty="0"/>
              <a:t>almost</a:t>
            </a:r>
            <a:r>
              <a:rPr dirty="0" spc="-50"/>
              <a:t> </a:t>
            </a:r>
            <a:r>
              <a:rPr dirty="0"/>
              <a:t>identical</a:t>
            </a:r>
            <a:r>
              <a:rPr dirty="0" spc="-40"/>
              <a:t> </a:t>
            </a:r>
            <a:r>
              <a:rPr dirty="0"/>
              <a:t>or</a:t>
            </a:r>
            <a:r>
              <a:rPr dirty="0" spc="-50"/>
              <a:t> </a:t>
            </a:r>
            <a:r>
              <a:rPr dirty="0"/>
              <a:t>cloned</a:t>
            </a:r>
            <a:r>
              <a:rPr dirty="0" spc="-40"/>
              <a:t> </a:t>
            </a:r>
            <a:r>
              <a:rPr dirty="0"/>
              <a:t>email.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10"/>
              <a:t>attachment</a:t>
            </a:r>
            <a:r>
              <a:rPr dirty="0" spc="-25"/>
              <a:t> </a:t>
            </a:r>
            <a:r>
              <a:rPr dirty="0"/>
              <a:t>or</a:t>
            </a:r>
            <a:r>
              <a:rPr dirty="0" spc="-45"/>
              <a:t> </a:t>
            </a:r>
            <a:r>
              <a:rPr dirty="0" spc="-20"/>
              <a:t>link </a:t>
            </a:r>
            <a:r>
              <a:rPr dirty="0"/>
              <a:t>within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email</a:t>
            </a:r>
            <a:r>
              <a:rPr dirty="0" spc="-35"/>
              <a:t> </a:t>
            </a:r>
            <a:r>
              <a:rPr dirty="0"/>
              <a:t>is</a:t>
            </a:r>
            <a:r>
              <a:rPr dirty="0" spc="-30"/>
              <a:t> </a:t>
            </a:r>
            <a:r>
              <a:rPr dirty="0"/>
              <a:t>replaced</a:t>
            </a:r>
            <a:r>
              <a:rPr dirty="0" spc="-50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malicious</a:t>
            </a:r>
            <a:r>
              <a:rPr dirty="0" spc="-35"/>
              <a:t> </a:t>
            </a:r>
            <a:r>
              <a:rPr dirty="0"/>
              <a:t>version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20"/>
              <a:t>then </a:t>
            </a:r>
            <a:r>
              <a:rPr dirty="0"/>
              <a:t>sent</a:t>
            </a:r>
            <a:r>
              <a:rPr dirty="0" spc="-50"/>
              <a:t> </a:t>
            </a:r>
            <a:r>
              <a:rPr dirty="0"/>
              <a:t>from</a:t>
            </a:r>
            <a:r>
              <a:rPr dirty="0" spc="-60"/>
              <a:t> </a:t>
            </a:r>
            <a:r>
              <a:rPr dirty="0"/>
              <a:t>an</a:t>
            </a:r>
            <a:r>
              <a:rPr dirty="0" spc="-55"/>
              <a:t> </a:t>
            </a:r>
            <a:r>
              <a:rPr dirty="0"/>
              <a:t>email</a:t>
            </a:r>
            <a:r>
              <a:rPr dirty="0" spc="-55"/>
              <a:t> </a:t>
            </a:r>
            <a:r>
              <a:rPr dirty="0"/>
              <a:t>address</a:t>
            </a:r>
            <a:r>
              <a:rPr dirty="0" spc="-65"/>
              <a:t> </a:t>
            </a:r>
            <a:r>
              <a:rPr dirty="0"/>
              <a:t>spoofed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/>
              <a:t>appear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/>
              <a:t>come</a:t>
            </a:r>
            <a:r>
              <a:rPr dirty="0" spc="-45"/>
              <a:t> </a:t>
            </a:r>
            <a:r>
              <a:rPr dirty="0"/>
              <a:t>from</a:t>
            </a:r>
            <a:r>
              <a:rPr dirty="0" spc="-45"/>
              <a:t> </a:t>
            </a:r>
            <a:r>
              <a:rPr dirty="0" spc="-25"/>
              <a:t>the </a:t>
            </a:r>
            <a:r>
              <a:rPr dirty="0"/>
              <a:t>original</a:t>
            </a:r>
            <a:r>
              <a:rPr dirty="0" spc="-30"/>
              <a:t> </a:t>
            </a:r>
            <a:r>
              <a:rPr dirty="0" spc="-10"/>
              <a:t>sender.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522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Types</a:t>
            </a:r>
            <a:r>
              <a:rPr dirty="0" sz="4400" spc="-85"/>
              <a:t> </a:t>
            </a:r>
            <a:r>
              <a:rPr dirty="0" sz="4400"/>
              <a:t>of</a:t>
            </a:r>
            <a:r>
              <a:rPr dirty="0" sz="4400" spc="-80"/>
              <a:t> </a:t>
            </a:r>
            <a:r>
              <a:rPr dirty="0" sz="4400"/>
              <a:t>Phishing</a:t>
            </a:r>
            <a:r>
              <a:rPr dirty="0" sz="4400" spc="-85"/>
              <a:t> </a:t>
            </a:r>
            <a:r>
              <a:rPr dirty="0" sz="4400" spc="-30"/>
              <a:t>Attacks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2222119"/>
            <a:ext cx="7294245" cy="3197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600" spc="-10" b="1">
                <a:latin typeface="Calibri"/>
                <a:cs typeface="Calibri"/>
              </a:rPr>
              <a:t>Voice</a:t>
            </a:r>
            <a:r>
              <a:rPr dirty="0" sz="2600" spc="-60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Phishing</a:t>
            </a:r>
            <a:r>
              <a:rPr dirty="0" sz="2600" spc="-50" b="1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-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Voice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phishing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criminal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practice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using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social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engineering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over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telephone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system </a:t>
            </a:r>
            <a:r>
              <a:rPr dirty="0" sz="2600">
                <a:latin typeface="Calibri"/>
                <a:cs typeface="Calibri"/>
              </a:rPr>
              <a:t>to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gain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access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to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personal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financial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information </a:t>
            </a:r>
            <a:r>
              <a:rPr dirty="0" sz="2600">
                <a:latin typeface="Calibri"/>
                <a:cs typeface="Calibri"/>
              </a:rPr>
              <a:t>from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public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for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purpose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financial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reward.</a:t>
            </a:r>
            <a:endParaRPr sz="2600">
              <a:latin typeface="Calibri"/>
              <a:cs typeface="Calibri"/>
            </a:endParaRPr>
          </a:p>
          <a:p>
            <a:pPr marL="12700" marR="379730">
              <a:lnSpc>
                <a:spcPct val="100000"/>
              </a:lnSpc>
            </a:pPr>
            <a:r>
              <a:rPr dirty="0" sz="2600">
                <a:latin typeface="Calibri"/>
                <a:cs typeface="Calibri"/>
              </a:rPr>
              <a:t>Sometimes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referred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to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as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'vishing’,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Voice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phishing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is </a:t>
            </a:r>
            <a:r>
              <a:rPr dirty="0" sz="2600">
                <a:latin typeface="Calibri"/>
                <a:cs typeface="Calibri"/>
              </a:rPr>
              <a:t>typically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used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to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steal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credit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card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numbers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or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other information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used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identity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theft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schemes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from </a:t>
            </a:r>
            <a:r>
              <a:rPr dirty="0" sz="2600" spc="-10">
                <a:latin typeface="Calibri"/>
                <a:cs typeface="Calibri"/>
              </a:rPr>
              <a:t>individuals.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529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95"/>
              <a:t> </a:t>
            </a:r>
            <a:r>
              <a:rPr dirty="0"/>
              <a:t>Phishing</a:t>
            </a:r>
            <a:r>
              <a:rPr dirty="0" spc="-65"/>
              <a:t> </a:t>
            </a:r>
            <a:r>
              <a:rPr dirty="0" spc="-10"/>
              <a:t>Attacks</a:t>
            </a:r>
          </a:p>
          <a:p>
            <a:pPr marL="1101725">
              <a:lnSpc>
                <a:spcPts val="2570"/>
              </a:lnSpc>
            </a:pPr>
            <a:r>
              <a:rPr dirty="0" sz="2400"/>
              <a:t>Spear</a:t>
            </a:r>
            <a:r>
              <a:rPr dirty="0" sz="2400" spc="-50"/>
              <a:t> </a:t>
            </a:r>
            <a:r>
              <a:rPr dirty="0" sz="2400" spc="-10"/>
              <a:t>Phishing</a:t>
            </a:r>
            <a:endParaRPr sz="2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983" y="1600200"/>
            <a:ext cx="6909816" cy="403097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8739" y="3298317"/>
            <a:ext cx="8976995" cy="3195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2512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first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question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ask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“</a:t>
            </a:r>
            <a:r>
              <a:rPr dirty="0" sz="1600" b="1">
                <a:latin typeface="Calibri"/>
                <a:cs typeface="Calibri"/>
              </a:rPr>
              <a:t>Do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I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know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this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person</a:t>
            </a:r>
            <a:r>
              <a:rPr dirty="0" sz="1600">
                <a:latin typeface="Calibri"/>
                <a:cs typeface="Calibri"/>
              </a:rPr>
              <a:t>?”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“</a:t>
            </a:r>
            <a:r>
              <a:rPr dirty="0" sz="1600" b="1">
                <a:latin typeface="Calibri"/>
                <a:cs typeface="Calibri"/>
              </a:rPr>
              <a:t>Am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I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expecting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email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from </a:t>
            </a:r>
            <a:r>
              <a:rPr dirty="0" sz="1600" spc="-25" b="1">
                <a:latin typeface="Calibri"/>
                <a:cs typeface="Calibri"/>
              </a:rPr>
              <a:t>the </a:t>
            </a:r>
            <a:r>
              <a:rPr dirty="0" sz="1600" b="1">
                <a:latin typeface="Calibri"/>
                <a:cs typeface="Calibri"/>
              </a:rPr>
              <a:t>person</a:t>
            </a:r>
            <a:r>
              <a:rPr dirty="0" sz="1600">
                <a:latin typeface="Calibri"/>
                <a:cs typeface="Calibri"/>
              </a:rPr>
              <a:t>?”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answered </a:t>
            </a:r>
            <a:r>
              <a:rPr dirty="0" sz="1600">
                <a:latin typeface="Calibri"/>
                <a:cs typeface="Calibri"/>
              </a:rPr>
              <a:t>no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either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question,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must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take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harder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look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aspects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 spc="-10">
                <a:latin typeface="Calibri"/>
                <a:cs typeface="Calibri"/>
              </a:rPr>
              <a:t>email</a:t>
            </a:r>
            <a:endParaRPr sz="1600">
              <a:latin typeface="Calibri"/>
              <a:cs typeface="Calibri"/>
            </a:endParaRPr>
          </a:p>
          <a:p>
            <a:pPr marL="400685" indent="-387985">
              <a:lnSpc>
                <a:spcPct val="100000"/>
              </a:lnSpc>
              <a:buAutoNum type="arabicPeriod"/>
              <a:tabLst>
                <a:tab pos="400685" algn="l"/>
              </a:tabLst>
            </a:pP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3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large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amount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phishing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blank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out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To: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Cc: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fields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cannot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5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1600">
                <a:latin typeface="Calibri"/>
                <a:cs typeface="Calibri"/>
              </a:rPr>
              <a:t>mass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large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group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people.</a:t>
            </a:r>
            <a:endParaRPr sz="1600">
              <a:latin typeface="Calibri"/>
              <a:cs typeface="Calibri"/>
            </a:endParaRPr>
          </a:p>
          <a:p>
            <a:pPr marL="355600" marR="117475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dirty="0" sz="1600">
                <a:latin typeface="Calibri"/>
                <a:cs typeface="Calibri"/>
              </a:rPr>
              <a:t>Phishing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often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subjects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capitals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multiple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exclamation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marks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order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think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important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should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take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recommended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action </a:t>
            </a:r>
            <a:r>
              <a:rPr dirty="0" sz="1600">
                <a:latin typeface="Calibri"/>
                <a:cs typeface="Calibri"/>
              </a:rPr>
              <a:t>within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email.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 startAt="3"/>
              <a:tabLst>
                <a:tab pos="354965" algn="l"/>
              </a:tabLst>
            </a:pP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targeted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(Spear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Phishing)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VSU,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more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likely,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everyone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VSU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sender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their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book.</a:t>
            </a:r>
            <a:endParaRPr sz="1600">
              <a:latin typeface="Calibri"/>
              <a:cs typeface="Calibri"/>
            </a:endParaRPr>
          </a:p>
          <a:p>
            <a:pPr marL="355600" marR="319405" indent="-342900">
              <a:lnSpc>
                <a:spcPct val="100000"/>
              </a:lnSpc>
              <a:buAutoNum type="arabicPeriod" startAt="5"/>
              <a:tabLst>
                <a:tab pos="355600" algn="l"/>
              </a:tabLst>
            </a:pPr>
            <a:r>
              <a:rPr dirty="0" sz="1600" b="1">
                <a:latin typeface="Calibri"/>
                <a:cs typeface="Calibri"/>
              </a:rPr>
              <a:t>Hovering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your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mouse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over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link</a:t>
            </a:r>
            <a:r>
              <a:rPr dirty="0" sz="1600">
                <a:latin typeface="Calibri"/>
                <a:cs typeface="Calibri"/>
              </a:rPr>
              <a:t>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taking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valdosta.edu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address,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rather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external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site.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site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would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either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prompt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password, </a:t>
            </a:r>
            <a:r>
              <a:rPr dirty="0" sz="1600">
                <a:latin typeface="Calibri"/>
                <a:cs typeface="Calibri"/>
              </a:rPr>
              <a:t>then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steal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that </a:t>
            </a:r>
            <a:r>
              <a:rPr dirty="0" sz="1600" spc="-10">
                <a:latin typeface="Calibri"/>
                <a:cs typeface="Calibri"/>
              </a:rPr>
              <a:t>password,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would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download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malicious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file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infecting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your</a:t>
            </a:r>
            <a:r>
              <a:rPr dirty="0" sz="1600" spc="-10">
                <a:latin typeface="Calibri"/>
                <a:cs typeface="Calibri"/>
              </a:rPr>
              <a:t> computer.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529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95"/>
              <a:t> </a:t>
            </a:r>
            <a:r>
              <a:rPr dirty="0"/>
              <a:t>Phishing</a:t>
            </a:r>
            <a:r>
              <a:rPr dirty="0" spc="-65"/>
              <a:t> </a:t>
            </a:r>
            <a:r>
              <a:rPr dirty="0" spc="-10"/>
              <a:t>Attacks</a:t>
            </a:r>
          </a:p>
          <a:p>
            <a:pPr marL="1101725">
              <a:lnSpc>
                <a:spcPts val="2570"/>
              </a:lnSpc>
            </a:pPr>
            <a:r>
              <a:rPr dirty="0" sz="2400"/>
              <a:t>Spear</a:t>
            </a:r>
            <a:r>
              <a:rPr dirty="0" sz="2400" spc="-50"/>
              <a:t> </a:t>
            </a:r>
            <a:r>
              <a:rPr dirty="0" sz="2400" spc="-10"/>
              <a:t>Phishing</a:t>
            </a:r>
            <a:endParaRPr sz="2400"/>
          </a:p>
        </p:txBody>
      </p:sp>
      <p:grpSp>
        <p:nvGrpSpPr>
          <p:cNvPr id="3" name="object 3" descr=""/>
          <p:cNvGrpSpPr/>
          <p:nvPr/>
        </p:nvGrpSpPr>
        <p:grpSpPr>
          <a:xfrm>
            <a:off x="376427" y="1676400"/>
            <a:ext cx="8391525" cy="4066540"/>
            <a:chOff x="376427" y="1676400"/>
            <a:chExt cx="8391525" cy="40665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47" y="1676400"/>
              <a:ext cx="8340852" cy="330707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80999" y="3429000"/>
              <a:ext cx="8382000" cy="2308860"/>
            </a:xfrm>
            <a:custGeom>
              <a:avLst/>
              <a:gdLst/>
              <a:ahLst/>
              <a:cxnLst/>
              <a:rect l="l" t="t" r="r" b="b"/>
              <a:pathLst>
                <a:path w="8382000" h="2308860">
                  <a:moveTo>
                    <a:pt x="8382000" y="0"/>
                  </a:moveTo>
                  <a:lnTo>
                    <a:pt x="0" y="0"/>
                  </a:lnTo>
                  <a:lnTo>
                    <a:pt x="0" y="2308860"/>
                  </a:lnTo>
                  <a:lnTo>
                    <a:pt x="8382000" y="2308860"/>
                  </a:lnTo>
                  <a:lnTo>
                    <a:pt x="838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0999" y="3429000"/>
              <a:ext cx="8382000" cy="2308860"/>
            </a:xfrm>
            <a:custGeom>
              <a:avLst/>
              <a:gdLst/>
              <a:ahLst/>
              <a:cxnLst/>
              <a:rect l="l" t="t" r="r" b="b"/>
              <a:pathLst>
                <a:path w="8382000" h="2308860">
                  <a:moveTo>
                    <a:pt x="0" y="2308860"/>
                  </a:moveTo>
                  <a:lnTo>
                    <a:pt x="8382000" y="2308860"/>
                  </a:lnTo>
                  <a:lnTo>
                    <a:pt x="8382000" y="0"/>
                  </a:lnTo>
                  <a:lnTo>
                    <a:pt x="0" y="0"/>
                  </a:lnTo>
                  <a:lnTo>
                    <a:pt x="0" y="230886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59740" y="3450716"/>
            <a:ext cx="8192134" cy="2220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1051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Calibri"/>
                <a:cs typeface="Calibri"/>
              </a:rPr>
              <a:t>Looking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Sender,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valdosta.edu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address,</a:t>
            </a:r>
            <a:r>
              <a:rPr dirty="0" sz="1600" spc="-25">
                <a:latin typeface="Calibri"/>
                <a:cs typeface="Calibri"/>
              </a:rPr>
              <a:t> but </a:t>
            </a:r>
            <a:r>
              <a:rPr dirty="0" sz="1600">
                <a:latin typeface="Calibri"/>
                <a:cs typeface="Calibri"/>
              </a:rPr>
              <a:t>rather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ucla.edu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address.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should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first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warning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not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legitimate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email </a:t>
            </a:r>
            <a:r>
              <a:rPr dirty="0" sz="1600">
                <a:latin typeface="Calibri"/>
                <a:cs typeface="Calibri"/>
              </a:rPr>
              <a:t>since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talking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about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0">
                <a:latin typeface="Calibri"/>
                <a:cs typeface="Calibri"/>
              </a:rPr>
              <a:t> Valdosta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upgrade.</a:t>
            </a: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Calibri"/>
                <a:cs typeface="Calibri"/>
              </a:rPr>
              <a:t>Once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again,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40">
                <a:latin typeface="Calibri"/>
                <a:cs typeface="Calibri"/>
              </a:rPr>
              <a:t>To: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Cc: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fields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greyed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out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can’t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mass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email.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Also,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referenced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Subject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line,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“Valdosta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Upgrade”,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targeted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attack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VSU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email addresses.</a:t>
            </a:r>
            <a:endParaRPr sz="1600">
              <a:latin typeface="Calibri"/>
              <a:cs typeface="Calibri"/>
            </a:endParaRPr>
          </a:p>
          <a:p>
            <a:pPr marL="355600" marR="19367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see,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link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valdosta.edu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domain,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external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site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at </a:t>
            </a:r>
            <a:r>
              <a:rPr dirty="0" sz="1600" spc="-10">
                <a:latin typeface="Calibri"/>
                <a:cs typeface="Calibri"/>
              </a:rPr>
              <a:t>jimdo.com.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should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another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warning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legitimate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more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than </a:t>
            </a:r>
            <a:r>
              <a:rPr dirty="0" sz="1600">
                <a:latin typeface="Calibri"/>
                <a:cs typeface="Calibri"/>
              </a:rPr>
              <a:t>likely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phishing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credentials.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6949" y="517906"/>
            <a:ext cx="47809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95"/>
              <a:t> </a:t>
            </a:r>
            <a:r>
              <a:rPr dirty="0"/>
              <a:t>Phishing</a:t>
            </a:r>
            <a:r>
              <a:rPr dirty="0" spc="-65"/>
              <a:t> </a:t>
            </a:r>
            <a:r>
              <a:rPr dirty="0" spc="-10"/>
              <a:t>Attacks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86608" y="851661"/>
            <a:ext cx="1838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Clone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Phishing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75260" y="1219200"/>
            <a:ext cx="8763000" cy="5638800"/>
            <a:chOff x="175260" y="1219200"/>
            <a:chExt cx="8763000" cy="56388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5335" y="1219200"/>
              <a:ext cx="6912863" cy="371551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75260" y="4343399"/>
              <a:ext cx="8763000" cy="2514600"/>
            </a:xfrm>
            <a:custGeom>
              <a:avLst/>
              <a:gdLst/>
              <a:ahLst/>
              <a:cxnLst/>
              <a:rect l="l" t="t" r="r" b="b"/>
              <a:pathLst>
                <a:path w="8763000" h="2514600">
                  <a:moveTo>
                    <a:pt x="8763000" y="0"/>
                  </a:moveTo>
                  <a:lnTo>
                    <a:pt x="0" y="0"/>
                  </a:lnTo>
                  <a:lnTo>
                    <a:pt x="0" y="2514600"/>
                  </a:lnTo>
                  <a:lnTo>
                    <a:pt x="8763000" y="2514600"/>
                  </a:lnTo>
                  <a:lnTo>
                    <a:pt x="876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54609" y="4365497"/>
            <a:ext cx="8579485" cy="2219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Calibri"/>
                <a:cs typeface="Calibri"/>
              </a:rPr>
              <a:t>These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harder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spot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because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look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exactly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legitimate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would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normally receive.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first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cue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something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right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sender.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generic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address, </a:t>
            </a:r>
            <a:r>
              <a:rPr dirty="0" sz="1600" spc="-10">
                <a:latin typeface="Calibri"/>
                <a:cs typeface="Calibri"/>
                <a:hlinkClick r:id="rId3"/>
              </a:rPr>
              <a:t>member@ebay.com.</a:t>
            </a:r>
            <a:r>
              <a:rPr dirty="0" sz="1600" spc="29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You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would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never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legitimate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email,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would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</a:t>
            </a:r>
            <a:r>
              <a:rPr dirty="0" sz="1600" spc="5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username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buyer/seller;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e.g.;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  <a:hlinkClick r:id="rId4"/>
              </a:rPr>
              <a:t>valdostarocks@ebay.com</a:t>
            </a:r>
            <a:endParaRPr sz="1600">
              <a:latin typeface="Calibri"/>
              <a:cs typeface="Calibri"/>
            </a:endParaRPr>
          </a:p>
          <a:p>
            <a:pPr marL="355600" marR="31305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question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ask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yourself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buy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anything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ebay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recently,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did,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this </a:t>
            </a:r>
            <a:r>
              <a:rPr dirty="0" sz="1600">
                <a:latin typeface="Calibri"/>
                <a:cs typeface="Calibri"/>
              </a:rPr>
              <a:t>what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purchased?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these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questions,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more than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likely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phishing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email.</a:t>
            </a:r>
            <a:endParaRPr sz="1600">
              <a:latin typeface="Calibri"/>
              <a:cs typeface="Calibri"/>
            </a:endParaRPr>
          </a:p>
          <a:p>
            <a:pPr marL="355600" marR="6032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last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piece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most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critical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seeing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fact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phishing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email.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hover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your </a:t>
            </a:r>
            <a:r>
              <a:rPr dirty="0" sz="1600" b="1">
                <a:latin typeface="Calibri"/>
                <a:cs typeface="Calibri"/>
              </a:rPr>
              <a:t>mouse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over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button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wanting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press,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taking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ebay.com </a:t>
            </a:r>
            <a:r>
              <a:rPr dirty="0" sz="1600">
                <a:latin typeface="Calibri"/>
                <a:cs typeface="Calibri"/>
              </a:rPr>
              <a:t>site,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rather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external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site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more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likely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steal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your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ebay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credentials.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529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95"/>
              <a:t> </a:t>
            </a:r>
            <a:r>
              <a:rPr dirty="0"/>
              <a:t>Phishing</a:t>
            </a:r>
            <a:r>
              <a:rPr dirty="0" spc="-65"/>
              <a:t> </a:t>
            </a:r>
            <a:r>
              <a:rPr dirty="0" spc="-10"/>
              <a:t>Attacks</a:t>
            </a:r>
          </a:p>
          <a:p>
            <a:pPr marL="1101725">
              <a:lnSpc>
                <a:spcPts val="2570"/>
              </a:lnSpc>
            </a:pPr>
            <a:r>
              <a:rPr dirty="0" sz="2400"/>
              <a:t>Clone</a:t>
            </a:r>
            <a:r>
              <a:rPr dirty="0" sz="2400" spc="-60"/>
              <a:t> </a:t>
            </a:r>
            <a:r>
              <a:rPr dirty="0" sz="2400" spc="-10"/>
              <a:t>Phishing</a:t>
            </a:r>
            <a:endParaRPr sz="2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371600"/>
            <a:ext cx="7315200" cy="42123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7340" y="4822697"/>
            <a:ext cx="8670290" cy="197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9969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dirty="0" sz="1600">
                <a:latin typeface="Calibri"/>
                <a:cs typeface="Calibri"/>
              </a:rPr>
              <a:t>Just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previous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example,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looks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legit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PayPal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would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normally </a:t>
            </a:r>
            <a:r>
              <a:rPr dirty="0" sz="1600">
                <a:latin typeface="Calibri"/>
                <a:cs typeface="Calibri"/>
              </a:rPr>
              <a:t>see.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first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thing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0">
                <a:latin typeface="Calibri"/>
                <a:cs typeface="Calibri"/>
              </a:rPr>
              <a:t> recognize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done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kind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of </a:t>
            </a:r>
            <a:r>
              <a:rPr dirty="0" sz="1600">
                <a:latin typeface="Calibri"/>
                <a:cs typeface="Calibri"/>
              </a:rPr>
              <a:t>transaction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address.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Also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look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through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spelling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grammatical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errors,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Cybercriminals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will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often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leave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these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errors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body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email.</a:t>
            </a:r>
            <a:endParaRPr sz="1600">
              <a:latin typeface="Calibri"/>
              <a:cs typeface="Calibri"/>
            </a:endParaRPr>
          </a:p>
          <a:p>
            <a:pPr marL="355600" marR="32829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600">
                <a:latin typeface="Calibri"/>
                <a:cs typeface="Calibri"/>
              </a:rPr>
              <a:t>Second,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item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question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actually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bought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sold.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not,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delete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and </a:t>
            </a:r>
            <a:r>
              <a:rPr dirty="0" sz="1600">
                <a:latin typeface="Calibri"/>
                <a:cs typeface="Calibri"/>
              </a:rPr>
              <a:t>move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on.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 sz="1600">
                <a:latin typeface="Calibri"/>
                <a:cs typeface="Calibri"/>
              </a:rPr>
              <a:t>Look at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circled,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official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email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paypal,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would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“@paypal.com”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not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1600" spc="-10">
                <a:latin typeface="Calibri"/>
                <a:cs typeface="Calibri"/>
              </a:rPr>
              <a:t>mail2world.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Chad  Vantine</dc:creator>
  <dc:title>PowerPoint Presentation</dc:title>
  <dcterms:created xsi:type="dcterms:W3CDTF">2025-03-29T23:09:37Z</dcterms:created>
  <dcterms:modified xsi:type="dcterms:W3CDTF">2025-03-29T23:09:37Z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2025-03-29T00:00:00Z</vt:filetime>
  </property>
  <property fmtid="{D5CDD505-2E9C-101B-9397-08002B2CF9AE}" pid="5" name="Producer">
    <vt:lpwstr>Microsoft® PowerPoint® 2013</vt:lpwstr>
  </property>
</Properties>
</file>