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Bukhari Script" panose="020B0604020202020204" charset="0"/>
      <p:regular r:id="rId12"/>
    </p:embeddedFont>
    <p:embeddedFont>
      <p:font typeface="Fredoka" panose="020B0604020202020204" charset="0"/>
      <p:regular r:id="rId13"/>
    </p:embeddedFont>
    <p:embeddedFont>
      <p:font typeface="Quicksand" panose="020B0604020202020204" charset="0"/>
      <p:regular r:id="rId14"/>
    </p:embeddedFont>
    <p:embeddedFont>
      <p:font typeface="Quicksand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4.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2.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1047049"/>
            <a:chOff x="0" y="0"/>
            <a:chExt cx="4274726" cy="275766"/>
          </a:xfrm>
        </p:grpSpPr>
        <p:sp>
          <p:nvSpPr>
            <p:cNvPr id="3" name="Freeform 3"/>
            <p:cNvSpPr/>
            <p:nvPr/>
          </p:nvSpPr>
          <p:spPr>
            <a:xfrm>
              <a:off x="0" y="0"/>
              <a:ext cx="4274726" cy="275766"/>
            </a:xfrm>
            <a:custGeom>
              <a:avLst/>
              <a:gdLst/>
              <a:ahLst/>
              <a:cxnLst/>
              <a:rect l="l" t="t" r="r" b="b"/>
              <a:pathLst>
                <a:path w="4274726" h="275766">
                  <a:moveTo>
                    <a:pt x="0" y="0"/>
                  </a:moveTo>
                  <a:lnTo>
                    <a:pt x="4274726" y="0"/>
                  </a:lnTo>
                  <a:lnTo>
                    <a:pt x="4274726" y="275766"/>
                  </a:lnTo>
                  <a:lnTo>
                    <a:pt x="0" y="275766"/>
                  </a:lnTo>
                  <a:close/>
                </a:path>
              </a:pathLst>
            </a:custGeom>
            <a:solidFill>
              <a:srgbClr val="FFFFFF"/>
            </a:solidFill>
          </p:spPr>
          <p:txBody>
            <a:bodyPr/>
            <a:lstStyle/>
            <a:p>
              <a:endParaRPr lang="en-US"/>
            </a:p>
          </p:txBody>
        </p:sp>
        <p:sp>
          <p:nvSpPr>
            <p:cNvPr id="4" name="TextBox 4"/>
            <p:cNvSpPr txBox="1"/>
            <p:nvPr/>
          </p:nvSpPr>
          <p:spPr>
            <a:xfrm>
              <a:off x="0" y="-76200"/>
              <a:ext cx="4274726" cy="351966"/>
            </a:xfrm>
            <a:prstGeom prst="rect">
              <a:avLst/>
            </a:prstGeom>
          </p:spPr>
          <p:txBody>
            <a:bodyPr lIns="50800" tIns="50800" rIns="50800" bIns="50800" rtlCol="0" anchor="ctr"/>
            <a:lstStyle/>
            <a:p>
              <a:pPr algn="ctr">
                <a:lnSpc>
                  <a:spcPts val="2659"/>
                </a:lnSpc>
              </a:pPr>
              <a:endParaRPr/>
            </a:p>
            <a:p>
              <a:pPr algn="l">
                <a:lnSpc>
                  <a:spcPts val="4199"/>
                </a:lnSpc>
              </a:pPr>
              <a:r>
                <a:rPr lang="en-US" sz="2999">
                  <a:solidFill>
                    <a:srgbClr val="000000"/>
                  </a:solidFill>
                  <a:latin typeface="Times New Roman"/>
                  <a:ea typeface="Times New Roman"/>
                  <a:cs typeface="Times New Roman"/>
                  <a:sym typeface="Times New Roman"/>
                </a:rPr>
                <a:t>Digital Egypt Pioneers Initiative </a:t>
              </a:r>
            </a:p>
          </p:txBody>
        </p:sp>
      </p:grpSp>
      <p:sp>
        <p:nvSpPr>
          <p:cNvPr id="5" name="TextBox 5"/>
          <p:cNvSpPr txBox="1"/>
          <p:nvPr/>
        </p:nvSpPr>
        <p:spPr>
          <a:xfrm>
            <a:off x="1050699" y="3609975"/>
            <a:ext cx="10525583" cy="3082315"/>
          </a:xfrm>
          <a:prstGeom prst="rect">
            <a:avLst/>
          </a:prstGeom>
        </p:spPr>
        <p:txBody>
          <a:bodyPr lIns="0" tIns="0" rIns="0" bIns="0" rtlCol="0" anchor="t">
            <a:spAutoFit/>
          </a:bodyPr>
          <a:lstStyle/>
          <a:p>
            <a:pPr algn="l">
              <a:lnSpc>
                <a:spcPts val="7701"/>
              </a:lnSpc>
            </a:pPr>
            <a:r>
              <a:rPr lang="en-US" sz="7701">
                <a:solidFill>
                  <a:srgbClr val="FFFFFF"/>
                </a:solidFill>
                <a:latin typeface="Fredoka"/>
                <a:ea typeface="Fredoka"/>
                <a:cs typeface="Fredoka"/>
                <a:sym typeface="Fredoka"/>
              </a:rPr>
              <a:t>BUILDING A SMALL BUSINESS NETWORK</a:t>
            </a:r>
          </a:p>
          <a:p>
            <a:pPr algn="l">
              <a:lnSpc>
                <a:spcPts val="8500"/>
              </a:lnSpc>
            </a:pPr>
            <a:endParaRPr lang="en-US" sz="7701">
              <a:solidFill>
                <a:srgbClr val="FFFFFF"/>
              </a:solidFill>
              <a:latin typeface="Fredoka"/>
              <a:ea typeface="Fredoka"/>
              <a:cs typeface="Fredoka"/>
              <a:sym typeface="Fredoka"/>
            </a:endParaRPr>
          </a:p>
        </p:txBody>
      </p:sp>
      <p:grpSp>
        <p:nvGrpSpPr>
          <p:cNvPr id="6" name="Group 6"/>
          <p:cNvGrpSpPr/>
          <p:nvPr/>
        </p:nvGrpSpPr>
        <p:grpSpPr>
          <a:xfrm>
            <a:off x="1028700" y="8450580"/>
            <a:ext cx="16230600" cy="805478"/>
            <a:chOff x="0" y="0"/>
            <a:chExt cx="4274726" cy="212142"/>
          </a:xfrm>
        </p:grpSpPr>
        <p:sp>
          <p:nvSpPr>
            <p:cNvPr id="7" name="Freeform 7"/>
            <p:cNvSpPr/>
            <p:nvPr/>
          </p:nvSpPr>
          <p:spPr>
            <a:xfrm>
              <a:off x="0" y="0"/>
              <a:ext cx="4274726" cy="212142"/>
            </a:xfrm>
            <a:custGeom>
              <a:avLst/>
              <a:gdLst/>
              <a:ahLst/>
              <a:cxnLst/>
              <a:rect l="l" t="t" r="r" b="b"/>
              <a:pathLst>
                <a:path w="4274726" h="212142">
                  <a:moveTo>
                    <a:pt x="0" y="0"/>
                  </a:moveTo>
                  <a:lnTo>
                    <a:pt x="4274726" y="0"/>
                  </a:lnTo>
                  <a:lnTo>
                    <a:pt x="4274726" y="212142"/>
                  </a:lnTo>
                  <a:lnTo>
                    <a:pt x="0" y="212142"/>
                  </a:lnTo>
                  <a:close/>
                </a:path>
              </a:pathLst>
            </a:custGeom>
            <a:solidFill>
              <a:srgbClr val="FFFFFF"/>
            </a:solidFill>
          </p:spPr>
          <p:txBody>
            <a:bodyPr/>
            <a:lstStyle/>
            <a:p>
              <a:endParaRPr lang="en-US"/>
            </a:p>
          </p:txBody>
        </p:sp>
        <p:sp>
          <p:nvSpPr>
            <p:cNvPr id="8" name="TextBox 8"/>
            <p:cNvSpPr txBox="1"/>
            <p:nvPr/>
          </p:nvSpPr>
          <p:spPr>
            <a:xfrm>
              <a:off x="0" y="-38100"/>
              <a:ext cx="4274726" cy="250242"/>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rot="-2700000">
            <a:off x="10908772" y="3978227"/>
            <a:ext cx="10707063" cy="8458580"/>
          </a:xfrm>
          <a:custGeom>
            <a:avLst/>
            <a:gdLst/>
            <a:ahLst/>
            <a:cxnLst/>
            <a:rect l="l" t="t" r="r" b="b"/>
            <a:pathLst>
              <a:path w="10707063" h="8458580">
                <a:moveTo>
                  <a:pt x="0" y="0"/>
                </a:moveTo>
                <a:lnTo>
                  <a:pt x="10707063" y="0"/>
                </a:lnTo>
                <a:lnTo>
                  <a:pt x="10707063" y="8458580"/>
                </a:lnTo>
                <a:lnTo>
                  <a:pt x="0" y="8458580"/>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TextBox 10"/>
          <p:cNvSpPr txBox="1"/>
          <p:nvPr/>
        </p:nvSpPr>
        <p:spPr>
          <a:xfrm>
            <a:off x="1292864" y="8564880"/>
            <a:ext cx="7370281" cy="1026795"/>
          </a:xfrm>
          <a:prstGeom prst="rect">
            <a:avLst/>
          </a:prstGeom>
        </p:spPr>
        <p:txBody>
          <a:bodyPr lIns="0" tIns="0" rIns="0" bIns="0" rtlCol="0" anchor="t">
            <a:spAutoFit/>
          </a:bodyPr>
          <a:lstStyle/>
          <a:p>
            <a:pPr algn="l">
              <a:lnSpc>
                <a:spcPts val="4199"/>
              </a:lnSpc>
            </a:pPr>
            <a:r>
              <a:rPr lang="en-US" sz="2799">
                <a:solidFill>
                  <a:srgbClr val="000000"/>
                </a:solidFill>
                <a:latin typeface="Quicksand"/>
                <a:ea typeface="Quicksand"/>
                <a:cs typeface="Quicksand"/>
                <a:sym typeface="Quicksand"/>
              </a:rPr>
              <a:t>supervised by: Eng. Mohamed Ramadan</a:t>
            </a:r>
          </a:p>
          <a:p>
            <a:pPr marL="0" lvl="0" indent="0" algn="l">
              <a:lnSpc>
                <a:spcPts val="4199"/>
              </a:lnSpc>
              <a:spcBef>
                <a:spcPct val="0"/>
              </a:spcBef>
            </a:pPr>
            <a:r>
              <a:rPr lang="en-US" sz="2799">
                <a:solidFill>
                  <a:srgbClr val="000000"/>
                </a:solidFill>
                <a:latin typeface="Quicksand"/>
                <a:ea typeface="Quicksand"/>
                <a:cs typeface="Quicksand"/>
                <a:sym typeface="Quicksand"/>
              </a:rPr>
              <a:t> 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grpSp>
        <p:nvGrpSpPr>
          <p:cNvPr id="2" name="Group 2"/>
          <p:cNvGrpSpPr/>
          <p:nvPr/>
        </p:nvGrpSpPr>
        <p:grpSpPr>
          <a:xfrm>
            <a:off x="3064580" y="1028700"/>
            <a:ext cx="12158839" cy="8229600"/>
            <a:chOff x="0" y="0"/>
            <a:chExt cx="16211786" cy="10972800"/>
          </a:xfrm>
        </p:grpSpPr>
        <p:sp>
          <p:nvSpPr>
            <p:cNvPr id="3" name="TextBox 3"/>
            <p:cNvSpPr txBox="1"/>
            <p:nvPr/>
          </p:nvSpPr>
          <p:spPr>
            <a:xfrm rot="-592460">
              <a:off x="364940" y="1747642"/>
              <a:ext cx="15309696" cy="4626161"/>
            </a:xfrm>
            <a:prstGeom prst="rect">
              <a:avLst/>
            </a:prstGeom>
          </p:spPr>
          <p:txBody>
            <a:bodyPr lIns="0" tIns="0" rIns="0" bIns="0" rtlCol="0" anchor="t">
              <a:spAutoFit/>
            </a:bodyPr>
            <a:lstStyle/>
            <a:p>
              <a:pPr algn="ctr">
                <a:lnSpc>
                  <a:spcPts val="25214"/>
                </a:lnSpc>
                <a:spcBef>
                  <a:spcPct val="0"/>
                </a:spcBef>
              </a:pPr>
              <a:r>
                <a:rPr lang="en-US" sz="25214">
                  <a:solidFill>
                    <a:srgbClr val="F6F3E4"/>
                  </a:solidFill>
                  <a:latin typeface="Bukhari Script"/>
                  <a:ea typeface="Bukhari Script"/>
                  <a:cs typeface="Bukhari Script"/>
                  <a:sym typeface="Bukhari Script"/>
                </a:rPr>
                <a:t>Thank</a:t>
              </a:r>
            </a:p>
          </p:txBody>
        </p:sp>
        <p:sp>
          <p:nvSpPr>
            <p:cNvPr id="4" name="TextBox 4"/>
            <p:cNvSpPr txBox="1"/>
            <p:nvPr/>
          </p:nvSpPr>
          <p:spPr>
            <a:xfrm rot="-515361">
              <a:off x="2015843" y="5774724"/>
              <a:ext cx="13962181" cy="4178872"/>
            </a:xfrm>
            <a:prstGeom prst="rect">
              <a:avLst/>
            </a:prstGeom>
          </p:spPr>
          <p:txBody>
            <a:bodyPr lIns="0" tIns="0" rIns="0" bIns="0" rtlCol="0" anchor="t">
              <a:spAutoFit/>
            </a:bodyPr>
            <a:lstStyle/>
            <a:p>
              <a:pPr algn="ctr">
                <a:lnSpc>
                  <a:spcPts val="22693"/>
                </a:lnSpc>
                <a:spcBef>
                  <a:spcPct val="0"/>
                </a:spcBef>
              </a:pPr>
              <a:r>
                <a:rPr lang="en-US" sz="22693">
                  <a:solidFill>
                    <a:srgbClr val="F6F3E4"/>
                  </a:solidFill>
                  <a:latin typeface="Bukhari Script"/>
                  <a:ea typeface="Bukhari Script"/>
                  <a:cs typeface="Bukhari Script"/>
                  <a:sym typeface="Bukhari Script"/>
                </a:rPr>
                <a:t>you!</a:t>
              </a:r>
            </a:p>
          </p:txBody>
        </p:sp>
      </p:gr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grpSp>
        <p:nvGrpSpPr>
          <p:cNvPr id="2" name="Group 2"/>
          <p:cNvGrpSpPr/>
          <p:nvPr/>
        </p:nvGrpSpPr>
        <p:grpSpPr>
          <a:xfrm>
            <a:off x="4229323" y="2837527"/>
            <a:ext cx="10518445" cy="4956492"/>
            <a:chOff x="0" y="0"/>
            <a:chExt cx="2770290" cy="1305413"/>
          </a:xfrm>
        </p:grpSpPr>
        <p:sp>
          <p:nvSpPr>
            <p:cNvPr id="3" name="Freeform 3"/>
            <p:cNvSpPr/>
            <p:nvPr/>
          </p:nvSpPr>
          <p:spPr>
            <a:xfrm>
              <a:off x="0" y="0"/>
              <a:ext cx="2770290" cy="1305413"/>
            </a:xfrm>
            <a:custGeom>
              <a:avLst/>
              <a:gdLst/>
              <a:ahLst/>
              <a:cxnLst/>
              <a:rect l="l" t="t" r="r" b="b"/>
              <a:pathLst>
                <a:path w="2770290" h="1305413">
                  <a:moveTo>
                    <a:pt x="0" y="0"/>
                  </a:moveTo>
                  <a:lnTo>
                    <a:pt x="2770290" y="0"/>
                  </a:lnTo>
                  <a:lnTo>
                    <a:pt x="2770290" y="1305413"/>
                  </a:lnTo>
                  <a:lnTo>
                    <a:pt x="0" y="1305413"/>
                  </a:lnTo>
                  <a:close/>
                </a:path>
              </a:pathLst>
            </a:custGeom>
            <a:solidFill>
              <a:srgbClr val="FFFFFF"/>
            </a:solidFill>
          </p:spPr>
          <p:txBody>
            <a:bodyPr/>
            <a:lstStyle/>
            <a:p>
              <a:endParaRPr lang="en-US"/>
            </a:p>
          </p:txBody>
        </p:sp>
        <p:sp>
          <p:nvSpPr>
            <p:cNvPr id="4" name="TextBox 4"/>
            <p:cNvSpPr txBox="1"/>
            <p:nvPr/>
          </p:nvSpPr>
          <p:spPr>
            <a:xfrm>
              <a:off x="0" y="-66675"/>
              <a:ext cx="2770290" cy="1372088"/>
            </a:xfrm>
            <a:prstGeom prst="rect">
              <a:avLst/>
            </a:prstGeom>
          </p:spPr>
          <p:txBody>
            <a:bodyPr lIns="50800" tIns="50800" rIns="50800" bIns="50800" rtlCol="0" anchor="ctr"/>
            <a:lstStyle/>
            <a:p>
              <a:pPr algn="ctr">
                <a:lnSpc>
                  <a:spcPts val="3919"/>
                </a:lnSpc>
              </a:pPr>
              <a:r>
                <a:rPr lang="en-US" sz="2799" b="1" dirty="0">
                  <a:solidFill>
                    <a:srgbClr val="000000"/>
                  </a:solidFill>
                  <a:latin typeface="Quicksand Bold"/>
                  <a:ea typeface="Quicksand Bold"/>
                  <a:cs typeface="Quicksand Bold"/>
                  <a:sym typeface="Quicksand Bold"/>
                </a:rPr>
                <a:t>1- Helmy </a:t>
              </a:r>
              <a:r>
                <a:rPr lang="en-US" sz="2799" b="1" dirty="0" err="1">
                  <a:solidFill>
                    <a:srgbClr val="000000"/>
                  </a:solidFill>
                  <a:latin typeface="Quicksand Bold"/>
                  <a:ea typeface="Quicksand Bold"/>
                  <a:cs typeface="Quicksand Bold"/>
                  <a:sym typeface="Quicksand Bold"/>
                </a:rPr>
                <a:t>Gaballah</a:t>
              </a:r>
              <a:endParaRPr lang="en-US" sz="2799" b="1" dirty="0">
                <a:solidFill>
                  <a:srgbClr val="000000"/>
                </a:solidFill>
                <a:latin typeface="Quicksand Bold"/>
                <a:ea typeface="Quicksand Bold"/>
                <a:cs typeface="Quicksand Bold"/>
                <a:sym typeface="Quicksand Bold"/>
              </a:endParaRPr>
            </a:p>
            <a:p>
              <a:pPr algn="ctr">
                <a:lnSpc>
                  <a:spcPts val="3919"/>
                </a:lnSpc>
              </a:pPr>
              <a:r>
                <a:rPr lang="en-US" sz="2799" b="1" dirty="0">
                  <a:solidFill>
                    <a:srgbClr val="000000"/>
                  </a:solidFill>
                  <a:latin typeface="Quicksand Bold"/>
                  <a:ea typeface="Quicksand Bold"/>
                  <a:cs typeface="Quicksand Bold"/>
                  <a:sym typeface="Quicksand Bold"/>
                </a:rPr>
                <a:t>2- Muhammed Ashraf</a:t>
              </a:r>
            </a:p>
            <a:p>
              <a:pPr algn="ctr">
                <a:lnSpc>
                  <a:spcPts val="3919"/>
                </a:lnSpc>
              </a:pPr>
              <a:r>
                <a:rPr lang="en-US" sz="2799" b="1" dirty="0">
                  <a:solidFill>
                    <a:srgbClr val="000000"/>
                  </a:solidFill>
                  <a:latin typeface="Quicksand Bold"/>
                  <a:ea typeface="Quicksand Bold"/>
                  <a:cs typeface="Quicksand Bold"/>
                  <a:sym typeface="Quicksand Bold"/>
                </a:rPr>
                <a:t>3- Mohamed Abdel </a:t>
              </a:r>
              <a:r>
                <a:rPr lang="en-US" sz="2799" b="1" dirty="0" err="1">
                  <a:solidFill>
                    <a:srgbClr val="000000"/>
                  </a:solidFill>
                  <a:latin typeface="Quicksand Bold"/>
                  <a:ea typeface="Quicksand Bold"/>
                  <a:cs typeface="Quicksand Bold"/>
                  <a:sym typeface="Quicksand Bold"/>
                </a:rPr>
                <a:t>fattah</a:t>
              </a:r>
              <a:endParaRPr lang="en-US" sz="2799" b="1" dirty="0">
                <a:solidFill>
                  <a:srgbClr val="000000"/>
                </a:solidFill>
                <a:latin typeface="Quicksand Bold"/>
                <a:ea typeface="Quicksand Bold"/>
                <a:cs typeface="Quicksand Bold"/>
                <a:sym typeface="Quicksand Bold"/>
              </a:endParaRPr>
            </a:p>
            <a:p>
              <a:pPr algn="ctr">
                <a:lnSpc>
                  <a:spcPts val="3919"/>
                </a:lnSpc>
              </a:pPr>
              <a:r>
                <a:rPr lang="en-US" sz="2799" b="1" dirty="0">
                  <a:solidFill>
                    <a:srgbClr val="000000"/>
                  </a:solidFill>
                  <a:latin typeface="Quicksand Bold"/>
                  <a:ea typeface="Quicksand Bold"/>
                  <a:cs typeface="Quicksand Bold"/>
                  <a:sym typeface="Quicksand Bold"/>
                </a:rPr>
                <a:t>4- Mohamed Ahmed Mohamed </a:t>
              </a:r>
              <a:r>
                <a:rPr lang="en-US" sz="2799" b="1" dirty="0" err="1">
                  <a:solidFill>
                    <a:srgbClr val="000000"/>
                  </a:solidFill>
                  <a:latin typeface="Quicksand Bold"/>
                  <a:ea typeface="Quicksand Bold"/>
                  <a:cs typeface="Quicksand Bold"/>
                  <a:sym typeface="Quicksand Bold"/>
                </a:rPr>
                <a:t>FAthi</a:t>
              </a:r>
              <a:endParaRPr lang="en-US" sz="2799" b="1" dirty="0">
                <a:solidFill>
                  <a:srgbClr val="000000"/>
                </a:solidFill>
                <a:latin typeface="Quicksand Bold"/>
                <a:ea typeface="Quicksand Bold"/>
                <a:cs typeface="Quicksand Bold"/>
                <a:sym typeface="Quicksand Bold"/>
              </a:endParaRPr>
            </a:p>
            <a:p>
              <a:pPr algn="ctr">
                <a:lnSpc>
                  <a:spcPts val="3919"/>
                </a:lnSpc>
              </a:pPr>
              <a:r>
                <a:rPr lang="en-US" sz="2799" b="1" dirty="0">
                  <a:solidFill>
                    <a:srgbClr val="000000"/>
                  </a:solidFill>
                  <a:latin typeface="Quicksand Bold"/>
                  <a:ea typeface="Quicksand Bold"/>
                  <a:cs typeface="Quicksand Bold"/>
                  <a:sym typeface="Quicksand Bold"/>
                </a:rPr>
                <a:t>5- Khaled Rayhan</a:t>
              </a:r>
            </a:p>
            <a:p>
              <a:pPr algn="ctr">
                <a:lnSpc>
                  <a:spcPts val="3919"/>
                </a:lnSpc>
              </a:pPr>
              <a:r>
                <a:rPr lang="en-US" sz="2799" b="1" dirty="0">
                  <a:solidFill>
                    <a:srgbClr val="000000"/>
                  </a:solidFill>
                  <a:latin typeface="Quicksand Bold"/>
                  <a:ea typeface="Quicksand Bold"/>
                  <a:cs typeface="Quicksand Bold"/>
                  <a:sym typeface="Quicksand Bold"/>
                </a:rPr>
                <a:t>6- Yousef Taha</a:t>
              </a:r>
            </a:p>
          </p:txBody>
        </p:sp>
      </p:grpSp>
      <p:sp>
        <p:nvSpPr>
          <p:cNvPr id="5" name="TextBox 5"/>
          <p:cNvSpPr txBox="1"/>
          <p:nvPr/>
        </p:nvSpPr>
        <p:spPr>
          <a:xfrm>
            <a:off x="1404938" y="914400"/>
            <a:ext cx="15478125" cy="1085215"/>
          </a:xfrm>
          <a:prstGeom prst="rect">
            <a:avLst/>
          </a:prstGeom>
        </p:spPr>
        <p:txBody>
          <a:bodyPr lIns="0" tIns="0" rIns="0" bIns="0" rtlCol="0" anchor="t">
            <a:spAutoFit/>
          </a:bodyPr>
          <a:lstStyle/>
          <a:p>
            <a:pPr algn="ctr">
              <a:lnSpc>
                <a:spcPts val="8959"/>
              </a:lnSpc>
            </a:pPr>
            <a:r>
              <a:rPr lang="en-US" sz="6399">
                <a:solidFill>
                  <a:srgbClr val="FFFFFF"/>
                </a:solidFill>
                <a:latin typeface="Fredoka"/>
                <a:ea typeface="Fredoka"/>
                <a:cs typeface="Fredoka"/>
                <a:sym typeface="Fredoka"/>
              </a:rPr>
              <a:t>TEAM MEMBERS</a:t>
            </a:r>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grpSp>
        <p:nvGrpSpPr>
          <p:cNvPr id="2" name="Group 2"/>
          <p:cNvGrpSpPr/>
          <p:nvPr/>
        </p:nvGrpSpPr>
        <p:grpSpPr>
          <a:xfrm>
            <a:off x="6548749" y="1028700"/>
            <a:ext cx="10715625" cy="8229600"/>
            <a:chOff x="0" y="0"/>
            <a:chExt cx="2822222" cy="2167467"/>
          </a:xfrm>
        </p:grpSpPr>
        <p:sp>
          <p:nvSpPr>
            <p:cNvPr id="3" name="Freeform 3"/>
            <p:cNvSpPr/>
            <p:nvPr/>
          </p:nvSpPr>
          <p:spPr>
            <a:xfrm>
              <a:off x="0" y="0"/>
              <a:ext cx="2822222" cy="2167467"/>
            </a:xfrm>
            <a:custGeom>
              <a:avLst/>
              <a:gdLst/>
              <a:ahLst/>
              <a:cxnLst/>
              <a:rect l="l" t="t" r="r" b="b"/>
              <a:pathLst>
                <a:path w="2822222" h="2167467">
                  <a:moveTo>
                    <a:pt x="0" y="0"/>
                  </a:moveTo>
                  <a:lnTo>
                    <a:pt x="2822222" y="0"/>
                  </a:lnTo>
                  <a:lnTo>
                    <a:pt x="2822222" y="2167467"/>
                  </a:lnTo>
                  <a:lnTo>
                    <a:pt x="0" y="2167467"/>
                  </a:lnTo>
                  <a:close/>
                </a:path>
              </a:pathLst>
            </a:custGeom>
            <a:solidFill>
              <a:srgbClr val="FFFFFF"/>
            </a:solidFill>
          </p:spPr>
          <p:txBody>
            <a:bodyPr/>
            <a:lstStyle/>
            <a:p>
              <a:endParaRPr lang="en-US"/>
            </a:p>
          </p:txBody>
        </p:sp>
        <p:sp>
          <p:nvSpPr>
            <p:cNvPr id="4" name="TextBox 4"/>
            <p:cNvSpPr txBox="1"/>
            <p:nvPr/>
          </p:nvSpPr>
          <p:spPr>
            <a:xfrm>
              <a:off x="0" y="-38100"/>
              <a:ext cx="2822222" cy="220556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404938" y="4005580"/>
            <a:ext cx="4762500" cy="795019"/>
          </a:xfrm>
          <a:prstGeom prst="rect">
            <a:avLst/>
          </a:prstGeom>
        </p:spPr>
        <p:txBody>
          <a:bodyPr lIns="0" tIns="0" rIns="0" bIns="0" rtlCol="0" anchor="t">
            <a:spAutoFit/>
          </a:bodyPr>
          <a:lstStyle/>
          <a:p>
            <a:pPr algn="just">
              <a:lnSpc>
                <a:spcPts val="6580"/>
              </a:lnSpc>
            </a:pPr>
            <a:r>
              <a:rPr lang="en-US" sz="4700">
                <a:solidFill>
                  <a:srgbClr val="FFFFFF"/>
                </a:solidFill>
                <a:latin typeface="Fredoka"/>
                <a:ea typeface="Fredoka"/>
                <a:cs typeface="Fredoka"/>
                <a:sym typeface="Fredoka"/>
              </a:rPr>
              <a:t>INTRODUCTION</a:t>
            </a:r>
          </a:p>
        </p:txBody>
      </p:sp>
      <p:sp>
        <p:nvSpPr>
          <p:cNvPr id="6" name="TextBox 6"/>
          <p:cNvSpPr txBox="1"/>
          <p:nvPr/>
        </p:nvSpPr>
        <p:spPr>
          <a:xfrm>
            <a:off x="6954067" y="1370123"/>
            <a:ext cx="9904989" cy="3122295"/>
          </a:xfrm>
          <a:prstGeom prst="rect">
            <a:avLst/>
          </a:prstGeom>
        </p:spPr>
        <p:txBody>
          <a:bodyPr lIns="0" tIns="0" rIns="0" bIns="0" rtlCol="0" anchor="t">
            <a:spAutoFit/>
          </a:bodyPr>
          <a:lstStyle/>
          <a:p>
            <a:pPr marL="0" lvl="0" indent="0" algn="l">
              <a:lnSpc>
                <a:spcPts val="4199"/>
              </a:lnSpc>
              <a:spcBef>
                <a:spcPct val="0"/>
              </a:spcBef>
            </a:pPr>
            <a:r>
              <a:rPr lang="en-US" sz="2799">
                <a:solidFill>
                  <a:srgbClr val="000000"/>
                </a:solidFill>
                <a:latin typeface="Quicksand"/>
                <a:ea typeface="Quicksand"/>
                <a:cs typeface="Quicksand"/>
                <a:sym typeface="Quicksand"/>
              </a:rPr>
              <a:t>An enterprise network, a growing small business, requires a robust and scalable network infrastructure to support their main office and remote office operations. This presentation outlines the network design, implementation, services, and management to meet their connectivity, security, and performance needs</a:t>
            </a:r>
          </a:p>
        </p:txBody>
      </p:sp>
      <p:grpSp>
        <p:nvGrpSpPr>
          <p:cNvPr id="7" name="Group 7"/>
          <p:cNvGrpSpPr/>
          <p:nvPr/>
        </p:nvGrpSpPr>
        <p:grpSpPr>
          <a:xfrm>
            <a:off x="8975952" y="5143500"/>
            <a:ext cx="6156543" cy="3409353"/>
            <a:chOff x="0" y="0"/>
            <a:chExt cx="8208725" cy="4545804"/>
          </a:xfrm>
        </p:grpSpPr>
        <p:sp>
          <p:nvSpPr>
            <p:cNvPr id="8" name="Freeform 8"/>
            <p:cNvSpPr/>
            <p:nvPr/>
          </p:nvSpPr>
          <p:spPr>
            <a:xfrm>
              <a:off x="0" y="0"/>
              <a:ext cx="3210797" cy="4097305"/>
            </a:xfrm>
            <a:custGeom>
              <a:avLst/>
              <a:gdLst/>
              <a:ahLst/>
              <a:cxnLst/>
              <a:rect l="l" t="t" r="r" b="b"/>
              <a:pathLst>
                <a:path w="3210797" h="4097305">
                  <a:moveTo>
                    <a:pt x="0" y="0"/>
                  </a:moveTo>
                  <a:lnTo>
                    <a:pt x="3210797" y="0"/>
                  </a:lnTo>
                  <a:lnTo>
                    <a:pt x="3210797" y="4097305"/>
                  </a:lnTo>
                  <a:lnTo>
                    <a:pt x="0" y="40973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flipH="1">
              <a:off x="4997927" y="448499"/>
              <a:ext cx="3210797" cy="4097305"/>
            </a:xfrm>
            <a:custGeom>
              <a:avLst/>
              <a:gdLst/>
              <a:ahLst/>
              <a:cxnLst/>
              <a:rect l="l" t="t" r="r" b="b"/>
              <a:pathLst>
                <a:path w="3210797" h="4097305">
                  <a:moveTo>
                    <a:pt x="3210798" y="0"/>
                  </a:moveTo>
                  <a:lnTo>
                    <a:pt x="0" y="0"/>
                  </a:lnTo>
                  <a:lnTo>
                    <a:pt x="0" y="4097305"/>
                  </a:lnTo>
                  <a:lnTo>
                    <a:pt x="3210798" y="4097305"/>
                  </a:lnTo>
                  <a:lnTo>
                    <a:pt x="3210798"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a:off x="1571344" y="3862907"/>
              <a:ext cx="2593339" cy="419924"/>
            </a:xfrm>
            <a:custGeom>
              <a:avLst/>
              <a:gdLst/>
              <a:ahLst/>
              <a:cxnLst/>
              <a:rect l="l" t="t" r="r" b="b"/>
              <a:pathLst>
                <a:path w="2593339" h="419924">
                  <a:moveTo>
                    <a:pt x="0" y="0"/>
                  </a:moveTo>
                  <a:lnTo>
                    <a:pt x="2593338" y="0"/>
                  </a:lnTo>
                  <a:lnTo>
                    <a:pt x="2593338" y="419925"/>
                  </a:lnTo>
                  <a:lnTo>
                    <a:pt x="0" y="419925"/>
                  </a:lnTo>
                  <a:lnTo>
                    <a:pt x="0" y="0"/>
                  </a:lnTo>
                  <a:close/>
                </a:path>
              </a:pathLst>
            </a:custGeom>
            <a:blipFill>
              <a:blip r:embed="rId2">
                <a:extLst>
                  <a:ext uri="{96DAC541-7B7A-43D3-8B79-37D633B846F1}">
                    <asvg:svgBlip xmlns:asvg="http://schemas.microsoft.com/office/drawing/2016/SVG/main" r:embed="rId3"/>
                  </a:ext>
                </a:extLst>
              </a:blip>
              <a:stretch>
                <a:fillRect t="-688085"/>
              </a:stretch>
            </a:blipFill>
          </p:spPr>
          <p:txBody>
            <a:bodyPr/>
            <a:lstStyle/>
            <a:p>
              <a:endParaRPr lang="en-US"/>
            </a:p>
          </p:txBody>
        </p:sp>
        <p:sp>
          <p:nvSpPr>
            <p:cNvPr id="11" name="Freeform 11"/>
            <p:cNvSpPr/>
            <p:nvPr/>
          </p:nvSpPr>
          <p:spPr>
            <a:xfrm>
              <a:off x="2524495" y="4097305"/>
              <a:ext cx="2532191" cy="419924"/>
            </a:xfrm>
            <a:custGeom>
              <a:avLst/>
              <a:gdLst/>
              <a:ahLst/>
              <a:cxnLst/>
              <a:rect l="l" t="t" r="r" b="b"/>
              <a:pathLst>
                <a:path w="2532191" h="419924">
                  <a:moveTo>
                    <a:pt x="0" y="0"/>
                  </a:moveTo>
                  <a:lnTo>
                    <a:pt x="2532191" y="0"/>
                  </a:lnTo>
                  <a:lnTo>
                    <a:pt x="2532191" y="419924"/>
                  </a:lnTo>
                  <a:lnTo>
                    <a:pt x="0" y="419924"/>
                  </a:lnTo>
                  <a:lnTo>
                    <a:pt x="0" y="0"/>
                  </a:lnTo>
                  <a:close/>
                </a:path>
              </a:pathLst>
            </a:custGeom>
            <a:blipFill>
              <a:blip r:embed="rId2">
                <a:extLst>
                  <a:ext uri="{96DAC541-7B7A-43D3-8B79-37D633B846F1}">
                    <asvg:svgBlip xmlns:asvg="http://schemas.microsoft.com/office/drawing/2016/SVG/main" r:embed="rId3"/>
                  </a:ext>
                </a:extLst>
              </a:blip>
              <a:stretch>
                <a:fillRect t="-688085" r="-2414"/>
              </a:stretch>
            </a:blipFill>
          </p:spPr>
          <p:txBody>
            <a:bodyPr/>
            <a:lstStyle/>
            <a:p>
              <a:endParaRPr lang="en-US"/>
            </a:p>
          </p:txBody>
        </p:sp>
      </p:gr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sp>
        <p:nvSpPr>
          <p:cNvPr id="2" name="TextBox 2"/>
          <p:cNvSpPr txBox="1"/>
          <p:nvPr/>
        </p:nvSpPr>
        <p:spPr>
          <a:xfrm>
            <a:off x="1404938" y="914400"/>
            <a:ext cx="15478125" cy="1085215"/>
          </a:xfrm>
          <a:prstGeom prst="rect">
            <a:avLst/>
          </a:prstGeom>
        </p:spPr>
        <p:txBody>
          <a:bodyPr lIns="0" tIns="0" rIns="0" bIns="0" rtlCol="0" anchor="t">
            <a:spAutoFit/>
          </a:bodyPr>
          <a:lstStyle/>
          <a:p>
            <a:pPr algn="ctr">
              <a:lnSpc>
                <a:spcPts val="8959"/>
              </a:lnSpc>
            </a:pPr>
            <a:r>
              <a:rPr lang="en-US" sz="6399">
                <a:solidFill>
                  <a:srgbClr val="FFFFFF"/>
                </a:solidFill>
                <a:latin typeface="Fredoka"/>
                <a:ea typeface="Fredoka"/>
                <a:cs typeface="Fredoka"/>
                <a:sym typeface="Fredoka"/>
              </a:rPr>
              <a:t>TOPICS</a:t>
            </a:r>
          </a:p>
        </p:txBody>
      </p:sp>
      <p:grpSp>
        <p:nvGrpSpPr>
          <p:cNvPr id="3" name="Group 3"/>
          <p:cNvGrpSpPr/>
          <p:nvPr/>
        </p:nvGrpSpPr>
        <p:grpSpPr>
          <a:xfrm>
            <a:off x="9759054" y="2917667"/>
            <a:ext cx="6338111" cy="2571750"/>
            <a:chOff x="0" y="0"/>
            <a:chExt cx="1669297" cy="677333"/>
          </a:xfrm>
        </p:grpSpPr>
        <p:sp>
          <p:nvSpPr>
            <p:cNvPr id="4" name="Freeform 4"/>
            <p:cNvSpPr/>
            <p:nvPr/>
          </p:nvSpPr>
          <p:spPr>
            <a:xfrm>
              <a:off x="0" y="0"/>
              <a:ext cx="1669297" cy="677333"/>
            </a:xfrm>
            <a:custGeom>
              <a:avLst/>
              <a:gdLst/>
              <a:ahLst/>
              <a:cxnLst/>
              <a:rect l="l" t="t" r="r" b="b"/>
              <a:pathLst>
                <a:path w="1669297" h="677333">
                  <a:moveTo>
                    <a:pt x="0" y="0"/>
                  </a:moveTo>
                  <a:lnTo>
                    <a:pt x="1669297" y="0"/>
                  </a:lnTo>
                  <a:lnTo>
                    <a:pt x="1669297" y="677333"/>
                  </a:lnTo>
                  <a:lnTo>
                    <a:pt x="0" y="677333"/>
                  </a:lnTo>
                  <a:close/>
                </a:path>
              </a:pathLst>
            </a:custGeom>
            <a:solidFill>
              <a:srgbClr val="FFFFFF"/>
            </a:solidFill>
          </p:spPr>
          <p:txBody>
            <a:bodyPr/>
            <a:lstStyle/>
            <a:p>
              <a:endParaRPr lang="en-US"/>
            </a:p>
          </p:txBody>
        </p:sp>
        <p:sp>
          <p:nvSpPr>
            <p:cNvPr id="5" name="TextBox 5"/>
            <p:cNvSpPr txBox="1"/>
            <p:nvPr/>
          </p:nvSpPr>
          <p:spPr>
            <a:xfrm>
              <a:off x="0" y="-38100"/>
              <a:ext cx="1669297" cy="7154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9759054" y="6299403"/>
            <a:ext cx="6338111" cy="2571750"/>
            <a:chOff x="0" y="0"/>
            <a:chExt cx="1669297" cy="677333"/>
          </a:xfrm>
        </p:grpSpPr>
        <p:sp>
          <p:nvSpPr>
            <p:cNvPr id="7" name="Freeform 7"/>
            <p:cNvSpPr/>
            <p:nvPr/>
          </p:nvSpPr>
          <p:spPr>
            <a:xfrm>
              <a:off x="0" y="0"/>
              <a:ext cx="1669297" cy="677333"/>
            </a:xfrm>
            <a:custGeom>
              <a:avLst/>
              <a:gdLst/>
              <a:ahLst/>
              <a:cxnLst/>
              <a:rect l="l" t="t" r="r" b="b"/>
              <a:pathLst>
                <a:path w="1669297" h="677333">
                  <a:moveTo>
                    <a:pt x="0" y="0"/>
                  </a:moveTo>
                  <a:lnTo>
                    <a:pt x="1669297" y="0"/>
                  </a:lnTo>
                  <a:lnTo>
                    <a:pt x="1669297" y="677333"/>
                  </a:lnTo>
                  <a:lnTo>
                    <a:pt x="0" y="677333"/>
                  </a:lnTo>
                  <a:close/>
                </a:path>
              </a:pathLst>
            </a:custGeom>
            <a:solidFill>
              <a:srgbClr val="FFFFFF"/>
            </a:solidFill>
          </p:spPr>
          <p:txBody>
            <a:bodyPr/>
            <a:lstStyle/>
            <a:p>
              <a:endParaRPr lang="en-US"/>
            </a:p>
          </p:txBody>
        </p:sp>
        <p:sp>
          <p:nvSpPr>
            <p:cNvPr id="8" name="TextBox 8"/>
            <p:cNvSpPr txBox="1"/>
            <p:nvPr/>
          </p:nvSpPr>
          <p:spPr>
            <a:xfrm>
              <a:off x="0" y="-38100"/>
              <a:ext cx="1669297" cy="715433"/>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5048939" y="5894591"/>
            <a:ext cx="2096453" cy="3381375"/>
          </a:xfrm>
          <a:custGeom>
            <a:avLst/>
            <a:gdLst/>
            <a:ahLst/>
            <a:cxnLst/>
            <a:rect l="l" t="t" r="r" b="b"/>
            <a:pathLst>
              <a:path w="2096453" h="3381375">
                <a:moveTo>
                  <a:pt x="0" y="0"/>
                </a:moveTo>
                <a:lnTo>
                  <a:pt x="2096452" y="0"/>
                </a:lnTo>
                <a:lnTo>
                  <a:pt x="2096452" y="3381375"/>
                </a:lnTo>
                <a:lnTo>
                  <a:pt x="0" y="33813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a:off x="14935373" y="2512674"/>
            <a:ext cx="2323927" cy="3381375"/>
          </a:xfrm>
          <a:custGeom>
            <a:avLst/>
            <a:gdLst/>
            <a:ahLst/>
            <a:cxnLst/>
            <a:rect l="l" t="t" r="r" b="b"/>
            <a:pathLst>
              <a:path w="2323927" h="3381375">
                <a:moveTo>
                  <a:pt x="0" y="0"/>
                </a:moveTo>
                <a:lnTo>
                  <a:pt x="2323927" y="0"/>
                </a:lnTo>
                <a:lnTo>
                  <a:pt x="2323927" y="3381375"/>
                </a:lnTo>
                <a:lnTo>
                  <a:pt x="0" y="33813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TextBox 11"/>
          <p:cNvSpPr txBox="1"/>
          <p:nvPr/>
        </p:nvSpPr>
        <p:spPr>
          <a:xfrm>
            <a:off x="9982373" y="3123407"/>
            <a:ext cx="4333875" cy="502920"/>
          </a:xfrm>
          <a:prstGeom prst="rect">
            <a:avLst/>
          </a:prstGeom>
        </p:spPr>
        <p:txBody>
          <a:bodyPr lIns="0" tIns="0" rIns="0" bIns="0" rtlCol="0" anchor="t">
            <a:spAutoFit/>
          </a:bodyPr>
          <a:lstStyle/>
          <a:p>
            <a:pPr marL="0" lvl="0" indent="0" algn="l">
              <a:lnSpc>
                <a:spcPts val="4199"/>
              </a:lnSpc>
              <a:spcBef>
                <a:spcPct val="0"/>
              </a:spcBef>
            </a:pPr>
            <a:r>
              <a:rPr lang="en-US" sz="2799">
                <a:solidFill>
                  <a:srgbClr val="000000"/>
                </a:solidFill>
                <a:latin typeface="Quicksand"/>
                <a:ea typeface="Quicksand"/>
                <a:cs typeface="Quicksand"/>
                <a:sym typeface="Quicksand"/>
              </a:rPr>
              <a:t>Network Implementation</a:t>
            </a:r>
          </a:p>
        </p:txBody>
      </p:sp>
      <p:sp>
        <p:nvSpPr>
          <p:cNvPr id="12" name="TextBox 12"/>
          <p:cNvSpPr txBox="1"/>
          <p:nvPr/>
        </p:nvSpPr>
        <p:spPr>
          <a:xfrm>
            <a:off x="9982373" y="6505143"/>
            <a:ext cx="4333875" cy="502920"/>
          </a:xfrm>
          <a:prstGeom prst="rect">
            <a:avLst/>
          </a:prstGeom>
        </p:spPr>
        <p:txBody>
          <a:bodyPr lIns="0" tIns="0" rIns="0" bIns="0" rtlCol="0" anchor="t">
            <a:spAutoFit/>
          </a:bodyPr>
          <a:lstStyle/>
          <a:p>
            <a:pPr marL="0" lvl="0" indent="0" algn="l">
              <a:lnSpc>
                <a:spcPts val="4199"/>
              </a:lnSpc>
              <a:spcBef>
                <a:spcPct val="0"/>
              </a:spcBef>
            </a:pPr>
            <a:r>
              <a:rPr lang="en-US" sz="2799">
                <a:solidFill>
                  <a:srgbClr val="000000"/>
                </a:solidFill>
                <a:latin typeface="Quicksand"/>
                <a:ea typeface="Quicksand"/>
                <a:cs typeface="Quicksand"/>
                <a:sym typeface="Quicksand"/>
              </a:rPr>
              <a:t>Troubleshooting</a:t>
            </a:r>
          </a:p>
        </p:txBody>
      </p:sp>
      <p:grpSp>
        <p:nvGrpSpPr>
          <p:cNvPr id="13" name="Group 13"/>
          <p:cNvGrpSpPr/>
          <p:nvPr/>
        </p:nvGrpSpPr>
        <p:grpSpPr>
          <a:xfrm>
            <a:off x="1028700" y="2917667"/>
            <a:ext cx="6338111" cy="2571750"/>
            <a:chOff x="0" y="0"/>
            <a:chExt cx="1669297" cy="677333"/>
          </a:xfrm>
        </p:grpSpPr>
        <p:sp>
          <p:nvSpPr>
            <p:cNvPr id="14" name="Freeform 14"/>
            <p:cNvSpPr/>
            <p:nvPr/>
          </p:nvSpPr>
          <p:spPr>
            <a:xfrm>
              <a:off x="0" y="0"/>
              <a:ext cx="1669297" cy="677333"/>
            </a:xfrm>
            <a:custGeom>
              <a:avLst/>
              <a:gdLst/>
              <a:ahLst/>
              <a:cxnLst/>
              <a:rect l="l" t="t" r="r" b="b"/>
              <a:pathLst>
                <a:path w="1669297" h="677333">
                  <a:moveTo>
                    <a:pt x="0" y="0"/>
                  </a:moveTo>
                  <a:lnTo>
                    <a:pt x="1669297" y="0"/>
                  </a:lnTo>
                  <a:lnTo>
                    <a:pt x="1669297" y="677333"/>
                  </a:lnTo>
                  <a:lnTo>
                    <a:pt x="0" y="677333"/>
                  </a:lnTo>
                  <a:close/>
                </a:path>
              </a:pathLst>
            </a:custGeom>
            <a:solidFill>
              <a:srgbClr val="FFFFFF"/>
            </a:solidFill>
          </p:spPr>
          <p:txBody>
            <a:bodyPr/>
            <a:lstStyle/>
            <a:p>
              <a:endParaRPr lang="en-US"/>
            </a:p>
          </p:txBody>
        </p:sp>
        <p:sp>
          <p:nvSpPr>
            <p:cNvPr id="15" name="TextBox 15"/>
            <p:cNvSpPr txBox="1"/>
            <p:nvPr/>
          </p:nvSpPr>
          <p:spPr>
            <a:xfrm>
              <a:off x="0" y="-38100"/>
              <a:ext cx="1669297" cy="715433"/>
            </a:xfrm>
            <a:prstGeom prst="rect">
              <a:avLst/>
            </a:prstGeom>
          </p:spPr>
          <p:txBody>
            <a:bodyPr lIns="50800" tIns="50800" rIns="50800" bIns="50800" rtlCol="0" anchor="ctr"/>
            <a:lstStyle/>
            <a:p>
              <a:pPr algn="ctr">
                <a:lnSpc>
                  <a:spcPts val="2659"/>
                </a:lnSpc>
              </a:pPr>
              <a:endParaRPr/>
            </a:p>
          </p:txBody>
        </p:sp>
      </p:grpSp>
      <p:sp>
        <p:nvSpPr>
          <p:cNvPr id="16" name="Freeform 16"/>
          <p:cNvSpPr/>
          <p:nvPr/>
        </p:nvSpPr>
        <p:spPr>
          <a:xfrm>
            <a:off x="6204724" y="2512674"/>
            <a:ext cx="2324175" cy="3381736"/>
          </a:xfrm>
          <a:custGeom>
            <a:avLst/>
            <a:gdLst/>
            <a:ahLst/>
            <a:cxnLst/>
            <a:rect l="l" t="t" r="r" b="b"/>
            <a:pathLst>
              <a:path w="2324175" h="3381736">
                <a:moveTo>
                  <a:pt x="0" y="0"/>
                </a:moveTo>
                <a:lnTo>
                  <a:pt x="2324175" y="0"/>
                </a:lnTo>
                <a:lnTo>
                  <a:pt x="2324175" y="3381736"/>
                </a:lnTo>
                <a:lnTo>
                  <a:pt x="0" y="33817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17" name="Group 17"/>
          <p:cNvGrpSpPr/>
          <p:nvPr/>
        </p:nvGrpSpPr>
        <p:grpSpPr>
          <a:xfrm>
            <a:off x="1028700" y="6299403"/>
            <a:ext cx="6338111" cy="2571750"/>
            <a:chOff x="0" y="0"/>
            <a:chExt cx="1669297" cy="677333"/>
          </a:xfrm>
        </p:grpSpPr>
        <p:sp>
          <p:nvSpPr>
            <p:cNvPr id="18" name="Freeform 18"/>
            <p:cNvSpPr/>
            <p:nvPr/>
          </p:nvSpPr>
          <p:spPr>
            <a:xfrm>
              <a:off x="0" y="0"/>
              <a:ext cx="1669297" cy="677333"/>
            </a:xfrm>
            <a:custGeom>
              <a:avLst/>
              <a:gdLst/>
              <a:ahLst/>
              <a:cxnLst/>
              <a:rect l="l" t="t" r="r" b="b"/>
              <a:pathLst>
                <a:path w="1669297" h="677333">
                  <a:moveTo>
                    <a:pt x="0" y="0"/>
                  </a:moveTo>
                  <a:lnTo>
                    <a:pt x="1669297" y="0"/>
                  </a:lnTo>
                  <a:lnTo>
                    <a:pt x="1669297" y="677333"/>
                  </a:lnTo>
                  <a:lnTo>
                    <a:pt x="0" y="677333"/>
                  </a:lnTo>
                  <a:close/>
                </a:path>
              </a:pathLst>
            </a:custGeom>
            <a:solidFill>
              <a:srgbClr val="FFFFFF"/>
            </a:solidFill>
          </p:spPr>
          <p:txBody>
            <a:bodyPr/>
            <a:lstStyle/>
            <a:p>
              <a:endParaRPr lang="en-US"/>
            </a:p>
          </p:txBody>
        </p:sp>
        <p:sp>
          <p:nvSpPr>
            <p:cNvPr id="19" name="TextBox 19"/>
            <p:cNvSpPr txBox="1"/>
            <p:nvPr/>
          </p:nvSpPr>
          <p:spPr>
            <a:xfrm>
              <a:off x="0" y="-38100"/>
              <a:ext cx="1669297" cy="715433"/>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1252019" y="3123407"/>
            <a:ext cx="4333875" cy="1026795"/>
          </a:xfrm>
          <a:prstGeom prst="rect">
            <a:avLst/>
          </a:prstGeom>
        </p:spPr>
        <p:txBody>
          <a:bodyPr lIns="0" tIns="0" rIns="0" bIns="0" rtlCol="0" anchor="t">
            <a:spAutoFit/>
          </a:bodyPr>
          <a:lstStyle/>
          <a:p>
            <a:pPr algn="l">
              <a:lnSpc>
                <a:spcPts val="4199"/>
              </a:lnSpc>
            </a:pPr>
            <a:r>
              <a:rPr lang="en-US" sz="2799">
                <a:solidFill>
                  <a:srgbClr val="000000"/>
                </a:solidFill>
                <a:latin typeface="Quicksand"/>
                <a:ea typeface="Quicksand"/>
                <a:cs typeface="Quicksand"/>
                <a:sym typeface="Quicksand"/>
              </a:rPr>
              <a:t>Network Design</a:t>
            </a:r>
          </a:p>
          <a:p>
            <a:pPr marL="0" lvl="0" indent="0" algn="l">
              <a:lnSpc>
                <a:spcPts val="4199"/>
              </a:lnSpc>
              <a:spcBef>
                <a:spcPct val="0"/>
              </a:spcBef>
            </a:pPr>
            <a:endParaRPr lang="en-US" sz="2799">
              <a:solidFill>
                <a:srgbClr val="000000"/>
              </a:solidFill>
              <a:latin typeface="Quicksand"/>
              <a:ea typeface="Quicksand"/>
              <a:cs typeface="Quicksand"/>
              <a:sym typeface="Quicksand"/>
            </a:endParaRPr>
          </a:p>
        </p:txBody>
      </p:sp>
      <p:sp>
        <p:nvSpPr>
          <p:cNvPr id="21" name="TextBox 21"/>
          <p:cNvSpPr txBox="1"/>
          <p:nvPr/>
        </p:nvSpPr>
        <p:spPr>
          <a:xfrm>
            <a:off x="1252019" y="6505143"/>
            <a:ext cx="4333875" cy="502920"/>
          </a:xfrm>
          <a:prstGeom prst="rect">
            <a:avLst/>
          </a:prstGeom>
        </p:spPr>
        <p:txBody>
          <a:bodyPr lIns="0" tIns="0" rIns="0" bIns="0" rtlCol="0" anchor="t">
            <a:spAutoFit/>
          </a:bodyPr>
          <a:lstStyle/>
          <a:p>
            <a:pPr marL="0" lvl="0" indent="0" algn="l">
              <a:lnSpc>
                <a:spcPts val="4199"/>
              </a:lnSpc>
              <a:spcBef>
                <a:spcPct val="0"/>
              </a:spcBef>
            </a:pPr>
            <a:r>
              <a:rPr lang="en-US" sz="2799">
                <a:solidFill>
                  <a:srgbClr val="000000"/>
                </a:solidFill>
                <a:latin typeface="Quicksand"/>
                <a:ea typeface="Quicksand"/>
                <a:cs typeface="Quicksand"/>
                <a:sym typeface="Quicksand"/>
              </a:rPr>
              <a:t>Network Services</a:t>
            </a:r>
          </a:p>
        </p:txBody>
      </p:sp>
      <p:sp>
        <p:nvSpPr>
          <p:cNvPr id="22" name="Freeform 22"/>
          <p:cNvSpPr/>
          <p:nvPr/>
        </p:nvSpPr>
        <p:spPr>
          <a:xfrm>
            <a:off x="6204724" y="5894591"/>
            <a:ext cx="2323927" cy="3381375"/>
          </a:xfrm>
          <a:custGeom>
            <a:avLst/>
            <a:gdLst/>
            <a:ahLst/>
            <a:cxnLst/>
            <a:rect l="l" t="t" r="r" b="b"/>
            <a:pathLst>
              <a:path w="2323927" h="3381375">
                <a:moveTo>
                  <a:pt x="0" y="0"/>
                </a:moveTo>
                <a:lnTo>
                  <a:pt x="2323927" y="0"/>
                </a:lnTo>
                <a:lnTo>
                  <a:pt x="2323927" y="3381375"/>
                </a:lnTo>
                <a:lnTo>
                  <a:pt x="0" y="33813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grpSp>
        <p:nvGrpSpPr>
          <p:cNvPr id="2" name="Group 2"/>
          <p:cNvGrpSpPr/>
          <p:nvPr/>
        </p:nvGrpSpPr>
        <p:grpSpPr>
          <a:xfrm>
            <a:off x="807206" y="2621480"/>
            <a:ext cx="16230600" cy="6636820"/>
            <a:chOff x="0" y="0"/>
            <a:chExt cx="4274726" cy="1747969"/>
          </a:xfrm>
        </p:grpSpPr>
        <p:sp>
          <p:nvSpPr>
            <p:cNvPr id="3" name="Freeform 3"/>
            <p:cNvSpPr/>
            <p:nvPr/>
          </p:nvSpPr>
          <p:spPr>
            <a:xfrm>
              <a:off x="0" y="0"/>
              <a:ext cx="4274726" cy="1747969"/>
            </a:xfrm>
            <a:custGeom>
              <a:avLst/>
              <a:gdLst/>
              <a:ahLst/>
              <a:cxnLst/>
              <a:rect l="l" t="t" r="r" b="b"/>
              <a:pathLst>
                <a:path w="4274726" h="1747969">
                  <a:moveTo>
                    <a:pt x="0" y="0"/>
                  </a:moveTo>
                  <a:lnTo>
                    <a:pt x="4274726" y="0"/>
                  </a:lnTo>
                  <a:lnTo>
                    <a:pt x="4274726" y="1747969"/>
                  </a:lnTo>
                  <a:lnTo>
                    <a:pt x="0" y="1747969"/>
                  </a:lnTo>
                  <a:close/>
                </a:path>
              </a:pathLst>
            </a:custGeom>
            <a:solidFill>
              <a:srgbClr val="FFFFFF"/>
            </a:solidFill>
          </p:spPr>
          <p:txBody>
            <a:bodyPr/>
            <a:lstStyle/>
            <a:p>
              <a:endParaRPr lang="en-US"/>
            </a:p>
          </p:txBody>
        </p:sp>
        <p:sp>
          <p:nvSpPr>
            <p:cNvPr id="4" name="TextBox 4"/>
            <p:cNvSpPr txBox="1"/>
            <p:nvPr/>
          </p:nvSpPr>
          <p:spPr>
            <a:xfrm>
              <a:off x="0" y="-38100"/>
              <a:ext cx="4274726" cy="1786069"/>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404938" y="914400"/>
            <a:ext cx="15478125" cy="2218690"/>
          </a:xfrm>
          <a:prstGeom prst="rect">
            <a:avLst/>
          </a:prstGeom>
        </p:spPr>
        <p:txBody>
          <a:bodyPr lIns="0" tIns="0" rIns="0" bIns="0" rtlCol="0" anchor="t">
            <a:spAutoFit/>
          </a:bodyPr>
          <a:lstStyle/>
          <a:p>
            <a:pPr algn="ctr">
              <a:lnSpc>
                <a:spcPts val="8959"/>
              </a:lnSpc>
            </a:pPr>
            <a:r>
              <a:rPr lang="en-US" sz="6399">
                <a:solidFill>
                  <a:srgbClr val="FFFFFF"/>
                </a:solidFill>
                <a:latin typeface="Fredoka"/>
                <a:ea typeface="Fredoka"/>
                <a:cs typeface="Fredoka"/>
                <a:sym typeface="Fredoka"/>
              </a:rPr>
              <a:t>NETWORK DESIGN:</a:t>
            </a:r>
          </a:p>
          <a:p>
            <a:pPr algn="ctr">
              <a:lnSpc>
                <a:spcPts val="8959"/>
              </a:lnSpc>
            </a:pPr>
            <a:endParaRPr lang="en-US" sz="6399">
              <a:solidFill>
                <a:srgbClr val="FFFFFF"/>
              </a:solidFill>
              <a:latin typeface="Fredoka"/>
              <a:ea typeface="Fredoka"/>
              <a:cs typeface="Fredoka"/>
              <a:sym typeface="Fredoka"/>
            </a:endParaRPr>
          </a:p>
        </p:txBody>
      </p:sp>
      <p:grpSp>
        <p:nvGrpSpPr>
          <p:cNvPr id="6" name="Group 6"/>
          <p:cNvGrpSpPr/>
          <p:nvPr/>
        </p:nvGrpSpPr>
        <p:grpSpPr>
          <a:xfrm>
            <a:off x="12694094" y="3133090"/>
            <a:ext cx="3911719" cy="4284562"/>
            <a:chOff x="0" y="0"/>
            <a:chExt cx="5215626" cy="5712749"/>
          </a:xfrm>
        </p:grpSpPr>
        <p:sp>
          <p:nvSpPr>
            <p:cNvPr id="7" name="Freeform 7"/>
            <p:cNvSpPr/>
            <p:nvPr/>
          </p:nvSpPr>
          <p:spPr>
            <a:xfrm>
              <a:off x="0" y="3669203"/>
              <a:ext cx="3175000" cy="2043545"/>
            </a:xfrm>
            <a:custGeom>
              <a:avLst/>
              <a:gdLst/>
              <a:ahLst/>
              <a:cxnLst/>
              <a:rect l="l" t="t" r="r" b="b"/>
              <a:pathLst>
                <a:path w="3175000" h="2043545">
                  <a:moveTo>
                    <a:pt x="0" y="0"/>
                  </a:moveTo>
                  <a:lnTo>
                    <a:pt x="3175000" y="0"/>
                  </a:lnTo>
                  <a:lnTo>
                    <a:pt x="3175000" y="2043546"/>
                  </a:lnTo>
                  <a:lnTo>
                    <a:pt x="0" y="20435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2004829" y="0"/>
              <a:ext cx="3210797" cy="4097305"/>
            </a:xfrm>
            <a:custGeom>
              <a:avLst/>
              <a:gdLst/>
              <a:ahLst/>
              <a:cxnLst/>
              <a:rect l="l" t="t" r="r" b="b"/>
              <a:pathLst>
                <a:path w="3210797" h="4097305">
                  <a:moveTo>
                    <a:pt x="0" y="0"/>
                  </a:moveTo>
                  <a:lnTo>
                    <a:pt x="3210797" y="0"/>
                  </a:lnTo>
                  <a:lnTo>
                    <a:pt x="3210797" y="4097305"/>
                  </a:lnTo>
                  <a:lnTo>
                    <a:pt x="0" y="4097305"/>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9" name="Freeform 9"/>
            <p:cNvSpPr/>
            <p:nvPr/>
          </p:nvSpPr>
          <p:spPr>
            <a:xfrm rot="1829188">
              <a:off x="1806902" y="3623332"/>
              <a:ext cx="1024316" cy="664874"/>
            </a:xfrm>
            <a:custGeom>
              <a:avLst/>
              <a:gdLst/>
              <a:ahLst/>
              <a:cxnLst/>
              <a:rect l="l" t="t" r="r" b="b"/>
              <a:pathLst>
                <a:path w="1024316" h="664874">
                  <a:moveTo>
                    <a:pt x="0" y="0"/>
                  </a:moveTo>
                  <a:lnTo>
                    <a:pt x="1024316" y="0"/>
                  </a:lnTo>
                  <a:lnTo>
                    <a:pt x="1024316" y="664874"/>
                  </a:lnTo>
                  <a:lnTo>
                    <a:pt x="0" y="66487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sp>
        <p:nvSpPr>
          <p:cNvPr id="10" name="TextBox 10"/>
          <p:cNvSpPr txBox="1"/>
          <p:nvPr/>
        </p:nvSpPr>
        <p:spPr>
          <a:xfrm>
            <a:off x="1028700" y="3066415"/>
            <a:ext cx="10594900" cy="5918323"/>
          </a:xfrm>
          <a:prstGeom prst="rect">
            <a:avLst/>
          </a:prstGeom>
        </p:spPr>
        <p:txBody>
          <a:bodyPr lIns="0" tIns="0" rIns="0" bIns="0" rtlCol="0" anchor="t">
            <a:spAutoFit/>
          </a:bodyPr>
          <a:lstStyle/>
          <a:p>
            <a:pPr algn="l">
              <a:lnSpc>
                <a:spcPts val="3620"/>
              </a:lnSpc>
            </a:pPr>
            <a:r>
              <a:rPr lang="en-US" sz="2413" b="1">
                <a:solidFill>
                  <a:srgbClr val="000000"/>
                </a:solidFill>
                <a:latin typeface="Quicksand Bold"/>
                <a:ea typeface="Quicksand Bold"/>
                <a:cs typeface="Quicksand Bold"/>
                <a:sym typeface="Quicksand Bold"/>
              </a:rPr>
              <a:t>1- Addressing:</a:t>
            </a:r>
          </a:p>
          <a:p>
            <a:pPr algn="ctr">
              <a:lnSpc>
                <a:spcPts val="3620"/>
              </a:lnSpc>
            </a:pPr>
            <a:r>
              <a:rPr lang="en-US" sz="2413" b="1">
                <a:solidFill>
                  <a:srgbClr val="000000"/>
                </a:solidFill>
                <a:latin typeface="Quicksand Bold"/>
                <a:ea typeface="Quicksand Bold"/>
                <a:cs typeface="Quicksand Bold"/>
                <a:sym typeface="Quicksand Bold"/>
              </a:rPr>
              <a:t> Assign IP addresses to each network using a private IP address range (e.g., 192.168.1.0/24, 192.168.2.0, 192.168.3.0 192.168.4.0) </a:t>
            </a:r>
          </a:p>
          <a:p>
            <a:pPr algn="ctr">
              <a:lnSpc>
                <a:spcPts val="3620"/>
              </a:lnSpc>
            </a:pPr>
            <a:endParaRPr lang="en-US" sz="2413" b="1">
              <a:solidFill>
                <a:srgbClr val="000000"/>
              </a:solidFill>
              <a:latin typeface="Quicksand Bold"/>
              <a:ea typeface="Quicksand Bold"/>
              <a:cs typeface="Quicksand Bold"/>
              <a:sym typeface="Quicksand Bold"/>
            </a:endParaRPr>
          </a:p>
          <a:p>
            <a:pPr algn="l">
              <a:lnSpc>
                <a:spcPts val="3620"/>
              </a:lnSpc>
            </a:pPr>
            <a:r>
              <a:rPr lang="en-US" sz="2413" b="1">
                <a:solidFill>
                  <a:srgbClr val="000000"/>
                </a:solidFill>
                <a:latin typeface="Quicksand Bold"/>
                <a:ea typeface="Quicksand Bold"/>
                <a:cs typeface="Quicksand Bold"/>
                <a:sym typeface="Quicksand Bold"/>
              </a:rPr>
              <a:t>2- VLAN:</a:t>
            </a:r>
          </a:p>
          <a:p>
            <a:pPr algn="ctr">
              <a:lnSpc>
                <a:spcPts val="3620"/>
              </a:lnSpc>
            </a:pPr>
            <a:r>
              <a:rPr lang="en-US" sz="2413" b="1">
                <a:solidFill>
                  <a:srgbClr val="000000"/>
                </a:solidFill>
                <a:latin typeface="Quicksand Bold"/>
                <a:ea typeface="Quicksand Bold"/>
                <a:cs typeface="Quicksand Bold"/>
                <a:sym typeface="Quicksand Bold"/>
              </a:rPr>
              <a:t>-Create separate VLANs for different departments (e.g., Sales, IT, HR)</a:t>
            </a:r>
          </a:p>
          <a:p>
            <a:pPr algn="l">
              <a:lnSpc>
                <a:spcPts val="3620"/>
              </a:lnSpc>
            </a:pPr>
            <a:r>
              <a:rPr lang="en-US" sz="2413" b="1">
                <a:solidFill>
                  <a:srgbClr val="000000"/>
                </a:solidFill>
                <a:latin typeface="Quicksand Bold"/>
                <a:ea typeface="Quicksand Bold"/>
                <a:cs typeface="Quicksand Bold"/>
                <a:sym typeface="Quicksand Bold"/>
              </a:rPr>
              <a:t>to improve security and performance</a:t>
            </a:r>
          </a:p>
          <a:p>
            <a:pPr algn="l">
              <a:lnSpc>
                <a:spcPts val="3620"/>
              </a:lnSpc>
            </a:pPr>
            <a:endParaRPr lang="en-US" sz="2413" b="1">
              <a:solidFill>
                <a:srgbClr val="000000"/>
              </a:solidFill>
              <a:latin typeface="Quicksand Bold"/>
              <a:ea typeface="Quicksand Bold"/>
              <a:cs typeface="Quicksand Bold"/>
              <a:sym typeface="Quicksand Bold"/>
            </a:endParaRPr>
          </a:p>
          <a:p>
            <a:pPr algn="l">
              <a:lnSpc>
                <a:spcPts val="3620"/>
              </a:lnSpc>
            </a:pPr>
            <a:r>
              <a:rPr lang="en-US" sz="2413" b="1">
                <a:solidFill>
                  <a:srgbClr val="000000"/>
                </a:solidFill>
                <a:latin typeface="Quicksand Bold"/>
                <a:ea typeface="Quicksand Bold"/>
                <a:cs typeface="Quicksand Bold"/>
                <a:sym typeface="Quicksand Bold"/>
              </a:rPr>
              <a:t>3- Assign Vlan to each department:</a:t>
            </a:r>
          </a:p>
          <a:p>
            <a:pPr algn="ctr">
              <a:lnSpc>
                <a:spcPts val="3620"/>
              </a:lnSpc>
            </a:pPr>
            <a:r>
              <a:rPr lang="en-US" sz="2413" b="1">
                <a:solidFill>
                  <a:srgbClr val="000000"/>
                </a:solidFill>
                <a:latin typeface="Quicksand Bold"/>
                <a:ea typeface="Quicksand Bold"/>
                <a:cs typeface="Quicksand Bold"/>
                <a:sym typeface="Quicksand Bold"/>
              </a:rPr>
              <a:t>-IT Department: Vlan 10 with range (192.168.10.0)</a:t>
            </a:r>
          </a:p>
          <a:p>
            <a:pPr algn="ctr">
              <a:lnSpc>
                <a:spcPts val="3620"/>
              </a:lnSpc>
            </a:pPr>
            <a:r>
              <a:rPr lang="en-US" sz="2413" b="1">
                <a:solidFill>
                  <a:srgbClr val="000000"/>
                </a:solidFill>
                <a:latin typeface="Quicksand Bold"/>
                <a:ea typeface="Quicksand Bold"/>
                <a:cs typeface="Quicksand Bold"/>
                <a:sym typeface="Quicksand Bold"/>
              </a:rPr>
              <a:t>-HR Department: Vlan 20 with range (192.168.20.0)</a:t>
            </a:r>
          </a:p>
          <a:p>
            <a:pPr algn="ctr">
              <a:lnSpc>
                <a:spcPts val="3620"/>
              </a:lnSpc>
            </a:pPr>
            <a:r>
              <a:rPr lang="en-US" sz="2413" b="1">
                <a:solidFill>
                  <a:srgbClr val="000000"/>
                </a:solidFill>
                <a:latin typeface="Quicksand Bold"/>
                <a:ea typeface="Quicksand Bold"/>
                <a:cs typeface="Quicksand Bold"/>
                <a:sym typeface="Quicksand Bold"/>
              </a:rPr>
              <a:t>-Sales department: Vlan 30 with range (192.168.30.0)</a:t>
            </a:r>
          </a:p>
          <a:p>
            <a:pPr algn="ctr">
              <a:lnSpc>
                <a:spcPts val="3620"/>
              </a:lnSpc>
              <a:spcBef>
                <a:spcPct val="0"/>
              </a:spcBef>
            </a:pPr>
            <a:endParaRPr lang="en-US" sz="2413" b="1">
              <a:solidFill>
                <a:srgbClr val="000000"/>
              </a:solidFill>
              <a:latin typeface="Quicksand Bold"/>
              <a:ea typeface="Quicksand Bold"/>
              <a:cs typeface="Quicksand Bold"/>
              <a:sym typeface="Quicksand Bold"/>
            </a:endParaRP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grpSp>
        <p:nvGrpSpPr>
          <p:cNvPr id="2" name="Group 2"/>
          <p:cNvGrpSpPr/>
          <p:nvPr/>
        </p:nvGrpSpPr>
        <p:grpSpPr>
          <a:xfrm>
            <a:off x="754763" y="2257677"/>
            <a:ext cx="16230600" cy="6636820"/>
            <a:chOff x="0" y="0"/>
            <a:chExt cx="4274726" cy="1747969"/>
          </a:xfrm>
        </p:grpSpPr>
        <p:sp>
          <p:nvSpPr>
            <p:cNvPr id="3" name="Freeform 3"/>
            <p:cNvSpPr/>
            <p:nvPr/>
          </p:nvSpPr>
          <p:spPr>
            <a:xfrm>
              <a:off x="0" y="0"/>
              <a:ext cx="4274726" cy="1747969"/>
            </a:xfrm>
            <a:custGeom>
              <a:avLst/>
              <a:gdLst/>
              <a:ahLst/>
              <a:cxnLst/>
              <a:rect l="l" t="t" r="r" b="b"/>
              <a:pathLst>
                <a:path w="4274726" h="1747969">
                  <a:moveTo>
                    <a:pt x="0" y="0"/>
                  </a:moveTo>
                  <a:lnTo>
                    <a:pt x="4274726" y="0"/>
                  </a:lnTo>
                  <a:lnTo>
                    <a:pt x="4274726" y="1747969"/>
                  </a:lnTo>
                  <a:lnTo>
                    <a:pt x="0" y="1747969"/>
                  </a:lnTo>
                  <a:close/>
                </a:path>
              </a:pathLst>
            </a:custGeom>
            <a:solidFill>
              <a:srgbClr val="FFFFFF"/>
            </a:solidFill>
          </p:spPr>
          <p:txBody>
            <a:bodyPr/>
            <a:lstStyle/>
            <a:p>
              <a:endParaRPr lang="en-US"/>
            </a:p>
          </p:txBody>
        </p:sp>
        <p:sp>
          <p:nvSpPr>
            <p:cNvPr id="4" name="TextBox 4"/>
            <p:cNvSpPr txBox="1"/>
            <p:nvPr/>
          </p:nvSpPr>
          <p:spPr>
            <a:xfrm>
              <a:off x="0" y="-38100"/>
              <a:ext cx="4274726" cy="1786069"/>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4130440" y="4564341"/>
            <a:ext cx="2030557" cy="2381250"/>
          </a:xfrm>
          <a:custGeom>
            <a:avLst/>
            <a:gdLst/>
            <a:ahLst/>
            <a:cxnLst/>
            <a:rect l="l" t="t" r="r" b="b"/>
            <a:pathLst>
              <a:path w="2030557" h="2381250">
                <a:moveTo>
                  <a:pt x="0" y="0"/>
                </a:moveTo>
                <a:lnTo>
                  <a:pt x="2030557" y="0"/>
                </a:lnTo>
                <a:lnTo>
                  <a:pt x="2030557" y="2381250"/>
                </a:lnTo>
                <a:lnTo>
                  <a:pt x="0" y="2381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1507238" y="428942"/>
            <a:ext cx="15478125" cy="1085215"/>
          </a:xfrm>
          <a:prstGeom prst="rect">
            <a:avLst/>
          </a:prstGeom>
        </p:spPr>
        <p:txBody>
          <a:bodyPr lIns="0" tIns="0" rIns="0" bIns="0" rtlCol="0" anchor="t">
            <a:spAutoFit/>
          </a:bodyPr>
          <a:lstStyle/>
          <a:p>
            <a:pPr algn="ctr">
              <a:lnSpc>
                <a:spcPts val="8959"/>
              </a:lnSpc>
            </a:pPr>
            <a:r>
              <a:rPr lang="en-US" sz="6399">
                <a:solidFill>
                  <a:srgbClr val="FFFFFF"/>
                </a:solidFill>
                <a:latin typeface="Fredoka"/>
                <a:ea typeface="Fredoka"/>
                <a:cs typeface="Fredoka"/>
                <a:sym typeface="Fredoka"/>
              </a:rPr>
              <a:t>NETWORK IMPLEMENTATION</a:t>
            </a:r>
          </a:p>
        </p:txBody>
      </p:sp>
      <p:sp>
        <p:nvSpPr>
          <p:cNvPr id="7" name="TextBox 7"/>
          <p:cNvSpPr txBox="1"/>
          <p:nvPr/>
        </p:nvSpPr>
        <p:spPr>
          <a:xfrm>
            <a:off x="1200973" y="2446848"/>
            <a:ext cx="9157615" cy="6184819"/>
          </a:xfrm>
          <a:prstGeom prst="rect">
            <a:avLst/>
          </a:prstGeom>
        </p:spPr>
        <p:txBody>
          <a:bodyPr lIns="0" tIns="0" rIns="0" bIns="0" rtlCol="0" anchor="t">
            <a:spAutoFit/>
          </a:bodyPr>
          <a:lstStyle/>
          <a:p>
            <a:pPr algn="l">
              <a:lnSpc>
                <a:spcPts val="3103"/>
              </a:lnSpc>
            </a:pPr>
            <a:r>
              <a:rPr lang="en-US" sz="2068" b="1">
                <a:solidFill>
                  <a:srgbClr val="000000"/>
                </a:solidFill>
                <a:latin typeface="Quicksand Bold"/>
                <a:ea typeface="Quicksand Bold"/>
                <a:cs typeface="Quicksand Bold"/>
                <a:sym typeface="Quicksand Bold"/>
              </a:rPr>
              <a:t>1- Device Configuration</a:t>
            </a:r>
          </a:p>
          <a:p>
            <a:pPr marL="446654" lvl="1" indent="-223327" algn="l">
              <a:lnSpc>
                <a:spcPts val="3103"/>
              </a:lnSpc>
              <a:buFont typeface="Arial"/>
              <a:buChar char="•"/>
            </a:pPr>
            <a:r>
              <a:rPr lang="en-US" sz="2068" b="1">
                <a:solidFill>
                  <a:srgbClr val="000000"/>
                </a:solidFill>
                <a:latin typeface="Quicksand Bold"/>
                <a:ea typeface="Quicksand Bold"/>
                <a:cs typeface="Quicksand Bold"/>
                <a:sym typeface="Quicksand Bold"/>
              </a:rPr>
              <a:t>Configure devices with necessary network settings:</a:t>
            </a:r>
          </a:p>
          <a:p>
            <a:pPr marL="893308" lvl="2" indent="-297769" algn="l">
              <a:lnSpc>
                <a:spcPts val="3103"/>
              </a:lnSpc>
              <a:buFont typeface="Arial"/>
              <a:buChar char="⚬"/>
            </a:pPr>
            <a:r>
              <a:rPr lang="en-US" sz="2068" b="1">
                <a:solidFill>
                  <a:srgbClr val="000000"/>
                </a:solidFill>
                <a:latin typeface="Quicksand Bold"/>
                <a:ea typeface="Quicksand Bold"/>
                <a:cs typeface="Quicksand Bold"/>
                <a:sym typeface="Quicksand Bold"/>
              </a:rPr>
              <a:t>IP Addressing: Ensure devices are assigned proper IP addresses (either static or via DHCP).</a:t>
            </a:r>
          </a:p>
          <a:p>
            <a:pPr marL="893308" lvl="2" indent="-297769" algn="l">
              <a:lnSpc>
                <a:spcPts val="3103"/>
              </a:lnSpc>
              <a:buFont typeface="Arial"/>
              <a:buChar char="⚬"/>
            </a:pPr>
            <a:r>
              <a:rPr lang="en-US" sz="2068" b="1">
                <a:solidFill>
                  <a:srgbClr val="000000"/>
                </a:solidFill>
                <a:latin typeface="Quicksand Bold"/>
                <a:ea typeface="Quicksand Bold"/>
                <a:cs typeface="Quicksand Bold"/>
                <a:sym typeface="Quicksand Bold"/>
              </a:rPr>
              <a:t>VLAN Setup: Assign devices to their respective VLANs.</a:t>
            </a:r>
          </a:p>
          <a:p>
            <a:pPr marL="893308" lvl="2" indent="-297769" algn="l">
              <a:lnSpc>
                <a:spcPts val="3103"/>
              </a:lnSpc>
              <a:buFont typeface="Arial"/>
              <a:buChar char="⚬"/>
            </a:pPr>
            <a:r>
              <a:rPr lang="en-US" sz="2068" b="1">
                <a:solidFill>
                  <a:srgbClr val="000000"/>
                </a:solidFill>
                <a:latin typeface="Quicksand Bold"/>
                <a:ea typeface="Quicksand Bold"/>
                <a:cs typeface="Quicksand Bold"/>
                <a:sym typeface="Quicksand Bold"/>
              </a:rPr>
              <a:t>Routing Protocols: Implement routing protocols such as OSPF between routers for efficient data flow.</a:t>
            </a:r>
          </a:p>
          <a:p>
            <a:pPr algn="l">
              <a:lnSpc>
                <a:spcPts val="3103"/>
              </a:lnSpc>
            </a:pPr>
            <a:endParaRPr lang="en-US" sz="2068" b="1">
              <a:solidFill>
                <a:srgbClr val="000000"/>
              </a:solidFill>
              <a:latin typeface="Quicksand Bold"/>
              <a:ea typeface="Quicksand Bold"/>
              <a:cs typeface="Quicksand Bold"/>
              <a:sym typeface="Quicksand Bold"/>
            </a:endParaRPr>
          </a:p>
          <a:p>
            <a:pPr algn="l">
              <a:lnSpc>
                <a:spcPts val="3103"/>
              </a:lnSpc>
            </a:pPr>
            <a:r>
              <a:rPr lang="en-US" sz="2068" b="1">
                <a:solidFill>
                  <a:srgbClr val="000000"/>
                </a:solidFill>
                <a:latin typeface="Quicksand Bold"/>
                <a:ea typeface="Quicksand Bold"/>
                <a:cs typeface="Quicksand Bold"/>
                <a:sym typeface="Quicksand Bold"/>
              </a:rPr>
              <a:t>2- Hardware Setup</a:t>
            </a:r>
          </a:p>
          <a:p>
            <a:pPr marL="446654" lvl="1" indent="-223327" algn="l">
              <a:lnSpc>
                <a:spcPts val="3103"/>
              </a:lnSpc>
              <a:spcBef>
                <a:spcPct val="0"/>
              </a:spcBef>
              <a:buFont typeface="Arial"/>
              <a:buChar char="•"/>
            </a:pPr>
            <a:r>
              <a:rPr lang="en-US" sz="2068" b="1">
                <a:solidFill>
                  <a:srgbClr val="000000"/>
                </a:solidFill>
                <a:latin typeface="Quicksand Bold"/>
                <a:ea typeface="Quicksand Bold"/>
                <a:cs typeface="Quicksand Bold"/>
                <a:sym typeface="Quicksand Bold"/>
              </a:rPr>
              <a:t>Connect the routers, switches, computers, printers, and servers </a:t>
            </a:r>
          </a:p>
          <a:p>
            <a:pPr algn="ctr">
              <a:lnSpc>
                <a:spcPts val="3103"/>
              </a:lnSpc>
              <a:spcBef>
                <a:spcPct val="0"/>
              </a:spcBef>
            </a:pPr>
            <a:endParaRPr lang="en-US" sz="2068" b="1">
              <a:solidFill>
                <a:srgbClr val="000000"/>
              </a:solidFill>
              <a:latin typeface="Quicksand Bold"/>
              <a:ea typeface="Quicksand Bold"/>
              <a:cs typeface="Quicksand Bold"/>
              <a:sym typeface="Quicksand Bold"/>
            </a:endParaRPr>
          </a:p>
          <a:p>
            <a:pPr algn="l">
              <a:lnSpc>
                <a:spcPts val="3103"/>
              </a:lnSpc>
              <a:spcBef>
                <a:spcPct val="0"/>
              </a:spcBef>
            </a:pPr>
            <a:endParaRPr lang="en-US" sz="2068" b="1">
              <a:solidFill>
                <a:srgbClr val="000000"/>
              </a:solidFill>
              <a:latin typeface="Quicksand Bold"/>
              <a:ea typeface="Quicksand Bold"/>
              <a:cs typeface="Quicksand Bold"/>
              <a:sym typeface="Quicksand Bold"/>
            </a:endParaRPr>
          </a:p>
          <a:p>
            <a:pPr algn="l">
              <a:lnSpc>
                <a:spcPts val="3103"/>
              </a:lnSpc>
              <a:spcBef>
                <a:spcPct val="0"/>
              </a:spcBef>
            </a:pPr>
            <a:r>
              <a:rPr lang="en-US" sz="2068" b="1">
                <a:solidFill>
                  <a:srgbClr val="000000"/>
                </a:solidFill>
                <a:latin typeface="Quicksand Bold"/>
                <a:ea typeface="Quicksand Bold"/>
                <a:cs typeface="Quicksand Bold"/>
                <a:sym typeface="Quicksand Bold"/>
              </a:rPr>
              <a:t>3- Testing</a:t>
            </a:r>
          </a:p>
          <a:p>
            <a:pPr marL="446654" lvl="1" indent="-223327" algn="l">
              <a:lnSpc>
                <a:spcPts val="3103"/>
              </a:lnSpc>
              <a:spcBef>
                <a:spcPct val="0"/>
              </a:spcBef>
              <a:buFont typeface="Arial"/>
              <a:buChar char="•"/>
            </a:pPr>
            <a:r>
              <a:rPr lang="en-US" sz="2068" b="1">
                <a:solidFill>
                  <a:srgbClr val="000000"/>
                </a:solidFill>
                <a:latin typeface="Quicksand Bold"/>
                <a:ea typeface="Quicksand Bold"/>
                <a:cs typeface="Quicksand Bold"/>
                <a:sym typeface="Quicksand Bold"/>
              </a:rPr>
              <a:t>Conduct a series of network tests to ensure functionality:</a:t>
            </a:r>
          </a:p>
          <a:p>
            <a:pPr marL="893308" lvl="2" indent="-297769" algn="l">
              <a:lnSpc>
                <a:spcPts val="3103"/>
              </a:lnSpc>
              <a:spcBef>
                <a:spcPct val="0"/>
              </a:spcBef>
              <a:buFont typeface="Arial"/>
              <a:buChar char="⚬"/>
            </a:pPr>
            <a:r>
              <a:rPr lang="en-US" sz="2068" b="1">
                <a:solidFill>
                  <a:srgbClr val="000000"/>
                </a:solidFill>
                <a:latin typeface="Quicksand Bold"/>
                <a:ea typeface="Quicksand Bold"/>
                <a:cs typeface="Quicksand Bold"/>
                <a:sym typeface="Quicksand Bold"/>
              </a:rPr>
              <a:t>Ping and Traceroute to verify connectivity.</a:t>
            </a:r>
          </a:p>
          <a:p>
            <a:pPr algn="l">
              <a:lnSpc>
                <a:spcPts val="2653"/>
              </a:lnSpc>
              <a:spcBef>
                <a:spcPct val="0"/>
              </a:spcBef>
            </a:pPr>
            <a:endParaRPr lang="en-US" sz="2068" b="1">
              <a:solidFill>
                <a:srgbClr val="000000"/>
              </a:solidFill>
              <a:latin typeface="Quicksand Bold"/>
              <a:ea typeface="Quicksand Bold"/>
              <a:cs typeface="Quicksand Bold"/>
              <a:sym typeface="Quicksand Bold"/>
            </a:endParaRP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grpSp>
        <p:nvGrpSpPr>
          <p:cNvPr id="2" name="Group 2"/>
          <p:cNvGrpSpPr/>
          <p:nvPr/>
        </p:nvGrpSpPr>
        <p:grpSpPr>
          <a:xfrm>
            <a:off x="1182686" y="2010717"/>
            <a:ext cx="15922627" cy="7419856"/>
            <a:chOff x="0" y="0"/>
            <a:chExt cx="4193614" cy="1954201"/>
          </a:xfrm>
        </p:grpSpPr>
        <p:sp>
          <p:nvSpPr>
            <p:cNvPr id="3" name="Freeform 3"/>
            <p:cNvSpPr/>
            <p:nvPr/>
          </p:nvSpPr>
          <p:spPr>
            <a:xfrm>
              <a:off x="0" y="0"/>
              <a:ext cx="4193614" cy="1954201"/>
            </a:xfrm>
            <a:custGeom>
              <a:avLst/>
              <a:gdLst/>
              <a:ahLst/>
              <a:cxnLst/>
              <a:rect l="l" t="t" r="r" b="b"/>
              <a:pathLst>
                <a:path w="4193614" h="1954201">
                  <a:moveTo>
                    <a:pt x="0" y="0"/>
                  </a:moveTo>
                  <a:lnTo>
                    <a:pt x="4193614" y="0"/>
                  </a:lnTo>
                  <a:lnTo>
                    <a:pt x="4193614" y="1954201"/>
                  </a:lnTo>
                  <a:lnTo>
                    <a:pt x="0" y="1954201"/>
                  </a:lnTo>
                  <a:close/>
                </a:path>
              </a:pathLst>
            </a:custGeom>
            <a:solidFill>
              <a:srgbClr val="FFFFFF"/>
            </a:solidFill>
          </p:spPr>
          <p:txBody>
            <a:bodyPr/>
            <a:lstStyle/>
            <a:p>
              <a:endParaRPr lang="en-US"/>
            </a:p>
          </p:txBody>
        </p:sp>
        <p:sp>
          <p:nvSpPr>
            <p:cNvPr id="4" name="TextBox 4"/>
            <p:cNvSpPr txBox="1"/>
            <p:nvPr/>
          </p:nvSpPr>
          <p:spPr>
            <a:xfrm>
              <a:off x="0" y="-38100"/>
              <a:ext cx="4193614" cy="1992301"/>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4639930" y="112472"/>
            <a:ext cx="8700166" cy="1085215"/>
          </a:xfrm>
          <a:prstGeom prst="rect">
            <a:avLst/>
          </a:prstGeom>
        </p:spPr>
        <p:txBody>
          <a:bodyPr lIns="0" tIns="0" rIns="0" bIns="0" rtlCol="0" anchor="t">
            <a:spAutoFit/>
          </a:bodyPr>
          <a:lstStyle/>
          <a:p>
            <a:pPr algn="r">
              <a:lnSpc>
                <a:spcPts val="8959"/>
              </a:lnSpc>
            </a:pPr>
            <a:r>
              <a:rPr lang="en-US" sz="6399">
                <a:solidFill>
                  <a:srgbClr val="FFFFFF"/>
                </a:solidFill>
                <a:latin typeface="Fredoka"/>
                <a:ea typeface="Fredoka"/>
                <a:cs typeface="Fredoka"/>
                <a:sym typeface="Fredoka"/>
              </a:rPr>
              <a:t>NETWORK SERVICES</a:t>
            </a:r>
          </a:p>
        </p:txBody>
      </p:sp>
      <p:sp>
        <p:nvSpPr>
          <p:cNvPr id="6" name="Freeform 6"/>
          <p:cNvSpPr/>
          <p:nvPr/>
        </p:nvSpPr>
        <p:spPr>
          <a:xfrm>
            <a:off x="14469401" y="5720645"/>
            <a:ext cx="1697182" cy="1905000"/>
          </a:xfrm>
          <a:custGeom>
            <a:avLst/>
            <a:gdLst/>
            <a:ahLst/>
            <a:cxnLst/>
            <a:rect l="l" t="t" r="r" b="b"/>
            <a:pathLst>
              <a:path w="1697182" h="1905000">
                <a:moveTo>
                  <a:pt x="0" y="0"/>
                </a:moveTo>
                <a:lnTo>
                  <a:pt x="1697181" y="0"/>
                </a:lnTo>
                <a:lnTo>
                  <a:pt x="1697181" y="1905000"/>
                </a:lnTo>
                <a:lnTo>
                  <a:pt x="0" y="190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1428967" y="2552373"/>
            <a:ext cx="11591194" cy="5741670"/>
          </a:xfrm>
          <a:prstGeom prst="rect">
            <a:avLst/>
          </a:prstGeom>
        </p:spPr>
        <p:txBody>
          <a:bodyPr lIns="0" tIns="0" rIns="0" bIns="0" rtlCol="0" anchor="t">
            <a:spAutoFit/>
          </a:bodyPr>
          <a:lstStyle/>
          <a:p>
            <a:pPr algn="l">
              <a:lnSpc>
                <a:spcPts val="4199"/>
              </a:lnSpc>
              <a:spcBef>
                <a:spcPct val="0"/>
              </a:spcBef>
            </a:pPr>
            <a:r>
              <a:rPr lang="en-US" sz="2799" b="1">
                <a:solidFill>
                  <a:srgbClr val="000000"/>
                </a:solidFill>
                <a:latin typeface="Quicksand Bold"/>
                <a:ea typeface="Quicksand Bold"/>
                <a:cs typeface="Quicksand Bold"/>
                <a:sym typeface="Quicksand Bold"/>
              </a:rPr>
              <a:t>1- DHCP (Dynamic Host Configuration Protocol)</a:t>
            </a:r>
          </a:p>
          <a:p>
            <a:pPr marL="604519" lvl="1" indent="-302260" algn="l">
              <a:lnSpc>
                <a:spcPts val="4199"/>
              </a:lnSpc>
              <a:spcBef>
                <a:spcPct val="0"/>
              </a:spcBef>
              <a:buFont typeface="Arial"/>
              <a:buChar char="•"/>
            </a:pPr>
            <a:r>
              <a:rPr lang="en-US" sz="2799" b="1">
                <a:solidFill>
                  <a:srgbClr val="000000"/>
                </a:solidFill>
                <a:latin typeface="Quicksand Bold"/>
                <a:ea typeface="Quicksand Bold"/>
                <a:cs typeface="Quicksand Bold"/>
                <a:sym typeface="Quicksand Bold"/>
              </a:rPr>
              <a:t>Set up a DHCP server to automatically assign IP addresses to devices, simplifying network administration.</a:t>
            </a:r>
          </a:p>
          <a:p>
            <a:pPr algn="l">
              <a:lnSpc>
                <a:spcPts val="4199"/>
              </a:lnSpc>
              <a:spcBef>
                <a:spcPct val="0"/>
              </a:spcBef>
            </a:pPr>
            <a:r>
              <a:rPr lang="en-US" sz="2799" b="1">
                <a:solidFill>
                  <a:srgbClr val="000000"/>
                </a:solidFill>
                <a:latin typeface="Quicksand Bold"/>
                <a:ea typeface="Quicksand Bold"/>
                <a:cs typeface="Quicksand Bold"/>
                <a:sym typeface="Quicksand Bold"/>
              </a:rPr>
              <a:t>2- DNS (Domain Name System)</a:t>
            </a:r>
          </a:p>
          <a:p>
            <a:pPr marL="604519" lvl="1" indent="-302260" algn="l">
              <a:lnSpc>
                <a:spcPts val="4199"/>
              </a:lnSpc>
              <a:spcBef>
                <a:spcPct val="0"/>
              </a:spcBef>
              <a:buFont typeface="Arial"/>
              <a:buChar char="•"/>
            </a:pPr>
            <a:r>
              <a:rPr lang="en-US" sz="2799" b="1">
                <a:solidFill>
                  <a:srgbClr val="000000"/>
                </a:solidFill>
                <a:latin typeface="Quicksand Bold"/>
                <a:ea typeface="Quicksand Bold"/>
                <a:cs typeface="Quicksand Bold"/>
                <a:sym typeface="Quicksand Bold"/>
              </a:rPr>
              <a:t>Configure DNS services to resolve hostnames into IP addresses, ensuring that devices can communicate using easy-to-remember names.</a:t>
            </a:r>
          </a:p>
          <a:p>
            <a:pPr algn="l">
              <a:lnSpc>
                <a:spcPts val="4199"/>
              </a:lnSpc>
              <a:spcBef>
                <a:spcPct val="0"/>
              </a:spcBef>
            </a:pPr>
            <a:r>
              <a:rPr lang="en-US" sz="2799" b="1">
                <a:solidFill>
                  <a:srgbClr val="000000"/>
                </a:solidFill>
                <a:latin typeface="Quicksand Bold"/>
                <a:ea typeface="Quicksand Bold"/>
                <a:cs typeface="Quicksand Bold"/>
                <a:sym typeface="Quicksand Bold"/>
              </a:rPr>
              <a:t> 3- Security</a:t>
            </a:r>
          </a:p>
          <a:p>
            <a:pPr marL="604519" lvl="1" indent="-302260" algn="l">
              <a:lnSpc>
                <a:spcPts val="4199"/>
              </a:lnSpc>
              <a:spcBef>
                <a:spcPct val="0"/>
              </a:spcBef>
              <a:buFont typeface="Arial"/>
              <a:buChar char="•"/>
            </a:pPr>
            <a:r>
              <a:rPr lang="en-US" sz="2799" b="1">
                <a:solidFill>
                  <a:srgbClr val="000000"/>
                </a:solidFill>
                <a:latin typeface="Quicksand Bold"/>
                <a:ea typeface="Quicksand Bold"/>
                <a:cs typeface="Quicksand Bold"/>
                <a:sym typeface="Quicksand Bold"/>
              </a:rPr>
              <a:t>Implement Access Control Lists (ACLs) on routers to limit access based on IP, port, or protocol.</a:t>
            </a:r>
          </a:p>
          <a:p>
            <a:pPr algn="l">
              <a:lnSpc>
                <a:spcPts val="4199"/>
              </a:lnSpc>
              <a:spcBef>
                <a:spcPct val="0"/>
              </a:spcBef>
            </a:pPr>
            <a:endParaRPr lang="en-US" sz="2799" b="1">
              <a:solidFill>
                <a:srgbClr val="000000"/>
              </a:solidFill>
              <a:latin typeface="Quicksand Bold"/>
              <a:ea typeface="Quicksand Bold"/>
              <a:cs typeface="Quicksand Bold"/>
              <a:sym typeface="Quicksand Bold"/>
            </a:endParaRP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grpSp>
        <p:nvGrpSpPr>
          <p:cNvPr id="2" name="Group 2"/>
          <p:cNvGrpSpPr/>
          <p:nvPr/>
        </p:nvGrpSpPr>
        <p:grpSpPr>
          <a:xfrm>
            <a:off x="541063" y="1963896"/>
            <a:ext cx="16910548" cy="7294404"/>
            <a:chOff x="0" y="0"/>
            <a:chExt cx="4453807" cy="1921160"/>
          </a:xfrm>
        </p:grpSpPr>
        <p:sp>
          <p:nvSpPr>
            <p:cNvPr id="3" name="Freeform 3"/>
            <p:cNvSpPr/>
            <p:nvPr/>
          </p:nvSpPr>
          <p:spPr>
            <a:xfrm>
              <a:off x="0" y="0"/>
              <a:ext cx="4453807" cy="1921160"/>
            </a:xfrm>
            <a:custGeom>
              <a:avLst/>
              <a:gdLst/>
              <a:ahLst/>
              <a:cxnLst/>
              <a:rect l="l" t="t" r="r" b="b"/>
              <a:pathLst>
                <a:path w="4453807" h="1921160">
                  <a:moveTo>
                    <a:pt x="0" y="0"/>
                  </a:moveTo>
                  <a:lnTo>
                    <a:pt x="4453807" y="0"/>
                  </a:lnTo>
                  <a:lnTo>
                    <a:pt x="4453807" y="1921160"/>
                  </a:lnTo>
                  <a:lnTo>
                    <a:pt x="0" y="1921160"/>
                  </a:lnTo>
                  <a:close/>
                </a:path>
              </a:pathLst>
            </a:custGeom>
            <a:solidFill>
              <a:srgbClr val="FFFFFF"/>
            </a:solidFill>
          </p:spPr>
          <p:txBody>
            <a:bodyPr/>
            <a:lstStyle/>
            <a:p>
              <a:endParaRPr lang="en-US"/>
            </a:p>
          </p:txBody>
        </p:sp>
        <p:sp>
          <p:nvSpPr>
            <p:cNvPr id="4" name="TextBox 4"/>
            <p:cNvSpPr txBox="1"/>
            <p:nvPr/>
          </p:nvSpPr>
          <p:spPr>
            <a:xfrm>
              <a:off x="0" y="-38100"/>
              <a:ext cx="4453807" cy="195926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770551" y="131804"/>
            <a:ext cx="11382702" cy="1085215"/>
          </a:xfrm>
          <a:prstGeom prst="rect">
            <a:avLst/>
          </a:prstGeom>
        </p:spPr>
        <p:txBody>
          <a:bodyPr lIns="0" tIns="0" rIns="0" bIns="0" rtlCol="0" anchor="t">
            <a:spAutoFit/>
          </a:bodyPr>
          <a:lstStyle/>
          <a:p>
            <a:pPr algn="ctr">
              <a:lnSpc>
                <a:spcPts val="8959"/>
              </a:lnSpc>
            </a:pPr>
            <a:r>
              <a:rPr lang="en-US" sz="6399" dirty="0">
                <a:solidFill>
                  <a:srgbClr val="FFFFFF"/>
                </a:solidFill>
                <a:latin typeface="Fredoka"/>
                <a:ea typeface="Fredoka"/>
                <a:cs typeface="Fredoka"/>
                <a:sym typeface="Fredoka"/>
              </a:rPr>
              <a:t>Troubleshooting</a:t>
            </a:r>
          </a:p>
        </p:txBody>
      </p:sp>
      <p:grpSp>
        <p:nvGrpSpPr>
          <p:cNvPr id="6" name="Group 6"/>
          <p:cNvGrpSpPr/>
          <p:nvPr/>
        </p:nvGrpSpPr>
        <p:grpSpPr>
          <a:xfrm>
            <a:off x="3770551" y="5422025"/>
            <a:ext cx="4746691" cy="3311457"/>
            <a:chOff x="0" y="0"/>
            <a:chExt cx="6328921" cy="4415276"/>
          </a:xfrm>
        </p:grpSpPr>
        <p:sp>
          <p:nvSpPr>
            <p:cNvPr id="7" name="Freeform 7"/>
            <p:cNvSpPr/>
            <p:nvPr/>
          </p:nvSpPr>
          <p:spPr>
            <a:xfrm>
              <a:off x="0" y="3067718"/>
              <a:ext cx="2573462" cy="1347558"/>
            </a:xfrm>
            <a:custGeom>
              <a:avLst/>
              <a:gdLst/>
              <a:ahLst/>
              <a:cxnLst/>
              <a:rect l="l" t="t" r="r" b="b"/>
              <a:pathLst>
                <a:path w="2573462" h="1347558">
                  <a:moveTo>
                    <a:pt x="0" y="0"/>
                  </a:moveTo>
                  <a:lnTo>
                    <a:pt x="2573462" y="0"/>
                  </a:lnTo>
                  <a:lnTo>
                    <a:pt x="2573462" y="1347558"/>
                  </a:lnTo>
                  <a:lnTo>
                    <a:pt x="0" y="13475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AutoShape 8"/>
            <p:cNvSpPr/>
            <p:nvPr/>
          </p:nvSpPr>
          <p:spPr>
            <a:xfrm flipV="1">
              <a:off x="2292360" y="2813178"/>
              <a:ext cx="2189852" cy="1264311"/>
            </a:xfrm>
            <a:prstGeom prst="line">
              <a:avLst/>
            </a:prstGeom>
            <a:ln w="184890" cap="flat">
              <a:solidFill>
                <a:srgbClr val="1C0140"/>
              </a:solidFill>
              <a:prstDash val="solid"/>
              <a:headEnd type="none" w="sm" len="sm"/>
              <a:tailEnd type="none" w="sm" len="sm"/>
            </a:ln>
          </p:spPr>
          <p:txBody>
            <a:bodyPr/>
            <a:lstStyle/>
            <a:p>
              <a:endParaRPr lang="en-US"/>
            </a:p>
          </p:txBody>
        </p:sp>
        <p:sp>
          <p:nvSpPr>
            <p:cNvPr id="9" name="Freeform 9"/>
            <p:cNvSpPr/>
            <p:nvPr/>
          </p:nvSpPr>
          <p:spPr>
            <a:xfrm>
              <a:off x="3138445" y="0"/>
              <a:ext cx="3190477" cy="3741497"/>
            </a:xfrm>
            <a:custGeom>
              <a:avLst/>
              <a:gdLst/>
              <a:ahLst/>
              <a:cxnLst/>
              <a:rect l="l" t="t" r="r" b="b"/>
              <a:pathLst>
                <a:path w="3190477" h="3741497">
                  <a:moveTo>
                    <a:pt x="0" y="0"/>
                  </a:moveTo>
                  <a:lnTo>
                    <a:pt x="3190476" y="0"/>
                  </a:lnTo>
                  <a:lnTo>
                    <a:pt x="3190476" y="3741497"/>
                  </a:lnTo>
                  <a:lnTo>
                    <a:pt x="0" y="3741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sp>
        <p:nvSpPr>
          <p:cNvPr id="10" name="Freeform 10"/>
          <p:cNvSpPr/>
          <p:nvPr/>
        </p:nvSpPr>
        <p:spPr>
          <a:xfrm>
            <a:off x="12708282" y="6339441"/>
            <a:ext cx="1936691" cy="1905000"/>
          </a:xfrm>
          <a:custGeom>
            <a:avLst/>
            <a:gdLst/>
            <a:ahLst/>
            <a:cxnLst/>
            <a:rect l="l" t="t" r="r" b="b"/>
            <a:pathLst>
              <a:path w="1936691" h="1905000">
                <a:moveTo>
                  <a:pt x="0" y="0"/>
                </a:moveTo>
                <a:lnTo>
                  <a:pt x="1936691" y="0"/>
                </a:lnTo>
                <a:lnTo>
                  <a:pt x="1936691" y="1905000"/>
                </a:lnTo>
                <a:lnTo>
                  <a:pt x="0" y="190500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sp>
        <p:nvSpPr>
          <p:cNvPr id="11" name="TextBox 11"/>
          <p:cNvSpPr txBox="1"/>
          <p:nvPr/>
        </p:nvSpPr>
        <p:spPr>
          <a:xfrm>
            <a:off x="688726" y="2651009"/>
            <a:ext cx="16910548" cy="2907030"/>
          </a:xfrm>
          <a:prstGeom prst="rect">
            <a:avLst/>
          </a:prstGeom>
        </p:spPr>
        <p:txBody>
          <a:bodyPr lIns="0" tIns="0" rIns="0" bIns="0" rtlCol="0" anchor="t">
            <a:spAutoFit/>
          </a:bodyPr>
          <a:lstStyle/>
          <a:p>
            <a:pPr algn="l">
              <a:lnSpc>
                <a:spcPts val="4349"/>
              </a:lnSpc>
              <a:spcBef>
                <a:spcPct val="0"/>
              </a:spcBef>
            </a:pPr>
            <a:r>
              <a:rPr lang="en-US" sz="2899" b="1">
                <a:solidFill>
                  <a:srgbClr val="000000"/>
                </a:solidFill>
                <a:latin typeface="Quicksand Bold"/>
                <a:ea typeface="Quicksand Bold"/>
                <a:cs typeface="Quicksand Bold"/>
                <a:sym typeface="Quicksand Bold"/>
              </a:rPr>
              <a:t>Troubleshooting</a:t>
            </a:r>
          </a:p>
          <a:p>
            <a:pPr marL="539751" lvl="1" indent="-269876" algn="l">
              <a:lnSpc>
                <a:spcPts val="3750"/>
              </a:lnSpc>
              <a:spcBef>
                <a:spcPct val="0"/>
              </a:spcBef>
              <a:buFont typeface="Arial"/>
              <a:buChar char="•"/>
            </a:pPr>
            <a:r>
              <a:rPr lang="en-US" sz="2500" b="1">
                <a:solidFill>
                  <a:srgbClr val="000000"/>
                </a:solidFill>
                <a:latin typeface="Quicksand Bold"/>
                <a:ea typeface="Quicksand Bold"/>
                <a:cs typeface="Quicksand Bold"/>
                <a:sym typeface="Quicksand Bold"/>
              </a:rPr>
              <a:t>Establish a troubleshooting protocol to quickly resolve issues such as:</a:t>
            </a:r>
          </a:p>
          <a:p>
            <a:pPr marL="1079502" lvl="2" indent="-359834" algn="l">
              <a:lnSpc>
                <a:spcPts val="3750"/>
              </a:lnSpc>
              <a:spcBef>
                <a:spcPct val="0"/>
              </a:spcBef>
              <a:buFont typeface="Arial"/>
              <a:buChar char="⚬"/>
            </a:pPr>
            <a:r>
              <a:rPr lang="en-US" sz="2500" b="1">
                <a:solidFill>
                  <a:srgbClr val="000000"/>
                </a:solidFill>
                <a:latin typeface="Quicksand Bold"/>
                <a:ea typeface="Quicksand Bold"/>
                <a:cs typeface="Quicksand Bold"/>
                <a:sym typeface="Quicksand Bold"/>
              </a:rPr>
              <a:t>Connectivity problems (e.g., ping failures).</a:t>
            </a:r>
          </a:p>
          <a:p>
            <a:pPr marL="1079502" lvl="2" indent="-359834" algn="l">
              <a:lnSpc>
                <a:spcPts val="3750"/>
              </a:lnSpc>
              <a:spcBef>
                <a:spcPct val="0"/>
              </a:spcBef>
              <a:buFont typeface="Arial"/>
              <a:buChar char="⚬"/>
            </a:pPr>
            <a:r>
              <a:rPr lang="en-US" sz="2500" b="1">
                <a:solidFill>
                  <a:srgbClr val="000000"/>
                </a:solidFill>
                <a:latin typeface="Quicksand Bold"/>
                <a:ea typeface="Quicksand Bold"/>
                <a:cs typeface="Quicksand Bold"/>
                <a:sym typeface="Quicksand Bold"/>
              </a:rPr>
              <a:t>Slow network performance due to excessive bandwidth usage or misconfigured devices.</a:t>
            </a:r>
          </a:p>
          <a:p>
            <a:pPr marL="1079502" lvl="2" indent="-359834" algn="l">
              <a:lnSpc>
                <a:spcPts val="3750"/>
              </a:lnSpc>
              <a:spcBef>
                <a:spcPct val="0"/>
              </a:spcBef>
              <a:buFont typeface="Arial"/>
              <a:buChar char="⚬"/>
            </a:pPr>
            <a:r>
              <a:rPr lang="en-US" sz="2500" b="1">
                <a:solidFill>
                  <a:srgbClr val="000000"/>
                </a:solidFill>
                <a:latin typeface="Quicksand Bold"/>
                <a:ea typeface="Quicksand Bold"/>
                <a:cs typeface="Quicksand Bold"/>
                <a:sym typeface="Quicksand Bold"/>
              </a:rPr>
              <a:t>Use diagnostic tools like Wireshark for packet analysis and SNMP for device management.</a:t>
            </a:r>
          </a:p>
          <a:p>
            <a:pPr algn="l">
              <a:lnSpc>
                <a:spcPts val="3750"/>
              </a:lnSpc>
              <a:spcBef>
                <a:spcPct val="0"/>
              </a:spcBef>
            </a:pPr>
            <a:endParaRPr lang="en-US" sz="2500" b="1">
              <a:solidFill>
                <a:srgbClr val="000000"/>
              </a:solidFill>
              <a:latin typeface="Quicksand Bold"/>
              <a:ea typeface="Quicksand Bold"/>
              <a:cs typeface="Quicksand Bold"/>
              <a:sym typeface="Quicksand Bold"/>
            </a:endParaRP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785066" y="2025"/>
            <a:ext cx="9880253" cy="1497210"/>
            <a:chOff x="0" y="0"/>
            <a:chExt cx="2602206" cy="394327"/>
          </a:xfrm>
        </p:grpSpPr>
        <p:sp>
          <p:nvSpPr>
            <p:cNvPr id="3" name="Freeform 3"/>
            <p:cNvSpPr/>
            <p:nvPr/>
          </p:nvSpPr>
          <p:spPr>
            <a:xfrm>
              <a:off x="0" y="0"/>
              <a:ext cx="2602206" cy="394327"/>
            </a:xfrm>
            <a:custGeom>
              <a:avLst/>
              <a:gdLst/>
              <a:ahLst/>
              <a:cxnLst/>
              <a:rect l="l" t="t" r="r" b="b"/>
              <a:pathLst>
                <a:path w="2602206" h="394327">
                  <a:moveTo>
                    <a:pt x="0" y="0"/>
                  </a:moveTo>
                  <a:lnTo>
                    <a:pt x="2602206" y="0"/>
                  </a:lnTo>
                  <a:lnTo>
                    <a:pt x="2602206" y="394327"/>
                  </a:lnTo>
                  <a:lnTo>
                    <a:pt x="0" y="394327"/>
                  </a:lnTo>
                  <a:close/>
                </a:path>
              </a:pathLst>
            </a:custGeom>
            <a:solidFill>
              <a:srgbClr val="4C5270"/>
            </a:solidFill>
            <a:ln w="47625" cap="sq">
              <a:solidFill>
                <a:srgbClr val="4C5270"/>
              </a:solidFill>
              <a:prstDash val="solid"/>
              <a:miter/>
            </a:ln>
          </p:spPr>
          <p:txBody>
            <a:bodyPr/>
            <a:lstStyle/>
            <a:p>
              <a:endParaRPr lang="en-US"/>
            </a:p>
          </p:txBody>
        </p:sp>
        <p:sp>
          <p:nvSpPr>
            <p:cNvPr id="4" name="TextBox 4"/>
            <p:cNvSpPr txBox="1"/>
            <p:nvPr/>
          </p:nvSpPr>
          <p:spPr>
            <a:xfrm>
              <a:off x="0" y="-38100"/>
              <a:ext cx="2602206" cy="43242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76159" y="2223434"/>
            <a:ext cx="17716444" cy="6321594"/>
          </a:xfrm>
          <a:custGeom>
            <a:avLst/>
            <a:gdLst/>
            <a:ahLst/>
            <a:cxnLst/>
            <a:rect l="l" t="t" r="r" b="b"/>
            <a:pathLst>
              <a:path w="17716444" h="6321594">
                <a:moveTo>
                  <a:pt x="0" y="0"/>
                </a:moveTo>
                <a:lnTo>
                  <a:pt x="17716445" y="0"/>
                </a:lnTo>
                <a:lnTo>
                  <a:pt x="17716445" y="6321593"/>
                </a:lnTo>
                <a:lnTo>
                  <a:pt x="0" y="6321593"/>
                </a:lnTo>
                <a:lnTo>
                  <a:pt x="0" y="0"/>
                </a:lnTo>
                <a:close/>
              </a:path>
            </a:pathLst>
          </a:custGeom>
          <a:blipFill>
            <a:blip r:embed="rId2"/>
            <a:stretch>
              <a:fillRect l="-884" r="-884"/>
            </a:stretch>
          </a:blipFill>
        </p:spPr>
        <p:txBody>
          <a:bodyPr/>
          <a:lstStyle/>
          <a:p>
            <a:endParaRPr lang="en-US"/>
          </a:p>
        </p:txBody>
      </p:sp>
      <p:sp>
        <p:nvSpPr>
          <p:cNvPr id="6" name="TextBox 6"/>
          <p:cNvSpPr txBox="1"/>
          <p:nvPr/>
        </p:nvSpPr>
        <p:spPr>
          <a:xfrm>
            <a:off x="4203443" y="472440"/>
            <a:ext cx="9461876" cy="1026795"/>
          </a:xfrm>
          <a:prstGeom prst="rect">
            <a:avLst/>
          </a:prstGeom>
        </p:spPr>
        <p:txBody>
          <a:bodyPr lIns="0" tIns="0" rIns="0" bIns="0" rtlCol="0" anchor="t">
            <a:spAutoFit/>
          </a:bodyPr>
          <a:lstStyle/>
          <a:p>
            <a:pPr algn="ctr">
              <a:lnSpc>
                <a:spcPts val="4199"/>
              </a:lnSpc>
            </a:pPr>
            <a:r>
              <a:rPr lang="en-US" sz="2799" b="1">
                <a:solidFill>
                  <a:srgbClr val="FFFFFF"/>
                </a:solidFill>
                <a:latin typeface="Quicksand Bold"/>
                <a:ea typeface="Quicksand Bold"/>
                <a:cs typeface="Quicksand Bold"/>
                <a:sym typeface="Quicksand Bold"/>
              </a:rPr>
              <a:t>Network Topology Design in Cisco Packet Tracer</a:t>
            </a:r>
          </a:p>
          <a:p>
            <a:pPr algn="ctr">
              <a:lnSpc>
                <a:spcPts val="4199"/>
              </a:lnSpc>
              <a:spcBef>
                <a:spcPct val="0"/>
              </a:spcBef>
            </a:pPr>
            <a:endParaRPr lang="en-US" sz="2799" b="1">
              <a:solidFill>
                <a:srgbClr val="FFFFFF"/>
              </a:solidFill>
              <a:latin typeface="Quicksand Bold"/>
              <a:ea typeface="Quicksand Bold"/>
              <a:cs typeface="Quicksand Bold"/>
              <a:sym typeface="Quicksand Bold"/>
            </a:endParaRPr>
          </a:p>
        </p:txBody>
      </p:sp>
    </p:spTree>
  </p:cSld>
  <p:clrMapOvr>
    <a:masterClrMapping/>
  </p:clrMapOvr>
  <p:transition>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421</Words>
  <Application>Microsoft Office PowerPoint</Application>
  <PresentationFormat>Custom</PresentationFormat>
  <Paragraphs>61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Calibri</vt:lpstr>
      <vt:lpstr>Quicksand</vt:lpstr>
      <vt:lpstr>Times New Roman</vt:lpstr>
      <vt:lpstr>Bukhari Script</vt:lpstr>
      <vt:lpstr>Fredoka</vt:lpstr>
      <vt:lpstr>Arial</vt:lpstr>
      <vt:lpstr>Quicksand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Presentation in Blue Clean Style</dc:title>
  <cp:lastModifiedBy>Youssef Taha</cp:lastModifiedBy>
  <cp:revision>2</cp:revision>
  <dcterms:created xsi:type="dcterms:W3CDTF">2006-08-16T00:00:00Z</dcterms:created>
  <dcterms:modified xsi:type="dcterms:W3CDTF">2024-10-20T13:09:29Z</dcterms:modified>
  <dc:identifier>DAGUBXv3fug</dc:identifier>
</cp:coreProperties>
</file>