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9" r:id="rId12"/>
    <p:sldId id="280" r:id="rId13"/>
    <p:sldId id="293" r:id="rId14"/>
    <p:sldId id="299" r:id="rId15"/>
    <p:sldId id="298" r:id="rId16"/>
    <p:sldId id="297" r:id="rId17"/>
    <p:sldId id="296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28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1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7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2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1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5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4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0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6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873760"/>
            <a:ext cx="5826719" cy="762000"/>
          </a:xfrm>
        </p:spPr>
        <p:txBody>
          <a:bodyPr/>
          <a:lstStyle/>
          <a:p>
            <a:r>
              <a:rPr b="1" dirty="0"/>
              <a:t>ChurnShield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1747520"/>
            <a:ext cx="5826719" cy="3400213"/>
          </a:xfrm>
        </p:spPr>
        <p:txBody>
          <a:bodyPr/>
          <a:lstStyle/>
          <a:p>
            <a:r>
              <a:rPr dirty="0"/>
              <a:t>A Predictive Analytics Framework to Combat Customer Attrition at SyriaTel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4" y="2865120"/>
            <a:ext cx="8130286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Rate by International Plan.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3" name="Picture 2" descr="viz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48560"/>
            <a:ext cx="4594380" cy="4328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Impact Churn.</a:t>
            </a:r>
            <a:endParaRPr dirty="0"/>
          </a:p>
        </p:txBody>
      </p:sp>
      <p:pic>
        <p:nvPicPr>
          <p:cNvPr id="3" name="Picture 2" descr="viz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18080"/>
            <a:ext cx="6136849" cy="434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Acquisition Cost vs Retention Cost. </a:t>
            </a:r>
            <a:endParaRPr dirty="0"/>
          </a:p>
        </p:txBody>
      </p:sp>
      <p:pic>
        <p:nvPicPr>
          <p:cNvPr id="3" name="Picture 2" descr="viz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417578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Prevention Flowchart.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3" name="Picture 2" descr="viz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550160"/>
            <a:ext cx="3996164" cy="359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/>
              <a:t>Models we tested:</a:t>
            </a:r>
          </a:p>
          <a:p>
            <a:r>
              <a:rPr sz="2400" i="1" dirty="0"/>
              <a:t>- Logistic Regression (simple)</a:t>
            </a:r>
          </a:p>
          <a:p>
            <a:r>
              <a:rPr sz="2400" i="1" dirty="0"/>
              <a:t>- </a:t>
            </a:r>
            <a:r>
              <a:rPr lang="en-US" sz="2400" i="1" dirty="0" smtClean="0"/>
              <a:t>Decision Tree </a:t>
            </a:r>
            <a:r>
              <a:rPr sz="2400" i="1" dirty="0" smtClean="0"/>
              <a:t> </a:t>
            </a:r>
            <a:r>
              <a:rPr sz="2400" i="1" dirty="0"/>
              <a:t>(strong)</a:t>
            </a:r>
          </a:p>
          <a:p>
            <a:r>
              <a:rPr sz="2400" i="1" dirty="0"/>
              <a:t>- Gradient Boosting (best performance)</a:t>
            </a:r>
          </a:p>
        </p:txBody>
      </p:sp>
    </p:spTree>
    <p:extLst>
      <p:ext uri="{BB962C8B-B14F-4D97-AF65-F5344CB8AC3E}">
        <p14:creationId xmlns:p14="http://schemas.microsoft.com/office/powerpoint/2010/main" val="29876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 (Simplified)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4246098" cy="3530600"/>
          </a:xfrm>
        </p:spPr>
        <p:txBody>
          <a:bodyPr>
            <a:normAutofit fontScale="92500" lnSpcReduction="10000"/>
          </a:bodyPr>
          <a:lstStyle/>
          <a:p>
            <a:r>
              <a:rPr sz="2400" i="1" dirty="0"/>
              <a:t>Best Model: Gradient Boosting</a:t>
            </a:r>
          </a:p>
          <a:p>
            <a:r>
              <a:rPr sz="2400" i="1" dirty="0"/>
              <a:t>- </a:t>
            </a:r>
            <a:r>
              <a:rPr sz="2400" b="1" dirty="0"/>
              <a:t>Accuracy: 92%</a:t>
            </a:r>
          </a:p>
          <a:p>
            <a:r>
              <a:rPr sz="2400" b="1" dirty="0"/>
              <a:t>- Precision: 90%</a:t>
            </a:r>
          </a:p>
          <a:p>
            <a:r>
              <a:rPr sz="2400" b="1" dirty="0"/>
              <a:t>- Recall: 94%</a:t>
            </a:r>
          </a:p>
          <a:p>
            <a:r>
              <a:rPr sz="2400" i="1" dirty="0"/>
              <a:t>Conclusion: We can confidently flag most customers who are likely to churn.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2377440"/>
            <a:ext cx="390144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 </a:t>
            </a:r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3534898" cy="3576320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sz="2400" i="1" dirty="0"/>
              <a:t>Target users with international plans or &gt;3 service calls</a:t>
            </a:r>
          </a:p>
          <a:p>
            <a:r>
              <a:rPr sz="2400" i="1" dirty="0"/>
              <a:t>- Offer personalized loyalty packages</a:t>
            </a:r>
          </a:p>
          <a:p>
            <a:r>
              <a:rPr sz="2400" i="1" dirty="0"/>
              <a:t>- Act early to improve satisfaction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60" y="2600961"/>
            <a:ext cx="4155440" cy="33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2824480"/>
          </a:xfrm>
        </p:spPr>
        <p:txBody>
          <a:bodyPr/>
          <a:lstStyle/>
          <a:p>
            <a:r>
              <a:rPr dirty="0"/>
              <a:t>- </a:t>
            </a:r>
            <a:r>
              <a:rPr sz="2400" i="1" dirty="0"/>
              <a:t>Pilot a campaign with predicted churners</a:t>
            </a:r>
          </a:p>
          <a:p>
            <a:r>
              <a:rPr sz="2400" i="1" dirty="0"/>
              <a:t>- Measure churn reduction</a:t>
            </a:r>
          </a:p>
          <a:p>
            <a:r>
              <a:rPr sz="2400" i="1" dirty="0"/>
              <a:t>- Add model to CRM</a:t>
            </a:r>
          </a:p>
          <a:p>
            <a:r>
              <a:rPr sz="2400" i="1" dirty="0"/>
              <a:t>- Keep improving as data grows</a:t>
            </a:r>
          </a:p>
        </p:txBody>
      </p:sp>
    </p:spTree>
    <p:extLst>
      <p:ext uri="{BB962C8B-B14F-4D97-AF65-F5344CB8AC3E}">
        <p14:creationId xmlns:p14="http://schemas.microsoft.com/office/powerpoint/2010/main" val="24886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518"/>
            <a:ext cx="8229600" cy="1143000"/>
          </a:xfrm>
        </p:spPr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1747520"/>
          </a:xfrm>
        </p:spPr>
        <p:txBody>
          <a:bodyPr/>
          <a:lstStyle/>
          <a:p>
            <a:r>
              <a:rPr sz="2400" i="1" dirty="0" smtClean="0"/>
              <a:t>Questions</a:t>
            </a:r>
            <a:r>
              <a:rPr lang="en-US" sz="2400" i="1" dirty="0" smtClean="0"/>
              <a:t> contact !</a:t>
            </a:r>
            <a:endParaRPr sz="2400" i="1" dirty="0"/>
          </a:p>
          <a:p>
            <a:r>
              <a:rPr sz="2400" i="1" dirty="0"/>
              <a:t>Let’s keep your customers happy—and loyal</a:t>
            </a:r>
            <a:r>
              <a:rPr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8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1290320"/>
          </a:xfrm>
        </p:spPr>
        <p:txBody>
          <a:bodyPr>
            <a:normAutofit fontScale="62500" lnSpcReduction="20000"/>
          </a:bodyPr>
          <a:lstStyle/>
          <a:p>
            <a:r>
              <a:rPr sz="2400" b="1" dirty="0"/>
              <a:t>Goal: </a:t>
            </a:r>
            <a:r>
              <a:rPr sz="2400" i="1" dirty="0"/>
              <a:t>Prevent customer churn using data.</a:t>
            </a:r>
          </a:p>
          <a:p>
            <a:r>
              <a:rPr sz="2400" b="1" dirty="0"/>
              <a:t>Why it matters:</a:t>
            </a:r>
            <a:r>
              <a:rPr sz="2400" b="1" i="1" dirty="0"/>
              <a:t> </a:t>
            </a:r>
            <a:r>
              <a:rPr sz="2400" i="1" dirty="0"/>
              <a:t>Retaining customers is cheaper than acquiring new ones.</a:t>
            </a:r>
          </a:p>
          <a:p>
            <a:r>
              <a:rPr sz="2400" b="1" dirty="0"/>
              <a:t>Solution: </a:t>
            </a:r>
            <a:r>
              <a:rPr sz="2400" dirty="0"/>
              <a:t>Predict who might leave, why, and how to stop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3881120"/>
            <a:ext cx="8961120" cy="290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22" y="2783840"/>
            <a:ext cx="3037058" cy="2885440"/>
          </a:xfrm>
        </p:spPr>
        <p:txBody>
          <a:bodyPr>
            <a:normAutofit fontScale="92500" lnSpcReduction="10000"/>
          </a:bodyPr>
          <a:lstStyle/>
          <a:p>
            <a:r>
              <a:rPr sz="2400" b="1" i="1" dirty="0"/>
              <a:t>Churn is rising at SyriaTel</a:t>
            </a:r>
            <a:r>
              <a:rPr sz="2400" i="1" dirty="0"/>
              <a:t>. Every lost customer = lost revenue.</a:t>
            </a:r>
          </a:p>
          <a:p>
            <a:r>
              <a:rPr sz="2400" b="1" dirty="0"/>
              <a:t>Goal: </a:t>
            </a:r>
            <a:r>
              <a:rPr sz="2400" i="1" dirty="0"/>
              <a:t>Predict who might leave, why, and how to stop them</a:t>
            </a:r>
            <a:r>
              <a:rPr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" y="3020060"/>
            <a:ext cx="4775200" cy="241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4439920"/>
            <a:ext cx="6345260" cy="2418080"/>
          </a:xfrm>
        </p:spPr>
        <p:txBody>
          <a:bodyPr>
            <a:normAutofit/>
          </a:bodyPr>
          <a:lstStyle/>
          <a:p>
            <a:r>
              <a:rPr sz="2400" b="1" i="1" dirty="0"/>
              <a:t>Executives: </a:t>
            </a:r>
            <a:r>
              <a:rPr sz="2400" i="1" dirty="0"/>
              <a:t>Protect revenue.</a:t>
            </a:r>
          </a:p>
          <a:p>
            <a:r>
              <a:rPr sz="2400" b="1" i="1" dirty="0"/>
              <a:t>Customer Experience Teams: </a:t>
            </a:r>
            <a:r>
              <a:rPr sz="2400" i="1" dirty="0"/>
              <a:t>Address dissatisfaction.</a:t>
            </a:r>
          </a:p>
          <a:p>
            <a:r>
              <a:rPr sz="2400" b="1" i="1" dirty="0"/>
              <a:t>Retention Teams: </a:t>
            </a:r>
            <a:r>
              <a:rPr sz="2400" i="1" dirty="0"/>
              <a:t>Create targeted offers and campaigns.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245360"/>
            <a:ext cx="66167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/>
              <a:t>Source: SyriaTel dataset (via Kaggle).</a:t>
            </a:r>
          </a:p>
          <a:p>
            <a:r>
              <a:rPr sz="2400" i="1" dirty="0"/>
              <a:t>Key Attributes:</a:t>
            </a:r>
          </a:p>
          <a:p>
            <a:r>
              <a:rPr sz="2400" i="1" dirty="0"/>
              <a:t>- Demographics</a:t>
            </a:r>
          </a:p>
          <a:p>
            <a:r>
              <a:rPr sz="2400" i="1" dirty="0"/>
              <a:t>- Service Plans</a:t>
            </a:r>
          </a:p>
          <a:p>
            <a:r>
              <a:rPr sz="2400" i="1" dirty="0"/>
              <a:t>- Call Behavior</a:t>
            </a:r>
          </a:p>
          <a:p>
            <a:r>
              <a:rPr sz="2400" i="1" dirty="0"/>
              <a:t>- Target: Has the customer </a:t>
            </a:r>
            <a:r>
              <a:rPr sz="2400" i="1" dirty="0" smtClean="0"/>
              <a:t>churned</a:t>
            </a:r>
            <a:endParaRPr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4659329" y="6093897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/>
              <a:t>Steps Taken:</a:t>
            </a:r>
          </a:p>
          <a:p>
            <a:r>
              <a:rPr sz="2400" i="1" dirty="0"/>
              <a:t>- Cleaned missing/duplicate data</a:t>
            </a:r>
          </a:p>
          <a:p>
            <a:r>
              <a:rPr sz="2400" i="1" dirty="0"/>
              <a:t>- Removed irrelevant columns</a:t>
            </a:r>
          </a:p>
          <a:p>
            <a:r>
              <a:rPr sz="2400" i="1" dirty="0"/>
              <a:t>- Balanced the dataset</a:t>
            </a:r>
          </a:p>
          <a:p>
            <a:r>
              <a:rPr sz="2400" i="1" dirty="0"/>
              <a:t>- Encoded text data</a:t>
            </a:r>
          </a:p>
          <a:p>
            <a:r>
              <a:rPr sz="2400" i="1" dirty="0"/>
              <a:t>- Scaled numerical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i="1" dirty="0"/>
              <a:t>Key Insights:</a:t>
            </a:r>
          </a:p>
          <a:p>
            <a:r>
              <a:rPr sz="2400" i="1" dirty="0"/>
              <a:t>- &gt;3 Customer service calls → High churn</a:t>
            </a:r>
          </a:p>
          <a:p>
            <a:r>
              <a:rPr sz="2400" i="1" dirty="0"/>
              <a:t>- International Plan → Higher churn risk</a:t>
            </a:r>
          </a:p>
          <a:p>
            <a:r>
              <a:rPr sz="2400" i="1" dirty="0"/>
              <a:t>- Higher charges → Higher churn</a:t>
            </a:r>
          </a:p>
          <a:p>
            <a:r>
              <a:rPr sz="2400" i="1" dirty="0"/>
              <a:t>- Voice mail → Less churn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Why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3504418" cy="3657600"/>
          </a:xfrm>
        </p:spPr>
        <p:txBody>
          <a:bodyPr>
            <a:normAutofit lnSpcReduction="10000"/>
          </a:bodyPr>
          <a:lstStyle/>
          <a:p>
            <a:r>
              <a:rPr sz="2400" b="1" i="1" dirty="0"/>
              <a:t>We're answering a Yes/No question</a:t>
            </a:r>
            <a:r>
              <a:rPr sz="2400" i="1" dirty="0"/>
              <a:t>: 'Will the customer churn?'</a:t>
            </a:r>
          </a:p>
          <a:p>
            <a:r>
              <a:rPr sz="2400" b="1" i="1" dirty="0"/>
              <a:t>Classification</a:t>
            </a:r>
            <a:r>
              <a:rPr sz="2400" i="1" dirty="0"/>
              <a:t> helps us filter likely churners.</a:t>
            </a:r>
          </a:p>
          <a:p>
            <a:r>
              <a:rPr sz="2400" i="1" dirty="0"/>
              <a:t>It's a smart </a:t>
            </a:r>
            <a:r>
              <a:rPr sz="2400" b="1" i="1" dirty="0"/>
              <a:t>alert system </a:t>
            </a:r>
            <a:r>
              <a:rPr sz="2400" i="1" dirty="0"/>
              <a:t>for retention.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2489200"/>
            <a:ext cx="4206240" cy="3989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</a:t>
            </a:r>
            <a:r>
              <a:rPr lang="en-US" sz="2800" dirty="0" smtClean="0"/>
              <a:t>Account</a:t>
            </a:r>
            <a:r>
              <a:rPr lang="en-US" dirty="0" smtClean="0"/>
              <a:t> length by Churn Status .</a:t>
            </a:r>
            <a:r>
              <a:rPr dirty="0" smtClean="0"/>
              <a:t> </a:t>
            </a:r>
            <a:endParaRPr dirty="0"/>
          </a:p>
        </p:txBody>
      </p:sp>
      <p:pic>
        <p:nvPicPr>
          <p:cNvPr id="3" name="Picture 2" descr="viz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471" y="2296160"/>
            <a:ext cx="4575197" cy="418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370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ChurnShield</vt:lpstr>
      <vt:lpstr>Overview</vt:lpstr>
      <vt:lpstr>Business Problem</vt:lpstr>
      <vt:lpstr>Stakeholders</vt:lpstr>
      <vt:lpstr>Understanding the Data</vt:lpstr>
      <vt:lpstr>Data Preparation</vt:lpstr>
      <vt:lpstr>Exploratory Analysis</vt:lpstr>
      <vt:lpstr>Why Classification?</vt:lpstr>
      <vt:lpstr>Distribution of Account length by Churn Status . </vt:lpstr>
      <vt:lpstr>Churn Rate by International Plan. </vt:lpstr>
      <vt:lpstr>Revenue Impact Churn.</vt:lpstr>
      <vt:lpstr>Customer Acquisition Cost vs Retention Cost. </vt:lpstr>
      <vt:lpstr>Churn Prevention Flowchart. </vt:lpstr>
      <vt:lpstr>Models Used</vt:lpstr>
      <vt:lpstr>Model Results (Simplified)</vt:lpstr>
      <vt:lpstr> Recommendations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ChurnShield</dc:title>
  <dc:subject/>
  <dc:creator>hp</dc:creator>
  <cp:keywords/>
  <dc:description>generated using python-pptx</dc:description>
  <cp:lastModifiedBy>hp</cp:lastModifiedBy>
  <cp:revision>12</cp:revision>
  <dcterms:created xsi:type="dcterms:W3CDTF">2013-01-27T09:14:16Z</dcterms:created>
  <dcterms:modified xsi:type="dcterms:W3CDTF">2025-06-06T19:15:42Z</dcterms:modified>
  <cp:category/>
</cp:coreProperties>
</file>