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5"/>
  </p:notesMasterIdLst>
  <p:handoutMasterIdLst>
    <p:handoutMasterId r:id="rId36"/>
  </p:handoutMasterIdLst>
  <p:sldIdLst>
    <p:sldId id="256" r:id="rId2"/>
    <p:sldId id="295" r:id="rId3"/>
    <p:sldId id="267" r:id="rId4"/>
    <p:sldId id="268" r:id="rId5"/>
    <p:sldId id="329" r:id="rId6"/>
    <p:sldId id="328" r:id="rId7"/>
    <p:sldId id="257" r:id="rId8"/>
    <p:sldId id="296" r:id="rId9"/>
    <p:sldId id="297" r:id="rId10"/>
    <p:sldId id="258" r:id="rId11"/>
    <p:sldId id="299" r:id="rId12"/>
    <p:sldId id="304" r:id="rId13"/>
    <p:sldId id="344" r:id="rId14"/>
    <p:sldId id="305" r:id="rId15"/>
    <p:sldId id="330" r:id="rId16"/>
    <p:sldId id="300" r:id="rId17"/>
    <p:sldId id="306" r:id="rId18"/>
    <p:sldId id="307" r:id="rId19"/>
    <p:sldId id="308" r:id="rId20"/>
    <p:sldId id="340" r:id="rId21"/>
    <p:sldId id="341" r:id="rId22"/>
    <p:sldId id="342" r:id="rId23"/>
    <p:sldId id="309" r:id="rId24"/>
    <p:sldId id="301" r:id="rId25"/>
    <p:sldId id="311" r:id="rId26"/>
    <p:sldId id="310" r:id="rId27"/>
    <p:sldId id="331" r:id="rId28"/>
    <p:sldId id="335" r:id="rId29"/>
    <p:sldId id="284" r:id="rId30"/>
    <p:sldId id="285" r:id="rId31"/>
    <p:sldId id="286" r:id="rId32"/>
    <p:sldId id="332" r:id="rId33"/>
    <p:sldId id="333"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32352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68014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73051146"/>
              </p:ext>
            </p:extLst>
          </p:nvPr>
        </p:nvGraphicFramePr>
        <p:xfrm>
          <a:off x="892175" y="1782763"/>
          <a:ext cx="7485040" cy="4573587"/>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542853">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031251">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a:t>
                      </a:r>
                      <a:r>
                        <a:rPr lang="en-GB" sz="1400" b="1" dirty="0">
                          <a:latin typeface="Arial"/>
                          <a:cs typeface="Arial"/>
                        </a:rPr>
                        <a:t>changing needs of customers</a:t>
                      </a:r>
                      <a:r>
                        <a:rPr lang="en-GB" sz="1400" dirty="0">
                          <a:latin typeface="Arial"/>
                          <a:cs typeface="Arial"/>
                        </a:rPr>
                        <a:t>.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264115">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936980">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798388">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a:xfrm>
            <a:off x="0" y="1417638"/>
            <a:ext cx="8925636" cy="4938712"/>
          </a:xfrm>
        </p:spPr>
        <p:txBody>
          <a:bodyPr/>
          <a:lstStyle/>
          <a:p>
            <a:r>
              <a:rPr lang="en-US" b="1" dirty="0" smtClean="0"/>
              <a:t>Software engineering </a:t>
            </a:r>
            <a:r>
              <a:rPr lang="en-US" dirty="0" smtClean="0"/>
              <a:t>is an engineering discipline that is concerned with all aspects of software production from the early stages of system specification through to maintaining the system after it has gone into use.</a:t>
            </a:r>
          </a:p>
          <a:p>
            <a:r>
              <a:rPr lang="en-US" b="1" dirty="0" smtClean="0"/>
              <a:t>Engineering discipline</a:t>
            </a:r>
          </a:p>
          <a:p>
            <a:pPr lvl="1"/>
            <a:r>
              <a:rPr lang="en-US" dirty="0" smtClean="0"/>
              <a:t>Using appropriate theories and methods to solve problems bearing in mind organizational and financial constraints.</a:t>
            </a:r>
          </a:p>
          <a:p>
            <a:r>
              <a:rPr lang="en-US" b="1"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 ===</a:t>
            </a:r>
            <a:endParaRPr lang="en-US" dirty="0"/>
          </a:p>
        </p:txBody>
      </p:sp>
      <p:sp>
        <p:nvSpPr>
          <p:cNvPr id="3" name="Content Placeholder 2"/>
          <p:cNvSpPr>
            <a:spLocks noGrp="1"/>
          </p:cNvSpPr>
          <p:nvPr>
            <p:ph idx="1"/>
          </p:nvPr>
        </p:nvSpPr>
        <p:spPr>
          <a:xfrm>
            <a:off x="1" y="1417638"/>
            <a:ext cx="9048466" cy="4938712"/>
          </a:xfrm>
        </p:spPr>
        <p:txBody>
          <a:bodyPr/>
          <a:lstStyle/>
          <a:p>
            <a:r>
              <a:rPr lang="en-GB" b="1" dirty="0" smtClean="0"/>
              <a:t>Software specification</a:t>
            </a:r>
            <a:r>
              <a:rPr lang="en-GB" dirty="0" smtClean="0"/>
              <a:t>, where customers and engineers define the software that is to be produced and the constraints on its operation.</a:t>
            </a:r>
          </a:p>
          <a:p>
            <a:pPr marL="0" indent="0">
              <a:buNone/>
            </a:pPr>
            <a:endParaRPr lang="en-GB" dirty="0" smtClean="0"/>
          </a:p>
          <a:p>
            <a:r>
              <a:rPr lang="en-GB" b="1" dirty="0" smtClean="0"/>
              <a:t>Software development</a:t>
            </a:r>
            <a:r>
              <a:rPr lang="en-GB" dirty="0" smtClean="0"/>
              <a:t>, where the software is designed and programmed.</a:t>
            </a:r>
          </a:p>
          <a:p>
            <a:r>
              <a:rPr lang="en-GB" b="1" dirty="0" smtClean="0"/>
              <a:t>Software validation</a:t>
            </a:r>
            <a:r>
              <a:rPr lang="en-GB" dirty="0" smtClean="0"/>
              <a:t>, where the software is checked to ensure that it is what the customer requires.</a:t>
            </a:r>
          </a:p>
          <a:p>
            <a:pPr marL="0" indent="0">
              <a:buNone/>
            </a:pPr>
            <a:endParaRPr lang="en-GB" dirty="0" smtClean="0"/>
          </a:p>
          <a:p>
            <a:r>
              <a:rPr lang="en-GB" b="1" dirty="0" smtClean="0"/>
              <a:t>Software evolution</a:t>
            </a:r>
            <a:r>
              <a:rPr lang="en-GB" dirty="0" smtClean="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000000"/>
                </a:solidFill>
                <a:latin typeface="Times New Roman" panose="02020603050405020304" pitchFamily="18" charset="0"/>
              </a:rPr>
              <a:t>Qualities / Skills possessed by a good software engineer:</a:t>
            </a:r>
            <a:br>
              <a:rPr lang="en-US" sz="2000" dirty="0">
                <a:solidFill>
                  <a:srgbClr val="000000"/>
                </a:solidFill>
                <a:latin typeface="Times New Roman" panose="02020603050405020304" pitchFamily="18" charset="0"/>
              </a:rPr>
            </a:br>
            <a:endParaRPr lang="en-US" sz="2000" dirty="0"/>
          </a:p>
        </p:txBody>
      </p:sp>
      <p:sp>
        <p:nvSpPr>
          <p:cNvPr id="3" name="Content Placeholder 2"/>
          <p:cNvSpPr>
            <a:spLocks noGrp="1"/>
          </p:cNvSpPr>
          <p:nvPr>
            <p:ph idx="1"/>
          </p:nvPr>
        </p:nvSpPr>
        <p:spPr>
          <a:xfrm>
            <a:off x="0" y="1417638"/>
            <a:ext cx="9144000" cy="4708525"/>
          </a:xfrm>
        </p:spPr>
        <p:txBody>
          <a:bodyPr/>
          <a:lstStyle/>
          <a:p>
            <a:r>
              <a:rPr lang="en-US" sz="2000" b="1" dirty="0" smtClean="0">
                <a:solidFill>
                  <a:srgbClr val="000000"/>
                </a:solidFill>
                <a:latin typeface="Times New Roman" panose="02020603050405020304" pitchFamily="18" charset="0"/>
              </a:rPr>
              <a:t>1</a:t>
            </a:r>
            <a:r>
              <a:rPr lang="en-US" sz="2000" b="1" dirty="0">
                <a:solidFill>
                  <a:srgbClr val="000000"/>
                </a:solidFill>
                <a:latin typeface="Times New Roman" panose="02020603050405020304" pitchFamily="18" charset="0"/>
              </a:rPr>
              <a:t>. General Skill </a:t>
            </a:r>
            <a:r>
              <a:rPr lang="en-US" sz="2000" dirty="0">
                <a:solidFill>
                  <a:srgbClr val="000000"/>
                </a:solidFill>
                <a:latin typeface="Times New Roman" panose="02020603050405020304" pitchFamily="18" charset="0"/>
              </a:rPr>
              <a:t>(Analytical skill, Problem solving skill, Group work skill)</a:t>
            </a:r>
            <a:br>
              <a:rPr lang="en-US" sz="2000"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2. Programming Skill </a:t>
            </a:r>
            <a:r>
              <a:rPr lang="en-US" sz="2000" dirty="0">
                <a:solidFill>
                  <a:srgbClr val="000000"/>
                </a:solidFill>
                <a:latin typeface="Times New Roman" panose="02020603050405020304" pitchFamily="18" charset="0"/>
              </a:rPr>
              <a:t>(Programming language , Data structure , Algorithm , Tools( </a:t>
            </a:r>
            <a:r>
              <a:rPr lang="en-US" sz="2000" dirty="0" smtClean="0">
                <a:solidFill>
                  <a:srgbClr val="000000"/>
                </a:solidFill>
                <a:latin typeface="Times New Roman" panose="02020603050405020304" pitchFamily="18" charset="0"/>
              </a:rPr>
              <a:t>Compiler, Debugger))</a:t>
            </a:r>
            <a:r>
              <a:rPr lang="en-US" sz="2000" dirty="0">
                <a:solidFill>
                  <a:srgbClr val="000000"/>
                </a:solidFill>
                <a:latin typeface="Times New Roman" panose="02020603050405020304" pitchFamily="18" charset="0"/>
              </a:rPr>
              <a:t/>
            </a:r>
            <a:br>
              <a:rPr lang="en-US" sz="2000"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3. Communication skill </a:t>
            </a:r>
            <a:r>
              <a:rPr lang="en-US" sz="2000" dirty="0">
                <a:solidFill>
                  <a:srgbClr val="000000"/>
                </a:solidFill>
                <a:latin typeface="Times New Roman" panose="02020603050405020304" pitchFamily="18" charset="0"/>
              </a:rPr>
              <a:t>(Verbal , Written, Presentation)</a:t>
            </a:r>
            <a:br>
              <a:rPr lang="en-US" sz="2000"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4. Design Skill </a:t>
            </a:r>
            <a:r>
              <a:rPr lang="en-US" sz="2000" dirty="0">
                <a:solidFill>
                  <a:srgbClr val="000000"/>
                </a:solidFill>
                <a:latin typeface="Times New Roman" panose="02020603050405020304" pitchFamily="18" charset="0"/>
              </a:rPr>
              <a:t>(s/w engineer must be familiar with several application domain)</a:t>
            </a:r>
            <a:r>
              <a:rPr lang="en-US" sz="2000" dirty="0"/>
              <a:t> </a:t>
            </a:r>
            <a:endParaRPr lang="en-US" sz="2000" dirty="0" smtClean="0"/>
          </a:p>
          <a:p>
            <a:pPr marL="0" indent="0">
              <a:buNone/>
            </a:pPr>
            <a:endParaRPr lang="en-US" sz="2000" dirty="0" smtClean="0"/>
          </a:p>
          <a:p>
            <a:r>
              <a:rPr lang="en-US" sz="2000" b="1" dirty="0">
                <a:solidFill>
                  <a:srgbClr val="000000"/>
                </a:solidFill>
                <a:latin typeface="Times New Roman" panose="02020603050405020304" pitchFamily="18" charset="0"/>
              </a:rPr>
              <a:t>Software engineers should:</a:t>
            </a:r>
            <a:br>
              <a:rPr lang="en-US" sz="2000" b="1"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Adopt a systematic and organized approach to their work</a:t>
            </a:r>
            <a:br>
              <a:rPr lang="en-US" sz="2000"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Use appropriate </a:t>
            </a:r>
            <a:r>
              <a:rPr lang="en-US" sz="2000" b="1" dirty="0">
                <a:solidFill>
                  <a:srgbClr val="000000"/>
                </a:solidFill>
                <a:latin typeface="Times New Roman" panose="02020603050405020304" pitchFamily="18" charset="0"/>
              </a:rPr>
              <a:t>tools </a:t>
            </a:r>
            <a:r>
              <a:rPr lang="en-US" sz="2000" dirty="0">
                <a:solidFill>
                  <a:srgbClr val="000000"/>
                </a:solidFill>
                <a:latin typeface="Times New Roman" panose="02020603050405020304" pitchFamily="18" charset="0"/>
              </a:rPr>
              <a:t>and </a:t>
            </a:r>
            <a:r>
              <a:rPr lang="en-US" sz="2000" b="1" dirty="0">
                <a:solidFill>
                  <a:srgbClr val="000000"/>
                </a:solidFill>
                <a:latin typeface="Times New Roman" panose="02020603050405020304" pitchFamily="18" charset="0"/>
              </a:rPr>
              <a:t>techniques </a:t>
            </a:r>
            <a:r>
              <a:rPr lang="en-US" sz="2000" dirty="0">
                <a:solidFill>
                  <a:srgbClr val="000000"/>
                </a:solidFill>
                <a:latin typeface="Times New Roman" panose="02020603050405020304" pitchFamily="18" charset="0"/>
              </a:rPr>
              <a:t>depending on the </a:t>
            </a:r>
            <a:r>
              <a:rPr lang="en-US" sz="2000" b="1" dirty="0">
                <a:solidFill>
                  <a:srgbClr val="000000"/>
                </a:solidFill>
                <a:latin typeface="Times New Roman" panose="02020603050405020304" pitchFamily="18" charset="0"/>
              </a:rPr>
              <a:t>problem </a:t>
            </a:r>
            <a:r>
              <a:rPr lang="en-US" sz="2000" dirty="0">
                <a:solidFill>
                  <a:srgbClr val="000000"/>
                </a:solidFill>
                <a:latin typeface="Times New Roman" panose="02020603050405020304" pitchFamily="18" charset="0"/>
              </a:rPr>
              <a:t>to be solved and the</a:t>
            </a:r>
            <a:br>
              <a:rPr lang="en-US" sz="2000"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development </a:t>
            </a:r>
            <a:r>
              <a:rPr lang="en-US" sz="2000" b="1" dirty="0">
                <a:solidFill>
                  <a:srgbClr val="000000"/>
                </a:solidFill>
                <a:latin typeface="Times New Roman" panose="02020603050405020304" pitchFamily="18" charset="0"/>
              </a:rPr>
              <a:t>constraints </a:t>
            </a:r>
            <a:r>
              <a:rPr lang="en-US" sz="2000" dirty="0">
                <a:solidFill>
                  <a:srgbClr val="000000"/>
                </a:solidFill>
                <a:latin typeface="Times New Roman" panose="02020603050405020304" pitchFamily="18" charset="0"/>
              </a:rPr>
              <a:t>and</a:t>
            </a:r>
            <a:br>
              <a:rPr lang="en-US" sz="2000"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Use the resources available</a:t>
            </a:r>
            <a:r>
              <a:rPr lang="en-US" sz="2000" dirty="0"/>
              <a:t> </a:t>
            </a:r>
            <a:br>
              <a:rPr lang="en-US" sz="2000" dirty="0"/>
            </a:br>
            <a:r>
              <a:rPr lang="en-US" sz="2000" dirty="0"/>
              <a:t/>
            </a:r>
            <a:br>
              <a:rPr lang="en-US" sz="2000" dirty="0"/>
            </a:br>
            <a:endParaRPr lang="en-US" sz="2000"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163028460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software(key challenges)</a:t>
            </a:r>
            <a:endParaRPr lang="en-US" dirty="0"/>
          </a:p>
        </p:txBody>
      </p:sp>
      <p:sp>
        <p:nvSpPr>
          <p:cNvPr id="3" name="Content Placeholder 2"/>
          <p:cNvSpPr>
            <a:spLocks noGrp="1"/>
          </p:cNvSpPr>
          <p:nvPr>
            <p:ph idx="1"/>
          </p:nvPr>
        </p:nvSpPr>
        <p:spPr>
          <a:xfrm>
            <a:off x="0" y="1417638"/>
            <a:ext cx="9144000" cy="4938712"/>
          </a:xfrm>
        </p:spPr>
        <p:txBody>
          <a:bodyPr/>
          <a:lstStyle/>
          <a:p>
            <a:endParaRPr lang="en-GB" dirty="0" smtClean="0"/>
          </a:p>
          <a:p>
            <a:r>
              <a:rPr lang="en-GB" b="1" dirty="0" smtClean="0"/>
              <a:t>Heterogeneity</a:t>
            </a:r>
            <a:r>
              <a:rPr lang="en-GB" dirty="0" smtClean="0"/>
              <a:t> </a:t>
            </a:r>
          </a:p>
          <a:p>
            <a:pPr lvl="1"/>
            <a:r>
              <a:rPr lang="en-GB" dirty="0" smtClean="0"/>
              <a:t>Increasingly, systems are required to operate as distributed systems across networks that include different types of computer and mobile devices. </a:t>
            </a:r>
          </a:p>
          <a:p>
            <a:pPr marL="0" indent="0">
              <a:buNone/>
            </a:pPr>
            <a:endParaRPr lang="en-GB" b="1" dirty="0" smtClean="0"/>
          </a:p>
          <a:p>
            <a:r>
              <a:rPr lang="en-GB" b="1"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a:xfrm>
            <a:off x="1" y="1600200"/>
            <a:ext cx="8952930" cy="4525963"/>
          </a:xfrm>
        </p:spPr>
        <p:txBody>
          <a:bodyPr/>
          <a:lstStyle/>
          <a:p>
            <a:r>
              <a:rPr lang="en-GB" b="1" dirty="0"/>
              <a:t>Security and trust </a:t>
            </a:r>
          </a:p>
          <a:p>
            <a:pPr lvl="1"/>
            <a:r>
              <a:rPr lang="en-GB" dirty="0"/>
              <a:t>As software is intertwined with all aspects of our lives, it is essential that we can trust that software. </a:t>
            </a:r>
          </a:p>
          <a:p>
            <a:r>
              <a:rPr lang="en-GB" b="1"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There are many different types of software system and there is no universal set of software techniques that is applicable to all of these.</a:t>
            </a:r>
          </a:p>
          <a:p>
            <a:pPr marL="0" indent="0">
              <a:buNone/>
            </a:pPr>
            <a:endParaRPr lang="en-US" dirty="0" smtClean="0"/>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a:xfrm>
            <a:off x="0" y="1600200"/>
            <a:ext cx="9144000" cy="4525963"/>
          </a:xfrm>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a:xfrm>
            <a:off x="-1" y="1600200"/>
            <a:ext cx="9144001" cy="4525963"/>
          </a:xfrm>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a:xfrm>
            <a:off x="0" y="1600200"/>
            <a:ext cx="9144000" cy="4525963"/>
          </a:xfrm>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Software Engineering</a:t>
            </a:r>
            <a:br>
              <a:rPr lang="en-US" dirty="0"/>
            </a:br>
            <a:endParaRPr lang="en-US" dirty="0"/>
          </a:p>
        </p:txBody>
      </p:sp>
      <p:sp>
        <p:nvSpPr>
          <p:cNvPr id="3" name="Content Placeholder 2"/>
          <p:cNvSpPr>
            <a:spLocks noGrp="1"/>
          </p:cNvSpPr>
          <p:nvPr>
            <p:ph idx="1"/>
          </p:nvPr>
        </p:nvSpPr>
        <p:spPr>
          <a:xfrm>
            <a:off x="0" y="1600200"/>
            <a:ext cx="8966579" cy="4525963"/>
          </a:xfrm>
        </p:spPr>
        <p:txBody>
          <a:bodyPr/>
          <a:lstStyle/>
          <a:p>
            <a:pPr lvl="0"/>
            <a:r>
              <a:rPr lang="en-US" dirty="0" smtClean="0"/>
              <a:t>The </a:t>
            </a:r>
            <a:r>
              <a:rPr lang="en-US" dirty="0"/>
              <a:t>notion of ‘software engineering’ was first </a:t>
            </a:r>
            <a:r>
              <a:rPr lang="en-US" dirty="0">
                <a:solidFill>
                  <a:srgbClr val="0070C0"/>
                </a:solidFill>
              </a:rPr>
              <a:t>proposed in 1968 at a conference </a:t>
            </a:r>
            <a:r>
              <a:rPr lang="en-US" dirty="0"/>
              <a:t>called </a:t>
            </a:r>
            <a:r>
              <a:rPr lang="en-US" dirty="0">
                <a:solidFill>
                  <a:srgbClr val="0070C0"/>
                </a:solidFill>
              </a:rPr>
              <a:t>‘software crisis’.</a:t>
            </a:r>
          </a:p>
          <a:p>
            <a:pPr lvl="0"/>
            <a:r>
              <a:rPr lang="en-US" dirty="0"/>
              <a:t>Throughout the </a:t>
            </a:r>
            <a:r>
              <a:rPr lang="en-US" dirty="0">
                <a:solidFill>
                  <a:srgbClr val="0070C0"/>
                </a:solidFill>
              </a:rPr>
              <a:t>1970s and 1980s, </a:t>
            </a:r>
            <a:r>
              <a:rPr lang="en-US" dirty="0"/>
              <a:t>a variety of new software engineering </a:t>
            </a:r>
            <a:r>
              <a:rPr lang="en-US" dirty="0">
                <a:solidFill>
                  <a:srgbClr val="0070C0"/>
                </a:solidFill>
              </a:rPr>
              <a:t>techniques and methods </a:t>
            </a:r>
            <a:r>
              <a:rPr lang="en-US" dirty="0"/>
              <a:t>were developed.</a:t>
            </a:r>
          </a:p>
          <a:p>
            <a:pPr lvl="0"/>
            <a:r>
              <a:rPr lang="en-US" dirty="0">
                <a:solidFill>
                  <a:prstClr val="black">
                    <a:lumMod val="65000"/>
                    <a:lumOff val="35000"/>
                  </a:prstClr>
                </a:solidFill>
              </a:rPr>
              <a:t>These techniques and methods include</a:t>
            </a:r>
          </a:p>
          <a:p>
            <a:pPr lvl="1"/>
            <a:r>
              <a:rPr lang="en-US" dirty="0"/>
              <a:t>Structured programming, </a:t>
            </a:r>
          </a:p>
          <a:p>
            <a:pPr lvl="1"/>
            <a:r>
              <a:rPr lang="en-US" dirty="0"/>
              <a:t>Information hiding and object-oriented development </a:t>
            </a:r>
          </a:p>
          <a:p>
            <a:pPr lvl="1"/>
            <a:r>
              <a:rPr lang="en-US" dirty="0"/>
              <a:t>Standard notations and Tools</a:t>
            </a:r>
          </a:p>
          <a:p>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157005939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Software Engineering</a:t>
            </a:r>
          </a:p>
        </p:txBody>
      </p:sp>
      <p:sp>
        <p:nvSpPr>
          <p:cNvPr id="3" name="Content Placeholder 2"/>
          <p:cNvSpPr>
            <a:spLocks noGrp="1"/>
          </p:cNvSpPr>
          <p:nvPr>
            <p:ph idx="1"/>
          </p:nvPr>
        </p:nvSpPr>
        <p:spPr>
          <a:xfrm>
            <a:off x="-1" y="1417638"/>
            <a:ext cx="9144001" cy="4938712"/>
          </a:xfrm>
        </p:spPr>
        <p:txBody>
          <a:bodyPr/>
          <a:lstStyle/>
          <a:p>
            <a:pPr lvl="0"/>
            <a:r>
              <a:rPr lang="en-US" sz="2000" dirty="0"/>
              <a:t>The usage of </a:t>
            </a:r>
            <a:r>
              <a:rPr lang="en-US" sz="2000" dirty="0">
                <a:solidFill>
                  <a:srgbClr val="0070C0"/>
                </a:solidFill>
              </a:rPr>
              <a:t>wrong and non standardized </a:t>
            </a:r>
            <a:r>
              <a:rPr lang="en-US" sz="2000" dirty="0"/>
              <a:t>methods was the main problem for most ‘software products failures. </a:t>
            </a:r>
          </a:p>
          <a:p>
            <a:pPr lvl="0"/>
            <a:r>
              <a:rPr lang="en-US" sz="2000" dirty="0"/>
              <a:t>Accordingly, the following reasons are taken as </a:t>
            </a:r>
            <a:r>
              <a:rPr lang="en-US" sz="2000" dirty="0">
                <a:solidFill>
                  <a:srgbClr val="0070C0"/>
                </a:solidFill>
              </a:rPr>
              <a:t>two main factoring problems</a:t>
            </a:r>
            <a:r>
              <a:rPr lang="en-US" sz="2000" dirty="0"/>
              <a:t> for the failures software products:</a:t>
            </a:r>
          </a:p>
          <a:p>
            <a:pPr marL="857250" lvl="1" indent="-457200">
              <a:buFont typeface="+mj-lt"/>
              <a:buAutoNum type="arabicPeriod"/>
            </a:pPr>
            <a:r>
              <a:rPr lang="en-US" b="1" i="1" dirty="0"/>
              <a:t>Increasing </a:t>
            </a:r>
            <a:r>
              <a:rPr lang="en-US" b="1" i="1" dirty="0" smtClean="0"/>
              <a:t>demands/difficulties</a:t>
            </a:r>
            <a:endParaRPr lang="en-US" dirty="0"/>
          </a:p>
          <a:p>
            <a:pPr marL="857250" lvl="1" indent="-457200">
              <a:buFont typeface="+mj-lt"/>
              <a:buAutoNum type="arabicPeriod"/>
            </a:pPr>
            <a:r>
              <a:rPr lang="en-US" b="1" i="1" dirty="0"/>
              <a:t>Low </a:t>
            </a:r>
            <a:r>
              <a:rPr lang="en-US" b="1" i="1" dirty="0" smtClean="0"/>
              <a:t>expectations</a:t>
            </a:r>
            <a:r>
              <a:rPr lang="en-US" i="1" dirty="0" smtClean="0"/>
              <a:t>/outlooks</a:t>
            </a:r>
          </a:p>
          <a:p>
            <a:pPr marL="400050" lvl="1" indent="0">
              <a:buNone/>
            </a:pPr>
            <a:endParaRPr lang="en-US" dirty="0"/>
          </a:p>
          <a:p>
            <a:pPr marL="457200" lvl="0" indent="-457200">
              <a:buFont typeface="+mj-lt"/>
              <a:buAutoNum type="arabicPeriod"/>
            </a:pPr>
            <a:r>
              <a:rPr lang="en-US" sz="2000" b="1" dirty="0"/>
              <a:t>Increasing demands</a:t>
            </a:r>
            <a:endParaRPr lang="en-US" sz="2000" dirty="0"/>
          </a:p>
          <a:p>
            <a:pPr lvl="0"/>
            <a:r>
              <a:rPr lang="en-US" sz="2000" dirty="0"/>
              <a:t>Existing software engineering methods </a:t>
            </a:r>
            <a:r>
              <a:rPr lang="en-US" sz="2000" dirty="0">
                <a:solidFill>
                  <a:srgbClr val="0070C0"/>
                </a:solidFill>
              </a:rPr>
              <a:t>cannot </a:t>
            </a:r>
            <a:r>
              <a:rPr lang="en-US" sz="2000" dirty="0" smtClean="0">
                <a:solidFill>
                  <a:prstClr val="black">
                    <a:lumMod val="65000"/>
                    <a:lumOff val="35000"/>
                  </a:prstClr>
                </a:solidFill>
              </a:rPr>
              <a:t>manage</a:t>
            </a:r>
            <a:r>
              <a:rPr lang="en-US" sz="2000" dirty="0" smtClean="0">
                <a:solidFill>
                  <a:srgbClr val="0070C0"/>
                </a:solidFill>
              </a:rPr>
              <a:t> </a:t>
            </a:r>
            <a:r>
              <a:rPr lang="en-US" sz="2000" dirty="0"/>
              <a:t>emerging demands </a:t>
            </a:r>
          </a:p>
          <a:p>
            <a:pPr lvl="0"/>
            <a:r>
              <a:rPr lang="en-US" sz="2000" dirty="0"/>
              <a:t>Still now, </a:t>
            </a:r>
            <a:r>
              <a:rPr lang="en-US" sz="2000" dirty="0">
                <a:solidFill>
                  <a:srgbClr val="0070C0"/>
                </a:solidFill>
              </a:rPr>
              <a:t>there is a need to new and advanced </a:t>
            </a:r>
            <a:r>
              <a:rPr lang="en-US" sz="2000" dirty="0"/>
              <a:t>software engineering techniques to build larger, more complex systems. </a:t>
            </a:r>
          </a:p>
          <a:p>
            <a:pPr lvl="0"/>
            <a:r>
              <a:rPr lang="en-US" sz="2000" dirty="0"/>
              <a:t>A </a:t>
            </a:r>
            <a:r>
              <a:rPr lang="en-US" sz="2000" dirty="0">
                <a:solidFill>
                  <a:srgbClr val="0070C0"/>
                </a:solidFill>
              </a:rPr>
              <a:t>new</a:t>
            </a:r>
            <a:r>
              <a:rPr lang="en-US" sz="2000" dirty="0"/>
              <a:t> software engineering techniques have to be developed to meet these new demands.</a:t>
            </a:r>
          </a:p>
          <a:p>
            <a:endParaRPr lang="en-US" sz="2000"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364527405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Software Engineering</a:t>
            </a:r>
          </a:p>
        </p:txBody>
      </p:sp>
      <p:sp>
        <p:nvSpPr>
          <p:cNvPr id="3" name="Content Placeholder 2"/>
          <p:cNvSpPr>
            <a:spLocks noGrp="1"/>
          </p:cNvSpPr>
          <p:nvPr>
            <p:ph idx="1"/>
          </p:nvPr>
        </p:nvSpPr>
        <p:spPr>
          <a:xfrm>
            <a:off x="95534" y="1600200"/>
            <a:ext cx="9048466" cy="4525963"/>
          </a:xfrm>
        </p:spPr>
        <p:txBody>
          <a:bodyPr/>
          <a:lstStyle/>
          <a:p>
            <a:pPr marL="57150" lvl="0" indent="-457200">
              <a:buNone/>
            </a:pPr>
            <a:r>
              <a:rPr lang="en-US" b="1" dirty="0" smtClean="0"/>
              <a:t>2. Low </a:t>
            </a:r>
            <a:r>
              <a:rPr lang="en-US" b="1" dirty="0"/>
              <a:t>expectations</a:t>
            </a:r>
            <a:r>
              <a:rPr lang="en-US" dirty="0"/>
              <a:t> </a:t>
            </a:r>
          </a:p>
          <a:p>
            <a:pPr lvl="0"/>
            <a:r>
              <a:rPr lang="en-US" dirty="0"/>
              <a:t>Many software development companies </a:t>
            </a:r>
            <a:r>
              <a:rPr lang="en-US" dirty="0">
                <a:solidFill>
                  <a:srgbClr val="0070C0"/>
                </a:solidFill>
              </a:rPr>
              <a:t>do not use </a:t>
            </a:r>
            <a:r>
              <a:rPr lang="en-US" dirty="0"/>
              <a:t>software engineering methods in their everyday work. </a:t>
            </a:r>
          </a:p>
          <a:p>
            <a:pPr lvl="0"/>
            <a:r>
              <a:rPr lang="en-US" dirty="0" smtClean="0"/>
              <a:t>So, </a:t>
            </a:r>
            <a:r>
              <a:rPr lang="en-US" dirty="0"/>
              <a:t>their software is often </a:t>
            </a:r>
            <a:r>
              <a:rPr lang="en-US" dirty="0">
                <a:solidFill>
                  <a:srgbClr val="0070C0"/>
                </a:solidFill>
              </a:rPr>
              <a:t>more expensive and less reliable</a:t>
            </a:r>
            <a:r>
              <a:rPr lang="en-US" dirty="0"/>
              <a:t>. </a:t>
            </a:r>
          </a:p>
          <a:p>
            <a:pPr lvl="0"/>
            <a:r>
              <a:rPr lang="en-US" dirty="0"/>
              <a:t>Hence, there is </a:t>
            </a:r>
            <a:r>
              <a:rPr lang="en-US" dirty="0">
                <a:solidFill>
                  <a:srgbClr val="0070C0"/>
                </a:solidFill>
              </a:rPr>
              <a:t>a need of better education and training </a:t>
            </a:r>
            <a:r>
              <a:rPr lang="en-US" dirty="0"/>
              <a:t>on software engineering methods to address this problem.</a:t>
            </a:r>
          </a:p>
          <a:p>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341882437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a:xfrm>
            <a:off x="0" y="1600200"/>
            <a:ext cx="9048466" cy="4525963"/>
          </a:xfrm>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a:xfrm>
            <a:off x="0" y="1417638"/>
            <a:ext cx="9143999" cy="4708525"/>
          </a:xfrm>
        </p:spPr>
        <p:txBody>
          <a:bodyPr/>
          <a:lstStyle/>
          <a:p>
            <a:r>
              <a:rPr lang="en-US" dirty="0" smtClean="0"/>
              <a:t>The Web is now a platform for running application and organizations are increasingly developing web-based systems rather than local systems.</a:t>
            </a:r>
          </a:p>
          <a:p>
            <a:pPr marL="0" indent="0">
              <a:buNone/>
            </a:pPr>
            <a:endParaRPr lang="en-US" dirty="0" smtClean="0"/>
          </a:p>
          <a:p>
            <a:r>
              <a:rPr lang="en-US" dirty="0" smtClean="0"/>
              <a:t>Web services (discussed in other Chapter ) allow application functionality to be accessed over the web.</a:t>
            </a:r>
          </a:p>
          <a:p>
            <a:pPr marL="0" indent="0">
              <a:buNone/>
            </a:pPr>
            <a:endParaRPr lang="en-US" dirty="0" smtClean="0"/>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Web-based systems are complex distributed systems but the fundamental principles of software engineering discussed previously are as applicable to them as they are to any other types of system.</a:t>
            </a:r>
          </a:p>
          <a:p>
            <a:pPr marL="0" indent="0">
              <a:buNone/>
            </a:pPr>
            <a:endParaRPr lang="en-US" dirty="0" smtClean="0"/>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a:xfrm>
            <a:off x="0" y="1600200"/>
            <a:ext cx="9144000" cy="4525963"/>
          </a:xfrm>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a:xfrm>
            <a:off x="259307" y="1600200"/>
            <a:ext cx="8720919" cy="4525963"/>
          </a:xfrm>
        </p:spPr>
        <p:txBody>
          <a:bodyPr/>
          <a:lstStyle/>
          <a:p>
            <a:r>
              <a:rPr lang="en-GB" dirty="0" smtClean="0"/>
              <a:t>The economies of ALL </a:t>
            </a:r>
            <a:r>
              <a:rPr lang="en-GB" b="1" dirty="0" smtClean="0"/>
              <a:t>developed nations are </a:t>
            </a:r>
            <a:br>
              <a:rPr lang="en-GB" b="1" dirty="0" smtClean="0"/>
            </a:br>
            <a:r>
              <a:rPr lang="en-GB" b="1" dirty="0" smtClean="0"/>
              <a:t>dependent on software.</a:t>
            </a:r>
          </a:p>
          <a:p>
            <a:r>
              <a:rPr lang="en-GB" dirty="0" smtClean="0"/>
              <a:t>More and more systems are software controlled</a:t>
            </a:r>
          </a:p>
          <a:p>
            <a:pPr marL="0" indent="0">
              <a:buNone/>
            </a:pPr>
            <a:endParaRPr lang="en-GB" dirty="0" smtClean="0"/>
          </a:p>
          <a:p>
            <a:r>
              <a:rPr lang="en-GB" b="1" dirty="0" smtClean="0"/>
              <a:t>Software engineering </a:t>
            </a:r>
            <a:r>
              <a:rPr lang="en-GB" dirty="0" smtClean="0"/>
              <a:t>is concerned with theories, methods and tools for professional software development.</a:t>
            </a:r>
          </a:p>
          <a:p>
            <a:pPr marL="0" indent="0">
              <a:buNone/>
            </a:pPr>
            <a:endParaRPr lang="en-GB" dirty="0" smtClean="0"/>
          </a:p>
          <a:p>
            <a:r>
              <a:rPr lang="en-GB" dirty="0" smtClean="0"/>
              <a:t>Expenditure on software represents a 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a:t>
            </a:r>
            <a:r>
              <a:rPr lang="en-GB" dirty="0" smtClean="0"/>
              <a:t>responsibility ===</a:t>
            </a:r>
            <a:endParaRPr lang="en-GB" dirty="0"/>
          </a:p>
        </p:txBody>
      </p:sp>
      <p:sp>
        <p:nvSpPr>
          <p:cNvPr id="81925" name="Rectangle 5"/>
          <p:cNvSpPr>
            <a:spLocks noGrp="1" noChangeArrowheads="1"/>
          </p:cNvSpPr>
          <p:nvPr>
            <p:ph idx="1"/>
          </p:nvPr>
        </p:nvSpPr>
        <p:spPr>
          <a:xfrm>
            <a:off x="0" y="1600200"/>
            <a:ext cx="9144000" cy="4525963"/>
          </a:xfrm>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smtClean="0"/>
              <a:t>out with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a:xfrm>
            <a:off x="95534" y="1600200"/>
            <a:ext cx="9048466" cy="4525963"/>
          </a:xfrm>
        </p:spPr>
        <p:txBody>
          <a:bodyPr/>
          <a:lstStyle/>
          <a:p>
            <a:r>
              <a:rPr lang="en-GB" sz="2400" dirty="0"/>
              <a:t>Intellectual property rights </a:t>
            </a:r>
          </a:p>
          <a:p>
            <a:pPr lvl="1"/>
            <a:r>
              <a:rPr lang="en-GB" sz="2000" dirty="0"/>
              <a:t>Engineers should be aware of local laws governing the use of intellectual property such as </a:t>
            </a:r>
            <a:r>
              <a:rPr lang="en-GB" sz="2000" dirty="0" smtClean="0"/>
              <a:t>charters, </a:t>
            </a:r>
            <a:r>
              <a:rPr lang="en-GB" sz="2000" dirty="0"/>
              <a:t>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0" y="1600200"/>
            <a:ext cx="9021170" cy="4525963"/>
          </a:xfrm>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0" y="1600200"/>
            <a:ext cx="9144000" cy="4525963"/>
          </a:xfrm>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a:xfrm>
            <a:off x="204716" y="1600200"/>
            <a:ext cx="8802806" cy="4525963"/>
          </a:xfrm>
        </p:spPr>
        <p:txBody>
          <a:bodyPr/>
          <a:lstStyle/>
          <a:p>
            <a:r>
              <a:rPr lang="en-GB" dirty="0"/>
              <a:t>Software costs often dominate computer system costs. </a:t>
            </a:r>
            <a:endParaRPr lang="en-GB" dirty="0" smtClean="0"/>
          </a:p>
          <a:p>
            <a:r>
              <a:rPr lang="en-GB" dirty="0" smtClean="0"/>
              <a:t>The </a:t>
            </a:r>
            <a:r>
              <a:rPr lang="en-GB" dirty="0"/>
              <a:t>costs of software on a PC are often greater than the hardware cost</a:t>
            </a:r>
            <a:r>
              <a:rPr lang="en-GB" dirty="0" smtClean="0"/>
              <a:t>.</a:t>
            </a:r>
          </a:p>
          <a:p>
            <a:pPr marL="0" indent="0">
              <a:buNone/>
            </a:pPr>
            <a:endParaRPr lang="en-GB" dirty="0"/>
          </a:p>
          <a:p>
            <a:r>
              <a:rPr lang="en-GB" dirty="0"/>
              <a:t>Software costs more to maintain than it does to develop. For systems with a long life, maintenance costs may be several times development costs</a:t>
            </a:r>
            <a:r>
              <a:rPr lang="en-GB" dirty="0" smtClean="0"/>
              <a:t>.</a:t>
            </a:r>
          </a:p>
          <a:p>
            <a:pPr marL="0" indent="0">
              <a:buNone/>
            </a:pPr>
            <a:endParaRPr lang="en-GB" dirty="0"/>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a:xfrm>
            <a:off x="95535" y="1417638"/>
            <a:ext cx="9048466" cy="4938712"/>
          </a:xfrm>
        </p:spPr>
        <p:txBody>
          <a:bodyPr/>
          <a:lstStyle/>
          <a:p>
            <a:r>
              <a:rPr lang="en-GB" b="1" i="1" dirty="0"/>
              <a:t>Increasing system complexity</a:t>
            </a:r>
            <a:r>
              <a:rPr lang="en-GB" b="1" dirty="0"/>
              <a:t> </a:t>
            </a:r>
            <a:endParaRPr lang="en-GB" b="1"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b="1" i="1" dirty="0" smtClean="0"/>
              <a:t>Failure </a:t>
            </a:r>
            <a:r>
              <a:rPr lang="en-GB" b="1" i="1" dirty="0"/>
              <a:t>to use software engineering methods</a:t>
            </a:r>
            <a:r>
              <a:rPr lang="en-GB" b="1" dirty="0"/>
              <a:t> </a:t>
            </a:r>
            <a:endParaRPr lang="en-GB" b="1" dirty="0" smtClean="0"/>
          </a:p>
          <a:p>
            <a:pPr lvl="1"/>
            <a:r>
              <a:rPr lang="en-GB" dirty="0" smtClean="0"/>
              <a:t>It </a:t>
            </a:r>
            <a:r>
              <a:rPr lang="en-GB" dirty="0"/>
              <a:t>is fairly easy to write computer programs </a:t>
            </a:r>
            <a:r>
              <a:rPr lang="en-GB" b="1" dirty="0"/>
              <a:t>without using software engineering methods and techniques.</a:t>
            </a:r>
            <a:r>
              <a:rPr lang="en-GB" dirty="0"/>
              <a:t>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274639"/>
            <a:ext cx="8547175"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682105739"/>
              </p:ext>
            </p:extLst>
          </p:nvPr>
        </p:nvGraphicFramePr>
        <p:xfrm>
          <a:off x="1" y="1453126"/>
          <a:ext cx="8547176" cy="4903222"/>
        </p:xfrm>
        <a:graphic>
          <a:graphicData uri="http://schemas.openxmlformats.org/drawingml/2006/table">
            <a:tbl>
              <a:tblPr firstRow="1" bandRow="1">
                <a:tableStyleId>{B301B821-A1FF-4177-AEE7-76D212191A09}</a:tableStyleId>
              </a:tblPr>
              <a:tblGrid>
                <a:gridCol w="3660070">
                  <a:extLst>
                    <a:ext uri="{9D8B030D-6E8A-4147-A177-3AD203B41FA5}">
                      <a16:colId xmlns:a16="http://schemas.microsoft.com/office/drawing/2014/main" val="20000"/>
                    </a:ext>
                  </a:extLst>
                </a:gridCol>
                <a:gridCol w="4887106">
                  <a:extLst>
                    <a:ext uri="{9D8B030D-6E8A-4147-A177-3AD203B41FA5}">
                      <a16:colId xmlns:a16="http://schemas.microsoft.com/office/drawing/2014/main" val="20001"/>
                    </a:ext>
                  </a:extLst>
                </a:gridCol>
              </a:tblGrid>
              <a:tr h="514885">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770029">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770029">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538192">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538192">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770029">
                <a:tc>
                  <a:txBody>
                    <a:bodyPr/>
                    <a:lstStyle/>
                    <a:p>
                      <a:pPr algn="just">
                        <a:spcAft>
                          <a:spcPts val="0"/>
                        </a:spcAft>
                      </a:pPr>
                      <a:r>
                        <a:rPr lang="en-GB" sz="1400" dirty="0">
                          <a:latin typeface="Arial"/>
                          <a:cs typeface="Arial"/>
                        </a:rPr>
                        <a:t>What is the difference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1001866">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1" y="274638"/>
            <a:ext cx="8707273" cy="1143000"/>
          </a:xfrm>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117143"/>
              </p:ext>
            </p:extLst>
          </p:nvPr>
        </p:nvGraphicFramePr>
        <p:xfrm>
          <a:off x="204716" y="1555845"/>
          <a:ext cx="8611738" cy="4667534"/>
        </p:xfrm>
        <a:graphic>
          <a:graphicData uri="http://schemas.openxmlformats.org/drawingml/2006/table">
            <a:tbl>
              <a:tblPr firstRow="1" bandRow="1">
                <a:tableStyleId>{5C22544A-7EE6-4342-B048-85BDC9FD1C3A}</a:tableStyleId>
              </a:tblPr>
              <a:tblGrid>
                <a:gridCol w="3650171">
                  <a:extLst>
                    <a:ext uri="{9D8B030D-6E8A-4147-A177-3AD203B41FA5}">
                      <a16:colId xmlns:a16="http://schemas.microsoft.com/office/drawing/2014/main" val="20000"/>
                    </a:ext>
                  </a:extLst>
                </a:gridCol>
                <a:gridCol w="4961567">
                  <a:extLst>
                    <a:ext uri="{9D8B030D-6E8A-4147-A177-3AD203B41FA5}">
                      <a16:colId xmlns:a16="http://schemas.microsoft.com/office/drawing/2014/main" val="20001"/>
                    </a:ext>
                  </a:extLst>
                </a:gridCol>
              </a:tblGrid>
              <a:tr h="405149">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541123">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774222">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1706619">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1240421">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a:xfrm>
            <a:off x="0" y="1417638"/>
            <a:ext cx="9144000" cy="4833037"/>
          </a:xfrm>
        </p:spPr>
        <p:txBody>
          <a:bodyPr/>
          <a:lstStyle/>
          <a:p>
            <a:r>
              <a:rPr lang="en-US" b="1"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b="1"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36943</TotalTime>
  <Words>2368</Words>
  <Application>Microsoft Office PowerPoint</Application>
  <PresentationFormat>On-screen Show (4:3)</PresentationFormat>
  <Paragraphs>269</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Essential attributes of good software===</vt:lpstr>
      <vt:lpstr>Software engineering</vt:lpstr>
      <vt:lpstr>Software process activities ===</vt:lpstr>
      <vt:lpstr>Qualities / Skills possessed by a good software engineer: </vt:lpstr>
      <vt:lpstr>General issues that affect software(key challenges)</vt:lpstr>
      <vt:lpstr>General issues that affect software</vt:lpstr>
      <vt:lpstr>Software engineering diversity</vt:lpstr>
      <vt:lpstr>Application types</vt:lpstr>
      <vt:lpstr>Application types</vt:lpstr>
      <vt:lpstr>Application types</vt:lpstr>
      <vt:lpstr>History of Software Engineering </vt:lpstr>
      <vt:lpstr>History of Software Engineering</vt:lpstr>
      <vt:lpstr>History of Software Engineering</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 ===</vt:lpstr>
      <vt:lpstr>Issues of professional responsibility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user</cp:lastModifiedBy>
  <cp:revision>112</cp:revision>
  <dcterms:created xsi:type="dcterms:W3CDTF">2009-12-29T10:39:27Z</dcterms:created>
  <dcterms:modified xsi:type="dcterms:W3CDTF">2021-04-09T14:26:20Z</dcterms:modified>
</cp:coreProperties>
</file>