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65"/>
  </p:notesMasterIdLst>
  <p:handoutMasterIdLst>
    <p:handoutMasterId r:id="rId66"/>
  </p:handoutMasterIdLst>
  <p:sldIdLst>
    <p:sldId id="287" r:id="rId2"/>
    <p:sldId id="318" r:id="rId3"/>
    <p:sldId id="319" r:id="rId4"/>
    <p:sldId id="320" r:id="rId5"/>
    <p:sldId id="321" r:id="rId6"/>
    <p:sldId id="322" r:id="rId7"/>
    <p:sldId id="325" r:id="rId8"/>
    <p:sldId id="328" r:id="rId9"/>
    <p:sldId id="329" r:id="rId10"/>
    <p:sldId id="330" r:id="rId11"/>
    <p:sldId id="334" r:id="rId12"/>
    <p:sldId id="331" r:id="rId13"/>
    <p:sldId id="332" r:id="rId14"/>
    <p:sldId id="333" r:id="rId15"/>
    <p:sldId id="335" r:id="rId16"/>
    <p:sldId id="340" r:id="rId17"/>
    <p:sldId id="341" r:id="rId18"/>
    <p:sldId id="342" r:id="rId19"/>
    <p:sldId id="343" r:id="rId20"/>
    <p:sldId id="344" r:id="rId21"/>
    <p:sldId id="345" r:id="rId22"/>
    <p:sldId id="346" r:id="rId23"/>
    <p:sldId id="347" r:id="rId24"/>
    <p:sldId id="348" r:id="rId25"/>
    <p:sldId id="349"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74" r:id="rId43"/>
    <p:sldId id="403" r:id="rId44"/>
    <p:sldId id="404" r:id="rId45"/>
    <p:sldId id="405" r:id="rId46"/>
    <p:sldId id="406" r:id="rId47"/>
    <p:sldId id="407" r:id="rId48"/>
    <p:sldId id="375" r:id="rId49"/>
    <p:sldId id="376" r:id="rId50"/>
    <p:sldId id="377" r:id="rId51"/>
    <p:sldId id="378" r:id="rId52"/>
    <p:sldId id="379" r:id="rId53"/>
    <p:sldId id="380" r:id="rId54"/>
    <p:sldId id="386" r:id="rId55"/>
    <p:sldId id="400" r:id="rId56"/>
    <p:sldId id="401" r:id="rId57"/>
    <p:sldId id="402" r:id="rId58"/>
    <p:sldId id="397" r:id="rId59"/>
    <p:sldId id="399" r:id="rId60"/>
    <p:sldId id="398" r:id="rId61"/>
    <p:sldId id="390" r:id="rId62"/>
    <p:sldId id="391" r:id="rId63"/>
    <p:sldId id="39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015" autoAdjust="0"/>
    <p:restoredTop sz="94660"/>
  </p:normalViewPr>
  <p:slideViewPr>
    <p:cSldViewPr snapToGrid="0">
      <p:cViewPr varScale="1">
        <p:scale>
          <a:sx n="74" d="100"/>
          <a:sy n="74" d="100"/>
        </p:scale>
        <p:origin x="86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viewProps" Target="viewProp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slide" Target="slides/slide60.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presProps" Target="presProps.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21EABE-D3E4-4449-B680-5D30188A21F6}" type="datetimeFigureOut">
              <a:rPr lang="en-GB" smtClean="0"/>
              <a:t>23/10/2024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GB" dirty="0"/>
              <a:t>SISAY NEGASH</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E552381-7316-4165-8E02-4D0B0C92DC91}" type="slidenum">
              <a:rPr lang="en-GB" smtClean="0"/>
              <a:t>‹#›</a:t>
            </a:fld>
            <a:endParaRPr lang="en-GB"/>
          </a:p>
        </p:txBody>
      </p:sp>
    </p:spTree>
    <p:extLst>
      <p:ext uri="{BB962C8B-B14F-4D97-AF65-F5344CB8AC3E}">
        <p14:creationId xmlns:p14="http://schemas.microsoft.com/office/powerpoint/2010/main" val="2891651827"/>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70120E-7060-4B49-8D5B-B6256E4BD6D3}"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SISAY NEGASH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7657A-3C06-4367-A997-314AA9A6D325}" type="slidenum">
              <a:rPr lang="en-US" smtClean="0"/>
              <a:t>‹#›</a:t>
            </a:fld>
            <a:endParaRPr lang="en-US"/>
          </a:p>
        </p:txBody>
      </p:sp>
    </p:spTree>
    <p:extLst>
      <p:ext uri="{BB962C8B-B14F-4D97-AF65-F5344CB8AC3E}">
        <p14:creationId xmlns:p14="http://schemas.microsoft.com/office/powerpoint/2010/main" val="2120081901"/>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325">
              <a:defRPr sz="2400">
                <a:solidFill>
                  <a:schemeClr val="tx1"/>
                </a:solidFill>
                <a:latin typeface="Tahoma" panose="020B0604030504040204" pitchFamily="34" charset="0"/>
                <a:ea typeface="ＭＳ Ｐゴシック" panose="020B0600070205080204" pitchFamily="34" charset="-128"/>
              </a:defRPr>
            </a:lvl1pPr>
            <a:lvl2pPr marL="742950" indent="-285750" defTabSz="949325">
              <a:defRPr sz="2400">
                <a:solidFill>
                  <a:schemeClr val="tx1"/>
                </a:solidFill>
                <a:latin typeface="Tahoma" panose="020B0604030504040204" pitchFamily="34" charset="0"/>
                <a:ea typeface="ＭＳ Ｐゴシック" panose="020B0600070205080204" pitchFamily="34" charset="-128"/>
              </a:defRPr>
            </a:lvl2pPr>
            <a:lvl3pPr marL="1143000" indent="-228600" defTabSz="949325">
              <a:defRPr sz="2400">
                <a:solidFill>
                  <a:schemeClr val="tx1"/>
                </a:solidFill>
                <a:latin typeface="Tahoma" panose="020B0604030504040204" pitchFamily="34" charset="0"/>
                <a:ea typeface="ＭＳ Ｐゴシック" panose="020B0600070205080204" pitchFamily="34" charset="-128"/>
              </a:defRPr>
            </a:lvl3pPr>
            <a:lvl4pPr marL="1600200" indent="-228600" defTabSz="949325">
              <a:defRPr sz="2400">
                <a:solidFill>
                  <a:schemeClr val="tx1"/>
                </a:solidFill>
                <a:latin typeface="Tahoma" panose="020B0604030504040204" pitchFamily="34" charset="0"/>
                <a:ea typeface="ＭＳ Ｐゴシック" panose="020B0600070205080204" pitchFamily="34" charset="-128"/>
              </a:defRPr>
            </a:lvl4pPr>
            <a:lvl5pPr marL="2057400" indent="-228600" defTabSz="949325">
              <a:defRPr sz="2400">
                <a:solidFill>
                  <a:schemeClr val="tx1"/>
                </a:solidFill>
                <a:latin typeface="Tahoma" panose="020B0604030504040204" pitchFamily="34" charset="0"/>
                <a:ea typeface="ＭＳ Ｐゴシック" panose="020B0600070205080204" pitchFamily="34" charset="-128"/>
              </a:defRPr>
            </a:lvl5pPr>
            <a:lvl6pPr marL="25146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defTabSz="949325"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fld id="{2AA045A1-A2A1-4DD9-922B-0C52F7162C12}" type="slidenum">
              <a:rPr lang="nl-NL" altLang="en-US" sz="1200">
                <a:solidFill>
                  <a:srgbClr val="000000"/>
                </a:solidFill>
                <a:latin typeface="Arial" panose="020B0604020202020204" pitchFamily="34" charset="0"/>
              </a:rPr>
              <a:pPr/>
              <a:t>1</a:t>
            </a:fld>
            <a:endParaRPr lang="nl-NL" altLang="en-US" sz="1200">
              <a:solidFill>
                <a:srgbClr val="000000"/>
              </a:solidFill>
              <a:latin typeface="Arial" panose="020B060402020202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anose="020B0600070205080204" pitchFamily="34" charset="-128"/>
            </a:endParaRPr>
          </a:p>
        </p:txBody>
      </p:sp>
      <p:sp>
        <p:nvSpPr>
          <p:cNvPr id="2" name="Date Placeholder 1"/>
          <p:cNvSpPr>
            <a:spLocks noGrp="1"/>
          </p:cNvSpPr>
          <p:nvPr>
            <p:ph type="dt" idx="10"/>
          </p:nvPr>
        </p:nvSpPr>
        <p:spPr/>
        <p:txBody>
          <a:bodyPr/>
          <a:lstStyle/>
          <a:p>
            <a:fld id="{4109027F-5F1F-42DF-A4B1-278F8771EB36}" type="datetime1">
              <a:rPr lang="en-US" smtClean="0"/>
              <a:t>10/23/2024</a:t>
            </a:fld>
            <a:endParaRPr lang="en-US" dirty="0"/>
          </a:p>
        </p:txBody>
      </p:sp>
      <p:sp>
        <p:nvSpPr>
          <p:cNvPr id="3" name="Footer Placeholder 2"/>
          <p:cNvSpPr>
            <a:spLocks noGrp="1"/>
          </p:cNvSpPr>
          <p:nvPr>
            <p:ph type="ftr" sz="quarter" idx="11"/>
          </p:nvPr>
        </p:nvSpPr>
        <p:spPr/>
        <p:txBody>
          <a:bodyPr/>
          <a:lstStyle/>
          <a:p>
            <a:r>
              <a:rPr lang="en-US"/>
              <a:t>SISAY NEGASH</a:t>
            </a:r>
          </a:p>
        </p:txBody>
      </p:sp>
    </p:spTree>
    <p:extLst>
      <p:ext uri="{BB962C8B-B14F-4D97-AF65-F5344CB8AC3E}">
        <p14:creationId xmlns:p14="http://schemas.microsoft.com/office/powerpoint/2010/main" val="412702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p:nvSpPr>
        <p:spPr bwMode="auto">
          <a:xfrm>
            <a:off x="0" y="5867400"/>
            <a:ext cx="12192000" cy="990600"/>
          </a:xfrm>
          <a:prstGeom prst="rect">
            <a:avLst/>
          </a:prstGeom>
          <a:solidFill>
            <a:schemeClr val="bg1"/>
          </a:solidFill>
          <a:ln w="9525">
            <a:noFill/>
            <a:miter lim="800000"/>
            <a:headEnd/>
            <a:tailEnd/>
          </a:ln>
          <a:effectLst/>
        </p:spPr>
        <p:txBody>
          <a:bodyPr wrap="none" anchor="ctr"/>
          <a:lstStyle/>
          <a:p>
            <a:pPr eaLnBrk="0" fontAlgn="base" hangingPunct="0">
              <a:spcBef>
                <a:spcPct val="0"/>
              </a:spcBef>
              <a:spcAft>
                <a:spcPct val="0"/>
              </a:spcAft>
              <a:defRPr/>
            </a:pPr>
            <a:endParaRPr lang="en-US" sz="2400">
              <a:solidFill>
                <a:srgbClr val="000000"/>
              </a:solidFill>
              <a:ea typeface="ＭＳ Ｐゴシック" panose="020B0600070205080204" pitchFamily="34" charset="-128"/>
            </a:endParaRPr>
          </a:p>
        </p:txBody>
      </p:sp>
      <p:sp>
        <p:nvSpPr>
          <p:cNvPr id="5" name="Rectangle 4"/>
          <p:cNvSpPr>
            <a:spLocks noChangeArrowheads="1"/>
          </p:cNvSpPr>
          <p:nvPr/>
        </p:nvSpPr>
        <p:spPr bwMode="ltGray">
          <a:xfrm>
            <a:off x="0" y="5562600"/>
            <a:ext cx="12192000" cy="287338"/>
          </a:xfrm>
          <a:prstGeom prst="rect">
            <a:avLst/>
          </a:prstGeom>
          <a:solidFill>
            <a:srgbClr val="ACCF3F"/>
          </a:solidFill>
          <a:ln w="9525">
            <a:solidFill>
              <a:srgbClr val="0099CC"/>
            </a:solidFill>
            <a:miter lim="800000"/>
            <a:headEnd/>
            <a:tailEnd/>
          </a:ln>
          <a:effectLst/>
        </p:spPr>
        <p:txBody>
          <a:bodyPr wrap="none" anchor="ctr"/>
          <a:lstStyle/>
          <a:p>
            <a:pPr algn="ctr" eaLnBrk="0" fontAlgn="base" hangingPunct="0">
              <a:spcBef>
                <a:spcPct val="0"/>
              </a:spcBef>
              <a:spcAft>
                <a:spcPct val="0"/>
              </a:spcAft>
              <a:defRPr/>
            </a:pPr>
            <a:endParaRPr lang="nl-NL" sz="2400">
              <a:solidFill>
                <a:srgbClr val="808080"/>
              </a:solidFill>
              <a:latin typeface="Times" charset="0"/>
              <a:ea typeface="ＭＳ Ｐゴシック" panose="020B0600070205080204" pitchFamily="34" charset="-128"/>
            </a:endParaRPr>
          </a:p>
        </p:txBody>
      </p:sp>
      <p:sp>
        <p:nvSpPr>
          <p:cNvPr id="117763" name="Rectangle 3"/>
          <p:cNvSpPr>
            <a:spLocks noGrp="1" noChangeArrowheads="1"/>
          </p:cNvSpPr>
          <p:nvPr>
            <p:ph type="ctrTitle" sz="quarter"/>
          </p:nvPr>
        </p:nvSpPr>
        <p:spPr>
          <a:xfrm>
            <a:off x="1016001" y="381000"/>
            <a:ext cx="10312400" cy="685800"/>
          </a:xfrm>
        </p:spPr>
        <p:txBody>
          <a:bodyPr tIns="0" bIns="0"/>
          <a:lstStyle>
            <a:lvl1pPr>
              <a:defRPr/>
            </a:lvl1pPr>
          </a:lstStyle>
          <a:p>
            <a:r>
              <a:rPr lang="en-US" dirty="0"/>
              <a:t>Click to edit Master title style</a:t>
            </a:r>
          </a:p>
        </p:txBody>
      </p:sp>
      <p:sp>
        <p:nvSpPr>
          <p:cNvPr id="117764" name="Rectangle 4"/>
          <p:cNvSpPr>
            <a:spLocks noGrp="1" noChangeArrowheads="1"/>
          </p:cNvSpPr>
          <p:nvPr>
            <p:ph type="subTitle" sz="quarter" idx="1"/>
          </p:nvPr>
        </p:nvSpPr>
        <p:spPr>
          <a:xfrm>
            <a:off x="1016000" y="1600200"/>
            <a:ext cx="10312400" cy="609600"/>
          </a:xfrm>
        </p:spPr>
        <p:txBody>
          <a:bodyPr tIns="0" bIns="0"/>
          <a:lstStyle>
            <a:lvl1pPr marL="0" indent="0">
              <a:buFontTx/>
              <a:buNone/>
              <a:defRPr sz="2400" b="0"/>
            </a:lvl1pPr>
          </a:lstStyle>
          <a:p>
            <a:r>
              <a:rPr lang="en-US" dirty="0"/>
              <a:t>Click to edit Master subtitle style</a:t>
            </a:r>
          </a:p>
        </p:txBody>
      </p:sp>
      <p:sp>
        <p:nvSpPr>
          <p:cNvPr id="6" name="Rectangle 2"/>
          <p:cNvSpPr>
            <a:spLocks noGrp="1" noChangeArrowheads="1"/>
          </p:cNvSpPr>
          <p:nvPr>
            <p:ph type="dt" sz="half" idx="10"/>
          </p:nvPr>
        </p:nvSpPr>
        <p:spPr bwMode="auto">
          <a:xfrm>
            <a:off x="1003300" y="5194300"/>
            <a:ext cx="10566400" cy="381000"/>
          </a:xfrm>
        </p:spPr>
        <p:txBody>
          <a:bodyPr/>
          <a:lstStyle>
            <a:lvl1pPr>
              <a:defRPr sz="1200" b="1"/>
            </a:lvl1pPr>
          </a:lstStyle>
          <a:p>
            <a:pPr>
              <a:defRPr/>
            </a:pPr>
            <a:fld id="{516AC217-8315-45DE-8BDB-FAFD85B81467}" type="datetime1">
              <a:rPr lang="en-US" smtClean="0">
                <a:solidFill>
                  <a:srgbClr val="000000"/>
                </a:solidFill>
              </a:rPr>
              <a:t>10/23/2024</a:t>
            </a:fld>
            <a:endParaRPr lang="en-US">
              <a:solidFill>
                <a:srgbClr val="000000"/>
              </a:solidFill>
            </a:endParaRPr>
          </a:p>
        </p:txBody>
      </p:sp>
      <p:sp>
        <p:nvSpPr>
          <p:cNvPr id="7" name="Rectangle 6"/>
          <p:cNvSpPr>
            <a:spLocks noGrp="1" noChangeArrowheads="1"/>
          </p:cNvSpPr>
          <p:nvPr>
            <p:ph type="sldNum" sz="quarter" idx="11"/>
          </p:nvPr>
        </p:nvSpPr>
        <p:spPr>
          <a:xfrm>
            <a:off x="8636000" y="5621338"/>
            <a:ext cx="2540000" cy="228600"/>
          </a:xfrm>
        </p:spPr>
        <p:txBody>
          <a:bodyPr/>
          <a:lstStyle>
            <a:lvl1pPr>
              <a:defRPr/>
            </a:lvl1pPr>
          </a:lstStyle>
          <a:p>
            <a:fld id="{D0F88BCD-E9A0-40BF-8F88-BD2CF445E68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645417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dt" sz="half" idx="10"/>
          </p:nvPr>
        </p:nvSpPr>
        <p:spPr>
          <a:ln/>
        </p:spPr>
        <p:txBody>
          <a:bodyPr/>
          <a:lstStyle>
            <a:lvl1pPr>
              <a:defRPr/>
            </a:lvl1p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1356CF8A-B1E3-4D79-8AB0-75E447FA380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70400124"/>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1"/>
            <a:ext cx="10363200" cy="533400"/>
          </a:xfrm>
        </p:spPr>
        <p:txBody>
          <a:bodyPr/>
          <a:lstStyle>
            <a:lvl1pPr algn="l">
              <a:defRPr sz="3200" b="1" cap="all"/>
            </a:lvl1pPr>
          </a:lstStyle>
          <a:p>
            <a:r>
              <a:rPr lang="en-US" dirty="0"/>
              <a:t>Click to edit Master title style</a:t>
            </a:r>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fld id="{DFF13445-A260-4D56-ACE2-E0EE318B28C3}" type="datetime1">
              <a:rPr lang="en-US" smtClean="0">
                <a:solidFill>
                  <a:srgbClr val="000000"/>
                </a:solidFill>
              </a:rPr>
              <a:t>10/23/2024</a:t>
            </a:fld>
            <a:endParaRPr lang="en-US">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B99514AE-E4FA-4519-8FFD-A7AB75D1D588}"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9253073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16000" y="1295400"/>
            <a:ext cx="508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1295400"/>
            <a:ext cx="5080000" cy="4311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xfrm>
            <a:off x="304800" y="5867401"/>
            <a:ext cx="3232151" cy="182563"/>
          </a:xfrm>
        </p:spPr>
        <p:txBody>
          <a:bodyPr/>
          <a:lstStyle>
            <a:lvl1pPr>
              <a:defRPr/>
            </a:lvl1pPr>
          </a:lstStyle>
          <a:p>
            <a:pPr>
              <a:defRPr/>
            </a:pPr>
            <a:fld id="{D3EB2FBA-11DF-42A3-B770-DAE7302AD84F}" type="datetime1">
              <a:rPr lang="en-US" smtClean="0">
                <a:solidFill>
                  <a:srgbClr val="000000"/>
                </a:solidFill>
              </a:rPr>
              <a:t>10/23/2024</a:t>
            </a:fld>
            <a:endParaRPr lang="en-US">
              <a:solidFill>
                <a:srgbClr val="000000"/>
              </a:solidFill>
            </a:endParaRPr>
          </a:p>
        </p:txBody>
      </p:sp>
      <p:sp>
        <p:nvSpPr>
          <p:cNvPr id="6" name="Rectangle 5"/>
          <p:cNvSpPr>
            <a:spLocks noGrp="1" noChangeArrowheads="1"/>
          </p:cNvSpPr>
          <p:nvPr>
            <p:ph type="sldNum" sz="quarter" idx="11"/>
          </p:nvPr>
        </p:nvSpPr>
        <p:spPr/>
        <p:txBody>
          <a:bodyPr/>
          <a:lstStyle>
            <a:lvl1pPr>
              <a:defRPr/>
            </a:lvl1pPr>
          </a:lstStyle>
          <a:p>
            <a:fld id="{93217EA1-3D0B-4B1E-86FF-B2B3070BC1F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83982017"/>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2"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2"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p:cNvSpPr>
            <a:spLocks noGrp="1" noChangeArrowheads="1"/>
          </p:cNvSpPr>
          <p:nvPr>
            <p:ph type="dt" sz="half" idx="10"/>
          </p:nvPr>
        </p:nvSpPr>
        <p:spPr>
          <a:ln/>
        </p:spPr>
        <p:txBody>
          <a:bodyPr/>
          <a:lstStyle>
            <a:lvl1pPr>
              <a:defRPr/>
            </a:lvl1pPr>
          </a:lstStyle>
          <a:p>
            <a:pPr>
              <a:defRPr/>
            </a:pPr>
            <a:fld id="{8425CF76-20BD-4F23-B8D5-34E780654A9A}" type="datetime1">
              <a:rPr lang="en-US" smtClean="0">
                <a:solidFill>
                  <a:srgbClr val="000000"/>
                </a:solidFill>
              </a:rPr>
              <a:t>10/23/2024</a:t>
            </a:fld>
            <a:endParaRPr lang="en-US">
              <a:solidFill>
                <a:srgbClr val="000000"/>
              </a:solidFill>
            </a:endParaRPr>
          </a:p>
        </p:txBody>
      </p:sp>
      <p:sp>
        <p:nvSpPr>
          <p:cNvPr id="8" name="Rectangle 8"/>
          <p:cNvSpPr>
            <a:spLocks noGrp="1" noChangeArrowheads="1"/>
          </p:cNvSpPr>
          <p:nvPr>
            <p:ph type="sldNum" sz="quarter" idx="11"/>
          </p:nvPr>
        </p:nvSpPr>
        <p:spPr>
          <a:ln/>
        </p:spPr>
        <p:txBody>
          <a:bodyPr/>
          <a:lstStyle>
            <a:lvl1pPr>
              <a:defRPr/>
            </a:lvl1pPr>
          </a:lstStyle>
          <a:p>
            <a:fld id="{92BF8F51-FF84-4688-9711-F0038E140EF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9607349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fld id="{E6AC0672-9CBD-433B-92A0-9FB340A856E8}" type="datetime1">
              <a:rPr lang="en-US" smtClean="0">
                <a:solidFill>
                  <a:srgbClr val="000000"/>
                </a:solidFill>
              </a:rPr>
              <a:t>10/23/2024</a:t>
            </a:fld>
            <a:endParaRPr lang="en-US">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01917DD5-5FFC-48EA-8EE9-3E53C60F18B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2187235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1" y="358776"/>
            <a:ext cx="2590800" cy="52482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1" y="358776"/>
            <a:ext cx="7569200" cy="524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dt" sz="half" idx="10"/>
          </p:nvPr>
        </p:nvSpPr>
        <p:spPr>
          <a:ln/>
        </p:spPr>
        <p:txBody>
          <a:bodyPr/>
          <a:lstStyle>
            <a:lvl1pPr>
              <a:defRPr/>
            </a:lvl1pPr>
          </a:lstStyle>
          <a:p>
            <a:pPr>
              <a:defRPr/>
            </a:pPr>
            <a:fld id="{143D4522-AB0C-4800-95BE-5078039F3BE0}" type="datetime1">
              <a:rPr lang="en-US" smtClean="0">
                <a:solidFill>
                  <a:srgbClr val="000000"/>
                </a:solidFill>
              </a:rPr>
              <a:t>10/23/2024</a:t>
            </a:fld>
            <a:endParaRPr lang="en-US">
              <a:solidFill>
                <a:srgbClr val="000000"/>
              </a:solidFill>
            </a:endParaRPr>
          </a:p>
        </p:txBody>
      </p:sp>
      <p:sp>
        <p:nvSpPr>
          <p:cNvPr id="5" name="Rectangle 8"/>
          <p:cNvSpPr>
            <a:spLocks noGrp="1" noChangeArrowheads="1"/>
          </p:cNvSpPr>
          <p:nvPr>
            <p:ph type="sldNum" sz="quarter" idx="11"/>
          </p:nvPr>
        </p:nvSpPr>
        <p:spPr>
          <a:ln/>
        </p:spPr>
        <p:txBody>
          <a:bodyPr/>
          <a:lstStyle>
            <a:lvl1pPr>
              <a:defRPr/>
            </a:lvl1pPr>
          </a:lstStyle>
          <a:p>
            <a:fld id="{510D51A9-C469-4963-A6C6-654126DEE29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6397270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40" name="Rectangle 4"/>
          <p:cNvSpPr>
            <a:spLocks noChangeArrowheads="1"/>
          </p:cNvSpPr>
          <p:nvPr/>
        </p:nvSpPr>
        <p:spPr bwMode="ltGray">
          <a:xfrm>
            <a:off x="0" y="5815014"/>
            <a:ext cx="12192000" cy="287337"/>
          </a:xfrm>
          <a:prstGeom prst="rect">
            <a:avLst/>
          </a:prstGeom>
          <a:solidFill>
            <a:srgbClr val="ACCF3F"/>
          </a:solidFill>
          <a:ln w="9525">
            <a:solidFill>
              <a:srgbClr val="0099CC"/>
            </a:solidFill>
            <a:miter lim="800000"/>
            <a:headEnd/>
            <a:tailEnd/>
          </a:ln>
          <a:effectLst/>
        </p:spPr>
        <p:txBody>
          <a:bodyPr wrap="none" anchor="ctr"/>
          <a:lstStyle/>
          <a:p>
            <a:pPr algn="ctr" eaLnBrk="0" fontAlgn="base" hangingPunct="0">
              <a:spcBef>
                <a:spcPct val="0"/>
              </a:spcBef>
              <a:spcAft>
                <a:spcPct val="0"/>
              </a:spcAft>
              <a:defRPr/>
            </a:pPr>
            <a:endParaRPr lang="nl-NL" sz="2400">
              <a:solidFill>
                <a:srgbClr val="808080"/>
              </a:solidFill>
              <a:latin typeface="Times" charset="0"/>
              <a:ea typeface="ＭＳ Ｐゴシック" panose="020B0600070205080204" pitchFamily="34" charset="-128"/>
            </a:endParaRPr>
          </a:p>
        </p:txBody>
      </p:sp>
      <p:sp>
        <p:nvSpPr>
          <p:cNvPr id="1027" name="Rectangle 5"/>
          <p:cNvSpPr>
            <a:spLocks noGrp="1" noChangeArrowheads="1"/>
          </p:cNvSpPr>
          <p:nvPr>
            <p:ph type="title"/>
          </p:nvPr>
        </p:nvSpPr>
        <p:spPr bwMode="auto">
          <a:xfrm>
            <a:off x="812800" y="228600"/>
            <a:ext cx="1036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endParaRPr lang="en-US" altLang="en-US"/>
          </a:p>
        </p:txBody>
      </p:sp>
      <p:sp>
        <p:nvSpPr>
          <p:cNvPr id="1028" name="Rectangle 6"/>
          <p:cNvSpPr>
            <a:spLocks noGrp="1" noChangeArrowheads="1"/>
          </p:cNvSpPr>
          <p:nvPr>
            <p:ph type="body" idx="1"/>
          </p:nvPr>
        </p:nvSpPr>
        <p:spPr bwMode="auto">
          <a:xfrm>
            <a:off x="609600" y="1143000"/>
            <a:ext cx="107696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743" name="Rectangle 7"/>
          <p:cNvSpPr>
            <a:spLocks noGrp="1" noChangeArrowheads="1"/>
          </p:cNvSpPr>
          <p:nvPr>
            <p:ph type="dt" sz="half" idx="2"/>
          </p:nvPr>
        </p:nvSpPr>
        <p:spPr bwMode="black">
          <a:xfrm>
            <a:off x="996951" y="5837238"/>
            <a:ext cx="2540000" cy="258762"/>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defRPr sz="1000">
                <a:latin typeface="Tahoma" charset="0"/>
                <a:ea typeface="ＭＳ Ｐゴシック" charset="-128"/>
              </a:defRPr>
            </a:lvl1pPr>
          </a:lstStyle>
          <a:p>
            <a:pPr eaLnBrk="0" fontAlgn="base" hangingPunct="0">
              <a:spcBef>
                <a:spcPct val="0"/>
              </a:spcBef>
              <a:spcAft>
                <a:spcPct val="0"/>
              </a:spcAft>
              <a:defRPr/>
            </a:pPr>
            <a:fld id="{A3646E7D-25B5-4AED-94A9-94956F0E7403}" type="datetime1">
              <a:rPr lang="en-US" smtClean="0">
                <a:solidFill>
                  <a:srgbClr val="000000"/>
                </a:solidFill>
              </a:rPr>
              <a:t>10/23/2024</a:t>
            </a:fld>
            <a:endParaRPr lang="en-US">
              <a:solidFill>
                <a:srgbClr val="000000"/>
              </a:solidFill>
            </a:endParaRPr>
          </a:p>
        </p:txBody>
      </p:sp>
      <p:sp>
        <p:nvSpPr>
          <p:cNvPr id="116744" name="Rectangle 8"/>
          <p:cNvSpPr>
            <a:spLocks noGrp="1" noChangeArrowheads="1"/>
          </p:cNvSpPr>
          <p:nvPr>
            <p:ph type="sldNum" sz="quarter" idx="4"/>
          </p:nvPr>
        </p:nvSpPr>
        <p:spPr bwMode="black">
          <a:xfrm>
            <a:off x="8636000" y="5837238"/>
            <a:ext cx="2540000" cy="228600"/>
          </a:xfrm>
          <a:prstGeom prst="rect">
            <a:avLst/>
          </a:prstGeom>
          <a:noFill/>
          <a:ln w="9525">
            <a:noFill/>
            <a:miter lim="800000"/>
            <a:headEnd/>
            <a:tailEnd/>
          </a:ln>
          <a:effectLst/>
        </p:spPr>
        <p:txBody>
          <a:bodyPr vert="horz" wrap="square" lIns="0" tIns="45720" rIns="0" bIns="45720" numCol="1" anchor="t" anchorCtr="0" compatLnSpc="1">
            <a:prstTxWarp prst="textNoShape">
              <a:avLst/>
            </a:prstTxWarp>
          </a:bodyPr>
          <a:lstStyle>
            <a:lvl1pPr algn="r">
              <a:defRPr sz="1000"/>
            </a:lvl1pPr>
          </a:lstStyle>
          <a:p>
            <a:pPr eaLnBrk="0" fontAlgn="base" hangingPunct="0">
              <a:spcBef>
                <a:spcPct val="0"/>
              </a:spcBef>
              <a:spcAft>
                <a:spcPct val="0"/>
              </a:spcAft>
            </a:pPr>
            <a:fld id="{DFACB9EF-4D4D-462E-A712-38588620C2BF}" type="slidenum">
              <a:rPr lang="en-US" altLang="en-US">
                <a:solidFill>
                  <a:srgbClr val="000000"/>
                </a:solidFill>
                <a:ea typeface="ＭＳ Ｐゴシック" panose="020B0600070205080204" pitchFamily="34" charset="-128"/>
              </a:rPr>
              <a:pPr eaLnBrk="0" fontAlgn="base" hangingPunct="0">
                <a:spcBef>
                  <a:spcPct val="0"/>
                </a:spcBef>
                <a:spcAft>
                  <a:spcPct val="0"/>
                </a:spcAft>
              </a:pPr>
              <a:t>‹#›</a:t>
            </a:fld>
            <a:endParaRPr lang="en-US" altLang="en-US">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4914796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ransition spd="med"/>
  <p:hf hdr="0"/>
  <p:txStyles>
    <p:titleStyle>
      <a:lvl1pPr algn="l" rtl="0" eaLnBrk="0" fontAlgn="base" hangingPunct="0">
        <a:spcBef>
          <a:spcPct val="0"/>
        </a:spcBef>
        <a:spcAft>
          <a:spcPct val="0"/>
        </a:spcAft>
        <a:defRPr sz="3200" b="1">
          <a:solidFill>
            <a:srgbClr val="ACCF3F"/>
          </a:solidFill>
          <a:latin typeface="+mj-lt"/>
          <a:ea typeface="ＭＳ Ｐゴシック" charset="-128"/>
          <a:cs typeface="ＭＳ Ｐゴシック" charset="-128"/>
        </a:defRPr>
      </a:lvl1pPr>
      <a:lvl2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2pPr>
      <a:lvl3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3pPr>
      <a:lvl4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4pPr>
      <a:lvl5pPr algn="l" rtl="0" eaLnBrk="0" fontAlgn="base" hangingPunct="0">
        <a:spcBef>
          <a:spcPct val="0"/>
        </a:spcBef>
        <a:spcAft>
          <a:spcPct val="0"/>
        </a:spcAft>
        <a:defRPr sz="3200" b="1">
          <a:solidFill>
            <a:srgbClr val="ACCF3F"/>
          </a:solidFill>
          <a:latin typeface="Tahoma" pitchFamily="34" charset="0"/>
          <a:ea typeface="ＭＳ Ｐゴシック" charset="-128"/>
          <a:cs typeface="ＭＳ Ｐゴシック" charset="-128"/>
        </a:defRPr>
      </a:lvl5pPr>
      <a:lvl6pPr marL="457200" algn="l" rtl="0" fontAlgn="base">
        <a:spcBef>
          <a:spcPct val="0"/>
        </a:spcBef>
        <a:spcAft>
          <a:spcPct val="0"/>
        </a:spcAft>
        <a:defRPr sz="3200" b="1">
          <a:solidFill>
            <a:srgbClr val="0099CC"/>
          </a:solidFill>
          <a:latin typeface="Tahoma" pitchFamily="34" charset="0"/>
        </a:defRPr>
      </a:lvl6pPr>
      <a:lvl7pPr marL="914400" algn="l" rtl="0" fontAlgn="base">
        <a:spcBef>
          <a:spcPct val="0"/>
        </a:spcBef>
        <a:spcAft>
          <a:spcPct val="0"/>
        </a:spcAft>
        <a:defRPr sz="3200" b="1">
          <a:solidFill>
            <a:srgbClr val="0099CC"/>
          </a:solidFill>
          <a:latin typeface="Tahoma" pitchFamily="34" charset="0"/>
        </a:defRPr>
      </a:lvl7pPr>
      <a:lvl8pPr marL="1371600" algn="l" rtl="0" fontAlgn="base">
        <a:spcBef>
          <a:spcPct val="0"/>
        </a:spcBef>
        <a:spcAft>
          <a:spcPct val="0"/>
        </a:spcAft>
        <a:defRPr sz="3200" b="1">
          <a:solidFill>
            <a:srgbClr val="0099CC"/>
          </a:solidFill>
          <a:latin typeface="Tahoma" pitchFamily="34" charset="0"/>
        </a:defRPr>
      </a:lvl8pPr>
      <a:lvl9pPr marL="1828800" algn="l" rtl="0" fontAlgn="base">
        <a:spcBef>
          <a:spcPct val="0"/>
        </a:spcBef>
        <a:spcAft>
          <a:spcPct val="0"/>
        </a:spcAft>
        <a:defRPr sz="3200" b="1">
          <a:solidFill>
            <a:srgbClr val="0099CC"/>
          </a:solidFill>
          <a:latin typeface="Tahoma" pitchFamily="34" charset="0"/>
        </a:defRPr>
      </a:lvl9pPr>
    </p:titleStyle>
    <p:bodyStyle>
      <a:lvl1pPr marL="342900" indent="-3429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4pPr>
      <a:lvl5pPr marL="20574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ctrTitle"/>
          </p:nvPr>
        </p:nvSpPr>
        <p:spPr>
          <a:xfrm>
            <a:off x="2286000" y="381000"/>
            <a:ext cx="7734300" cy="838200"/>
          </a:xfrm>
        </p:spPr>
        <p:txBody>
          <a:bodyPr/>
          <a:lstStyle/>
          <a:p>
            <a:pPr eaLnBrk="1" hangingPunct="1"/>
            <a:r>
              <a:rPr lang="en-US" altLang="en-US" sz="2800" dirty="0">
                <a:solidFill>
                  <a:schemeClr val="tx1"/>
                </a:solidFill>
                <a:ea typeface="ＭＳ Ｐゴシック" panose="020B0600070205080204" pitchFamily="34" charset="-128"/>
              </a:rPr>
              <a:t>Fundamental of Software Engineering</a:t>
            </a:r>
            <a:br>
              <a:rPr lang="en-US" altLang="en-US" sz="2800" dirty="0">
                <a:solidFill>
                  <a:schemeClr val="tx1"/>
                </a:solidFill>
                <a:ea typeface="ＭＳ Ｐゴシック" panose="020B0600070205080204" pitchFamily="34" charset="-128"/>
              </a:rPr>
            </a:br>
            <a:r>
              <a:rPr lang="en-US" altLang="en-US" sz="2800" dirty="0">
                <a:solidFill>
                  <a:schemeClr val="tx1"/>
                </a:solidFill>
                <a:ea typeface="ＭＳ Ｐゴシック" panose="020B0600070205080204" pitchFamily="34" charset="-128"/>
              </a:rPr>
              <a:t>                      SOEng2051</a:t>
            </a:r>
          </a:p>
        </p:txBody>
      </p:sp>
      <p:sp>
        <p:nvSpPr>
          <p:cNvPr id="6149" name="Rectangle 3"/>
          <p:cNvSpPr>
            <a:spLocks noGrp="1" noChangeArrowheads="1"/>
          </p:cNvSpPr>
          <p:nvPr>
            <p:ph type="subTitle" idx="1"/>
          </p:nvPr>
        </p:nvSpPr>
        <p:spPr>
          <a:xfrm>
            <a:off x="1244600" y="2286001"/>
            <a:ext cx="9715500" cy="1166813"/>
          </a:xfrm>
        </p:spPr>
        <p:txBody>
          <a:bodyPr/>
          <a:lstStyle/>
          <a:p>
            <a:pPr eaLnBrk="1" hangingPunct="1"/>
            <a:endParaRPr lang="en-US" altLang="en-US" dirty="0">
              <a:ea typeface="ＭＳ Ｐゴシック" panose="020B0600070205080204" pitchFamily="34" charset="-128"/>
            </a:endParaRPr>
          </a:p>
          <a:p>
            <a:pPr eaLnBrk="1" hangingPunct="1"/>
            <a:endParaRPr lang="en-US" altLang="en-US" sz="2000" dirty="0">
              <a:ea typeface="ＭＳ Ｐゴシック" panose="020B0600070205080204" pitchFamily="34" charset="-128"/>
            </a:endParaRPr>
          </a:p>
          <a:p>
            <a:pPr eaLnBrk="1" hangingPunct="1"/>
            <a:r>
              <a:rPr lang="en-US" altLang="en-US" b="1" dirty="0">
                <a:ea typeface="ＭＳ Ｐゴシック" panose="020B0600070205080204" pitchFamily="34" charset="-128"/>
              </a:rPr>
              <a:t>Chapter 2:</a:t>
            </a:r>
            <a:r>
              <a:rPr lang="sv-SE" b="1" dirty="0"/>
              <a:t>Software processes &amp; Software Process  models</a:t>
            </a:r>
            <a:endParaRPr lang="sv-SE" dirty="0"/>
          </a:p>
          <a:p>
            <a:pPr eaLnBrk="1" hangingPunct="1"/>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p:txBody>
      </p:sp>
      <p:sp>
        <p:nvSpPr>
          <p:cNvPr id="6150" name="TextBox 8"/>
          <p:cNvSpPr txBox="1">
            <a:spLocks noChangeArrowheads="1"/>
          </p:cNvSpPr>
          <p:nvPr/>
        </p:nvSpPr>
        <p:spPr bwMode="auto">
          <a:xfrm>
            <a:off x="139699" y="6032431"/>
            <a:ext cx="533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ahoma" panose="020B0604030504040204" pitchFamily="34" charset="0"/>
                <a:ea typeface="ＭＳ Ｐゴシック" panose="020B0600070205080204" pitchFamily="34" charset="-128"/>
              </a:defRPr>
            </a:lvl1pPr>
            <a:lvl2pPr marL="742950" indent="-285750">
              <a:defRPr sz="2400">
                <a:solidFill>
                  <a:schemeClr val="tx1"/>
                </a:solidFill>
                <a:latin typeface="Tahoma" panose="020B0604030504040204" pitchFamily="34" charset="0"/>
                <a:ea typeface="ＭＳ Ｐゴシック" panose="020B0600070205080204" pitchFamily="34" charset="-128"/>
              </a:defRPr>
            </a:lvl2pPr>
            <a:lvl3pPr marL="1143000" indent="-228600">
              <a:defRPr sz="2400">
                <a:solidFill>
                  <a:schemeClr val="tx1"/>
                </a:solidFill>
                <a:latin typeface="Tahoma" panose="020B0604030504040204" pitchFamily="34" charset="0"/>
                <a:ea typeface="ＭＳ Ｐゴシック" panose="020B0600070205080204" pitchFamily="34" charset="-128"/>
              </a:defRPr>
            </a:lvl3pPr>
            <a:lvl4pPr marL="1600200" indent="-228600">
              <a:defRPr sz="2400">
                <a:solidFill>
                  <a:schemeClr val="tx1"/>
                </a:solidFill>
                <a:latin typeface="Tahoma" panose="020B0604030504040204" pitchFamily="34" charset="0"/>
                <a:ea typeface="ＭＳ Ｐゴシック" panose="020B0600070205080204" pitchFamily="34" charset="-128"/>
              </a:defRPr>
            </a:lvl4pPr>
            <a:lvl5pPr marL="2057400" indent="-228600">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ＭＳ Ｐゴシック" panose="020B0600070205080204" pitchFamily="34" charset="-128"/>
              </a:defRPr>
            </a:lvl9pPr>
          </a:lstStyle>
          <a:p>
            <a:pPr eaLnBrk="0" fontAlgn="base" hangingPunct="0">
              <a:spcBef>
                <a:spcPct val="0"/>
              </a:spcBef>
              <a:spcAft>
                <a:spcPct val="0"/>
              </a:spcAft>
            </a:pPr>
            <a:r>
              <a:rPr lang="en-US" altLang="en-US" sz="1800" dirty="0">
                <a:solidFill>
                  <a:srgbClr val="0070C0"/>
                </a:solidFill>
              </a:rPr>
              <a:t>Department of Software</a:t>
            </a:r>
            <a:r>
              <a:rPr lang="en-US" altLang="en-US" sz="2000" dirty="0">
                <a:solidFill>
                  <a:srgbClr val="0070C0"/>
                </a:solidFill>
                <a:effectLst>
                  <a:outerShdw blurRad="38100" dist="38100" dir="2700000" algn="tl">
                    <a:srgbClr val="000000">
                      <a:alpha val="43137"/>
                    </a:srgbClr>
                  </a:outerShdw>
                </a:effectLst>
              </a:rPr>
              <a:t> </a:t>
            </a:r>
            <a:r>
              <a:rPr lang="en-US" altLang="en-US" sz="1800" dirty="0">
                <a:solidFill>
                  <a:srgbClr val="0070C0"/>
                </a:solidFill>
              </a:rPr>
              <a:t>Engineering</a:t>
            </a:r>
          </a:p>
        </p:txBody>
      </p:sp>
      <p:sp>
        <p:nvSpPr>
          <p:cNvPr id="3" name="Date Placeholder 2"/>
          <p:cNvSpPr>
            <a:spLocks noGrp="1"/>
          </p:cNvSpPr>
          <p:nvPr>
            <p:ph type="dt" sz="half" idx="10"/>
          </p:nvPr>
        </p:nvSpPr>
        <p:spPr>
          <a:xfrm>
            <a:off x="482600" y="5562601"/>
            <a:ext cx="11709400" cy="381000"/>
          </a:xfrm>
        </p:spPr>
        <p:txBody>
          <a:bodyPr/>
          <a:lstStyle/>
          <a:p>
            <a:pPr>
              <a:defRPr/>
            </a:pPr>
            <a:fld id="{1669712A-BDF4-4AF8-9894-294BFA14CEFF}" type="datetime1">
              <a:rPr lang="en-US" smtClean="0">
                <a:solidFill>
                  <a:srgbClr val="000000"/>
                </a:solidFill>
              </a:rPr>
              <a:t>10/23/2024</a:t>
            </a:fld>
            <a:endParaRPr lang="en-US" dirty="0">
              <a:solidFill>
                <a:srgbClr val="000000"/>
              </a:solidFill>
            </a:endParaRPr>
          </a:p>
        </p:txBody>
      </p:sp>
      <p:sp>
        <p:nvSpPr>
          <p:cNvPr id="4" name="Slide Number Placeholder 3"/>
          <p:cNvSpPr>
            <a:spLocks noGrp="1"/>
          </p:cNvSpPr>
          <p:nvPr>
            <p:ph type="sldNum" sz="quarter" idx="11"/>
          </p:nvPr>
        </p:nvSpPr>
        <p:spPr/>
        <p:txBody>
          <a:bodyPr/>
          <a:lstStyle/>
          <a:p>
            <a:fld id="{D0F88BCD-E9A0-40BF-8F88-BD2CF445E684}" type="slidenum">
              <a:rPr lang="en-US" altLang="en-US" smtClean="0">
                <a:solidFill>
                  <a:srgbClr val="000000"/>
                </a:solidFill>
              </a:rPr>
              <a:pPr/>
              <a:t>1</a:t>
            </a:fld>
            <a:endParaRPr lang="en-US" altLang="en-US">
              <a:solidFill>
                <a:srgbClr val="000000"/>
              </a:solidFill>
            </a:endParaRPr>
          </a:p>
        </p:txBody>
      </p:sp>
      <p:cxnSp>
        <p:nvCxnSpPr>
          <p:cNvPr id="14" name="Straight Connector 13"/>
          <p:cNvCxnSpPr/>
          <p:nvPr/>
        </p:nvCxnSpPr>
        <p:spPr bwMode="auto">
          <a:xfrm>
            <a:off x="1244600" y="3479800"/>
            <a:ext cx="8991600"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p:nvPr/>
        </p:nvCxnSpPr>
        <p:spPr bwMode="auto">
          <a:xfrm>
            <a:off x="152400" y="812800"/>
            <a:ext cx="11887200" cy="0"/>
          </a:xfrm>
          <a:prstGeom prst="line">
            <a:avLst/>
          </a:prstGeom>
          <a:ln>
            <a:headEnd type="none" w="med" len="med"/>
            <a:tailEnd type="none" w="med" len="med"/>
          </a:ln>
        </p:spPr>
        <p:style>
          <a:lnRef idx="2">
            <a:schemeClr val="accent3"/>
          </a:lnRef>
          <a:fillRef idx="0">
            <a:schemeClr val="accent3"/>
          </a:fillRef>
          <a:effectRef idx="1">
            <a:schemeClr val="accent3"/>
          </a:effectRef>
          <a:fontRef idx="minor">
            <a:schemeClr val="tx1"/>
          </a:fontRef>
        </p:style>
      </p:cxnSp>
      <p:cxnSp>
        <p:nvCxnSpPr>
          <p:cNvPr id="18" name="Straight Connector 17"/>
          <p:cNvCxnSpPr/>
          <p:nvPr/>
        </p:nvCxnSpPr>
        <p:spPr bwMode="auto">
          <a:xfrm>
            <a:off x="4546600" y="1270000"/>
            <a:ext cx="1866900" cy="0"/>
          </a:xfrm>
          <a:prstGeom prst="line">
            <a:avLst/>
          </a:prstGeom>
          <a:ln>
            <a:headEnd type="none" w="med" len="med"/>
            <a:tailEnd type="none" w="med" len="med"/>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8185018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838200"/>
            <a:ext cx="11290300" cy="4584700"/>
          </a:xfrm>
        </p:spPr>
        <p:txBody>
          <a:bodyPr/>
          <a:lstStyle/>
          <a:p>
            <a:r>
              <a:rPr lang="en-GB" b="1" dirty="0"/>
              <a:t>For Example</a:t>
            </a:r>
            <a:r>
              <a:rPr lang="en-GB" dirty="0"/>
              <a:t>: A client wants to have an application which concerns money transactions. </a:t>
            </a:r>
          </a:p>
          <a:p>
            <a:r>
              <a:rPr lang="en-GB" dirty="0"/>
              <a:t>In this method, the requirement has to be precise</a:t>
            </a:r>
            <a:r>
              <a:rPr lang="en-GB" dirty="0">
                <a:solidFill>
                  <a:srgbClr val="FF0000"/>
                </a:solidFill>
              </a:rPr>
              <a:t> like what kind of operations will be done</a:t>
            </a:r>
            <a:r>
              <a:rPr lang="en-GB" dirty="0"/>
              <a:t>, </a:t>
            </a:r>
            <a:r>
              <a:rPr lang="en-GB" dirty="0">
                <a:solidFill>
                  <a:srgbClr val="FF0000"/>
                </a:solidFill>
              </a:rPr>
              <a:t>how it will be done</a:t>
            </a:r>
            <a:r>
              <a:rPr lang="en-GB" dirty="0"/>
              <a:t>, </a:t>
            </a:r>
            <a:r>
              <a:rPr lang="en-GB" dirty="0">
                <a:solidFill>
                  <a:srgbClr val="FF0000"/>
                </a:solidFill>
              </a:rPr>
              <a:t>in which currency it will be done</a:t>
            </a:r>
            <a:r>
              <a:rPr lang="en-GB" dirty="0"/>
              <a:t>, etc.</a:t>
            </a:r>
          </a:p>
          <a:p>
            <a:r>
              <a:rPr lang="en-GB" dirty="0"/>
              <a:t>Once the required function is done, an analysis is complete with auditing the feasibility of the growth of a product. </a:t>
            </a:r>
          </a:p>
          <a:p>
            <a:r>
              <a:rPr lang="en-GB" dirty="0"/>
              <a:t>In case of any ambiguity, a signal is set up for further discussion.</a:t>
            </a:r>
          </a:p>
          <a:p>
            <a:r>
              <a:rPr lang="en-GB" dirty="0"/>
              <a:t>Once the </a:t>
            </a:r>
            <a:r>
              <a:rPr lang="en-GB" b="1" i="1" dirty="0"/>
              <a:t>requirement is understood, the SRS (Software Requirement Specification) document is created. </a:t>
            </a:r>
          </a:p>
          <a:p>
            <a:r>
              <a:rPr lang="en-GB" dirty="0"/>
              <a:t>The developers should thoroughly follow this document and also should be reviewed by the customer for future reference</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10</a:t>
            </a:fld>
            <a:endParaRPr lang="en-US" altLang="en-US">
              <a:solidFill>
                <a:srgbClr val="000000"/>
              </a:solidFill>
            </a:endParaRPr>
          </a:p>
        </p:txBody>
      </p:sp>
      <p:cxnSp>
        <p:nvCxnSpPr>
          <p:cNvPr id="6" name="Straight Connector 5"/>
          <p:cNvCxnSpPr/>
          <p:nvPr/>
        </p:nvCxnSpPr>
        <p:spPr bwMode="auto">
          <a:xfrm>
            <a:off x="152400" y="8763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2493806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Requirements</a:t>
            </a:r>
            <a:br>
              <a:rPr lang="en-GB" dirty="0"/>
            </a:br>
            <a:endParaRPr lang="en-GB" dirty="0"/>
          </a:p>
        </p:txBody>
      </p:sp>
      <p:sp>
        <p:nvSpPr>
          <p:cNvPr id="3" name="Content Placeholder 2"/>
          <p:cNvSpPr>
            <a:spLocks noGrp="1"/>
          </p:cNvSpPr>
          <p:nvPr>
            <p:ph idx="1"/>
          </p:nvPr>
        </p:nvSpPr>
        <p:spPr/>
        <p:txBody>
          <a:bodyPr/>
          <a:lstStyle/>
          <a:p>
            <a:r>
              <a:rPr lang="en-GB" dirty="0"/>
              <a:t>Once the requirement analysis is done</a:t>
            </a:r>
            <a:r>
              <a:rPr lang="en-GB" dirty="0">
                <a:solidFill>
                  <a:srgbClr val="00B0F0"/>
                </a:solidFill>
              </a:rPr>
              <a:t>, the next stage is to certainly </a:t>
            </a:r>
            <a:r>
              <a:rPr lang="en-GB" dirty="0"/>
              <a:t>represent and document the software requirements and </a:t>
            </a:r>
            <a:r>
              <a:rPr lang="en-GB" dirty="0">
                <a:solidFill>
                  <a:srgbClr val="0070C0"/>
                </a:solidFill>
              </a:rPr>
              <a:t>get them accepted from the project stakeholders.</a:t>
            </a:r>
          </a:p>
          <a:p>
            <a:r>
              <a:rPr lang="en-GB" dirty="0"/>
              <a:t>This is accomplished through "SRS"- Software Requirement Specification document which contains all the product requirements to be constructed and developed during the project life cycle.</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11</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38282048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Designing the Software</a:t>
            </a:r>
          </a:p>
        </p:txBody>
      </p:sp>
      <p:sp>
        <p:nvSpPr>
          <p:cNvPr id="3" name="Content Placeholder 2"/>
          <p:cNvSpPr>
            <a:spLocks noGrp="1"/>
          </p:cNvSpPr>
          <p:nvPr>
            <p:ph idx="1"/>
          </p:nvPr>
        </p:nvSpPr>
        <p:spPr/>
        <p:txBody>
          <a:bodyPr/>
          <a:lstStyle/>
          <a:p>
            <a:r>
              <a:rPr lang="en-GB" dirty="0"/>
              <a:t>The next phase is about to bring down all the knowledge of requirements, analysis, and design of the software project. This phase is the product of the last two, like inputs from the customer and requirement gathering.</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12</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0657263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Developing the project</a:t>
            </a:r>
          </a:p>
        </p:txBody>
      </p:sp>
      <p:sp>
        <p:nvSpPr>
          <p:cNvPr id="3" name="Content Placeholder 2"/>
          <p:cNvSpPr>
            <a:spLocks noGrp="1"/>
          </p:cNvSpPr>
          <p:nvPr>
            <p:ph idx="1"/>
          </p:nvPr>
        </p:nvSpPr>
        <p:spPr/>
        <p:txBody>
          <a:bodyPr/>
          <a:lstStyle/>
          <a:p>
            <a:r>
              <a:rPr lang="en-GB" dirty="0"/>
              <a:t>In this phase of SDLC, the actual development begins, and the programming is built. </a:t>
            </a:r>
          </a:p>
          <a:p>
            <a:r>
              <a:rPr lang="en-GB" dirty="0"/>
              <a:t>The implementation of design begins concerning writing code. </a:t>
            </a:r>
          </a:p>
          <a:p>
            <a:r>
              <a:rPr lang="en-GB" dirty="0"/>
              <a:t>Developers have to follow the coding guidelines described by their management and programming tools like compilers, interpreters, debuggers, etc. are used to develop and implement the code.</a:t>
            </a:r>
          </a:p>
          <a:p>
            <a:endParaRPr lang="en-GB" dirty="0"/>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13</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4000191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Content Placeholder 2"/>
          <p:cNvSpPr>
            <a:spLocks noGrp="1"/>
          </p:cNvSpPr>
          <p:nvPr>
            <p:ph idx="1"/>
          </p:nvPr>
        </p:nvSpPr>
        <p:spPr/>
        <p:txBody>
          <a:bodyPr/>
          <a:lstStyle/>
          <a:p>
            <a:r>
              <a:rPr lang="en-GB" dirty="0"/>
              <a:t>After the code is generated, it is tested against the requirements to make sure that the products are solving the needs addressed and gathered during the requirements stage.</a:t>
            </a:r>
          </a:p>
          <a:p>
            <a:r>
              <a:rPr lang="en-GB" b="1" i="1" dirty="0"/>
              <a:t>During this stage, unit testing, integration testing, system testing, acceptance testing is done</a:t>
            </a:r>
            <a:r>
              <a:rPr lang="en-GB" dirty="0"/>
              <a:t>.</a:t>
            </a:r>
          </a:p>
          <a:p>
            <a:pPr marL="139700" indent="0">
              <a:buNone/>
            </a:pPr>
            <a:r>
              <a:rPr lang="en-GB" sz="3200" b="1" dirty="0">
                <a:latin typeface="+mj-lt"/>
              </a:rPr>
              <a:t>Deployment</a:t>
            </a:r>
            <a:r>
              <a:rPr lang="en-GB" b="1" dirty="0"/>
              <a:t> </a:t>
            </a:r>
            <a:endParaRPr lang="en-GB" dirty="0"/>
          </a:p>
          <a:p>
            <a:r>
              <a:rPr lang="en-GB" dirty="0"/>
              <a:t>Once the software is certified, and no bugs or errors are stated, then it is deployed.</a:t>
            </a:r>
          </a:p>
          <a:p>
            <a:r>
              <a:rPr lang="en-GB" dirty="0"/>
              <a:t> Then based on the assessment, the software may be released as it is or with suggested enhancement in the object segment. After the software is deployed, then its maintenance begins.</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14</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72651748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Maintenance</a:t>
            </a:r>
            <a:br>
              <a:rPr lang="en-GB" dirty="0"/>
            </a:br>
            <a:endParaRPr lang="en-GB" dirty="0"/>
          </a:p>
        </p:txBody>
      </p:sp>
      <p:sp>
        <p:nvSpPr>
          <p:cNvPr id="3" name="Content Placeholder 2"/>
          <p:cNvSpPr>
            <a:spLocks noGrp="1"/>
          </p:cNvSpPr>
          <p:nvPr>
            <p:ph idx="1"/>
          </p:nvPr>
        </p:nvSpPr>
        <p:spPr/>
        <p:txBody>
          <a:bodyPr/>
          <a:lstStyle/>
          <a:p>
            <a:r>
              <a:rPr lang="en-GB" dirty="0"/>
              <a:t>Once when the client starts using the developed systems, then the real issues come up and requirements to be solved from time to time. </a:t>
            </a:r>
          </a:p>
          <a:p>
            <a:r>
              <a:rPr lang="en-GB" dirty="0"/>
              <a:t>This procedure where the care is taken for the developed product is known as maintenance.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15</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4241237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a:t>
            </a:r>
            <a:r>
              <a:rPr lang="en-GB" b="0" dirty="0"/>
              <a:t>Waterfall model</a:t>
            </a:r>
            <a:br>
              <a:rPr lang="en-GB" b="0" dirty="0"/>
            </a:br>
            <a:endParaRPr lang="en-GB" dirty="0"/>
          </a:p>
        </p:txBody>
      </p:sp>
      <p:sp>
        <p:nvSpPr>
          <p:cNvPr id="3" name="Content Placeholder 2"/>
          <p:cNvSpPr>
            <a:spLocks noGrp="1"/>
          </p:cNvSpPr>
          <p:nvPr>
            <p:ph idx="1"/>
          </p:nvPr>
        </p:nvSpPr>
        <p:spPr>
          <a:xfrm>
            <a:off x="609600" y="1143000"/>
            <a:ext cx="11264900" cy="4311650"/>
          </a:xfrm>
        </p:spPr>
        <p:txBody>
          <a:bodyPr/>
          <a:lstStyle/>
          <a:p>
            <a:r>
              <a:rPr lang="en-GB" dirty="0"/>
              <a:t>This model has five phases: </a:t>
            </a:r>
            <a:r>
              <a:rPr lang="en-GB" dirty="0">
                <a:solidFill>
                  <a:srgbClr val="0070C0"/>
                </a:solidFill>
              </a:rPr>
              <a:t>Requirements analysis and specification</a:t>
            </a:r>
            <a:r>
              <a:rPr lang="en-GB" dirty="0"/>
              <a:t>, </a:t>
            </a:r>
            <a:r>
              <a:rPr lang="en-GB" dirty="0">
                <a:solidFill>
                  <a:srgbClr val="0070C0"/>
                </a:solidFill>
              </a:rPr>
              <a:t>design</a:t>
            </a:r>
            <a:r>
              <a:rPr lang="en-GB" dirty="0"/>
              <a:t>, </a:t>
            </a:r>
            <a:r>
              <a:rPr lang="en-GB" dirty="0">
                <a:solidFill>
                  <a:srgbClr val="0070C0"/>
                </a:solidFill>
              </a:rPr>
              <a:t>implementation</a:t>
            </a:r>
            <a:r>
              <a:rPr lang="en-GB" dirty="0"/>
              <a:t> and </a:t>
            </a:r>
            <a:r>
              <a:rPr lang="en-GB" dirty="0">
                <a:solidFill>
                  <a:srgbClr val="0070C0"/>
                </a:solidFill>
              </a:rPr>
              <a:t>unit testing, integration and system testing</a:t>
            </a:r>
            <a:r>
              <a:rPr lang="en-GB" dirty="0"/>
              <a:t>, and </a:t>
            </a:r>
            <a:r>
              <a:rPr lang="en-GB" dirty="0">
                <a:solidFill>
                  <a:srgbClr val="FF0000"/>
                </a:solidFill>
              </a:rPr>
              <a:t>operation</a:t>
            </a:r>
            <a:r>
              <a:rPr lang="en-GB" dirty="0"/>
              <a:t> and </a:t>
            </a:r>
            <a:r>
              <a:rPr lang="en-GB" dirty="0">
                <a:solidFill>
                  <a:srgbClr val="FF0000"/>
                </a:solidFill>
              </a:rPr>
              <a:t>maintenance</a:t>
            </a:r>
            <a:r>
              <a:rPr lang="en-GB" dirty="0"/>
              <a:t>. </a:t>
            </a:r>
          </a:p>
          <a:p>
            <a:r>
              <a:rPr lang="en-GB" dirty="0"/>
              <a:t>The steps always </a:t>
            </a:r>
            <a:r>
              <a:rPr lang="en-GB" dirty="0">
                <a:solidFill>
                  <a:srgbClr val="FF0000"/>
                </a:solidFill>
              </a:rPr>
              <a:t>follow in this order and do not overlap</a:t>
            </a:r>
            <a:r>
              <a:rPr lang="en-GB" dirty="0"/>
              <a:t>. </a:t>
            </a:r>
          </a:p>
          <a:p>
            <a:r>
              <a:rPr lang="en-GB" dirty="0"/>
              <a:t>The developer must complete every phase before the next phase begins.</a:t>
            </a:r>
          </a:p>
          <a:p>
            <a:r>
              <a:rPr lang="en-GB" dirty="0"/>
              <a:t>This why it named </a:t>
            </a:r>
            <a:r>
              <a:rPr lang="en-GB" b="1" dirty="0"/>
              <a:t>Waterfall Model</a:t>
            </a:r>
            <a:r>
              <a:rPr lang="en-GB" dirty="0"/>
              <a:t>, because its diagrammatic representation resembles a cascade of waterfalls.</a:t>
            </a:r>
          </a:p>
          <a:p>
            <a:endParaRPr lang="en-GB" dirty="0"/>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16</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1988" y="3568700"/>
            <a:ext cx="5076825" cy="227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24584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p>
        </p:txBody>
      </p:sp>
      <p:sp>
        <p:nvSpPr>
          <p:cNvPr id="3" name="Content Placeholder 2"/>
          <p:cNvSpPr>
            <a:spLocks noGrp="1"/>
          </p:cNvSpPr>
          <p:nvPr>
            <p:ph idx="1"/>
          </p:nvPr>
        </p:nvSpPr>
        <p:spPr/>
        <p:txBody>
          <a:bodyPr/>
          <a:lstStyle/>
          <a:p>
            <a:pPr marL="0" indent="0">
              <a:buNone/>
            </a:pPr>
            <a:r>
              <a:rPr lang="en-GB" b="1" dirty="0"/>
              <a:t> Requirements analysis and specification phase</a:t>
            </a:r>
          </a:p>
          <a:p>
            <a:r>
              <a:rPr lang="en-GB" dirty="0"/>
              <a:t>The aim of this phase is to understand the exact requirements of the customer and to document them properly. </a:t>
            </a:r>
          </a:p>
          <a:p>
            <a:r>
              <a:rPr lang="en-GB" dirty="0"/>
              <a:t>Both the customer and the software developer work together so as to document all the functions, performance, and interfacing requirement of the software. </a:t>
            </a:r>
          </a:p>
          <a:p>
            <a:r>
              <a:rPr lang="en-GB" dirty="0"/>
              <a:t>It describes the </a:t>
            </a:r>
            <a:r>
              <a:rPr lang="en-GB" dirty="0">
                <a:solidFill>
                  <a:srgbClr val="FF0000"/>
                </a:solidFill>
              </a:rPr>
              <a:t>what</a:t>
            </a:r>
            <a:r>
              <a:rPr lang="en-GB" dirty="0"/>
              <a:t> of the system to be produced and </a:t>
            </a:r>
            <a:r>
              <a:rPr lang="en-GB" dirty="0">
                <a:solidFill>
                  <a:srgbClr val="FF0000"/>
                </a:solidFill>
              </a:rPr>
              <a:t>not how</a:t>
            </a:r>
            <a:r>
              <a:rPr lang="en-GB" dirty="0"/>
              <a:t>. </a:t>
            </a:r>
          </a:p>
          <a:p>
            <a:r>
              <a:rPr lang="en-GB" dirty="0"/>
              <a:t>In this phase, a large document called </a:t>
            </a:r>
            <a:r>
              <a:rPr lang="en-GB" b="1" dirty="0"/>
              <a:t>Software Requirement Specification (SRS)</a:t>
            </a:r>
            <a:r>
              <a:rPr lang="en-GB" dirty="0"/>
              <a:t> document is created which contained a detailed description of what the system will do in the common language.</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17</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0763448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p>
        </p:txBody>
      </p:sp>
      <p:sp>
        <p:nvSpPr>
          <p:cNvPr id="3" name="Content Placeholder 2"/>
          <p:cNvSpPr>
            <a:spLocks noGrp="1"/>
          </p:cNvSpPr>
          <p:nvPr>
            <p:ph idx="1"/>
          </p:nvPr>
        </p:nvSpPr>
        <p:spPr/>
        <p:txBody>
          <a:bodyPr/>
          <a:lstStyle/>
          <a:p>
            <a:pPr marL="0" indent="0">
              <a:buNone/>
            </a:pPr>
            <a:r>
              <a:rPr lang="en-GB" b="1" dirty="0"/>
              <a:t>Design Phase:</a:t>
            </a:r>
            <a:r>
              <a:rPr lang="en-GB" dirty="0"/>
              <a:t> </a:t>
            </a:r>
          </a:p>
          <a:p>
            <a:r>
              <a:rPr lang="en-GB" dirty="0"/>
              <a:t>This phase aims to transform the requirements gathered in the SRS into a suitable form which permits further coding in a programming language.</a:t>
            </a:r>
          </a:p>
          <a:p>
            <a:r>
              <a:rPr lang="en-GB" dirty="0"/>
              <a:t> It defines the </a:t>
            </a:r>
            <a:r>
              <a:rPr lang="en-GB" dirty="0">
                <a:solidFill>
                  <a:srgbClr val="FF0000"/>
                </a:solidFill>
              </a:rPr>
              <a:t>overall software architecture together</a:t>
            </a:r>
            <a:r>
              <a:rPr lang="en-GB" dirty="0"/>
              <a:t> with high level and detailed design. </a:t>
            </a:r>
          </a:p>
          <a:p>
            <a:r>
              <a:rPr lang="en-GB" dirty="0"/>
              <a:t>All this work is documented as a Software Design Document (SDD).</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18</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78190601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p>
        </p:txBody>
      </p:sp>
      <p:sp>
        <p:nvSpPr>
          <p:cNvPr id="3" name="Content Placeholder 2"/>
          <p:cNvSpPr>
            <a:spLocks noGrp="1"/>
          </p:cNvSpPr>
          <p:nvPr>
            <p:ph idx="1"/>
          </p:nvPr>
        </p:nvSpPr>
        <p:spPr/>
        <p:txBody>
          <a:bodyPr/>
          <a:lstStyle/>
          <a:p>
            <a:pPr marL="0" indent="0">
              <a:buNone/>
            </a:pPr>
            <a:r>
              <a:rPr lang="en-GB" b="1" dirty="0"/>
              <a:t> Implementation and unit testing:</a:t>
            </a:r>
          </a:p>
          <a:p>
            <a:r>
              <a:rPr lang="en-GB" dirty="0"/>
              <a:t> During this phase, design is implemented.</a:t>
            </a:r>
          </a:p>
          <a:p>
            <a:r>
              <a:rPr lang="en-GB" dirty="0"/>
              <a:t> If the SDD is complete, the implementation or coding phase proceeds smoothly, because all the information needed by software developers is contained in the SDD.</a:t>
            </a:r>
          </a:p>
          <a:p>
            <a:r>
              <a:rPr lang="en-GB" dirty="0"/>
              <a:t>During testing, the code is thoroughly examined and modified.</a:t>
            </a:r>
          </a:p>
          <a:p>
            <a:r>
              <a:rPr lang="en-GB" dirty="0"/>
              <a:t> Small modules are tested in isolation initially.</a:t>
            </a:r>
          </a:p>
          <a:p>
            <a:r>
              <a:rPr lang="en-GB" dirty="0"/>
              <a:t> After that these modules are tested by writing some overhead code to check the interaction between these modules and the flow of intermediate output.</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19</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9111822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Outline </a:t>
            </a:r>
          </a:p>
        </p:txBody>
      </p:sp>
      <p:sp>
        <p:nvSpPr>
          <p:cNvPr id="3" name="Content Placeholder 2"/>
          <p:cNvSpPr>
            <a:spLocks noGrp="1"/>
          </p:cNvSpPr>
          <p:nvPr>
            <p:ph idx="1"/>
          </p:nvPr>
        </p:nvSpPr>
        <p:spPr/>
        <p:txBody>
          <a:bodyPr/>
          <a:lstStyle/>
          <a:p>
            <a:pPr>
              <a:buFont typeface="Wingdings" pitchFamily="2" charset="2"/>
              <a:buChar char="Ø"/>
            </a:pPr>
            <a:r>
              <a:rPr lang="en-GB" dirty="0"/>
              <a:t>Software process</a:t>
            </a:r>
          </a:p>
          <a:p>
            <a:pPr>
              <a:buFont typeface="Wingdings" pitchFamily="2" charset="2"/>
              <a:buChar char="Ø"/>
            </a:pPr>
            <a:r>
              <a:rPr lang="en-GB" dirty="0"/>
              <a:t>Process activities </a:t>
            </a:r>
          </a:p>
          <a:p>
            <a:pPr>
              <a:buFont typeface="Wingdings" pitchFamily="2" charset="2"/>
              <a:buChar char="Ø"/>
            </a:pPr>
            <a:r>
              <a:rPr lang="en-GB" dirty="0"/>
              <a:t>Software process models </a:t>
            </a:r>
          </a:p>
          <a:p>
            <a:pPr>
              <a:buFont typeface="Wingdings" pitchFamily="2" charset="2"/>
              <a:buChar char="Ø"/>
            </a:pPr>
            <a:r>
              <a:rPr lang="en-GB" dirty="0"/>
              <a:t>Coping with change </a:t>
            </a:r>
          </a:p>
          <a:p>
            <a:pPr>
              <a:buFont typeface="Wingdings" pitchFamily="2" charset="2"/>
              <a:buChar char="Ø"/>
            </a:pPr>
            <a:r>
              <a:rPr lang="en-GB" dirty="0"/>
              <a:t>Rational Unified Process </a:t>
            </a:r>
          </a:p>
        </p:txBody>
      </p:sp>
      <p:sp>
        <p:nvSpPr>
          <p:cNvPr id="6" name="Date Placeholder 5"/>
          <p:cNvSpPr>
            <a:spLocks noGrp="1"/>
          </p:cNvSpPr>
          <p:nvPr>
            <p:ph type="dt" sz="half" idx="10"/>
          </p:nvPr>
        </p:nvSpPr>
        <p:spPr/>
        <p:txBody>
          <a:bodyPr/>
          <a:lstStyle/>
          <a:p>
            <a:pPr>
              <a:defRPr/>
            </a:pPr>
            <a:fld id="{1376613C-74EC-4C7F-88A1-E65DE0AAC588}" type="datetime1">
              <a:rPr lang="en-US" smtClean="0">
                <a:solidFill>
                  <a:srgbClr val="000000"/>
                </a:solidFill>
              </a:rPr>
              <a:t>10/23/2024</a:t>
            </a:fld>
            <a:endParaRPr lang="en-US">
              <a:solidFill>
                <a:srgbClr val="000000"/>
              </a:solidFill>
            </a:endParaRPr>
          </a:p>
        </p:txBody>
      </p:sp>
      <p:sp>
        <p:nvSpPr>
          <p:cNvPr id="7" name="Slide Number Placeholder 6"/>
          <p:cNvSpPr>
            <a:spLocks noGrp="1"/>
          </p:cNvSpPr>
          <p:nvPr>
            <p:ph type="sldNum" sz="quarter" idx="11"/>
          </p:nvPr>
        </p:nvSpPr>
        <p:spPr/>
        <p:txBody>
          <a:bodyPr/>
          <a:lstStyle/>
          <a:p>
            <a:fld id="{1356CF8A-B1E3-4D79-8AB0-75E447FA380F}" type="slidenum">
              <a:rPr lang="en-US" altLang="en-US" smtClean="0">
                <a:solidFill>
                  <a:srgbClr val="000000"/>
                </a:solidFill>
              </a:rPr>
              <a:pPr/>
              <a:t>2</a:t>
            </a:fld>
            <a:endParaRPr lang="en-US" altLang="en-US">
              <a:solidFill>
                <a:srgbClr val="000000"/>
              </a:solidFill>
            </a:endParaRPr>
          </a:p>
        </p:txBody>
      </p:sp>
      <p:cxnSp>
        <p:nvCxnSpPr>
          <p:cNvPr id="8" name="Straight Connector 7"/>
          <p:cNvCxnSpPr/>
          <p:nvPr/>
        </p:nvCxnSpPr>
        <p:spPr bwMode="auto">
          <a:xfrm>
            <a:off x="152400" y="812800"/>
            <a:ext cx="11887200" cy="0"/>
          </a:xfrm>
          <a:prstGeom prst="line">
            <a:avLst/>
          </a:prstGeom>
          <a:ln>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7605197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p>
        </p:txBody>
      </p:sp>
      <p:sp>
        <p:nvSpPr>
          <p:cNvPr id="3" name="Content Placeholder 2"/>
          <p:cNvSpPr>
            <a:spLocks noGrp="1"/>
          </p:cNvSpPr>
          <p:nvPr>
            <p:ph idx="1"/>
          </p:nvPr>
        </p:nvSpPr>
        <p:spPr/>
        <p:txBody>
          <a:bodyPr/>
          <a:lstStyle/>
          <a:p>
            <a:pPr marL="0" indent="0">
              <a:buNone/>
            </a:pPr>
            <a:r>
              <a:rPr lang="en-GB" b="1" dirty="0"/>
              <a:t>Integration and System Testing:</a:t>
            </a:r>
            <a:r>
              <a:rPr lang="en-GB" dirty="0"/>
              <a:t> </a:t>
            </a:r>
          </a:p>
          <a:p>
            <a:r>
              <a:rPr lang="en-GB" dirty="0"/>
              <a:t>This phase is highly crucial as the quality of the end product is determined by the effectiveness of the testing carried out. </a:t>
            </a:r>
          </a:p>
          <a:p>
            <a:r>
              <a:rPr lang="en-GB" dirty="0"/>
              <a:t>The better output will lead to satisfied customers, lower maintenance costs, and accurate results. </a:t>
            </a:r>
          </a:p>
          <a:p>
            <a:r>
              <a:rPr lang="en-GB" dirty="0"/>
              <a:t>Unit testing determines the efficiency of individual modules. However, in this phase, the modules are tested for their interactions with each other and with the system.</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20</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6020760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Waterfall model phases</a:t>
            </a:r>
          </a:p>
        </p:txBody>
      </p:sp>
      <p:sp>
        <p:nvSpPr>
          <p:cNvPr id="3" name="Content Placeholder 2"/>
          <p:cNvSpPr>
            <a:spLocks noGrp="1"/>
          </p:cNvSpPr>
          <p:nvPr>
            <p:ph idx="1"/>
          </p:nvPr>
        </p:nvSpPr>
        <p:spPr/>
        <p:txBody>
          <a:bodyPr/>
          <a:lstStyle/>
          <a:p>
            <a:pPr marL="0" indent="0">
              <a:buNone/>
            </a:pPr>
            <a:r>
              <a:rPr lang="en-GB" b="1" dirty="0"/>
              <a:t>Operation and maintenance phase:</a:t>
            </a:r>
            <a:r>
              <a:rPr lang="en-GB" dirty="0"/>
              <a:t> Maintenance is the task performed by every user once the software has been delivered to the customer, installed, and operational.</a:t>
            </a:r>
          </a:p>
          <a:p>
            <a:pPr marL="0" indent="0">
              <a:buNone/>
            </a:pPr>
            <a:r>
              <a:rPr lang="en-GB" dirty="0">
                <a:solidFill>
                  <a:srgbClr val="FF0000"/>
                </a:solidFill>
              </a:rPr>
              <a:t>Discus </a:t>
            </a:r>
          </a:p>
          <a:p>
            <a:pPr>
              <a:buFont typeface="Wingdings" pitchFamily="2" charset="2"/>
              <a:buChar char="Ø"/>
            </a:pPr>
            <a:r>
              <a:rPr lang="en-GB" dirty="0"/>
              <a:t>When to use SDLC Waterfall Model?</a:t>
            </a:r>
          </a:p>
          <a:p>
            <a:pPr>
              <a:buFont typeface="Wingdings" pitchFamily="2" charset="2"/>
              <a:buChar char="Ø"/>
            </a:pPr>
            <a:r>
              <a:rPr lang="en-GB" dirty="0"/>
              <a:t>Advantages of Waterfall model?</a:t>
            </a:r>
          </a:p>
          <a:p>
            <a:pPr>
              <a:buFont typeface="Wingdings" pitchFamily="2" charset="2"/>
              <a:buChar char="Ø"/>
            </a:pPr>
            <a:r>
              <a:rPr lang="en-GB" dirty="0"/>
              <a:t>Disadvantages of Waterfall model?</a:t>
            </a:r>
          </a:p>
          <a:p>
            <a:pPr marL="0" indent="0">
              <a:buNone/>
            </a:pPr>
            <a:endParaRPr lang="en-GB" dirty="0">
              <a:solidFill>
                <a:srgbClr val="FF0000"/>
              </a:solidFill>
            </a:endParaRP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21</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2455355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When to use SDLC Waterfall Model?</a:t>
            </a:r>
            <a:br>
              <a:rPr lang="en-GB" b="0" dirty="0"/>
            </a:br>
            <a:endParaRPr lang="en-GB" dirty="0"/>
          </a:p>
        </p:txBody>
      </p:sp>
      <p:sp>
        <p:nvSpPr>
          <p:cNvPr id="3" name="Content Placeholder 2"/>
          <p:cNvSpPr>
            <a:spLocks noGrp="1"/>
          </p:cNvSpPr>
          <p:nvPr>
            <p:ph idx="1"/>
          </p:nvPr>
        </p:nvSpPr>
        <p:spPr/>
        <p:txBody>
          <a:bodyPr/>
          <a:lstStyle/>
          <a:p>
            <a:r>
              <a:rPr lang="en-GB" dirty="0"/>
              <a:t>Some Circumstances where the use of the Waterfall model is most suited are:</a:t>
            </a:r>
          </a:p>
          <a:p>
            <a:r>
              <a:rPr lang="en-GB" dirty="0"/>
              <a:t>When the </a:t>
            </a:r>
            <a:r>
              <a:rPr lang="en-GB" dirty="0">
                <a:solidFill>
                  <a:srgbClr val="00B0F0"/>
                </a:solidFill>
              </a:rPr>
              <a:t>requirements are constant </a:t>
            </a:r>
            <a:r>
              <a:rPr lang="en-GB" dirty="0"/>
              <a:t>and </a:t>
            </a:r>
            <a:r>
              <a:rPr lang="en-GB" dirty="0">
                <a:solidFill>
                  <a:srgbClr val="00B0F0"/>
                </a:solidFill>
              </a:rPr>
              <a:t>not changed regularly</a:t>
            </a:r>
            <a:r>
              <a:rPr lang="en-GB" dirty="0"/>
              <a:t>.</a:t>
            </a:r>
          </a:p>
          <a:p>
            <a:r>
              <a:rPr lang="en-GB" dirty="0">
                <a:solidFill>
                  <a:srgbClr val="00B0F0"/>
                </a:solidFill>
              </a:rPr>
              <a:t>A project is short</a:t>
            </a:r>
          </a:p>
          <a:p>
            <a:r>
              <a:rPr lang="en-GB" dirty="0"/>
              <a:t>The situation is </a:t>
            </a:r>
            <a:r>
              <a:rPr lang="en-GB" dirty="0">
                <a:solidFill>
                  <a:srgbClr val="FF0000"/>
                </a:solidFill>
              </a:rPr>
              <a:t>calm</a:t>
            </a:r>
          </a:p>
          <a:p>
            <a:r>
              <a:rPr lang="en-GB" dirty="0"/>
              <a:t>Where </a:t>
            </a:r>
            <a:r>
              <a:rPr lang="en-GB" dirty="0">
                <a:solidFill>
                  <a:srgbClr val="FF0000"/>
                </a:solidFill>
              </a:rPr>
              <a:t>the tools and technology </a:t>
            </a:r>
            <a:r>
              <a:rPr lang="en-GB" dirty="0"/>
              <a:t>used is consistent and is not changing</a:t>
            </a:r>
          </a:p>
          <a:p>
            <a:r>
              <a:rPr lang="en-GB" dirty="0"/>
              <a:t>When </a:t>
            </a:r>
            <a:r>
              <a:rPr lang="en-GB" dirty="0">
                <a:solidFill>
                  <a:srgbClr val="FF0000"/>
                </a:solidFill>
              </a:rPr>
              <a:t>resources are well prepared and are available to use</a:t>
            </a:r>
            <a:r>
              <a:rPr lang="en-GB" dirty="0"/>
              <a:t>.</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22</a:t>
            </a:fld>
            <a:endParaRPr lang="en-US" altLang="en-US">
              <a:solidFill>
                <a:srgbClr val="000000"/>
              </a:solidFill>
            </a:endParaRPr>
          </a:p>
        </p:txBody>
      </p:sp>
      <p:cxnSp>
        <p:nvCxnSpPr>
          <p:cNvPr id="7" name="Straight Connector 6"/>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65130661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Advantages of Waterfall model</a:t>
            </a:r>
            <a:br>
              <a:rPr lang="en-GB" b="0" dirty="0"/>
            </a:br>
            <a:endParaRPr lang="en-GB" dirty="0"/>
          </a:p>
        </p:txBody>
      </p:sp>
      <p:sp>
        <p:nvSpPr>
          <p:cNvPr id="3" name="Content Placeholder 2"/>
          <p:cNvSpPr>
            <a:spLocks noGrp="1"/>
          </p:cNvSpPr>
          <p:nvPr>
            <p:ph idx="1"/>
          </p:nvPr>
        </p:nvSpPr>
        <p:spPr/>
        <p:txBody>
          <a:bodyPr/>
          <a:lstStyle/>
          <a:p>
            <a:r>
              <a:rPr lang="en-GB" dirty="0"/>
              <a:t>Simple to implement</a:t>
            </a:r>
          </a:p>
          <a:p>
            <a:r>
              <a:rPr lang="en-GB" dirty="0"/>
              <a:t>Number of resources that are required for it is minimal.</a:t>
            </a:r>
          </a:p>
          <a:p>
            <a:r>
              <a:rPr lang="en-GB" dirty="0"/>
              <a:t>The requirements are simple and explicitly declared; </a:t>
            </a:r>
          </a:p>
          <a:p>
            <a:r>
              <a:rPr lang="en-GB" dirty="0"/>
              <a:t>Requirements are remain unchanged during the entire project development.</a:t>
            </a:r>
          </a:p>
          <a:p>
            <a:r>
              <a:rPr lang="en-GB" dirty="0"/>
              <a:t>The start and end points for each phase is fixed, which makes it easy to cover progress.</a:t>
            </a:r>
          </a:p>
          <a:p>
            <a:r>
              <a:rPr lang="en-GB" dirty="0"/>
              <a:t>The release date for the complete product, as well as its final cost, can be determined before development.</a:t>
            </a:r>
          </a:p>
          <a:p>
            <a:r>
              <a:rPr lang="en-GB" dirty="0"/>
              <a:t>It gives easy to control and clarity for the customer due to a strict reporting system.</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23</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45188402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Disadvantage</a:t>
            </a:r>
            <a:r>
              <a:rPr lang="en-GB" dirty="0"/>
              <a:t> </a:t>
            </a:r>
            <a:r>
              <a:rPr lang="en-GB" b="0" dirty="0"/>
              <a:t>of waterfall model</a:t>
            </a:r>
          </a:p>
        </p:txBody>
      </p:sp>
      <p:sp>
        <p:nvSpPr>
          <p:cNvPr id="3" name="Content Placeholder 2"/>
          <p:cNvSpPr>
            <a:spLocks noGrp="1"/>
          </p:cNvSpPr>
          <p:nvPr>
            <p:ph idx="1"/>
          </p:nvPr>
        </p:nvSpPr>
        <p:spPr/>
        <p:txBody>
          <a:bodyPr/>
          <a:lstStyle/>
          <a:p>
            <a:r>
              <a:rPr lang="en-GB" dirty="0"/>
              <a:t>The risk factor is higher, so this model is not suitable for more significant and complex projects.</a:t>
            </a:r>
          </a:p>
          <a:p>
            <a:r>
              <a:rPr lang="en-GB" dirty="0"/>
              <a:t>This model cannot accept the changes in requirements during development.</a:t>
            </a:r>
          </a:p>
          <a:p>
            <a:r>
              <a:rPr lang="en-GB" dirty="0"/>
              <a:t>It becomes dangerous to go back to the phase. </a:t>
            </a:r>
            <a:r>
              <a:rPr lang="en-GB" dirty="0">
                <a:solidFill>
                  <a:srgbClr val="FF0000"/>
                </a:solidFill>
              </a:rPr>
              <a:t>For example</a:t>
            </a:r>
            <a:r>
              <a:rPr lang="en-GB" dirty="0"/>
              <a:t>, if the application has now shifted to the coding phase, and there is a change in requirement, It becomes </a:t>
            </a:r>
            <a:r>
              <a:rPr lang="en-GB" dirty="0">
                <a:solidFill>
                  <a:srgbClr val="FF0000"/>
                </a:solidFill>
              </a:rPr>
              <a:t>tough</a:t>
            </a:r>
            <a:r>
              <a:rPr lang="en-GB" dirty="0"/>
              <a:t> to go back and change it.</a:t>
            </a:r>
          </a:p>
          <a:p>
            <a:r>
              <a:rPr lang="en-GB" dirty="0"/>
              <a:t>Since </a:t>
            </a:r>
            <a:r>
              <a:rPr lang="en-GB" dirty="0">
                <a:solidFill>
                  <a:srgbClr val="FF0000"/>
                </a:solidFill>
              </a:rPr>
              <a:t>the testing done </a:t>
            </a:r>
            <a:r>
              <a:rPr lang="en-GB" dirty="0"/>
              <a:t>at a later stage, it does not allow identifying the challenges and risks in the earlier phase, so the risk reduction strategy is difficult to prepare.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24</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523108584"/>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a:t>
            </a:r>
            <a:r>
              <a:rPr lang="en-GB" b="0" dirty="0"/>
              <a:t>RAD Model</a:t>
            </a:r>
          </a:p>
        </p:txBody>
      </p:sp>
      <p:sp>
        <p:nvSpPr>
          <p:cNvPr id="3" name="Content Placeholder 2"/>
          <p:cNvSpPr>
            <a:spLocks noGrp="1"/>
          </p:cNvSpPr>
          <p:nvPr>
            <p:ph idx="1"/>
          </p:nvPr>
        </p:nvSpPr>
        <p:spPr/>
        <p:txBody>
          <a:bodyPr/>
          <a:lstStyle/>
          <a:p>
            <a:r>
              <a:rPr lang="en-GB" dirty="0"/>
              <a:t>What is RAD?</a:t>
            </a:r>
          </a:p>
          <a:p>
            <a:r>
              <a:rPr lang="en-GB" dirty="0"/>
              <a:t>List and describe phase of RAD</a:t>
            </a:r>
          </a:p>
          <a:p>
            <a:r>
              <a:rPr lang="en-GB" dirty="0"/>
              <a:t>When to use RAD</a:t>
            </a:r>
          </a:p>
          <a:p>
            <a:r>
              <a:rPr lang="en-GB" dirty="0"/>
              <a:t>Pros and cons of RAD</a:t>
            </a:r>
          </a:p>
          <a:p>
            <a:r>
              <a:rPr lang="en-GB" dirty="0">
                <a:solidFill>
                  <a:srgbClr val="FF0000"/>
                </a:solidFill>
              </a:rPr>
              <a:t> reading assignment [including in any means of questions]…</a:t>
            </a:r>
          </a:p>
          <a:p>
            <a:endParaRPr lang="en-GB" dirty="0"/>
          </a:p>
          <a:p>
            <a:endParaRPr lang="en-GB" dirty="0"/>
          </a:p>
          <a:p>
            <a:pPr marL="0" indent="0">
              <a:buNone/>
            </a:pPr>
            <a:endParaRPr lang="en-GB" dirty="0"/>
          </a:p>
          <a:p>
            <a:pPr marL="0" indent="0">
              <a:buNone/>
            </a:pPr>
            <a:br>
              <a:rPr lang="en-GB" dirty="0"/>
            </a:b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25</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8242338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 Spiral Model</a:t>
            </a:r>
            <a:br>
              <a:rPr lang="en-GB" dirty="0"/>
            </a:br>
            <a:endParaRPr lang="en-GB" dirty="0"/>
          </a:p>
        </p:txBody>
      </p:sp>
      <p:sp>
        <p:nvSpPr>
          <p:cNvPr id="3" name="Content Placeholder 2"/>
          <p:cNvSpPr>
            <a:spLocks noGrp="1"/>
          </p:cNvSpPr>
          <p:nvPr>
            <p:ph idx="1"/>
          </p:nvPr>
        </p:nvSpPr>
        <p:spPr>
          <a:xfrm>
            <a:off x="609600" y="1143000"/>
            <a:ext cx="11087100" cy="4311650"/>
          </a:xfrm>
        </p:spPr>
        <p:txBody>
          <a:bodyPr/>
          <a:lstStyle/>
          <a:p>
            <a:r>
              <a:rPr lang="en-GB" dirty="0"/>
              <a:t>It is an evolutionary software process model that couples the iterative feature of prototyping with the controlled and systematic aspects of the linear sequential model. </a:t>
            </a:r>
          </a:p>
          <a:p>
            <a:r>
              <a:rPr lang="en-GB" dirty="0"/>
              <a:t>It implements the potential for rapid development of new versions of the software. </a:t>
            </a:r>
          </a:p>
          <a:p>
            <a:r>
              <a:rPr lang="en-GB" dirty="0"/>
              <a:t>Using the spiral model, </a:t>
            </a:r>
            <a:r>
              <a:rPr lang="en-GB" dirty="0">
                <a:solidFill>
                  <a:srgbClr val="FF0000"/>
                </a:solidFill>
              </a:rPr>
              <a:t>the software is developed in a series of incremental releases</a:t>
            </a:r>
            <a:r>
              <a:rPr lang="en-GB" dirty="0"/>
              <a:t>. </a:t>
            </a:r>
          </a:p>
          <a:p>
            <a:r>
              <a:rPr lang="en-GB" dirty="0"/>
              <a:t>During the early iterations, the additional release may be a paper model or prototype. </a:t>
            </a:r>
          </a:p>
          <a:p>
            <a:r>
              <a:rPr lang="en-GB" dirty="0"/>
              <a:t>During later iterations, more and more complete versions of the engineered system are produced.</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26</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042255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Spiral Model </a:t>
            </a:r>
            <a:br>
              <a:rPr lang="en-GB" dirty="0"/>
            </a:b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27</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pic>
        <p:nvPicPr>
          <p:cNvPr id="7" name="Content Placeholder 6" descr="Spiral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8112" y="1185862"/>
            <a:ext cx="4905375" cy="4276725"/>
          </a:xfrm>
          <a:prstGeom prst="rect">
            <a:avLst/>
          </a:prstGeom>
          <a:noFill/>
          <a:ln>
            <a:noFill/>
          </a:ln>
        </p:spPr>
      </p:pic>
      <p:sp>
        <p:nvSpPr>
          <p:cNvPr id="8" name="Rectangle 7"/>
          <p:cNvSpPr/>
          <p:nvPr/>
        </p:nvSpPr>
        <p:spPr>
          <a:xfrm>
            <a:off x="381000" y="5461000"/>
            <a:ext cx="11658600" cy="369332"/>
          </a:xfrm>
          <a:prstGeom prst="rect">
            <a:avLst/>
          </a:prstGeom>
        </p:spPr>
        <p:txBody>
          <a:bodyPr wrap="square">
            <a:spAutoFit/>
          </a:bodyPr>
          <a:lstStyle/>
          <a:p>
            <a:r>
              <a:rPr lang="en-GB" i="1" dirty="0">
                <a:solidFill>
                  <a:srgbClr val="00B0F0"/>
                </a:solidFill>
              </a:rPr>
              <a:t>Each cycle in the spiral is divided into four parts:</a:t>
            </a:r>
          </a:p>
        </p:txBody>
      </p:sp>
    </p:spTree>
    <p:extLst>
      <p:ext uri="{BB962C8B-B14F-4D97-AF65-F5344CB8AC3E}">
        <p14:creationId xmlns:p14="http://schemas.microsoft.com/office/powerpoint/2010/main" val="172996867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Four parts of spiral model</a:t>
            </a:r>
          </a:p>
        </p:txBody>
      </p:sp>
      <p:sp>
        <p:nvSpPr>
          <p:cNvPr id="3" name="Content Placeholder 2"/>
          <p:cNvSpPr>
            <a:spLocks noGrp="1"/>
          </p:cNvSpPr>
          <p:nvPr>
            <p:ph idx="1"/>
          </p:nvPr>
        </p:nvSpPr>
        <p:spPr>
          <a:xfrm>
            <a:off x="609600" y="1143000"/>
            <a:ext cx="11074400" cy="4311650"/>
          </a:xfrm>
        </p:spPr>
        <p:txBody>
          <a:bodyPr/>
          <a:lstStyle/>
          <a:p>
            <a:pPr marL="0" indent="0">
              <a:buNone/>
            </a:pPr>
            <a:r>
              <a:rPr lang="en-GB" b="1" dirty="0"/>
              <a:t>Objective setting:</a:t>
            </a:r>
            <a:r>
              <a:rPr lang="en-GB" dirty="0"/>
              <a:t> </a:t>
            </a:r>
          </a:p>
          <a:p>
            <a:r>
              <a:rPr lang="en-GB" dirty="0"/>
              <a:t>Each cycle in the spiral starts with the identification of purpose for that cycle, the various alternatives that are possible for achieving the targets, and the constraints that exists.</a:t>
            </a:r>
          </a:p>
          <a:p>
            <a:pPr marL="0" indent="0">
              <a:buNone/>
            </a:pPr>
            <a:r>
              <a:rPr lang="en-GB" b="1" dirty="0"/>
              <a:t>Risk Assessment and reduction:</a:t>
            </a:r>
            <a:r>
              <a:rPr lang="en-GB" dirty="0"/>
              <a:t> </a:t>
            </a:r>
          </a:p>
          <a:p>
            <a:r>
              <a:rPr lang="en-GB" dirty="0"/>
              <a:t>The next phase in the cycle is to calculate these various alternatives based on the goals and constraints. The focus of evaluation in this stage is located on the risk perception for the project.</a:t>
            </a:r>
          </a:p>
          <a:p>
            <a:r>
              <a:rPr lang="en-GB" b="1" dirty="0"/>
              <a:t>Development and validation:</a:t>
            </a:r>
            <a:r>
              <a:rPr lang="en-GB" dirty="0"/>
              <a:t> </a:t>
            </a:r>
          </a:p>
          <a:p>
            <a:pPr marL="0" indent="0">
              <a:buNone/>
            </a:pPr>
            <a:r>
              <a:rPr lang="en-GB" dirty="0"/>
              <a:t>The next phase is to develop strategies that resolve uncertainties and risks. This process may include activities such as benchmarking, simulation, and prototyping.</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28</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1633122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Four parts of spiral model</a:t>
            </a:r>
            <a:endParaRPr lang="en-GB" dirty="0"/>
          </a:p>
        </p:txBody>
      </p:sp>
      <p:sp>
        <p:nvSpPr>
          <p:cNvPr id="3" name="Content Placeholder 2"/>
          <p:cNvSpPr>
            <a:spLocks noGrp="1"/>
          </p:cNvSpPr>
          <p:nvPr>
            <p:ph idx="1"/>
          </p:nvPr>
        </p:nvSpPr>
        <p:spPr/>
        <p:txBody>
          <a:bodyPr/>
          <a:lstStyle/>
          <a:p>
            <a:pPr marL="0" indent="0">
              <a:buNone/>
            </a:pPr>
            <a:r>
              <a:rPr lang="en-GB" b="1" dirty="0"/>
              <a:t>Planning:</a:t>
            </a:r>
            <a:r>
              <a:rPr lang="en-GB" dirty="0"/>
              <a:t> </a:t>
            </a:r>
          </a:p>
          <a:p>
            <a:r>
              <a:rPr lang="en-GB" dirty="0"/>
              <a:t>Finally, the next step is planned. The project is reviewed, and a choice made whether to continue with a further period of the spiral. If it is determined to keep, plans are drawn up for the next step of the project.</a:t>
            </a:r>
          </a:p>
          <a:p>
            <a:pPr marL="0" indent="0">
              <a:buNone/>
            </a:pPr>
            <a:endParaRPr lang="en-GB" dirty="0"/>
          </a:p>
          <a:p>
            <a:r>
              <a:rPr lang="en-GB" dirty="0"/>
              <a:t>The development phase depends on the remaining risks. For example, if performance or user-interface risks are treated more essential than the program development risks, the next phase may be an evolutionary development that includes developing a more detailed prototype for solving the risks.</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29</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 name="Straight Connector 6"/>
          <p:cNvCxnSpPr/>
          <p:nvPr/>
        </p:nvCxnSpPr>
        <p:spPr bwMode="auto">
          <a:xfrm>
            <a:off x="152400" y="3086100"/>
            <a:ext cx="11887200" cy="0"/>
          </a:xfrm>
          <a:prstGeom prst="line">
            <a:avLst/>
          </a:prstGeom>
          <a:ln>
            <a:headEnd type="none" w="med" len="med"/>
            <a:tailEnd type="none" w="med" len="med"/>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8202536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139700"/>
            <a:ext cx="10363200" cy="762000"/>
          </a:xfrm>
        </p:spPr>
        <p:txBody>
          <a:bodyPr/>
          <a:lstStyle/>
          <a:p>
            <a:r>
              <a:rPr lang="en-GB" dirty="0"/>
              <a:t>Objectives</a:t>
            </a:r>
          </a:p>
        </p:txBody>
      </p:sp>
      <p:sp>
        <p:nvSpPr>
          <p:cNvPr id="3" name="Content Placeholder 2"/>
          <p:cNvSpPr>
            <a:spLocks noGrp="1"/>
          </p:cNvSpPr>
          <p:nvPr>
            <p:ph idx="1"/>
          </p:nvPr>
        </p:nvSpPr>
        <p:spPr>
          <a:xfrm>
            <a:off x="317500" y="863600"/>
            <a:ext cx="11518900" cy="4978400"/>
          </a:xfrm>
        </p:spPr>
        <p:txBody>
          <a:bodyPr/>
          <a:lstStyle/>
          <a:p>
            <a:r>
              <a:rPr lang="en-GB" dirty="0"/>
              <a:t>The objective of this chapter is to introduce you to the idea of a software process- </a:t>
            </a:r>
            <a:r>
              <a:rPr lang="en-GB" dirty="0">
                <a:solidFill>
                  <a:srgbClr val="FF0000"/>
                </a:solidFill>
              </a:rPr>
              <a:t>a coherent set of activities </a:t>
            </a:r>
            <a:r>
              <a:rPr lang="en-GB" dirty="0"/>
              <a:t>for software production. </a:t>
            </a:r>
          </a:p>
          <a:p>
            <a:pPr marL="0" indent="0">
              <a:buNone/>
            </a:pPr>
            <a:r>
              <a:rPr lang="en-GB" b="1" dirty="0"/>
              <a:t>After this  chapter you will: </a:t>
            </a:r>
          </a:p>
          <a:p>
            <a:r>
              <a:rPr lang="en-GB" dirty="0"/>
              <a:t>Understand the concepts of software processes and software process models;</a:t>
            </a:r>
          </a:p>
          <a:p>
            <a:r>
              <a:rPr lang="en-GB" dirty="0"/>
              <a:t>Have been introduced some generic software process models and when they might be used; </a:t>
            </a:r>
          </a:p>
          <a:p>
            <a:r>
              <a:rPr lang="en-GB" dirty="0"/>
              <a:t>Know about the fundamental process activities of </a:t>
            </a:r>
            <a:r>
              <a:rPr lang="en-GB" b="1" dirty="0">
                <a:solidFill>
                  <a:srgbClr val="FF0000"/>
                </a:solidFill>
              </a:rPr>
              <a:t>software requirements engineering</a:t>
            </a:r>
            <a:r>
              <a:rPr lang="en-GB" dirty="0"/>
              <a:t>, </a:t>
            </a:r>
            <a:r>
              <a:rPr lang="en-GB" b="1" dirty="0">
                <a:solidFill>
                  <a:srgbClr val="FF0000"/>
                </a:solidFill>
              </a:rPr>
              <a:t>software development</a:t>
            </a:r>
            <a:r>
              <a:rPr lang="en-GB" dirty="0"/>
              <a:t>, </a:t>
            </a:r>
            <a:r>
              <a:rPr lang="en-GB" b="1" dirty="0">
                <a:solidFill>
                  <a:srgbClr val="FF0000"/>
                </a:solidFill>
              </a:rPr>
              <a:t>testing</a:t>
            </a:r>
            <a:r>
              <a:rPr lang="en-GB" dirty="0"/>
              <a:t>, and </a:t>
            </a:r>
            <a:r>
              <a:rPr lang="en-GB" b="1" i="1" dirty="0">
                <a:solidFill>
                  <a:srgbClr val="FF0000"/>
                </a:solidFill>
              </a:rPr>
              <a:t>evolution</a:t>
            </a:r>
          </a:p>
          <a:p>
            <a:r>
              <a:rPr lang="en-GB" dirty="0"/>
              <a:t>Understand why processes should be organized to cope with changes in the software requirements and design. </a:t>
            </a:r>
          </a:p>
          <a:p>
            <a:r>
              <a:rPr lang="en-GB" dirty="0"/>
              <a:t>Understand how the </a:t>
            </a:r>
            <a:r>
              <a:rPr lang="en-GB" dirty="0">
                <a:solidFill>
                  <a:srgbClr val="C00000"/>
                </a:solidFill>
              </a:rPr>
              <a:t>Rational Unified Process integrates </a:t>
            </a:r>
            <a:r>
              <a:rPr lang="en-GB" dirty="0"/>
              <a:t>good software engineering practice to create adaptable software processes</a:t>
            </a:r>
          </a:p>
          <a:p>
            <a:pPr marL="457200" lvl="1" indent="0" algn="just">
              <a:buNone/>
            </a:pPr>
            <a:endParaRPr lang="en-GB" dirty="0"/>
          </a:p>
        </p:txBody>
      </p:sp>
      <p:sp>
        <p:nvSpPr>
          <p:cNvPr id="6" name="Date Placeholder 5"/>
          <p:cNvSpPr>
            <a:spLocks noGrp="1"/>
          </p:cNvSpPr>
          <p:nvPr>
            <p:ph type="dt" sz="half" idx="10"/>
          </p:nvPr>
        </p:nvSpPr>
        <p:spPr/>
        <p:txBody>
          <a:bodyPr/>
          <a:lstStyle/>
          <a:p>
            <a:pPr>
              <a:defRPr/>
            </a:pPr>
            <a:fld id="{DC883260-773E-4249-8279-8D9BA785AB90}" type="datetime1">
              <a:rPr lang="en-US" smtClean="0">
                <a:solidFill>
                  <a:srgbClr val="000000"/>
                </a:solidFill>
              </a:rPr>
              <a:t>10/23/2024</a:t>
            </a:fld>
            <a:endParaRPr lang="en-US">
              <a:solidFill>
                <a:srgbClr val="000000"/>
              </a:solidFill>
            </a:endParaRPr>
          </a:p>
        </p:txBody>
      </p:sp>
      <p:sp>
        <p:nvSpPr>
          <p:cNvPr id="7" name="Slide Number Placeholder 6"/>
          <p:cNvSpPr>
            <a:spLocks noGrp="1"/>
          </p:cNvSpPr>
          <p:nvPr>
            <p:ph type="sldNum" sz="quarter" idx="11"/>
          </p:nvPr>
        </p:nvSpPr>
        <p:spPr/>
        <p:txBody>
          <a:bodyPr/>
          <a:lstStyle/>
          <a:p>
            <a:fld id="{1356CF8A-B1E3-4D79-8AB0-75E447FA380F}" type="slidenum">
              <a:rPr lang="en-US" altLang="en-US" smtClean="0">
                <a:solidFill>
                  <a:srgbClr val="000000"/>
                </a:solidFill>
              </a:rPr>
              <a:pPr/>
              <a:t>3</a:t>
            </a:fld>
            <a:endParaRPr lang="en-US" altLang="en-US">
              <a:solidFill>
                <a:srgbClr val="000000"/>
              </a:solidFill>
            </a:endParaRPr>
          </a:p>
        </p:txBody>
      </p:sp>
      <p:cxnSp>
        <p:nvCxnSpPr>
          <p:cNvPr id="8" name="Straight Connector 7"/>
          <p:cNvCxnSpPr/>
          <p:nvPr/>
        </p:nvCxnSpPr>
        <p:spPr bwMode="auto">
          <a:xfrm>
            <a:off x="152400" y="812800"/>
            <a:ext cx="11887200" cy="0"/>
          </a:xfrm>
          <a:prstGeom prst="line">
            <a:avLst/>
          </a:prstGeom>
          <a:ln>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80627681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…continue</a:t>
            </a:r>
          </a:p>
        </p:txBody>
      </p:sp>
      <p:sp>
        <p:nvSpPr>
          <p:cNvPr id="3" name="Content Placeholder 2"/>
          <p:cNvSpPr>
            <a:spLocks noGrp="1"/>
          </p:cNvSpPr>
          <p:nvPr>
            <p:ph idx="1"/>
          </p:nvPr>
        </p:nvSpPr>
        <p:spPr/>
        <p:txBody>
          <a:bodyPr/>
          <a:lstStyle/>
          <a:p>
            <a:r>
              <a:rPr lang="en-GB" dirty="0"/>
              <a:t>The </a:t>
            </a:r>
            <a:r>
              <a:rPr lang="en-GB" b="1" dirty="0"/>
              <a:t>risk-driven</a:t>
            </a:r>
            <a:r>
              <a:rPr lang="en-GB" dirty="0"/>
              <a:t> feature of the spiral model allows it to accommodate any mixture of a specification-oriented, prototype-oriented, simulation-oriented, or another type of approach. </a:t>
            </a:r>
          </a:p>
          <a:p>
            <a:r>
              <a:rPr lang="en-GB" dirty="0"/>
              <a:t>An essential element of the model is that each period of the spiral is completed by a review that includes all the products developed during that cycle, including plans for the next cycle. </a:t>
            </a:r>
          </a:p>
          <a:p>
            <a:r>
              <a:rPr lang="en-GB" dirty="0"/>
              <a:t>The spiral model works for development as well as enhancement projects.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30</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89452169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Spiral Model?</a:t>
            </a:r>
            <a:br>
              <a:rPr lang="en-GB" dirty="0"/>
            </a:br>
            <a:endParaRPr lang="en-GB" dirty="0"/>
          </a:p>
        </p:txBody>
      </p:sp>
      <p:sp>
        <p:nvSpPr>
          <p:cNvPr id="3" name="Content Placeholder 2"/>
          <p:cNvSpPr>
            <a:spLocks noGrp="1"/>
          </p:cNvSpPr>
          <p:nvPr>
            <p:ph idx="1"/>
          </p:nvPr>
        </p:nvSpPr>
        <p:spPr/>
        <p:txBody>
          <a:bodyPr/>
          <a:lstStyle/>
          <a:p>
            <a:pPr lvl="0"/>
            <a:r>
              <a:rPr lang="en-GB" dirty="0"/>
              <a:t>When deliverance is required to be frequent.</a:t>
            </a:r>
          </a:p>
          <a:p>
            <a:pPr lvl="0"/>
            <a:r>
              <a:rPr lang="en-GB" dirty="0"/>
              <a:t>When the project is large</a:t>
            </a:r>
          </a:p>
          <a:p>
            <a:pPr lvl="0"/>
            <a:r>
              <a:rPr lang="en-GB" dirty="0"/>
              <a:t>When requirements are unclear and complex</a:t>
            </a:r>
          </a:p>
          <a:p>
            <a:pPr lvl="0"/>
            <a:r>
              <a:rPr lang="en-GB" dirty="0"/>
              <a:t>When changes may require at any time</a:t>
            </a:r>
          </a:p>
          <a:p>
            <a:pPr lvl="0"/>
            <a:r>
              <a:rPr lang="en-GB" dirty="0"/>
              <a:t>Large and high budget projects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31</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2885109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and disadvantages of spiral model</a:t>
            </a:r>
            <a:br>
              <a:rPr lang="en-GB" dirty="0"/>
            </a:br>
            <a:endParaRPr lang="en-GB" dirty="0"/>
          </a:p>
        </p:txBody>
      </p:sp>
      <p:sp>
        <p:nvSpPr>
          <p:cNvPr id="3" name="Content Placeholder 2"/>
          <p:cNvSpPr>
            <a:spLocks noGrp="1"/>
          </p:cNvSpPr>
          <p:nvPr>
            <p:ph idx="1"/>
          </p:nvPr>
        </p:nvSpPr>
        <p:spPr>
          <a:xfrm>
            <a:off x="609600" y="1143000"/>
            <a:ext cx="6375400" cy="1587500"/>
          </a:xfrm>
        </p:spPr>
        <p:txBody>
          <a:bodyPr/>
          <a:lstStyle/>
          <a:p>
            <a:pPr marL="0" lvl="0" indent="0">
              <a:buNone/>
            </a:pPr>
            <a:r>
              <a:rPr lang="en-GB" b="1" dirty="0"/>
              <a:t>Advantages</a:t>
            </a:r>
          </a:p>
          <a:p>
            <a:pPr lvl="0"/>
            <a:r>
              <a:rPr lang="en-GB" dirty="0"/>
              <a:t>High amount of risk analysis</a:t>
            </a:r>
          </a:p>
          <a:p>
            <a:pPr lvl="0"/>
            <a:r>
              <a:rPr lang="en-GB" dirty="0"/>
              <a:t>Useful for large and mission-critical projects.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32</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7" name="Content Placeholder 2"/>
          <p:cNvSpPr txBox="1">
            <a:spLocks/>
          </p:cNvSpPr>
          <p:nvPr/>
        </p:nvSpPr>
        <p:spPr bwMode="auto">
          <a:xfrm>
            <a:off x="635000" y="3327400"/>
            <a:ext cx="75692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lvl1pPr marL="342900" indent="-3429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2pPr>
            <a:lvl3pPr marL="11430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4pPr>
            <a:lvl5pPr marL="2057400" indent="-228600" algn="l" rtl="0" eaLnBrk="0" fontAlgn="base" hangingPunct="0">
              <a:spcBef>
                <a:spcPct val="20000"/>
              </a:spcBef>
              <a:spcAft>
                <a:spcPct val="0"/>
              </a:spcAft>
              <a:buFont typeface="Times" panose="02020603050405020304" pitchFamily="18" charset="0"/>
              <a:buChar char="•"/>
              <a:defRPr sz="2400">
                <a:solidFill>
                  <a:schemeClr val="tx1"/>
                </a:solidFill>
                <a:latin typeface="+mn-lt"/>
                <a:ea typeface="ＭＳ Ｐゴシック" charset="-128"/>
              </a:defRPr>
            </a:lvl5pPr>
            <a:lvl6pPr marL="2514600" indent="-228600" algn="l" rtl="0" fontAlgn="base">
              <a:spcBef>
                <a:spcPct val="20000"/>
              </a:spcBef>
              <a:spcAft>
                <a:spcPct val="0"/>
              </a:spcAft>
              <a:buFont typeface="Times" pitchFamily="18" charset="0"/>
              <a:buChar char="•"/>
              <a:defRPr sz="2400">
                <a:solidFill>
                  <a:schemeClr val="tx1"/>
                </a:solidFill>
                <a:latin typeface="+mn-lt"/>
              </a:defRPr>
            </a:lvl6pPr>
            <a:lvl7pPr marL="2971800" indent="-228600" algn="l" rtl="0" fontAlgn="base">
              <a:spcBef>
                <a:spcPct val="20000"/>
              </a:spcBef>
              <a:spcAft>
                <a:spcPct val="0"/>
              </a:spcAft>
              <a:buFont typeface="Times" pitchFamily="18" charset="0"/>
              <a:buChar char="•"/>
              <a:defRPr sz="2400">
                <a:solidFill>
                  <a:schemeClr val="tx1"/>
                </a:solidFill>
                <a:latin typeface="+mn-lt"/>
              </a:defRPr>
            </a:lvl7pPr>
            <a:lvl8pPr marL="3429000" indent="-228600" algn="l" rtl="0" fontAlgn="base">
              <a:spcBef>
                <a:spcPct val="20000"/>
              </a:spcBef>
              <a:spcAft>
                <a:spcPct val="0"/>
              </a:spcAft>
              <a:buFont typeface="Times" pitchFamily="18" charset="0"/>
              <a:buChar char="•"/>
              <a:defRPr sz="2400">
                <a:solidFill>
                  <a:schemeClr val="tx1"/>
                </a:solidFill>
                <a:latin typeface="+mn-lt"/>
              </a:defRPr>
            </a:lvl8pPr>
            <a:lvl9pPr marL="3886200" indent="-228600" algn="l" rtl="0" fontAlgn="base">
              <a:spcBef>
                <a:spcPct val="20000"/>
              </a:spcBef>
              <a:spcAft>
                <a:spcPct val="0"/>
              </a:spcAft>
              <a:buFont typeface="Times" pitchFamily="18" charset="0"/>
              <a:buChar char="•"/>
              <a:defRPr sz="2400">
                <a:solidFill>
                  <a:schemeClr val="tx1"/>
                </a:solidFill>
                <a:latin typeface="+mn-lt"/>
              </a:defRPr>
            </a:lvl9pPr>
          </a:lstStyle>
          <a:p>
            <a:pPr marL="0" indent="0">
              <a:buFont typeface="Times" panose="02020603050405020304" pitchFamily="18" charset="0"/>
              <a:buNone/>
            </a:pPr>
            <a:r>
              <a:rPr lang="en-GB" b="1" dirty="0"/>
              <a:t>Disadvantages</a:t>
            </a:r>
          </a:p>
          <a:p>
            <a:pPr lvl="0"/>
            <a:r>
              <a:rPr lang="en-GB" dirty="0"/>
              <a:t>Can be a costly model to use.</a:t>
            </a:r>
          </a:p>
          <a:p>
            <a:pPr lvl="0"/>
            <a:r>
              <a:rPr lang="en-GB" dirty="0"/>
              <a:t>Risk analysis needed highly particular expertise</a:t>
            </a:r>
          </a:p>
          <a:p>
            <a:pPr lvl="0"/>
            <a:r>
              <a:rPr lang="en-GB" dirty="0"/>
              <a:t>Doesn't work well for smaller projects.</a:t>
            </a:r>
          </a:p>
          <a:p>
            <a:endParaRPr lang="en-GB" dirty="0"/>
          </a:p>
        </p:txBody>
      </p:sp>
    </p:spTree>
    <p:extLst>
      <p:ext uri="{BB962C8B-B14F-4D97-AF65-F5344CB8AC3E}">
        <p14:creationId xmlns:p14="http://schemas.microsoft.com/office/powerpoint/2010/main" val="75762743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 V-Model</a:t>
            </a:r>
            <a:br>
              <a:rPr lang="en-GB" dirty="0"/>
            </a:br>
            <a:endParaRPr lang="en-GB" dirty="0"/>
          </a:p>
        </p:txBody>
      </p:sp>
      <p:sp>
        <p:nvSpPr>
          <p:cNvPr id="3" name="Content Placeholder 2"/>
          <p:cNvSpPr>
            <a:spLocks noGrp="1"/>
          </p:cNvSpPr>
          <p:nvPr>
            <p:ph idx="1"/>
          </p:nvPr>
        </p:nvSpPr>
        <p:spPr/>
        <p:txBody>
          <a:bodyPr/>
          <a:lstStyle/>
          <a:p>
            <a:r>
              <a:rPr lang="en-GB" dirty="0"/>
              <a:t>V-Model also referred to as the Verification and Validation Model.</a:t>
            </a:r>
          </a:p>
          <a:p>
            <a:r>
              <a:rPr lang="en-GB" dirty="0"/>
              <a:t> Each  phase of SDLC must complete before the next phase starts. </a:t>
            </a:r>
          </a:p>
          <a:p>
            <a:r>
              <a:rPr lang="en-GB" dirty="0"/>
              <a:t>It follows a sequential design process same as the waterfall model. </a:t>
            </a:r>
          </a:p>
          <a:p>
            <a:r>
              <a:rPr lang="en-GB" dirty="0"/>
              <a:t>Testing of the device is planned in parallel with a corresponding stage of development.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33</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pic>
        <p:nvPicPr>
          <p:cNvPr id="7" name="Picture 6" descr="V-model"/>
          <p:cNvPicPr/>
          <p:nvPr/>
        </p:nvPicPr>
        <p:blipFill>
          <a:blip r:embed="rId2">
            <a:extLst>
              <a:ext uri="{28A0092B-C50C-407E-A947-70E740481C1C}">
                <a14:useLocalDpi xmlns:a14="http://schemas.microsoft.com/office/drawing/2010/main" val="0"/>
              </a:ext>
            </a:extLst>
          </a:blip>
          <a:srcRect/>
          <a:stretch>
            <a:fillRect/>
          </a:stretch>
        </p:blipFill>
        <p:spPr bwMode="auto">
          <a:xfrm>
            <a:off x="3714750" y="2908300"/>
            <a:ext cx="4762500" cy="3810000"/>
          </a:xfrm>
          <a:prstGeom prst="rect">
            <a:avLst/>
          </a:prstGeom>
          <a:noFill/>
          <a:ln>
            <a:noFill/>
          </a:ln>
        </p:spPr>
      </p:pic>
    </p:spTree>
    <p:extLst>
      <p:ext uri="{BB962C8B-B14F-4D97-AF65-F5344CB8AC3E}">
        <p14:creationId xmlns:p14="http://schemas.microsoft.com/office/powerpoint/2010/main" val="298425991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…continue</a:t>
            </a:r>
          </a:p>
        </p:txBody>
      </p:sp>
      <p:sp>
        <p:nvSpPr>
          <p:cNvPr id="3" name="Content Placeholder 2"/>
          <p:cNvSpPr>
            <a:spLocks noGrp="1"/>
          </p:cNvSpPr>
          <p:nvPr>
            <p:ph idx="1"/>
          </p:nvPr>
        </p:nvSpPr>
        <p:spPr>
          <a:xfrm>
            <a:off x="609600" y="1143000"/>
            <a:ext cx="11049000" cy="4311650"/>
          </a:xfrm>
        </p:spPr>
        <p:txBody>
          <a:bodyPr/>
          <a:lstStyle/>
          <a:p>
            <a:r>
              <a:rPr lang="en-GB" b="1" dirty="0"/>
              <a:t>Verification:</a:t>
            </a:r>
            <a:r>
              <a:rPr lang="en-GB" dirty="0"/>
              <a:t> It involves a static analysis method (review) done without executing code. </a:t>
            </a:r>
          </a:p>
          <a:p>
            <a:r>
              <a:rPr lang="en-GB" dirty="0"/>
              <a:t>It is the process of evaluation of the product development process to find whether specified requirements meet.</a:t>
            </a:r>
          </a:p>
          <a:p>
            <a:r>
              <a:rPr lang="en-GB" b="1" dirty="0"/>
              <a:t>Validation:</a:t>
            </a:r>
            <a:r>
              <a:rPr lang="en-GB" dirty="0"/>
              <a:t> It involves dynamic analysis method (functional, non-functional), testing is done by executing code. Validation is the process to classify the software after the completion of the development process to determine whether the software meets the customer expectations and requirements.</a:t>
            </a:r>
          </a:p>
          <a:p>
            <a:r>
              <a:rPr lang="en-GB" dirty="0"/>
              <a:t>So V-Model contains Verification phases on one side of the Validation phases on the other side. Verification and Validation process is joined by coding phase in V-shape. Thus it is known as V-Model.</a:t>
            </a:r>
          </a:p>
          <a:p>
            <a:pPr marL="0" indent="0">
              <a:buNone/>
            </a:pP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34</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9994386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 Phase of V-model</a:t>
            </a:r>
          </a:p>
        </p:txBody>
      </p:sp>
      <p:sp>
        <p:nvSpPr>
          <p:cNvPr id="3" name="Content Placeholder 2"/>
          <p:cNvSpPr>
            <a:spLocks noGrp="1"/>
          </p:cNvSpPr>
          <p:nvPr>
            <p:ph idx="1"/>
          </p:nvPr>
        </p:nvSpPr>
        <p:spPr/>
        <p:txBody>
          <a:bodyPr/>
          <a:lstStyle/>
          <a:p>
            <a:pPr lvl="0"/>
            <a:r>
              <a:rPr lang="en-GB" b="1" dirty="0"/>
              <a:t>Business requirement analysis:</a:t>
            </a:r>
            <a:r>
              <a:rPr lang="en-GB" dirty="0"/>
              <a:t> This is the first step where product requirements understood from the customer's side. This phase contains detailed communication to understand customer's expectations and exact requirements. </a:t>
            </a:r>
          </a:p>
          <a:p>
            <a:pPr lvl="0"/>
            <a:r>
              <a:rPr lang="en-GB" b="1" dirty="0"/>
              <a:t>System Design:</a:t>
            </a:r>
            <a:r>
              <a:rPr lang="en-GB" dirty="0"/>
              <a:t> In this stage system engineers </a:t>
            </a:r>
            <a:r>
              <a:rPr lang="en-GB" dirty="0" err="1"/>
              <a:t>analyze</a:t>
            </a:r>
            <a:r>
              <a:rPr lang="en-GB" dirty="0"/>
              <a:t> and interpret the business of the proposed system by studying the user requirements document.</a:t>
            </a:r>
          </a:p>
          <a:p>
            <a:pPr lvl="0"/>
            <a:r>
              <a:rPr lang="en-GB" b="1" dirty="0"/>
              <a:t>Architecture Design:</a:t>
            </a:r>
            <a:r>
              <a:rPr lang="en-GB" dirty="0"/>
              <a:t> The baseline in selecting the architecture is that it should understand all which typically consists of the list of modules, brief functionality of each module, their interface relationships, dependencies, database tables, architecture diagrams, technology detail, etc. The integration testing model is carried out in a particular phase.</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35</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86231039"/>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Verification Phase of V-model</a:t>
            </a:r>
          </a:p>
        </p:txBody>
      </p:sp>
      <p:sp>
        <p:nvSpPr>
          <p:cNvPr id="3" name="Content Placeholder 2"/>
          <p:cNvSpPr>
            <a:spLocks noGrp="1"/>
          </p:cNvSpPr>
          <p:nvPr>
            <p:ph idx="1"/>
          </p:nvPr>
        </p:nvSpPr>
        <p:spPr/>
        <p:txBody>
          <a:bodyPr/>
          <a:lstStyle/>
          <a:p>
            <a:pPr lvl="0"/>
            <a:r>
              <a:rPr lang="en-GB" b="1" dirty="0"/>
              <a:t>Module Design:</a:t>
            </a:r>
            <a:r>
              <a:rPr lang="en-GB" dirty="0"/>
              <a:t> In the module design phase, the system breaks down into small modules. The detailed design of the modules is specified, which is known as Low-Level Design</a:t>
            </a:r>
          </a:p>
          <a:p>
            <a:pPr lvl="0"/>
            <a:r>
              <a:rPr lang="en-GB" b="1" dirty="0"/>
              <a:t>Coding Phase:</a:t>
            </a:r>
            <a:r>
              <a:rPr lang="en-GB" dirty="0"/>
              <a:t> After designing, the coding phase is started. Based on the requirements, a suitable programming language is decided. There are some guidelines and standards for coding. </a:t>
            </a:r>
          </a:p>
          <a:p>
            <a:pPr lvl="0"/>
            <a:r>
              <a:rPr lang="en-GB" dirty="0"/>
              <a:t>Before checking in the repository, the final build is optimized for better performance, and the code goes through many code reviews to check the performance.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36</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309604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Validation Phase of V-model</a:t>
            </a:r>
          </a:p>
        </p:txBody>
      </p:sp>
      <p:sp>
        <p:nvSpPr>
          <p:cNvPr id="3" name="Content Placeholder 2"/>
          <p:cNvSpPr>
            <a:spLocks noGrp="1"/>
          </p:cNvSpPr>
          <p:nvPr>
            <p:ph idx="1"/>
          </p:nvPr>
        </p:nvSpPr>
        <p:spPr/>
        <p:txBody>
          <a:bodyPr/>
          <a:lstStyle/>
          <a:p>
            <a:pPr lvl="0"/>
            <a:r>
              <a:rPr lang="en-GB" b="1" dirty="0"/>
              <a:t>Unit Testing:</a:t>
            </a:r>
            <a:r>
              <a:rPr lang="en-GB" dirty="0"/>
              <a:t> In the V-Model, Unit Test Plans (UTPs) are developed during the module design phase. These UTPs are executed to eliminate errors at code level or unit level. A unit is the smallest entity which can independently exist, e.g., a program module. Unit testing verifies that the smallest entity can function correctly when isolated from the rest of the codes/ units.</a:t>
            </a:r>
          </a:p>
          <a:p>
            <a:pPr lvl="0"/>
            <a:r>
              <a:rPr lang="en-GB" b="1" dirty="0"/>
              <a:t>Integration Testing:</a:t>
            </a:r>
            <a:r>
              <a:rPr lang="en-GB" dirty="0"/>
              <a:t> Integration Test Plans are developed during the Architectural Design Phase. These tests verify that groups created and tested independently can coexist and communicate among themselves.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37</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9118633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Validation Phase of V-model</a:t>
            </a:r>
          </a:p>
        </p:txBody>
      </p:sp>
      <p:sp>
        <p:nvSpPr>
          <p:cNvPr id="3" name="Content Placeholder 2"/>
          <p:cNvSpPr>
            <a:spLocks noGrp="1"/>
          </p:cNvSpPr>
          <p:nvPr>
            <p:ph idx="1"/>
          </p:nvPr>
        </p:nvSpPr>
        <p:spPr/>
        <p:txBody>
          <a:bodyPr/>
          <a:lstStyle/>
          <a:p>
            <a:pPr lvl="0"/>
            <a:r>
              <a:rPr lang="en-GB" b="1" dirty="0"/>
              <a:t>System Testing:</a:t>
            </a:r>
            <a:r>
              <a:rPr lang="en-GB" dirty="0"/>
              <a:t> System Tests Plans are developed during System Design Phase. Unlike Unit and Integration Test Plans, System Tests Plans are composed by the client?  Business team. System Test ensures that expectations from an application developer are met.</a:t>
            </a:r>
          </a:p>
          <a:p>
            <a:pPr lvl="0"/>
            <a:r>
              <a:rPr lang="en-GB" b="1" dirty="0"/>
              <a:t>Acceptance Testing:</a:t>
            </a:r>
            <a:r>
              <a:rPr lang="en-GB" dirty="0"/>
              <a:t> Acceptance testing is related to the business requirement analysis part. It includes testing the software product in user atmosphere. Acceptance tests reveal the compatibility problems with the different systems, which is available within the user atmosphere. It conjointly discovers the non-functional problems like load and performance defects within the real user atmosphere.</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38</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93089165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V-Model?</a:t>
            </a:r>
          </a:p>
        </p:txBody>
      </p:sp>
      <p:sp>
        <p:nvSpPr>
          <p:cNvPr id="3" name="Content Placeholder 2"/>
          <p:cNvSpPr>
            <a:spLocks noGrp="1"/>
          </p:cNvSpPr>
          <p:nvPr>
            <p:ph idx="1"/>
          </p:nvPr>
        </p:nvSpPr>
        <p:spPr/>
        <p:txBody>
          <a:bodyPr/>
          <a:lstStyle/>
          <a:p>
            <a:pPr lvl="0"/>
            <a:r>
              <a:rPr lang="en-GB" dirty="0"/>
              <a:t>When the requirement is well defined and not ambiguous.</a:t>
            </a:r>
          </a:p>
          <a:p>
            <a:pPr lvl="0"/>
            <a:r>
              <a:rPr lang="en-GB" dirty="0"/>
              <a:t>The V-shaped model should be used for small to medium-sized projects where requirements are clearly defined and fixed.</a:t>
            </a:r>
          </a:p>
          <a:p>
            <a:pPr lvl="0"/>
            <a:r>
              <a:rPr lang="en-GB" dirty="0"/>
              <a:t>The V-shaped model should be chosen when sample technical resources are available with essential technical expertise.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39</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65399922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Processes</a:t>
            </a:r>
          </a:p>
        </p:txBody>
      </p:sp>
      <p:sp>
        <p:nvSpPr>
          <p:cNvPr id="3" name="Content Placeholder 2"/>
          <p:cNvSpPr>
            <a:spLocks noGrp="1"/>
          </p:cNvSpPr>
          <p:nvPr>
            <p:ph idx="1"/>
          </p:nvPr>
        </p:nvSpPr>
        <p:spPr>
          <a:xfrm>
            <a:off x="609600" y="1143000"/>
            <a:ext cx="11353800" cy="4311650"/>
          </a:xfrm>
        </p:spPr>
        <p:txBody>
          <a:bodyPr/>
          <a:lstStyle/>
          <a:p>
            <a:r>
              <a:rPr lang="en-GB" dirty="0"/>
              <a:t>The set of activities and associated outcome that produce </a:t>
            </a:r>
            <a:r>
              <a:rPr lang="en-GB" b="1" dirty="0">
                <a:solidFill>
                  <a:srgbClr val="FF0000"/>
                </a:solidFill>
              </a:rPr>
              <a:t>a </a:t>
            </a:r>
            <a:r>
              <a:rPr lang="en-GB" b="1" dirty="0">
                <a:solidFill>
                  <a:srgbClr val="C00000"/>
                </a:solidFill>
              </a:rPr>
              <a:t>software</a:t>
            </a:r>
            <a:r>
              <a:rPr lang="en-GB" b="1" dirty="0">
                <a:solidFill>
                  <a:srgbClr val="FF0000"/>
                </a:solidFill>
              </a:rPr>
              <a:t> product</a:t>
            </a:r>
            <a:r>
              <a:rPr lang="en-GB" dirty="0"/>
              <a:t>. </a:t>
            </a:r>
          </a:p>
          <a:p>
            <a:r>
              <a:rPr lang="en-GB" dirty="0"/>
              <a:t>Software engineers mostly carry out these activities. </a:t>
            </a:r>
          </a:p>
          <a:p>
            <a:r>
              <a:rPr lang="en-GB" dirty="0"/>
              <a:t>These </a:t>
            </a:r>
            <a:r>
              <a:rPr lang="en-GB" dirty="0">
                <a:solidFill>
                  <a:srgbClr val="FF0000"/>
                </a:solidFill>
              </a:rPr>
              <a:t>are four key process activities(high level)</a:t>
            </a:r>
            <a:r>
              <a:rPr lang="en-GB" dirty="0"/>
              <a:t>, which are common to all software processes. These are:</a:t>
            </a:r>
          </a:p>
          <a:p>
            <a:pPr lvl="1"/>
            <a:r>
              <a:rPr lang="en-GB" b="1" dirty="0"/>
              <a:t>Software specification</a:t>
            </a:r>
          </a:p>
          <a:p>
            <a:pPr lvl="1"/>
            <a:r>
              <a:rPr lang="en-GB" b="1" dirty="0"/>
              <a:t>Software development</a:t>
            </a:r>
          </a:p>
          <a:p>
            <a:pPr lvl="1"/>
            <a:r>
              <a:rPr lang="en-GB" b="1" dirty="0"/>
              <a:t>Software validation</a:t>
            </a:r>
          </a:p>
          <a:p>
            <a:pPr lvl="1"/>
            <a:r>
              <a:rPr lang="en-GB" b="1" dirty="0"/>
              <a:t>Software evolution</a:t>
            </a: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a:t>
            </a:fld>
            <a:endParaRPr lang="en-US" altLang="en-US">
              <a:solidFill>
                <a:srgbClr val="000000"/>
              </a:solidFill>
            </a:endParaRPr>
          </a:p>
        </p:txBody>
      </p:sp>
      <p:cxnSp>
        <p:nvCxnSpPr>
          <p:cNvPr id="7" name="Straight Connector 6"/>
          <p:cNvCxnSpPr/>
          <p:nvPr/>
        </p:nvCxnSpPr>
        <p:spPr bwMode="auto">
          <a:xfrm>
            <a:off x="152400" y="812800"/>
            <a:ext cx="11887200" cy="0"/>
          </a:xfrm>
          <a:prstGeom prst="line">
            <a:avLst/>
          </a:prstGeom>
          <a:ln>
            <a:solidFill>
              <a:srgbClr val="00B05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9840767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 (Pros)  of V-Model:</a:t>
            </a:r>
            <a:br>
              <a:rPr lang="en-GB" dirty="0"/>
            </a:br>
            <a:endParaRPr lang="en-GB" dirty="0"/>
          </a:p>
        </p:txBody>
      </p:sp>
      <p:sp>
        <p:nvSpPr>
          <p:cNvPr id="3" name="Content Placeholder 2"/>
          <p:cNvSpPr>
            <a:spLocks noGrp="1"/>
          </p:cNvSpPr>
          <p:nvPr>
            <p:ph idx="1"/>
          </p:nvPr>
        </p:nvSpPr>
        <p:spPr/>
        <p:txBody>
          <a:bodyPr/>
          <a:lstStyle/>
          <a:p>
            <a:pPr lvl="0"/>
            <a:r>
              <a:rPr lang="en-GB" dirty="0"/>
              <a:t>Easy to Understand.</a:t>
            </a:r>
          </a:p>
          <a:p>
            <a:pPr lvl="0"/>
            <a:r>
              <a:rPr lang="en-GB" dirty="0"/>
              <a:t>Testing Methods like planning, test designing happens well before coding.</a:t>
            </a:r>
          </a:p>
          <a:p>
            <a:pPr lvl="0"/>
            <a:r>
              <a:rPr lang="en-GB" dirty="0"/>
              <a:t>This saves a lot of time. Hence a higher chance of success over the waterfall model.</a:t>
            </a:r>
          </a:p>
          <a:p>
            <a:pPr lvl="0"/>
            <a:r>
              <a:rPr lang="en-GB" dirty="0"/>
              <a:t>Avoids the downward flow of the defects.</a:t>
            </a:r>
          </a:p>
          <a:p>
            <a:pPr lvl="0"/>
            <a:r>
              <a:rPr lang="en-GB" dirty="0"/>
              <a:t>Works well for small plans where requirements are easily understood.</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40</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70327239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 (Cons)  of V-Model</a:t>
            </a:r>
          </a:p>
        </p:txBody>
      </p:sp>
      <p:sp>
        <p:nvSpPr>
          <p:cNvPr id="3" name="Content Placeholder 2"/>
          <p:cNvSpPr>
            <a:spLocks noGrp="1"/>
          </p:cNvSpPr>
          <p:nvPr>
            <p:ph idx="1"/>
          </p:nvPr>
        </p:nvSpPr>
        <p:spPr/>
        <p:txBody>
          <a:bodyPr/>
          <a:lstStyle/>
          <a:p>
            <a:pPr lvl="0"/>
            <a:r>
              <a:rPr lang="en-GB" dirty="0"/>
              <a:t>Very rigid and least flexible.</a:t>
            </a:r>
          </a:p>
          <a:p>
            <a:pPr lvl="0"/>
            <a:r>
              <a:rPr lang="en-GB" dirty="0"/>
              <a:t>Not a good for a complex project.</a:t>
            </a:r>
          </a:p>
          <a:p>
            <a:pPr lvl="0"/>
            <a:r>
              <a:rPr lang="en-GB" dirty="0"/>
              <a:t>Software is developed during the implementation stage, so no early prototypes of the software are produced.</a:t>
            </a:r>
          </a:p>
          <a:p>
            <a:pPr lvl="0"/>
            <a:r>
              <a:rPr lang="en-GB" dirty="0"/>
              <a:t>If any changes happen in the midway, then the test documents along with the required documents, has to be updated.</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41</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49089445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Incremental Model</a:t>
            </a:r>
            <a:br>
              <a:rPr lang="en-GB" dirty="0"/>
            </a:br>
            <a:endParaRPr lang="en-GB" dirty="0"/>
          </a:p>
        </p:txBody>
      </p:sp>
      <p:sp>
        <p:nvSpPr>
          <p:cNvPr id="3" name="Content Placeholder 2"/>
          <p:cNvSpPr>
            <a:spLocks noGrp="1"/>
          </p:cNvSpPr>
          <p:nvPr>
            <p:ph idx="1"/>
          </p:nvPr>
        </p:nvSpPr>
        <p:spPr>
          <a:ln>
            <a:solidFill>
              <a:schemeClr val="bg1"/>
            </a:solidFill>
          </a:ln>
        </p:spPr>
        <p:txBody>
          <a:bodyPr/>
          <a:lstStyle/>
          <a:p>
            <a:r>
              <a:rPr lang="en-GB" dirty="0"/>
              <a:t>Incremental Model is a process of software development where requirements divided into multiple standalone modules of the software development cycle.</a:t>
            </a:r>
          </a:p>
          <a:p>
            <a:r>
              <a:rPr lang="en-GB" dirty="0"/>
              <a:t>Used to break down a project to smaller stages</a:t>
            </a:r>
          </a:p>
          <a:p>
            <a:r>
              <a:rPr lang="en-GB" dirty="0"/>
              <a:t>In this model, each module goes through the requirements, design, implementation and testing phases. Every subsequent release of the module adds function to the previous release. The process continues until the complete system achieved.</a:t>
            </a:r>
          </a:p>
          <a:p>
            <a:r>
              <a:rPr lang="en-GB" b="1" dirty="0">
                <a:solidFill>
                  <a:srgbClr val="00B0F0"/>
                </a:solidFill>
              </a:rPr>
              <a:t>Discus </a:t>
            </a:r>
          </a:p>
          <a:p>
            <a:pPr lvl="1">
              <a:buFont typeface="Wingdings" pitchFamily="2" charset="2"/>
              <a:buChar char="ü"/>
            </a:pPr>
            <a:r>
              <a:rPr lang="en-GB" dirty="0"/>
              <a:t>The various phases of incremental model </a:t>
            </a:r>
          </a:p>
          <a:p>
            <a:pPr lvl="1">
              <a:buFont typeface="Wingdings" pitchFamily="2" charset="2"/>
              <a:buChar char="ü"/>
            </a:pPr>
            <a:r>
              <a:rPr lang="en-GB" dirty="0"/>
              <a:t>When we use the Incremental Model</a:t>
            </a:r>
          </a:p>
          <a:p>
            <a:pPr lvl="1">
              <a:buFont typeface="Wingdings" pitchFamily="2" charset="2"/>
              <a:buChar char="ü"/>
            </a:pPr>
            <a:r>
              <a:rPr lang="en-GB" dirty="0"/>
              <a:t>Pros and cons of Incremental Model</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42</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17245559"/>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GB" dirty="0"/>
              <a:t>The various phases of incremental model </a:t>
            </a:r>
            <a:br>
              <a:rPr lang="en-GB" dirty="0"/>
            </a:br>
            <a:endParaRPr lang="en-GB" dirty="0"/>
          </a:p>
        </p:txBody>
      </p:sp>
      <p:sp>
        <p:nvSpPr>
          <p:cNvPr id="3" name="Content Placeholder 2"/>
          <p:cNvSpPr>
            <a:spLocks noGrp="1"/>
          </p:cNvSpPr>
          <p:nvPr>
            <p:ph idx="1"/>
          </p:nvPr>
        </p:nvSpPr>
        <p:spPr>
          <a:xfrm>
            <a:off x="609600" y="1143000"/>
            <a:ext cx="11087100" cy="4311650"/>
          </a:xfrm>
        </p:spPr>
        <p:txBody>
          <a:bodyPr/>
          <a:lstStyle/>
          <a:p>
            <a:pPr marL="0" indent="0">
              <a:buNone/>
            </a:pPr>
            <a:r>
              <a:rPr lang="en-GB" b="1" dirty="0"/>
              <a:t> Requirement analysis:</a:t>
            </a:r>
          </a:p>
          <a:p>
            <a:r>
              <a:rPr lang="en-GB" dirty="0"/>
              <a:t> In the first phase of the incremental model, the product analysis expertise identifies the requirements. And the system functional requirements are understood by the requirement analysis team. </a:t>
            </a:r>
          </a:p>
          <a:p>
            <a:r>
              <a:rPr lang="en-GB" dirty="0"/>
              <a:t>To develop the software under the incremental model, this phase performs a crucial role.</a:t>
            </a:r>
          </a:p>
          <a:p>
            <a:pPr marL="0" indent="0">
              <a:buNone/>
            </a:pPr>
            <a:r>
              <a:rPr lang="en-GB" b="1" dirty="0"/>
              <a:t>Design &amp; Development:</a:t>
            </a:r>
            <a:r>
              <a:rPr lang="en-GB" dirty="0"/>
              <a:t> </a:t>
            </a:r>
          </a:p>
          <a:p>
            <a:r>
              <a:rPr lang="en-GB" dirty="0"/>
              <a:t>In this phase of the Incremental model of SDLC, the design of the system functionality and the development method are finished with success. </a:t>
            </a:r>
          </a:p>
          <a:p>
            <a:r>
              <a:rPr lang="en-GB" dirty="0"/>
              <a:t>When software develops new practicality, the incremental model uses style and development phase.</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43</a:t>
            </a:fld>
            <a:endParaRPr lang="en-US" altLang="en-US">
              <a:solidFill>
                <a:srgbClr val="000000"/>
              </a:solidFill>
            </a:endParaRPr>
          </a:p>
        </p:txBody>
      </p:sp>
    </p:spTree>
    <p:extLst>
      <p:ext uri="{BB962C8B-B14F-4D97-AF65-F5344CB8AC3E}">
        <p14:creationId xmlns:p14="http://schemas.microsoft.com/office/powerpoint/2010/main" val="178416142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a:r>
          </a:p>
        </p:txBody>
      </p:sp>
      <p:sp>
        <p:nvSpPr>
          <p:cNvPr id="3" name="Content Placeholder 2"/>
          <p:cNvSpPr>
            <a:spLocks noGrp="1"/>
          </p:cNvSpPr>
          <p:nvPr>
            <p:ph idx="1"/>
          </p:nvPr>
        </p:nvSpPr>
        <p:spPr>
          <a:xfrm>
            <a:off x="609600" y="1143000"/>
            <a:ext cx="11036300" cy="4311650"/>
          </a:xfrm>
        </p:spPr>
        <p:txBody>
          <a:bodyPr/>
          <a:lstStyle/>
          <a:p>
            <a:pPr marL="0" indent="0">
              <a:buNone/>
            </a:pPr>
            <a:r>
              <a:rPr lang="en-GB" b="1" dirty="0"/>
              <a:t>Testing:</a:t>
            </a:r>
            <a:r>
              <a:rPr lang="en-GB" dirty="0"/>
              <a:t> </a:t>
            </a:r>
          </a:p>
          <a:p>
            <a:r>
              <a:rPr lang="en-GB" dirty="0"/>
              <a:t>In the incremental model, the testing phase checks the performance of each existing function as well as additional functionality. In the testing phase, the various methods are used to test the behaviour of each task.</a:t>
            </a:r>
          </a:p>
          <a:p>
            <a:pPr marL="0" indent="0">
              <a:buNone/>
            </a:pPr>
            <a:r>
              <a:rPr lang="en-GB" b="1" dirty="0"/>
              <a:t>Implementation:</a:t>
            </a:r>
          </a:p>
          <a:p>
            <a:r>
              <a:rPr lang="en-GB" dirty="0"/>
              <a:t> Implementation phase enables the coding phase of the development system. </a:t>
            </a:r>
          </a:p>
          <a:p>
            <a:r>
              <a:rPr lang="en-GB" dirty="0"/>
              <a:t>It involves the final coding that design in the designing and development phase and tests the functionality in the testing phase. </a:t>
            </a:r>
          </a:p>
          <a:p>
            <a:r>
              <a:rPr lang="en-GB" dirty="0"/>
              <a:t>After completion of this phase, the number of the product working is enhanced and upgraded up to the final system product</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44</a:t>
            </a:fld>
            <a:endParaRPr lang="en-US" altLang="en-US">
              <a:solidFill>
                <a:srgbClr val="000000"/>
              </a:solidFill>
            </a:endParaRPr>
          </a:p>
        </p:txBody>
      </p:sp>
    </p:spTree>
    <p:extLst>
      <p:ext uri="{BB962C8B-B14F-4D97-AF65-F5344CB8AC3E}">
        <p14:creationId xmlns:p14="http://schemas.microsoft.com/office/powerpoint/2010/main" val="68783772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we use the Incremental Model?</a:t>
            </a:r>
          </a:p>
        </p:txBody>
      </p:sp>
      <p:sp>
        <p:nvSpPr>
          <p:cNvPr id="3" name="Content Placeholder 2"/>
          <p:cNvSpPr>
            <a:spLocks noGrp="1"/>
          </p:cNvSpPr>
          <p:nvPr>
            <p:ph idx="1"/>
          </p:nvPr>
        </p:nvSpPr>
        <p:spPr/>
        <p:txBody>
          <a:bodyPr/>
          <a:lstStyle/>
          <a:p>
            <a:pPr lvl="0"/>
            <a:r>
              <a:rPr lang="en-GB" dirty="0"/>
              <a:t>When the requirements are not clear</a:t>
            </a:r>
          </a:p>
          <a:p>
            <a:pPr lvl="0"/>
            <a:r>
              <a:rPr lang="en-GB" dirty="0"/>
              <a:t>When time is to market is critical. </a:t>
            </a:r>
          </a:p>
          <a:p>
            <a:pPr lvl="0">
              <a:buFont typeface="Arial" panose="020B0604020202020204" pitchFamily="34" charset="0"/>
              <a:buChar char="•"/>
            </a:pPr>
            <a:r>
              <a:rPr lang="en-GB" dirty="0"/>
              <a:t>A project has a lengthy development schedule.</a:t>
            </a:r>
          </a:p>
          <a:p>
            <a:pPr lvl="0"/>
            <a:r>
              <a:rPr lang="en-GB" dirty="0"/>
              <a:t>When Software team are not very well skilled or trained.</a:t>
            </a:r>
          </a:p>
          <a:p>
            <a:pPr lvl="0"/>
            <a:r>
              <a:rPr lang="en-GB" dirty="0"/>
              <a:t>When the customer demands a quick release of the product.</a:t>
            </a:r>
          </a:p>
          <a:p>
            <a:pPr lvl="0"/>
            <a:r>
              <a:rPr lang="en-GB" dirty="0"/>
              <a:t>You can develop prioritized requirements first.</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45</a:t>
            </a:fld>
            <a:endParaRPr lang="en-US" altLang="en-US">
              <a:solidFill>
                <a:srgbClr val="000000"/>
              </a:solidFill>
            </a:endParaRPr>
          </a:p>
        </p:txBody>
      </p:sp>
    </p:spTree>
    <p:extLst>
      <p:ext uri="{BB962C8B-B14F-4D97-AF65-F5344CB8AC3E}">
        <p14:creationId xmlns:p14="http://schemas.microsoft.com/office/powerpoint/2010/main" val="178205552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Pros </a:t>
            </a:r>
          </a:p>
        </p:txBody>
      </p:sp>
      <p:sp>
        <p:nvSpPr>
          <p:cNvPr id="3" name="Content Placeholder 2"/>
          <p:cNvSpPr>
            <a:spLocks noGrp="1"/>
          </p:cNvSpPr>
          <p:nvPr>
            <p:ph idx="1"/>
          </p:nvPr>
        </p:nvSpPr>
        <p:spPr/>
        <p:txBody>
          <a:bodyPr/>
          <a:lstStyle/>
          <a:p>
            <a:pPr lvl="0"/>
            <a:r>
              <a:rPr lang="en-GB" dirty="0"/>
              <a:t>Errors are easy to be recognized.</a:t>
            </a:r>
          </a:p>
          <a:p>
            <a:pPr lvl="0"/>
            <a:r>
              <a:rPr lang="en-GB" dirty="0"/>
              <a:t>Easier to test and debug</a:t>
            </a:r>
          </a:p>
          <a:p>
            <a:pPr lvl="0"/>
            <a:r>
              <a:rPr lang="en-GB" dirty="0"/>
              <a:t>More flexible.</a:t>
            </a:r>
          </a:p>
          <a:p>
            <a:pPr lvl="0"/>
            <a:r>
              <a:rPr lang="en-GB" dirty="0"/>
              <a:t>Simple to manage risk because it handled during its iteration.</a:t>
            </a:r>
          </a:p>
          <a:p>
            <a:pPr lvl="0"/>
            <a:r>
              <a:rPr lang="en-GB" dirty="0"/>
              <a:t>The Client gets important functionality early.</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46</a:t>
            </a:fld>
            <a:endParaRPr lang="en-US" altLang="en-US">
              <a:solidFill>
                <a:srgbClr val="000000"/>
              </a:solidFill>
            </a:endParaRPr>
          </a:p>
        </p:txBody>
      </p:sp>
    </p:spTree>
    <p:extLst>
      <p:ext uri="{BB962C8B-B14F-4D97-AF65-F5344CB8AC3E}">
        <p14:creationId xmlns:p14="http://schemas.microsoft.com/office/powerpoint/2010/main" val="305169192"/>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a:t>
            </a:r>
          </a:p>
        </p:txBody>
      </p:sp>
      <p:sp>
        <p:nvSpPr>
          <p:cNvPr id="3" name="Content Placeholder 2"/>
          <p:cNvSpPr>
            <a:spLocks noGrp="1"/>
          </p:cNvSpPr>
          <p:nvPr>
            <p:ph idx="1"/>
          </p:nvPr>
        </p:nvSpPr>
        <p:spPr/>
        <p:txBody>
          <a:bodyPr/>
          <a:lstStyle/>
          <a:p>
            <a:pPr lvl="0"/>
            <a:r>
              <a:rPr lang="en-GB" dirty="0"/>
              <a:t>Need for good planning</a:t>
            </a:r>
          </a:p>
          <a:p>
            <a:pPr lvl="0"/>
            <a:r>
              <a:rPr lang="en-GB" dirty="0"/>
              <a:t>Total Cost is high.</a:t>
            </a:r>
          </a:p>
          <a:p>
            <a:r>
              <a:rPr lang="en-GB" dirty="0"/>
              <a:t>Well defined module interfaces are needed</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47</a:t>
            </a:fld>
            <a:endParaRPr lang="en-US" altLang="en-US">
              <a:solidFill>
                <a:srgbClr val="000000"/>
              </a:solidFill>
            </a:endParaRPr>
          </a:p>
        </p:txBody>
      </p:sp>
    </p:spTree>
    <p:extLst>
      <p:ext uri="{BB962C8B-B14F-4D97-AF65-F5344CB8AC3E}">
        <p14:creationId xmlns:p14="http://schemas.microsoft.com/office/powerpoint/2010/main" val="2401514122"/>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 Iterative Model</a:t>
            </a:r>
            <a:br>
              <a:rPr lang="en-GB" dirty="0"/>
            </a:br>
            <a:endParaRPr lang="en-GB" dirty="0"/>
          </a:p>
        </p:txBody>
      </p:sp>
      <p:sp>
        <p:nvSpPr>
          <p:cNvPr id="3" name="Content Placeholder 2"/>
          <p:cNvSpPr>
            <a:spLocks noGrp="1"/>
          </p:cNvSpPr>
          <p:nvPr>
            <p:ph idx="1"/>
          </p:nvPr>
        </p:nvSpPr>
        <p:spPr/>
        <p:txBody>
          <a:bodyPr/>
          <a:lstStyle/>
          <a:p>
            <a:r>
              <a:rPr lang="en-GB" dirty="0"/>
              <a:t>In this Model, you can start with some of the software specifications and develop the first version of the software. After the first version if there is a need to change the software, then a new version of the software is created with a new iteration. Every release of the Iterative Model finishes in an exact and fixed period that is called iteration.</a:t>
            </a:r>
          </a:p>
          <a:p>
            <a:pPr marL="0" indent="0">
              <a:buNone/>
            </a:pPr>
            <a:endParaRPr lang="en-GB" dirty="0"/>
          </a:p>
          <a:p>
            <a:r>
              <a:rPr lang="en-GB" dirty="0"/>
              <a:t>The Iterative Model allows the accessing earlier phases, in which the variations made respectively. The final output of the project renewed at the end of the Software Development Life Cycle (SDLC) process.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48</a:t>
            </a:fld>
            <a:endParaRPr lang="en-US" altLang="en-US">
              <a:solidFill>
                <a:srgbClr val="000000"/>
              </a:solidFill>
            </a:endParaRPr>
          </a:p>
        </p:txBody>
      </p:sp>
    </p:spTree>
    <p:extLst>
      <p:ext uri="{BB962C8B-B14F-4D97-AF65-F5344CB8AC3E}">
        <p14:creationId xmlns:p14="http://schemas.microsoft.com/office/powerpoint/2010/main" val="1250469523"/>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various phases of Iterative model</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49</a:t>
            </a:fld>
            <a:endParaRPr lang="en-US" altLang="en-US">
              <a:solidFill>
                <a:srgbClr val="000000"/>
              </a:solidFill>
            </a:endParaRPr>
          </a:p>
        </p:txBody>
      </p:sp>
      <p:pic>
        <p:nvPicPr>
          <p:cNvPr id="7" name="Content Placeholder 6" descr="Iterative Mode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7871" y="1227377"/>
            <a:ext cx="5142857" cy="3838095"/>
          </a:xfrm>
          <a:prstGeom prst="rect">
            <a:avLst/>
          </a:prstGeom>
          <a:ln>
            <a:noFill/>
          </a:ln>
          <a:effectLst>
            <a:softEdge rad="112500"/>
          </a:effectLst>
        </p:spPr>
      </p:pic>
    </p:spTree>
    <p:extLst>
      <p:ext uri="{BB962C8B-B14F-4D97-AF65-F5344CB8AC3E}">
        <p14:creationId xmlns:p14="http://schemas.microsoft.com/office/powerpoint/2010/main" val="115942738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0" y="952500"/>
            <a:ext cx="11684000" cy="4229100"/>
          </a:xfrm>
        </p:spPr>
        <p:txBody>
          <a:bodyPr/>
          <a:lstStyle/>
          <a:p>
            <a:r>
              <a:rPr lang="en-GB" dirty="0"/>
              <a:t>The functionality of the software </a:t>
            </a:r>
            <a:r>
              <a:rPr lang="en-GB" dirty="0">
                <a:solidFill>
                  <a:srgbClr val="FF0000"/>
                </a:solidFill>
              </a:rPr>
              <a:t>and constraints on its operation</a:t>
            </a:r>
            <a:r>
              <a:rPr lang="en-GB" dirty="0"/>
              <a:t> must be defined.</a:t>
            </a:r>
          </a:p>
          <a:p>
            <a:r>
              <a:rPr lang="en-GB" dirty="0"/>
              <a:t>Detailed description of a software system to be developed with its </a:t>
            </a:r>
            <a:r>
              <a:rPr lang="en-GB" dirty="0">
                <a:solidFill>
                  <a:srgbClr val="00B0F0"/>
                </a:solidFill>
              </a:rPr>
              <a:t>functiona</a:t>
            </a:r>
            <a:r>
              <a:rPr lang="en-GB" dirty="0"/>
              <a:t>l and </a:t>
            </a:r>
            <a:r>
              <a:rPr lang="en-GB" dirty="0">
                <a:solidFill>
                  <a:srgbClr val="FF0000"/>
                </a:solidFill>
              </a:rPr>
              <a:t>non-functional requirements</a:t>
            </a:r>
            <a:r>
              <a:rPr lang="en-GB" dirty="0"/>
              <a:t>.</a:t>
            </a:r>
          </a:p>
          <a:p>
            <a:pPr marL="0" lvl="0" indent="0">
              <a:buNone/>
            </a:pPr>
            <a:r>
              <a:rPr lang="en-GB" sz="3200" b="1" kern="1200" dirty="0">
                <a:latin typeface="+mj-lt"/>
              </a:rPr>
              <a:t>Software</a:t>
            </a:r>
            <a:r>
              <a:rPr lang="en-GB" b="1" dirty="0"/>
              <a:t> </a:t>
            </a:r>
            <a:r>
              <a:rPr lang="en-GB" sz="3200" b="1" kern="1200" dirty="0">
                <a:latin typeface="+mj-lt"/>
              </a:rPr>
              <a:t>development</a:t>
            </a:r>
          </a:p>
          <a:p>
            <a:pPr lvl="0"/>
            <a:r>
              <a:rPr lang="en-GB" sz="2000" dirty="0"/>
              <a:t>The software to meet the requirement must be produced.</a:t>
            </a:r>
          </a:p>
          <a:p>
            <a:pPr lvl="0"/>
            <a:r>
              <a:rPr lang="en-GB" sz="2000" dirty="0"/>
              <a:t>Designing, programming, documenting, testing, and bug fixing is done. </a:t>
            </a:r>
          </a:p>
          <a:p>
            <a:pPr marL="0" lvl="0" indent="0">
              <a:buNone/>
            </a:pPr>
            <a:r>
              <a:rPr lang="en-GB" sz="3200" b="1" kern="1200" dirty="0">
                <a:latin typeface="+mj-lt"/>
              </a:rPr>
              <a:t>Software</a:t>
            </a:r>
            <a:r>
              <a:rPr lang="en-GB" b="1" dirty="0"/>
              <a:t> </a:t>
            </a:r>
            <a:r>
              <a:rPr lang="en-GB" sz="3200" b="1" kern="1200" dirty="0">
                <a:latin typeface="+mj-lt"/>
              </a:rPr>
              <a:t>validation</a:t>
            </a:r>
            <a:r>
              <a:rPr lang="en-GB" dirty="0"/>
              <a:t> </a:t>
            </a:r>
          </a:p>
          <a:p>
            <a:pPr lvl="0"/>
            <a:r>
              <a:rPr lang="en-GB" dirty="0"/>
              <a:t>The software must be validated to ensure that it </a:t>
            </a:r>
            <a:r>
              <a:rPr lang="en-GB" dirty="0">
                <a:solidFill>
                  <a:srgbClr val="FF0000"/>
                </a:solidFill>
              </a:rPr>
              <a:t>does what the customer wants</a:t>
            </a:r>
            <a:r>
              <a:rPr lang="en-GB" dirty="0"/>
              <a:t>.</a:t>
            </a:r>
          </a:p>
          <a:p>
            <a:pPr lvl="0"/>
            <a:r>
              <a:rPr lang="en-GB" sz="2000" dirty="0"/>
              <a:t>Evaluation software product is done to ensure that the software meets the business requirements and </a:t>
            </a:r>
            <a:r>
              <a:rPr lang="en-GB" sz="2000" i="1" dirty="0">
                <a:solidFill>
                  <a:srgbClr val="00B0F0"/>
                </a:solidFill>
              </a:rPr>
              <a:t>users needs</a:t>
            </a:r>
            <a:r>
              <a:rPr lang="en-GB" sz="2000" dirty="0"/>
              <a:t>. </a:t>
            </a:r>
          </a:p>
          <a:p>
            <a:pPr marL="0" lvl="0" indent="0">
              <a:buNone/>
            </a:pPr>
            <a:r>
              <a:rPr lang="en-GB" sz="3200" b="1" kern="1200" dirty="0">
                <a:latin typeface="+mj-lt"/>
              </a:rPr>
              <a:t>Software evolution: </a:t>
            </a:r>
            <a:r>
              <a:rPr lang="en-GB" dirty="0"/>
              <a:t>The software must evolve to meet </a:t>
            </a:r>
            <a:r>
              <a:rPr lang="en-GB" dirty="0">
                <a:solidFill>
                  <a:srgbClr val="FF0000"/>
                </a:solidFill>
              </a:rPr>
              <a:t>changing client needs.</a:t>
            </a:r>
          </a:p>
          <a:p>
            <a:pPr lvl="0"/>
            <a:r>
              <a:rPr lang="en-GB" sz="2000" dirty="0"/>
              <a:t>It is a process of developing software </a:t>
            </a:r>
            <a:r>
              <a:rPr lang="en-GB" sz="2000" dirty="0">
                <a:solidFill>
                  <a:srgbClr val="00B0F0"/>
                </a:solidFill>
              </a:rPr>
              <a:t>initially</a:t>
            </a:r>
            <a:r>
              <a:rPr lang="en-GB" sz="2000" dirty="0"/>
              <a:t>, then </a:t>
            </a:r>
            <a:r>
              <a:rPr lang="en-GB" sz="2000" dirty="0">
                <a:solidFill>
                  <a:srgbClr val="00B0F0"/>
                </a:solidFill>
              </a:rPr>
              <a:t>timely updating it for various reasons</a:t>
            </a:r>
            <a:r>
              <a:rPr lang="en-GB" dirty="0">
                <a:solidFill>
                  <a:srgbClr val="00B0F0"/>
                </a:solidFill>
              </a:rPr>
              <a:t>.</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a:t>
            </a:fld>
            <a:endParaRPr lang="en-US" altLang="en-US" dirty="0">
              <a:solidFill>
                <a:srgbClr val="000000"/>
              </a:solidFill>
            </a:endParaRPr>
          </a:p>
        </p:txBody>
      </p:sp>
      <p:cxnSp>
        <p:nvCxnSpPr>
          <p:cNvPr id="6" name="Straight Connector 5"/>
          <p:cNvCxnSpPr/>
          <p:nvPr/>
        </p:nvCxnSpPr>
        <p:spPr bwMode="auto">
          <a:xfrm>
            <a:off x="152400" y="812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 name="Rectangle 1"/>
          <p:cNvSpPr/>
          <p:nvPr/>
        </p:nvSpPr>
        <p:spPr>
          <a:xfrm>
            <a:off x="406400" y="201136"/>
            <a:ext cx="7150100" cy="584775"/>
          </a:xfrm>
          <a:prstGeom prst="rect">
            <a:avLst/>
          </a:prstGeom>
        </p:spPr>
        <p:txBody>
          <a:bodyPr wrap="square">
            <a:spAutoFit/>
          </a:bodyPr>
          <a:lstStyle/>
          <a:p>
            <a:pPr lvl="1"/>
            <a:r>
              <a:rPr lang="en-GB" sz="3200" b="1" dirty="0">
                <a:latin typeface="+mj-lt"/>
                <a:ea typeface="ＭＳ Ｐゴシック" charset="-128"/>
                <a:cs typeface="ＭＳ Ｐゴシック" charset="-128"/>
              </a:rPr>
              <a:t>Software</a:t>
            </a:r>
            <a:r>
              <a:rPr lang="en-GB" b="1" dirty="0"/>
              <a:t> </a:t>
            </a:r>
            <a:r>
              <a:rPr lang="en-GB" sz="3200" b="1" dirty="0">
                <a:latin typeface="+mj-lt"/>
                <a:ea typeface="ＭＳ Ｐゴシック" charset="-128"/>
                <a:cs typeface="ＭＳ Ｐゴシック" charset="-128"/>
              </a:rPr>
              <a:t>specifications</a:t>
            </a:r>
            <a:endParaRPr lang="en-GB" dirty="0"/>
          </a:p>
        </p:txBody>
      </p:sp>
    </p:spTree>
    <p:extLst>
      <p:ext uri="{BB962C8B-B14F-4D97-AF65-F5344CB8AC3E}">
        <p14:creationId xmlns:p14="http://schemas.microsoft.com/office/powerpoint/2010/main" val="427568053"/>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various phases of Iterative model</a:t>
            </a:r>
          </a:p>
        </p:txBody>
      </p:sp>
      <p:sp>
        <p:nvSpPr>
          <p:cNvPr id="3" name="Content Placeholder 2"/>
          <p:cNvSpPr>
            <a:spLocks noGrp="1"/>
          </p:cNvSpPr>
          <p:nvPr>
            <p:ph idx="1"/>
          </p:nvPr>
        </p:nvSpPr>
        <p:spPr>
          <a:xfrm>
            <a:off x="558800" y="1028700"/>
            <a:ext cx="11226800" cy="4311650"/>
          </a:xfrm>
        </p:spPr>
        <p:txBody>
          <a:bodyPr/>
          <a:lstStyle/>
          <a:p>
            <a:r>
              <a:rPr lang="en-GB" b="1" dirty="0"/>
              <a:t>Requirement gathering &amp; analysis:</a:t>
            </a:r>
            <a:r>
              <a:rPr lang="en-GB" dirty="0"/>
              <a:t> In this phase, requirements are gathered from customers and check by an analyst whether requirements will fulfil or not. Analyst checks that need will achieve within budget or not. After all of this, the software team skips to the next phase.</a:t>
            </a:r>
          </a:p>
          <a:p>
            <a:r>
              <a:rPr lang="en-GB" b="1" dirty="0"/>
              <a:t>Design:</a:t>
            </a:r>
            <a:r>
              <a:rPr lang="en-GB" dirty="0"/>
              <a:t> In the design phase, team design the software by the different diagrams like Data Flow diagram, activity diagram, class diagram, state transition diagram, etc.</a:t>
            </a:r>
          </a:p>
          <a:p>
            <a:r>
              <a:rPr lang="en-GB" b="1" dirty="0"/>
              <a:t>Implementation:</a:t>
            </a:r>
            <a:r>
              <a:rPr lang="en-GB" dirty="0"/>
              <a:t> In the implementation, requirements are written in the coding language and transformed into computer programmes which are called Software.</a:t>
            </a:r>
          </a:p>
          <a:p>
            <a:r>
              <a:rPr lang="en-GB" b="1" dirty="0"/>
              <a:t>Testing:</a:t>
            </a:r>
            <a:r>
              <a:rPr lang="en-GB" dirty="0"/>
              <a:t> After completing the coding phase, software testing starts using different test methods. There are many test methods, but the most common are white box, black box, and grey box test methods.</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50</a:t>
            </a:fld>
            <a:endParaRPr lang="en-US" altLang="en-US">
              <a:solidFill>
                <a:srgbClr val="000000"/>
              </a:solidFill>
            </a:endParaRPr>
          </a:p>
        </p:txBody>
      </p:sp>
    </p:spTree>
    <p:extLst>
      <p:ext uri="{BB962C8B-B14F-4D97-AF65-F5344CB8AC3E}">
        <p14:creationId xmlns:p14="http://schemas.microsoft.com/office/powerpoint/2010/main" val="4244586622"/>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0" dirty="0"/>
              <a:t>…continue</a:t>
            </a:r>
          </a:p>
        </p:txBody>
      </p:sp>
      <p:sp>
        <p:nvSpPr>
          <p:cNvPr id="3" name="Content Placeholder 2"/>
          <p:cNvSpPr>
            <a:spLocks noGrp="1"/>
          </p:cNvSpPr>
          <p:nvPr>
            <p:ph idx="1"/>
          </p:nvPr>
        </p:nvSpPr>
        <p:spPr/>
        <p:txBody>
          <a:bodyPr/>
          <a:lstStyle/>
          <a:p>
            <a:r>
              <a:rPr lang="en-GB" b="1" dirty="0"/>
              <a:t>Deployment:</a:t>
            </a:r>
            <a:r>
              <a:rPr lang="en-GB" dirty="0"/>
              <a:t> After completing all the phases, software is deployed to its work environment. </a:t>
            </a:r>
          </a:p>
          <a:p>
            <a:r>
              <a:rPr lang="en-GB" b="1" dirty="0"/>
              <a:t> Review:</a:t>
            </a:r>
            <a:r>
              <a:rPr lang="en-GB" dirty="0"/>
              <a:t> In this phase, after the product deployment, review phase is performed to check the behaviour and validity of the developed product. And if there are any error found then the process starts again from the requirement gathering.</a:t>
            </a:r>
          </a:p>
          <a:p>
            <a:r>
              <a:rPr lang="en-GB" b="1" dirty="0"/>
              <a:t> Maintenance:</a:t>
            </a:r>
            <a:r>
              <a:rPr lang="en-GB" dirty="0"/>
              <a:t> In the maintenance phase, after deployment of the software in the working environment there may be some bugs, some errors or new updates are required. Maintenance involves debugging and new addition options.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51</a:t>
            </a:fld>
            <a:endParaRPr lang="en-US" altLang="en-US">
              <a:solidFill>
                <a:srgbClr val="000000"/>
              </a:solidFill>
            </a:endParaRPr>
          </a:p>
        </p:txBody>
      </p:sp>
    </p:spTree>
    <p:extLst>
      <p:ext uri="{BB962C8B-B14F-4D97-AF65-F5344CB8AC3E}">
        <p14:creationId xmlns:p14="http://schemas.microsoft.com/office/powerpoint/2010/main" val="235314397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When to use the Iterative Model</a:t>
            </a:r>
          </a:p>
        </p:txBody>
      </p:sp>
      <p:sp>
        <p:nvSpPr>
          <p:cNvPr id="3" name="Content Placeholder 2"/>
          <p:cNvSpPr>
            <a:spLocks noGrp="1"/>
          </p:cNvSpPr>
          <p:nvPr>
            <p:ph idx="1"/>
          </p:nvPr>
        </p:nvSpPr>
        <p:spPr/>
        <p:txBody>
          <a:bodyPr/>
          <a:lstStyle/>
          <a:p>
            <a:pPr lvl="0"/>
            <a:r>
              <a:rPr lang="en-GB" dirty="0"/>
              <a:t>When requirements are defined clearly and easy to understand.</a:t>
            </a:r>
          </a:p>
          <a:p>
            <a:pPr lvl="0"/>
            <a:r>
              <a:rPr lang="en-GB" dirty="0"/>
              <a:t>When the software application is large.</a:t>
            </a:r>
          </a:p>
          <a:p>
            <a:pPr lvl="0"/>
            <a:r>
              <a:rPr lang="en-GB" dirty="0"/>
              <a:t>When there is a requirement of changes in future.</a:t>
            </a:r>
          </a:p>
          <a:p>
            <a:pPr marL="0" indent="0">
              <a:buNone/>
            </a:pPr>
            <a:r>
              <a:rPr lang="en-GB" b="1" dirty="0"/>
              <a:t>Advantage (Pros) of Iterative Model:</a:t>
            </a:r>
          </a:p>
          <a:p>
            <a:pPr lvl="0"/>
            <a:r>
              <a:rPr lang="en-GB" dirty="0"/>
              <a:t>Testing and debugging during smaller iteration is easy.</a:t>
            </a:r>
          </a:p>
          <a:p>
            <a:pPr lvl="0"/>
            <a:r>
              <a:rPr lang="en-GB" dirty="0"/>
              <a:t>A Parallel development can plan.</a:t>
            </a:r>
          </a:p>
          <a:p>
            <a:pPr lvl="0"/>
            <a:r>
              <a:rPr lang="en-GB" dirty="0"/>
              <a:t>It is easily acceptable to ever-changing needs of the project.</a:t>
            </a:r>
          </a:p>
          <a:p>
            <a:pPr lvl="0"/>
            <a:r>
              <a:rPr lang="en-GB" dirty="0"/>
              <a:t>Risks are identified and resolved during iteration.</a:t>
            </a:r>
          </a:p>
          <a:p>
            <a:pPr lvl="0"/>
            <a:r>
              <a:rPr lang="en-GB" dirty="0"/>
              <a:t>Limited time spent on documentation and extra time on designing.</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52</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92719025"/>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Disadvantage (Cons) of Iterative Model:</a:t>
            </a:r>
            <a:br>
              <a:rPr lang="en-GB" dirty="0"/>
            </a:br>
            <a:endParaRPr lang="en-GB" dirty="0"/>
          </a:p>
        </p:txBody>
      </p:sp>
      <p:sp>
        <p:nvSpPr>
          <p:cNvPr id="3" name="Content Placeholder 2"/>
          <p:cNvSpPr>
            <a:spLocks noGrp="1"/>
          </p:cNvSpPr>
          <p:nvPr>
            <p:ph idx="1"/>
          </p:nvPr>
        </p:nvSpPr>
        <p:spPr/>
        <p:txBody>
          <a:bodyPr/>
          <a:lstStyle/>
          <a:p>
            <a:pPr lvl="0"/>
            <a:r>
              <a:rPr lang="en-GB" dirty="0"/>
              <a:t>It is not suitable for smaller projects.</a:t>
            </a:r>
          </a:p>
          <a:p>
            <a:pPr lvl="0"/>
            <a:r>
              <a:rPr lang="en-GB" dirty="0"/>
              <a:t>More Resources may be required.</a:t>
            </a:r>
          </a:p>
          <a:p>
            <a:pPr lvl="0"/>
            <a:r>
              <a:rPr lang="en-GB" dirty="0"/>
              <a:t>Design can be changed again and again because of imperfect requirements.</a:t>
            </a:r>
          </a:p>
          <a:p>
            <a:pPr lvl="0"/>
            <a:r>
              <a:rPr lang="en-GB" dirty="0"/>
              <a:t>Requirement changes can cause over budget.</a:t>
            </a:r>
          </a:p>
          <a:p>
            <a:pPr lvl="0"/>
            <a:r>
              <a:rPr lang="en-GB" dirty="0"/>
              <a:t>Project completion date not confirmed because of changing requirements.</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53</a:t>
            </a:fld>
            <a:endParaRPr lang="en-US" altLang="en-US">
              <a:solidFill>
                <a:srgbClr val="000000"/>
              </a:solidFill>
            </a:endParaRPr>
          </a:p>
        </p:txBody>
      </p:sp>
      <p:cxnSp>
        <p:nvCxnSpPr>
          <p:cNvPr id="7" name="Straight Connector 6"/>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622443776"/>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28600"/>
            <a:ext cx="10363200" cy="711200"/>
          </a:xfrm>
        </p:spPr>
        <p:txBody>
          <a:bodyPr/>
          <a:lstStyle/>
          <a:p>
            <a:r>
              <a:rPr lang="en-GB" dirty="0"/>
              <a:t>Coping with change </a:t>
            </a:r>
          </a:p>
        </p:txBody>
      </p:sp>
      <p:sp>
        <p:nvSpPr>
          <p:cNvPr id="3" name="Content Placeholder 2"/>
          <p:cNvSpPr>
            <a:spLocks noGrp="1"/>
          </p:cNvSpPr>
          <p:nvPr>
            <p:ph idx="1"/>
          </p:nvPr>
        </p:nvSpPr>
        <p:spPr>
          <a:xfrm>
            <a:off x="609600" y="1143000"/>
            <a:ext cx="11430000" cy="4311650"/>
          </a:xfrm>
        </p:spPr>
        <p:txBody>
          <a:bodyPr/>
          <a:lstStyle/>
          <a:p>
            <a:r>
              <a:rPr lang="en-GB" dirty="0"/>
              <a:t>Change is inevitable in all large software projects. </a:t>
            </a:r>
          </a:p>
          <a:p>
            <a:r>
              <a:rPr lang="en-GB" dirty="0"/>
              <a:t>The system requirements change as businesses respond to external pressures, competition, and changed management priorities. </a:t>
            </a:r>
          </a:p>
          <a:p>
            <a:r>
              <a:rPr lang="en-GB" dirty="0"/>
              <a:t>As new technologies become available, new approaches to design and implementation become possible. </a:t>
            </a:r>
          </a:p>
          <a:p>
            <a:r>
              <a:rPr lang="en-GB" dirty="0"/>
              <a:t>Therefore whatever software process model is used, it is essential that it can accommodate changes to the software being developed.</a:t>
            </a:r>
          </a:p>
          <a:p>
            <a:r>
              <a:rPr lang="en-GB" dirty="0"/>
              <a:t>Change adds to the costs of software development because it usually means that work that has been completed has to be redone.</a:t>
            </a:r>
          </a:p>
          <a:p>
            <a:r>
              <a:rPr lang="en-GB" dirty="0"/>
              <a:t>This is called rework.</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54</a:t>
            </a:fld>
            <a:endParaRPr lang="en-US" altLang="en-US">
              <a:solidFill>
                <a:srgbClr val="000000"/>
              </a:solidFill>
            </a:endParaRPr>
          </a:p>
        </p:txBody>
      </p:sp>
      <p:cxnSp>
        <p:nvCxnSpPr>
          <p:cNvPr id="7" name="Straight Connector 6"/>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230138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11341100" cy="4311650"/>
          </a:xfrm>
        </p:spPr>
        <p:txBody>
          <a:bodyPr/>
          <a:lstStyle/>
          <a:p>
            <a:endParaRPr lang="en-GB" dirty="0"/>
          </a:p>
          <a:p>
            <a:endParaRPr lang="en-GB" dirty="0"/>
          </a:p>
          <a:p>
            <a:endParaRPr lang="en-GB" dirty="0"/>
          </a:p>
          <a:p>
            <a:r>
              <a:rPr lang="en-GB" dirty="0"/>
              <a:t>For example, if the relationships between the requirements in a system have been analysed and new requirements are then identified, some or all of the requirements analysis has to be repeated. </a:t>
            </a:r>
          </a:p>
          <a:p>
            <a:r>
              <a:rPr lang="en-GB" dirty="0"/>
              <a:t>It may then be necessary to redesign the system to deliver the new requirements, change any programs that have been developed, and retest the system.</a:t>
            </a:r>
          </a:p>
          <a:p>
            <a:r>
              <a:rPr lang="en-GB" dirty="0"/>
              <a:t>Two related approaches may be used to reduce the costs of rework:</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55</a:t>
            </a:fld>
            <a:endParaRPr lang="en-US" altLang="en-US">
              <a:solidFill>
                <a:srgbClr val="000000"/>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584200"/>
            <a:ext cx="5591175" cy="184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00927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200" y="558800"/>
            <a:ext cx="10769600" cy="4311650"/>
          </a:xfrm>
        </p:spPr>
        <p:txBody>
          <a:bodyPr/>
          <a:lstStyle/>
          <a:p>
            <a:r>
              <a:rPr lang="en-GB" b="1" dirty="0"/>
              <a:t>Change anticipation</a:t>
            </a:r>
            <a:r>
              <a:rPr lang="en-GB" dirty="0"/>
              <a:t>, where the software process includes activities that can anticipate or predict possible changes before significant rework is required. For example, a prototype system may be developed to show some key features of the system to customers. They can experiment with the prototype and refine their requirements before committing to high software production costs.</a:t>
            </a:r>
          </a:p>
          <a:p>
            <a:r>
              <a:rPr lang="en-GB" b="1" dirty="0"/>
              <a:t>Change tolerance</a:t>
            </a:r>
            <a:r>
              <a:rPr lang="en-GB" dirty="0"/>
              <a:t>, where the process and software are designed so that changes can be easily made to the system. This normally involves some form of incremental development. Proposed changes may be implemented in increments that have not yet been developed. If this is impossible, then only a single increment (a small part of the system) may have to be altered to incorporate the change.</a:t>
            </a:r>
          </a:p>
          <a:p>
            <a:pPr marL="0" indent="0">
              <a:buNone/>
            </a:pP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56</a:t>
            </a:fld>
            <a:endParaRPr lang="en-US" altLang="en-US">
              <a:solidFill>
                <a:srgbClr val="000000"/>
              </a:solidFill>
            </a:endParaRPr>
          </a:p>
        </p:txBody>
      </p:sp>
    </p:spTree>
    <p:extLst>
      <p:ext uri="{BB962C8B-B14F-4D97-AF65-F5344CB8AC3E}">
        <p14:creationId xmlns:p14="http://schemas.microsoft.com/office/powerpoint/2010/main" val="794786054"/>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900" y="419100"/>
            <a:ext cx="10769600" cy="4311650"/>
          </a:xfrm>
        </p:spPr>
        <p:txBody>
          <a:bodyPr/>
          <a:lstStyle/>
          <a:p>
            <a:r>
              <a:rPr lang="en-GB" dirty="0"/>
              <a:t>In this section, we discuss two ways of coping with change and changing system requirements:</a:t>
            </a:r>
          </a:p>
          <a:p>
            <a:r>
              <a:rPr lang="en-GB" b="1" dirty="0"/>
              <a:t>System prototyping</a:t>
            </a:r>
            <a:r>
              <a:rPr lang="en-GB" dirty="0"/>
              <a:t>, where a version of the system or part of the system is developed quickly to check the customer’s requirements and the feasibility of design decisions. This is a method of change anticipation as it allows users to experiment with the system before delivery and so refine their requirements. The number of requirements change proposals made after delivery is therefore likely to be reduced.</a:t>
            </a:r>
          </a:p>
          <a:p>
            <a:r>
              <a:rPr lang="en-GB" b="1" dirty="0"/>
              <a:t>Incremental delivery</a:t>
            </a:r>
            <a:r>
              <a:rPr lang="en-GB" dirty="0"/>
              <a:t>, where system increments are delivered to the customer for comment and experimentation. This supports both change avoidance and change tolerance. It avoids the premature commitment to requirements for the whole system and allows changes to be incorporated into later increments at relatively low cost.</a:t>
            </a:r>
          </a:p>
          <a:p>
            <a:r>
              <a:rPr lang="en-GB" dirty="0"/>
              <a:t>The notion of refactoring, namely, improving the structure and organization of a program, is also an important mechanism that supports change tolerance.</a:t>
            </a:r>
          </a:p>
          <a:p>
            <a:pPr marL="0" indent="0">
              <a:buNone/>
            </a:pPr>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57</a:t>
            </a:fld>
            <a:endParaRPr lang="en-US" altLang="en-US">
              <a:solidFill>
                <a:srgbClr val="000000"/>
              </a:solidFill>
            </a:endParaRPr>
          </a:p>
        </p:txBody>
      </p:sp>
    </p:spTree>
    <p:extLst>
      <p:ext uri="{BB962C8B-B14F-4D97-AF65-F5344CB8AC3E}">
        <p14:creationId xmlns:p14="http://schemas.microsoft.com/office/powerpoint/2010/main" val="3586009871"/>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Rational Unified Process </a:t>
            </a:r>
          </a:p>
        </p:txBody>
      </p:sp>
      <p:sp>
        <p:nvSpPr>
          <p:cNvPr id="3" name="Content Placeholder 2"/>
          <p:cNvSpPr>
            <a:spLocks noGrp="1"/>
          </p:cNvSpPr>
          <p:nvPr>
            <p:ph idx="1"/>
          </p:nvPr>
        </p:nvSpPr>
        <p:spPr/>
        <p:txBody>
          <a:bodyPr/>
          <a:lstStyle/>
          <a:p>
            <a:r>
              <a:rPr lang="en-GB" b="1" dirty="0"/>
              <a:t>Rational Unified Process (RUP)</a:t>
            </a:r>
            <a:r>
              <a:rPr lang="en-GB" dirty="0"/>
              <a:t> is a software development process for object-oriented models. </a:t>
            </a:r>
          </a:p>
          <a:p>
            <a:r>
              <a:rPr lang="en-GB" dirty="0"/>
              <a:t>It is also known as the Unified Process Model.</a:t>
            </a:r>
          </a:p>
          <a:p>
            <a:r>
              <a:rPr lang="en-GB" dirty="0"/>
              <a:t> It is created by Rational corporation and is designed and documented using UML (Unified Modelling Language). </a:t>
            </a:r>
          </a:p>
          <a:p>
            <a:r>
              <a:rPr lang="en-GB" dirty="0"/>
              <a:t>This process is included in IBM Rational Method Composer (RMC) product.</a:t>
            </a:r>
          </a:p>
          <a:p>
            <a:r>
              <a:rPr lang="en-GB" dirty="0"/>
              <a:t>IBM (International Business Machine Corporation) allows us to customize, design, and personalize the unified process.</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58</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98066657"/>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7984" y="1143000"/>
            <a:ext cx="5012831" cy="4311650"/>
          </a:xfrm>
        </p:spPr>
      </p:pic>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59</a:t>
            </a:fld>
            <a:endParaRPr lang="en-US" altLang="en-US">
              <a:solidFill>
                <a:srgbClr val="000000"/>
              </a:solidFill>
            </a:endParaRPr>
          </a:p>
        </p:txBody>
      </p:sp>
    </p:spTree>
    <p:extLst>
      <p:ext uri="{BB962C8B-B14F-4D97-AF65-F5344CB8AC3E}">
        <p14:creationId xmlns:p14="http://schemas.microsoft.com/office/powerpoint/2010/main" val="9627019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Process Model</a:t>
            </a:r>
          </a:p>
        </p:txBody>
      </p:sp>
      <p:sp>
        <p:nvSpPr>
          <p:cNvPr id="3" name="Content Placeholder 2"/>
          <p:cNvSpPr>
            <a:spLocks noGrp="1"/>
          </p:cNvSpPr>
          <p:nvPr>
            <p:ph idx="1"/>
          </p:nvPr>
        </p:nvSpPr>
        <p:spPr>
          <a:xfrm>
            <a:off x="609600" y="1143000"/>
            <a:ext cx="11417300" cy="4311650"/>
          </a:xfrm>
        </p:spPr>
        <p:txBody>
          <a:bodyPr/>
          <a:lstStyle/>
          <a:p>
            <a:pPr algn="just"/>
            <a:r>
              <a:rPr lang="en-GB" dirty="0"/>
              <a:t>A software process model is an abstraction of the actual process, which is being described. </a:t>
            </a:r>
          </a:p>
          <a:p>
            <a:pPr algn="just"/>
            <a:r>
              <a:rPr lang="en-GB" dirty="0"/>
              <a:t>a simplified representation of a software process.</a:t>
            </a:r>
          </a:p>
          <a:p>
            <a:pPr algn="just"/>
            <a:r>
              <a:rPr lang="en-GB" dirty="0"/>
              <a:t> Each model represents a process from a specific perspective. </a:t>
            </a:r>
          </a:p>
          <a:p>
            <a:pPr algn="just"/>
            <a:r>
              <a:rPr lang="en-GB" dirty="0">
                <a:solidFill>
                  <a:srgbClr val="FF0000"/>
                </a:solidFill>
              </a:rPr>
              <a:t>There are several various general models or paradigms of software development</a:t>
            </a:r>
            <a:br>
              <a:rPr lang="en-GB" dirty="0"/>
            </a:br>
            <a:endParaRPr lang="en-GB" dirty="0"/>
          </a:p>
          <a:p>
            <a:pPr algn="just"/>
            <a:endParaRPr lang="en-GB" dirty="0"/>
          </a:p>
          <a:p>
            <a:pPr algn="just"/>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6</a:t>
            </a:fld>
            <a:endParaRPr lang="en-US" altLang="en-US">
              <a:solidFill>
                <a:srgbClr val="000000"/>
              </a:solidFill>
            </a:endParaRPr>
          </a:p>
        </p:txBody>
      </p:sp>
      <p:sp>
        <p:nvSpPr>
          <p:cNvPr id="6" name="TextBox 5"/>
          <p:cNvSpPr txBox="1"/>
          <p:nvPr/>
        </p:nvSpPr>
        <p:spPr>
          <a:xfrm>
            <a:off x="7823200" y="5588000"/>
            <a:ext cx="184731" cy="369332"/>
          </a:xfrm>
          <a:prstGeom prst="rect">
            <a:avLst/>
          </a:prstGeom>
          <a:noFill/>
        </p:spPr>
        <p:txBody>
          <a:bodyPr wrap="none" rtlCol="0">
            <a:spAutoFit/>
          </a:bodyPr>
          <a:lstStyle/>
          <a:p>
            <a:endParaRPr lang="en-GB" dirty="0"/>
          </a:p>
        </p:txBody>
      </p:sp>
      <p:sp>
        <p:nvSpPr>
          <p:cNvPr id="7" name="TextBox 6"/>
          <p:cNvSpPr txBox="1"/>
          <p:nvPr/>
        </p:nvSpPr>
        <p:spPr>
          <a:xfrm>
            <a:off x="1403350" y="3523040"/>
            <a:ext cx="4203700" cy="1938992"/>
          </a:xfrm>
          <a:prstGeom prst="rect">
            <a:avLst/>
          </a:prstGeom>
          <a:noFill/>
        </p:spPr>
        <p:txBody>
          <a:bodyPr wrap="square" rtlCol="0">
            <a:spAutoFit/>
          </a:bodyPr>
          <a:lstStyle/>
          <a:p>
            <a:pPr marL="285750" indent="-285750">
              <a:buFont typeface="Arial" pitchFamily="34" charset="0"/>
              <a:buChar char="•"/>
            </a:pPr>
            <a:r>
              <a:rPr lang="en-GB" sz="2400" dirty="0"/>
              <a:t>Waterfall Model</a:t>
            </a:r>
          </a:p>
          <a:p>
            <a:pPr marL="285750" indent="-285750">
              <a:buFont typeface="Arial" pitchFamily="34" charset="0"/>
              <a:buChar char="•"/>
            </a:pPr>
            <a:r>
              <a:rPr lang="en-GB" sz="2400" dirty="0"/>
              <a:t>RAD Model</a:t>
            </a:r>
          </a:p>
          <a:p>
            <a:pPr marL="285750" indent="-285750">
              <a:buFont typeface="Arial" pitchFamily="34" charset="0"/>
              <a:buChar char="•"/>
            </a:pPr>
            <a:r>
              <a:rPr lang="en-GB" sz="2400" dirty="0"/>
              <a:t>Spiral Model</a:t>
            </a:r>
          </a:p>
          <a:p>
            <a:pPr marL="285750" indent="-285750">
              <a:buFont typeface="Arial" pitchFamily="34" charset="0"/>
              <a:buChar char="•"/>
            </a:pPr>
            <a:r>
              <a:rPr lang="en-GB" sz="2400" dirty="0"/>
              <a:t>V-Model</a:t>
            </a:r>
          </a:p>
          <a:p>
            <a:pPr marL="285750" indent="-285750">
              <a:buFont typeface="Arial" pitchFamily="34" charset="0"/>
              <a:buChar char="•"/>
            </a:pPr>
            <a:r>
              <a:rPr lang="en-GB" sz="2400" dirty="0"/>
              <a:t>Prototype Model</a:t>
            </a:r>
          </a:p>
        </p:txBody>
      </p:sp>
      <p:sp>
        <p:nvSpPr>
          <p:cNvPr id="9" name="TextBox 8"/>
          <p:cNvSpPr txBox="1"/>
          <p:nvPr/>
        </p:nvSpPr>
        <p:spPr>
          <a:xfrm>
            <a:off x="5784850" y="3569206"/>
            <a:ext cx="3238500" cy="1846659"/>
          </a:xfrm>
          <a:prstGeom prst="rect">
            <a:avLst/>
          </a:prstGeom>
          <a:noFill/>
        </p:spPr>
        <p:txBody>
          <a:bodyPr wrap="square" rtlCol="0">
            <a:spAutoFit/>
          </a:bodyPr>
          <a:lstStyle/>
          <a:p>
            <a:pPr marL="285750" indent="-285750">
              <a:buFont typeface="Arial" pitchFamily="34" charset="0"/>
              <a:buChar char="•"/>
            </a:pPr>
            <a:r>
              <a:rPr lang="en-GB" sz="2400" dirty="0"/>
              <a:t>Incremental Model</a:t>
            </a:r>
          </a:p>
          <a:p>
            <a:pPr marL="285750" indent="-285750">
              <a:buFont typeface="Arial" pitchFamily="34" charset="0"/>
              <a:buChar char="•"/>
            </a:pPr>
            <a:r>
              <a:rPr lang="en-GB" sz="2400" dirty="0"/>
              <a:t>Iterative Model</a:t>
            </a:r>
          </a:p>
          <a:p>
            <a:pPr marL="285750" indent="-285750">
              <a:buFont typeface="Arial" pitchFamily="34" charset="0"/>
              <a:buChar char="•"/>
            </a:pPr>
            <a:r>
              <a:rPr lang="en-GB" sz="2400" dirty="0">
                <a:solidFill>
                  <a:srgbClr val="00B0F0"/>
                </a:solidFill>
              </a:rPr>
              <a:t>Big-bang Model</a:t>
            </a:r>
          </a:p>
          <a:p>
            <a:pPr marL="285750" indent="-285750">
              <a:buFont typeface="Arial" pitchFamily="34" charset="0"/>
              <a:buChar char="•"/>
            </a:pPr>
            <a:r>
              <a:rPr lang="en-GB" sz="2400" dirty="0">
                <a:solidFill>
                  <a:srgbClr val="FF0000"/>
                </a:solidFill>
              </a:rPr>
              <a:t>Agile Model</a:t>
            </a:r>
          </a:p>
          <a:p>
            <a:endParaRPr lang="en-GB" dirty="0"/>
          </a:p>
        </p:txBody>
      </p:sp>
      <p:cxnSp>
        <p:nvCxnSpPr>
          <p:cNvPr id="10" name="Straight Connector 9"/>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82534146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77800"/>
            <a:ext cx="10363200" cy="762000"/>
          </a:xfrm>
        </p:spPr>
        <p:txBody>
          <a:bodyPr/>
          <a:lstStyle/>
          <a:p>
            <a:r>
              <a:rPr lang="en-GB" dirty="0"/>
              <a:t>The Rational Unified Process  …cont’d</a:t>
            </a:r>
          </a:p>
        </p:txBody>
      </p:sp>
      <p:sp>
        <p:nvSpPr>
          <p:cNvPr id="3" name="Content Placeholder 2"/>
          <p:cNvSpPr>
            <a:spLocks noGrp="1"/>
          </p:cNvSpPr>
          <p:nvPr>
            <p:ph idx="1"/>
          </p:nvPr>
        </p:nvSpPr>
        <p:spPr>
          <a:xfrm>
            <a:off x="520700" y="1041400"/>
            <a:ext cx="11188700" cy="4311650"/>
          </a:xfrm>
        </p:spPr>
        <p:txBody>
          <a:bodyPr/>
          <a:lstStyle/>
          <a:p>
            <a:r>
              <a:rPr lang="en-GB" dirty="0"/>
              <a:t>RUP is proposed by </a:t>
            </a:r>
            <a:r>
              <a:rPr lang="en-GB" dirty="0" err="1"/>
              <a:t>Ivar</a:t>
            </a:r>
            <a:r>
              <a:rPr lang="en-GB" dirty="0"/>
              <a:t> Jacobson, Grady </a:t>
            </a:r>
            <a:r>
              <a:rPr lang="en-GB" dirty="0" err="1"/>
              <a:t>Bootch</a:t>
            </a:r>
            <a:r>
              <a:rPr lang="en-GB" dirty="0"/>
              <a:t>, and James </a:t>
            </a:r>
            <a:r>
              <a:rPr lang="en-GB" dirty="0" err="1"/>
              <a:t>Rambaugh</a:t>
            </a:r>
            <a:r>
              <a:rPr lang="en-GB" dirty="0"/>
              <a:t>.</a:t>
            </a:r>
          </a:p>
          <a:p>
            <a:r>
              <a:rPr lang="en-GB" dirty="0"/>
              <a:t>Some characteristics of RUP include use-case driven, Iterative (repetition of the process), and Incremental (increase in value) by nature, delivered online using web technology, can be customized or tailored in modular and electronic form, etc. </a:t>
            </a:r>
          </a:p>
          <a:p>
            <a:r>
              <a:rPr lang="en-GB" dirty="0"/>
              <a:t>RUP reduces unexpected development costs and prevents wastage of resources.</a:t>
            </a:r>
          </a:p>
          <a:p>
            <a:r>
              <a:rPr lang="en-GB" b="1" dirty="0"/>
              <a:t>Phases of RUP :</a:t>
            </a:r>
          </a:p>
          <a:p>
            <a:r>
              <a:rPr lang="en-GB" b="1" dirty="0"/>
              <a:t>Inception –</a:t>
            </a:r>
            <a:r>
              <a:rPr lang="en-GB" dirty="0"/>
              <a:t>Communication and planning are main.</a:t>
            </a:r>
          </a:p>
          <a:p>
            <a:r>
              <a:rPr lang="en-GB" dirty="0"/>
              <a:t>Identifies Scope of the project using use-case model allowing managers to estimate costs and time required.</a:t>
            </a:r>
          </a:p>
          <a:p>
            <a:r>
              <a:rPr lang="en-GB" dirty="0"/>
              <a:t>Customers requirements are identified and then it becomes easy to make a plan of the project.</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60</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6437536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Phase of RUP</a:t>
            </a:r>
          </a:p>
        </p:txBody>
      </p:sp>
      <p:sp>
        <p:nvSpPr>
          <p:cNvPr id="3" name="Content Placeholder 2"/>
          <p:cNvSpPr>
            <a:spLocks noGrp="1"/>
          </p:cNvSpPr>
          <p:nvPr>
            <p:ph idx="1"/>
          </p:nvPr>
        </p:nvSpPr>
        <p:spPr>
          <a:xfrm>
            <a:off x="508000" y="965200"/>
            <a:ext cx="10769600" cy="4311650"/>
          </a:xfrm>
        </p:spPr>
        <p:txBody>
          <a:bodyPr/>
          <a:lstStyle/>
          <a:p>
            <a:endParaRPr lang="en-GB" dirty="0"/>
          </a:p>
          <a:p>
            <a:pPr lvl="1"/>
            <a:r>
              <a:rPr lang="en-GB" dirty="0"/>
              <a:t>Project plan, Project goal, risks, use-case model, Project description, are made.</a:t>
            </a:r>
          </a:p>
          <a:p>
            <a:pPr lvl="1"/>
            <a:r>
              <a:rPr lang="en-GB" dirty="0"/>
              <a:t>Project is checked against the milestone criteria and if it couldn’t pass these criteria then project can be either cancelled or redesigned.</a:t>
            </a:r>
          </a:p>
          <a:p>
            <a:r>
              <a:rPr lang="en-GB" b="1" dirty="0"/>
              <a:t>Elaboration:</a:t>
            </a:r>
            <a:endParaRPr lang="en-GB" dirty="0"/>
          </a:p>
          <a:p>
            <a:pPr lvl="1"/>
            <a:r>
              <a:rPr lang="en-GB" dirty="0"/>
              <a:t>Planning and modelling are main.</a:t>
            </a:r>
          </a:p>
          <a:p>
            <a:pPr lvl="1"/>
            <a:r>
              <a:rPr lang="en-GB" dirty="0"/>
              <a:t>Detailed evaluation, development plan is carried out and diminish the risks.</a:t>
            </a:r>
          </a:p>
          <a:p>
            <a:pPr lvl="1"/>
            <a:r>
              <a:rPr lang="en-GB" dirty="0"/>
              <a:t>Revise or redefine use-case model (approx. 80%), business case, risks.</a:t>
            </a:r>
          </a:p>
          <a:p>
            <a:pPr lvl="1"/>
            <a:r>
              <a:rPr lang="en-GB" dirty="0"/>
              <a:t>Again, checked against milestone criteria and if it couldn’t pass these criteria then again project can be cancelled or redesigned.</a:t>
            </a:r>
          </a:p>
          <a:p>
            <a:pPr lvl="1"/>
            <a:r>
              <a:rPr lang="en-GB" dirty="0"/>
              <a:t>Executable architecture baseline.</a:t>
            </a:r>
          </a:p>
          <a:p>
            <a:pPr marL="0" indent="0">
              <a:buNone/>
            </a:pPr>
            <a:br>
              <a:rPr lang="en-GB" dirty="0"/>
            </a:br>
            <a:endParaRPr lang="en-GB" dirty="0"/>
          </a:p>
          <a:p>
            <a:endParaRPr lang="en-GB" dirty="0"/>
          </a:p>
          <a:p>
            <a:endParaRPr lang="en-GB" dirty="0"/>
          </a:p>
          <a:p>
            <a:endParaRPr lang="en-GB" dirty="0"/>
          </a:p>
          <a:p>
            <a:endParaRPr lang="en-GB" dirty="0"/>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61</a:t>
            </a:fld>
            <a:endParaRPr lang="en-US" altLang="en-US">
              <a:solidFill>
                <a:srgbClr val="000000"/>
              </a:solidFill>
            </a:endParaRPr>
          </a:p>
        </p:txBody>
      </p:sp>
    </p:spTree>
    <p:extLst>
      <p:ext uri="{BB962C8B-B14F-4D97-AF65-F5344CB8AC3E}">
        <p14:creationId xmlns:p14="http://schemas.microsoft.com/office/powerpoint/2010/main" val="423264068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Phase of RUP</a:t>
            </a:r>
          </a:p>
        </p:txBody>
      </p:sp>
      <p:sp>
        <p:nvSpPr>
          <p:cNvPr id="3" name="Content Placeholder 2"/>
          <p:cNvSpPr>
            <a:spLocks noGrp="1"/>
          </p:cNvSpPr>
          <p:nvPr>
            <p:ph idx="1"/>
          </p:nvPr>
        </p:nvSpPr>
        <p:spPr/>
        <p:txBody>
          <a:bodyPr/>
          <a:lstStyle/>
          <a:p>
            <a:r>
              <a:rPr lang="en-GB" b="1" dirty="0"/>
              <a:t>Construction:</a:t>
            </a:r>
            <a:endParaRPr lang="en-GB" dirty="0"/>
          </a:p>
          <a:p>
            <a:pPr lvl="1"/>
            <a:r>
              <a:rPr lang="en-GB" dirty="0"/>
              <a:t>Project is developed and completed.</a:t>
            </a:r>
          </a:p>
          <a:p>
            <a:pPr lvl="1"/>
            <a:r>
              <a:rPr lang="en-GB" dirty="0"/>
              <a:t>System or source code is created and then testing is done.</a:t>
            </a:r>
          </a:p>
          <a:p>
            <a:pPr lvl="1"/>
            <a:r>
              <a:rPr lang="en-GB" dirty="0"/>
              <a:t>Coding takes place.</a:t>
            </a:r>
          </a:p>
          <a:p>
            <a:r>
              <a:rPr lang="en-GB" b="1" dirty="0"/>
              <a:t>Transition:</a:t>
            </a:r>
            <a:endParaRPr lang="en-GB" dirty="0"/>
          </a:p>
          <a:p>
            <a:pPr lvl="1"/>
            <a:r>
              <a:rPr lang="en-GB" dirty="0"/>
              <a:t>Final project is released to public.</a:t>
            </a:r>
          </a:p>
          <a:p>
            <a:pPr lvl="1"/>
            <a:r>
              <a:rPr lang="en-GB" dirty="0"/>
              <a:t>Transit the project from development into production.</a:t>
            </a:r>
          </a:p>
          <a:p>
            <a:pPr lvl="1"/>
            <a:r>
              <a:rPr lang="en-GB" dirty="0"/>
              <a:t>Update project documentation.</a:t>
            </a:r>
          </a:p>
          <a:p>
            <a:pPr lvl="1"/>
            <a:r>
              <a:rPr lang="en-GB" dirty="0"/>
              <a:t>Beta testing is conducted.</a:t>
            </a:r>
          </a:p>
          <a:p>
            <a:pPr lvl="1"/>
            <a:r>
              <a:rPr lang="en-GB" dirty="0"/>
              <a:t>Defects are removed from project based on feedback from public.</a:t>
            </a:r>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62</a:t>
            </a:fld>
            <a:endParaRPr lang="en-US" altLang="en-US">
              <a:solidFill>
                <a:srgbClr val="000000"/>
              </a:solidFill>
            </a:endParaRPr>
          </a:p>
        </p:txBody>
      </p:sp>
    </p:spTree>
    <p:extLst>
      <p:ext uri="{BB962C8B-B14F-4D97-AF65-F5344CB8AC3E}">
        <p14:creationId xmlns:p14="http://schemas.microsoft.com/office/powerpoint/2010/main" val="100309080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Phase of RUP</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63</a:t>
            </a:fld>
            <a:endParaRPr lang="en-US" altLang="en-US">
              <a:solidFill>
                <a:srgbClr val="000000"/>
              </a:solidFill>
            </a:endParaRPr>
          </a:p>
        </p:txBody>
      </p:sp>
      <p:sp>
        <p:nvSpPr>
          <p:cNvPr id="6" name="Content Placeholder 5"/>
          <p:cNvSpPr>
            <a:spLocks noGrp="1"/>
          </p:cNvSpPr>
          <p:nvPr>
            <p:ph idx="1"/>
          </p:nvPr>
        </p:nvSpPr>
        <p:spPr/>
        <p:txBody>
          <a:bodyPr/>
          <a:lstStyle/>
          <a:p>
            <a:r>
              <a:rPr lang="en-GB" b="1" dirty="0"/>
              <a:t>Production:</a:t>
            </a:r>
            <a:endParaRPr lang="en-GB" dirty="0"/>
          </a:p>
          <a:p>
            <a:pPr lvl="1"/>
            <a:r>
              <a:rPr lang="en-GB" dirty="0"/>
              <a:t>Final phase of the model.</a:t>
            </a:r>
          </a:p>
          <a:p>
            <a:pPr lvl="1"/>
            <a:r>
              <a:rPr lang="en-GB" dirty="0"/>
              <a:t>Project is maintained and updated accordingly.</a:t>
            </a:r>
          </a:p>
          <a:p>
            <a:endParaRPr lang="en-GB" dirty="0"/>
          </a:p>
        </p:txBody>
      </p:sp>
    </p:spTree>
    <p:extLst>
      <p:ext uri="{BB962C8B-B14F-4D97-AF65-F5344CB8AC3E}">
        <p14:creationId xmlns:p14="http://schemas.microsoft.com/office/powerpoint/2010/main" val="5805465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Development Life Cycle </a:t>
            </a:r>
          </a:p>
        </p:txBody>
      </p:sp>
      <p:sp>
        <p:nvSpPr>
          <p:cNvPr id="3" name="Content Placeholder 2"/>
          <p:cNvSpPr>
            <a:spLocks noGrp="1"/>
          </p:cNvSpPr>
          <p:nvPr>
            <p:ph idx="1"/>
          </p:nvPr>
        </p:nvSpPr>
        <p:spPr>
          <a:xfrm>
            <a:off x="800100" y="1054100"/>
            <a:ext cx="11188700" cy="4622800"/>
          </a:xfrm>
        </p:spPr>
        <p:txBody>
          <a:bodyPr/>
          <a:lstStyle/>
          <a:p>
            <a:r>
              <a:rPr lang="en-GB" dirty="0"/>
              <a:t>Referred to as SDLC.</a:t>
            </a:r>
          </a:p>
          <a:p>
            <a:r>
              <a:rPr lang="en-GB" dirty="0"/>
              <a:t>Also </a:t>
            </a:r>
            <a:r>
              <a:rPr lang="en-GB" dirty="0">
                <a:solidFill>
                  <a:srgbClr val="00B0F0"/>
                </a:solidFill>
              </a:rPr>
              <a:t>termed process model</a:t>
            </a:r>
            <a:r>
              <a:rPr lang="en-GB" dirty="0"/>
              <a:t> is a pictorial and diagrammatic representation of the software life cycle. </a:t>
            </a:r>
          </a:p>
          <a:p>
            <a:r>
              <a:rPr lang="en-GB" dirty="0"/>
              <a:t>A life cycle model represents </a:t>
            </a:r>
            <a:r>
              <a:rPr lang="en-GB" dirty="0">
                <a:solidFill>
                  <a:srgbClr val="FF0000"/>
                </a:solidFill>
              </a:rPr>
              <a:t>all the methods required to make a software product transit through its life cycle stages</a:t>
            </a:r>
            <a:r>
              <a:rPr lang="en-GB" dirty="0"/>
              <a:t>. </a:t>
            </a:r>
          </a:p>
          <a:p>
            <a:r>
              <a:rPr lang="en-GB" dirty="0"/>
              <a:t>It also </a:t>
            </a:r>
            <a:r>
              <a:rPr lang="en-GB" b="1" dirty="0">
                <a:solidFill>
                  <a:srgbClr val="FF0000"/>
                </a:solidFill>
              </a:rPr>
              <a:t>captures the structure </a:t>
            </a:r>
            <a:r>
              <a:rPr lang="en-GB" dirty="0"/>
              <a:t>in which these methods are to be undertaken.</a:t>
            </a:r>
          </a:p>
          <a:p>
            <a:r>
              <a:rPr lang="en-GB" dirty="0"/>
              <a:t>Defines </a:t>
            </a:r>
            <a:r>
              <a:rPr lang="en-GB" dirty="0">
                <a:solidFill>
                  <a:srgbClr val="FF0000"/>
                </a:solidFill>
              </a:rPr>
              <a:t>the general steps that </a:t>
            </a:r>
            <a:r>
              <a:rPr lang="en-GB" dirty="0"/>
              <a:t>are take to build software</a:t>
            </a:r>
          </a:p>
          <a:p>
            <a:r>
              <a:rPr lang="en-GB" dirty="0"/>
              <a:t>Defines </a:t>
            </a:r>
            <a:r>
              <a:rPr lang="en-GB" dirty="0">
                <a:solidFill>
                  <a:srgbClr val="FF0000"/>
                </a:solidFill>
              </a:rPr>
              <a:t>the responsibilities for team member </a:t>
            </a:r>
            <a:r>
              <a:rPr lang="en-GB" dirty="0"/>
              <a:t>during each step of phase.</a:t>
            </a:r>
          </a:p>
          <a:p>
            <a:r>
              <a:rPr lang="en-GB" dirty="0"/>
              <a:t>Some of </a:t>
            </a:r>
            <a:r>
              <a:rPr lang="en-GB" dirty="0">
                <a:solidFill>
                  <a:srgbClr val="FF0000"/>
                </a:solidFill>
              </a:rPr>
              <a:t>these steps may overlap</a:t>
            </a:r>
            <a:r>
              <a:rPr lang="en-GB" dirty="0"/>
              <a:t>, but generally define the phase of the projects.</a:t>
            </a:r>
          </a:p>
          <a:p>
            <a:r>
              <a:rPr lang="en-GB" dirty="0"/>
              <a:t>If the steps are not successful the project may </a:t>
            </a:r>
            <a:r>
              <a:rPr lang="en-GB" dirty="0">
                <a:solidFill>
                  <a:srgbClr val="FF0000"/>
                </a:solidFill>
              </a:rPr>
              <a:t>fall back to an earlier </a:t>
            </a:r>
            <a:r>
              <a:rPr lang="en-GB" dirty="0"/>
              <a:t>steps</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7</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80051664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SDLC Cycle</a:t>
            </a:r>
            <a:br>
              <a:rPr lang="en-GB" dirty="0"/>
            </a:br>
            <a:endParaRPr lang="en-GB" dirty="0"/>
          </a:p>
        </p:txBody>
      </p:sp>
      <p:sp>
        <p:nvSpPr>
          <p:cNvPr id="3" name="Content Placeholder 2"/>
          <p:cNvSpPr>
            <a:spLocks noGrp="1"/>
          </p:cNvSpPr>
          <p:nvPr>
            <p:ph idx="1"/>
          </p:nvPr>
        </p:nvSpPr>
        <p:spPr/>
        <p:txBody>
          <a:bodyPr/>
          <a:lstStyle/>
          <a:p>
            <a:r>
              <a:rPr lang="en-GB" dirty="0"/>
              <a:t>SDLC Cycle represents </a:t>
            </a:r>
            <a:r>
              <a:rPr lang="en-GB" dirty="0">
                <a:solidFill>
                  <a:srgbClr val="FF0000"/>
                </a:solidFill>
              </a:rPr>
              <a:t>the process of developing software</a:t>
            </a:r>
            <a:r>
              <a:rPr lang="en-GB" dirty="0"/>
              <a:t>. </a:t>
            </a:r>
          </a:p>
          <a:p>
            <a:r>
              <a:rPr lang="en-GB" dirty="0"/>
              <a:t>SDLC framework includes the following steps:</a:t>
            </a:r>
          </a:p>
          <a:p>
            <a:pPr lvl="2"/>
            <a:r>
              <a:rPr lang="en-GB" dirty="0"/>
              <a:t>Requirement analysis</a:t>
            </a:r>
          </a:p>
          <a:p>
            <a:pPr lvl="2"/>
            <a:r>
              <a:rPr lang="en-GB" dirty="0"/>
              <a:t>Defining </a:t>
            </a:r>
          </a:p>
          <a:p>
            <a:pPr lvl="2"/>
            <a:r>
              <a:rPr lang="en-GB" dirty="0"/>
              <a:t>Designing</a:t>
            </a:r>
          </a:p>
          <a:p>
            <a:pPr lvl="2"/>
            <a:r>
              <a:rPr lang="en-GB" dirty="0"/>
              <a:t>Coding</a:t>
            </a:r>
          </a:p>
          <a:p>
            <a:pPr lvl="2"/>
            <a:r>
              <a:rPr lang="en-GB" dirty="0"/>
              <a:t>Testing </a:t>
            </a:r>
          </a:p>
          <a:p>
            <a:pPr lvl="2"/>
            <a:r>
              <a:rPr lang="en-GB" dirty="0"/>
              <a:t>Deployment</a:t>
            </a:r>
          </a:p>
          <a:p>
            <a:pPr lvl="2"/>
            <a:r>
              <a:rPr lang="en-GB" dirty="0"/>
              <a:t>Maintenance</a:t>
            </a:r>
          </a:p>
          <a:p>
            <a:endParaRPr lang="en-GB" dirty="0"/>
          </a:p>
          <a:p>
            <a:endParaRPr lang="en-GB" dirty="0"/>
          </a:p>
          <a:p>
            <a:endParaRPr lang="en-GB" dirty="0"/>
          </a:p>
          <a:p>
            <a:endParaRPr lang="en-GB" dirty="0"/>
          </a:p>
          <a:p>
            <a:endParaRPr lang="en-GB" dirty="0"/>
          </a:p>
          <a:p>
            <a:endParaRPr lang="en-GB" dirty="0"/>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8</a:t>
            </a:fld>
            <a:endParaRPr lang="en-US" altLang="en-US">
              <a:solidFill>
                <a:srgbClr val="000000"/>
              </a:solidFill>
            </a:endParaRPr>
          </a:p>
        </p:txBody>
      </p:sp>
      <p:cxnSp>
        <p:nvCxnSpPr>
          <p:cNvPr id="8" name="Straight Connector 7"/>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96838034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Requirement analysis</a:t>
            </a:r>
          </a:p>
        </p:txBody>
      </p:sp>
      <p:sp>
        <p:nvSpPr>
          <p:cNvPr id="3" name="Content Placeholder 2"/>
          <p:cNvSpPr>
            <a:spLocks noGrp="1"/>
          </p:cNvSpPr>
          <p:nvPr>
            <p:ph idx="1"/>
          </p:nvPr>
        </p:nvSpPr>
        <p:spPr/>
        <p:txBody>
          <a:bodyPr/>
          <a:lstStyle/>
          <a:p>
            <a:r>
              <a:rPr lang="en-GB" dirty="0"/>
              <a:t>Requirement Analysis is the </a:t>
            </a:r>
            <a:r>
              <a:rPr lang="en-GB" dirty="0">
                <a:solidFill>
                  <a:srgbClr val="FF0000"/>
                </a:solidFill>
              </a:rPr>
              <a:t>most important </a:t>
            </a:r>
            <a:r>
              <a:rPr lang="en-GB" dirty="0"/>
              <a:t>and </a:t>
            </a:r>
            <a:r>
              <a:rPr lang="en-GB" dirty="0">
                <a:solidFill>
                  <a:srgbClr val="FF0000"/>
                </a:solidFill>
              </a:rPr>
              <a:t>necessary stage </a:t>
            </a:r>
            <a:r>
              <a:rPr lang="en-GB" dirty="0"/>
              <a:t>in SDLC.</a:t>
            </a:r>
          </a:p>
          <a:p>
            <a:r>
              <a:rPr lang="en-GB" dirty="0"/>
              <a:t>The </a:t>
            </a:r>
            <a:r>
              <a:rPr lang="en-GB" dirty="0">
                <a:solidFill>
                  <a:srgbClr val="FF0000"/>
                </a:solidFill>
              </a:rPr>
              <a:t>senior members of the team </a:t>
            </a:r>
            <a:r>
              <a:rPr lang="en-GB" dirty="0"/>
              <a:t>perform it with inputs from all the stakeholders and domain experts.</a:t>
            </a:r>
          </a:p>
          <a:p>
            <a:r>
              <a:rPr lang="en-GB" dirty="0"/>
              <a:t>Planning for </a:t>
            </a:r>
            <a:r>
              <a:rPr lang="en-GB" dirty="0">
                <a:solidFill>
                  <a:srgbClr val="FF0000"/>
                </a:solidFill>
              </a:rPr>
              <a:t>the quality assurance requirements and </a:t>
            </a:r>
            <a:r>
              <a:rPr lang="en-GB" dirty="0">
                <a:solidFill>
                  <a:srgbClr val="00B0F0"/>
                </a:solidFill>
              </a:rPr>
              <a:t>identifications of the risks associated </a:t>
            </a:r>
            <a:r>
              <a:rPr lang="en-GB" dirty="0"/>
              <a:t>with the projects is also done at this stage.</a:t>
            </a:r>
          </a:p>
          <a:p>
            <a:r>
              <a:rPr lang="en-GB" dirty="0">
                <a:solidFill>
                  <a:srgbClr val="FF0000"/>
                </a:solidFill>
              </a:rPr>
              <a:t>Business analyst </a:t>
            </a:r>
            <a:r>
              <a:rPr lang="en-GB" dirty="0"/>
              <a:t>and </a:t>
            </a:r>
            <a:r>
              <a:rPr lang="en-GB" dirty="0">
                <a:solidFill>
                  <a:srgbClr val="FF0000"/>
                </a:solidFill>
              </a:rPr>
              <a:t>Project organizer </a:t>
            </a:r>
            <a:r>
              <a:rPr lang="en-GB" dirty="0"/>
              <a:t>set up a meeting with the client to gather all the data like what the </a:t>
            </a:r>
            <a:r>
              <a:rPr lang="en-GB" b="1" dirty="0">
                <a:solidFill>
                  <a:srgbClr val="00B0F0"/>
                </a:solidFill>
              </a:rPr>
              <a:t>customer wants to build</a:t>
            </a:r>
            <a:r>
              <a:rPr lang="en-GB" dirty="0"/>
              <a:t>, </a:t>
            </a:r>
            <a:r>
              <a:rPr lang="en-GB" dirty="0">
                <a:solidFill>
                  <a:srgbClr val="C00000"/>
                </a:solidFill>
              </a:rPr>
              <a:t>who will be the end user</a:t>
            </a:r>
            <a:r>
              <a:rPr lang="en-GB" dirty="0"/>
              <a:t>, </a:t>
            </a:r>
            <a:r>
              <a:rPr lang="en-GB" dirty="0">
                <a:solidFill>
                  <a:srgbClr val="0070C0"/>
                </a:solidFill>
              </a:rPr>
              <a:t>what is the objective of the product</a:t>
            </a:r>
            <a:r>
              <a:rPr lang="en-GB" dirty="0"/>
              <a:t>. </a:t>
            </a:r>
          </a:p>
          <a:p>
            <a:r>
              <a:rPr lang="en-GB" i="1" dirty="0">
                <a:solidFill>
                  <a:srgbClr val="0070C0"/>
                </a:solidFill>
              </a:rPr>
              <a:t>Before creating a product, a core understanding or knowledge of the product is very necessary.</a:t>
            </a:r>
          </a:p>
        </p:txBody>
      </p:sp>
      <p:sp>
        <p:nvSpPr>
          <p:cNvPr id="4" name="Date Placeholder 3"/>
          <p:cNvSpPr>
            <a:spLocks noGrp="1"/>
          </p:cNvSpPr>
          <p:nvPr>
            <p:ph type="dt" sz="half" idx="10"/>
          </p:nvPr>
        </p:nvSpPr>
        <p:spPr/>
        <p:txBody>
          <a:bodyPr/>
          <a:lstStyle/>
          <a:p>
            <a:pPr>
              <a:defRPr/>
            </a:pPr>
            <a:fld id="{A46D2919-07CF-423F-BABC-EB492A5AE3AE}" type="datetime1">
              <a:rPr lang="en-US" smtClean="0">
                <a:solidFill>
                  <a:srgbClr val="000000"/>
                </a:solidFill>
              </a:rPr>
              <a:t>10/23/2024</a:t>
            </a:fld>
            <a:endParaRPr lang="en-US">
              <a:solidFill>
                <a:srgbClr val="000000"/>
              </a:solidFill>
            </a:endParaRPr>
          </a:p>
        </p:txBody>
      </p:sp>
      <p:sp>
        <p:nvSpPr>
          <p:cNvPr id="5" name="Slide Number Placeholder 4"/>
          <p:cNvSpPr>
            <a:spLocks noGrp="1"/>
          </p:cNvSpPr>
          <p:nvPr>
            <p:ph type="sldNum" sz="quarter" idx="11"/>
          </p:nvPr>
        </p:nvSpPr>
        <p:spPr/>
        <p:txBody>
          <a:bodyPr/>
          <a:lstStyle/>
          <a:p>
            <a:fld id="{1356CF8A-B1E3-4D79-8AB0-75E447FA380F}" type="slidenum">
              <a:rPr lang="en-US" altLang="en-US" smtClean="0">
                <a:solidFill>
                  <a:srgbClr val="000000"/>
                </a:solidFill>
              </a:rPr>
              <a:pPr/>
              <a:t>9</a:t>
            </a:fld>
            <a:endParaRPr lang="en-US" altLang="en-US">
              <a:solidFill>
                <a:srgbClr val="000000"/>
              </a:solidFill>
            </a:endParaRPr>
          </a:p>
        </p:txBody>
      </p:sp>
      <p:cxnSp>
        <p:nvCxnSpPr>
          <p:cNvPr id="6" name="Straight Connector 5"/>
          <p:cNvCxnSpPr/>
          <p:nvPr/>
        </p:nvCxnSpPr>
        <p:spPr bwMode="auto">
          <a:xfrm>
            <a:off x="152400" y="939800"/>
            <a:ext cx="11887200" cy="0"/>
          </a:xfrm>
          <a:prstGeom prst="line">
            <a:avLst/>
          </a:prstGeom>
          <a:ln>
            <a:solidFill>
              <a:srgbClr val="00B0F0"/>
            </a:solidFill>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995212969"/>
      </p:ext>
    </p:extLst>
  </p:cSld>
  <p:clrMapOvr>
    <a:masterClrMapping/>
  </p:clrMapOvr>
  <p:transition spd="med"/>
</p:sld>
</file>

<file path=ppt/theme/theme1.xml><?xml version="1.0" encoding="utf-8"?>
<a:theme xmlns:a="http://schemas.openxmlformats.org/drawingml/2006/main" name="1_TUD_wit_EN">
  <a:themeElements>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UD_wit_E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TUD_wit_E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TUD_wit_E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TUD_wit_E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TUD_wit_E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TUD_wit_E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TUD_wit_E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TUD_wit_E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TUD_wit_E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TUD_wit_E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TUD_wit_E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TUD_wit_E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TUD_wit_E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3874</TotalTime>
  <Words>4478</Words>
  <Application>Microsoft Office PowerPoint</Application>
  <PresentationFormat>Widescreen</PresentationFormat>
  <Paragraphs>507</Paragraphs>
  <Slides>63</Slides>
  <Notes>1</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1_TUD_wit_EN</vt:lpstr>
      <vt:lpstr>Fundamental of Software Engineering                       SOEng2051</vt:lpstr>
      <vt:lpstr>Outline </vt:lpstr>
      <vt:lpstr>Objectives</vt:lpstr>
      <vt:lpstr>Software Processes</vt:lpstr>
      <vt:lpstr>PowerPoint Presentation</vt:lpstr>
      <vt:lpstr>Software Process Model</vt:lpstr>
      <vt:lpstr>Software Development Life Cycle </vt:lpstr>
      <vt:lpstr>SDLC Cycle </vt:lpstr>
      <vt:lpstr>  Requirement analysis</vt:lpstr>
      <vt:lpstr>PowerPoint Presentation</vt:lpstr>
      <vt:lpstr>Defining Requirements </vt:lpstr>
      <vt:lpstr>Designing the Software</vt:lpstr>
      <vt:lpstr>Developing the project</vt:lpstr>
      <vt:lpstr>Testing</vt:lpstr>
      <vt:lpstr>Maintenance </vt:lpstr>
      <vt:lpstr>Software process model||Waterfall model </vt:lpstr>
      <vt:lpstr>Waterfall model phases</vt:lpstr>
      <vt:lpstr>Waterfall model phases</vt:lpstr>
      <vt:lpstr>Waterfall model phases</vt:lpstr>
      <vt:lpstr>Waterfall  model phases</vt:lpstr>
      <vt:lpstr>Waterfall model phases</vt:lpstr>
      <vt:lpstr>When to use SDLC Waterfall Model? </vt:lpstr>
      <vt:lpstr>Advantages of Waterfall model </vt:lpstr>
      <vt:lpstr>Disadvantage of waterfall model</vt:lpstr>
      <vt:lpstr>Software process model||RAD Model</vt:lpstr>
      <vt:lpstr>Software process model|| Spiral Model </vt:lpstr>
      <vt:lpstr>Spiral Model  </vt:lpstr>
      <vt:lpstr>Four parts of spiral model</vt:lpstr>
      <vt:lpstr>Four parts of spiral model</vt:lpstr>
      <vt:lpstr>…continue</vt:lpstr>
      <vt:lpstr>When to use Spiral Model? </vt:lpstr>
      <vt:lpstr>Advantages and disadvantages of spiral model </vt:lpstr>
      <vt:lpstr>Software process model|| V-Model </vt:lpstr>
      <vt:lpstr>…continue</vt:lpstr>
      <vt:lpstr>Verification Phase of V-model</vt:lpstr>
      <vt:lpstr>Verification Phase of V-model</vt:lpstr>
      <vt:lpstr>Validation Phase of V-model</vt:lpstr>
      <vt:lpstr>Validation Phase of V-model</vt:lpstr>
      <vt:lpstr>When to use V-Model?</vt:lpstr>
      <vt:lpstr>Advantage (Pros)  of V-Model: </vt:lpstr>
      <vt:lpstr>Disadvantage (Cons)  of V-Model</vt:lpstr>
      <vt:lpstr>Incremental Model </vt:lpstr>
      <vt:lpstr>The various phases of incremental model  </vt:lpstr>
      <vt:lpstr>…</vt:lpstr>
      <vt:lpstr>When we use the Incremental Model?</vt:lpstr>
      <vt:lpstr>Pros </vt:lpstr>
      <vt:lpstr>cons</vt:lpstr>
      <vt:lpstr>Software process model|| Iterative Model </vt:lpstr>
      <vt:lpstr>various phases of Iterative model</vt:lpstr>
      <vt:lpstr>various phases of Iterative model</vt:lpstr>
      <vt:lpstr>…continue</vt:lpstr>
      <vt:lpstr>When to use the Iterative Model</vt:lpstr>
      <vt:lpstr>Disadvantage (Cons) of Iterative Model: </vt:lpstr>
      <vt:lpstr>Coping with change </vt:lpstr>
      <vt:lpstr>PowerPoint Presentation</vt:lpstr>
      <vt:lpstr>PowerPoint Presentation</vt:lpstr>
      <vt:lpstr>PowerPoint Presentation</vt:lpstr>
      <vt:lpstr>The Rational Unified Process </vt:lpstr>
      <vt:lpstr>PowerPoint Presentation</vt:lpstr>
      <vt:lpstr>The Rational Unified Process  …cont’d</vt:lpstr>
      <vt:lpstr>Phase of RUP</vt:lpstr>
      <vt:lpstr>Phase of RUP</vt:lpstr>
      <vt:lpstr>Phase of RUP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and Quality Assurance SEng4142</dc:title>
  <dc:creator>hp</dc:creator>
  <cp:lastModifiedBy>fike workneh</cp:lastModifiedBy>
  <cp:revision>287</cp:revision>
  <dcterms:created xsi:type="dcterms:W3CDTF">2018-03-20T23:26:34Z</dcterms:created>
  <dcterms:modified xsi:type="dcterms:W3CDTF">2024-10-23T09:27:01Z</dcterms:modified>
</cp:coreProperties>
</file>