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40"/>
  </p:notesMasterIdLst>
  <p:handoutMasterIdLst>
    <p:handoutMasterId r:id="rId41"/>
  </p:handoutMasterIdLst>
  <p:sldIdLst>
    <p:sldId id="287" r:id="rId2"/>
    <p:sldId id="416" r:id="rId3"/>
    <p:sldId id="428" r:id="rId4"/>
    <p:sldId id="429" r:id="rId5"/>
    <p:sldId id="430" r:id="rId6"/>
    <p:sldId id="431" r:id="rId7"/>
    <p:sldId id="432" r:id="rId8"/>
    <p:sldId id="433" r:id="rId9"/>
    <p:sldId id="434" r:id="rId10"/>
    <p:sldId id="435" r:id="rId11"/>
    <p:sldId id="436" r:id="rId12"/>
    <p:sldId id="437" r:id="rId13"/>
    <p:sldId id="438" r:id="rId14"/>
    <p:sldId id="439" r:id="rId15"/>
    <p:sldId id="441" r:id="rId16"/>
    <p:sldId id="442" r:id="rId17"/>
    <p:sldId id="443" r:id="rId18"/>
    <p:sldId id="444" r:id="rId19"/>
    <p:sldId id="391" r:id="rId20"/>
    <p:sldId id="392" r:id="rId21"/>
    <p:sldId id="446" r:id="rId22"/>
    <p:sldId id="447" r:id="rId23"/>
    <p:sldId id="448" r:id="rId24"/>
    <p:sldId id="449" r:id="rId25"/>
    <p:sldId id="450" r:id="rId26"/>
    <p:sldId id="451" r:id="rId27"/>
    <p:sldId id="452" r:id="rId28"/>
    <p:sldId id="453" r:id="rId29"/>
    <p:sldId id="454" r:id="rId30"/>
    <p:sldId id="455" r:id="rId31"/>
    <p:sldId id="456" r:id="rId32"/>
    <p:sldId id="395" r:id="rId33"/>
    <p:sldId id="457" r:id="rId34"/>
    <p:sldId id="458" r:id="rId35"/>
    <p:sldId id="459" r:id="rId36"/>
    <p:sldId id="460" r:id="rId37"/>
    <p:sldId id="415" r:id="rId38"/>
    <p:sldId id="42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186" autoAdjust="0"/>
    <p:restoredTop sz="94660"/>
  </p:normalViewPr>
  <p:slideViewPr>
    <p:cSldViewPr snapToGrid="0">
      <p:cViewPr varScale="1">
        <p:scale>
          <a:sx n="73" d="100"/>
          <a:sy n="73" d="100"/>
        </p:scale>
        <p:origin x="88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21EABE-D3E4-4449-B680-5D30188A21F6}" type="datetimeFigureOut">
              <a:rPr lang="en-GB" smtClean="0"/>
              <a:t>28/10/2024</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GB" dirty="0" smtClean="0"/>
              <a:t>SISAY NEGASH</a:t>
            </a:r>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552381-7316-4165-8E02-4D0B0C92DC91}" type="slidenum">
              <a:rPr lang="en-GB" smtClean="0"/>
              <a:t>‹#›</a:t>
            </a:fld>
            <a:endParaRPr lang="en-GB" dirty="0"/>
          </a:p>
        </p:txBody>
      </p:sp>
    </p:spTree>
    <p:extLst>
      <p:ext uri="{BB962C8B-B14F-4D97-AF65-F5344CB8AC3E}">
        <p14:creationId xmlns:p14="http://schemas.microsoft.com/office/powerpoint/2010/main" val="289165182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70120E-7060-4B49-8D5B-B6256E4BD6D3}" type="datetimeFigureOut">
              <a:rPr lang="en-US" smtClean="0"/>
              <a:t>10/28/2024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smtClean="0"/>
              <a:t>SISAY NEGASH</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7657A-3C06-4367-A997-314AA9A6D325}" type="slidenum">
              <a:rPr lang="en-US" smtClean="0"/>
              <a:t>‹#›</a:t>
            </a:fld>
            <a:endParaRPr lang="en-US" dirty="0"/>
          </a:p>
        </p:txBody>
      </p:sp>
    </p:spTree>
    <p:extLst>
      <p:ext uri="{BB962C8B-B14F-4D97-AF65-F5344CB8AC3E}">
        <p14:creationId xmlns:p14="http://schemas.microsoft.com/office/powerpoint/2010/main" val="2120081901"/>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400">
                <a:solidFill>
                  <a:schemeClr val="tx1"/>
                </a:solidFill>
                <a:latin typeface="Tahoma" panose="020B0604030504040204" pitchFamily="34" charset="0"/>
                <a:ea typeface="ＭＳ Ｐゴシック" panose="020B0600070205080204" pitchFamily="34" charset="-128"/>
              </a:defRPr>
            </a:lvl1pPr>
            <a:lvl2pPr marL="742950" indent="-285750" defTabSz="949325">
              <a:defRPr sz="2400">
                <a:solidFill>
                  <a:schemeClr val="tx1"/>
                </a:solidFill>
                <a:latin typeface="Tahoma" panose="020B0604030504040204" pitchFamily="34" charset="0"/>
                <a:ea typeface="ＭＳ Ｐゴシック" panose="020B0600070205080204" pitchFamily="34" charset="-128"/>
              </a:defRPr>
            </a:lvl2pPr>
            <a:lvl3pPr marL="1143000" indent="-228600" defTabSz="949325">
              <a:defRPr sz="2400">
                <a:solidFill>
                  <a:schemeClr val="tx1"/>
                </a:solidFill>
                <a:latin typeface="Tahoma" panose="020B0604030504040204" pitchFamily="34" charset="0"/>
                <a:ea typeface="ＭＳ Ｐゴシック" panose="020B0600070205080204" pitchFamily="34" charset="-128"/>
              </a:defRPr>
            </a:lvl3pPr>
            <a:lvl4pPr marL="1600200" indent="-228600" defTabSz="949325">
              <a:defRPr sz="2400">
                <a:solidFill>
                  <a:schemeClr val="tx1"/>
                </a:solidFill>
                <a:latin typeface="Tahoma" panose="020B0604030504040204" pitchFamily="34" charset="0"/>
                <a:ea typeface="ＭＳ Ｐゴシック" panose="020B0600070205080204" pitchFamily="34" charset="-128"/>
              </a:defRPr>
            </a:lvl4pPr>
            <a:lvl5pPr marL="2057400" indent="-228600" defTabSz="949325">
              <a:defRPr sz="2400">
                <a:solidFill>
                  <a:schemeClr val="tx1"/>
                </a:solidFill>
                <a:latin typeface="Tahoma" panose="020B060403050404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2AA045A1-A2A1-4DD9-922B-0C52F7162C12}" type="slidenum">
              <a:rPr lang="nl-NL" altLang="en-US" sz="1200">
                <a:solidFill>
                  <a:srgbClr val="000000"/>
                </a:solidFill>
                <a:latin typeface="Arial" panose="020B0604020202020204" pitchFamily="34" charset="0"/>
              </a:rPr>
              <a:pPr/>
              <a:t>1</a:t>
            </a:fld>
            <a:endParaRPr lang="nl-NL" altLang="en-US" sz="1200">
              <a:solidFill>
                <a:srgbClr val="000000"/>
              </a:solidFill>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ea typeface="ＭＳ Ｐゴシック" panose="020B0600070205080204" pitchFamily="34" charset="-128"/>
            </a:endParaRPr>
          </a:p>
        </p:txBody>
      </p:sp>
      <p:sp>
        <p:nvSpPr>
          <p:cNvPr id="2" name="Date Placeholder 1"/>
          <p:cNvSpPr>
            <a:spLocks noGrp="1"/>
          </p:cNvSpPr>
          <p:nvPr>
            <p:ph type="dt" idx="10"/>
          </p:nvPr>
        </p:nvSpPr>
        <p:spPr/>
        <p:txBody>
          <a:bodyPr/>
          <a:lstStyle/>
          <a:p>
            <a:fld id="{4109027F-5F1F-42DF-A4B1-278F8771EB36}" type="datetime1">
              <a:rPr lang="en-US" smtClean="0"/>
              <a:t>10/28/2024</a:t>
            </a:fld>
            <a:endParaRPr lang="en-US" dirty="0"/>
          </a:p>
        </p:txBody>
      </p:sp>
      <p:sp>
        <p:nvSpPr>
          <p:cNvPr id="3" name="Footer Placeholder 2"/>
          <p:cNvSpPr>
            <a:spLocks noGrp="1"/>
          </p:cNvSpPr>
          <p:nvPr>
            <p:ph type="ftr" sz="quarter" idx="11"/>
          </p:nvPr>
        </p:nvSpPr>
        <p:spPr/>
        <p:txBody>
          <a:bodyPr/>
          <a:lstStyle/>
          <a:p>
            <a:r>
              <a:rPr lang="en-US" dirty="0" smtClean="0"/>
              <a:t>SISAY NEGASH</a:t>
            </a:r>
            <a:endParaRPr lang="en-US" dirty="0"/>
          </a:p>
        </p:txBody>
      </p:sp>
    </p:spTree>
    <p:extLst>
      <p:ext uri="{BB962C8B-B14F-4D97-AF65-F5344CB8AC3E}">
        <p14:creationId xmlns:p14="http://schemas.microsoft.com/office/powerpoint/2010/main" val="4127024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5867400"/>
            <a:ext cx="12192000" cy="990600"/>
          </a:xfrm>
          <a:prstGeom prst="rect">
            <a:avLst/>
          </a:prstGeom>
          <a:solidFill>
            <a:schemeClr val="bg1"/>
          </a:solidFill>
          <a:ln w="9525">
            <a:noFill/>
            <a:miter lim="800000"/>
            <a:headEnd/>
            <a:tailEnd/>
          </a:ln>
          <a:effectLst/>
        </p:spPr>
        <p:txBody>
          <a:bodyPr wrap="none" anchor="ctr"/>
          <a:lstStyle/>
          <a:p>
            <a:pPr eaLnBrk="0" fontAlgn="base" hangingPunct="0">
              <a:spcBef>
                <a:spcPct val="0"/>
              </a:spcBef>
              <a:spcAft>
                <a:spcPct val="0"/>
              </a:spcAft>
              <a:defRPr/>
            </a:pPr>
            <a:endParaRPr lang="en-US" sz="2400" dirty="0">
              <a:solidFill>
                <a:srgbClr val="000000"/>
              </a:solidFill>
              <a:ea typeface="ＭＳ Ｐゴシック" panose="020B0600070205080204" pitchFamily="34" charset="-128"/>
            </a:endParaRPr>
          </a:p>
        </p:txBody>
      </p:sp>
      <p:sp>
        <p:nvSpPr>
          <p:cNvPr id="5" name="Rectangle 4"/>
          <p:cNvSpPr>
            <a:spLocks noChangeArrowheads="1"/>
          </p:cNvSpPr>
          <p:nvPr/>
        </p:nvSpPr>
        <p:spPr bwMode="ltGray">
          <a:xfrm>
            <a:off x="0" y="5562600"/>
            <a:ext cx="12192000" cy="287338"/>
          </a:xfrm>
          <a:prstGeom prst="rect">
            <a:avLst/>
          </a:prstGeom>
          <a:solidFill>
            <a:srgbClr val="ACCF3F"/>
          </a:solidFill>
          <a:ln w="9525">
            <a:solidFill>
              <a:srgbClr val="0099CC"/>
            </a:solidFill>
            <a:miter lim="800000"/>
            <a:headEnd/>
            <a:tailEnd/>
          </a:ln>
          <a:effectLst/>
        </p:spPr>
        <p:txBody>
          <a:bodyPr wrap="none" anchor="ctr"/>
          <a:lstStyle/>
          <a:p>
            <a:pPr algn="ctr" eaLnBrk="0" fontAlgn="base" hangingPunct="0">
              <a:spcBef>
                <a:spcPct val="0"/>
              </a:spcBef>
              <a:spcAft>
                <a:spcPct val="0"/>
              </a:spcAft>
              <a:defRPr/>
            </a:pPr>
            <a:endParaRPr lang="nl-NL" sz="2400">
              <a:solidFill>
                <a:srgbClr val="808080"/>
              </a:solidFill>
              <a:latin typeface="Times" charset="0"/>
              <a:ea typeface="ＭＳ Ｐゴシック" panose="020B0600070205080204" pitchFamily="34" charset="-128"/>
            </a:endParaRPr>
          </a:p>
        </p:txBody>
      </p:sp>
      <p:sp>
        <p:nvSpPr>
          <p:cNvPr id="117763" name="Rectangle 3"/>
          <p:cNvSpPr>
            <a:spLocks noGrp="1" noChangeArrowheads="1"/>
          </p:cNvSpPr>
          <p:nvPr>
            <p:ph type="ctrTitle" sz="quarter"/>
          </p:nvPr>
        </p:nvSpPr>
        <p:spPr>
          <a:xfrm>
            <a:off x="1016001" y="381000"/>
            <a:ext cx="10312400" cy="685800"/>
          </a:xfrm>
        </p:spPr>
        <p:txBody>
          <a:bodyPr tIns="0" bIns="0"/>
          <a:lstStyle>
            <a:lvl1pPr>
              <a:defRPr/>
            </a:lvl1pPr>
          </a:lstStyle>
          <a:p>
            <a:r>
              <a:rPr lang="en-US" dirty="0"/>
              <a:t>Click to edit Master title style</a:t>
            </a:r>
          </a:p>
        </p:txBody>
      </p:sp>
      <p:sp>
        <p:nvSpPr>
          <p:cNvPr id="117764" name="Rectangle 4"/>
          <p:cNvSpPr>
            <a:spLocks noGrp="1" noChangeArrowheads="1"/>
          </p:cNvSpPr>
          <p:nvPr>
            <p:ph type="subTitle" sz="quarter" idx="1"/>
          </p:nvPr>
        </p:nvSpPr>
        <p:spPr>
          <a:xfrm>
            <a:off x="1016000" y="1600200"/>
            <a:ext cx="10312400" cy="609600"/>
          </a:xfrm>
        </p:spPr>
        <p:txBody>
          <a:bodyPr tIns="0" bIns="0"/>
          <a:lstStyle>
            <a:lvl1pPr marL="0" indent="0">
              <a:buFontTx/>
              <a:buNone/>
              <a:defRPr sz="2400" b="0"/>
            </a:lvl1pPr>
          </a:lstStyle>
          <a:p>
            <a:r>
              <a:rPr lang="en-US" dirty="0"/>
              <a:t>Click to edit Master subtitle style</a:t>
            </a:r>
          </a:p>
        </p:txBody>
      </p:sp>
      <p:sp>
        <p:nvSpPr>
          <p:cNvPr id="6" name="Rectangle 2"/>
          <p:cNvSpPr>
            <a:spLocks noGrp="1" noChangeArrowheads="1"/>
          </p:cNvSpPr>
          <p:nvPr>
            <p:ph type="dt" sz="half" idx="10"/>
          </p:nvPr>
        </p:nvSpPr>
        <p:spPr bwMode="auto">
          <a:xfrm>
            <a:off x="1003300" y="5194300"/>
            <a:ext cx="10566400" cy="381000"/>
          </a:xfrm>
        </p:spPr>
        <p:txBody>
          <a:bodyPr/>
          <a:lstStyle>
            <a:lvl1pPr>
              <a:defRPr sz="1200" b="1"/>
            </a:lvl1pPr>
          </a:lstStyle>
          <a:p>
            <a:pPr>
              <a:defRPr/>
            </a:pPr>
            <a:fld id="{516AC217-8315-45DE-8BDB-FAFD85B81467}" type="datetime1">
              <a:rPr lang="en-US" smtClean="0">
                <a:solidFill>
                  <a:srgbClr val="000000"/>
                </a:solidFill>
              </a:rPr>
              <a:t>10/28/2024</a:t>
            </a:fld>
            <a:endParaRPr lang="en-US" dirty="0">
              <a:solidFill>
                <a:srgbClr val="000000"/>
              </a:solidFill>
            </a:endParaRPr>
          </a:p>
        </p:txBody>
      </p:sp>
      <p:sp>
        <p:nvSpPr>
          <p:cNvPr id="7" name="Rectangle 6"/>
          <p:cNvSpPr>
            <a:spLocks noGrp="1" noChangeArrowheads="1"/>
          </p:cNvSpPr>
          <p:nvPr>
            <p:ph type="sldNum" sz="quarter" idx="11"/>
          </p:nvPr>
        </p:nvSpPr>
        <p:spPr>
          <a:xfrm>
            <a:off x="8636000" y="5621338"/>
            <a:ext cx="2540000" cy="228600"/>
          </a:xfrm>
        </p:spPr>
        <p:txBody>
          <a:bodyPr/>
          <a:lstStyle>
            <a:lvl1pPr>
              <a:defRPr/>
            </a:lvl1pPr>
          </a:lstStyle>
          <a:p>
            <a:fld id="{D0F88BCD-E9A0-40BF-8F88-BD2CF445E684}" type="slidenum">
              <a:rPr lang="en-US" altLang="en-US">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27645417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dt" sz="half" idx="10"/>
          </p:nvPr>
        </p:nvSpPr>
        <p:spPr>
          <a:ln/>
        </p:spPr>
        <p:txBody>
          <a:bodyPr/>
          <a:lstStyle>
            <a:lvl1pPr>
              <a:defRPr/>
            </a:lvl1p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Rectangle 8"/>
          <p:cNvSpPr>
            <a:spLocks noGrp="1" noChangeArrowheads="1"/>
          </p:cNvSpPr>
          <p:nvPr>
            <p:ph type="sldNum" sz="quarter" idx="11"/>
          </p:nvPr>
        </p:nvSpPr>
        <p:spPr>
          <a:ln/>
        </p:spPr>
        <p:txBody>
          <a:bodyPr/>
          <a:lstStyle>
            <a:lvl1pPr>
              <a:defRPr/>
            </a:lvl1pPr>
          </a:lstStyle>
          <a:p>
            <a:fld id="{1356CF8A-B1E3-4D79-8AB0-75E447FA380F}" type="slidenum">
              <a:rPr lang="en-US" altLang="en-US">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77040012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1200" y="304801"/>
            <a:ext cx="10363200" cy="533400"/>
          </a:xfrm>
        </p:spPr>
        <p:txBody>
          <a:bodyPr/>
          <a:lstStyle>
            <a:lvl1pPr algn="l">
              <a:defRPr sz="32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4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fld id="{DFF13445-A260-4D56-ACE2-E0EE318B28C3}" type="datetime1">
              <a:rPr lang="en-US" smtClean="0">
                <a:solidFill>
                  <a:srgbClr val="000000"/>
                </a:solidFill>
              </a:rPr>
              <a:t>10/28/2024</a:t>
            </a:fld>
            <a:endParaRPr lang="en-US" dirty="0">
              <a:solidFill>
                <a:srgbClr val="000000"/>
              </a:solidFill>
            </a:endParaRPr>
          </a:p>
        </p:txBody>
      </p:sp>
      <p:sp>
        <p:nvSpPr>
          <p:cNvPr id="5" name="Rectangle 8"/>
          <p:cNvSpPr>
            <a:spLocks noGrp="1" noChangeArrowheads="1"/>
          </p:cNvSpPr>
          <p:nvPr>
            <p:ph type="sldNum" sz="quarter" idx="11"/>
          </p:nvPr>
        </p:nvSpPr>
        <p:spPr>
          <a:ln/>
        </p:spPr>
        <p:txBody>
          <a:bodyPr/>
          <a:lstStyle>
            <a:lvl1pPr>
              <a:defRPr/>
            </a:lvl1pPr>
          </a:lstStyle>
          <a:p>
            <a:fld id="{B99514AE-E4FA-4519-8FFD-A7AB75D1D588}" type="slidenum">
              <a:rPr lang="en-US" altLang="en-US">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109253073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16000" y="1295400"/>
            <a:ext cx="5080000" cy="4311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99200" y="1295400"/>
            <a:ext cx="5080000" cy="4311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xfrm>
            <a:off x="304800" y="5867401"/>
            <a:ext cx="3232151" cy="182563"/>
          </a:xfrm>
        </p:spPr>
        <p:txBody>
          <a:bodyPr/>
          <a:lstStyle>
            <a:lvl1pPr>
              <a:defRPr/>
            </a:lvl1pPr>
          </a:lstStyle>
          <a:p>
            <a:pPr>
              <a:defRPr/>
            </a:pPr>
            <a:fld id="{D3EB2FBA-11DF-42A3-B770-DAE7302AD84F}" type="datetime1">
              <a:rPr lang="en-US" smtClean="0">
                <a:solidFill>
                  <a:srgbClr val="000000"/>
                </a:solidFill>
              </a:rPr>
              <a:t>10/28/2024</a:t>
            </a:fld>
            <a:endParaRPr lang="en-US" dirty="0">
              <a:solidFill>
                <a:srgbClr val="000000"/>
              </a:solidFill>
            </a:endParaRPr>
          </a:p>
        </p:txBody>
      </p:sp>
      <p:sp>
        <p:nvSpPr>
          <p:cNvPr id="6" name="Rectangle 5"/>
          <p:cNvSpPr>
            <a:spLocks noGrp="1" noChangeArrowheads="1"/>
          </p:cNvSpPr>
          <p:nvPr>
            <p:ph type="sldNum" sz="quarter" idx="11"/>
          </p:nvPr>
        </p:nvSpPr>
        <p:spPr/>
        <p:txBody>
          <a:bodyPr/>
          <a:lstStyle>
            <a:lvl1pPr>
              <a:defRPr/>
            </a:lvl1pPr>
          </a:lstStyle>
          <a:p>
            <a:fld id="{93217EA1-3D0B-4B1E-86FF-B2B3070BC1F4}" type="slidenum">
              <a:rPr lang="en-US" altLang="en-US">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4283982017"/>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2"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fld id="{8425CF76-20BD-4F23-B8D5-34E780654A9A}" type="datetime1">
              <a:rPr lang="en-US" smtClean="0">
                <a:solidFill>
                  <a:srgbClr val="000000"/>
                </a:solidFill>
              </a:rPr>
              <a:t>10/28/2024</a:t>
            </a:fld>
            <a:endParaRPr lang="en-US" dirty="0">
              <a:solidFill>
                <a:srgbClr val="000000"/>
              </a:solidFill>
            </a:endParaRPr>
          </a:p>
        </p:txBody>
      </p:sp>
      <p:sp>
        <p:nvSpPr>
          <p:cNvPr id="8" name="Rectangle 8"/>
          <p:cNvSpPr>
            <a:spLocks noGrp="1" noChangeArrowheads="1"/>
          </p:cNvSpPr>
          <p:nvPr>
            <p:ph type="sldNum" sz="quarter" idx="11"/>
          </p:nvPr>
        </p:nvSpPr>
        <p:spPr>
          <a:ln/>
        </p:spPr>
        <p:txBody>
          <a:bodyPr/>
          <a:lstStyle>
            <a:lvl1pPr>
              <a:defRPr/>
            </a:lvl1pPr>
          </a:lstStyle>
          <a:p>
            <a:fld id="{92BF8F51-FF84-4688-9711-F0038E140EF4}" type="slidenum">
              <a:rPr lang="en-US" altLang="en-US">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279607349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fld id="{E6AC0672-9CBD-433B-92A0-9FB340A856E8}" type="datetime1">
              <a:rPr lang="en-US" smtClean="0">
                <a:solidFill>
                  <a:srgbClr val="000000"/>
                </a:solidFill>
              </a:rPr>
              <a:t>10/28/2024</a:t>
            </a:fld>
            <a:endParaRPr lang="en-US" dirty="0">
              <a:solidFill>
                <a:srgbClr val="000000"/>
              </a:solidFill>
            </a:endParaRPr>
          </a:p>
        </p:txBody>
      </p:sp>
      <p:sp>
        <p:nvSpPr>
          <p:cNvPr id="5" name="Rectangle 8"/>
          <p:cNvSpPr>
            <a:spLocks noGrp="1" noChangeArrowheads="1"/>
          </p:cNvSpPr>
          <p:nvPr>
            <p:ph type="sldNum" sz="quarter" idx="11"/>
          </p:nvPr>
        </p:nvSpPr>
        <p:spPr>
          <a:ln/>
        </p:spPr>
        <p:txBody>
          <a:bodyPr/>
          <a:lstStyle>
            <a:lvl1pPr>
              <a:defRPr/>
            </a:lvl1pPr>
          </a:lstStyle>
          <a:p>
            <a:fld id="{01917DD5-5FFC-48EA-8EE9-3E53C60F18B2}" type="slidenum">
              <a:rPr lang="en-US" altLang="en-US">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2421872356"/>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88401" y="358776"/>
            <a:ext cx="2590800" cy="5248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16001" y="358776"/>
            <a:ext cx="7569200" cy="5248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fld id="{143D4522-AB0C-4800-95BE-5078039F3BE0}" type="datetime1">
              <a:rPr lang="en-US" smtClean="0">
                <a:solidFill>
                  <a:srgbClr val="000000"/>
                </a:solidFill>
              </a:rPr>
              <a:t>10/28/2024</a:t>
            </a:fld>
            <a:endParaRPr lang="en-US" dirty="0">
              <a:solidFill>
                <a:srgbClr val="000000"/>
              </a:solidFill>
            </a:endParaRPr>
          </a:p>
        </p:txBody>
      </p:sp>
      <p:sp>
        <p:nvSpPr>
          <p:cNvPr id="5" name="Rectangle 8"/>
          <p:cNvSpPr>
            <a:spLocks noGrp="1" noChangeArrowheads="1"/>
          </p:cNvSpPr>
          <p:nvPr>
            <p:ph type="sldNum" sz="quarter" idx="11"/>
          </p:nvPr>
        </p:nvSpPr>
        <p:spPr>
          <a:ln/>
        </p:spPr>
        <p:txBody>
          <a:bodyPr/>
          <a:lstStyle>
            <a:lvl1pPr>
              <a:defRPr/>
            </a:lvl1pPr>
          </a:lstStyle>
          <a:p>
            <a:fld id="{510D51A9-C469-4963-A6C6-654126DEE29D}" type="slidenum">
              <a:rPr lang="en-US" altLang="en-US">
                <a:solidFill>
                  <a:srgbClr val="000000"/>
                </a:solidFill>
              </a:rPr>
              <a:pPr/>
              <a:t>‹#›</a:t>
            </a:fld>
            <a:endParaRPr lang="en-US" altLang="en-US" dirty="0">
              <a:solidFill>
                <a:srgbClr val="000000"/>
              </a:solidFill>
            </a:endParaRPr>
          </a:p>
        </p:txBody>
      </p:sp>
    </p:spTree>
    <p:extLst>
      <p:ext uri="{BB962C8B-B14F-4D97-AF65-F5344CB8AC3E}">
        <p14:creationId xmlns:p14="http://schemas.microsoft.com/office/powerpoint/2010/main" val="963972701"/>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40" name="Rectangle 4"/>
          <p:cNvSpPr>
            <a:spLocks noChangeArrowheads="1"/>
          </p:cNvSpPr>
          <p:nvPr/>
        </p:nvSpPr>
        <p:spPr bwMode="ltGray">
          <a:xfrm>
            <a:off x="0" y="5815014"/>
            <a:ext cx="12192000" cy="287337"/>
          </a:xfrm>
          <a:prstGeom prst="rect">
            <a:avLst/>
          </a:prstGeom>
          <a:solidFill>
            <a:srgbClr val="ACCF3F"/>
          </a:solidFill>
          <a:ln w="9525">
            <a:solidFill>
              <a:srgbClr val="0099CC"/>
            </a:solidFill>
            <a:miter lim="800000"/>
            <a:headEnd/>
            <a:tailEnd/>
          </a:ln>
          <a:effectLst/>
        </p:spPr>
        <p:txBody>
          <a:bodyPr wrap="none" anchor="ctr"/>
          <a:lstStyle/>
          <a:p>
            <a:pPr algn="ctr" eaLnBrk="0" fontAlgn="base" hangingPunct="0">
              <a:spcBef>
                <a:spcPct val="0"/>
              </a:spcBef>
              <a:spcAft>
                <a:spcPct val="0"/>
              </a:spcAft>
              <a:defRPr/>
            </a:pPr>
            <a:endParaRPr lang="nl-NL" sz="2400">
              <a:solidFill>
                <a:srgbClr val="808080"/>
              </a:solidFill>
              <a:latin typeface="Times" charset="0"/>
              <a:ea typeface="ＭＳ Ｐゴシック" panose="020B0600070205080204" pitchFamily="34" charset="-128"/>
            </a:endParaRPr>
          </a:p>
        </p:txBody>
      </p:sp>
      <p:sp>
        <p:nvSpPr>
          <p:cNvPr id="1027" name="Rectangle 5"/>
          <p:cNvSpPr>
            <a:spLocks noGrp="1" noChangeArrowheads="1"/>
          </p:cNvSpPr>
          <p:nvPr>
            <p:ph type="title"/>
          </p:nvPr>
        </p:nvSpPr>
        <p:spPr bwMode="auto">
          <a:xfrm>
            <a:off x="812800" y="228600"/>
            <a:ext cx="10363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endParaRPr lang="en-US" altLang="en-US" smtClean="0"/>
          </a:p>
        </p:txBody>
      </p:sp>
      <p:sp>
        <p:nvSpPr>
          <p:cNvPr id="1028" name="Rectangle 6"/>
          <p:cNvSpPr>
            <a:spLocks noGrp="1" noChangeArrowheads="1"/>
          </p:cNvSpPr>
          <p:nvPr>
            <p:ph type="body" idx="1"/>
          </p:nvPr>
        </p:nvSpPr>
        <p:spPr bwMode="auto">
          <a:xfrm>
            <a:off x="609600" y="1143000"/>
            <a:ext cx="10769600"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6743" name="Rectangle 7"/>
          <p:cNvSpPr>
            <a:spLocks noGrp="1" noChangeArrowheads="1"/>
          </p:cNvSpPr>
          <p:nvPr>
            <p:ph type="dt" sz="half" idx="2"/>
          </p:nvPr>
        </p:nvSpPr>
        <p:spPr bwMode="black">
          <a:xfrm>
            <a:off x="996951" y="5837238"/>
            <a:ext cx="2540000" cy="258762"/>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defRPr sz="1000">
                <a:latin typeface="Tahoma" charset="0"/>
                <a:ea typeface="ＭＳ Ｐゴシック" charset="-128"/>
              </a:defRPr>
            </a:lvl1pPr>
          </a:lstStyle>
          <a:p>
            <a:pPr eaLnBrk="0" fontAlgn="base" hangingPunct="0">
              <a:spcBef>
                <a:spcPct val="0"/>
              </a:spcBef>
              <a:spcAft>
                <a:spcPct val="0"/>
              </a:spcAft>
              <a:defRPr/>
            </a:pPr>
            <a:fld id="{A3646E7D-25B5-4AED-94A9-94956F0E7403}" type="datetime1">
              <a:rPr lang="en-US" smtClean="0">
                <a:solidFill>
                  <a:srgbClr val="000000"/>
                </a:solidFill>
              </a:rPr>
              <a:t>10/28/2024</a:t>
            </a:fld>
            <a:endParaRPr lang="en-US" dirty="0">
              <a:solidFill>
                <a:srgbClr val="000000"/>
              </a:solidFill>
            </a:endParaRPr>
          </a:p>
        </p:txBody>
      </p:sp>
      <p:sp>
        <p:nvSpPr>
          <p:cNvPr id="116744" name="Rectangle 8"/>
          <p:cNvSpPr>
            <a:spLocks noGrp="1" noChangeArrowheads="1"/>
          </p:cNvSpPr>
          <p:nvPr>
            <p:ph type="sldNum" sz="quarter" idx="4"/>
          </p:nvPr>
        </p:nvSpPr>
        <p:spPr bwMode="black">
          <a:xfrm>
            <a:off x="8636000" y="5837238"/>
            <a:ext cx="2540000" cy="2286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defRPr sz="1000"/>
            </a:lvl1pPr>
          </a:lstStyle>
          <a:p>
            <a:pPr eaLnBrk="0" fontAlgn="base" hangingPunct="0">
              <a:spcBef>
                <a:spcPct val="0"/>
              </a:spcBef>
              <a:spcAft>
                <a:spcPct val="0"/>
              </a:spcAft>
            </a:pPr>
            <a:fld id="{DFACB9EF-4D4D-462E-A712-38588620C2BF}" type="slidenum">
              <a:rPr lang="en-US" altLang="en-US">
                <a:solidFill>
                  <a:srgbClr val="000000"/>
                </a:solidFill>
                <a:ea typeface="ＭＳ Ｐゴシック" panose="020B0600070205080204" pitchFamily="34" charset="-128"/>
              </a:rPr>
              <a:pPr eaLnBrk="0" fontAlgn="base" hangingPunct="0">
                <a:spcBef>
                  <a:spcPct val="0"/>
                </a:spcBef>
                <a:spcAft>
                  <a:spcPct val="0"/>
                </a:spcAft>
              </a:pPr>
              <a:t>‹#›</a:t>
            </a:fld>
            <a:endParaRPr lang="en-US" altLang="en-US" dirty="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249147961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transition spd="med"/>
  <p:hf hdr="0"/>
  <p:txStyles>
    <p:titleStyle>
      <a:lvl1pPr algn="l" rtl="0" eaLnBrk="0" fontAlgn="base" hangingPunct="0">
        <a:spcBef>
          <a:spcPct val="0"/>
        </a:spcBef>
        <a:spcAft>
          <a:spcPct val="0"/>
        </a:spcAft>
        <a:defRPr sz="3200" b="1">
          <a:solidFill>
            <a:srgbClr val="ACCF3F"/>
          </a:solidFill>
          <a:latin typeface="+mj-lt"/>
          <a:ea typeface="ＭＳ Ｐゴシック" charset="-128"/>
          <a:cs typeface="ＭＳ Ｐゴシック" charset="-128"/>
        </a:defRPr>
      </a:lvl1pPr>
      <a:lvl2pPr algn="l" rtl="0" eaLnBrk="0" fontAlgn="base" hangingPunct="0">
        <a:spcBef>
          <a:spcPct val="0"/>
        </a:spcBef>
        <a:spcAft>
          <a:spcPct val="0"/>
        </a:spcAft>
        <a:defRPr sz="3200" b="1">
          <a:solidFill>
            <a:srgbClr val="ACCF3F"/>
          </a:solidFill>
          <a:latin typeface="Tahoma" pitchFamily="34" charset="0"/>
          <a:ea typeface="ＭＳ Ｐゴシック" charset="-128"/>
          <a:cs typeface="ＭＳ Ｐゴシック" charset="-128"/>
        </a:defRPr>
      </a:lvl2pPr>
      <a:lvl3pPr algn="l" rtl="0" eaLnBrk="0" fontAlgn="base" hangingPunct="0">
        <a:spcBef>
          <a:spcPct val="0"/>
        </a:spcBef>
        <a:spcAft>
          <a:spcPct val="0"/>
        </a:spcAft>
        <a:defRPr sz="3200" b="1">
          <a:solidFill>
            <a:srgbClr val="ACCF3F"/>
          </a:solidFill>
          <a:latin typeface="Tahoma" pitchFamily="34" charset="0"/>
          <a:ea typeface="ＭＳ Ｐゴシック" charset="-128"/>
          <a:cs typeface="ＭＳ Ｐゴシック" charset="-128"/>
        </a:defRPr>
      </a:lvl3pPr>
      <a:lvl4pPr algn="l" rtl="0" eaLnBrk="0" fontAlgn="base" hangingPunct="0">
        <a:spcBef>
          <a:spcPct val="0"/>
        </a:spcBef>
        <a:spcAft>
          <a:spcPct val="0"/>
        </a:spcAft>
        <a:defRPr sz="3200" b="1">
          <a:solidFill>
            <a:srgbClr val="ACCF3F"/>
          </a:solidFill>
          <a:latin typeface="Tahoma" pitchFamily="34" charset="0"/>
          <a:ea typeface="ＭＳ Ｐゴシック" charset="-128"/>
          <a:cs typeface="ＭＳ Ｐゴシック" charset="-128"/>
        </a:defRPr>
      </a:lvl4pPr>
      <a:lvl5pPr algn="l" rtl="0" eaLnBrk="0" fontAlgn="base" hangingPunct="0">
        <a:spcBef>
          <a:spcPct val="0"/>
        </a:spcBef>
        <a:spcAft>
          <a:spcPct val="0"/>
        </a:spcAft>
        <a:defRPr sz="3200" b="1">
          <a:solidFill>
            <a:srgbClr val="ACCF3F"/>
          </a:solidFill>
          <a:latin typeface="Tahoma" pitchFamily="34" charset="0"/>
          <a:ea typeface="ＭＳ Ｐゴシック" charset="-128"/>
          <a:cs typeface="ＭＳ Ｐゴシック" charset="-128"/>
        </a:defRPr>
      </a:lvl5pPr>
      <a:lvl6pPr marL="457200" algn="l" rtl="0" fontAlgn="base">
        <a:spcBef>
          <a:spcPct val="0"/>
        </a:spcBef>
        <a:spcAft>
          <a:spcPct val="0"/>
        </a:spcAft>
        <a:defRPr sz="3200" b="1">
          <a:solidFill>
            <a:srgbClr val="0099CC"/>
          </a:solidFill>
          <a:latin typeface="Tahoma" pitchFamily="34" charset="0"/>
        </a:defRPr>
      </a:lvl6pPr>
      <a:lvl7pPr marL="914400" algn="l" rtl="0" fontAlgn="base">
        <a:spcBef>
          <a:spcPct val="0"/>
        </a:spcBef>
        <a:spcAft>
          <a:spcPct val="0"/>
        </a:spcAft>
        <a:defRPr sz="3200" b="1">
          <a:solidFill>
            <a:srgbClr val="0099CC"/>
          </a:solidFill>
          <a:latin typeface="Tahoma" pitchFamily="34" charset="0"/>
        </a:defRPr>
      </a:lvl7pPr>
      <a:lvl8pPr marL="1371600" algn="l" rtl="0" fontAlgn="base">
        <a:spcBef>
          <a:spcPct val="0"/>
        </a:spcBef>
        <a:spcAft>
          <a:spcPct val="0"/>
        </a:spcAft>
        <a:defRPr sz="3200" b="1">
          <a:solidFill>
            <a:srgbClr val="0099CC"/>
          </a:solidFill>
          <a:latin typeface="Tahoma" pitchFamily="34" charset="0"/>
        </a:defRPr>
      </a:lvl8pPr>
      <a:lvl9pPr marL="1828800" algn="l" rtl="0" fontAlgn="base">
        <a:spcBef>
          <a:spcPct val="0"/>
        </a:spcBef>
        <a:spcAft>
          <a:spcPct val="0"/>
        </a:spcAft>
        <a:defRPr sz="3200" b="1">
          <a:solidFill>
            <a:srgbClr val="0099CC"/>
          </a:solidFill>
          <a:latin typeface="Tahoma" pitchFamily="34" charset="0"/>
        </a:defRPr>
      </a:lvl9pPr>
    </p:titleStyle>
    <p:bodyStyle>
      <a:lvl1pPr marL="342900" indent="-342900" algn="l" rtl="0" eaLnBrk="0" fontAlgn="base" hangingPunct="0">
        <a:spcBef>
          <a:spcPct val="20000"/>
        </a:spcBef>
        <a:spcAft>
          <a:spcPct val="0"/>
        </a:spcAft>
        <a:buFont typeface="Times" panose="02020603050405020304" pitchFamily="18" charset="0"/>
        <a:buChar char="•"/>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Font typeface="Times" panose="02020603050405020304" pitchFamily="18" charset="0"/>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Font typeface="Times" panose="02020603050405020304" pitchFamily="18" charset="0"/>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Font typeface="Times" panose="02020603050405020304" pitchFamily="18" charset="0"/>
        <a:buChar char="•"/>
        <a:defRPr sz="2400">
          <a:solidFill>
            <a:schemeClr val="tx1"/>
          </a:solidFill>
          <a:latin typeface="+mn-lt"/>
          <a:ea typeface="ＭＳ Ｐゴシック" charset="-128"/>
        </a:defRPr>
      </a:lvl4pPr>
      <a:lvl5pPr marL="2057400" indent="-228600" algn="l" rtl="0" eaLnBrk="0" fontAlgn="base" hangingPunct="0">
        <a:spcBef>
          <a:spcPct val="20000"/>
        </a:spcBef>
        <a:spcAft>
          <a:spcPct val="0"/>
        </a:spcAft>
        <a:buFont typeface="Times" panose="02020603050405020304" pitchFamily="18" charset="0"/>
        <a:buChar char="•"/>
        <a:defRPr sz="2400">
          <a:solidFill>
            <a:schemeClr val="tx1"/>
          </a:solidFill>
          <a:latin typeface="+mn-lt"/>
          <a:ea typeface="ＭＳ Ｐゴシック" charset="-128"/>
        </a:defRPr>
      </a:lvl5pPr>
      <a:lvl6pPr marL="2514600" indent="-228600" algn="l" rtl="0" fontAlgn="base">
        <a:spcBef>
          <a:spcPct val="20000"/>
        </a:spcBef>
        <a:spcAft>
          <a:spcPct val="0"/>
        </a:spcAft>
        <a:buFont typeface="Times" pitchFamily="18" charset="0"/>
        <a:buChar char="•"/>
        <a:defRPr sz="2400">
          <a:solidFill>
            <a:schemeClr val="tx1"/>
          </a:solidFill>
          <a:latin typeface="+mn-lt"/>
        </a:defRPr>
      </a:lvl6pPr>
      <a:lvl7pPr marL="2971800" indent="-228600" algn="l" rtl="0" fontAlgn="base">
        <a:spcBef>
          <a:spcPct val="20000"/>
        </a:spcBef>
        <a:spcAft>
          <a:spcPct val="0"/>
        </a:spcAft>
        <a:buFont typeface="Times" pitchFamily="18" charset="0"/>
        <a:buChar char="•"/>
        <a:defRPr sz="2400">
          <a:solidFill>
            <a:schemeClr val="tx1"/>
          </a:solidFill>
          <a:latin typeface="+mn-lt"/>
        </a:defRPr>
      </a:lvl7pPr>
      <a:lvl8pPr marL="3429000" indent="-228600" algn="l" rtl="0" fontAlgn="base">
        <a:spcBef>
          <a:spcPct val="20000"/>
        </a:spcBef>
        <a:spcAft>
          <a:spcPct val="0"/>
        </a:spcAft>
        <a:buFont typeface="Times" pitchFamily="18" charset="0"/>
        <a:buChar char="•"/>
        <a:defRPr sz="2400">
          <a:solidFill>
            <a:schemeClr val="tx1"/>
          </a:solidFill>
          <a:latin typeface="+mn-lt"/>
        </a:defRPr>
      </a:lvl8pPr>
      <a:lvl9pPr marL="3886200" indent="-228600" algn="l" rtl="0" fontAlgn="base">
        <a:spcBef>
          <a:spcPct val="20000"/>
        </a:spcBef>
        <a:spcAft>
          <a:spcPct val="0"/>
        </a:spcAft>
        <a:buFont typeface="Times" pitchFamily="18" charset="0"/>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ctrTitle"/>
          </p:nvPr>
        </p:nvSpPr>
        <p:spPr>
          <a:xfrm>
            <a:off x="2286000" y="381000"/>
            <a:ext cx="7734300" cy="838200"/>
          </a:xfrm>
        </p:spPr>
        <p:txBody>
          <a:bodyPr/>
          <a:lstStyle/>
          <a:p>
            <a:pPr eaLnBrk="1" hangingPunct="1"/>
            <a:r>
              <a:rPr lang="en-US" altLang="en-US" sz="2800" dirty="0" smtClean="0">
                <a:solidFill>
                  <a:schemeClr val="tx1"/>
                </a:solidFill>
                <a:ea typeface="ＭＳ Ｐゴシック" panose="020B0600070205080204" pitchFamily="34" charset="-128"/>
              </a:rPr>
              <a:t>Fundamental of Software Engineering</a:t>
            </a:r>
            <a:r>
              <a:rPr lang="en-US" altLang="en-US" sz="2800" dirty="0">
                <a:solidFill>
                  <a:schemeClr val="tx1"/>
                </a:solidFill>
                <a:ea typeface="ＭＳ Ｐゴシック" panose="020B0600070205080204" pitchFamily="34" charset="-128"/>
              </a:rPr>
              <a:t/>
            </a:r>
            <a:br>
              <a:rPr lang="en-US" altLang="en-US" sz="2800" dirty="0">
                <a:solidFill>
                  <a:schemeClr val="tx1"/>
                </a:solidFill>
                <a:ea typeface="ＭＳ Ｐゴシック" panose="020B0600070205080204" pitchFamily="34" charset="-128"/>
              </a:rPr>
            </a:br>
            <a:r>
              <a:rPr lang="en-US" altLang="en-US" sz="2800" dirty="0" smtClean="0">
                <a:solidFill>
                  <a:schemeClr val="tx1"/>
                </a:solidFill>
                <a:ea typeface="ＭＳ Ｐゴシック" panose="020B0600070205080204" pitchFamily="34" charset="-128"/>
              </a:rPr>
              <a:t>                      SOEng2051</a:t>
            </a:r>
            <a:endParaRPr lang="en-US" altLang="en-US" sz="2800" dirty="0">
              <a:solidFill>
                <a:schemeClr val="tx1"/>
              </a:solidFill>
              <a:ea typeface="ＭＳ Ｐゴシック" panose="020B0600070205080204" pitchFamily="34" charset="-128"/>
            </a:endParaRPr>
          </a:p>
        </p:txBody>
      </p:sp>
      <p:sp>
        <p:nvSpPr>
          <p:cNvPr id="6149" name="Rectangle 3"/>
          <p:cNvSpPr>
            <a:spLocks noGrp="1" noChangeArrowheads="1"/>
          </p:cNvSpPr>
          <p:nvPr>
            <p:ph type="subTitle" idx="1"/>
          </p:nvPr>
        </p:nvSpPr>
        <p:spPr>
          <a:xfrm>
            <a:off x="2286000" y="2286001"/>
            <a:ext cx="7734300" cy="1166813"/>
          </a:xfrm>
        </p:spPr>
        <p:txBody>
          <a:bodyPr/>
          <a:lstStyle/>
          <a:p>
            <a:pPr eaLnBrk="1" hangingPunct="1"/>
            <a:endParaRPr lang="en-US" altLang="en-US" dirty="0" smtClean="0">
              <a:ea typeface="ＭＳ Ｐゴシック" panose="020B0600070205080204" pitchFamily="34" charset="-128"/>
            </a:endParaRPr>
          </a:p>
          <a:p>
            <a:pPr eaLnBrk="1" hangingPunct="1"/>
            <a:endParaRPr lang="en-US" altLang="en-US" sz="2000" dirty="0">
              <a:ea typeface="ＭＳ Ｐゴシック" panose="020B0600070205080204" pitchFamily="34" charset="-128"/>
            </a:endParaRPr>
          </a:p>
          <a:p>
            <a:pPr eaLnBrk="1" hangingPunct="1"/>
            <a:r>
              <a:rPr lang="en-US" altLang="en-US" b="1" dirty="0" smtClean="0">
                <a:ea typeface="ＭＳ Ｐゴシック" panose="020B0600070205080204" pitchFamily="34" charset="-128"/>
              </a:rPr>
              <a:t>Chapter </a:t>
            </a:r>
            <a:r>
              <a:rPr lang="en-US" altLang="en-US" b="1" dirty="0">
                <a:ea typeface="ＭＳ Ｐゴシック" panose="020B0600070205080204" pitchFamily="34" charset="-128"/>
              </a:rPr>
              <a:t>3: </a:t>
            </a:r>
            <a:r>
              <a:rPr lang="en-US" b="1" dirty="0">
                <a:ea typeface="ＭＳ Ｐゴシック" panose="020B0600070205080204" pitchFamily="34" charset="-128"/>
              </a:rPr>
              <a:t>Agile Development</a:t>
            </a:r>
            <a:endParaRPr lang="en-US" altLang="en-US" b="1" dirty="0">
              <a:ea typeface="ＭＳ Ｐゴシック" panose="020B0600070205080204" pitchFamily="34" charset="-128"/>
            </a:endParaRPr>
          </a:p>
          <a:p>
            <a:pPr eaLnBrk="1" hangingPunct="1"/>
            <a:endParaRPr lang="en-US" altLang="en-US" dirty="0" smtClean="0">
              <a:ea typeface="ＭＳ Ｐゴシック" panose="020B0600070205080204" pitchFamily="34" charset="-128"/>
            </a:endParaRPr>
          </a:p>
        </p:txBody>
      </p:sp>
      <p:sp>
        <p:nvSpPr>
          <p:cNvPr id="6150" name="TextBox 8"/>
          <p:cNvSpPr txBox="1">
            <a:spLocks noChangeArrowheads="1"/>
          </p:cNvSpPr>
          <p:nvPr/>
        </p:nvSpPr>
        <p:spPr bwMode="auto">
          <a:xfrm>
            <a:off x="139699" y="6032431"/>
            <a:ext cx="53340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panose="020B0604030504040204" pitchFamily="34" charset="0"/>
                <a:ea typeface="ＭＳ Ｐゴシック" panose="020B0600070205080204" pitchFamily="34" charset="-128"/>
              </a:defRPr>
            </a:lvl1pPr>
            <a:lvl2pPr marL="742950" indent="-285750">
              <a:defRPr sz="2400">
                <a:solidFill>
                  <a:schemeClr val="tx1"/>
                </a:solidFill>
                <a:latin typeface="Tahoma" panose="020B0604030504040204" pitchFamily="34" charset="0"/>
                <a:ea typeface="ＭＳ Ｐゴシック" panose="020B0600070205080204" pitchFamily="34" charset="-128"/>
              </a:defRPr>
            </a:lvl2pPr>
            <a:lvl3pPr marL="1143000" indent="-228600">
              <a:defRPr sz="2400">
                <a:solidFill>
                  <a:schemeClr val="tx1"/>
                </a:solidFill>
                <a:latin typeface="Tahoma" panose="020B0604030504040204" pitchFamily="34" charset="0"/>
                <a:ea typeface="ＭＳ Ｐゴシック" panose="020B0600070205080204" pitchFamily="34" charset="-128"/>
              </a:defRPr>
            </a:lvl3pPr>
            <a:lvl4pPr marL="1600200" indent="-228600">
              <a:defRPr sz="2400">
                <a:solidFill>
                  <a:schemeClr val="tx1"/>
                </a:solidFill>
                <a:latin typeface="Tahoma" panose="020B0604030504040204" pitchFamily="34" charset="0"/>
                <a:ea typeface="ＭＳ Ｐゴシック" panose="020B0600070205080204" pitchFamily="34" charset="-128"/>
              </a:defRPr>
            </a:lvl4pPr>
            <a:lvl5pPr marL="2057400" indent="-22860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0" fontAlgn="base" hangingPunct="0">
              <a:spcBef>
                <a:spcPct val="0"/>
              </a:spcBef>
              <a:spcAft>
                <a:spcPct val="0"/>
              </a:spcAft>
            </a:pPr>
            <a:r>
              <a:rPr lang="en-US" altLang="en-US" sz="1800" dirty="0" smtClean="0">
                <a:solidFill>
                  <a:srgbClr val="0070C0"/>
                </a:solidFill>
              </a:rPr>
              <a:t>Department </a:t>
            </a:r>
            <a:r>
              <a:rPr lang="en-US" altLang="en-US" sz="1800" dirty="0">
                <a:solidFill>
                  <a:srgbClr val="0070C0"/>
                </a:solidFill>
              </a:rPr>
              <a:t>of Software Engineering</a:t>
            </a:r>
          </a:p>
        </p:txBody>
      </p:sp>
      <p:sp>
        <p:nvSpPr>
          <p:cNvPr id="3" name="Date Placeholder 2"/>
          <p:cNvSpPr>
            <a:spLocks noGrp="1"/>
          </p:cNvSpPr>
          <p:nvPr>
            <p:ph type="dt" sz="half" idx="10"/>
          </p:nvPr>
        </p:nvSpPr>
        <p:spPr>
          <a:xfrm>
            <a:off x="482600" y="5562601"/>
            <a:ext cx="11709400" cy="381000"/>
          </a:xfrm>
        </p:spPr>
        <p:txBody>
          <a:bodyPr/>
          <a:lstStyle/>
          <a:p>
            <a:pPr>
              <a:defRPr/>
            </a:pPr>
            <a:fld id="{1669712A-BDF4-4AF8-9894-294BFA14CEFF}" type="datetime1">
              <a:rPr lang="en-US" smtClean="0">
                <a:solidFill>
                  <a:srgbClr val="000000"/>
                </a:solidFill>
              </a:rPr>
              <a:t>10/28/2024</a:t>
            </a:fld>
            <a:endParaRPr lang="en-US" dirty="0">
              <a:solidFill>
                <a:srgbClr val="000000"/>
              </a:solidFill>
            </a:endParaRPr>
          </a:p>
        </p:txBody>
      </p:sp>
      <p:sp>
        <p:nvSpPr>
          <p:cNvPr id="4" name="Slide Number Placeholder 3"/>
          <p:cNvSpPr>
            <a:spLocks noGrp="1"/>
          </p:cNvSpPr>
          <p:nvPr>
            <p:ph type="sldNum" sz="quarter" idx="11"/>
          </p:nvPr>
        </p:nvSpPr>
        <p:spPr/>
        <p:txBody>
          <a:bodyPr/>
          <a:lstStyle/>
          <a:p>
            <a:fld id="{D0F88BCD-E9A0-40BF-8F88-BD2CF445E684}" type="slidenum">
              <a:rPr lang="en-US" altLang="en-US" smtClean="0">
                <a:solidFill>
                  <a:srgbClr val="000000"/>
                </a:solidFill>
              </a:rPr>
              <a:pPr/>
              <a:t>1</a:t>
            </a:fld>
            <a:endParaRPr lang="en-US" altLang="en-US" dirty="0">
              <a:solidFill>
                <a:srgbClr val="000000"/>
              </a:solidFill>
            </a:endParaRPr>
          </a:p>
        </p:txBody>
      </p:sp>
      <p:cxnSp>
        <p:nvCxnSpPr>
          <p:cNvPr id="8" name="Straight Connector 7"/>
          <p:cNvCxnSpPr/>
          <p:nvPr/>
        </p:nvCxnSpPr>
        <p:spPr bwMode="auto">
          <a:xfrm>
            <a:off x="152400" y="812800"/>
            <a:ext cx="11887200" cy="0"/>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281850184"/>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a:t>
            </a:r>
            <a:endParaRPr lang="en-GB" dirty="0"/>
          </a:p>
        </p:txBody>
      </p:sp>
      <p:sp>
        <p:nvSpPr>
          <p:cNvPr id="3" name="Content Placeholder 2"/>
          <p:cNvSpPr>
            <a:spLocks noGrp="1"/>
          </p:cNvSpPr>
          <p:nvPr>
            <p:ph idx="1"/>
          </p:nvPr>
        </p:nvSpPr>
        <p:spPr>
          <a:xfrm>
            <a:off x="609600" y="1143000"/>
            <a:ext cx="10769600" cy="4694238"/>
          </a:xfrm>
        </p:spPr>
        <p:txBody>
          <a:bodyPr/>
          <a:lstStyle/>
          <a:p>
            <a:r>
              <a:rPr lang="en-US" b="1" dirty="0"/>
              <a:t>Core Agile </a:t>
            </a:r>
            <a:r>
              <a:rPr lang="en-US" b="1" dirty="0" smtClean="0"/>
              <a:t>Practices</a:t>
            </a:r>
          </a:p>
          <a:p>
            <a:endParaRPr lang="en-US" b="1" dirty="0" smtClean="0"/>
          </a:p>
          <a:p>
            <a:r>
              <a:rPr lang="en-US" b="1" dirty="0" smtClean="0"/>
              <a:t>C. Daily </a:t>
            </a:r>
            <a:r>
              <a:rPr lang="en-US" b="1" dirty="0"/>
              <a:t>Stand-ups</a:t>
            </a:r>
          </a:p>
          <a:p>
            <a:r>
              <a:rPr lang="en-US" dirty="0"/>
              <a:t>Short, focused team meetings (usually 15 minutes) to discuss progress, roadblocks, and plans for the day.</a:t>
            </a:r>
          </a:p>
          <a:p>
            <a:r>
              <a:rPr lang="en-US" dirty="0"/>
              <a:t>Encourages accountability, real-time feedback, and quick decision-making.</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10</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66806892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a:t>
            </a:r>
            <a:endParaRPr lang="en-GB" dirty="0"/>
          </a:p>
        </p:txBody>
      </p:sp>
      <p:sp>
        <p:nvSpPr>
          <p:cNvPr id="3" name="Content Placeholder 2"/>
          <p:cNvSpPr>
            <a:spLocks noGrp="1"/>
          </p:cNvSpPr>
          <p:nvPr>
            <p:ph idx="1"/>
          </p:nvPr>
        </p:nvSpPr>
        <p:spPr>
          <a:xfrm>
            <a:off x="609600" y="1143000"/>
            <a:ext cx="10769600" cy="4694238"/>
          </a:xfrm>
        </p:spPr>
        <p:txBody>
          <a:bodyPr/>
          <a:lstStyle/>
          <a:p>
            <a:r>
              <a:rPr lang="en-US" b="1" dirty="0"/>
              <a:t>Benefits of </a:t>
            </a:r>
            <a:r>
              <a:rPr lang="en-US" b="1" dirty="0" smtClean="0"/>
              <a:t>Agile</a:t>
            </a:r>
          </a:p>
          <a:p>
            <a:endParaRPr lang="en-US" b="1" dirty="0"/>
          </a:p>
          <a:p>
            <a:r>
              <a:rPr lang="en-US" b="1" dirty="0"/>
              <a:t>Customer-Centric</a:t>
            </a:r>
            <a:r>
              <a:rPr lang="en-US" dirty="0"/>
              <a:t>: Frequent feedback loops mean customers stay engaged and can influence the product’s direction.</a:t>
            </a:r>
          </a:p>
          <a:p>
            <a:r>
              <a:rPr lang="en-US" b="1" dirty="0"/>
              <a:t>Flexibility and Adaptability</a:t>
            </a:r>
            <a:r>
              <a:rPr lang="en-US" dirty="0"/>
              <a:t>: Agile allows teams to pivot when requirements change, making it well-suited for fast-evolving projects.</a:t>
            </a:r>
          </a:p>
          <a:p>
            <a:r>
              <a:rPr lang="en-US" b="1" dirty="0"/>
              <a:t>Faster Time to Market</a:t>
            </a:r>
            <a:r>
              <a:rPr lang="en-US" dirty="0"/>
              <a:t>: Incremental deliveries mean usable features can be released sooner, enabling faster value realization.</a:t>
            </a:r>
          </a:p>
          <a:p>
            <a:r>
              <a:rPr lang="en-US" b="1" dirty="0"/>
              <a:t>Higher Quality</a:t>
            </a:r>
            <a:r>
              <a:rPr lang="en-US" dirty="0"/>
              <a:t>: Continuous testing, feedback, and collaboration improve product quality and reduce defects over time.</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11</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83929974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a:t>
            </a:r>
            <a:endParaRPr lang="en-GB" dirty="0"/>
          </a:p>
        </p:txBody>
      </p:sp>
      <p:sp>
        <p:nvSpPr>
          <p:cNvPr id="3" name="Content Placeholder 2"/>
          <p:cNvSpPr>
            <a:spLocks noGrp="1"/>
          </p:cNvSpPr>
          <p:nvPr>
            <p:ph idx="1"/>
          </p:nvPr>
        </p:nvSpPr>
        <p:spPr>
          <a:xfrm>
            <a:off x="609600" y="1143000"/>
            <a:ext cx="10769600" cy="4694238"/>
          </a:xfrm>
        </p:spPr>
        <p:txBody>
          <a:bodyPr/>
          <a:lstStyle/>
          <a:p>
            <a:r>
              <a:rPr lang="en-US" b="1" dirty="0"/>
              <a:t>Challenges of </a:t>
            </a:r>
            <a:r>
              <a:rPr lang="en-US" b="1" dirty="0" smtClean="0"/>
              <a:t>Agile</a:t>
            </a:r>
          </a:p>
          <a:p>
            <a:endParaRPr lang="en-US" b="1" dirty="0"/>
          </a:p>
          <a:p>
            <a:r>
              <a:rPr lang="en-US" b="1" dirty="0"/>
              <a:t>Requires Strong Collaboration</a:t>
            </a:r>
            <a:r>
              <a:rPr lang="en-US" dirty="0"/>
              <a:t>: Agile teams must work closely together, so it may not fit well in environments lacking team cohesion or customer availability.</a:t>
            </a:r>
          </a:p>
          <a:p>
            <a:r>
              <a:rPr lang="en-US" b="1" dirty="0" smtClean="0"/>
              <a:t>Difficulty </a:t>
            </a:r>
            <a:r>
              <a:rPr lang="en-US" b="1" dirty="0"/>
              <a:t>with Fixed Budgets</a:t>
            </a:r>
            <a:r>
              <a:rPr lang="en-US" dirty="0"/>
              <a:t>: </a:t>
            </a:r>
            <a:r>
              <a:rPr lang="en-US" dirty="0" err="1"/>
              <a:t>Agile’s</a:t>
            </a:r>
            <a:r>
              <a:rPr lang="en-US" dirty="0"/>
              <a:t> flexibility may make it hard to predict final project costs, posing challenges for projects with fixed budgets or deadlines.</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12</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78721772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a:t>
            </a:r>
            <a:endParaRPr lang="en-GB" dirty="0"/>
          </a:p>
        </p:txBody>
      </p:sp>
      <p:sp>
        <p:nvSpPr>
          <p:cNvPr id="3" name="Content Placeholder 2"/>
          <p:cNvSpPr>
            <a:spLocks noGrp="1"/>
          </p:cNvSpPr>
          <p:nvPr>
            <p:ph idx="1"/>
          </p:nvPr>
        </p:nvSpPr>
        <p:spPr>
          <a:xfrm>
            <a:off x="609600" y="1143000"/>
            <a:ext cx="10769600" cy="4694238"/>
          </a:xfrm>
        </p:spPr>
        <p:txBody>
          <a:bodyPr/>
          <a:lstStyle/>
          <a:p>
            <a:r>
              <a:rPr lang="en-US" b="1" dirty="0"/>
              <a:t>Agile in Real Life: A Case Study</a:t>
            </a:r>
          </a:p>
          <a:p>
            <a:r>
              <a:rPr lang="en-US" dirty="0"/>
              <a:t>Consider a software company building a new e-commerce app using Agile Scrum:</a:t>
            </a:r>
          </a:p>
          <a:p>
            <a:r>
              <a:rPr lang="en-US" b="1" dirty="0"/>
              <a:t>Sprint Planning</a:t>
            </a:r>
            <a:r>
              <a:rPr lang="en-US" dirty="0"/>
              <a:t>: The team begins by creating a product backlog of features (e.g., login, product catalog, shopping cart).</a:t>
            </a:r>
          </a:p>
          <a:p>
            <a:r>
              <a:rPr lang="en-US" b="1" dirty="0"/>
              <a:t>Daily Stand-ups</a:t>
            </a:r>
            <a:r>
              <a:rPr lang="en-US" dirty="0"/>
              <a:t>: Team members update each other on progress, blockers, and next steps.</a:t>
            </a:r>
          </a:p>
          <a:p>
            <a:r>
              <a:rPr lang="en-US" b="1" dirty="0"/>
              <a:t>Sprint Review</a:t>
            </a:r>
            <a:r>
              <a:rPr lang="en-US" dirty="0"/>
              <a:t>: At the end of the sprint, the team demonstrates a working login feature to stakeholders, receiving feedback.</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13</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02041712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a:t>
            </a:r>
            <a:endParaRPr lang="en-GB" dirty="0"/>
          </a:p>
        </p:txBody>
      </p:sp>
      <p:sp>
        <p:nvSpPr>
          <p:cNvPr id="3" name="Content Placeholder 2"/>
          <p:cNvSpPr>
            <a:spLocks noGrp="1"/>
          </p:cNvSpPr>
          <p:nvPr>
            <p:ph idx="1"/>
          </p:nvPr>
        </p:nvSpPr>
        <p:spPr>
          <a:xfrm>
            <a:off x="609600" y="1143000"/>
            <a:ext cx="10769600" cy="4694238"/>
          </a:xfrm>
        </p:spPr>
        <p:txBody>
          <a:bodyPr/>
          <a:lstStyle/>
          <a:p>
            <a:r>
              <a:rPr lang="en-US" b="1" dirty="0"/>
              <a:t>Sprint Retrospective</a:t>
            </a:r>
            <a:r>
              <a:rPr lang="en-US" dirty="0"/>
              <a:t>: The team discusses what went well (efficient collaboration), what could improve (better time estimates), and decides to apply changes in the next sprint</a:t>
            </a:r>
            <a:r>
              <a:rPr lang="en-US" dirty="0" smtClean="0"/>
              <a:t>.</a:t>
            </a:r>
          </a:p>
          <a:p>
            <a:endParaRPr lang="en-US" dirty="0"/>
          </a:p>
          <a:p>
            <a:r>
              <a:rPr lang="en-US" dirty="0"/>
              <a:t>Through sprints, they gradually </a:t>
            </a:r>
            <a:r>
              <a:rPr lang="en-US" dirty="0" smtClean="0"/>
              <a:t>build </a:t>
            </a:r>
            <a:r>
              <a:rPr lang="en-US" dirty="0"/>
              <a:t>out the e-commerce platform, frequently testing and refining it based on user feedback, ensuring they remain aligned with customer needs.</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14</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41869528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a:t>
            </a:r>
            <a:endParaRPr lang="en-GB" dirty="0"/>
          </a:p>
        </p:txBody>
      </p:sp>
      <p:sp>
        <p:nvSpPr>
          <p:cNvPr id="3" name="Content Placeholder 2"/>
          <p:cNvSpPr>
            <a:spLocks noGrp="1"/>
          </p:cNvSpPr>
          <p:nvPr>
            <p:ph idx="1"/>
          </p:nvPr>
        </p:nvSpPr>
        <p:spPr>
          <a:xfrm>
            <a:off x="609600" y="1143000"/>
            <a:ext cx="10769600" cy="4694238"/>
          </a:xfrm>
        </p:spPr>
        <p:txBody>
          <a:bodyPr/>
          <a:lstStyle/>
          <a:p>
            <a:r>
              <a:rPr lang="en-US" b="1" dirty="0"/>
              <a:t>differences between Agile, Incremental, and Iterative </a:t>
            </a:r>
            <a:r>
              <a:rPr lang="en-US" b="1" dirty="0" smtClean="0"/>
              <a:t>approaches</a:t>
            </a:r>
          </a:p>
          <a:p>
            <a:endParaRPr lang="en-US" b="1" dirty="0"/>
          </a:p>
          <a:p>
            <a:r>
              <a:rPr lang="en-US" b="1" dirty="0"/>
              <a:t>Agile</a:t>
            </a:r>
          </a:p>
          <a:p>
            <a:r>
              <a:rPr lang="en-US" b="1" dirty="0"/>
              <a:t>Definition</a:t>
            </a:r>
            <a:r>
              <a:rPr lang="en-US" dirty="0"/>
              <a:t>: Agile is a project management and product development approach that emphasizes flexibility, collaboration, and customer feedback. Agile typically combines both incremental and iterative processes.</a:t>
            </a:r>
          </a:p>
          <a:p>
            <a:r>
              <a:rPr lang="en-US" b="1" dirty="0"/>
              <a:t>Example</a:t>
            </a:r>
            <a:r>
              <a:rPr lang="en-US" dirty="0"/>
              <a:t>: In software development, a team builds an app in small, functional increments over multiple sprints. Each sprint (typically 1-2 weeks) delivers a new set of features, tested and adjusted based on customer feedback before the next sprint starts.</a:t>
            </a:r>
          </a:p>
          <a:p>
            <a:endParaRPr lang="en-GB" b="1"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15</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62804181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a:t>
            </a:r>
            <a:endParaRPr lang="en-GB" dirty="0"/>
          </a:p>
        </p:txBody>
      </p:sp>
      <p:sp>
        <p:nvSpPr>
          <p:cNvPr id="3" name="Content Placeholder 2"/>
          <p:cNvSpPr>
            <a:spLocks noGrp="1"/>
          </p:cNvSpPr>
          <p:nvPr>
            <p:ph idx="1"/>
          </p:nvPr>
        </p:nvSpPr>
        <p:spPr>
          <a:xfrm>
            <a:off x="609600" y="1143000"/>
            <a:ext cx="10769600" cy="4694238"/>
          </a:xfrm>
        </p:spPr>
        <p:txBody>
          <a:bodyPr/>
          <a:lstStyle/>
          <a:p>
            <a:r>
              <a:rPr lang="en-US" b="1" dirty="0"/>
              <a:t>Incremental</a:t>
            </a:r>
          </a:p>
          <a:p>
            <a:r>
              <a:rPr lang="en-US" b="1" dirty="0"/>
              <a:t>Definition</a:t>
            </a:r>
            <a:r>
              <a:rPr lang="en-US" dirty="0"/>
              <a:t>: Incremental development builds a product piece-by-piece, delivering parts of the product (increments) over time. Each increment adds functionality until the final product is complete.</a:t>
            </a:r>
          </a:p>
          <a:p>
            <a:r>
              <a:rPr lang="en-US" b="1" dirty="0"/>
              <a:t>Example</a:t>
            </a:r>
            <a:r>
              <a:rPr lang="en-US" dirty="0"/>
              <a:t>: Building a word processor incrementally might start with a basic text editor. The first increment could add spell check, the second grammar check, and the third formatting features, with each part fully functional upon completion.</a:t>
            </a:r>
          </a:p>
          <a:p>
            <a:endParaRPr lang="en-GB" b="1"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16</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88314553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a:t>
            </a:r>
            <a:endParaRPr lang="en-GB" dirty="0"/>
          </a:p>
        </p:txBody>
      </p:sp>
      <p:sp>
        <p:nvSpPr>
          <p:cNvPr id="3" name="Content Placeholder 2"/>
          <p:cNvSpPr>
            <a:spLocks noGrp="1"/>
          </p:cNvSpPr>
          <p:nvPr>
            <p:ph idx="1"/>
          </p:nvPr>
        </p:nvSpPr>
        <p:spPr>
          <a:xfrm>
            <a:off x="609600" y="1143000"/>
            <a:ext cx="10769600" cy="4694238"/>
          </a:xfrm>
        </p:spPr>
        <p:txBody>
          <a:bodyPr/>
          <a:lstStyle/>
          <a:p>
            <a:r>
              <a:rPr lang="en-US" b="1" dirty="0"/>
              <a:t>Iterative</a:t>
            </a:r>
          </a:p>
          <a:p>
            <a:r>
              <a:rPr lang="en-US" b="1" dirty="0"/>
              <a:t>Definition</a:t>
            </a:r>
            <a:r>
              <a:rPr lang="en-US" dirty="0"/>
              <a:t>: Iterative development involves creating a basic version of the product (a prototype) and then refining it repeatedly. Each iteration improves the product based on feedback or testing.</a:t>
            </a:r>
          </a:p>
          <a:p>
            <a:r>
              <a:rPr lang="en-US" b="1" dirty="0"/>
              <a:t>Example</a:t>
            </a:r>
            <a:r>
              <a:rPr lang="en-US" dirty="0"/>
              <a:t>: Developing a game iteratively may start with a simple prototype featuring only basic gameplay. In each iteration, the team refines graphics, gameplay mechanics, and storylines, gradually enhancing the game until it’s ready for release.</a:t>
            </a:r>
          </a:p>
          <a:p>
            <a:endParaRPr lang="en-GB" b="1"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17</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46791934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a:t>
            </a:r>
            <a:endParaRPr lang="en-GB" dirty="0"/>
          </a:p>
        </p:txBody>
      </p:sp>
      <p:sp>
        <p:nvSpPr>
          <p:cNvPr id="3" name="Content Placeholder 2"/>
          <p:cNvSpPr>
            <a:spLocks noGrp="1"/>
          </p:cNvSpPr>
          <p:nvPr>
            <p:ph idx="1"/>
          </p:nvPr>
        </p:nvSpPr>
        <p:spPr>
          <a:xfrm>
            <a:off x="609600" y="1143000"/>
            <a:ext cx="10769600" cy="4694238"/>
          </a:xfrm>
        </p:spPr>
        <p:txBody>
          <a:bodyPr/>
          <a:lstStyle/>
          <a:p>
            <a:r>
              <a:rPr lang="en-US" b="1" dirty="0"/>
              <a:t>Summary of Differences</a:t>
            </a:r>
          </a:p>
          <a:p>
            <a:r>
              <a:rPr lang="en-US" b="1" dirty="0"/>
              <a:t>Agile</a:t>
            </a:r>
            <a:r>
              <a:rPr lang="en-US" dirty="0"/>
              <a:t> integrates </a:t>
            </a:r>
            <a:r>
              <a:rPr lang="en-US" b="1" dirty="0"/>
              <a:t>incremental</a:t>
            </a:r>
            <a:r>
              <a:rPr lang="en-US" dirty="0"/>
              <a:t> and </a:t>
            </a:r>
            <a:r>
              <a:rPr lang="en-US" b="1" dirty="0"/>
              <a:t>iterative</a:t>
            </a:r>
            <a:r>
              <a:rPr lang="en-US" dirty="0"/>
              <a:t> methods to continuously deliver and refine products.</a:t>
            </a:r>
          </a:p>
          <a:p>
            <a:r>
              <a:rPr lang="en-US" b="1" dirty="0"/>
              <a:t>Incremental</a:t>
            </a:r>
            <a:r>
              <a:rPr lang="en-US" dirty="0"/>
              <a:t> focuses on </a:t>
            </a:r>
            <a:r>
              <a:rPr lang="en-US" b="1" dirty="0"/>
              <a:t>adding complete parts</a:t>
            </a:r>
            <a:r>
              <a:rPr lang="en-US" dirty="0"/>
              <a:t> to build up a product.</a:t>
            </a:r>
          </a:p>
          <a:p>
            <a:r>
              <a:rPr lang="en-US" b="1" dirty="0"/>
              <a:t>Iterative</a:t>
            </a:r>
            <a:r>
              <a:rPr lang="en-US" dirty="0"/>
              <a:t> focuses on </a:t>
            </a:r>
            <a:r>
              <a:rPr lang="en-US" b="1" dirty="0"/>
              <a:t>revising and improving</a:t>
            </a:r>
            <a:r>
              <a:rPr lang="en-US" dirty="0"/>
              <a:t> the same initial version of a product until it meets desired quality.</a:t>
            </a:r>
          </a:p>
          <a:p>
            <a:endParaRPr lang="en-GB" b="1"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18</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57116872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
            </a:r>
            <a:endParaRPr lang="en-GB" dirty="0"/>
          </a:p>
        </p:txBody>
      </p:sp>
      <p:sp>
        <p:nvSpPr>
          <p:cNvPr id="3" name="Content Placeholder 2"/>
          <p:cNvSpPr>
            <a:spLocks noGrp="1"/>
          </p:cNvSpPr>
          <p:nvPr>
            <p:ph idx="1"/>
          </p:nvPr>
        </p:nvSpPr>
        <p:spPr>
          <a:xfrm>
            <a:off x="764147" y="1400577"/>
            <a:ext cx="5486400" cy="4311650"/>
          </a:xfrm>
        </p:spPr>
        <p:txBody>
          <a:bodyPr/>
          <a:lstStyle/>
          <a:p>
            <a:pPr marL="0" indent="0">
              <a:buNone/>
            </a:pPr>
            <a:r>
              <a:rPr lang="en-GB" b="1" dirty="0"/>
              <a:t>Phases of Agile Model:</a:t>
            </a:r>
          </a:p>
          <a:p>
            <a:pPr marL="857250" lvl="1" indent="-457200">
              <a:buFont typeface="+mj-lt"/>
              <a:buAutoNum type="arabicPeriod"/>
            </a:pPr>
            <a:r>
              <a:rPr lang="en-GB" dirty="0" smtClean="0"/>
              <a:t>Requirements </a:t>
            </a:r>
            <a:r>
              <a:rPr lang="en-GB" dirty="0"/>
              <a:t>gathering</a:t>
            </a:r>
          </a:p>
          <a:p>
            <a:pPr marL="857250" lvl="1" indent="-457200">
              <a:buFont typeface="+mj-lt"/>
              <a:buAutoNum type="arabicPeriod"/>
            </a:pPr>
            <a:r>
              <a:rPr lang="en-GB" dirty="0"/>
              <a:t>Design the requirements</a:t>
            </a:r>
          </a:p>
          <a:p>
            <a:pPr marL="857250" lvl="1" indent="-457200">
              <a:buFont typeface="+mj-lt"/>
              <a:buAutoNum type="arabicPeriod"/>
            </a:pPr>
            <a:r>
              <a:rPr lang="en-GB" dirty="0"/>
              <a:t>Construction/ iteration</a:t>
            </a:r>
          </a:p>
          <a:p>
            <a:pPr marL="857250" lvl="1" indent="-457200">
              <a:buFont typeface="+mj-lt"/>
              <a:buAutoNum type="arabicPeriod"/>
            </a:pPr>
            <a:r>
              <a:rPr lang="en-GB" dirty="0"/>
              <a:t>Testing/ Quality assurance</a:t>
            </a:r>
          </a:p>
          <a:p>
            <a:pPr marL="857250" lvl="1" indent="-457200">
              <a:buFont typeface="+mj-lt"/>
              <a:buAutoNum type="arabicPeriod"/>
            </a:pPr>
            <a:r>
              <a:rPr lang="en-GB" dirty="0"/>
              <a:t>Deployment</a:t>
            </a:r>
          </a:p>
          <a:p>
            <a:pPr marL="857250" lvl="1" indent="-457200">
              <a:buFont typeface="+mj-lt"/>
              <a:buAutoNum type="arabicPeriod"/>
            </a:pPr>
            <a:r>
              <a:rPr lang="en-GB" dirty="0"/>
              <a:t>Feedback</a:t>
            </a:r>
          </a:p>
          <a:p>
            <a:pPr marL="0" indent="0">
              <a:buNone/>
            </a:pPr>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19</a:t>
            </a:fld>
            <a:endParaRPr lang="en-US" altLang="en-US" dirty="0">
              <a:solidFill>
                <a:srgbClr val="000000"/>
              </a:solidFill>
            </a:endParaRPr>
          </a:p>
        </p:txBody>
      </p:sp>
      <p:cxnSp>
        <p:nvCxnSpPr>
          <p:cNvPr id="6" name="Straight Connector 5"/>
          <p:cNvCxnSpPr/>
          <p:nvPr/>
        </p:nvCxnSpPr>
        <p:spPr bwMode="auto">
          <a:xfrm>
            <a:off x="152400" y="825679"/>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pic>
        <p:nvPicPr>
          <p:cNvPr id="7" name="Picture 6" descr="Agile Model"/>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198874"/>
            <a:ext cx="5448300" cy="4048125"/>
          </a:xfrm>
          <a:prstGeom prst="rect">
            <a:avLst/>
          </a:prstGeom>
          <a:noFill/>
          <a:ln>
            <a:noFill/>
          </a:ln>
        </p:spPr>
      </p:pic>
    </p:spTree>
    <p:extLst>
      <p:ext uri="{BB962C8B-B14F-4D97-AF65-F5344CB8AC3E}">
        <p14:creationId xmlns:p14="http://schemas.microsoft.com/office/powerpoint/2010/main" val="3460943602"/>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a:t>
            </a:r>
            <a:endParaRPr lang="en-GB" dirty="0"/>
          </a:p>
        </p:txBody>
      </p:sp>
      <p:sp>
        <p:nvSpPr>
          <p:cNvPr id="3" name="Content Placeholder 2"/>
          <p:cNvSpPr>
            <a:spLocks noGrp="1"/>
          </p:cNvSpPr>
          <p:nvPr>
            <p:ph idx="1"/>
          </p:nvPr>
        </p:nvSpPr>
        <p:spPr/>
        <p:txBody>
          <a:bodyPr/>
          <a:lstStyle/>
          <a:p>
            <a:r>
              <a:rPr lang="en-US" b="1" dirty="0" smtClean="0"/>
              <a:t>Definition</a:t>
            </a:r>
            <a:r>
              <a:rPr lang="en-US" dirty="0"/>
              <a:t>: Agile is an approach to project management and software development that focuses on </a:t>
            </a:r>
            <a:r>
              <a:rPr lang="en-US" b="1" dirty="0"/>
              <a:t>flexibility</a:t>
            </a:r>
            <a:r>
              <a:rPr lang="en-US" dirty="0"/>
              <a:t>, </a:t>
            </a:r>
            <a:r>
              <a:rPr lang="en-US" b="1" dirty="0"/>
              <a:t>collaboration</a:t>
            </a:r>
            <a:r>
              <a:rPr lang="en-US" dirty="0"/>
              <a:t>, </a:t>
            </a:r>
            <a:r>
              <a:rPr lang="en-US" b="1" dirty="0"/>
              <a:t>continuous feedback</a:t>
            </a:r>
            <a:r>
              <a:rPr lang="en-US" dirty="0"/>
              <a:t>, and </a:t>
            </a:r>
            <a:r>
              <a:rPr lang="en-US" b="1" dirty="0"/>
              <a:t>adaptability</a:t>
            </a:r>
            <a:r>
              <a:rPr lang="en-US" dirty="0"/>
              <a:t>.</a:t>
            </a:r>
          </a:p>
          <a:p>
            <a:r>
              <a:rPr lang="en-US" b="1" dirty="0"/>
              <a:t>History</a:t>
            </a:r>
            <a:r>
              <a:rPr lang="en-US" dirty="0"/>
              <a:t>: Agile emerged as a response to traditional, rigid development methods (like Waterfall), which struggled to handle changing requirements and customer needs effectively.</a:t>
            </a:r>
          </a:p>
          <a:p>
            <a:r>
              <a:rPr lang="en-US" b="1" dirty="0"/>
              <a:t>Agile Manifesto (2001)</a:t>
            </a:r>
            <a:r>
              <a:rPr lang="en-US" dirty="0"/>
              <a:t>: This foundational document set </a:t>
            </a:r>
            <a:r>
              <a:rPr lang="en-US" dirty="0" err="1"/>
              <a:t>Agile’s</a:t>
            </a:r>
            <a:r>
              <a:rPr lang="en-US" dirty="0"/>
              <a:t> core values and principles, emphasizing individuals, interactions, working software, collaboration, and responsiveness to change.</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2</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528881842"/>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Phase of </a:t>
            </a:r>
            <a:r>
              <a:rPr lang="en-GB" dirty="0"/>
              <a:t>A</a:t>
            </a:r>
            <a:r>
              <a:rPr lang="en-GB" dirty="0" smtClean="0"/>
              <a:t>gile Model</a:t>
            </a:r>
            <a:endParaRPr lang="en-GB" dirty="0"/>
          </a:p>
        </p:txBody>
      </p:sp>
      <p:sp>
        <p:nvSpPr>
          <p:cNvPr id="3" name="Content Placeholder 2"/>
          <p:cNvSpPr>
            <a:spLocks noGrp="1"/>
          </p:cNvSpPr>
          <p:nvPr>
            <p:ph idx="1"/>
          </p:nvPr>
        </p:nvSpPr>
        <p:spPr/>
        <p:txBody>
          <a:bodyPr/>
          <a:lstStyle/>
          <a:p>
            <a:r>
              <a:rPr lang="en-US" b="1" dirty="0" smtClean="0"/>
              <a:t>1. Requirements </a:t>
            </a:r>
            <a:r>
              <a:rPr lang="en-US" b="1" dirty="0"/>
              <a:t>Gathering</a:t>
            </a:r>
          </a:p>
          <a:p>
            <a:r>
              <a:rPr lang="en-US" b="1" dirty="0"/>
              <a:t>Purpose</a:t>
            </a:r>
            <a:r>
              <a:rPr lang="en-US" dirty="0"/>
              <a:t>: To collect initial requirements, understand the project’s scope, and identify key objectives from stakeholders.</a:t>
            </a:r>
          </a:p>
          <a:p>
            <a:r>
              <a:rPr lang="en-US" b="1" dirty="0"/>
              <a:t>Approach</a:t>
            </a:r>
            <a:r>
              <a:rPr lang="en-US" dirty="0"/>
              <a:t>: In Agile, requirements gathering is a continuous, evolving process. Instead of setting all requirements upfront, Agile teams gather initial requirements to understand the project’s purpose, and then refine or add requirements in each iteration based on feedback.</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20</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440149997"/>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Phase of </a:t>
            </a:r>
            <a:r>
              <a:rPr lang="en-GB" dirty="0"/>
              <a:t>A</a:t>
            </a:r>
            <a:r>
              <a:rPr lang="en-GB" dirty="0" smtClean="0"/>
              <a:t>gile Model</a:t>
            </a:r>
            <a:endParaRPr lang="en-GB" dirty="0"/>
          </a:p>
        </p:txBody>
      </p:sp>
      <p:sp>
        <p:nvSpPr>
          <p:cNvPr id="3" name="Content Placeholder 2"/>
          <p:cNvSpPr>
            <a:spLocks noGrp="1"/>
          </p:cNvSpPr>
          <p:nvPr>
            <p:ph idx="1"/>
          </p:nvPr>
        </p:nvSpPr>
        <p:spPr/>
        <p:txBody>
          <a:bodyPr/>
          <a:lstStyle/>
          <a:p>
            <a:r>
              <a:rPr lang="en-US" b="1" dirty="0"/>
              <a:t>Output</a:t>
            </a:r>
            <a:r>
              <a:rPr lang="en-US" dirty="0"/>
              <a:t>: A prioritized list of user stories or product backlog items that define initial project needs.</a:t>
            </a:r>
          </a:p>
          <a:p>
            <a:r>
              <a:rPr lang="en-US" b="1" dirty="0"/>
              <a:t>Example</a:t>
            </a:r>
            <a:r>
              <a:rPr lang="en-US" dirty="0"/>
              <a:t>: For a banking app, initial requirements might include user authentication, viewing account balance, and transaction history. These requirements are written as user stories and organized in a prioritized backlog for the development team.</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21</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58530006"/>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Phase of </a:t>
            </a:r>
            <a:r>
              <a:rPr lang="en-GB" dirty="0"/>
              <a:t>A</a:t>
            </a:r>
            <a:r>
              <a:rPr lang="en-GB" dirty="0" smtClean="0"/>
              <a:t>gile Model</a:t>
            </a:r>
            <a:endParaRPr lang="en-GB" dirty="0"/>
          </a:p>
        </p:txBody>
      </p:sp>
      <p:sp>
        <p:nvSpPr>
          <p:cNvPr id="3" name="Content Placeholder 2"/>
          <p:cNvSpPr>
            <a:spLocks noGrp="1"/>
          </p:cNvSpPr>
          <p:nvPr>
            <p:ph idx="1"/>
          </p:nvPr>
        </p:nvSpPr>
        <p:spPr/>
        <p:txBody>
          <a:bodyPr/>
          <a:lstStyle/>
          <a:p>
            <a:r>
              <a:rPr lang="en-US" b="1" dirty="0" smtClean="0"/>
              <a:t>2. Design </a:t>
            </a:r>
            <a:r>
              <a:rPr lang="en-US" b="1" dirty="0"/>
              <a:t>the Requirements</a:t>
            </a:r>
          </a:p>
          <a:p>
            <a:r>
              <a:rPr lang="en-US" b="1" dirty="0"/>
              <a:t>Purpose</a:t>
            </a:r>
            <a:r>
              <a:rPr lang="en-US" dirty="0"/>
              <a:t>: To plan the architecture, design, and technical approach required to build the solution.</a:t>
            </a:r>
          </a:p>
          <a:p>
            <a:r>
              <a:rPr lang="en-US" b="1" dirty="0"/>
              <a:t>Approach</a:t>
            </a:r>
            <a:r>
              <a:rPr lang="en-US" dirty="0"/>
              <a:t>: Agile focuses on adaptive design rather than detailed, upfront design. Teams create a flexible architecture that can evolve, allowing for iterative improvements in response to feedback.</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22</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120141064"/>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Phase of </a:t>
            </a:r>
            <a:r>
              <a:rPr lang="en-GB" dirty="0"/>
              <a:t>A</a:t>
            </a:r>
            <a:r>
              <a:rPr lang="en-GB" dirty="0" smtClean="0"/>
              <a:t>gile Model</a:t>
            </a:r>
            <a:endParaRPr lang="en-GB" dirty="0"/>
          </a:p>
        </p:txBody>
      </p:sp>
      <p:sp>
        <p:nvSpPr>
          <p:cNvPr id="3" name="Content Placeholder 2"/>
          <p:cNvSpPr>
            <a:spLocks noGrp="1"/>
          </p:cNvSpPr>
          <p:nvPr>
            <p:ph idx="1"/>
          </p:nvPr>
        </p:nvSpPr>
        <p:spPr/>
        <p:txBody>
          <a:bodyPr/>
          <a:lstStyle/>
          <a:p>
            <a:r>
              <a:rPr lang="en-US" b="1" dirty="0"/>
              <a:t>Output</a:t>
            </a:r>
            <a:r>
              <a:rPr lang="en-US" dirty="0"/>
              <a:t>: Basic design models, diagrams, or prototypes that act as a foundation for the first iteration, with additional design details added in future iterations.</a:t>
            </a:r>
          </a:p>
          <a:p>
            <a:r>
              <a:rPr lang="en-US" b="1" dirty="0"/>
              <a:t>Example</a:t>
            </a:r>
            <a:r>
              <a:rPr lang="en-US" dirty="0"/>
              <a:t>: For a social media app, the team might initially design a simple profile page layout, which will later be expanded to include features like photo sharing or friend lists based on iterative feedback.</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23</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21583936"/>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Phase of </a:t>
            </a:r>
            <a:r>
              <a:rPr lang="en-GB" dirty="0"/>
              <a:t>A</a:t>
            </a:r>
            <a:r>
              <a:rPr lang="en-GB" dirty="0" smtClean="0"/>
              <a:t>gile Model</a:t>
            </a:r>
            <a:endParaRPr lang="en-GB" dirty="0"/>
          </a:p>
        </p:txBody>
      </p:sp>
      <p:sp>
        <p:nvSpPr>
          <p:cNvPr id="3" name="Content Placeholder 2"/>
          <p:cNvSpPr>
            <a:spLocks noGrp="1"/>
          </p:cNvSpPr>
          <p:nvPr>
            <p:ph idx="1"/>
          </p:nvPr>
        </p:nvSpPr>
        <p:spPr/>
        <p:txBody>
          <a:bodyPr/>
          <a:lstStyle/>
          <a:p>
            <a:r>
              <a:rPr lang="en-US" b="1" dirty="0" smtClean="0"/>
              <a:t>3. Construction/Iteration</a:t>
            </a:r>
            <a:endParaRPr lang="en-US" b="1" dirty="0"/>
          </a:p>
          <a:p>
            <a:r>
              <a:rPr lang="en-US" b="1" dirty="0"/>
              <a:t>Purpose</a:t>
            </a:r>
            <a:r>
              <a:rPr lang="en-US" dirty="0"/>
              <a:t>: To develop the product in increments (usually in sprints) by coding, integrating, and testing small parts of the functionality.</a:t>
            </a:r>
          </a:p>
          <a:p>
            <a:r>
              <a:rPr lang="en-US" b="1" dirty="0"/>
              <a:t>Approach</a:t>
            </a:r>
            <a:r>
              <a:rPr lang="en-US" dirty="0"/>
              <a:t>: Each sprint or iteration focuses on building a subset of features. At the end of each sprint, the team delivers a potentially shippable product increment that includes new or improved features.</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24</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515572910"/>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Phase of </a:t>
            </a:r>
            <a:r>
              <a:rPr lang="en-GB" dirty="0"/>
              <a:t>A</a:t>
            </a:r>
            <a:r>
              <a:rPr lang="en-GB" dirty="0" smtClean="0"/>
              <a:t>gile Model</a:t>
            </a:r>
            <a:endParaRPr lang="en-GB" dirty="0"/>
          </a:p>
        </p:txBody>
      </p:sp>
      <p:sp>
        <p:nvSpPr>
          <p:cNvPr id="3" name="Content Placeholder 2"/>
          <p:cNvSpPr>
            <a:spLocks noGrp="1"/>
          </p:cNvSpPr>
          <p:nvPr>
            <p:ph idx="1"/>
          </p:nvPr>
        </p:nvSpPr>
        <p:spPr/>
        <p:txBody>
          <a:bodyPr/>
          <a:lstStyle/>
          <a:p>
            <a:r>
              <a:rPr lang="en-US" b="1" dirty="0"/>
              <a:t>Output</a:t>
            </a:r>
            <a:r>
              <a:rPr lang="en-US" dirty="0"/>
              <a:t>: A working increment of the product with added functionality after each sprint, ready for stakeholder review.</a:t>
            </a:r>
          </a:p>
          <a:p>
            <a:r>
              <a:rPr lang="en-US" b="1" dirty="0"/>
              <a:t>Example</a:t>
            </a:r>
            <a:r>
              <a:rPr lang="en-US" dirty="0"/>
              <a:t>: For an e-commerce site, the first sprint might focus on setting up product browsing, the next sprint on adding a shopping cart, and the following one on implementing checkout functionality. Each sprint builds on the last.</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25</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884528860"/>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Phase of </a:t>
            </a:r>
            <a:r>
              <a:rPr lang="en-GB" dirty="0"/>
              <a:t>A</a:t>
            </a:r>
            <a:r>
              <a:rPr lang="en-GB" dirty="0" smtClean="0"/>
              <a:t>gile Model</a:t>
            </a:r>
            <a:endParaRPr lang="en-GB" dirty="0"/>
          </a:p>
        </p:txBody>
      </p:sp>
      <p:sp>
        <p:nvSpPr>
          <p:cNvPr id="3" name="Content Placeholder 2"/>
          <p:cNvSpPr>
            <a:spLocks noGrp="1"/>
          </p:cNvSpPr>
          <p:nvPr>
            <p:ph idx="1"/>
          </p:nvPr>
        </p:nvSpPr>
        <p:spPr>
          <a:xfrm>
            <a:off x="609600" y="1143000"/>
            <a:ext cx="10769600" cy="4694238"/>
          </a:xfrm>
        </p:spPr>
        <p:txBody>
          <a:bodyPr/>
          <a:lstStyle/>
          <a:p>
            <a:r>
              <a:rPr lang="en-US" b="1" dirty="0" smtClean="0"/>
              <a:t>4. Testing/Quality </a:t>
            </a:r>
            <a:r>
              <a:rPr lang="en-US" b="1" dirty="0"/>
              <a:t>Assurance</a:t>
            </a:r>
          </a:p>
          <a:p>
            <a:r>
              <a:rPr lang="en-US" b="1" dirty="0"/>
              <a:t>Purpose</a:t>
            </a:r>
            <a:r>
              <a:rPr lang="en-US" dirty="0"/>
              <a:t>: To ensure that the functionality meets the requirements and works reliably.</a:t>
            </a:r>
          </a:p>
          <a:p>
            <a:r>
              <a:rPr lang="en-US" b="1" dirty="0"/>
              <a:t>Approach</a:t>
            </a:r>
            <a:r>
              <a:rPr lang="en-US" dirty="0"/>
              <a:t>: Testing is integrated throughout the Agile process (rather than only at the end) with frequent quality checks, unit tests, integration tests, and user testing within each sprint. Defects are identified and fixed as they arise, maintaining high quality.</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26</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681930359"/>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Phase of </a:t>
            </a:r>
            <a:r>
              <a:rPr lang="en-GB" dirty="0"/>
              <a:t>A</a:t>
            </a:r>
            <a:r>
              <a:rPr lang="en-GB" dirty="0" smtClean="0"/>
              <a:t>gile Model</a:t>
            </a:r>
            <a:endParaRPr lang="en-GB" dirty="0"/>
          </a:p>
        </p:txBody>
      </p:sp>
      <p:sp>
        <p:nvSpPr>
          <p:cNvPr id="3" name="Content Placeholder 2"/>
          <p:cNvSpPr>
            <a:spLocks noGrp="1"/>
          </p:cNvSpPr>
          <p:nvPr>
            <p:ph idx="1"/>
          </p:nvPr>
        </p:nvSpPr>
        <p:spPr>
          <a:xfrm>
            <a:off x="609600" y="1143000"/>
            <a:ext cx="10769600" cy="4694238"/>
          </a:xfrm>
        </p:spPr>
        <p:txBody>
          <a:bodyPr/>
          <a:lstStyle/>
          <a:p>
            <a:r>
              <a:rPr lang="en-US" b="1" dirty="0"/>
              <a:t>Output</a:t>
            </a:r>
            <a:r>
              <a:rPr lang="en-US" dirty="0"/>
              <a:t>: A bug-free, quality-checked increment ready for deployment.</a:t>
            </a:r>
          </a:p>
          <a:p>
            <a:r>
              <a:rPr lang="en-US" b="1" dirty="0"/>
              <a:t>Example</a:t>
            </a:r>
            <a:r>
              <a:rPr lang="en-US" dirty="0"/>
              <a:t>: In a healthcare app, automated tests might validate that each new feature meets security and privacy standards, while manual testing ensures user-friendly navigation and functionality.</a:t>
            </a:r>
          </a:p>
          <a:p>
            <a:r>
              <a:rPr lang="en-US" dirty="0" smtClean="0"/>
              <a:t>.</a:t>
            </a:r>
            <a:endParaRPr lang="en-US" dirty="0"/>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27</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651516478"/>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Phase of </a:t>
            </a:r>
            <a:r>
              <a:rPr lang="en-GB" dirty="0"/>
              <a:t>A</a:t>
            </a:r>
            <a:r>
              <a:rPr lang="en-GB" dirty="0" smtClean="0"/>
              <a:t>gile Model</a:t>
            </a:r>
            <a:endParaRPr lang="en-GB" dirty="0"/>
          </a:p>
        </p:txBody>
      </p:sp>
      <p:sp>
        <p:nvSpPr>
          <p:cNvPr id="3" name="Content Placeholder 2"/>
          <p:cNvSpPr>
            <a:spLocks noGrp="1"/>
          </p:cNvSpPr>
          <p:nvPr>
            <p:ph idx="1"/>
          </p:nvPr>
        </p:nvSpPr>
        <p:spPr>
          <a:xfrm>
            <a:off x="609600" y="1143000"/>
            <a:ext cx="10769600" cy="4694238"/>
          </a:xfrm>
        </p:spPr>
        <p:txBody>
          <a:bodyPr/>
          <a:lstStyle/>
          <a:p>
            <a:r>
              <a:rPr lang="en-US" b="1" dirty="0" smtClean="0"/>
              <a:t>5. Deployment</a:t>
            </a:r>
            <a:endParaRPr lang="en-US" b="1" dirty="0"/>
          </a:p>
          <a:p>
            <a:r>
              <a:rPr lang="en-US" b="1" dirty="0"/>
              <a:t>Purpose</a:t>
            </a:r>
            <a:r>
              <a:rPr lang="en-US" dirty="0"/>
              <a:t>: To release the latest product increment to end-users or stakeholders.</a:t>
            </a:r>
          </a:p>
          <a:p>
            <a:r>
              <a:rPr lang="en-US" b="1" dirty="0"/>
              <a:t>Approach</a:t>
            </a:r>
            <a:r>
              <a:rPr lang="en-US" dirty="0"/>
              <a:t>: Deployment in Agile can be done frequently and incrementally, depending on the readiness and value of each increment. Continuous integration and deployment practices help automate the release process, making it easier to roll out new features and fixes.</a:t>
            </a:r>
          </a:p>
          <a:p>
            <a:r>
              <a:rPr lang="en-US" dirty="0" smtClean="0"/>
              <a:t>.</a:t>
            </a:r>
            <a:endParaRPr lang="en-US" dirty="0"/>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28</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786251993"/>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Phase of </a:t>
            </a:r>
            <a:r>
              <a:rPr lang="en-GB" dirty="0"/>
              <a:t>A</a:t>
            </a:r>
            <a:r>
              <a:rPr lang="en-GB" dirty="0" smtClean="0"/>
              <a:t>gile Model</a:t>
            </a:r>
            <a:endParaRPr lang="en-GB" dirty="0"/>
          </a:p>
        </p:txBody>
      </p:sp>
      <p:sp>
        <p:nvSpPr>
          <p:cNvPr id="3" name="Content Placeholder 2"/>
          <p:cNvSpPr>
            <a:spLocks noGrp="1"/>
          </p:cNvSpPr>
          <p:nvPr>
            <p:ph idx="1"/>
          </p:nvPr>
        </p:nvSpPr>
        <p:spPr>
          <a:xfrm>
            <a:off x="609600" y="1143000"/>
            <a:ext cx="10769600" cy="4694238"/>
          </a:xfrm>
        </p:spPr>
        <p:txBody>
          <a:bodyPr/>
          <a:lstStyle/>
          <a:p>
            <a:r>
              <a:rPr lang="en-US" b="1" dirty="0"/>
              <a:t>Output</a:t>
            </a:r>
            <a:r>
              <a:rPr lang="en-US" dirty="0"/>
              <a:t>: A live product that end-users can interact with, updated frequently to reflect the latest completed features.</a:t>
            </a:r>
          </a:p>
          <a:p>
            <a:r>
              <a:rPr lang="en-US" b="1" dirty="0"/>
              <a:t>Example</a:t>
            </a:r>
            <a:r>
              <a:rPr lang="en-US" dirty="0"/>
              <a:t>: A financial app might release a basic budgeting tool in the first deployment, then regularly deploy updates with new tools, such as investment tracking or spending insights, as they’re completed.</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29</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894574759"/>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a:t>
            </a:r>
            <a:endParaRPr lang="en-GB" dirty="0"/>
          </a:p>
        </p:txBody>
      </p:sp>
      <p:sp>
        <p:nvSpPr>
          <p:cNvPr id="3" name="Content Placeholder 2"/>
          <p:cNvSpPr>
            <a:spLocks noGrp="1"/>
          </p:cNvSpPr>
          <p:nvPr>
            <p:ph idx="1"/>
          </p:nvPr>
        </p:nvSpPr>
        <p:spPr/>
        <p:txBody>
          <a:bodyPr/>
          <a:lstStyle/>
          <a:p>
            <a:r>
              <a:rPr lang="en-US" b="1" dirty="0"/>
              <a:t>Key Agile Values and </a:t>
            </a:r>
            <a:r>
              <a:rPr lang="en-US" b="1" dirty="0" smtClean="0"/>
              <a:t>Principles</a:t>
            </a:r>
          </a:p>
          <a:p>
            <a:endParaRPr lang="en-US" b="1" dirty="0"/>
          </a:p>
          <a:p>
            <a:r>
              <a:rPr lang="en-US" b="1" dirty="0"/>
              <a:t>The 4 Core Values of </a:t>
            </a:r>
            <a:r>
              <a:rPr lang="en-US" b="1" dirty="0" smtClean="0"/>
              <a:t>Agile</a:t>
            </a:r>
          </a:p>
          <a:p>
            <a:pPr marL="0" indent="0">
              <a:buNone/>
            </a:pPr>
            <a:endParaRPr lang="en-US" b="1" dirty="0"/>
          </a:p>
          <a:p>
            <a:r>
              <a:rPr lang="en-US" b="1" dirty="0"/>
              <a:t>Individuals and Interactions</a:t>
            </a:r>
            <a:r>
              <a:rPr lang="en-US" dirty="0"/>
              <a:t> over Processes and Tools</a:t>
            </a:r>
          </a:p>
          <a:p>
            <a:r>
              <a:rPr lang="en-US" b="1" dirty="0"/>
              <a:t>Working Software</a:t>
            </a:r>
            <a:r>
              <a:rPr lang="en-US" dirty="0"/>
              <a:t> over Comprehensive Documentation</a:t>
            </a:r>
          </a:p>
          <a:p>
            <a:r>
              <a:rPr lang="en-US" b="1" dirty="0"/>
              <a:t>Customer Collaboration</a:t>
            </a:r>
            <a:r>
              <a:rPr lang="en-US" dirty="0"/>
              <a:t> over Contract Negotiation</a:t>
            </a:r>
          </a:p>
          <a:p>
            <a:r>
              <a:rPr lang="en-US" b="1" dirty="0"/>
              <a:t>Responding to Change</a:t>
            </a:r>
            <a:r>
              <a:rPr lang="en-US" dirty="0"/>
              <a:t> over Following a Plan</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3</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894329597"/>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Phase of </a:t>
            </a:r>
            <a:r>
              <a:rPr lang="en-GB" dirty="0"/>
              <a:t>A</a:t>
            </a:r>
            <a:r>
              <a:rPr lang="en-GB" dirty="0" smtClean="0"/>
              <a:t>gile Model</a:t>
            </a:r>
            <a:endParaRPr lang="en-GB" dirty="0"/>
          </a:p>
        </p:txBody>
      </p:sp>
      <p:sp>
        <p:nvSpPr>
          <p:cNvPr id="3" name="Content Placeholder 2"/>
          <p:cNvSpPr>
            <a:spLocks noGrp="1"/>
          </p:cNvSpPr>
          <p:nvPr>
            <p:ph idx="1"/>
          </p:nvPr>
        </p:nvSpPr>
        <p:spPr>
          <a:xfrm>
            <a:off x="609600" y="1143000"/>
            <a:ext cx="10769600" cy="4694238"/>
          </a:xfrm>
        </p:spPr>
        <p:txBody>
          <a:bodyPr/>
          <a:lstStyle/>
          <a:p>
            <a:r>
              <a:rPr lang="en-US" b="1" dirty="0" smtClean="0"/>
              <a:t>6. Feedback</a:t>
            </a:r>
            <a:endParaRPr lang="en-US" b="1" dirty="0"/>
          </a:p>
          <a:p>
            <a:r>
              <a:rPr lang="en-US" b="1" dirty="0"/>
              <a:t>Purpose</a:t>
            </a:r>
            <a:r>
              <a:rPr lang="en-US" dirty="0"/>
              <a:t>: To gather insights and suggestions from stakeholders and users about the latest increment.</a:t>
            </a:r>
          </a:p>
          <a:p>
            <a:r>
              <a:rPr lang="en-US" b="1" dirty="0"/>
              <a:t>Approach</a:t>
            </a:r>
            <a:r>
              <a:rPr lang="en-US" dirty="0"/>
              <a:t>: Agile encourages frequent feedback after each iteration to ensure that the product aligns with user needs and expectations. This feedback loop allows the team to make adjustments quickly and guides future development.</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30</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457469328"/>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Phase of </a:t>
            </a:r>
            <a:r>
              <a:rPr lang="en-GB" dirty="0"/>
              <a:t>A</a:t>
            </a:r>
            <a:r>
              <a:rPr lang="en-GB" dirty="0" smtClean="0"/>
              <a:t>gile Model</a:t>
            </a:r>
            <a:endParaRPr lang="en-GB" dirty="0"/>
          </a:p>
        </p:txBody>
      </p:sp>
      <p:sp>
        <p:nvSpPr>
          <p:cNvPr id="3" name="Content Placeholder 2"/>
          <p:cNvSpPr>
            <a:spLocks noGrp="1"/>
          </p:cNvSpPr>
          <p:nvPr>
            <p:ph idx="1"/>
          </p:nvPr>
        </p:nvSpPr>
        <p:spPr>
          <a:xfrm>
            <a:off x="609600" y="1143000"/>
            <a:ext cx="10769600" cy="4694238"/>
          </a:xfrm>
        </p:spPr>
        <p:txBody>
          <a:bodyPr/>
          <a:lstStyle/>
          <a:p>
            <a:r>
              <a:rPr lang="en-US" b="1" dirty="0"/>
              <a:t>Output</a:t>
            </a:r>
            <a:r>
              <a:rPr lang="en-US" dirty="0"/>
              <a:t>: Feedback gathered from stakeholders, end-users, or team members, which is then used to adjust priorities and refine future iterations.</a:t>
            </a:r>
          </a:p>
          <a:p>
            <a:r>
              <a:rPr lang="en-US" b="1" dirty="0"/>
              <a:t>Example</a:t>
            </a:r>
            <a:r>
              <a:rPr lang="en-US" dirty="0"/>
              <a:t>: In a fitness app, users might provide feedback asking for more detailed tracking features. The team then uses this feedback to prioritize features like workout history and progress graphs in the next sprint.</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31</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877916637"/>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Agile Testing Methods</a:t>
            </a:r>
          </a:p>
        </p:txBody>
      </p:sp>
      <p:sp>
        <p:nvSpPr>
          <p:cNvPr id="3" name="Content Placeholder 2"/>
          <p:cNvSpPr>
            <a:spLocks noGrp="1"/>
          </p:cNvSpPr>
          <p:nvPr>
            <p:ph idx="1"/>
          </p:nvPr>
        </p:nvSpPr>
        <p:spPr/>
        <p:txBody>
          <a:bodyPr/>
          <a:lstStyle/>
          <a:p>
            <a:r>
              <a:rPr lang="en-US" dirty="0"/>
              <a:t>Agile testing methods are designed to integrate testing throughout the Agile development process, ensuring that quality checks happen frequently and feedback is quickly incorporated. This approach helps Agile teams maintain high standards of quality without slowing down the rapid development cycles typical in Agile. Key Agile testing methods include:</a:t>
            </a:r>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32</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384817180"/>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Agile Testing Methods</a:t>
            </a:r>
          </a:p>
        </p:txBody>
      </p:sp>
      <p:sp>
        <p:nvSpPr>
          <p:cNvPr id="3" name="Content Placeholder 2"/>
          <p:cNvSpPr>
            <a:spLocks noGrp="1"/>
          </p:cNvSpPr>
          <p:nvPr>
            <p:ph idx="1"/>
          </p:nvPr>
        </p:nvSpPr>
        <p:spPr/>
        <p:txBody>
          <a:bodyPr/>
          <a:lstStyle/>
          <a:p>
            <a:r>
              <a:rPr lang="en-US" b="1" dirty="0"/>
              <a:t>Acceptance Test-Driven Development (ATDD)</a:t>
            </a:r>
          </a:p>
          <a:p>
            <a:r>
              <a:rPr lang="en-US" b="1" dirty="0"/>
              <a:t>Purpose</a:t>
            </a:r>
            <a:r>
              <a:rPr lang="en-US" dirty="0"/>
              <a:t>: ATDD involves creating tests based on acceptance criteria before coding begins to ensure that each feature meets the agreed requirements.</a:t>
            </a:r>
          </a:p>
          <a:p>
            <a:r>
              <a:rPr lang="en-US" b="1" dirty="0"/>
              <a:t>Process</a:t>
            </a:r>
            <a:r>
              <a:rPr lang="en-US" dirty="0"/>
              <a:t>: Product owners, developers, and testers collaborate to write acceptance tests, which are usually expressed in simple, user-friendly language. These tests guide development and verify if the feature fulfills the user requirements.</a:t>
            </a:r>
          </a:p>
          <a:p>
            <a:r>
              <a:rPr lang="en-US" b="1" dirty="0"/>
              <a:t>Example</a:t>
            </a:r>
            <a:r>
              <a:rPr lang="en-US" dirty="0"/>
              <a:t>: For a login feature, the acceptance test might check if users can log in with valid credentials and are prevented from logging in with incorrect details.</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33</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741535236"/>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Agile Testing Methods</a:t>
            </a:r>
          </a:p>
        </p:txBody>
      </p:sp>
      <p:sp>
        <p:nvSpPr>
          <p:cNvPr id="3" name="Content Placeholder 2"/>
          <p:cNvSpPr>
            <a:spLocks noGrp="1"/>
          </p:cNvSpPr>
          <p:nvPr>
            <p:ph idx="1"/>
          </p:nvPr>
        </p:nvSpPr>
        <p:spPr/>
        <p:txBody>
          <a:bodyPr/>
          <a:lstStyle/>
          <a:p>
            <a:r>
              <a:rPr lang="en-US" b="1" dirty="0"/>
              <a:t>Unit Testing</a:t>
            </a:r>
          </a:p>
          <a:p>
            <a:r>
              <a:rPr lang="en-US" b="1" dirty="0"/>
              <a:t>Purpose</a:t>
            </a:r>
            <a:r>
              <a:rPr lang="en-US" dirty="0"/>
              <a:t>: Unit testing is performed on the smallest testable parts of code (usually functions or methods) to ensure they work as expected.</a:t>
            </a:r>
          </a:p>
          <a:p>
            <a:r>
              <a:rPr lang="en-US" b="1" dirty="0"/>
              <a:t>Process</a:t>
            </a:r>
            <a:r>
              <a:rPr lang="en-US" dirty="0"/>
              <a:t>: Developers write unit tests as they develop each feature, checking that individual components function independently. Unit tests are often automated and run regularly to catch bugs early.</a:t>
            </a:r>
          </a:p>
          <a:p>
            <a:r>
              <a:rPr lang="en-US" b="1" dirty="0"/>
              <a:t>Example</a:t>
            </a:r>
            <a:r>
              <a:rPr lang="en-US" dirty="0"/>
              <a:t>: For an e-commerce site, a unit test for the “add to cart” function checks if it correctly updates the cart count and calculates the total price.</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34</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594283728"/>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Agile Testing Methods</a:t>
            </a:r>
          </a:p>
        </p:txBody>
      </p:sp>
      <p:sp>
        <p:nvSpPr>
          <p:cNvPr id="3" name="Content Placeholder 2"/>
          <p:cNvSpPr>
            <a:spLocks noGrp="1"/>
          </p:cNvSpPr>
          <p:nvPr>
            <p:ph idx="1"/>
          </p:nvPr>
        </p:nvSpPr>
        <p:spPr/>
        <p:txBody>
          <a:bodyPr/>
          <a:lstStyle/>
          <a:p>
            <a:r>
              <a:rPr lang="en-US" b="1" dirty="0"/>
              <a:t>Test-Driven Development (TDD)</a:t>
            </a:r>
          </a:p>
          <a:p>
            <a:r>
              <a:rPr lang="en-US" b="1" dirty="0"/>
              <a:t>Purpose</a:t>
            </a:r>
            <a:r>
              <a:rPr lang="en-US" dirty="0"/>
              <a:t>: TDD aims to write tests before developing the corresponding code, ensuring code quality and helping developers clarify requirements.</a:t>
            </a:r>
          </a:p>
          <a:p>
            <a:r>
              <a:rPr lang="en-US" b="1" dirty="0"/>
              <a:t>Process</a:t>
            </a:r>
            <a:r>
              <a:rPr lang="en-US" dirty="0"/>
              <a:t>: The TDD cycle consists of writing a failing test (Red), writing code to pass the test (Green), and refactoring for improvement (Refactor). This cycle repeats for every new feature or function.</a:t>
            </a:r>
          </a:p>
          <a:p>
            <a:r>
              <a:rPr lang="en-US" b="1" dirty="0"/>
              <a:t>Example</a:t>
            </a:r>
            <a:r>
              <a:rPr lang="en-US" dirty="0"/>
              <a:t>: If implementing a search feature, the developer would first write a test expecting certain search results and then code until the feature passes this test.</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35</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783228806"/>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Agile Testing Methods</a:t>
            </a:r>
          </a:p>
        </p:txBody>
      </p:sp>
      <p:sp>
        <p:nvSpPr>
          <p:cNvPr id="3" name="Content Placeholder 2"/>
          <p:cNvSpPr>
            <a:spLocks noGrp="1"/>
          </p:cNvSpPr>
          <p:nvPr>
            <p:ph idx="1"/>
          </p:nvPr>
        </p:nvSpPr>
        <p:spPr/>
        <p:txBody>
          <a:bodyPr/>
          <a:lstStyle/>
          <a:p>
            <a:r>
              <a:rPr lang="en-US" b="1" dirty="0"/>
              <a:t>Smoke Testing</a:t>
            </a:r>
          </a:p>
          <a:p>
            <a:r>
              <a:rPr lang="en-US" b="1" dirty="0"/>
              <a:t>Purpose</a:t>
            </a:r>
            <a:r>
              <a:rPr lang="en-US" dirty="0"/>
              <a:t>: Smoke testing, or "sanity testing," checks the basic functionality of an application to confirm that it is stable enough for further testing.</a:t>
            </a:r>
          </a:p>
          <a:p>
            <a:r>
              <a:rPr lang="en-US" b="1" dirty="0"/>
              <a:t>Process</a:t>
            </a:r>
            <a:r>
              <a:rPr lang="en-US" dirty="0"/>
              <a:t>: This test is typically performed on initial builds, ensuring core features work without in-depth testing.</a:t>
            </a:r>
          </a:p>
          <a:p>
            <a:r>
              <a:rPr lang="en-US" b="1" dirty="0"/>
              <a:t>Example</a:t>
            </a:r>
            <a:r>
              <a:rPr lang="en-US" dirty="0"/>
              <a:t>: After a new deployment, a smoke test would verify that users can log in, navigate the app, and access primary features without issues.</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36</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171924466"/>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When to use the Agile Model</a:t>
            </a:r>
            <a:r>
              <a:rPr lang="en-GB" dirty="0" smtClean="0"/>
              <a:t>?</a:t>
            </a:r>
            <a:endParaRPr lang="en-GB" dirty="0"/>
          </a:p>
        </p:txBody>
      </p:sp>
      <p:sp>
        <p:nvSpPr>
          <p:cNvPr id="3" name="Content Placeholder 2"/>
          <p:cNvSpPr>
            <a:spLocks noGrp="1"/>
          </p:cNvSpPr>
          <p:nvPr>
            <p:ph idx="1"/>
          </p:nvPr>
        </p:nvSpPr>
        <p:spPr/>
        <p:txBody>
          <a:bodyPr/>
          <a:lstStyle/>
          <a:p>
            <a:pPr lvl="0"/>
            <a:r>
              <a:rPr lang="en-GB" dirty="0"/>
              <a:t>When frequent changes are required.</a:t>
            </a:r>
          </a:p>
          <a:p>
            <a:pPr lvl="0"/>
            <a:r>
              <a:rPr lang="en-GB" dirty="0"/>
              <a:t>When a highly qualified and experienced team is available.</a:t>
            </a:r>
          </a:p>
          <a:p>
            <a:pPr lvl="0"/>
            <a:r>
              <a:rPr lang="en-GB" dirty="0"/>
              <a:t>When a customer is ready to have a meeting with a software team all the time.</a:t>
            </a:r>
          </a:p>
          <a:p>
            <a:pPr lvl="0"/>
            <a:r>
              <a:rPr lang="en-GB" dirty="0"/>
              <a:t>When project size is small.</a:t>
            </a:r>
          </a:p>
          <a:p>
            <a:pPr marL="0" indent="0">
              <a:buNone/>
            </a:pPr>
            <a:r>
              <a:rPr lang="en-GB" b="1" dirty="0"/>
              <a:t>Advantage(Pros) of Agile Method:</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37</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
        <p:nvSpPr>
          <p:cNvPr id="7" name="Rectangle 6"/>
          <p:cNvSpPr/>
          <p:nvPr/>
        </p:nvSpPr>
        <p:spPr>
          <a:xfrm>
            <a:off x="884349" y="3888071"/>
            <a:ext cx="6096000" cy="1477328"/>
          </a:xfrm>
          <a:prstGeom prst="rect">
            <a:avLst/>
          </a:prstGeom>
        </p:spPr>
        <p:txBody>
          <a:bodyPr>
            <a:spAutoFit/>
          </a:bodyPr>
          <a:lstStyle/>
          <a:p>
            <a:pPr marL="285750" lvl="0" indent="-285750">
              <a:buFont typeface="Arial" pitchFamily="34" charset="0"/>
              <a:buChar char="•"/>
            </a:pPr>
            <a:r>
              <a:rPr lang="en-GB" dirty="0"/>
              <a:t>Frequent Delivery </a:t>
            </a:r>
          </a:p>
          <a:p>
            <a:pPr marL="285750" lvl="0" indent="-285750">
              <a:buFont typeface="Arial" pitchFamily="34" charset="0"/>
              <a:buChar char="•"/>
            </a:pPr>
            <a:r>
              <a:rPr lang="en-GB" dirty="0"/>
              <a:t>Face-to-Face Communication with clients.</a:t>
            </a:r>
          </a:p>
          <a:p>
            <a:pPr marL="285750" lvl="0" indent="-285750">
              <a:buFont typeface="Arial" pitchFamily="34" charset="0"/>
              <a:buChar char="•"/>
            </a:pPr>
            <a:r>
              <a:rPr lang="en-GB" dirty="0"/>
              <a:t>Efficient design and fulfils the business requirement.</a:t>
            </a:r>
          </a:p>
          <a:p>
            <a:pPr marL="285750" lvl="0" indent="-285750">
              <a:buFont typeface="Arial" pitchFamily="34" charset="0"/>
              <a:buChar char="•"/>
            </a:pPr>
            <a:r>
              <a:rPr lang="en-GB" dirty="0"/>
              <a:t>Anytime changes are acceptable.</a:t>
            </a:r>
          </a:p>
          <a:p>
            <a:pPr marL="285750" lvl="0" indent="-285750">
              <a:buFont typeface="Arial" pitchFamily="34" charset="0"/>
              <a:buChar char="•"/>
            </a:pPr>
            <a:r>
              <a:rPr lang="en-GB" dirty="0"/>
              <a:t>It reduces total development time.</a:t>
            </a:r>
          </a:p>
        </p:txBody>
      </p:sp>
    </p:spTree>
    <p:extLst>
      <p:ext uri="{BB962C8B-B14F-4D97-AF65-F5344CB8AC3E}">
        <p14:creationId xmlns:p14="http://schemas.microsoft.com/office/powerpoint/2010/main" val="1166775267"/>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Disadvantages(Cons) of Agile Model</a:t>
            </a:r>
            <a:r>
              <a:rPr lang="en-GB" dirty="0" smtClean="0"/>
              <a:t>:</a:t>
            </a:r>
            <a:endParaRPr lang="en-GB" dirty="0"/>
          </a:p>
        </p:txBody>
      </p:sp>
      <p:sp>
        <p:nvSpPr>
          <p:cNvPr id="3" name="Content Placeholder 2"/>
          <p:cNvSpPr>
            <a:spLocks noGrp="1"/>
          </p:cNvSpPr>
          <p:nvPr>
            <p:ph idx="1"/>
          </p:nvPr>
        </p:nvSpPr>
        <p:spPr/>
        <p:txBody>
          <a:bodyPr/>
          <a:lstStyle/>
          <a:p>
            <a:pPr lvl="0"/>
            <a:r>
              <a:rPr lang="en-GB" dirty="0"/>
              <a:t>Due to the shortage of formal documents, it creates confusion and crucial decisions taken throughout various phases can be misinterpreted at any time by different team members.</a:t>
            </a:r>
          </a:p>
          <a:p>
            <a:pPr lvl="0"/>
            <a:r>
              <a:rPr lang="en-GB" dirty="0"/>
              <a:t>Due to the lack of proper documentation, once the project completes and the developers allotted to another project, maintenance of the finished project can become a difficulty.</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38</a:t>
            </a:fld>
            <a:endParaRPr lang="en-US" altLang="en-US" dirty="0">
              <a:solidFill>
                <a:srgbClr val="000000"/>
              </a:solidFill>
            </a:endParaRPr>
          </a:p>
        </p:txBody>
      </p:sp>
    </p:spTree>
    <p:extLst>
      <p:ext uri="{BB962C8B-B14F-4D97-AF65-F5344CB8AC3E}">
        <p14:creationId xmlns:p14="http://schemas.microsoft.com/office/powerpoint/2010/main" val="2392065752"/>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a:t>
            </a:r>
            <a:endParaRPr lang="en-GB" dirty="0"/>
          </a:p>
        </p:txBody>
      </p:sp>
      <p:sp>
        <p:nvSpPr>
          <p:cNvPr id="3" name="Content Placeholder 2"/>
          <p:cNvSpPr>
            <a:spLocks noGrp="1"/>
          </p:cNvSpPr>
          <p:nvPr>
            <p:ph idx="1"/>
          </p:nvPr>
        </p:nvSpPr>
        <p:spPr/>
        <p:txBody>
          <a:bodyPr/>
          <a:lstStyle/>
          <a:p>
            <a:r>
              <a:rPr lang="en-US" b="1" dirty="0"/>
              <a:t>Agile Principles</a:t>
            </a:r>
          </a:p>
          <a:p>
            <a:r>
              <a:rPr lang="en-US" dirty="0"/>
              <a:t>Emphasis on satisfying the customer, embracing change, delivering working software frequently, and maintaining sustainable development, among others.</a:t>
            </a:r>
          </a:p>
          <a:p>
            <a:endParaRPr lang="en-GB" dirty="0" smtClean="0"/>
          </a:p>
          <a:p>
            <a:r>
              <a:rPr lang="en-US" b="1" dirty="0"/>
              <a:t>Agile Frameworks</a:t>
            </a:r>
          </a:p>
          <a:p>
            <a:r>
              <a:rPr lang="en-US" dirty="0"/>
              <a:t>Agile is an umbrella term, so it encompasses several frameworks. Here are some of the most popular ones:</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4</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03657980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a:t>
            </a:r>
            <a:endParaRPr lang="en-GB" dirty="0"/>
          </a:p>
        </p:txBody>
      </p:sp>
      <p:sp>
        <p:nvSpPr>
          <p:cNvPr id="3" name="Content Placeholder 2"/>
          <p:cNvSpPr>
            <a:spLocks noGrp="1"/>
          </p:cNvSpPr>
          <p:nvPr>
            <p:ph idx="1"/>
          </p:nvPr>
        </p:nvSpPr>
        <p:spPr/>
        <p:txBody>
          <a:bodyPr/>
          <a:lstStyle/>
          <a:p>
            <a:endParaRPr lang="en-US" dirty="0"/>
          </a:p>
          <a:p>
            <a:r>
              <a:rPr lang="en-US" b="1" dirty="0"/>
              <a:t>Scrum</a:t>
            </a:r>
            <a:r>
              <a:rPr lang="en-US" dirty="0"/>
              <a:t> is an </a:t>
            </a:r>
            <a:r>
              <a:rPr lang="en-US" b="1" dirty="0"/>
              <a:t>Agile framework</a:t>
            </a:r>
            <a:r>
              <a:rPr lang="en-US" dirty="0"/>
              <a:t> that helps teams develop complex projects, particularly in software, by breaking work into </a:t>
            </a:r>
            <a:r>
              <a:rPr lang="en-US" b="1" dirty="0"/>
              <a:t>manageable units</a:t>
            </a:r>
            <a:r>
              <a:rPr lang="en-US" dirty="0"/>
              <a:t> (called </a:t>
            </a:r>
            <a:r>
              <a:rPr lang="en-US" b="1" dirty="0"/>
              <a:t>sprints</a:t>
            </a:r>
            <a:r>
              <a:rPr lang="en-US" dirty="0"/>
              <a:t>), typically lasting 1-4 weeks. Scrum is designed to promote </a:t>
            </a:r>
            <a:r>
              <a:rPr lang="en-US" b="1" dirty="0"/>
              <a:t>flexibility, transparency, and collaboration</a:t>
            </a:r>
            <a:r>
              <a:rPr lang="en-US" dirty="0"/>
              <a:t> by organizing work in small, incremental pieces and continuously gathering feedback from users and stakeholders.</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5</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0943448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a:t>
            </a:r>
            <a:endParaRPr lang="en-GB" dirty="0"/>
          </a:p>
        </p:txBody>
      </p:sp>
      <p:sp>
        <p:nvSpPr>
          <p:cNvPr id="3" name="Content Placeholder 2"/>
          <p:cNvSpPr>
            <a:spLocks noGrp="1"/>
          </p:cNvSpPr>
          <p:nvPr>
            <p:ph idx="1"/>
          </p:nvPr>
        </p:nvSpPr>
        <p:spPr>
          <a:xfrm>
            <a:off x="609600" y="1143000"/>
            <a:ext cx="10769600" cy="4694238"/>
          </a:xfrm>
        </p:spPr>
        <p:txBody>
          <a:bodyPr/>
          <a:lstStyle/>
          <a:p>
            <a:pPr marL="0" indent="0">
              <a:buNone/>
            </a:pPr>
            <a:r>
              <a:rPr lang="en-US" b="1" dirty="0" smtClean="0"/>
              <a:t>Scrum</a:t>
            </a:r>
          </a:p>
          <a:p>
            <a:pPr marL="0" indent="0">
              <a:buNone/>
            </a:pPr>
            <a:r>
              <a:rPr lang="en-US" dirty="0" smtClean="0"/>
              <a:t> </a:t>
            </a:r>
            <a:endParaRPr lang="en-US" dirty="0"/>
          </a:p>
          <a:p>
            <a:pPr marL="0" lvl="0" indent="0">
              <a:spcBef>
                <a:spcPct val="0"/>
              </a:spcBef>
              <a:buFontTx/>
              <a:buChar char="•"/>
            </a:pPr>
            <a:r>
              <a:rPr lang="en-US" b="1" dirty="0">
                <a:latin typeface="Arial" panose="020B0604020202020204" pitchFamily="34" charset="0"/>
              </a:rPr>
              <a:t>Structure</a:t>
            </a:r>
            <a:r>
              <a:rPr lang="en-US" dirty="0">
                <a:latin typeface="Arial" panose="020B0604020202020204" pitchFamily="34" charset="0"/>
              </a:rPr>
              <a:t>: Organized around fixed-length sprints (1-4 weeks), with specific roles like Scrum Master, Product Owner, and Development Team.</a:t>
            </a:r>
          </a:p>
          <a:p>
            <a:pPr marL="0" lvl="0" indent="0">
              <a:spcBef>
                <a:spcPct val="0"/>
              </a:spcBef>
              <a:buFontTx/>
              <a:buChar char="•"/>
            </a:pPr>
            <a:r>
              <a:rPr lang="en-US" b="1" dirty="0">
                <a:latin typeface="Arial" panose="020B0604020202020204" pitchFamily="34" charset="0"/>
              </a:rPr>
              <a:t>Key Ceremonies</a:t>
            </a:r>
            <a:r>
              <a:rPr lang="en-US" dirty="0">
                <a:latin typeface="Arial" panose="020B0604020202020204" pitchFamily="34" charset="0"/>
              </a:rPr>
              <a:t>: Sprint Planning, Daily Stand-ups, Sprint Review, and Sprint Retrospective.</a:t>
            </a:r>
          </a:p>
          <a:p>
            <a:pPr marL="0" lvl="0" indent="0">
              <a:spcBef>
                <a:spcPct val="0"/>
              </a:spcBef>
              <a:buFontTx/>
              <a:buChar char="•"/>
            </a:pPr>
            <a:r>
              <a:rPr lang="en-US" b="1" dirty="0">
                <a:latin typeface="Arial" panose="020B0604020202020204" pitchFamily="34" charset="0"/>
              </a:rPr>
              <a:t>Product Backlog and Sprint Backlog</a:t>
            </a:r>
            <a:r>
              <a:rPr lang="en-US" dirty="0">
                <a:latin typeface="Arial" panose="020B0604020202020204" pitchFamily="34" charset="0"/>
              </a:rPr>
              <a:t>: The Product Backlog is a prioritized list of tasks, while the Sprint Backlog contains tasks selected for the current sprint.</a:t>
            </a:r>
          </a:p>
          <a:p>
            <a:pPr marL="0" lvl="0" indent="0">
              <a:spcBef>
                <a:spcPct val="0"/>
              </a:spcBef>
              <a:buFontTx/>
              <a:buChar char="•"/>
            </a:pPr>
            <a:r>
              <a:rPr lang="en-US" b="1" dirty="0">
                <a:latin typeface="Arial" panose="020B0604020202020204" pitchFamily="34" charset="0"/>
              </a:rPr>
              <a:t>Use Case</a:t>
            </a:r>
            <a:r>
              <a:rPr lang="en-US" dirty="0">
                <a:latin typeface="Arial" panose="020B0604020202020204" pitchFamily="34" charset="0"/>
              </a:rPr>
              <a:t>: Best for complex projects that benefit from iterative development and ongoing feedback. </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6</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97459716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a:t>
            </a:r>
            <a:endParaRPr lang="en-GB" dirty="0"/>
          </a:p>
        </p:txBody>
      </p:sp>
      <p:sp>
        <p:nvSpPr>
          <p:cNvPr id="3" name="Content Placeholder 2"/>
          <p:cNvSpPr>
            <a:spLocks noGrp="1"/>
          </p:cNvSpPr>
          <p:nvPr>
            <p:ph idx="1"/>
          </p:nvPr>
        </p:nvSpPr>
        <p:spPr>
          <a:xfrm>
            <a:off x="609600" y="1143000"/>
            <a:ext cx="10769600" cy="4694238"/>
          </a:xfrm>
        </p:spPr>
        <p:txBody>
          <a:bodyPr/>
          <a:lstStyle/>
          <a:p>
            <a:r>
              <a:rPr lang="en-US" b="1" dirty="0"/>
              <a:t>Extreme Programming (XP</a:t>
            </a:r>
            <a:r>
              <a:rPr lang="en-US" b="1" dirty="0" smtClean="0"/>
              <a:t>)</a:t>
            </a:r>
          </a:p>
          <a:p>
            <a:endParaRPr lang="en-US" b="1" dirty="0"/>
          </a:p>
          <a:p>
            <a:r>
              <a:rPr lang="en-US" b="1" dirty="0"/>
              <a:t>Structure</a:t>
            </a:r>
            <a:r>
              <a:rPr lang="en-US" dirty="0"/>
              <a:t>: Emphasizes technical excellence and continuous feedback, with practices like Test-Driven Development (TDD), Pair Programming, and frequent releases.</a:t>
            </a:r>
          </a:p>
          <a:p>
            <a:r>
              <a:rPr lang="en-US" b="1" dirty="0"/>
              <a:t>Core Practices</a:t>
            </a:r>
            <a:r>
              <a:rPr lang="en-US" dirty="0"/>
              <a:t>: Continuous integration, refactoring, coding standards, and customer involvement.</a:t>
            </a:r>
          </a:p>
          <a:p>
            <a:r>
              <a:rPr lang="en-US" b="1" dirty="0"/>
              <a:t>Use Case</a:t>
            </a:r>
            <a:r>
              <a:rPr lang="en-US" dirty="0"/>
              <a:t>: Ideal for high-stakes projects where product quality is critical.</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7</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85423374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a:t>
            </a:r>
            <a:endParaRPr lang="en-GB" dirty="0"/>
          </a:p>
        </p:txBody>
      </p:sp>
      <p:sp>
        <p:nvSpPr>
          <p:cNvPr id="3" name="Content Placeholder 2"/>
          <p:cNvSpPr>
            <a:spLocks noGrp="1"/>
          </p:cNvSpPr>
          <p:nvPr>
            <p:ph idx="1"/>
          </p:nvPr>
        </p:nvSpPr>
        <p:spPr>
          <a:xfrm>
            <a:off x="609600" y="1143000"/>
            <a:ext cx="10769600" cy="4694238"/>
          </a:xfrm>
        </p:spPr>
        <p:txBody>
          <a:bodyPr/>
          <a:lstStyle/>
          <a:p>
            <a:r>
              <a:rPr lang="en-US" b="1" dirty="0"/>
              <a:t>Core Agile </a:t>
            </a:r>
            <a:r>
              <a:rPr lang="en-US" b="1" dirty="0" smtClean="0"/>
              <a:t>Practices</a:t>
            </a:r>
          </a:p>
          <a:p>
            <a:endParaRPr lang="en-US" b="1" dirty="0"/>
          </a:p>
          <a:p>
            <a:r>
              <a:rPr lang="en-US" b="1" dirty="0"/>
              <a:t>a. User Stories</a:t>
            </a:r>
          </a:p>
          <a:p>
            <a:r>
              <a:rPr lang="en-US" dirty="0"/>
              <a:t>Small, user-focused requirements written in plain language (e.g., "As a user, I want to search products so I can quickly find what I need").</a:t>
            </a:r>
          </a:p>
          <a:p>
            <a:r>
              <a:rPr lang="en-US" dirty="0"/>
              <a:t>Capture user needs without diving into technical details, keeping teams focused on the user's perspective.</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8</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06666654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a:t>
            </a:r>
            <a:endParaRPr lang="en-GB" dirty="0"/>
          </a:p>
        </p:txBody>
      </p:sp>
      <p:sp>
        <p:nvSpPr>
          <p:cNvPr id="3" name="Content Placeholder 2"/>
          <p:cNvSpPr>
            <a:spLocks noGrp="1"/>
          </p:cNvSpPr>
          <p:nvPr>
            <p:ph idx="1"/>
          </p:nvPr>
        </p:nvSpPr>
        <p:spPr>
          <a:xfrm>
            <a:off x="609600" y="1143000"/>
            <a:ext cx="10769600" cy="4694238"/>
          </a:xfrm>
        </p:spPr>
        <p:txBody>
          <a:bodyPr/>
          <a:lstStyle/>
          <a:p>
            <a:r>
              <a:rPr lang="en-US" b="1" dirty="0"/>
              <a:t>Core Agile </a:t>
            </a:r>
            <a:r>
              <a:rPr lang="en-US" b="1" dirty="0" smtClean="0"/>
              <a:t>Practices</a:t>
            </a:r>
          </a:p>
          <a:p>
            <a:endParaRPr lang="en-US" b="1" dirty="0" smtClean="0"/>
          </a:p>
          <a:p>
            <a:pPr marL="0" indent="0">
              <a:buNone/>
            </a:pPr>
            <a:r>
              <a:rPr lang="en-US" b="1" dirty="0" smtClean="0"/>
              <a:t>b</a:t>
            </a:r>
            <a:r>
              <a:rPr lang="en-US" b="1" dirty="0"/>
              <a:t>. Backlogs</a:t>
            </a:r>
          </a:p>
          <a:p>
            <a:r>
              <a:rPr lang="en-US" b="1" dirty="0"/>
              <a:t>Product Backlog</a:t>
            </a:r>
            <a:r>
              <a:rPr lang="en-US" dirty="0"/>
              <a:t>: A prioritized list of all desired product features.</a:t>
            </a:r>
          </a:p>
          <a:p>
            <a:r>
              <a:rPr lang="en-US" b="1" dirty="0"/>
              <a:t>Sprint Backlog</a:t>
            </a:r>
            <a:r>
              <a:rPr lang="en-US" dirty="0"/>
              <a:t>: A subset of tasks from the Product Backlog selected for the current sprint.</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10/28/2024</a:t>
            </a:fld>
            <a:endParaRPr lang="en-US" dirty="0">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9</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045870269"/>
      </p:ext>
    </p:extLst>
  </p:cSld>
  <p:clrMapOvr>
    <a:masterClrMapping/>
  </p:clrMapOvr>
  <p:transition spd="med"/>
</p:sld>
</file>

<file path=ppt/theme/theme1.xml><?xml version="1.0" encoding="utf-8"?>
<a:theme xmlns:a="http://schemas.openxmlformats.org/drawingml/2006/main" name="1_TUD_wit_EN">
  <a:themeElements>
    <a:clrScheme name="TUD_wit_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UD_wit_E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TUD_wit_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UD_wit_E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UD_wit_E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UD_wit_E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UD_wit_E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UD_wit_E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UD_wit_E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UD_wit_E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UD_wit_E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UD_wit_E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UD_wit_E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UD_wit_E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2699</TotalTime>
  <Words>2530</Words>
  <Application>Microsoft Office PowerPoint</Application>
  <PresentationFormat>Widescreen</PresentationFormat>
  <Paragraphs>266</Paragraphs>
  <Slides>38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ＭＳ Ｐゴシック</vt:lpstr>
      <vt:lpstr>Arial</vt:lpstr>
      <vt:lpstr>Calibri</vt:lpstr>
      <vt:lpstr>Tahoma</vt:lpstr>
      <vt:lpstr>Times</vt:lpstr>
      <vt:lpstr>1_TUD_wit_EN</vt:lpstr>
      <vt:lpstr>Fundamental of Software Engineering                       SOEng2051</vt:lpstr>
      <vt:lpstr>Introduction  </vt:lpstr>
      <vt:lpstr>Introduction  </vt:lpstr>
      <vt:lpstr>Introduction  </vt:lpstr>
      <vt:lpstr>Introduction  </vt:lpstr>
      <vt:lpstr>Introduction  </vt:lpstr>
      <vt:lpstr>Introduction  </vt:lpstr>
      <vt:lpstr>Introduction  </vt:lpstr>
      <vt:lpstr>Introduction  </vt:lpstr>
      <vt:lpstr>Introduction  </vt:lpstr>
      <vt:lpstr>Introduction  </vt:lpstr>
      <vt:lpstr>Introduction  </vt:lpstr>
      <vt:lpstr>Introduction  </vt:lpstr>
      <vt:lpstr>Introduction  </vt:lpstr>
      <vt:lpstr>Introduction  </vt:lpstr>
      <vt:lpstr>Introduction  </vt:lpstr>
      <vt:lpstr>Introduction  </vt:lpstr>
      <vt:lpstr>Introduction  </vt:lpstr>
      <vt:lpstr>…</vt:lpstr>
      <vt:lpstr>Phase of Agile Model</vt:lpstr>
      <vt:lpstr>Phase of Agile Model</vt:lpstr>
      <vt:lpstr>Phase of Agile Model</vt:lpstr>
      <vt:lpstr>Phase of Agile Model</vt:lpstr>
      <vt:lpstr>Phase of Agile Model</vt:lpstr>
      <vt:lpstr>Phase of Agile Model</vt:lpstr>
      <vt:lpstr>Phase of Agile Model</vt:lpstr>
      <vt:lpstr>Phase of Agile Model</vt:lpstr>
      <vt:lpstr>Phase of Agile Model</vt:lpstr>
      <vt:lpstr>Phase of Agile Model</vt:lpstr>
      <vt:lpstr>Phase of Agile Model</vt:lpstr>
      <vt:lpstr>Phase of Agile Model</vt:lpstr>
      <vt:lpstr>Agile Testing Methods</vt:lpstr>
      <vt:lpstr>Agile Testing Methods</vt:lpstr>
      <vt:lpstr>Agile Testing Methods</vt:lpstr>
      <vt:lpstr>Agile Testing Methods</vt:lpstr>
      <vt:lpstr>Agile Testing Methods</vt:lpstr>
      <vt:lpstr>When to use the Agile Model?</vt:lpstr>
      <vt:lpstr>Disadvantages(Cons) of Agile Model: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and Quality Assurance SEng4142</dc:title>
  <dc:creator>hp</dc:creator>
  <cp:lastModifiedBy>user</cp:lastModifiedBy>
  <cp:revision>250</cp:revision>
  <dcterms:created xsi:type="dcterms:W3CDTF">2018-03-20T23:26:34Z</dcterms:created>
  <dcterms:modified xsi:type="dcterms:W3CDTF">2024-10-28T18:09:52Z</dcterms:modified>
</cp:coreProperties>
</file>