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7" r:id="rId2"/>
    <p:sldId id="357" r:id="rId3"/>
    <p:sldId id="375" r:id="rId4"/>
    <p:sldId id="379" r:id="rId5"/>
    <p:sldId id="393" r:id="rId6"/>
    <p:sldId id="380" r:id="rId7"/>
    <p:sldId id="318" r:id="rId8"/>
    <p:sldId id="320" r:id="rId9"/>
    <p:sldId id="386" r:id="rId10"/>
    <p:sldId id="387" r:id="rId11"/>
    <p:sldId id="362" r:id="rId12"/>
    <p:sldId id="355" r:id="rId13"/>
    <p:sldId id="321" r:id="rId14"/>
    <p:sldId id="322" r:id="rId15"/>
    <p:sldId id="352" r:id="rId16"/>
    <p:sldId id="388" r:id="rId17"/>
    <p:sldId id="389" r:id="rId18"/>
    <p:sldId id="274" r:id="rId19"/>
    <p:sldId id="394" r:id="rId20"/>
    <p:sldId id="390" r:id="rId21"/>
    <p:sldId id="275" r:id="rId22"/>
    <p:sldId id="276" r:id="rId23"/>
    <p:sldId id="277" r:id="rId24"/>
    <p:sldId id="278" r:id="rId25"/>
    <p:sldId id="382" r:id="rId26"/>
    <p:sldId id="381" r:id="rId27"/>
    <p:sldId id="383" r:id="rId28"/>
    <p:sldId id="366" r:id="rId29"/>
    <p:sldId id="384" r:id="rId30"/>
    <p:sldId id="367" r:id="rId31"/>
    <p:sldId id="368" r:id="rId32"/>
    <p:sldId id="373" r:id="rId33"/>
    <p:sldId id="374" r:id="rId34"/>
    <p:sldId id="391" r:id="rId35"/>
    <p:sldId id="392" r:id="rId36"/>
    <p:sldId id="369" r:id="rId37"/>
    <p:sldId id="370" r:id="rId38"/>
    <p:sldId id="371" r:id="rId39"/>
    <p:sldId id="372" r:id="rId40"/>
    <p:sldId id="360" r:id="rId41"/>
    <p:sldId id="361" r:id="rId42"/>
    <p:sldId id="342" r:id="rId43"/>
    <p:sldId id="343" r:id="rId44"/>
    <p:sldId id="349" r:id="rId45"/>
    <p:sldId id="282" r:id="rId46"/>
    <p:sldId id="399" r:id="rId47"/>
    <p:sldId id="400" r:id="rId48"/>
    <p:sldId id="287" r:id="rId49"/>
    <p:sldId id="288" r:id="rId50"/>
    <p:sldId id="289" r:id="rId51"/>
    <p:sldId id="290" r:id="rId52"/>
    <p:sldId id="291" r:id="rId53"/>
    <p:sldId id="292" r:id="rId54"/>
    <p:sldId id="293" r:id="rId55"/>
    <p:sldId id="395" r:id="rId56"/>
    <p:sldId id="396" r:id="rId57"/>
    <p:sldId id="297" r:id="rId58"/>
    <p:sldId id="397" r:id="rId59"/>
    <p:sldId id="398" r:id="rId60"/>
    <p:sldId id="376" r:id="rId61"/>
    <p:sldId id="377" r:id="rId62"/>
    <p:sldId id="378" r:id="rId63"/>
    <p:sldId id="298" r:id="rId64"/>
    <p:sldId id="299" r:id="rId65"/>
    <p:sldId id="300" r:id="rId66"/>
    <p:sldId id="301" r:id="rId67"/>
    <p:sldId id="306" r:id="rId68"/>
    <p:sldId id="307" r:id="rId69"/>
    <p:sldId id="308" r:id="rId70"/>
    <p:sldId id="309" r:id="rId71"/>
    <p:sldId id="310" r:id="rId72"/>
    <p:sldId id="311" r:id="rId73"/>
    <p:sldId id="312" r:id="rId74"/>
    <p:sldId id="313" r:id="rId75"/>
    <p:sldId id="314" r:id="rId76"/>
    <p:sldId id="315" r:id="rId77"/>
    <p:sldId id="317"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1023" autoAdjust="0"/>
  </p:normalViewPr>
  <p:slideViewPr>
    <p:cSldViewPr>
      <p:cViewPr varScale="1">
        <p:scale>
          <a:sx n="68" d="100"/>
          <a:sy n="68" d="100"/>
        </p:scale>
        <p:origin x="111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1638C4-7CC0-4112-8554-BD455694D191}" type="datetimeFigureOut">
              <a:rPr lang="en-US" smtClean="0"/>
              <a:t>6/2/2023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B7835-9FF6-42A1-95C1-EFC042B81CA7}" type="slidenum">
              <a:rPr lang="en-US" smtClean="0"/>
              <a:t>‹#›</a:t>
            </a:fld>
            <a:endParaRPr lang="en-US"/>
          </a:p>
        </p:txBody>
      </p:sp>
    </p:spTree>
    <p:extLst>
      <p:ext uri="{BB962C8B-B14F-4D97-AF65-F5344CB8AC3E}">
        <p14:creationId xmlns:p14="http://schemas.microsoft.com/office/powerpoint/2010/main" val="136018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DB7835-9FF6-42A1-95C1-EFC042B81CA7}" type="slidenum">
              <a:rPr lang="en-US" smtClean="0"/>
              <a:t>1</a:t>
            </a:fld>
            <a:endParaRPr lang="en-US"/>
          </a:p>
        </p:txBody>
      </p:sp>
    </p:spTree>
    <p:extLst>
      <p:ext uri="{BB962C8B-B14F-4D97-AF65-F5344CB8AC3E}">
        <p14:creationId xmlns:p14="http://schemas.microsoft.com/office/powerpoint/2010/main" val="3993252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p:spPr>
        <p:txBody>
          <a:bodyPr/>
          <a:lstStyle/>
          <a:p>
            <a:endParaRPr lang="en-US">
              <a:latin typeface="Times"/>
            </a:endParaRPr>
          </a:p>
        </p:txBody>
      </p:sp>
    </p:spTree>
    <p:extLst>
      <p:ext uri="{BB962C8B-B14F-4D97-AF65-F5344CB8AC3E}">
        <p14:creationId xmlns:p14="http://schemas.microsoft.com/office/powerpoint/2010/main" val="269435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w="9525"/>
        </p:spPr>
        <p:txBody>
          <a:bodyPr/>
          <a:lstStyle/>
          <a:p>
            <a:endParaRPr lang="en-US">
              <a:latin typeface="Times"/>
            </a:endParaRPr>
          </a:p>
        </p:txBody>
      </p:sp>
    </p:spTree>
    <p:extLst>
      <p:ext uri="{BB962C8B-B14F-4D97-AF65-F5344CB8AC3E}">
        <p14:creationId xmlns:p14="http://schemas.microsoft.com/office/powerpoint/2010/main" val="3208972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p:spPr>
        <p:txBody>
          <a:bodyPr/>
          <a:lstStyle/>
          <a:p>
            <a:pPr marL="228600" indent="-228600">
              <a:buFont typeface="Calibri" pitchFamily="34" charset="0"/>
              <a:buAutoNum type="arabicPeriod"/>
            </a:pPr>
            <a:endParaRPr lang="en-US">
              <a:latin typeface="Times"/>
            </a:endParaRPr>
          </a:p>
        </p:txBody>
      </p:sp>
    </p:spTree>
    <p:extLst>
      <p:ext uri="{BB962C8B-B14F-4D97-AF65-F5344CB8AC3E}">
        <p14:creationId xmlns:p14="http://schemas.microsoft.com/office/powerpoint/2010/main" val="237467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p:spPr>
        <p:txBody>
          <a:bodyPr/>
          <a:lstStyle/>
          <a:p>
            <a:pPr marL="342900" indent="-342900">
              <a:buFont typeface="+mj-lt"/>
              <a:buNone/>
            </a:pPr>
            <a:endParaRPr lang="en-US" b="1">
              <a:latin typeface="Times"/>
            </a:endParaRPr>
          </a:p>
        </p:txBody>
      </p:sp>
    </p:spTree>
    <p:extLst>
      <p:ext uri="{BB962C8B-B14F-4D97-AF65-F5344CB8AC3E}">
        <p14:creationId xmlns:p14="http://schemas.microsoft.com/office/powerpoint/2010/main" val="2397786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buFont typeface="+mj-lt"/>
              <a:buNone/>
              <a:defRPr/>
            </a:pPr>
            <a:endParaRPr lang="en-US" dirty="0"/>
          </a:p>
        </p:txBody>
      </p:sp>
    </p:spTree>
    <p:extLst>
      <p:ext uri="{BB962C8B-B14F-4D97-AF65-F5344CB8AC3E}">
        <p14:creationId xmlns:p14="http://schemas.microsoft.com/office/powerpoint/2010/main" val="1469375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buFont typeface="+mj-lt"/>
              <a:buNone/>
              <a:defRPr/>
            </a:pPr>
            <a:endParaRPr lang="en-US" dirty="0"/>
          </a:p>
        </p:txBody>
      </p:sp>
    </p:spTree>
    <p:extLst>
      <p:ext uri="{BB962C8B-B14F-4D97-AF65-F5344CB8AC3E}">
        <p14:creationId xmlns:p14="http://schemas.microsoft.com/office/powerpoint/2010/main" val="1079071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buFont typeface="+mj-lt"/>
              <a:buNone/>
              <a:defRPr/>
            </a:pPr>
            <a:endParaRPr lang="en-US" dirty="0"/>
          </a:p>
        </p:txBody>
      </p:sp>
    </p:spTree>
    <p:extLst>
      <p:ext uri="{BB962C8B-B14F-4D97-AF65-F5344CB8AC3E}">
        <p14:creationId xmlns:p14="http://schemas.microsoft.com/office/powerpoint/2010/main" val="1618494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w="9525"/>
        </p:spPr>
        <p:txBody>
          <a:bodyPr/>
          <a:lstStyle/>
          <a:p>
            <a:pPr marL="228600" indent="-228600">
              <a:buFont typeface="Calibri" pitchFamily="34" charset="0"/>
              <a:buNone/>
            </a:pPr>
            <a:endParaRPr lang="en-US">
              <a:latin typeface="Times"/>
            </a:endParaRPr>
          </a:p>
        </p:txBody>
      </p:sp>
    </p:spTree>
    <p:extLst>
      <p:ext uri="{BB962C8B-B14F-4D97-AF65-F5344CB8AC3E}">
        <p14:creationId xmlns:p14="http://schemas.microsoft.com/office/powerpoint/2010/main" val="223903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w="9525"/>
        </p:spPr>
        <p:txBody>
          <a:bodyPr/>
          <a:lstStyle/>
          <a:p>
            <a:pPr marL="228600" indent="-228600">
              <a:buFont typeface="Calibri" pitchFamily="34" charset="0"/>
              <a:buNone/>
            </a:pPr>
            <a:endParaRPr lang="en-US">
              <a:latin typeface="Times"/>
            </a:endParaRPr>
          </a:p>
        </p:txBody>
      </p:sp>
    </p:spTree>
    <p:extLst>
      <p:ext uri="{BB962C8B-B14F-4D97-AF65-F5344CB8AC3E}">
        <p14:creationId xmlns:p14="http://schemas.microsoft.com/office/powerpoint/2010/main" val="365636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w="9525"/>
        </p:spPr>
        <p:txBody>
          <a:bodyPr/>
          <a:lstStyle/>
          <a:p>
            <a:pPr marL="228600" indent="-228600">
              <a:buFont typeface="Calibri" pitchFamily="34" charset="0"/>
              <a:buNone/>
            </a:pPr>
            <a:endParaRPr lang="en-US">
              <a:latin typeface="Times"/>
            </a:endParaRPr>
          </a:p>
        </p:txBody>
      </p:sp>
    </p:spTree>
    <p:extLst>
      <p:ext uri="{BB962C8B-B14F-4D97-AF65-F5344CB8AC3E}">
        <p14:creationId xmlns:p14="http://schemas.microsoft.com/office/powerpoint/2010/main" val="165761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2249488" y="606425"/>
            <a:ext cx="4340225" cy="3255963"/>
          </a:xfrm>
        </p:spPr>
      </p:sp>
      <p:sp>
        <p:nvSpPr>
          <p:cNvPr id="44035" name="Rectangle 3"/>
          <p:cNvSpPr>
            <a:spLocks noGrp="1" noChangeArrowheads="1"/>
          </p:cNvSpPr>
          <p:nvPr>
            <p:ph type="body" idx="1"/>
          </p:nvPr>
        </p:nvSpPr>
        <p:spPr>
          <a:noFill/>
          <a:extLst>
            <a:ext uri="{91240B29-F687-4F45-9708-019B960494DF}">
              <a14:hiddenLine xmlns:a14="http://schemas.microsoft.com/office/drawing/2010/main" w="12700" cap="rnd">
                <a:solidFill>
                  <a:srgbClr val="000000"/>
                </a:solidFill>
                <a:miter lim="800000"/>
                <a:headEnd/>
                <a:tailEnd/>
              </a14:hiddenLine>
            </a:ext>
          </a:extLst>
        </p:spPr>
        <p:txBody>
          <a:bodyPr/>
          <a:lstStyle/>
          <a:p>
            <a:pPr eaLnBrk="1"/>
            <a:endParaRPr lang="en-US" altLang="en-US" sz="1000" smtClean="0">
              <a:latin typeface="Arial" pitchFamily="34" charset="0"/>
            </a:endParaRPr>
          </a:p>
        </p:txBody>
      </p:sp>
      <p:sp>
        <p:nvSpPr>
          <p:cNvPr id="44036" name="Text Box 4"/>
          <p:cNvSpPr txBox="1">
            <a:spLocks noChangeArrowheads="1"/>
          </p:cNvSpPr>
          <p:nvPr/>
        </p:nvSpPr>
        <p:spPr bwMode="auto">
          <a:xfrm>
            <a:off x="304800" y="1211263"/>
            <a:ext cx="1828800" cy="27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spcBef>
                <a:spcPct val="50000"/>
              </a:spcBef>
            </a:pPr>
            <a:r>
              <a:rPr lang="en-US" altLang="en-US" sz="1000">
                <a:latin typeface="ZapfHumnst BT" pitchFamily="34" charset="0"/>
              </a:rPr>
              <a:t>It is important to keep the discussion of this slide at a very high level. Examples of the 5 views are not provided. You may wish to go to the white board and show some examples. Several examples from earlier in this module can be used. For example, The sample Use-Case diagram can illustrate the use-case view. The sample class diagram can illustrate the logical view. </a:t>
            </a:r>
          </a:p>
          <a:p>
            <a:pPr eaLnBrk="1">
              <a:spcBef>
                <a:spcPct val="50000"/>
              </a:spcBef>
            </a:pPr>
            <a:r>
              <a:rPr lang="en-US" altLang="en-US" sz="1000">
                <a:latin typeface="ZapfHumnst BT" pitchFamily="34" charset="0"/>
              </a:rPr>
              <a:t>Also mention that the UML provides the notation we use to visualize these views.</a:t>
            </a:r>
            <a:endParaRPr lang="en-US" altLang="en-US" sz="1000"/>
          </a:p>
        </p:txBody>
      </p:sp>
    </p:spTree>
    <p:extLst>
      <p:ext uri="{BB962C8B-B14F-4D97-AF65-F5344CB8AC3E}">
        <p14:creationId xmlns:p14="http://schemas.microsoft.com/office/powerpoint/2010/main" val="4245612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p:spPr>
        <p:txBody>
          <a:bodyPr/>
          <a:lstStyle/>
          <a:p>
            <a:pPr>
              <a:buFont typeface="Wingdings" pitchFamily="2" charset="2"/>
              <a:buNone/>
            </a:pPr>
            <a:endParaRPr lang="en-US">
              <a:latin typeface="Times"/>
            </a:endParaRPr>
          </a:p>
        </p:txBody>
      </p:sp>
    </p:spTree>
    <p:extLst>
      <p:ext uri="{BB962C8B-B14F-4D97-AF65-F5344CB8AC3E}">
        <p14:creationId xmlns:p14="http://schemas.microsoft.com/office/powerpoint/2010/main" val="1911421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342900" indent="-342900">
              <a:buFont typeface="+mj-lt"/>
              <a:buNone/>
              <a:defRPr/>
            </a:pPr>
            <a:endParaRPr lang="en-US" sz="1800" dirty="0"/>
          </a:p>
        </p:txBody>
      </p:sp>
    </p:spTree>
    <p:extLst>
      <p:ext uri="{BB962C8B-B14F-4D97-AF65-F5344CB8AC3E}">
        <p14:creationId xmlns:p14="http://schemas.microsoft.com/office/powerpoint/2010/main" val="394513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w="9525"/>
        </p:spPr>
        <p:txBody>
          <a:bodyPr/>
          <a:lstStyle/>
          <a:p>
            <a:pPr marL="228600" indent="-228600">
              <a:buFont typeface="Calibri" pitchFamily="34" charset="0"/>
              <a:buNone/>
            </a:pPr>
            <a:endParaRPr lang="en-US">
              <a:latin typeface="Times"/>
            </a:endParaRPr>
          </a:p>
        </p:txBody>
      </p:sp>
    </p:spTree>
    <p:extLst>
      <p:ext uri="{BB962C8B-B14F-4D97-AF65-F5344CB8AC3E}">
        <p14:creationId xmlns:p14="http://schemas.microsoft.com/office/powerpoint/2010/main" val="368710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p:spPr>
        <p:txBody>
          <a:bodyPr/>
          <a:lstStyle/>
          <a:p>
            <a:endParaRPr lang="en-US">
              <a:latin typeface="Times"/>
            </a:endParaRPr>
          </a:p>
        </p:txBody>
      </p:sp>
    </p:spTree>
    <p:extLst>
      <p:ext uri="{BB962C8B-B14F-4D97-AF65-F5344CB8AC3E}">
        <p14:creationId xmlns:p14="http://schemas.microsoft.com/office/powerpoint/2010/main" val="2148675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buFont typeface="+mj-lt"/>
              <a:buNone/>
              <a:defRPr/>
            </a:pPr>
            <a:endParaRPr lang="en-US" dirty="0"/>
          </a:p>
        </p:txBody>
      </p:sp>
    </p:spTree>
    <p:extLst>
      <p:ext uri="{BB962C8B-B14F-4D97-AF65-F5344CB8AC3E}">
        <p14:creationId xmlns:p14="http://schemas.microsoft.com/office/powerpoint/2010/main" val="3116660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w="9525"/>
        </p:spPr>
        <p:txBody>
          <a:bodyPr/>
          <a:lstStyle/>
          <a:p>
            <a:pPr marL="228600" indent="-228600">
              <a:buFont typeface="Calibri" pitchFamily="34" charset="0"/>
              <a:buNone/>
            </a:pPr>
            <a:endParaRPr lang="en-US">
              <a:latin typeface="Times"/>
            </a:endParaRPr>
          </a:p>
        </p:txBody>
      </p:sp>
    </p:spTree>
    <p:extLst>
      <p:ext uri="{BB962C8B-B14F-4D97-AF65-F5344CB8AC3E}">
        <p14:creationId xmlns:p14="http://schemas.microsoft.com/office/powerpoint/2010/main" val="2313882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p:spPr>
        <p:txBody>
          <a:bodyPr/>
          <a:lstStyle/>
          <a:p>
            <a:pPr marL="228600" indent="-228600">
              <a:buFont typeface="Calibri" pitchFamily="34" charset="0"/>
              <a:buNone/>
            </a:pPr>
            <a:endParaRPr lang="en-US">
              <a:latin typeface="Times"/>
            </a:endParaRPr>
          </a:p>
        </p:txBody>
      </p:sp>
    </p:spTree>
    <p:extLst>
      <p:ext uri="{BB962C8B-B14F-4D97-AF65-F5344CB8AC3E}">
        <p14:creationId xmlns:p14="http://schemas.microsoft.com/office/powerpoint/2010/main" val="3913725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w="9525"/>
        </p:spPr>
        <p:txBody>
          <a:bodyPr/>
          <a:lstStyle/>
          <a:p>
            <a:pPr marL="228600" indent="-228600">
              <a:buFont typeface="Calibri" pitchFamily="34" charset="0"/>
              <a:buAutoNum type="arabicPeriod"/>
            </a:pPr>
            <a:endParaRPr lang="en-US">
              <a:latin typeface="Times"/>
            </a:endParaRPr>
          </a:p>
        </p:txBody>
      </p:sp>
    </p:spTree>
    <p:extLst>
      <p:ext uri="{BB962C8B-B14F-4D97-AF65-F5344CB8AC3E}">
        <p14:creationId xmlns:p14="http://schemas.microsoft.com/office/powerpoint/2010/main" val="2274078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228600" indent="-228600">
              <a:buFont typeface="Calibri" pitchFamily="34" charset="0"/>
              <a:buAutoNum type="arabicPeriod"/>
            </a:pPr>
            <a:endParaRPr lang="en-US">
              <a:latin typeface="Times"/>
            </a:endParaRPr>
          </a:p>
        </p:txBody>
      </p:sp>
    </p:spTree>
    <p:extLst>
      <p:ext uri="{BB962C8B-B14F-4D97-AF65-F5344CB8AC3E}">
        <p14:creationId xmlns:p14="http://schemas.microsoft.com/office/powerpoint/2010/main" val="227677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p:spPr>
        <p:txBody>
          <a:bodyPr/>
          <a:lstStyle/>
          <a:p>
            <a:pPr marL="228600" indent="-228600">
              <a:buFont typeface="Calibri" pitchFamily="34" charset="0"/>
              <a:buNone/>
            </a:pPr>
            <a:endParaRPr lang="en-US">
              <a:latin typeface="Times"/>
            </a:endParaRPr>
          </a:p>
        </p:txBody>
      </p:sp>
    </p:spTree>
    <p:extLst>
      <p:ext uri="{BB962C8B-B14F-4D97-AF65-F5344CB8AC3E}">
        <p14:creationId xmlns:p14="http://schemas.microsoft.com/office/powerpoint/2010/main" val="417134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DB7835-9FF6-42A1-95C1-EFC042B81CA7}" type="slidenum">
              <a:rPr lang="en-US" smtClean="0"/>
              <a:t>16</a:t>
            </a:fld>
            <a:endParaRPr lang="en-US"/>
          </a:p>
        </p:txBody>
      </p:sp>
    </p:spTree>
    <p:extLst>
      <p:ext uri="{BB962C8B-B14F-4D97-AF65-F5344CB8AC3E}">
        <p14:creationId xmlns:p14="http://schemas.microsoft.com/office/powerpoint/2010/main" val="565748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p:spPr>
        <p:txBody>
          <a:bodyPr/>
          <a:lstStyle/>
          <a:p>
            <a:pPr marL="228600" indent="-228600">
              <a:buFont typeface="+mj-lt"/>
              <a:buNone/>
            </a:pPr>
            <a:endParaRPr lang="en-US" dirty="0">
              <a:latin typeface="Times"/>
            </a:endParaRPr>
          </a:p>
        </p:txBody>
      </p:sp>
    </p:spTree>
    <p:extLst>
      <p:ext uri="{BB962C8B-B14F-4D97-AF65-F5344CB8AC3E}">
        <p14:creationId xmlns:p14="http://schemas.microsoft.com/office/powerpoint/2010/main" val="262873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DB7835-9FF6-42A1-95C1-EFC042B81CA7}" type="slidenum">
              <a:rPr lang="en-US" smtClean="0"/>
              <a:t>17</a:t>
            </a:fld>
            <a:endParaRPr lang="en-US"/>
          </a:p>
        </p:txBody>
      </p:sp>
    </p:spTree>
    <p:extLst>
      <p:ext uri="{BB962C8B-B14F-4D97-AF65-F5344CB8AC3E}">
        <p14:creationId xmlns:p14="http://schemas.microsoft.com/office/powerpoint/2010/main" val="157528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6CDDA-1A45-4ACF-8C2F-528BEFE92A17}" type="slidenum">
              <a:rPr lang="en-US"/>
              <a:pPr/>
              <a:t>38</a:t>
            </a:fld>
            <a:endParaRPr lang="en-US"/>
          </a:p>
        </p:txBody>
      </p:sp>
      <p:sp>
        <p:nvSpPr>
          <p:cNvPr id="25602" name="Rectangle 2"/>
          <p:cNvSpPr>
            <a:spLocks noGrp="1" noChangeArrowheads="1"/>
          </p:cNvSpPr>
          <p:nvPr>
            <p:ph type="body" idx="1"/>
          </p:nvPr>
        </p:nvSpPr>
        <p:spPr>
          <a:xfrm>
            <a:off x="827744" y="4345587"/>
            <a:ext cx="5202514" cy="3858405"/>
          </a:xfrm>
          <a:ln/>
          <a:extLst>
            <a:ext uri="{91240B29-F687-4F45-9708-019B960494DF}">
              <a14:hiddenLine xmlns:a14="http://schemas.microsoft.com/office/drawing/2010/main" w="12700">
                <a:solidFill>
                  <a:schemeClr val="tx1"/>
                </a:solidFill>
                <a:miter lim="800000"/>
                <a:headEnd/>
                <a:tailEnd/>
              </a14:hiddenLine>
            </a:ext>
          </a:extLst>
        </p:spPr>
        <p:txBody>
          <a:bodyPr lIns="88791" tIns="43617" rIns="88791" bIns="43617"/>
          <a:lstStyle/>
          <a:p>
            <a:endParaRPr lang="en-US"/>
          </a:p>
        </p:txBody>
      </p:sp>
      <p:sp>
        <p:nvSpPr>
          <p:cNvPr id="25603" name="Rectangle 3"/>
          <p:cNvSpPr>
            <a:spLocks noGrp="1" noRot="1" noChangeAspect="1" noChangeArrowheads="1" noTextEdit="1"/>
          </p:cNvSpPr>
          <p:nvPr>
            <p:ph type="sldImg"/>
          </p:nvPr>
        </p:nvSpPr>
        <p:spPr>
          <a:xfrm>
            <a:off x="1295400" y="798513"/>
            <a:ext cx="4267200" cy="3201987"/>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073672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C1B14-6B0B-4981-8D2D-FBEAEDD338AC}" type="slidenum">
              <a:rPr lang="en-US"/>
              <a:pPr/>
              <a:t>42</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858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97BFA-C321-4AA9-8BF5-E7D8E5F81EAE}" type="slidenum">
              <a:rPr lang="en-US"/>
              <a:pPr/>
              <a:t>43</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6594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B02D-30D0-41AB-9DF4-83833249CD5B}" type="slidenum">
              <a:rPr lang="en-US"/>
              <a:pPr/>
              <a:t>44</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6540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p:spPr>
        <p:txBody>
          <a:bodyPr/>
          <a:lstStyle/>
          <a:p>
            <a:endParaRPr lang="en-US">
              <a:latin typeface="Times"/>
            </a:endParaRPr>
          </a:p>
        </p:txBody>
      </p:sp>
    </p:spTree>
    <p:extLst>
      <p:ext uri="{BB962C8B-B14F-4D97-AF65-F5344CB8AC3E}">
        <p14:creationId xmlns:p14="http://schemas.microsoft.com/office/powerpoint/2010/main" val="2815201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D1A7AB85-2007-4142-8244-B2CAA2EC07C0}" type="datetime1">
              <a:rPr lang="en-US" smtClean="0">
                <a:solidFill>
                  <a:srgbClr val="DBF5F9">
                    <a:shade val="90000"/>
                  </a:srgbClr>
                </a:solidFill>
              </a:rPr>
              <a:t>6/2/2023</a:t>
            </a:fld>
            <a:endParaRPr lang="en-US">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lvl1pPr>
          </a:lstStyle>
          <a:p>
            <a:pPr>
              <a:defRPr/>
            </a:pPr>
            <a:fld id="{E5A80DDB-AB80-4291-8F10-B9E000248017}" type="slidenum">
              <a:rPr lang="en-US">
                <a:solidFill>
                  <a:srgbClr val="DBF5F9">
                    <a:shade val="90000"/>
                  </a:srgbClr>
                </a:solidFill>
              </a:rPr>
              <a:pPr>
                <a:defRPr/>
              </a:pPr>
              <a:t>‹#›</a:t>
            </a:fld>
            <a:endParaRPr lang="en-US">
              <a:solidFill>
                <a:srgbClr val="DBF5F9">
                  <a:shade val="90000"/>
                </a:srgbClr>
              </a:solidFill>
            </a:endParaRPr>
          </a:p>
        </p:txBody>
      </p:sp>
    </p:spTree>
    <p:extLst>
      <p:ext uri="{BB962C8B-B14F-4D97-AF65-F5344CB8AC3E}">
        <p14:creationId xmlns:p14="http://schemas.microsoft.com/office/powerpoint/2010/main" val="7753537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EBE89AB-B128-4689-B55B-1E73E394463A}" type="datetime1">
              <a:rPr lang="en-US" smtClean="0">
                <a:solidFill>
                  <a:srgbClr val="04617B">
                    <a:shade val="90000"/>
                  </a:srgbClr>
                </a:solidFill>
              </a:rPr>
              <a:t>6/2/2023</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0DEB91E2-D6F6-4970-9DBA-627A7E229A52}"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272582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3EFCB1D-E292-40A0-9BE4-F0209028458D}" type="datetime1">
              <a:rPr lang="en-US" smtClean="0">
                <a:solidFill>
                  <a:srgbClr val="04617B">
                    <a:shade val="90000"/>
                  </a:srgbClr>
                </a:solidFill>
              </a:rPr>
              <a:t>6/2/2023</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E89B01CA-EE01-4ED3-A002-634048C7135C}"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93182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0208E5B-AD10-458F-9C4A-A5B2B84DA8C3}" type="datetime1">
              <a:rPr lang="en-US" smtClean="0">
                <a:solidFill>
                  <a:srgbClr val="04617B">
                    <a:shade val="90000"/>
                  </a:srgbClr>
                </a:solidFill>
              </a:rPr>
              <a:t>6/2/2023</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C1B469B0-D8BC-4189-A363-B126C5C82CDA}"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387302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5CDA743-E2A0-4B57-95BB-62AA4C2F4C0A}" type="datetime1">
              <a:rPr lang="en-US" smtClean="0">
                <a:solidFill>
                  <a:srgbClr val="DBF5F9">
                    <a:shade val="90000"/>
                  </a:srgbClr>
                </a:solidFill>
              </a:rPr>
              <a:t>6/2/2023</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27BFA5AA-A593-4484-AFD0-B8B1DB226320}" type="slidenum">
              <a:rPr lang="en-US">
                <a:solidFill>
                  <a:srgbClr val="DBF5F9">
                    <a:shade val="90000"/>
                  </a:srgbClr>
                </a:solidFill>
              </a:rPr>
              <a:pPr>
                <a:defRPr/>
              </a:pPr>
              <a:t>‹#›</a:t>
            </a:fld>
            <a:endParaRPr lang="en-US">
              <a:solidFill>
                <a:srgbClr val="DBF5F9">
                  <a:shade val="90000"/>
                </a:srgbClr>
              </a:solidFill>
            </a:endParaRPr>
          </a:p>
        </p:txBody>
      </p:sp>
    </p:spTree>
    <p:extLst>
      <p:ext uri="{BB962C8B-B14F-4D97-AF65-F5344CB8AC3E}">
        <p14:creationId xmlns:p14="http://schemas.microsoft.com/office/powerpoint/2010/main" val="3228505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F2D1BEEA-A491-40FE-9197-4D327CDA8783}" type="datetime1">
              <a:rPr lang="en-US" smtClean="0">
                <a:solidFill>
                  <a:srgbClr val="04617B">
                    <a:shade val="90000"/>
                  </a:srgbClr>
                </a:solidFill>
              </a:rPr>
              <a:t>6/2/2023</a:t>
            </a:fld>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35B298AC-AFF9-46ED-AAA5-3CE235AE9B92}"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253666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CA4E335E-CC2A-4C19-ABBD-4C96F21251B6}" type="datetime1">
              <a:rPr lang="en-US" smtClean="0">
                <a:solidFill>
                  <a:srgbClr val="04617B">
                    <a:shade val="90000"/>
                  </a:srgbClr>
                </a:solidFill>
              </a:rPr>
              <a:t>6/2/2023</a:t>
            </a:fld>
            <a:endParaRPr lang="en-US" dirty="0">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a:defRPr/>
            </a:pPr>
            <a:fld id="{35A6097E-0E30-4370-A15A-CA1EB1A55F92}"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299470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EB739D15-4EFF-4C1D-BF00-472C6680FC2B}" type="datetime1">
              <a:rPr lang="en-US" smtClean="0">
                <a:solidFill>
                  <a:srgbClr val="04617B">
                    <a:shade val="90000"/>
                  </a:srgbClr>
                </a:solidFill>
              </a:rPr>
              <a:t>6/2/2023</a:t>
            </a:fld>
            <a:endParaRPr lang="en-US" dirty="0">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a:defRPr/>
            </a:pPr>
            <a:fld id="{579CE04E-C90C-499B-9E95-03B527A6D77D}"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393579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9D1A4A1-A831-46DB-A22B-5B0FBAC1D51E}" type="datetime1">
              <a:rPr lang="en-US" smtClean="0">
                <a:solidFill>
                  <a:srgbClr val="04617B">
                    <a:shade val="90000"/>
                  </a:srgbClr>
                </a:solidFill>
              </a:rPr>
              <a:t>6/2/2023</a:t>
            </a:fld>
            <a:endParaRPr lang="en-US" dirty="0">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a:defRPr/>
            </a:pPr>
            <a:fld id="{EE3BADF7-5576-4A82-8BF9-80734B4F52E1}"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28304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2E5DB682-9CAD-4E57-805A-557AF5AFD137}" type="datetime1">
              <a:rPr lang="en-US" smtClean="0">
                <a:solidFill>
                  <a:srgbClr val="04617B">
                    <a:shade val="90000"/>
                  </a:srgbClr>
                </a:solidFill>
              </a:rPr>
              <a:t>6/2/2023</a:t>
            </a:fld>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ED858694-36F6-47B7-8AD3-224396703724}"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246060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D56E279-6361-457B-8455-677E584B361E}" type="datetime1">
              <a:rPr lang="en-US" smtClean="0">
                <a:solidFill>
                  <a:srgbClr val="04617B">
                    <a:shade val="90000"/>
                  </a:srgbClr>
                </a:solidFill>
              </a:rPr>
              <a:t>6/2/2023</a:t>
            </a:fld>
            <a:endParaRPr lang="en-US">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B768C64-6223-49C0-A9F2-288BE00404A3}"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33083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fontAlgn="base">
              <a:spcBef>
                <a:spcPct val="0"/>
              </a:spcBef>
              <a:spcAft>
                <a:spcPct val="0"/>
              </a:spcAft>
              <a:defRPr/>
            </a:pPr>
            <a:fld id="{61D0F2B7-D03D-43DE-9A63-E47DEC7463D5}" type="datetime1">
              <a:rPr lang="en-US" smtClean="0">
                <a:solidFill>
                  <a:srgbClr val="04617B">
                    <a:shade val="90000"/>
                  </a:srgbClr>
                </a:solidFill>
              </a:rPr>
              <a:t>6/2/2023</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fontAlgn="base">
              <a:spcBef>
                <a:spcPct val="0"/>
              </a:spcBef>
              <a:spcAft>
                <a:spcPct val="0"/>
              </a:spcAft>
              <a:defRPr/>
            </a:pPr>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fontAlgn="base">
              <a:spcBef>
                <a:spcPct val="0"/>
              </a:spcBef>
              <a:spcAft>
                <a:spcPct val="0"/>
              </a:spcAft>
              <a:defRPr/>
            </a:pPr>
            <a:fld id="{814AFAEB-39D0-4FE1-833D-0D6F70192CD1}" type="slidenum">
              <a:rPr lang="en-US">
                <a:solidFill>
                  <a:srgbClr val="04617B">
                    <a:shade val="90000"/>
                  </a:srgbClr>
                </a:solidFill>
              </a:rPr>
              <a:pPr fontAlgn="base">
                <a:spcBef>
                  <a:spcPct val="0"/>
                </a:spcBef>
                <a:spcAft>
                  <a:spcPct val="0"/>
                </a:spcAft>
                <a:defRPr/>
              </a:pPr>
              <a:t>‹#›</a:t>
            </a:fld>
            <a:endParaRPr lang="en-US" dirty="0">
              <a:solidFill>
                <a:srgbClr val="04617B">
                  <a:shade val="90000"/>
                </a:srgbClr>
              </a:solidFill>
            </a:endParaRPr>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a:solidFill>
                  <a:prstClr val="black"/>
                </a:solidFill>
                <a:latin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a:solidFill>
                  <a:prstClr val="black"/>
                </a:solidFill>
                <a:latin typeface="Arial" charset="0"/>
              </a:endParaRPr>
            </a:p>
          </p:txBody>
        </p:sp>
      </p:grpSp>
    </p:spTree>
    <p:extLst>
      <p:ext uri="{BB962C8B-B14F-4D97-AF65-F5344CB8AC3E}">
        <p14:creationId xmlns:p14="http://schemas.microsoft.com/office/powerpoint/2010/main" val="3040310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55600" y="1905000"/>
            <a:ext cx="8255000" cy="4311650"/>
          </a:xfrm>
        </p:spPr>
        <p:txBody>
          <a:bodyPr/>
          <a:lstStyle/>
          <a:p>
            <a:pPr algn="ctr" eaLnBrk="1" hangingPunct="1">
              <a:buFont typeface="Symbol" pitchFamily="18" charset="2"/>
              <a:buNone/>
            </a:pPr>
            <a:endParaRPr lang="en-US" sz="1050" dirty="0"/>
          </a:p>
          <a:p>
            <a:pPr algn="ctr" eaLnBrk="1" hangingPunct="1">
              <a:buFont typeface="Symbol" pitchFamily="18" charset="2"/>
              <a:buNone/>
            </a:pPr>
            <a:r>
              <a:rPr lang="en-US" b="1" dirty="0"/>
              <a:t>Chapter  Four</a:t>
            </a:r>
          </a:p>
          <a:p>
            <a:pPr algn="ctr" eaLnBrk="1" hangingPunct="1">
              <a:buFont typeface="Symbol" pitchFamily="18" charset="2"/>
              <a:buNone/>
            </a:pPr>
            <a:r>
              <a:rPr lang="en-US" b="1" dirty="0"/>
              <a:t> </a:t>
            </a:r>
            <a:r>
              <a:rPr lang="en-US" dirty="0"/>
              <a:t>Software Design</a:t>
            </a:r>
          </a:p>
          <a:p>
            <a:pPr algn="ctr" eaLnBrk="1" hangingPunct="1">
              <a:buFont typeface="Symbol" pitchFamily="18" charset="2"/>
              <a:buNone/>
            </a:pPr>
            <a:endParaRPr lang="en-US" sz="2800" i="1" dirty="0"/>
          </a:p>
          <a:p>
            <a:pPr algn="ctr" eaLnBrk="1" hangingPunct="1">
              <a:buFont typeface="Symbol" pitchFamily="18" charset="2"/>
              <a:buNone/>
            </a:pPr>
            <a:endParaRPr lang="en-US" sz="2400" i="1" dirty="0"/>
          </a:p>
          <a:p>
            <a:pPr algn="ctr">
              <a:buNone/>
            </a:pPr>
            <a:r>
              <a:rPr lang="en-US" sz="2800" i="1" dirty="0"/>
              <a:t>School of  </a:t>
            </a:r>
            <a:r>
              <a:rPr lang="en-US" sz="2800" i="1" dirty="0" smtClean="0"/>
              <a:t>Computing </a:t>
            </a:r>
            <a:endParaRPr lang="en-US" sz="2800" i="1" dirty="0"/>
          </a:p>
          <a:p>
            <a:pPr algn="ctr" eaLnBrk="1" hangingPunct="1">
              <a:buFont typeface="Symbol" pitchFamily="18" charset="2"/>
              <a:buNone/>
            </a:pPr>
            <a:r>
              <a:rPr lang="en-US" sz="2800" i="1" dirty="0"/>
              <a:t>Department of  </a:t>
            </a:r>
            <a:r>
              <a:rPr lang="en-US" sz="2800" i="1" dirty="0" smtClean="0"/>
              <a:t>Software </a:t>
            </a:r>
            <a:r>
              <a:rPr lang="en-US" sz="2800" i="1" dirty="0" err="1" smtClean="0"/>
              <a:t>Enginnering</a:t>
            </a:r>
            <a:endParaRPr lang="en-US" sz="2800" i="1" dirty="0"/>
          </a:p>
          <a:p>
            <a:pPr algn="ctr" eaLnBrk="1" hangingPunct="1">
              <a:buFont typeface="Symbol" pitchFamily="18" charset="2"/>
              <a:buNone/>
            </a:pPr>
            <a:fld id="{EEE6E670-D43E-48DD-9F8F-C9B1C1ED9BC2}" type="datetime3">
              <a:rPr lang="en-US" sz="2800" smtClean="0"/>
              <a:pPr algn="ctr" eaLnBrk="1" hangingPunct="1">
                <a:buFont typeface="Symbol" pitchFamily="18" charset="2"/>
                <a:buNone/>
              </a:pPr>
              <a:t>2 June 2023</a:t>
            </a:fld>
            <a:endParaRPr lang="en-US" sz="2800" dirty="0"/>
          </a:p>
        </p:txBody>
      </p:sp>
      <p:sp>
        <p:nvSpPr>
          <p:cNvPr id="5122" name="Rectangle 2"/>
          <p:cNvSpPr>
            <a:spLocks noGrp="1" noChangeArrowheads="1"/>
          </p:cNvSpPr>
          <p:nvPr>
            <p:ph type="title"/>
          </p:nvPr>
        </p:nvSpPr>
        <p:spPr/>
        <p:txBody>
          <a:bodyPr/>
          <a:lstStyle/>
          <a:p>
            <a:pPr algn="ctr" eaLnBrk="1" hangingPunct="1"/>
            <a:r>
              <a:rPr lang="en-GB" sz="2800" dirty="0">
                <a:solidFill>
                  <a:srgbClr val="FF0000"/>
                </a:solidFill>
                <a:latin typeface="Arial Black" pitchFamily="34" charset="0"/>
              </a:rPr>
              <a:t>Fundamental of Software Engineering</a:t>
            </a:r>
            <a:br>
              <a:rPr lang="en-GB" sz="2800" dirty="0">
                <a:solidFill>
                  <a:srgbClr val="FF0000"/>
                </a:solidFill>
                <a:latin typeface="Arial Black" pitchFamily="34" charset="0"/>
              </a:rPr>
            </a:br>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a:t>
            </a:fld>
            <a:endParaRPr lang="en-US" dirty="0">
              <a:solidFill>
                <a:srgbClr val="04617B">
                  <a:shade val="90000"/>
                </a:srgbClr>
              </a:solidFill>
            </a:endParaRPr>
          </a:p>
        </p:txBody>
      </p:sp>
    </p:spTree>
    <p:extLst>
      <p:ext uri="{BB962C8B-B14F-4D97-AF65-F5344CB8AC3E}">
        <p14:creationId xmlns:p14="http://schemas.microsoft.com/office/powerpoint/2010/main" val="145013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8994" y="228600"/>
            <a:ext cx="8229600" cy="533400"/>
          </a:xfrm>
        </p:spPr>
        <p:txBody>
          <a:bodyPr/>
          <a:lstStyle/>
          <a:p>
            <a:r>
              <a:rPr lang="en-US" dirty="0"/>
              <a:t>Cont.… </a:t>
            </a:r>
          </a:p>
        </p:txBody>
      </p:sp>
      <p:sp>
        <p:nvSpPr>
          <p:cNvPr id="18435" name="Rectangle 3"/>
          <p:cNvSpPr>
            <a:spLocks noGrp="1" noChangeArrowheads="1"/>
          </p:cNvSpPr>
          <p:nvPr>
            <p:ph type="body" idx="1"/>
          </p:nvPr>
        </p:nvSpPr>
        <p:spPr>
          <a:xfrm>
            <a:off x="228600" y="708391"/>
            <a:ext cx="8229600" cy="6302009"/>
          </a:xfrm>
        </p:spPr>
        <p:txBody>
          <a:bodyPr/>
          <a:lstStyle/>
          <a:p>
            <a:pPr>
              <a:lnSpc>
                <a:spcPct val="90000"/>
              </a:lnSpc>
            </a:pPr>
            <a:r>
              <a:rPr lang="en-US" sz="2400" b="1" dirty="0" smtClean="0">
                <a:latin typeface="Times New Roman" pitchFamily="18" charset="0"/>
                <a:cs typeface="Times New Roman" pitchFamily="18" charset="0"/>
              </a:rPr>
              <a:t>Component-level </a:t>
            </a:r>
            <a:r>
              <a:rPr lang="en-US" sz="2400" b="1" dirty="0">
                <a:latin typeface="Times New Roman" pitchFamily="18" charset="0"/>
                <a:cs typeface="Times New Roman" pitchFamily="18" charset="0"/>
              </a:rPr>
              <a:t>Design</a:t>
            </a:r>
            <a:r>
              <a:rPr lang="en-US" sz="24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p>
          <a:p>
            <a:pPr>
              <a:lnSpc>
                <a:spcPct val="90000"/>
              </a:lnSpc>
            </a:pPr>
            <a:r>
              <a:rPr lang="en-US" sz="2200" dirty="0" smtClean="0">
                <a:latin typeface="Times New Roman" pitchFamily="18" charset="0"/>
                <a:cs typeface="Times New Roman" pitchFamily="18" charset="0"/>
              </a:rPr>
              <a:t>component is self contained re usable unit of software</a:t>
            </a:r>
            <a:endParaRPr lang="en-US" sz="2200" dirty="0">
              <a:latin typeface="Times New Roman" pitchFamily="18" charset="0"/>
              <a:cs typeface="Times New Roman" pitchFamily="18" charset="0"/>
            </a:endParaRPr>
          </a:p>
          <a:p>
            <a:pPr>
              <a:lnSpc>
                <a:spcPct val="90000"/>
              </a:lnSpc>
            </a:pPr>
            <a:r>
              <a:rPr lang="en-US" sz="2400" dirty="0" smtClean="0"/>
              <a:t>Component </a:t>
            </a:r>
            <a:r>
              <a:rPr lang="en-US" sz="2400" dirty="0"/>
              <a:t>design focuses on designing the internal structure and behavior of individual components within a system. It involves breaking down larger modules or subsystems into smaller, reusable components and designing their internal structure and interfaces. Component design ensures that each component is self-contained, encapsulating a specific functionality or responsibility. For example, in a content management system, component design may involve designing components such as "User Management," "Content Publishing," and "Search Engine," each responsible for a specific aspect of the system's functionality</a:t>
            </a:r>
            <a:r>
              <a:rPr lang="en-US" sz="2000" dirty="0"/>
              <a: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10</a:t>
            </a:fld>
            <a:endParaRPr lang="en-US" dirty="0">
              <a:solidFill>
                <a:srgbClr val="04617B">
                  <a:shade val="90000"/>
                </a:srgbClr>
              </a:solidFill>
            </a:endParaRPr>
          </a:p>
        </p:txBody>
      </p:sp>
    </p:spTree>
    <p:extLst>
      <p:ext uri="{BB962C8B-B14F-4D97-AF65-F5344CB8AC3E}">
        <p14:creationId xmlns:p14="http://schemas.microsoft.com/office/powerpoint/2010/main" val="1930950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4788"/>
            <a:ext cx="8229600" cy="785812"/>
          </a:xfrm>
        </p:spPr>
        <p:txBody>
          <a:bodyPr/>
          <a:lstStyle/>
          <a:p>
            <a:r>
              <a:rPr lang="en-GB" b="1" dirty="0"/>
              <a:t>The Design Process</a:t>
            </a:r>
            <a:r>
              <a:rPr lang="en-GB" dirty="0"/>
              <a:t> </a:t>
            </a:r>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11</a:t>
            </a:fld>
            <a:endParaRPr lang="en-US" dirty="0">
              <a:solidFill>
                <a:srgbClr val="04617B">
                  <a:shade val="90000"/>
                </a:srgbClr>
              </a:solidFill>
            </a:endParaRPr>
          </a:p>
        </p:txBody>
      </p:sp>
      <p:sp>
        <p:nvSpPr>
          <p:cNvPr id="3" name="Content Placeholder 2"/>
          <p:cNvSpPr>
            <a:spLocks noGrp="1"/>
          </p:cNvSpPr>
          <p:nvPr>
            <p:ph idx="1"/>
          </p:nvPr>
        </p:nvSpPr>
        <p:spPr>
          <a:xfrm>
            <a:off x="304800" y="1219200"/>
            <a:ext cx="8229600" cy="5257800"/>
          </a:xfrm>
        </p:spPr>
        <p:txBody>
          <a:bodyPr/>
          <a:lstStyle/>
          <a:p>
            <a:r>
              <a:rPr lang="en-GB" dirty="0"/>
              <a:t>The design is the </a:t>
            </a:r>
            <a:r>
              <a:rPr lang="en-GB" i="1" dirty="0"/>
              <a:t>blueprint </a:t>
            </a:r>
            <a:r>
              <a:rPr lang="en-GB" dirty="0"/>
              <a:t>of the system to be</a:t>
            </a:r>
            <a:br>
              <a:rPr lang="en-GB" dirty="0"/>
            </a:br>
            <a:r>
              <a:rPr lang="en-GB" dirty="0"/>
              <a:t>implemented in order to produce quality</a:t>
            </a:r>
            <a:br>
              <a:rPr lang="en-GB" dirty="0"/>
            </a:br>
            <a:r>
              <a:rPr lang="en-GB" dirty="0" smtClean="0"/>
              <a:t>software</a:t>
            </a:r>
            <a:br>
              <a:rPr lang="en-GB" dirty="0" smtClean="0"/>
            </a:br>
            <a:r>
              <a:rPr lang="en-GB" dirty="0" smtClean="0"/>
              <a:t>• The </a:t>
            </a:r>
            <a:r>
              <a:rPr lang="en-GB" b="1" dirty="0" smtClean="0"/>
              <a:t>quality guidelines </a:t>
            </a:r>
            <a:r>
              <a:rPr lang="en-GB" dirty="0" smtClean="0"/>
              <a:t>used are:</a:t>
            </a:r>
          </a:p>
          <a:p>
            <a:pPr lvl="2" algn="just">
              <a:lnSpc>
                <a:spcPct val="80000"/>
              </a:lnSpc>
            </a:pPr>
            <a:r>
              <a:rPr lang="en-US" sz="2200" dirty="0" smtClean="0"/>
              <a:t>The </a:t>
            </a:r>
            <a:r>
              <a:rPr lang="en-US" sz="2200" dirty="0"/>
              <a:t>design must implement all of the explicit requirements contained in the analysis model, and it must accommodate all of the implicit requirements desired by the customer.</a:t>
            </a:r>
          </a:p>
          <a:p>
            <a:pPr lvl="2" algn="just">
              <a:lnSpc>
                <a:spcPct val="80000"/>
              </a:lnSpc>
            </a:pPr>
            <a:r>
              <a:rPr lang="en-US" sz="2200" dirty="0"/>
              <a:t>The design must be a readable, understandable guide for those who generate code and for those who test and subsequently support the software.</a:t>
            </a:r>
          </a:p>
          <a:p>
            <a:pPr lvl="2" algn="just">
              <a:lnSpc>
                <a:spcPct val="80000"/>
              </a:lnSpc>
            </a:pPr>
            <a:r>
              <a:rPr lang="en-US" sz="2200" dirty="0"/>
              <a:t>The design should </a:t>
            </a:r>
            <a:r>
              <a:rPr lang="en-US" sz="2200" b="1" dirty="0"/>
              <a:t>provide a complete picture </a:t>
            </a:r>
            <a:r>
              <a:rPr lang="en-US" sz="2200" dirty="0"/>
              <a:t>of the software, addressing the data, functional, and behavioral domains from an implementation perspective.</a:t>
            </a:r>
          </a:p>
          <a:p>
            <a:pPr marL="668337" lvl="2" indent="0">
              <a:buNone/>
            </a:pPr>
            <a:r>
              <a:rPr lang="en-GB" dirty="0" smtClean="0"/>
              <a:t> </a:t>
            </a:r>
            <a:br>
              <a:rPr lang="en-GB" dirty="0" smtClean="0"/>
            </a:br>
            <a:endParaRPr lang="en-GB" dirty="0"/>
          </a:p>
        </p:txBody>
      </p:sp>
    </p:spTree>
    <p:extLst>
      <p:ext uri="{BB962C8B-B14F-4D97-AF65-F5344CB8AC3E}">
        <p14:creationId xmlns:p14="http://schemas.microsoft.com/office/powerpoint/2010/main" val="1544503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274638"/>
            <a:ext cx="7393709" cy="718271"/>
          </a:xfrm>
        </p:spPr>
        <p:txBody>
          <a:bodyPr>
            <a:noAutofit/>
          </a:bodyPr>
          <a:lstStyle/>
          <a:p>
            <a:r>
              <a:rPr lang="en-GB" sz="2400" b="1" dirty="0">
                <a:ea typeface="ＭＳ Ｐゴシック" charset="0"/>
                <a:cs typeface="Arial" charset="0"/>
              </a:rPr>
              <a:t>General </a:t>
            </a:r>
            <a:r>
              <a:rPr lang="en-GB" sz="2400" b="1" dirty="0" smtClean="0">
                <a:ea typeface="ＭＳ Ｐゴシック" charset="0"/>
                <a:cs typeface="Arial" charset="0"/>
              </a:rPr>
              <a:t>Model </a:t>
            </a:r>
            <a:r>
              <a:rPr lang="en-GB" sz="2400" b="1" dirty="0">
                <a:ea typeface="ＭＳ Ｐゴシック" charset="0"/>
                <a:cs typeface="Arial" charset="0"/>
              </a:rPr>
              <a:t>of the </a:t>
            </a:r>
            <a:r>
              <a:rPr lang="en-GB" sz="2400" b="1" dirty="0" smtClean="0">
                <a:ea typeface="ＭＳ Ｐゴシック" charset="0"/>
                <a:cs typeface="Arial" charset="0"/>
              </a:rPr>
              <a:t>Design </a:t>
            </a:r>
            <a:r>
              <a:rPr lang="en-GB" sz="2400" b="1" dirty="0">
                <a:ea typeface="ＭＳ Ｐゴシック" charset="0"/>
                <a:cs typeface="Arial" charset="0"/>
              </a:rPr>
              <a:t>P</a:t>
            </a:r>
            <a:r>
              <a:rPr lang="en-GB" sz="2400" b="1" dirty="0" smtClean="0">
                <a:ea typeface="ＭＳ Ｐゴシック" charset="0"/>
                <a:cs typeface="Arial" charset="0"/>
              </a:rPr>
              <a:t>rocess </a:t>
            </a:r>
            <a:endParaRPr lang="en-US" sz="2400" b="1" dirty="0">
              <a:ea typeface="ＭＳ Ｐゴシック" charset="0"/>
              <a:cs typeface="Arial" charset="0"/>
            </a:endParaRPr>
          </a:p>
        </p:txBody>
      </p:sp>
      <p:pic>
        <p:nvPicPr>
          <p:cNvPr id="22533" name="Picture 5" descr="2.5 Design-proces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992909"/>
            <a:ext cx="6149975" cy="525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12</a:t>
            </a:fld>
            <a:endParaRPr lang="en-US" dirty="0">
              <a:solidFill>
                <a:srgbClr val="04617B">
                  <a:shade val="90000"/>
                </a:srgbClr>
              </a:solidFill>
            </a:endParaRPr>
          </a:p>
        </p:txBody>
      </p:sp>
    </p:spTree>
    <p:extLst>
      <p:ext uri="{BB962C8B-B14F-4D97-AF65-F5344CB8AC3E}">
        <p14:creationId xmlns:p14="http://schemas.microsoft.com/office/powerpoint/2010/main" val="4037381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Why design is so important?</a:t>
            </a:r>
          </a:p>
        </p:txBody>
      </p:sp>
      <p:sp>
        <p:nvSpPr>
          <p:cNvPr id="19459" name="Rectangle 3"/>
          <p:cNvSpPr>
            <a:spLocks noGrp="1" noChangeArrowheads="1"/>
          </p:cNvSpPr>
          <p:nvPr>
            <p:ph type="body" idx="1"/>
          </p:nvPr>
        </p:nvSpPr>
        <p:spPr/>
        <p:txBody>
          <a:bodyPr/>
          <a:lstStyle/>
          <a:p>
            <a:pPr>
              <a:lnSpc>
                <a:spcPct val="80000"/>
              </a:lnSpc>
            </a:pPr>
            <a:r>
              <a:rPr lang="en-US" sz="2400" dirty="0"/>
              <a:t>It is place where quality is fostered.</a:t>
            </a:r>
          </a:p>
          <a:p>
            <a:pPr>
              <a:lnSpc>
                <a:spcPct val="80000"/>
              </a:lnSpc>
            </a:pPr>
            <a:r>
              <a:rPr lang="en-US" sz="2400" dirty="0"/>
              <a:t>It provides us with representation of software that can be assessed for quality.</a:t>
            </a:r>
          </a:p>
          <a:p>
            <a:pPr>
              <a:lnSpc>
                <a:spcPct val="80000"/>
              </a:lnSpc>
            </a:pPr>
            <a:r>
              <a:rPr lang="en-US" sz="2400" dirty="0"/>
              <a:t>Only way that can accurately translate a customer’s requirements into a finished software product.</a:t>
            </a:r>
          </a:p>
          <a:p>
            <a:pPr>
              <a:lnSpc>
                <a:spcPct val="80000"/>
              </a:lnSpc>
            </a:pPr>
            <a:r>
              <a:rPr lang="en-US" sz="2400" dirty="0"/>
              <a:t>It serves as foundation for all software engineering activities.</a:t>
            </a:r>
          </a:p>
          <a:p>
            <a:pPr>
              <a:lnSpc>
                <a:spcPct val="80000"/>
              </a:lnSpc>
            </a:pPr>
            <a:r>
              <a:rPr lang="en-US" sz="2400" dirty="0"/>
              <a:t>Without design difficult to assess:</a:t>
            </a:r>
          </a:p>
          <a:p>
            <a:pPr lvl="1">
              <a:lnSpc>
                <a:spcPct val="80000"/>
              </a:lnSpc>
            </a:pPr>
            <a:r>
              <a:rPr lang="en-US" sz="2200" dirty="0"/>
              <a:t>Risk </a:t>
            </a:r>
          </a:p>
          <a:p>
            <a:pPr lvl="1">
              <a:lnSpc>
                <a:spcPct val="80000"/>
              </a:lnSpc>
            </a:pPr>
            <a:r>
              <a:rPr lang="en-US" sz="2200" dirty="0"/>
              <a:t>Test</a:t>
            </a:r>
          </a:p>
          <a:p>
            <a:pPr lvl="1">
              <a:lnSpc>
                <a:spcPct val="80000"/>
              </a:lnSpc>
            </a:pPr>
            <a:r>
              <a:rPr lang="en-US" sz="2200" dirty="0"/>
              <a:t>Quality</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13</a:t>
            </a:fld>
            <a:endParaRPr lang="en-US" dirty="0">
              <a:solidFill>
                <a:srgbClr val="04617B">
                  <a:shade val="90000"/>
                </a:srgbClr>
              </a:solidFill>
            </a:endParaRPr>
          </a:p>
        </p:txBody>
      </p:sp>
    </p:spTree>
    <p:extLst>
      <p:ext uri="{BB962C8B-B14F-4D97-AF65-F5344CB8AC3E}">
        <p14:creationId xmlns:p14="http://schemas.microsoft.com/office/powerpoint/2010/main" val="3118556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a:t>Design Process and Design Quality</a:t>
            </a:r>
          </a:p>
        </p:txBody>
      </p:sp>
      <p:sp>
        <p:nvSpPr>
          <p:cNvPr id="20483" name="Rectangle 3"/>
          <p:cNvSpPr>
            <a:spLocks noGrp="1" noChangeArrowheads="1"/>
          </p:cNvSpPr>
          <p:nvPr>
            <p:ph type="body" idx="1"/>
          </p:nvPr>
        </p:nvSpPr>
        <p:spPr/>
        <p:txBody>
          <a:bodyPr/>
          <a:lstStyle/>
          <a:p>
            <a:r>
              <a:rPr lang="en-US" dirty="0"/>
              <a:t>S/w design is an iterative process through which requirements are translated into a “blueprint” for constructing the s/w. </a:t>
            </a:r>
          </a:p>
          <a:p>
            <a:r>
              <a:rPr lang="en-US" dirty="0"/>
              <a:t>As design iteration occur, subsequent refinement leads to design representation at much lower levels of </a:t>
            </a:r>
            <a:r>
              <a:rPr lang="en-US" dirty="0" smtClean="0"/>
              <a:t>abstraction(solution domain).</a:t>
            </a:r>
            <a:endParaRPr lang="en-US"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14</a:t>
            </a:fld>
            <a:endParaRPr lang="en-US" dirty="0">
              <a:solidFill>
                <a:srgbClr val="04617B">
                  <a:shade val="90000"/>
                </a:srgbClr>
              </a:solidFill>
            </a:endParaRPr>
          </a:p>
        </p:txBody>
      </p:sp>
    </p:spTree>
    <p:extLst>
      <p:ext uri="{BB962C8B-B14F-4D97-AF65-F5344CB8AC3E}">
        <p14:creationId xmlns:p14="http://schemas.microsoft.com/office/powerpoint/2010/main" val="2071451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8600" y="204788"/>
            <a:ext cx="8229600" cy="1143000"/>
          </a:xfrm>
        </p:spPr>
        <p:txBody>
          <a:bodyPr/>
          <a:lstStyle/>
          <a:p>
            <a:r>
              <a:rPr lang="en-US" dirty="0"/>
              <a:t>Design quality attributes</a:t>
            </a:r>
          </a:p>
        </p:txBody>
      </p:sp>
      <p:sp>
        <p:nvSpPr>
          <p:cNvPr id="83971" name="Rectangle 3"/>
          <p:cNvSpPr>
            <a:spLocks noGrp="1" noChangeArrowheads="1"/>
          </p:cNvSpPr>
          <p:nvPr>
            <p:ph type="body" idx="1"/>
          </p:nvPr>
        </p:nvSpPr>
        <p:spPr/>
        <p:txBody>
          <a:bodyPr/>
          <a:lstStyle/>
          <a:p>
            <a:r>
              <a:rPr lang="en-US" dirty="0"/>
              <a:t>Acronym FURPS – </a:t>
            </a:r>
          </a:p>
          <a:p>
            <a:pPr lvl="1"/>
            <a:r>
              <a:rPr lang="en-US" dirty="0"/>
              <a:t>Functionality</a:t>
            </a:r>
          </a:p>
          <a:p>
            <a:pPr lvl="1"/>
            <a:r>
              <a:rPr lang="en-US" dirty="0"/>
              <a:t>Usability</a:t>
            </a:r>
          </a:p>
          <a:p>
            <a:pPr lvl="1"/>
            <a:r>
              <a:rPr lang="en-US" dirty="0"/>
              <a:t>Reliability</a:t>
            </a:r>
          </a:p>
          <a:p>
            <a:pPr lvl="1"/>
            <a:r>
              <a:rPr lang="en-US" dirty="0"/>
              <a:t>Performance</a:t>
            </a:r>
          </a:p>
          <a:p>
            <a:pPr lvl="1"/>
            <a:r>
              <a:rPr lang="en-US" dirty="0"/>
              <a:t>Supportability </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15</a:t>
            </a:fld>
            <a:endParaRPr lang="en-US" dirty="0">
              <a:solidFill>
                <a:srgbClr val="04617B">
                  <a:shade val="90000"/>
                </a:srgbClr>
              </a:solidFill>
            </a:endParaRPr>
          </a:p>
        </p:txBody>
      </p:sp>
    </p:spTree>
    <p:extLst>
      <p:ext uri="{BB962C8B-B14F-4D97-AF65-F5344CB8AC3E}">
        <p14:creationId xmlns:p14="http://schemas.microsoft.com/office/powerpoint/2010/main" val="309782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1566" y="25791"/>
            <a:ext cx="8229600" cy="709612"/>
          </a:xfrm>
        </p:spPr>
        <p:txBody>
          <a:bodyPr/>
          <a:lstStyle/>
          <a:p>
            <a:r>
              <a:rPr lang="en-US" dirty="0"/>
              <a:t>Design quality attributes</a:t>
            </a:r>
          </a:p>
        </p:txBody>
      </p:sp>
      <p:sp>
        <p:nvSpPr>
          <p:cNvPr id="83971" name="Rectangle 3"/>
          <p:cNvSpPr>
            <a:spLocks noGrp="1" noChangeArrowheads="1"/>
          </p:cNvSpPr>
          <p:nvPr>
            <p:ph type="body" idx="1"/>
          </p:nvPr>
        </p:nvSpPr>
        <p:spPr>
          <a:xfrm>
            <a:off x="222738" y="735403"/>
            <a:ext cx="8229600" cy="6122597"/>
          </a:xfrm>
        </p:spPr>
        <p:txBody>
          <a:bodyPr/>
          <a:lstStyle/>
          <a:p>
            <a:r>
              <a:rPr lang="en-US" b="1" dirty="0"/>
              <a:t>Usability</a:t>
            </a:r>
            <a:r>
              <a:rPr lang="en-US" b="1" dirty="0" smtClean="0"/>
              <a:t>: </a:t>
            </a:r>
            <a:r>
              <a:rPr lang="en-US" dirty="0" smtClean="0"/>
              <a:t>The </a:t>
            </a:r>
            <a:r>
              <a:rPr lang="en-US" dirty="0"/>
              <a:t>design should be user-friendly, intuitive, and easy to understand, ensuring that users can accomplish their tasks efficiently and effectively. It includes aspects such as ease of learning, efficiency, satisfaction, and accessibility</a:t>
            </a:r>
            <a:r>
              <a:rPr lang="en-US" dirty="0" smtClean="0"/>
              <a:t>.</a:t>
            </a:r>
          </a:p>
          <a:p>
            <a:r>
              <a:rPr lang="en-US" b="1" dirty="0"/>
              <a:t>Performance: </a:t>
            </a:r>
            <a:r>
              <a:rPr lang="en-US" dirty="0"/>
              <a:t>The design should be optimized for speed, responsiveness, scalability, and resource utilization. It involves considerations like minimizing response time, maximizing throughput, and efficiently utilizing system resources</a:t>
            </a:r>
            <a:r>
              <a:rPr lang="en-US" dirty="0" smtClean="0"/>
              <a:t>.</a:t>
            </a:r>
          </a:p>
          <a:p>
            <a:r>
              <a:rPr lang="en-US" b="1" dirty="0" smtClean="0"/>
              <a:t>Reliability</a:t>
            </a:r>
            <a:r>
              <a:rPr lang="en-US" b="1" dirty="0"/>
              <a:t>: </a:t>
            </a:r>
            <a:r>
              <a:rPr lang="en-US" dirty="0"/>
              <a:t>The design should be dependable and exhibit high availability, fault tolerance, and error handling capabilities. It includes aspects such as robustness, resilience, recoverability, and adherence to quality standards.</a:t>
            </a:r>
          </a:p>
          <a:p>
            <a:endParaRPr lang="en-US" dirty="0" smtClean="0"/>
          </a:p>
          <a:p>
            <a:endParaRPr lang="en-US" dirty="0"/>
          </a:p>
          <a:p>
            <a:endParaRPr lang="en-US"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16</a:t>
            </a:fld>
            <a:endParaRPr lang="en-US" dirty="0">
              <a:solidFill>
                <a:srgbClr val="04617B">
                  <a:shade val="90000"/>
                </a:srgbClr>
              </a:solidFill>
            </a:endParaRPr>
          </a:p>
        </p:txBody>
      </p:sp>
    </p:spTree>
    <p:extLst>
      <p:ext uri="{BB962C8B-B14F-4D97-AF65-F5344CB8AC3E}">
        <p14:creationId xmlns:p14="http://schemas.microsoft.com/office/powerpoint/2010/main" val="368870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1566" y="25791"/>
            <a:ext cx="8229600" cy="709612"/>
          </a:xfrm>
        </p:spPr>
        <p:txBody>
          <a:bodyPr/>
          <a:lstStyle/>
          <a:p>
            <a:r>
              <a:rPr lang="en-US" dirty="0"/>
              <a:t>Design quality attributes</a:t>
            </a:r>
          </a:p>
        </p:txBody>
      </p:sp>
      <p:sp>
        <p:nvSpPr>
          <p:cNvPr id="83971" name="Rectangle 3"/>
          <p:cNvSpPr>
            <a:spLocks noGrp="1" noChangeArrowheads="1"/>
          </p:cNvSpPr>
          <p:nvPr>
            <p:ph type="body" idx="1"/>
          </p:nvPr>
        </p:nvSpPr>
        <p:spPr>
          <a:xfrm>
            <a:off x="222738" y="735403"/>
            <a:ext cx="8229600" cy="6122597"/>
          </a:xfrm>
        </p:spPr>
        <p:txBody>
          <a:bodyPr/>
          <a:lstStyle/>
          <a:p>
            <a:r>
              <a:rPr lang="en-US" b="1" dirty="0"/>
              <a:t>Functionality: </a:t>
            </a:r>
            <a:r>
              <a:rPr lang="en-US" dirty="0"/>
              <a:t>The design should meet the specified requirements and provide the intended features and capabilities. It involves ensuring that the system or product performs its intended tasks accurately and effectively. Functionality includes considerations such as feature completeness, correctness, compliance with specifications, and alignment with user needs</a:t>
            </a:r>
            <a:r>
              <a:rPr lang="en-US" dirty="0" smtClean="0"/>
              <a:t>.</a:t>
            </a:r>
          </a:p>
          <a:p>
            <a:endParaRPr lang="en-US" dirty="0" smtClean="0"/>
          </a:p>
          <a:p>
            <a:r>
              <a:rPr lang="en-US" b="1" dirty="0"/>
              <a:t>Security: </a:t>
            </a:r>
            <a:r>
              <a:rPr lang="en-US" dirty="0"/>
              <a:t>The design should address potential security risks and protect the system and its data from unauthorized access, data breaches, and other security threats. It includes aspects such as authentication, authorization, encryption, and secure communication.</a:t>
            </a:r>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17</a:t>
            </a:fld>
            <a:endParaRPr lang="en-US" dirty="0">
              <a:solidFill>
                <a:srgbClr val="04617B">
                  <a:shade val="90000"/>
                </a:srgbClr>
              </a:solidFill>
            </a:endParaRPr>
          </a:p>
        </p:txBody>
      </p:sp>
    </p:spTree>
    <p:extLst>
      <p:ext uri="{BB962C8B-B14F-4D97-AF65-F5344CB8AC3E}">
        <p14:creationId xmlns:p14="http://schemas.microsoft.com/office/powerpoint/2010/main" val="231885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85725"/>
            <a:ext cx="8229600" cy="438150"/>
          </a:xfrm>
        </p:spPr>
        <p:txBody>
          <a:bodyPr/>
          <a:lstStyle/>
          <a:p>
            <a:r>
              <a:rPr lang="en-US" sz="2800" b="1" dirty="0"/>
              <a:t> Software architecture</a:t>
            </a:r>
          </a:p>
        </p:txBody>
      </p:sp>
      <p:sp>
        <p:nvSpPr>
          <p:cNvPr id="3" name="Content Placeholder 2"/>
          <p:cNvSpPr>
            <a:spLocks noGrp="1"/>
          </p:cNvSpPr>
          <p:nvPr>
            <p:ph idx="1"/>
          </p:nvPr>
        </p:nvSpPr>
        <p:spPr>
          <a:xfrm>
            <a:off x="0" y="740996"/>
            <a:ext cx="9144000" cy="6117004"/>
          </a:xfrm>
        </p:spPr>
        <p:txBody>
          <a:bodyPr/>
          <a:lstStyle/>
          <a:p>
            <a:pPr>
              <a:defRPr/>
            </a:pPr>
            <a:r>
              <a:rPr lang="en-US" sz="2400" dirty="0"/>
              <a:t>A </a:t>
            </a:r>
            <a:r>
              <a:rPr lang="en-US" sz="2400" b="1" dirty="0"/>
              <a:t>software architecture </a:t>
            </a:r>
            <a:r>
              <a:rPr lang="en-US" sz="2400" dirty="0" smtClean="0"/>
              <a:t>refers </a:t>
            </a:r>
            <a:r>
              <a:rPr lang="en-US" sz="2400" dirty="0"/>
              <a:t>to the high-level structure and organization of a software system. It involves making design decisions that determine how various components of a system will interact and work together to achieve the desired functionality and quality </a:t>
            </a:r>
            <a:r>
              <a:rPr lang="en-US" sz="2400" dirty="0" smtClean="0"/>
              <a:t>attributes.</a:t>
            </a:r>
          </a:p>
          <a:p>
            <a:pPr>
              <a:defRPr/>
            </a:pPr>
            <a:r>
              <a:rPr lang="en-US" sz="2400" dirty="0"/>
              <a:t>The software architecture of a web-based e-commerce application typically involves multiple layers or tiers, each responsible for different aspects of the system's functionality. Let's consider a three-tier architecture, which consists of the presentation layer, the application layer, and the data layer</a:t>
            </a:r>
            <a:r>
              <a:rPr lang="en-US" sz="2400" dirty="0" smtClean="0"/>
              <a:t>.</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18</a:t>
            </a:fld>
            <a:endParaRPr lang="en-US" dirty="0">
              <a:solidFill>
                <a:srgbClr val="04617B">
                  <a:shade val="90000"/>
                </a:srgbClr>
              </a:solidFill>
            </a:endParaRPr>
          </a:p>
        </p:txBody>
      </p:sp>
    </p:spTree>
    <p:extLst>
      <p:ext uri="{BB962C8B-B14F-4D97-AF65-F5344CB8AC3E}">
        <p14:creationId xmlns:p14="http://schemas.microsoft.com/office/powerpoint/2010/main" val="1278721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85725"/>
            <a:ext cx="8229600" cy="438150"/>
          </a:xfrm>
        </p:spPr>
        <p:txBody>
          <a:bodyPr/>
          <a:lstStyle/>
          <a:p>
            <a:r>
              <a:rPr lang="en-US" sz="2800" b="1" dirty="0"/>
              <a:t> Software architecture</a:t>
            </a:r>
          </a:p>
        </p:txBody>
      </p:sp>
      <p:sp>
        <p:nvSpPr>
          <p:cNvPr id="3" name="Content Placeholder 2"/>
          <p:cNvSpPr>
            <a:spLocks noGrp="1"/>
          </p:cNvSpPr>
          <p:nvPr>
            <p:ph idx="1"/>
          </p:nvPr>
        </p:nvSpPr>
        <p:spPr>
          <a:xfrm>
            <a:off x="0" y="740996"/>
            <a:ext cx="9144000" cy="6117004"/>
          </a:xfrm>
        </p:spPr>
        <p:txBody>
          <a:bodyPr/>
          <a:lstStyle/>
          <a:p>
            <a:pPr>
              <a:defRPr/>
            </a:pPr>
            <a:r>
              <a:rPr lang="en-US" sz="2400" b="1" dirty="0"/>
              <a:t>Presentation Layer: </a:t>
            </a:r>
            <a:r>
              <a:rPr lang="en-US" sz="2400" dirty="0"/>
              <a:t>The presentation layer is responsible for the user interface and handling user interactions.</a:t>
            </a:r>
          </a:p>
          <a:p>
            <a:pPr>
              <a:defRPr/>
            </a:pPr>
            <a:r>
              <a:rPr lang="en-US" sz="2400" b="1" dirty="0"/>
              <a:t>Application Layer: </a:t>
            </a:r>
            <a:r>
              <a:rPr lang="en-US" sz="2400" dirty="0"/>
              <a:t>The application layer contains the business logic of the e-commerce application. It handles user requests, processes data, and coordinates the interaction between the presentation layer and the data layer.</a:t>
            </a:r>
          </a:p>
          <a:p>
            <a:pPr>
              <a:defRPr/>
            </a:pPr>
            <a:r>
              <a:rPr lang="en-US" sz="2400" b="1" dirty="0"/>
              <a:t>Data Layer: </a:t>
            </a:r>
            <a:r>
              <a:rPr lang="en-US" sz="2400" dirty="0"/>
              <a:t>The data layer is responsible for managing the storage and retrieval of data required by the e-commerce application. It includes databases, file systems, or other persistent storage mechanisms</a:t>
            </a:r>
            <a:endParaRPr lang="en-US" sz="2400" b="1"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19</a:t>
            </a:fld>
            <a:endParaRPr lang="en-US" dirty="0">
              <a:solidFill>
                <a:srgbClr val="04617B">
                  <a:shade val="90000"/>
                </a:srgbClr>
              </a:solidFill>
            </a:endParaRPr>
          </a:p>
        </p:txBody>
      </p:sp>
    </p:spTree>
    <p:extLst>
      <p:ext uri="{BB962C8B-B14F-4D97-AF65-F5344CB8AC3E}">
        <p14:creationId xmlns:p14="http://schemas.microsoft.com/office/powerpoint/2010/main" val="26099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a:t>
            </a:r>
            <a:r>
              <a:rPr lang="en-GB" dirty="0" smtClean="0"/>
              <a:t>Design</a:t>
            </a:r>
            <a:endParaRPr lang="en-GB" dirty="0"/>
          </a:p>
        </p:txBody>
      </p:sp>
      <p:sp>
        <p:nvSpPr>
          <p:cNvPr id="3" name="Content Placeholder 2"/>
          <p:cNvSpPr>
            <a:spLocks noGrp="1"/>
          </p:cNvSpPr>
          <p:nvPr>
            <p:ph idx="1"/>
          </p:nvPr>
        </p:nvSpPr>
        <p:spPr/>
        <p:txBody>
          <a:bodyPr/>
          <a:lstStyle/>
          <a:p>
            <a:r>
              <a:rPr lang="en-GB" sz="2500" dirty="0"/>
              <a:t>The design is the </a:t>
            </a:r>
            <a:r>
              <a:rPr lang="en-GB" sz="2500" i="1" dirty="0"/>
              <a:t>blueprint </a:t>
            </a:r>
            <a:r>
              <a:rPr lang="en-GB" sz="2500" dirty="0"/>
              <a:t>of the system to be</a:t>
            </a:r>
            <a:br>
              <a:rPr lang="en-GB" sz="2500" dirty="0"/>
            </a:br>
            <a:r>
              <a:rPr lang="en-GB" sz="2500" dirty="0"/>
              <a:t>implemented in order to produce </a:t>
            </a:r>
            <a:r>
              <a:rPr lang="en-GB" sz="2500" dirty="0" smtClean="0"/>
              <a:t>quality software</a:t>
            </a:r>
            <a:endParaRPr lang="en-GB" sz="2500" dirty="0"/>
          </a:p>
          <a:p>
            <a:r>
              <a:rPr lang="en-GB" sz="2500" dirty="0" smtClean="0"/>
              <a:t>Software </a:t>
            </a:r>
            <a:r>
              <a:rPr lang="en-GB" sz="2500" dirty="0"/>
              <a:t>design involves a set of </a:t>
            </a:r>
            <a:r>
              <a:rPr lang="en-GB" sz="2500" b="1" dirty="0"/>
              <a:t>principles</a:t>
            </a:r>
            <a:r>
              <a:rPr lang="en-GB" sz="2500" dirty="0"/>
              <a:t>, </a:t>
            </a:r>
            <a:r>
              <a:rPr lang="en-GB" sz="2500" b="1" dirty="0"/>
              <a:t>concepts</a:t>
            </a:r>
            <a:br>
              <a:rPr lang="en-GB" sz="2500" b="1" dirty="0"/>
            </a:br>
            <a:r>
              <a:rPr lang="en-GB" sz="2500" dirty="0"/>
              <a:t>and </a:t>
            </a:r>
            <a:r>
              <a:rPr lang="en-GB" sz="2500" b="1" dirty="0"/>
              <a:t>practices </a:t>
            </a:r>
            <a:r>
              <a:rPr lang="en-GB" sz="2500" dirty="0"/>
              <a:t>that lead to the development of </a:t>
            </a:r>
            <a:r>
              <a:rPr lang="en-GB" sz="2500" dirty="0" smtClean="0"/>
              <a:t>high quality software</a:t>
            </a:r>
          </a:p>
          <a:p>
            <a:r>
              <a:rPr lang="en-GB" sz="2500" dirty="0" smtClean="0"/>
              <a:t>  </a:t>
            </a:r>
            <a:r>
              <a:rPr lang="en-GB" sz="2500" dirty="0"/>
              <a:t>For design, software engineers are looking more at </a:t>
            </a:r>
            <a:r>
              <a:rPr lang="en-GB" sz="2500" dirty="0" smtClean="0"/>
              <a:t>the </a:t>
            </a:r>
            <a:r>
              <a:rPr lang="en-GB" sz="2500" b="1" i="1" dirty="0" smtClean="0"/>
              <a:t>solution </a:t>
            </a:r>
            <a:r>
              <a:rPr lang="en-GB" sz="2500" b="1" i="1" dirty="0"/>
              <a:t>domain </a:t>
            </a:r>
            <a:r>
              <a:rPr lang="en-GB" sz="2500" dirty="0"/>
              <a:t>(rather than the problem </a:t>
            </a:r>
            <a:r>
              <a:rPr lang="en-GB" sz="2500" dirty="0" smtClean="0"/>
              <a:t>domain when </a:t>
            </a:r>
            <a:r>
              <a:rPr lang="en-GB" sz="2500" dirty="0"/>
              <a:t>doing requirements</a:t>
            </a:r>
            <a:r>
              <a:rPr lang="en-GB" sz="2500" dirty="0" smtClean="0"/>
              <a:t>)</a:t>
            </a:r>
          </a:p>
          <a:p>
            <a:r>
              <a:rPr lang="en-GB" sz="2500" dirty="0"/>
              <a:t> </a:t>
            </a:r>
            <a:r>
              <a:rPr lang="en-GB" sz="2500" dirty="0" smtClean="0"/>
              <a:t> </a:t>
            </a:r>
            <a:r>
              <a:rPr lang="en-GB" sz="2500" dirty="0"/>
              <a:t>The output is </a:t>
            </a:r>
            <a:r>
              <a:rPr lang="en-GB" sz="2500" b="1" i="1" dirty="0"/>
              <a:t>models that are used for system</a:t>
            </a:r>
            <a:br>
              <a:rPr lang="en-GB" sz="2500" b="1" i="1" dirty="0"/>
            </a:br>
            <a:r>
              <a:rPr lang="en-GB" sz="2500" b="1" i="1" dirty="0"/>
              <a:t>implementation</a:t>
            </a:r>
            <a:r>
              <a:rPr lang="en-GB" sz="2500" dirty="0"/>
              <a:t>, i.e. models that are architectural,</a:t>
            </a:r>
            <a:br>
              <a:rPr lang="en-GB" sz="2500" dirty="0"/>
            </a:br>
            <a:r>
              <a:rPr lang="en-GB" sz="2500" dirty="0"/>
              <a:t>interface, component-level and </a:t>
            </a:r>
            <a:r>
              <a:rPr lang="en-GB" sz="2500" dirty="0" smtClean="0"/>
              <a:t>Data and deployment</a:t>
            </a:r>
            <a:r>
              <a:rPr lang="en-GB" sz="2500" dirty="0"/>
              <a:t/>
            </a:r>
            <a:br>
              <a:rPr lang="en-GB" sz="2500" dirty="0"/>
            </a:br>
            <a:r>
              <a:rPr lang="en-GB" sz="2500" dirty="0"/>
              <a:t>representations of the system </a:t>
            </a:r>
            <a:br>
              <a:rPr lang="en-GB" sz="2500" dirty="0"/>
            </a:br>
            <a:endParaRPr lang="en-GB" sz="2500"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a:t>
            </a:fld>
            <a:endParaRPr lang="en-US" dirty="0">
              <a:solidFill>
                <a:srgbClr val="04617B">
                  <a:shade val="90000"/>
                </a:srgbClr>
              </a:solidFill>
            </a:endParaRPr>
          </a:p>
        </p:txBody>
      </p:sp>
    </p:spTree>
    <p:extLst>
      <p:ext uri="{BB962C8B-B14F-4D97-AF65-F5344CB8AC3E}">
        <p14:creationId xmlns:p14="http://schemas.microsoft.com/office/powerpoint/2010/main" val="2065050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85725"/>
            <a:ext cx="8229600" cy="438150"/>
          </a:xfrm>
        </p:spPr>
        <p:txBody>
          <a:bodyPr/>
          <a:lstStyle/>
          <a:p>
            <a:r>
              <a:rPr lang="en-US" sz="2800" b="1" dirty="0"/>
              <a:t> Software architecture</a:t>
            </a:r>
          </a:p>
        </p:txBody>
      </p:sp>
      <p:sp>
        <p:nvSpPr>
          <p:cNvPr id="3" name="Content Placeholder 2"/>
          <p:cNvSpPr>
            <a:spLocks noGrp="1"/>
          </p:cNvSpPr>
          <p:nvPr>
            <p:ph idx="1"/>
          </p:nvPr>
        </p:nvSpPr>
        <p:spPr>
          <a:xfrm>
            <a:off x="0" y="740996"/>
            <a:ext cx="9144000" cy="6117004"/>
          </a:xfrm>
        </p:spPr>
        <p:txBody>
          <a:bodyPr/>
          <a:lstStyle/>
          <a:p>
            <a:pPr>
              <a:defRPr/>
            </a:pPr>
            <a:r>
              <a:rPr lang="en-US" sz="2400" b="1" dirty="0" smtClean="0"/>
              <a:t>Some </a:t>
            </a:r>
            <a:r>
              <a:rPr lang="en-US" sz="2400" b="1" dirty="0"/>
              <a:t>of architectural  </a:t>
            </a:r>
            <a:r>
              <a:rPr lang="en-US" sz="2400" b="1" dirty="0" smtClean="0"/>
              <a:t>style </a:t>
            </a:r>
            <a:endParaRPr lang="en-US" sz="2400" b="1" dirty="0"/>
          </a:p>
          <a:p>
            <a:pPr marL="457200" indent="-457200">
              <a:buFont typeface="Wingdings 2" pitchFamily="18" charset="2"/>
              <a:buAutoNum type="arabicPeriod"/>
              <a:defRPr/>
            </a:pPr>
            <a:r>
              <a:rPr lang="en-US" sz="2400" b="1" i="1" dirty="0"/>
              <a:t>Repository architecture: </a:t>
            </a:r>
            <a:r>
              <a:rPr lang="en-US" sz="2000" dirty="0"/>
              <a:t>An architecture where subsystems  access and modify data from a </a:t>
            </a:r>
            <a:r>
              <a:rPr lang="en-US" sz="2000" b="1" dirty="0"/>
              <a:t>single data structure </a:t>
            </a:r>
            <a:r>
              <a:rPr lang="en-US" sz="2000" dirty="0"/>
              <a:t>called 	the central </a:t>
            </a:r>
            <a:r>
              <a:rPr lang="en-US" sz="2000" b="1" dirty="0"/>
              <a:t>repository.</a:t>
            </a:r>
            <a:endParaRPr lang="en-US" sz="2400" b="1" dirty="0"/>
          </a:p>
          <a:p>
            <a:pPr lvl="2">
              <a:defRPr/>
            </a:pPr>
            <a:r>
              <a:rPr lang="en-US" sz="1900" dirty="0"/>
              <a:t>Control flow can be dictated either by the central repository</a:t>
            </a:r>
            <a:endParaRPr lang="en-US" sz="1900" b="1" i="1" dirty="0"/>
          </a:p>
          <a:p>
            <a:pPr lvl="2">
              <a:defRPr/>
            </a:pPr>
            <a:r>
              <a:rPr lang="en-US" sz="1900" dirty="0"/>
              <a:t>The repository architecture is typical for </a:t>
            </a:r>
            <a:r>
              <a:rPr lang="en-US" sz="1900" b="1" dirty="0"/>
              <a:t>database management systems</a:t>
            </a:r>
            <a:r>
              <a:rPr lang="en-US" sz="1900" dirty="0"/>
              <a:t>, such as a payroll system or a bank system.</a:t>
            </a:r>
          </a:p>
          <a:p>
            <a:pPr lvl="2">
              <a:defRPr/>
            </a:pPr>
            <a:endParaRPr lang="en-US" sz="1900" u="sng" dirty="0"/>
          </a:p>
          <a:p>
            <a:pPr lvl="2">
              <a:defRPr/>
            </a:pPr>
            <a:endParaRPr lang="en-US" sz="1900" u="sng" dirty="0"/>
          </a:p>
          <a:p>
            <a:pPr lvl="2">
              <a:defRPr/>
            </a:pPr>
            <a:endParaRPr lang="en-US" sz="1900" u="sng" dirty="0"/>
          </a:p>
          <a:p>
            <a:pPr lvl="2">
              <a:defRPr/>
            </a:pPr>
            <a:endParaRPr lang="en-US" sz="1900" u="sng" dirty="0"/>
          </a:p>
          <a:p>
            <a:pPr>
              <a:defRPr/>
            </a:pPr>
            <a:endParaRPr lang="en-US" sz="1200" u="sng" dirty="0" smtClean="0"/>
          </a:p>
          <a:p>
            <a:pPr>
              <a:defRPr/>
            </a:pPr>
            <a:endParaRPr lang="en-US" sz="1200" u="sng" dirty="0"/>
          </a:p>
          <a:p>
            <a:pPr>
              <a:defRPr/>
            </a:pPr>
            <a:r>
              <a:rPr lang="en-US" sz="1900" u="sng" dirty="0"/>
              <a:t>Fig. </a:t>
            </a:r>
            <a:r>
              <a:rPr lang="en-US" sz="1800" dirty="0"/>
              <a:t>Repository architecture (UML class diagram). Every subsystem depends only on a central data structure called the repository. The repository in turn, has no knowledge of the other subsystems.</a:t>
            </a:r>
            <a:endParaRPr lang="en-US" sz="6600" u="sng" dirty="0"/>
          </a:p>
        </p:txBody>
      </p:sp>
      <p:pic>
        <p:nvPicPr>
          <p:cNvPr id="6146" name="Picture 2"/>
          <p:cNvPicPr>
            <a:picLocks noChangeAspect="1" noChangeArrowheads="1"/>
          </p:cNvPicPr>
          <p:nvPr/>
        </p:nvPicPr>
        <p:blipFill>
          <a:blip r:embed="rId2"/>
          <a:srcRect/>
          <a:stretch>
            <a:fillRect/>
          </a:stretch>
        </p:blipFill>
        <p:spPr bwMode="auto">
          <a:xfrm>
            <a:off x="606523" y="3086100"/>
            <a:ext cx="7286625" cy="1426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20</a:t>
            </a:fld>
            <a:endParaRPr lang="en-US" dirty="0">
              <a:solidFill>
                <a:srgbClr val="04617B">
                  <a:shade val="90000"/>
                </a:srgbClr>
              </a:solidFill>
            </a:endParaRPr>
          </a:p>
        </p:txBody>
      </p:sp>
    </p:spTree>
    <p:extLst>
      <p:ext uri="{BB962C8B-B14F-4D97-AF65-F5344CB8AC3E}">
        <p14:creationId xmlns:p14="http://schemas.microsoft.com/office/powerpoint/2010/main" val="1828854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229600" cy="438150"/>
          </a:xfrm>
        </p:spPr>
        <p:txBody>
          <a:bodyPr/>
          <a:lstStyle/>
          <a:p>
            <a:r>
              <a:rPr lang="en-US" sz="3200" dirty="0" err="1"/>
              <a:t>Cont</a:t>
            </a:r>
            <a:r>
              <a:rPr lang="en-US" sz="3200" dirty="0"/>
              <a:t>…</a:t>
            </a:r>
          </a:p>
        </p:txBody>
      </p:sp>
      <p:sp>
        <p:nvSpPr>
          <p:cNvPr id="3" name="Content Placeholder 2"/>
          <p:cNvSpPr>
            <a:spLocks noGrp="1"/>
          </p:cNvSpPr>
          <p:nvPr>
            <p:ph idx="1"/>
          </p:nvPr>
        </p:nvSpPr>
        <p:spPr>
          <a:xfrm>
            <a:off x="152400" y="900112"/>
            <a:ext cx="8991600" cy="5638800"/>
          </a:xfrm>
        </p:spPr>
        <p:txBody>
          <a:bodyPr/>
          <a:lstStyle/>
          <a:p>
            <a:pPr marL="514350" indent="-514350">
              <a:buFont typeface="Wingdings 2" pitchFamily="18" charset="2"/>
              <a:buAutoNum type="arabicPeriod" startAt="2"/>
              <a:defRPr/>
            </a:pPr>
            <a:r>
              <a:rPr lang="en-US" sz="2400" b="1" i="1" dirty="0"/>
              <a:t>Model/View/Controller:</a:t>
            </a:r>
          </a:p>
          <a:p>
            <a:pPr lvl="1">
              <a:defRPr/>
            </a:pPr>
            <a:r>
              <a:rPr lang="en-US" sz="1800" dirty="0"/>
              <a:t>In the Model/View/Controller (MVC) architecture subsystems are classified into three different types: </a:t>
            </a:r>
          </a:p>
          <a:p>
            <a:pPr marL="1435100" lvl="3" indent="-457200">
              <a:buFont typeface="+mj-lt"/>
              <a:buAutoNum type="arabicPeriod"/>
              <a:defRPr/>
            </a:pPr>
            <a:r>
              <a:rPr lang="en-US" b="1" dirty="0"/>
              <a:t>model subsystems </a:t>
            </a:r>
            <a:r>
              <a:rPr lang="en-US" dirty="0"/>
              <a:t>are responsible for maintaining domain knowledge,</a:t>
            </a:r>
          </a:p>
          <a:p>
            <a:pPr marL="1709738" lvl="4" indent="-169863">
              <a:defRPr/>
            </a:pPr>
            <a:r>
              <a:rPr lang="en-US" dirty="0"/>
              <a:t>It is developed such that they do not depend on any view or controller subsystem.</a:t>
            </a:r>
          </a:p>
          <a:p>
            <a:pPr marL="1709738" lvl="4" indent="-215900">
              <a:defRPr/>
            </a:pPr>
            <a:r>
              <a:rPr lang="en-US" dirty="0"/>
              <a:t>It maintain the central data structure</a:t>
            </a:r>
            <a:r>
              <a:rPr lang="en-US" dirty="0" smtClean="0"/>
              <a:t>.</a:t>
            </a:r>
          </a:p>
          <a:p>
            <a:pPr marL="1493838" lvl="4" indent="0">
              <a:buNone/>
              <a:defRPr/>
            </a:pPr>
            <a:endParaRPr lang="en-US" dirty="0"/>
          </a:p>
          <a:p>
            <a:pPr marL="1435100" lvl="3" indent="-457200">
              <a:buFont typeface="+mj-lt"/>
              <a:buAutoNum type="arabicPeriod"/>
              <a:defRPr/>
            </a:pPr>
            <a:r>
              <a:rPr lang="en-US" b="1" dirty="0"/>
              <a:t>view subsystems </a:t>
            </a:r>
            <a:r>
              <a:rPr lang="en-US" dirty="0"/>
              <a:t>are responsible for displaying it to the user, and </a:t>
            </a:r>
            <a:endParaRPr lang="en-US" dirty="0" smtClean="0"/>
          </a:p>
          <a:p>
            <a:pPr marL="1435100" lvl="3" indent="-457200">
              <a:buFont typeface="+mj-lt"/>
              <a:buAutoNum type="arabicPeriod"/>
              <a:defRPr/>
            </a:pPr>
            <a:endParaRPr lang="en-US" dirty="0"/>
          </a:p>
          <a:p>
            <a:pPr marL="1435100" lvl="3" indent="-457200">
              <a:buFont typeface="+mj-lt"/>
              <a:buAutoNum type="arabicPeriod"/>
              <a:defRPr/>
            </a:pPr>
            <a:r>
              <a:rPr lang="en-US" b="1" dirty="0"/>
              <a:t>Controller subsystems</a:t>
            </a:r>
            <a:r>
              <a:rPr lang="en-US" dirty="0"/>
              <a:t> are responsible for managing the sequence of interactions with the user. It gather input from the user and send message to the model.</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21</a:t>
            </a:fld>
            <a:endParaRPr lang="en-US" dirty="0">
              <a:solidFill>
                <a:srgbClr val="04617B">
                  <a:shade val="90000"/>
                </a:srgbClr>
              </a:solidFill>
            </a:endParaRPr>
          </a:p>
        </p:txBody>
      </p:sp>
    </p:spTree>
    <p:extLst>
      <p:ext uri="{BB962C8B-B14F-4D97-AF65-F5344CB8AC3E}">
        <p14:creationId xmlns:p14="http://schemas.microsoft.com/office/powerpoint/2010/main" val="18774442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circle(in)">
                                      <p:cBhvr>
                                        <p:cTn id="2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04850"/>
            <a:ext cx="8229600" cy="438150"/>
          </a:xfrm>
        </p:spPr>
        <p:txBody>
          <a:bodyPr/>
          <a:lstStyle/>
          <a:p>
            <a:r>
              <a:rPr lang="en-US" sz="3200"/>
              <a:t>Cont…</a:t>
            </a:r>
          </a:p>
        </p:txBody>
      </p:sp>
      <p:sp>
        <p:nvSpPr>
          <p:cNvPr id="24579" name="Content Placeholder 2"/>
          <p:cNvSpPr>
            <a:spLocks noGrp="1"/>
          </p:cNvSpPr>
          <p:nvPr>
            <p:ph idx="1"/>
          </p:nvPr>
        </p:nvSpPr>
        <p:spPr>
          <a:xfrm>
            <a:off x="152400" y="1219200"/>
            <a:ext cx="8991600" cy="5638800"/>
          </a:xfrm>
        </p:spPr>
        <p:txBody>
          <a:bodyPr/>
          <a:lstStyle/>
          <a:p>
            <a:pPr marL="514350" indent="-514350">
              <a:buFont typeface="Wingdings 2" pitchFamily="18" charset="2"/>
              <a:buAutoNum type="arabicPeriod" startAt="3"/>
            </a:pPr>
            <a:r>
              <a:rPr lang="en-US" b="1" i="1" dirty="0"/>
              <a:t>Client/server architecture</a:t>
            </a:r>
          </a:p>
          <a:p>
            <a:pPr lvl="1"/>
            <a:r>
              <a:rPr lang="en-US" sz="2200" dirty="0"/>
              <a:t>In the client/server architecture a subsystem, the </a:t>
            </a:r>
            <a:r>
              <a:rPr lang="en-US" sz="2200" b="1" dirty="0"/>
              <a:t>server, </a:t>
            </a:r>
            <a:r>
              <a:rPr lang="en-US" sz="2200" dirty="0"/>
              <a:t>provides services to instances of other  subsystems called the </a:t>
            </a:r>
            <a:r>
              <a:rPr lang="en-US" sz="2200" b="1" dirty="0"/>
              <a:t>clients, </a:t>
            </a:r>
            <a:r>
              <a:rPr lang="en-US" sz="2200" dirty="0"/>
              <a:t>which are responsible for interacting with the</a:t>
            </a:r>
            <a:r>
              <a:rPr lang="en-US" sz="2200" b="1" dirty="0"/>
              <a:t> </a:t>
            </a:r>
            <a:r>
              <a:rPr lang="en-US" sz="2200" dirty="0"/>
              <a:t>user.</a:t>
            </a:r>
          </a:p>
          <a:p>
            <a:pPr lvl="1"/>
            <a:r>
              <a:rPr lang="en-US" sz="2200" dirty="0"/>
              <a:t>The request for a service is usually done via a remote procedure call mechanism or a common object broker.</a:t>
            </a:r>
          </a:p>
          <a:p>
            <a:pPr lvl="1"/>
            <a:r>
              <a:rPr lang="en-US" sz="2200" dirty="0"/>
              <a:t>The client/server architecture is a generalization of the repository architecture.</a:t>
            </a:r>
          </a:p>
          <a:p>
            <a:pPr lvl="1"/>
            <a:endParaRPr lang="en-US" sz="2200" dirty="0"/>
          </a:p>
          <a:p>
            <a:pPr lvl="1"/>
            <a:endParaRPr lang="en-US" sz="2200" dirty="0"/>
          </a:p>
          <a:p>
            <a:pPr lvl="1"/>
            <a:endParaRPr lang="en-US" sz="2200" dirty="0"/>
          </a:p>
          <a:p>
            <a:pPr lvl="1"/>
            <a:endParaRPr lang="en-US" sz="2200" dirty="0"/>
          </a:p>
          <a:p>
            <a:pPr lvl="1"/>
            <a:endParaRPr lang="en-US" sz="2200" dirty="0"/>
          </a:p>
          <a:p>
            <a:pPr lvl="1"/>
            <a:r>
              <a:rPr lang="en-US" sz="2200" dirty="0"/>
              <a:t>Fig. </a:t>
            </a:r>
            <a:r>
              <a:rPr lang="en-US" sz="2000" dirty="0"/>
              <a:t>Client/server architecture (UML class diagram).</a:t>
            </a:r>
          </a:p>
        </p:txBody>
      </p:sp>
      <p:pic>
        <p:nvPicPr>
          <p:cNvPr id="24580" name="Picture 4"/>
          <p:cNvPicPr>
            <a:picLocks noChangeAspect="1" noChangeArrowheads="1"/>
          </p:cNvPicPr>
          <p:nvPr/>
        </p:nvPicPr>
        <p:blipFill>
          <a:blip r:embed="rId2"/>
          <a:srcRect/>
          <a:stretch>
            <a:fillRect/>
          </a:stretch>
        </p:blipFill>
        <p:spPr bwMode="auto">
          <a:xfrm>
            <a:off x="762000" y="4267200"/>
            <a:ext cx="7296150" cy="1847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22</a:t>
            </a:fld>
            <a:endParaRPr lang="en-US" dirty="0">
              <a:solidFill>
                <a:srgbClr val="04617B">
                  <a:shade val="90000"/>
                </a:srgbClr>
              </a:solidFill>
            </a:endParaRPr>
          </a:p>
        </p:txBody>
      </p:sp>
    </p:spTree>
    <p:extLst>
      <p:ext uri="{BB962C8B-B14F-4D97-AF65-F5344CB8AC3E}">
        <p14:creationId xmlns:p14="http://schemas.microsoft.com/office/powerpoint/2010/main" val="3377230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04850"/>
            <a:ext cx="8229600" cy="438150"/>
          </a:xfrm>
        </p:spPr>
        <p:txBody>
          <a:bodyPr/>
          <a:lstStyle/>
          <a:p>
            <a:r>
              <a:rPr lang="en-US" sz="3200"/>
              <a:t>Cont…</a:t>
            </a:r>
          </a:p>
        </p:txBody>
      </p:sp>
      <p:sp>
        <p:nvSpPr>
          <p:cNvPr id="25603" name="Content Placeholder 2"/>
          <p:cNvSpPr>
            <a:spLocks noGrp="1"/>
          </p:cNvSpPr>
          <p:nvPr>
            <p:ph idx="1"/>
          </p:nvPr>
        </p:nvSpPr>
        <p:spPr>
          <a:xfrm>
            <a:off x="152400" y="1219200"/>
            <a:ext cx="8991600" cy="5638800"/>
          </a:xfrm>
        </p:spPr>
        <p:txBody>
          <a:bodyPr/>
          <a:lstStyle/>
          <a:p>
            <a:pPr marL="514350" indent="-514350">
              <a:buFont typeface="Wingdings 2" pitchFamily="18" charset="2"/>
              <a:buAutoNum type="arabicPeriod" startAt="4"/>
            </a:pPr>
            <a:r>
              <a:rPr lang="en-US" dirty="0"/>
              <a:t>A peer-to-peer  architecture </a:t>
            </a:r>
          </a:p>
          <a:p>
            <a:pPr lvl="1"/>
            <a:r>
              <a:rPr lang="en-US" sz="2200" dirty="0"/>
              <a:t>It is a generalization of the client/server architecture in which subsystems can act both as client or as servers, in the sense that each subsystem can request and provide services.</a:t>
            </a:r>
          </a:p>
          <a:p>
            <a:pPr lvl="1"/>
            <a:r>
              <a:rPr lang="en-US" sz="2200" dirty="0"/>
              <a:t>The control flow within each subsystem is independent from the others except for synchronizations on requests.</a:t>
            </a:r>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lvl="1"/>
            <a:r>
              <a:rPr lang="en-US" sz="2200" dirty="0"/>
              <a:t>Fig. </a:t>
            </a:r>
            <a:r>
              <a:rPr lang="en-US" sz="2000" dirty="0"/>
              <a:t>Peer-to-peer architecture (UML class diagram).</a:t>
            </a:r>
          </a:p>
        </p:txBody>
      </p:sp>
      <p:pic>
        <p:nvPicPr>
          <p:cNvPr id="109570" name="Picture 2"/>
          <p:cNvPicPr>
            <a:picLocks noChangeAspect="1" noChangeArrowheads="1"/>
          </p:cNvPicPr>
          <p:nvPr/>
        </p:nvPicPr>
        <p:blipFill>
          <a:blip r:embed="rId2"/>
          <a:srcRect/>
          <a:stretch>
            <a:fillRect/>
          </a:stretch>
        </p:blipFill>
        <p:spPr bwMode="auto">
          <a:xfrm>
            <a:off x="914400" y="3657600"/>
            <a:ext cx="7324725"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23</a:t>
            </a:fld>
            <a:endParaRPr lang="en-US" dirty="0">
              <a:solidFill>
                <a:srgbClr val="04617B">
                  <a:shade val="90000"/>
                </a:srgbClr>
              </a:solidFill>
            </a:endParaRPr>
          </a:p>
        </p:txBody>
      </p:sp>
    </p:spTree>
    <p:extLst>
      <p:ext uri="{BB962C8B-B14F-4D97-AF65-F5344CB8AC3E}">
        <p14:creationId xmlns:p14="http://schemas.microsoft.com/office/powerpoint/2010/main" val="3029953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04850"/>
            <a:ext cx="8229600" cy="438150"/>
          </a:xfrm>
        </p:spPr>
        <p:txBody>
          <a:bodyPr/>
          <a:lstStyle/>
          <a:p>
            <a:r>
              <a:rPr lang="en-US" sz="3200"/>
              <a:t>Cont…</a:t>
            </a:r>
          </a:p>
        </p:txBody>
      </p:sp>
      <p:sp>
        <p:nvSpPr>
          <p:cNvPr id="26627" name="Content Placeholder 2"/>
          <p:cNvSpPr>
            <a:spLocks noGrp="1"/>
          </p:cNvSpPr>
          <p:nvPr>
            <p:ph idx="1"/>
          </p:nvPr>
        </p:nvSpPr>
        <p:spPr>
          <a:xfrm>
            <a:off x="152400" y="914400"/>
            <a:ext cx="8991600" cy="5943600"/>
          </a:xfrm>
        </p:spPr>
        <p:txBody>
          <a:bodyPr/>
          <a:lstStyle/>
          <a:p>
            <a:pPr marL="514350" indent="-514350">
              <a:buFont typeface="Wingdings 2" pitchFamily="18" charset="2"/>
              <a:buAutoNum type="arabicPeriod" startAt="5"/>
            </a:pPr>
            <a:r>
              <a:rPr lang="en-US" b="1" i="1" dirty="0"/>
              <a:t>Pipe and filter architecture</a:t>
            </a:r>
          </a:p>
          <a:p>
            <a:pPr lvl="1"/>
            <a:r>
              <a:rPr lang="en-US" sz="2200" dirty="0"/>
              <a:t>In this architecture  subsystems process data received from a set of inputs and send results to other subsystems via a set of outputs</a:t>
            </a:r>
            <a:r>
              <a:rPr lang="en-US" dirty="0"/>
              <a:t>.</a:t>
            </a:r>
          </a:p>
          <a:p>
            <a:pPr lvl="1"/>
            <a:r>
              <a:rPr lang="en-US" sz="2200" dirty="0"/>
              <a:t>The subsystems are called </a:t>
            </a:r>
            <a:r>
              <a:rPr lang="en-US" sz="2200" b="1" dirty="0"/>
              <a:t>filters, </a:t>
            </a:r>
            <a:r>
              <a:rPr lang="en-US" sz="2200" dirty="0"/>
              <a:t>and the associations between the subsystems are called </a:t>
            </a:r>
            <a:r>
              <a:rPr lang="en-US" sz="2200" b="1" dirty="0"/>
              <a:t>pipes.</a:t>
            </a:r>
          </a:p>
          <a:p>
            <a:pPr lvl="1"/>
            <a:r>
              <a:rPr lang="en-US" sz="2200" dirty="0"/>
              <a:t>Each filter only knows the content and the format of the  data received on the input pipes, not the filters that produced them.</a:t>
            </a:r>
          </a:p>
          <a:p>
            <a:pPr lvl="1"/>
            <a:r>
              <a:rPr lang="en-US" sz="2000" dirty="0"/>
              <a:t>Each filter is executed concurrently and synchronization is done via the pipes.</a:t>
            </a:r>
          </a:p>
          <a:p>
            <a:pPr lvl="1"/>
            <a:r>
              <a:rPr lang="en-US" sz="2200" dirty="0"/>
              <a:t>Most operating systems and programming languages provide a data stream mechanism; .</a:t>
            </a:r>
          </a:p>
          <a:p>
            <a:pPr lvl="1"/>
            <a:r>
              <a:rPr lang="en-US" sz="2200" dirty="0"/>
              <a:t>A </a:t>
            </a:r>
            <a:r>
              <a:rPr lang="en-US" sz="1800" dirty="0"/>
              <a:t>Filter </a:t>
            </a:r>
            <a:r>
              <a:rPr lang="en-US" sz="2200" dirty="0"/>
              <a:t>can have many inputs and outputs. A </a:t>
            </a:r>
            <a:r>
              <a:rPr lang="en-US" sz="1800" dirty="0"/>
              <a:t>Pipe </a:t>
            </a:r>
            <a:r>
              <a:rPr lang="en-US" sz="2200" dirty="0"/>
              <a:t>connects one of the outputs of a </a:t>
            </a:r>
            <a:r>
              <a:rPr lang="en-US" sz="1800" dirty="0"/>
              <a:t>Filter </a:t>
            </a:r>
            <a:r>
              <a:rPr lang="en-US" sz="2200" dirty="0"/>
              <a:t>to one of the inputs of another </a:t>
            </a:r>
            <a:r>
              <a:rPr lang="en-US" sz="1800" dirty="0"/>
              <a:t>Filter</a:t>
            </a:r>
            <a:r>
              <a:rPr lang="en-US" sz="2200" dirty="0"/>
              <a:t>.</a:t>
            </a:r>
            <a:endParaRPr lang="en-US" sz="5800" dirty="0"/>
          </a:p>
        </p:txBody>
      </p:sp>
      <p:pic>
        <p:nvPicPr>
          <p:cNvPr id="110595" name="Picture 3"/>
          <p:cNvPicPr>
            <a:picLocks noChangeAspect="1" noChangeArrowheads="1"/>
          </p:cNvPicPr>
          <p:nvPr/>
        </p:nvPicPr>
        <p:blipFill>
          <a:blip r:embed="rId2"/>
          <a:srcRect/>
          <a:stretch>
            <a:fillRect/>
          </a:stretch>
        </p:blipFill>
        <p:spPr bwMode="auto">
          <a:xfrm>
            <a:off x="1066800" y="5810250"/>
            <a:ext cx="7286625" cy="104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24</a:t>
            </a:fld>
            <a:endParaRPr lang="en-US" dirty="0">
              <a:solidFill>
                <a:srgbClr val="04617B">
                  <a:shade val="90000"/>
                </a:srgbClr>
              </a:solidFill>
            </a:endParaRPr>
          </a:p>
        </p:txBody>
      </p:sp>
    </p:spTree>
    <p:extLst>
      <p:ext uri="{BB962C8B-B14F-4D97-AF65-F5344CB8AC3E}">
        <p14:creationId xmlns:p14="http://schemas.microsoft.com/office/powerpoint/2010/main" val="1260856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6. Service Oriented Architecture </a:t>
            </a:r>
            <a:endParaRPr lang="en-GB" sz="3200" dirty="0"/>
          </a:p>
        </p:txBody>
      </p:sp>
      <p:sp>
        <p:nvSpPr>
          <p:cNvPr id="3" name="Content Placeholder 2"/>
          <p:cNvSpPr>
            <a:spLocks noGrp="1"/>
          </p:cNvSpPr>
          <p:nvPr>
            <p:ph idx="1"/>
          </p:nvPr>
        </p:nvSpPr>
        <p:spPr>
          <a:xfrm>
            <a:off x="457200" y="1935163"/>
            <a:ext cx="8229600" cy="4786312"/>
          </a:xfrm>
        </p:spPr>
        <p:txBody>
          <a:bodyPr/>
          <a:lstStyle/>
          <a:p>
            <a:r>
              <a:rPr lang="en-GB" dirty="0"/>
              <a:t>A business-centric IT architectural approach that supports integrating your business as linked, repeatable business tasks, </a:t>
            </a:r>
            <a:r>
              <a:rPr lang="en-GB" dirty="0" smtClean="0"/>
              <a:t>or </a:t>
            </a:r>
            <a:r>
              <a:rPr lang="en-GB" dirty="0"/>
              <a:t>services. </a:t>
            </a:r>
            <a:r>
              <a:rPr lang="en-GB" dirty="0" smtClean="0"/>
              <a:t>– IBM</a:t>
            </a:r>
          </a:p>
          <a:p>
            <a:r>
              <a:rPr lang="en-US" dirty="0"/>
              <a:t/>
            </a:r>
            <a:br>
              <a:rPr lang="en-US" dirty="0"/>
            </a:br>
            <a:r>
              <a:rPr lang="en-US" dirty="0" smtClean="0"/>
              <a:t>(</a:t>
            </a:r>
            <a:r>
              <a:rPr lang="en-US" dirty="0"/>
              <a:t>SOA) is an architectural style that promotes loose coupling and interoperability between software components or services. In an SOA, software systems are designed as a collection of independent services that communicate with each other over a network, providing specific functionalities as reusable and self-contained units.</a:t>
            </a: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25</a:t>
            </a:fld>
            <a:endParaRPr lang="en-US" dirty="0">
              <a:solidFill>
                <a:srgbClr val="04617B">
                  <a:shade val="90000"/>
                </a:srgbClr>
              </a:solidFill>
            </a:endParaRPr>
          </a:p>
        </p:txBody>
      </p:sp>
    </p:spTree>
    <p:extLst>
      <p:ext uri="{BB962C8B-B14F-4D97-AF65-F5344CB8AC3E}">
        <p14:creationId xmlns:p14="http://schemas.microsoft.com/office/powerpoint/2010/main" val="2960077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 Microservice </a:t>
            </a:r>
            <a:r>
              <a:rPr lang="en-GB" sz="3200" dirty="0"/>
              <a:t>Architecture</a:t>
            </a:r>
          </a:p>
        </p:txBody>
      </p:sp>
      <p:sp>
        <p:nvSpPr>
          <p:cNvPr id="3" name="Content Placeholder 2"/>
          <p:cNvSpPr>
            <a:spLocks noGrp="1"/>
          </p:cNvSpPr>
          <p:nvPr>
            <p:ph idx="1"/>
          </p:nvPr>
        </p:nvSpPr>
        <p:spPr/>
        <p:txBody>
          <a:bodyPr/>
          <a:lstStyle/>
          <a:p>
            <a:r>
              <a:rPr lang="en-GB" dirty="0"/>
              <a:t> is an architectural development style that allows building applications as a collection of small autonomous services developed for a business domain. </a:t>
            </a:r>
            <a:endParaRPr lang="en-GB" dirty="0" smtClean="0"/>
          </a:p>
          <a:p>
            <a:r>
              <a:rPr lang="en-US" dirty="0" err="1" smtClean="0"/>
              <a:t>Microservice</a:t>
            </a:r>
            <a:r>
              <a:rPr lang="en-US" dirty="0" smtClean="0"/>
              <a:t> </a:t>
            </a:r>
            <a:r>
              <a:rPr lang="en-US" dirty="0"/>
              <a:t>architecture is an architectural style that structures a software application as a collection of small, loosely coupled, and independently deployable services. Each </a:t>
            </a:r>
            <a:r>
              <a:rPr lang="en-US" dirty="0" err="1"/>
              <a:t>microservice</a:t>
            </a:r>
            <a:r>
              <a:rPr lang="en-US" dirty="0"/>
              <a:t> focuses on a specific business capability and can be developed, deployed, and scaled independently, allowing for flexibility, scalability, and easier maintenance of the overall system.</a:t>
            </a:r>
            <a:endParaRPr lang="en-GB" dirty="0" smtClean="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26</a:t>
            </a:fld>
            <a:endParaRPr lang="en-US" dirty="0">
              <a:solidFill>
                <a:srgbClr val="04617B">
                  <a:shade val="90000"/>
                </a:srgbClr>
              </a:solidFill>
            </a:endParaRPr>
          </a:p>
        </p:txBody>
      </p:sp>
    </p:spTree>
    <p:extLst>
      <p:ext uri="{BB962C8B-B14F-4D97-AF65-F5344CB8AC3E}">
        <p14:creationId xmlns:p14="http://schemas.microsoft.com/office/powerpoint/2010/main" val="596119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Service Oriented </a:t>
            </a:r>
            <a:r>
              <a:rPr lang="en-GB" sz="4000" dirty="0" smtClean="0"/>
              <a:t>vs Microservice</a:t>
            </a:r>
            <a:endParaRPr lang="en-GB" sz="4000"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27</a:t>
            </a:fld>
            <a:endParaRPr lang="en-US" dirty="0">
              <a:solidFill>
                <a:srgbClr val="04617B">
                  <a:shade val="90000"/>
                </a:srgbClr>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35163"/>
            <a:ext cx="7924800"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8798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28</a:t>
            </a:fld>
            <a:endParaRPr lang="en-US" dirty="0">
              <a:solidFill>
                <a:srgbClr val="04617B">
                  <a:shade val="90000"/>
                </a:srgbClr>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6152407"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934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Analysis to System Design</a:t>
            </a:r>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29</a:t>
            </a:fld>
            <a:endParaRPr lang="en-US" dirty="0">
              <a:solidFill>
                <a:srgbClr val="04617B">
                  <a:shade val="90000"/>
                </a:srgbClr>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35163"/>
            <a:ext cx="8382000"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546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792162"/>
          </a:xfrm>
        </p:spPr>
        <p:txBody>
          <a:bodyPr>
            <a:noAutofit/>
          </a:bodyPr>
          <a:lstStyle/>
          <a:p>
            <a:r>
              <a:rPr lang="en-US" sz="2400" b="1" dirty="0">
                <a:solidFill>
                  <a:schemeClr val="tx2"/>
                </a:solidFill>
                <a:effectLst>
                  <a:outerShdw blurRad="38100" dist="38100" dir="2700000" algn="tl">
                    <a:srgbClr val="000000">
                      <a:alpha val="43137"/>
                    </a:srgbClr>
                  </a:outerShdw>
                </a:effectLst>
                <a:latin typeface="Century Gothic" pitchFamily="34" charset="0"/>
              </a:rPr>
              <a:t>Relation of Software architecture to other development tasks</a:t>
            </a:r>
          </a:p>
        </p:txBody>
      </p:sp>
      <p:grpSp>
        <p:nvGrpSpPr>
          <p:cNvPr id="41" name="Group 40"/>
          <p:cNvGrpSpPr/>
          <p:nvPr/>
        </p:nvGrpSpPr>
        <p:grpSpPr>
          <a:xfrm>
            <a:off x="381000" y="1600200"/>
            <a:ext cx="8382000" cy="4953000"/>
            <a:chOff x="457200" y="1219200"/>
            <a:chExt cx="8610600" cy="4574977"/>
          </a:xfrm>
        </p:grpSpPr>
        <p:sp>
          <p:nvSpPr>
            <p:cNvPr id="4" name="Rounded Rectangle 3"/>
            <p:cNvSpPr/>
            <p:nvPr/>
          </p:nvSpPr>
          <p:spPr>
            <a:xfrm>
              <a:off x="457200" y="1600200"/>
              <a:ext cx="2109355"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entury Gothic" pitchFamily="34" charset="0"/>
                </a:rPr>
                <a:t>Domain Analysis, requirements Analysis and risk analysis</a:t>
              </a:r>
            </a:p>
          </p:txBody>
        </p:sp>
        <p:sp>
          <p:nvSpPr>
            <p:cNvPr id="7" name="Rounded Rectangle 6"/>
            <p:cNvSpPr/>
            <p:nvPr/>
          </p:nvSpPr>
          <p:spPr>
            <a:xfrm>
              <a:off x="3948545" y="3810000"/>
              <a:ext cx="2036618"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entury Gothic" pitchFamily="34" charset="0"/>
                </a:rPr>
                <a:t>Detailed Design, Coding, Integration, Testing</a:t>
              </a:r>
            </a:p>
          </p:txBody>
        </p:sp>
        <p:sp>
          <p:nvSpPr>
            <p:cNvPr id="8" name="Rectangle 7"/>
            <p:cNvSpPr/>
            <p:nvPr/>
          </p:nvSpPr>
          <p:spPr>
            <a:xfrm>
              <a:off x="4057651" y="1600200"/>
              <a:ext cx="1491096"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entury Gothic" pitchFamily="34" charset="0"/>
                </a:rPr>
                <a:t>Software architecture design</a:t>
              </a:r>
              <a:endParaRPr lang="en-US" sz="1600" dirty="0">
                <a:latin typeface="Century Gothic" pitchFamily="34" charset="0"/>
              </a:endParaRPr>
            </a:p>
          </p:txBody>
        </p:sp>
        <p:sp>
          <p:nvSpPr>
            <p:cNvPr id="9" name="Rounded Rectangle 8"/>
            <p:cNvSpPr/>
            <p:nvPr/>
          </p:nvSpPr>
          <p:spPr>
            <a:xfrm>
              <a:off x="6930736" y="1524000"/>
              <a:ext cx="1679864"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 Architecture Design</a:t>
              </a:r>
            </a:p>
          </p:txBody>
        </p:sp>
        <p:cxnSp>
          <p:nvCxnSpPr>
            <p:cNvPr id="11" name="Straight Arrow Connector 10"/>
            <p:cNvCxnSpPr/>
            <p:nvPr/>
          </p:nvCxnSpPr>
          <p:spPr>
            <a:xfrm>
              <a:off x="2712027" y="1905000"/>
              <a:ext cx="1163782" cy="0"/>
            </a:xfrm>
            <a:prstGeom prst="straightConnector1">
              <a:avLst/>
            </a:prstGeom>
            <a:ln w="15875">
              <a:headEnd w="sm" len="sm"/>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12027" y="2209800"/>
              <a:ext cx="1236518" cy="0"/>
            </a:xfrm>
            <a:prstGeom prst="straightConnector1">
              <a:avLst/>
            </a:prstGeom>
            <a:ln w="19050" cmpd="sng">
              <a:headEnd w="sm" len="sm"/>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84764" y="1219200"/>
              <a:ext cx="1381991" cy="523220"/>
            </a:xfrm>
            <a:prstGeom prst="rect">
              <a:avLst/>
            </a:prstGeom>
            <a:noFill/>
          </p:spPr>
          <p:txBody>
            <a:bodyPr wrap="square" rtlCol="0">
              <a:spAutoFit/>
            </a:bodyPr>
            <a:lstStyle/>
            <a:p>
              <a:r>
                <a:rPr lang="en-US" sz="1400" dirty="0"/>
                <a:t>Requirements, desired qualities</a:t>
              </a:r>
            </a:p>
          </p:txBody>
        </p:sp>
        <p:sp>
          <p:nvSpPr>
            <p:cNvPr id="18" name="TextBox 17"/>
            <p:cNvSpPr txBox="1"/>
            <p:nvPr/>
          </p:nvSpPr>
          <p:spPr>
            <a:xfrm>
              <a:off x="2712027" y="2362200"/>
              <a:ext cx="1381991" cy="523220"/>
            </a:xfrm>
            <a:prstGeom prst="rect">
              <a:avLst/>
            </a:prstGeom>
            <a:noFill/>
          </p:spPr>
          <p:txBody>
            <a:bodyPr wrap="square" rtlCol="0">
              <a:spAutoFit/>
            </a:bodyPr>
            <a:lstStyle/>
            <a:p>
              <a:r>
                <a:rPr lang="en-US" sz="1400" dirty="0"/>
                <a:t>Modifications to requirements</a:t>
              </a:r>
            </a:p>
          </p:txBody>
        </p:sp>
        <p:sp>
          <p:nvSpPr>
            <p:cNvPr id="19" name="TextBox 18"/>
            <p:cNvSpPr txBox="1"/>
            <p:nvPr/>
          </p:nvSpPr>
          <p:spPr>
            <a:xfrm>
              <a:off x="5621482" y="1229380"/>
              <a:ext cx="1381991" cy="523220"/>
            </a:xfrm>
            <a:prstGeom prst="rect">
              <a:avLst/>
            </a:prstGeom>
            <a:noFill/>
          </p:spPr>
          <p:txBody>
            <a:bodyPr wrap="square" rtlCol="0">
              <a:spAutoFit/>
            </a:bodyPr>
            <a:lstStyle/>
            <a:p>
              <a:r>
                <a:rPr lang="en-US" sz="1400" dirty="0"/>
                <a:t>Hardware Architecture</a:t>
              </a:r>
            </a:p>
          </p:txBody>
        </p:sp>
        <p:sp>
          <p:nvSpPr>
            <p:cNvPr id="20" name="TextBox 19"/>
            <p:cNvSpPr txBox="1"/>
            <p:nvPr/>
          </p:nvSpPr>
          <p:spPr>
            <a:xfrm>
              <a:off x="5621482" y="2286000"/>
              <a:ext cx="1381991" cy="523220"/>
            </a:xfrm>
            <a:prstGeom prst="rect">
              <a:avLst/>
            </a:prstGeom>
            <a:noFill/>
          </p:spPr>
          <p:txBody>
            <a:bodyPr wrap="square" rtlCol="0">
              <a:spAutoFit/>
            </a:bodyPr>
            <a:lstStyle/>
            <a:p>
              <a:r>
                <a:rPr lang="en-US" sz="1400" dirty="0"/>
                <a:t>Modification to hardware</a:t>
              </a:r>
            </a:p>
          </p:txBody>
        </p:sp>
        <p:cxnSp>
          <p:nvCxnSpPr>
            <p:cNvPr id="21" name="Straight Arrow Connector 20"/>
            <p:cNvCxnSpPr/>
            <p:nvPr/>
          </p:nvCxnSpPr>
          <p:spPr>
            <a:xfrm flipH="1">
              <a:off x="5621482" y="1905000"/>
              <a:ext cx="1236518" cy="0"/>
            </a:xfrm>
            <a:prstGeom prst="straightConnector1">
              <a:avLst/>
            </a:prstGeom>
            <a:ln w="19050" cmpd="sng">
              <a:headEnd w="sm" len="sm"/>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621482" y="2209800"/>
              <a:ext cx="1163782" cy="0"/>
            </a:xfrm>
            <a:prstGeom prst="straightConnector1">
              <a:avLst/>
            </a:prstGeom>
            <a:ln w="15875">
              <a:headEnd w="sm" len="sm"/>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66655" y="3134380"/>
              <a:ext cx="1381991" cy="523220"/>
            </a:xfrm>
            <a:prstGeom prst="rect">
              <a:avLst/>
            </a:prstGeom>
            <a:noFill/>
          </p:spPr>
          <p:txBody>
            <a:bodyPr wrap="square" rtlCol="0">
              <a:spAutoFit/>
            </a:bodyPr>
            <a:lstStyle/>
            <a:p>
              <a:r>
                <a:rPr lang="en-US" sz="1400" dirty="0"/>
                <a:t>Software architecture</a:t>
              </a:r>
            </a:p>
          </p:txBody>
        </p:sp>
        <p:sp>
          <p:nvSpPr>
            <p:cNvPr id="24" name="TextBox 23"/>
            <p:cNvSpPr txBox="1"/>
            <p:nvPr/>
          </p:nvSpPr>
          <p:spPr>
            <a:xfrm>
              <a:off x="5112327" y="3058180"/>
              <a:ext cx="1607127" cy="483287"/>
            </a:xfrm>
            <a:prstGeom prst="rect">
              <a:avLst/>
            </a:prstGeom>
            <a:noFill/>
          </p:spPr>
          <p:txBody>
            <a:bodyPr wrap="square" rtlCol="0">
              <a:spAutoFit/>
            </a:bodyPr>
            <a:lstStyle/>
            <a:p>
              <a:r>
                <a:rPr lang="en-US" sz="1400" dirty="0"/>
                <a:t>Implementation constraints</a:t>
              </a:r>
            </a:p>
          </p:txBody>
        </p:sp>
        <p:cxnSp>
          <p:nvCxnSpPr>
            <p:cNvPr id="26" name="Straight Arrow Connector 25"/>
            <p:cNvCxnSpPr/>
            <p:nvPr/>
          </p:nvCxnSpPr>
          <p:spPr>
            <a:xfrm>
              <a:off x="4530436" y="2885420"/>
              <a:ext cx="0" cy="858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966855" y="2885420"/>
              <a:ext cx="0" cy="848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67600" y="4648200"/>
              <a:ext cx="1600200" cy="523220"/>
            </a:xfrm>
            <a:prstGeom prst="rect">
              <a:avLst/>
            </a:prstGeom>
            <a:noFill/>
          </p:spPr>
          <p:txBody>
            <a:bodyPr wrap="square" rtlCol="0">
              <a:spAutoFit/>
            </a:bodyPr>
            <a:lstStyle/>
            <a:p>
              <a:r>
                <a:rPr lang="en-US" sz="1400" dirty="0"/>
                <a:t>Development</a:t>
              </a:r>
            </a:p>
            <a:p>
              <a:r>
                <a:rPr lang="en-US" sz="1400" dirty="0"/>
                <a:t> tasks</a:t>
              </a:r>
            </a:p>
          </p:txBody>
        </p:sp>
        <p:sp>
          <p:nvSpPr>
            <p:cNvPr id="32" name="TextBox 31"/>
            <p:cNvSpPr txBox="1"/>
            <p:nvPr/>
          </p:nvSpPr>
          <p:spPr>
            <a:xfrm>
              <a:off x="7391400" y="5181600"/>
              <a:ext cx="1447800" cy="307777"/>
            </a:xfrm>
            <a:prstGeom prst="rect">
              <a:avLst/>
            </a:prstGeom>
            <a:noFill/>
          </p:spPr>
          <p:txBody>
            <a:bodyPr wrap="square" rtlCol="0">
              <a:spAutoFit/>
            </a:bodyPr>
            <a:lstStyle/>
            <a:p>
              <a:r>
                <a:rPr lang="en-US" sz="1400" dirty="0"/>
                <a:t>Move forward</a:t>
              </a:r>
            </a:p>
          </p:txBody>
        </p:sp>
        <p:sp>
          <p:nvSpPr>
            <p:cNvPr id="33" name="TextBox 32"/>
            <p:cNvSpPr txBox="1"/>
            <p:nvPr/>
          </p:nvSpPr>
          <p:spPr>
            <a:xfrm>
              <a:off x="7467600" y="5486400"/>
              <a:ext cx="1143000" cy="307777"/>
            </a:xfrm>
            <a:prstGeom prst="rect">
              <a:avLst/>
            </a:prstGeom>
            <a:noFill/>
          </p:spPr>
          <p:txBody>
            <a:bodyPr wrap="square" rtlCol="0">
              <a:spAutoFit/>
            </a:bodyPr>
            <a:lstStyle/>
            <a:p>
              <a:r>
                <a:rPr lang="en-US" sz="1400" dirty="0"/>
                <a:t>feedback</a:t>
              </a:r>
            </a:p>
          </p:txBody>
        </p:sp>
        <p:cxnSp>
          <p:nvCxnSpPr>
            <p:cNvPr id="36" name="Straight Arrow Connector 35"/>
            <p:cNvCxnSpPr/>
            <p:nvPr/>
          </p:nvCxnSpPr>
          <p:spPr>
            <a:xfrm>
              <a:off x="6819900" y="5334000"/>
              <a:ext cx="571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858000" y="5638800"/>
              <a:ext cx="588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6785264" y="4767591"/>
              <a:ext cx="606136" cy="261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1A5E4394-6767-4976-B2AF-6299B73D51BB}" type="slidenum">
              <a:rPr lang="en-US" smtClean="0"/>
              <a:t>3</a:t>
            </a:fld>
            <a:endParaRPr lang="en-US"/>
          </a:p>
        </p:txBody>
      </p:sp>
    </p:spTree>
    <p:extLst>
      <p:ext uri="{BB962C8B-B14F-4D97-AF65-F5344CB8AC3E}">
        <p14:creationId xmlns:p14="http://schemas.microsoft.com/office/powerpoint/2010/main" val="4247053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Goal </a:t>
            </a: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30</a:t>
            </a:fld>
            <a:endParaRPr lang="en-US" dirty="0">
              <a:solidFill>
                <a:srgbClr val="04617B">
                  <a:shade val="90000"/>
                </a:srgbClr>
              </a:solidFill>
            </a:endParaRP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305800" cy="4107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832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Relationship Between Design Goals</a:t>
            </a:r>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31</a:t>
            </a:fld>
            <a:endParaRPr lang="en-US" dirty="0">
              <a:solidFill>
                <a:srgbClr val="04617B">
                  <a:shade val="90000"/>
                </a:srgbClr>
              </a:solidFill>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791527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idx="1"/>
          </p:nvPr>
        </p:nvSpPr>
        <p:spPr>
          <a:xfrm>
            <a:off x="457200" y="1935163"/>
            <a:ext cx="8229600" cy="3703637"/>
          </a:xfrm>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300168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Design </a:t>
            </a:r>
            <a:r>
              <a:rPr lang="en-GB" dirty="0" smtClean="0"/>
              <a:t>Trade-offs</a:t>
            </a:r>
            <a:endParaRPr lang="en-GB" dirty="0"/>
          </a:p>
        </p:txBody>
      </p:sp>
      <p:sp>
        <p:nvSpPr>
          <p:cNvPr id="3" name="Content Placeholder 2"/>
          <p:cNvSpPr>
            <a:spLocks noGrp="1"/>
          </p:cNvSpPr>
          <p:nvPr>
            <p:ph idx="1"/>
          </p:nvPr>
        </p:nvSpPr>
        <p:spPr/>
        <p:txBody>
          <a:bodyPr/>
          <a:lstStyle/>
          <a:p>
            <a:r>
              <a:rPr lang="en-GB" dirty="0" smtClean="0"/>
              <a:t>Functionality </a:t>
            </a:r>
            <a:r>
              <a:rPr lang="en-GB" dirty="0"/>
              <a:t>vs. Usability</a:t>
            </a:r>
          </a:p>
          <a:p>
            <a:r>
              <a:rPr lang="en-GB" dirty="0" smtClean="0"/>
              <a:t>Cost </a:t>
            </a:r>
            <a:r>
              <a:rPr lang="en-GB" dirty="0"/>
              <a:t>vs. Robustness</a:t>
            </a:r>
          </a:p>
          <a:p>
            <a:r>
              <a:rPr lang="en-GB" dirty="0" smtClean="0"/>
              <a:t>Efficiency </a:t>
            </a:r>
            <a:r>
              <a:rPr lang="en-GB" dirty="0"/>
              <a:t>vs. Portability</a:t>
            </a:r>
          </a:p>
          <a:p>
            <a:r>
              <a:rPr lang="en-GB" dirty="0" smtClean="0"/>
              <a:t>Rapid </a:t>
            </a:r>
            <a:r>
              <a:rPr lang="en-GB" dirty="0"/>
              <a:t>development vs. Functionality</a:t>
            </a:r>
          </a:p>
          <a:p>
            <a:r>
              <a:rPr lang="en-GB" dirty="0" smtClean="0"/>
              <a:t>Cost </a:t>
            </a:r>
            <a:r>
              <a:rPr lang="en-GB" dirty="0"/>
              <a:t>vs. Reusability</a:t>
            </a:r>
          </a:p>
          <a:p>
            <a:r>
              <a:rPr lang="en-GB" dirty="0" smtClean="0"/>
              <a:t>Backward </a:t>
            </a:r>
            <a:r>
              <a:rPr lang="en-GB" dirty="0"/>
              <a:t>Compatibility vs. </a:t>
            </a:r>
            <a:r>
              <a:rPr lang="en-GB" dirty="0" smtClean="0"/>
              <a:t>Readability</a:t>
            </a:r>
          </a:p>
          <a:p>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32</a:t>
            </a:fld>
            <a:endParaRPr lang="en-US" dirty="0">
              <a:solidFill>
                <a:srgbClr val="04617B">
                  <a:shade val="90000"/>
                </a:srgbClr>
              </a:solidFill>
            </a:endParaRPr>
          </a:p>
        </p:txBody>
      </p:sp>
    </p:spTree>
    <p:extLst>
      <p:ext uri="{BB962C8B-B14F-4D97-AF65-F5344CB8AC3E}">
        <p14:creationId xmlns:p14="http://schemas.microsoft.com/office/powerpoint/2010/main" val="2126428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57" y="228600"/>
            <a:ext cx="8229600" cy="666750"/>
          </a:xfrm>
        </p:spPr>
        <p:txBody>
          <a:bodyPr/>
          <a:lstStyle/>
          <a:p>
            <a:r>
              <a:rPr lang="en-GB" dirty="0"/>
              <a:t>Typical Design </a:t>
            </a:r>
            <a:r>
              <a:rPr lang="en-GB" dirty="0" smtClean="0"/>
              <a:t>Trade-offs</a:t>
            </a:r>
            <a:endParaRPr lang="en-GB" dirty="0"/>
          </a:p>
        </p:txBody>
      </p:sp>
      <p:sp>
        <p:nvSpPr>
          <p:cNvPr id="3" name="Content Placeholder 2"/>
          <p:cNvSpPr>
            <a:spLocks noGrp="1"/>
          </p:cNvSpPr>
          <p:nvPr>
            <p:ph idx="1"/>
          </p:nvPr>
        </p:nvSpPr>
        <p:spPr>
          <a:xfrm>
            <a:off x="445477" y="685800"/>
            <a:ext cx="8229600" cy="6172200"/>
          </a:xfrm>
        </p:spPr>
        <p:txBody>
          <a:bodyPr/>
          <a:lstStyle/>
          <a:p>
            <a:endParaRPr lang="en-US" sz="2400" dirty="0" smtClean="0"/>
          </a:p>
          <a:p>
            <a:r>
              <a:rPr lang="en-US" sz="2400" dirty="0" smtClean="0"/>
              <a:t>In </a:t>
            </a:r>
            <a:r>
              <a:rPr lang="en-US" sz="2400" dirty="0"/>
              <a:t>system design, trade-offs refer to the compromises that need to be made when making design decisions. These trade-offs involve making choices between different factors or attributes of a system, where improving one aspect may come at the cost of another. Here are some examples of </a:t>
            </a:r>
            <a:endParaRPr lang="en-US" sz="2400" dirty="0" smtClean="0"/>
          </a:p>
          <a:p>
            <a:r>
              <a:rPr lang="en-US" sz="2400" b="1" dirty="0"/>
              <a:t>Performance vs. Scalability: </a:t>
            </a:r>
            <a:r>
              <a:rPr lang="en-US" sz="2400" dirty="0"/>
              <a:t>Increasing performance often involves optimizing the system for speed and efficiency. However, this may limit its scalability, i.e., the ability to handle increasing workloads or accommodate a growing number of users. Balancing performance and scalability requires careful consideration of factors like hardware resources, caching strategies, and distributed computing techniques.</a:t>
            </a:r>
          </a:p>
          <a:p>
            <a:endParaRPr lang="en-US" sz="2400" dirty="0" smtClean="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33</a:t>
            </a:fld>
            <a:endParaRPr lang="en-US" dirty="0">
              <a:solidFill>
                <a:srgbClr val="04617B">
                  <a:shade val="90000"/>
                </a:srgbClr>
              </a:solidFill>
            </a:endParaRPr>
          </a:p>
        </p:txBody>
      </p:sp>
    </p:spTree>
    <p:extLst>
      <p:ext uri="{BB962C8B-B14F-4D97-AF65-F5344CB8AC3E}">
        <p14:creationId xmlns:p14="http://schemas.microsoft.com/office/powerpoint/2010/main" val="2126428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57" y="228600"/>
            <a:ext cx="8229600" cy="666750"/>
          </a:xfrm>
        </p:spPr>
        <p:txBody>
          <a:bodyPr/>
          <a:lstStyle/>
          <a:p>
            <a:r>
              <a:rPr lang="en-GB" dirty="0"/>
              <a:t>Typical Design </a:t>
            </a:r>
            <a:r>
              <a:rPr lang="en-GB" dirty="0" smtClean="0"/>
              <a:t>Trade-offs</a:t>
            </a:r>
            <a:endParaRPr lang="en-GB" dirty="0"/>
          </a:p>
        </p:txBody>
      </p:sp>
      <p:sp>
        <p:nvSpPr>
          <p:cNvPr id="3" name="Content Placeholder 2"/>
          <p:cNvSpPr>
            <a:spLocks noGrp="1"/>
          </p:cNvSpPr>
          <p:nvPr>
            <p:ph idx="1"/>
          </p:nvPr>
        </p:nvSpPr>
        <p:spPr>
          <a:xfrm>
            <a:off x="445477" y="990600"/>
            <a:ext cx="8229600" cy="6096000"/>
          </a:xfrm>
        </p:spPr>
        <p:txBody>
          <a:bodyPr/>
          <a:lstStyle/>
          <a:p>
            <a:endParaRPr lang="en-US" sz="2400" dirty="0" smtClean="0"/>
          </a:p>
          <a:p>
            <a:r>
              <a:rPr lang="en-US" sz="2000" b="1" dirty="0"/>
              <a:t>Flexibility vs. Complexity: </a:t>
            </a:r>
            <a:r>
              <a:rPr lang="en-US" sz="2000" dirty="0"/>
              <a:t>Building a highly flexible system that can adapt to changing requirements typically involves introducing more complexity. Adding flexibility may require incorporating abstractions, configuration options, or customizable features, which can make the system harder to understand, maintain, or troubleshoot. Striking the right balance between flexibility and simplicity is crucial to avoid excessive complexity</a:t>
            </a:r>
            <a:r>
              <a:rPr lang="en-US" sz="2000" dirty="0" smtClean="0"/>
              <a:t>.</a:t>
            </a:r>
          </a:p>
          <a:p>
            <a:endParaRPr lang="en-US" sz="2000" b="1" dirty="0" smtClean="0"/>
          </a:p>
          <a:p>
            <a:r>
              <a:rPr lang="en-US" sz="2000" b="1" dirty="0"/>
              <a:t>Security vs. Usability: </a:t>
            </a:r>
            <a:r>
              <a:rPr lang="en-US" sz="2000" dirty="0"/>
              <a:t>Enhancing system security often involves implementing strict authentication mechanisms, encryption protocols, or access controls. However, these security measures may introduce additional steps or requirements that impact the system's usability. Designers must find the right balance between maintaining a secure system and providing a user-friendly experience.</a:t>
            </a:r>
          </a:p>
          <a:p>
            <a:endParaRPr lang="en-US" sz="2400" dirty="0" smtClean="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34</a:t>
            </a:fld>
            <a:endParaRPr lang="en-US" dirty="0">
              <a:solidFill>
                <a:srgbClr val="04617B">
                  <a:shade val="90000"/>
                </a:srgbClr>
              </a:solidFill>
            </a:endParaRPr>
          </a:p>
        </p:txBody>
      </p:sp>
    </p:spTree>
    <p:extLst>
      <p:ext uri="{BB962C8B-B14F-4D97-AF65-F5344CB8AC3E}">
        <p14:creationId xmlns:p14="http://schemas.microsoft.com/office/powerpoint/2010/main" val="1689082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57" y="228600"/>
            <a:ext cx="8229600" cy="666750"/>
          </a:xfrm>
        </p:spPr>
        <p:txBody>
          <a:bodyPr/>
          <a:lstStyle/>
          <a:p>
            <a:r>
              <a:rPr lang="en-GB" dirty="0"/>
              <a:t>Typical Design </a:t>
            </a:r>
            <a:r>
              <a:rPr lang="en-GB" dirty="0" smtClean="0"/>
              <a:t>Trade-offs</a:t>
            </a:r>
            <a:endParaRPr lang="en-GB" dirty="0"/>
          </a:p>
        </p:txBody>
      </p:sp>
      <p:sp>
        <p:nvSpPr>
          <p:cNvPr id="3" name="Content Placeholder 2"/>
          <p:cNvSpPr>
            <a:spLocks noGrp="1"/>
          </p:cNvSpPr>
          <p:nvPr>
            <p:ph idx="1"/>
          </p:nvPr>
        </p:nvSpPr>
        <p:spPr>
          <a:xfrm>
            <a:off x="445477" y="990600"/>
            <a:ext cx="8229600" cy="6096000"/>
          </a:xfrm>
        </p:spPr>
        <p:txBody>
          <a:bodyPr/>
          <a:lstStyle/>
          <a:p>
            <a:endParaRPr lang="en-US" sz="2400" b="1" dirty="0" smtClean="0"/>
          </a:p>
          <a:p>
            <a:r>
              <a:rPr lang="en-US" sz="2000" b="1" dirty="0"/>
              <a:t>Cost vs. Performance: </a:t>
            </a:r>
            <a:r>
              <a:rPr lang="en-US" sz="2000" dirty="0"/>
              <a:t>Allocating more resources, such as additional servers or higher-performing hardware, can improve system performance. However, these enhancements come with increased costs. It is essential to assess the trade-off between investing in higher-performance resources and the resulting improvement in the overall system's performance, considering the budget and cost-effectiveness</a:t>
            </a:r>
            <a:r>
              <a:rPr lang="en-US" sz="2000" dirty="0" smtClean="0"/>
              <a:t>.</a:t>
            </a:r>
          </a:p>
          <a:p>
            <a:endParaRPr lang="en-US" sz="2000" dirty="0"/>
          </a:p>
          <a:p>
            <a:r>
              <a:rPr lang="en-US" sz="2000" b="1" dirty="0"/>
              <a:t>Consistency vs. Availability</a:t>
            </a:r>
            <a:r>
              <a:rPr lang="en-US" sz="2000" dirty="0"/>
              <a:t>: In distributed systems, achieving strong consistency across all nodes can impact system availability. Strong consistency ensures that all replicas have the same view of data but may introduce delays or failures in case of network partitions. On the other hand, prioritizing availability allows the system to continue functioning even with inconsistent data across nodes. Choosing the right level of consistency and availability is a crucial trade-off in distributed system design.</a:t>
            </a:r>
          </a:p>
          <a:p>
            <a:endParaRPr lang="en-US" sz="2400" dirty="0" smtClean="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35</a:t>
            </a:fld>
            <a:endParaRPr lang="en-US" dirty="0">
              <a:solidFill>
                <a:srgbClr val="04617B">
                  <a:shade val="90000"/>
                </a:srgbClr>
              </a:solidFill>
            </a:endParaRPr>
          </a:p>
        </p:txBody>
      </p:sp>
    </p:spTree>
    <p:extLst>
      <p:ext uri="{BB962C8B-B14F-4D97-AF65-F5344CB8AC3E}">
        <p14:creationId xmlns:p14="http://schemas.microsoft.com/office/powerpoint/2010/main" val="941970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Decomposition</a:t>
            </a:r>
          </a:p>
        </p:txBody>
      </p:sp>
      <p:sp>
        <p:nvSpPr>
          <p:cNvPr id="3" name="Content Placeholder 2"/>
          <p:cNvSpPr>
            <a:spLocks noGrp="1"/>
          </p:cNvSpPr>
          <p:nvPr>
            <p:ph idx="1"/>
          </p:nvPr>
        </p:nvSpPr>
        <p:spPr/>
        <p:txBody>
          <a:bodyPr/>
          <a:lstStyle/>
          <a:p>
            <a:r>
              <a:rPr lang="en-GB" dirty="0"/>
              <a:t>Subsystem (UML: Package</a:t>
            </a:r>
            <a:r>
              <a:rPr lang="en-GB" dirty="0" smtClean="0"/>
              <a:t>)</a:t>
            </a:r>
          </a:p>
          <a:p>
            <a:pPr lvl="1"/>
            <a:r>
              <a:rPr lang="en-GB" dirty="0" smtClean="0"/>
              <a:t>Collection </a:t>
            </a:r>
            <a:r>
              <a:rPr lang="en-GB" dirty="0"/>
              <a:t>of classes, associations, operations, events and constraints that are </a:t>
            </a:r>
            <a:r>
              <a:rPr lang="en-GB" dirty="0" smtClean="0"/>
              <a:t>interrelated</a:t>
            </a:r>
          </a:p>
          <a:p>
            <a:pPr lvl="2"/>
            <a:r>
              <a:rPr lang="en-GB" dirty="0" smtClean="0"/>
              <a:t>Seed </a:t>
            </a:r>
            <a:r>
              <a:rPr lang="en-GB" dirty="0"/>
              <a:t>for subsystems: UML Objects and Classes. </a:t>
            </a:r>
          </a:p>
          <a:p>
            <a:r>
              <a:rPr lang="en-GB" dirty="0" smtClean="0"/>
              <a:t>(</a:t>
            </a:r>
            <a:r>
              <a:rPr lang="en-GB" dirty="0"/>
              <a:t>Subsystem) Service: </a:t>
            </a:r>
          </a:p>
          <a:p>
            <a:pPr lvl="1"/>
            <a:r>
              <a:rPr lang="en-GB" dirty="0" smtClean="0"/>
              <a:t>Group </a:t>
            </a:r>
            <a:r>
              <a:rPr lang="en-GB" dirty="0"/>
              <a:t>of operations  provided by the subsystem </a:t>
            </a:r>
            <a:endParaRPr lang="en-GB" dirty="0" smtClean="0"/>
          </a:p>
          <a:p>
            <a:pPr lvl="1"/>
            <a:r>
              <a:rPr lang="en-GB" dirty="0" smtClean="0"/>
              <a:t>Seed </a:t>
            </a:r>
            <a:r>
              <a:rPr lang="en-GB" dirty="0"/>
              <a:t>for services: Subsystem use </a:t>
            </a:r>
            <a:r>
              <a:rPr lang="en-GB" dirty="0" smtClean="0"/>
              <a:t>cases</a:t>
            </a: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36</a:t>
            </a:fld>
            <a:endParaRPr lang="en-US" dirty="0">
              <a:solidFill>
                <a:srgbClr val="04617B">
                  <a:shade val="90000"/>
                </a:srgbClr>
              </a:solidFill>
            </a:endParaRPr>
          </a:p>
        </p:txBody>
      </p:sp>
    </p:spTree>
    <p:extLst>
      <p:ext uri="{BB962C8B-B14F-4D97-AF65-F5344CB8AC3E}">
        <p14:creationId xmlns:p14="http://schemas.microsoft.com/office/powerpoint/2010/main" val="25291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 </a:t>
            </a:r>
            <a:endParaRPr lang="en-GB" dirty="0"/>
          </a:p>
        </p:txBody>
      </p:sp>
      <p:sp>
        <p:nvSpPr>
          <p:cNvPr id="3" name="Content Placeholder 2"/>
          <p:cNvSpPr>
            <a:spLocks noGrp="1"/>
          </p:cNvSpPr>
          <p:nvPr>
            <p:ph idx="1"/>
          </p:nvPr>
        </p:nvSpPr>
        <p:spPr/>
        <p:txBody>
          <a:bodyPr/>
          <a:lstStyle/>
          <a:p>
            <a:r>
              <a:rPr lang="en-GB" dirty="0"/>
              <a:t>Service is specified by Subsystem interface:</a:t>
            </a:r>
          </a:p>
          <a:p>
            <a:pPr lvl="1"/>
            <a:r>
              <a:rPr lang="en-GB" dirty="0" smtClean="0"/>
              <a:t>Specifies </a:t>
            </a:r>
            <a:r>
              <a:rPr lang="en-GB" dirty="0"/>
              <a:t>interaction and information flow from/to subsystem boundaries, but not inside the subsystem. </a:t>
            </a:r>
          </a:p>
          <a:p>
            <a:pPr lvl="1"/>
            <a:r>
              <a:rPr lang="en-GB" dirty="0" smtClean="0"/>
              <a:t>Should </a:t>
            </a:r>
            <a:r>
              <a:rPr lang="en-GB" dirty="0"/>
              <a:t>be well-defined and small. </a:t>
            </a:r>
          </a:p>
          <a:p>
            <a:pPr lvl="1"/>
            <a:r>
              <a:rPr lang="en-GB" dirty="0" smtClean="0"/>
              <a:t>Often </a:t>
            </a:r>
            <a:r>
              <a:rPr lang="en-GB" dirty="0"/>
              <a:t>called API: Application programmer’s interface, but this term should used during implementation,  not during System Design</a:t>
            </a:r>
          </a:p>
          <a:p>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37</a:t>
            </a:fld>
            <a:endParaRPr lang="en-US" dirty="0">
              <a:solidFill>
                <a:srgbClr val="04617B">
                  <a:shade val="90000"/>
                </a:srgbClr>
              </a:solidFill>
            </a:endParaRPr>
          </a:p>
        </p:txBody>
      </p:sp>
    </p:spTree>
    <p:extLst>
      <p:ext uri="{BB962C8B-B14F-4D97-AF65-F5344CB8AC3E}">
        <p14:creationId xmlns:p14="http://schemas.microsoft.com/office/powerpoint/2010/main" val="3585952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81000" y="1295400"/>
            <a:ext cx="8229600" cy="5257800"/>
          </a:xfrm>
          <a:noFill/>
          <a:ln/>
        </p:spPr>
        <p:txBody>
          <a:bodyPr lIns="90831" tIns="44618" rIns="90831" bIns="44618"/>
          <a:lstStyle/>
          <a:p>
            <a:r>
              <a:rPr lang="en-US" dirty="0"/>
              <a:t>Structural decomposition, also known as architectural decomposition, is a process in system design where a complex system is broken down into smaller, more manageable components or modules. It involves dividing the system's functionality, responsibilities, and interactions into cohesive and loosely coupled parts, creating a hierarchical structure</a:t>
            </a:r>
            <a:r>
              <a:rPr lang="en-US" dirty="0" smtClean="0"/>
              <a:t>.</a:t>
            </a:r>
          </a:p>
          <a:p>
            <a:pPr marL="0" indent="0">
              <a:buNone/>
            </a:pPr>
            <a:endParaRPr lang="en-US" dirty="0" smtClean="0"/>
          </a:p>
          <a:p>
            <a:r>
              <a:rPr lang="en-US" dirty="0"/>
              <a:t>The purpose of structural decomposition is to simplify the design, improve modularity, enhance reusability, and facilitate the understanding, development, and maintenance of the system. </a:t>
            </a:r>
          </a:p>
        </p:txBody>
      </p:sp>
      <p:sp>
        <p:nvSpPr>
          <p:cNvPr id="24579" name="Rectangle 3"/>
          <p:cNvSpPr>
            <a:spLocks noGrp="1" noChangeArrowheads="1"/>
          </p:cNvSpPr>
          <p:nvPr>
            <p:ph type="title"/>
          </p:nvPr>
        </p:nvSpPr>
        <p:spPr>
          <a:xfrm>
            <a:off x="457200" y="152400"/>
            <a:ext cx="8229600" cy="762000"/>
          </a:xfrm>
          <a:noFill/>
          <a:ln/>
        </p:spPr>
        <p:txBody>
          <a:bodyPr lIns="90831" tIns="44618" rIns="90831" bIns="44618" anchor="b"/>
          <a:lstStyle/>
          <a:p>
            <a:r>
              <a:rPr lang="en-US" dirty="0"/>
              <a:t>Structural </a:t>
            </a:r>
            <a:r>
              <a:rPr lang="en-US" dirty="0" smtClean="0"/>
              <a:t>Decomposition</a:t>
            </a:r>
            <a:endParaRPr lang="en-US"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38</a:t>
            </a:fld>
            <a:endParaRPr lang="en-US" dirty="0">
              <a:solidFill>
                <a:srgbClr val="04617B">
                  <a:shade val="90000"/>
                </a:srgbClr>
              </a:solidFill>
            </a:endParaRPr>
          </a:p>
        </p:txBody>
      </p:sp>
    </p:spTree>
    <p:extLst>
      <p:ext uri="{BB962C8B-B14F-4D97-AF65-F5344CB8AC3E}">
        <p14:creationId xmlns:p14="http://schemas.microsoft.com/office/powerpoint/2010/main" val="117414727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45" y="76200"/>
            <a:ext cx="8229600" cy="1143000"/>
          </a:xfrm>
        </p:spPr>
        <p:txBody>
          <a:bodyPr/>
          <a:lstStyle/>
          <a:p>
            <a:r>
              <a:rPr lang="en-GB" sz="4000" dirty="0"/>
              <a:t>Criteria for subsystem selection:</a:t>
            </a:r>
          </a:p>
        </p:txBody>
      </p:sp>
      <p:sp>
        <p:nvSpPr>
          <p:cNvPr id="3" name="Content Placeholder 2"/>
          <p:cNvSpPr>
            <a:spLocks noGrp="1"/>
          </p:cNvSpPr>
          <p:nvPr>
            <p:ph idx="1"/>
          </p:nvPr>
        </p:nvSpPr>
        <p:spPr>
          <a:xfrm>
            <a:off x="457200" y="1447800"/>
            <a:ext cx="8229600" cy="4389437"/>
          </a:xfrm>
        </p:spPr>
        <p:txBody>
          <a:bodyPr/>
          <a:lstStyle/>
          <a:p>
            <a:r>
              <a:rPr lang="en-GB" sz="2000" dirty="0" smtClean="0"/>
              <a:t>Most </a:t>
            </a:r>
            <a:r>
              <a:rPr lang="en-GB" sz="2000" dirty="0"/>
              <a:t>of the interaction </a:t>
            </a:r>
            <a:r>
              <a:rPr lang="en-GB" sz="2000" dirty="0" smtClean="0"/>
              <a:t>should be </a:t>
            </a:r>
            <a:r>
              <a:rPr lang="en-GB" sz="2000" dirty="0"/>
              <a:t>within subsystems, rather than across subsystem boundaries </a:t>
            </a:r>
            <a:r>
              <a:rPr lang="en-GB" sz="2000" dirty="0" smtClean="0"/>
              <a:t>(</a:t>
            </a:r>
            <a:r>
              <a:rPr lang="en-GB" sz="2000" dirty="0"/>
              <a:t>High cohesion).</a:t>
            </a:r>
          </a:p>
          <a:p>
            <a:pPr lvl="1"/>
            <a:r>
              <a:rPr lang="en-GB" sz="1800" dirty="0" smtClean="0"/>
              <a:t>Does </a:t>
            </a:r>
            <a:r>
              <a:rPr lang="en-GB" sz="1800" dirty="0"/>
              <a:t>one subsystem always call the other for the </a:t>
            </a:r>
            <a:r>
              <a:rPr lang="en-GB" sz="1800" dirty="0" smtClean="0"/>
              <a:t>service?</a:t>
            </a:r>
          </a:p>
          <a:p>
            <a:pPr lvl="1"/>
            <a:r>
              <a:rPr lang="en-GB" sz="1800" dirty="0" smtClean="0"/>
              <a:t>Which </a:t>
            </a:r>
            <a:r>
              <a:rPr lang="en-GB" sz="1800" dirty="0"/>
              <a:t>of the subsystems call each other for service?</a:t>
            </a:r>
          </a:p>
          <a:p>
            <a:r>
              <a:rPr lang="en-GB" sz="2000" dirty="0" smtClean="0"/>
              <a:t>Primary </a:t>
            </a:r>
            <a:r>
              <a:rPr lang="en-GB" sz="2000" dirty="0"/>
              <a:t>Question: </a:t>
            </a:r>
          </a:p>
          <a:p>
            <a:pPr lvl="1"/>
            <a:r>
              <a:rPr lang="en-GB" sz="1800" dirty="0" smtClean="0"/>
              <a:t>What </a:t>
            </a:r>
            <a:r>
              <a:rPr lang="en-GB" sz="1800" dirty="0"/>
              <a:t>kind of service is provided by the subsystems (subsystem </a:t>
            </a:r>
            <a:r>
              <a:rPr lang="en-GB" sz="2000" dirty="0" smtClean="0"/>
              <a:t>interface</a:t>
            </a:r>
            <a:r>
              <a:rPr lang="en-GB" sz="2000" dirty="0"/>
              <a:t>)?</a:t>
            </a:r>
          </a:p>
          <a:p>
            <a:r>
              <a:rPr lang="en-GB" sz="2000" dirty="0" smtClean="0"/>
              <a:t>Secondary </a:t>
            </a:r>
            <a:r>
              <a:rPr lang="en-GB" sz="2000" dirty="0"/>
              <a:t>Question:</a:t>
            </a:r>
          </a:p>
          <a:p>
            <a:pPr lvl="2"/>
            <a:r>
              <a:rPr lang="en-GB" sz="1500" dirty="0" smtClean="0"/>
              <a:t>Can </a:t>
            </a:r>
            <a:r>
              <a:rPr lang="en-GB" sz="1500" dirty="0"/>
              <a:t>the subsystems be hierarchically ordered (layers)?</a:t>
            </a:r>
          </a:p>
          <a:p>
            <a:r>
              <a:rPr lang="en-GB" sz="2000" dirty="0" smtClean="0"/>
              <a:t>What </a:t>
            </a:r>
            <a:r>
              <a:rPr lang="en-GB" sz="2000" dirty="0"/>
              <a:t>kind of model is good for describing layers and </a:t>
            </a:r>
            <a:r>
              <a:rPr lang="en-GB" sz="2000" dirty="0" smtClean="0"/>
              <a:t>partitions</a:t>
            </a:r>
            <a:r>
              <a:rPr lang="en-GB" sz="2000" dirty="0"/>
              <a:t>?</a:t>
            </a:r>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39</a:t>
            </a:fld>
            <a:endParaRPr lang="en-US" dirty="0">
              <a:solidFill>
                <a:srgbClr val="04617B">
                  <a:shade val="90000"/>
                </a:srgbClr>
              </a:solidFill>
            </a:endParaRPr>
          </a:p>
        </p:txBody>
      </p:sp>
    </p:spTree>
    <p:extLst>
      <p:ext uri="{BB962C8B-B14F-4D97-AF65-F5344CB8AC3E}">
        <p14:creationId xmlns:p14="http://schemas.microsoft.com/office/powerpoint/2010/main" val="947814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p:nvPr>
        </p:nvSpPr>
        <p:spPr bwMode="auto">
          <a:xfrm>
            <a:off x="685800" y="0"/>
            <a:ext cx="729297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eaLnBrk="1"/>
            <a:r>
              <a:rPr lang="en-US" altLang="en-US" sz="2400" b="1" dirty="0" smtClean="0">
                <a:solidFill>
                  <a:srgbClr val="46424D"/>
                </a:solidFill>
                <a:latin typeface="Arial" pitchFamily="34" charset="0"/>
                <a:cs typeface="Arial" pitchFamily="34" charset="0"/>
                <a:sym typeface="Arial" pitchFamily="34" charset="0"/>
              </a:rPr>
              <a:t>4 + 1 view model of software architecture</a:t>
            </a:r>
            <a:endParaRPr lang="en-US" altLang="en-US" dirty="0" smtClean="0"/>
          </a:p>
        </p:txBody>
      </p:sp>
      <p:sp>
        <p:nvSpPr>
          <p:cNvPr id="40964" name="Rectangle 3"/>
          <p:cNvSpPr>
            <a:spLocks noGrp="1"/>
          </p:cNvSpPr>
          <p:nvPr>
            <p:ph type="body" idx="1"/>
          </p:nvPr>
        </p:nvSpPr>
        <p:spPr bwMode="auto">
          <a:xfrm>
            <a:off x="457200" y="914400"/>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marL="0" indent="0" eaLnBrk="1">
              <a:spcBef>
                <a:spcPts val="600"/>
              </a:spcBef>
              <a:buNone/>
            </a:pPr>
            <a:r>
              <a:rPr lang="en-US" sz="2400" dirty="0"/>
              <a:t>Software architecture refers to the high-level structure and organization of a software system. It defines the components of the system, their interactions, and the principles and guidelines for designing and building the software</a:t>
            </a:r>
            <a:endParaRPr lang="en-US" sz="2400" dirty="0" smtClean="0"/>
          </a:p>
          <a:p>
            <a:pPr marL="0" indent="0" eaLnBrk="1">
              <a:spcBef>
                <a:spcPts val="600"/>
              </a:spcBef>
              <a:buNone/>
            </a:pPr>
            <a:r>
              <a:rPr lang="en-US" sz="2400" dirty="0" smtClean="0"/>
              <a:t>allowing </a:t>
            </a:r>
            <a:r>
              <a:rPr lang="en-US" sz="2400" dirty="0"/>
              <a:t>stakeholders to understand and communicate various aspects of the software system.</a:t>
            </a:r>
            <a:endParaRPr lang="en-US" altLang="en-US" sz="2400" dirty="0" smtClean="0">
              <a:solidFill>
                <a:srgbClr val="46424D"/>
              </a:solidFill>
              <a:latin typeface="Arial" pitchFamily="34" charset="0"/>
              <a:cs typeface="Arial" pitchFamily="34" charset="0"/>
              <a:sym typeface="Arial" pitchFamily="34" charset="0"/>
            </a:endParaRPr>
          </a:p>
          <a:p>
            <a:pPr eaLnBrk="1">
              <a:spcBef>
                <a:spcPts val="600"/>
              </a:spcBef>
            </a:pPr>
            <a:r>
              <a:rPr lang="en-US" altLang="en-US" sz="2400" b="1" dirty="0" smtClean="0">
                <a:latin typeface="Arial" pitchFamily="34" charset="0"/>
                <a:cs typeface="Arial" pitchFamily="34" charset="0"/>
                <a:sym typeface="Arial" pitchFamily="34" charset="0"/>
              </a:rPr>
              <a:t>A logical view</a:t>
            </a:r>
            <a:r>
              <a:rPr lang="en-US" altLang="en-US" sz="2400" dirty="0" smtClean="0">
                <a:latin typeface="Arial" pitchFamily="34" charset="0"/>
                <a:cs typeface="Arial" pitchFamily="34" charset="0"/>
                <a:sym typeface="Arial" pitchFamily="34" charset="0"/>
              </a:rPr>
              <a:t>, which shows the key abstractions in the system as objects or object classes. </a:t>
            </a:r>
          </a:p>
          <a:p>
            <a:pPr eaLnBrk="1">
              <a:spcBef>
                <a:spcPts val="600"/>
              </a:spcBef>
            </a:pPr>
            <a:r>
              <a:rPr lang="en-US" altLang="en-US" sz="2400" dirty="0" smtClean="0">
                <a:latin typeface="Arial" pitchFamily="34" charset="0"/>
                <a:cs typeface="Arial" pitchFamily="34" charset="0"/>
                <a:sym typeface="Arial" pitchFamily="34" charset="0"/>
              </a:rPr>
              <a:t>(</a:t>
            </a:r>
            <a:r>
              <a:rPr lang="en-US" sz="2400" dirty="0"/>
              <a:t>The logical view is a perspective of software architecture that focuses on the organization and structure of the system's functionality and </a:t>
            </a:r>
            <a:r>
              <a:rPr lang="en-US" sz="2400" dirty="0" smtClean="0"/>
              <a:t>behavior)</a:t>
            </a:r>
            <a:endParaRPr lang="en-US" altLang="en-US" sz="2400" dirty="0" smtClean="0">
              <a:latin typeface="Arial" pitchFamily="34" charset="0"/>
              <a:cs typeface="Arial" pitchFamily="34" charset="0"/>
              <a:sym typeface="Arial" pitchFamily="34" charset="0"/>
            </a:endParaRPr>
          </a:p>
        </p:txBody>
      </p:sp>
      <p:sp>
        <p:nvSpPr>
          <p:cNvPr id="40965" name="AutoShape 4"/>
          <p:cNvSpPr>
            <a:spLocks/>
          </p:cNvSpPr>
          <p:nvPr/>
        </p:nvSpPr>
        <p:spPr bwMode="auto">
          <a:xfrm>
            <a:off x="6553200" y="6354763"/>
            <a:ext cx="2133600" cy="368300"/>
          </a:xfrm>
          <a:custGeom>
            <a:avLst/>
            <a:gdLst>
              <a:gd name="T0" fmla="*/ 1066800 w 21600"/>
              <a:gd name="T1" fmla="*/ 184150 h 21600"/>
              <a:gd name="T2" fmla="*/ 1066800 w 21600"/>
              <a:gd name="T3" fmla="*/ 184150 h 21600"/>
              <a:gd name="T4" fmla="*/ 1066800 w 21600"/>
              <a:gd name="T5" fmla="*/ 184150 h 21600"/>
              <a:gd name="T6" fmla="*/ 10668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defTabSz="914400" eaLnBrk="1"/>
            <a:r>
              <a:rPr lang="en-US" altLang="en-US" sz="1800">
                <a:solidFill>
                  <a:srgbClr val="888888"/>
                </a:solidFill>
                <a:latin typeface="Arial" pitchFamily="34" charset="0"/>
                <a:cs typeface="Arial" pitchFamily="34" charset="0"/>
                <a:sym typeface="Arial" pitchFamily="34" charset="0"/>
              </a:rPr>
              <a:t>44</a:t>
            </a:r>
            <a:endParaRPr lang="en-US" altLang="en-US"/>
          </a:p>
        </p:txBody>
      </p:sp>
    </p:spTree>
    <p:extLst>
      <p:ext uri="{BB962C8B-B14F-4D97-AF65-F5344CB8AC3E}">
        <p14:creationId xmlns:p14="http://schemas.microsoft.com/office/powerpoint/2010/main" val="2846134723"/>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Coupling and </a:t>
            </a:r>
            <a:r>
              <a:rPr lang="en-GB" dirty="0" smtClean="0"/>
              <a:t>Cohesion</a:t>
            </a:r>
            <a:endParaRPr lang="en-GB" dirty="0"/>
          </a:p>
        </p:txBody>
      </p:sp>
      <p:sp>
        <p:nvSpPr>
          <p:cNvPr id="3" name="Content Placeholder 2"/>
          <p:cNvSpPr>
            <a:spLocks noGrp="1"/>
          </p:cNvSpPr>
          <p:nvPr>
            <p:ph idx="1"/>
          </p:nvPr>
        </p:nvSpPr>
        <p:spPr/>
        <p:txBody>
          <a:bodyPr/>
          <a:lstStyle/>
          <a:p>
            <a:pPr marL="0" indent="0">
              <a:buNone/>
            </a:pPr>
            <a:r>
              <a:rPr lang="en-GB" dirty="0" smtClean="0"/>
              <a:t>♦ </a:t>
            </a:r>
            <a:r>
              <a:rPr lang="en-GB" dirty="0"/>
              <a:t>Goal: Reduction of complexity while change occurs</a:t>
            </a:r>
          </a:p>
          <a:p>
            <a:pPr marL="0" indent="0">
              <a:buNone/>
            </a:pPr>
            <a:r>
              <a:rPr lang="en-GB" dirty="0"/>
              <a:t>♦ Cohesion measures the dependence among classes</a:t>
            </a:r>
          </a:p>
          <a:p>
            <a:pPr marL="0" indent="0">
              <a:buNone/>
            </a:pPr>
            <a:r>
              <a:rPr lang="en-GB" dirty="0" smtClean="0"/>
              <a:t>High cohesion</a:t>
            </a:r>
            <a:r>
              <a:rPr lang="en-GB" dirty="0"/>
              <a:t>: The classes in the subsystem perform similar tasks and are related to each other (via associations)</a:t>
            </a:r>
          </a:p>
          <a:p>
            <a:pPr marL="0" indent="0">
              <a:buNone/>
            </a:pPr>
            <a:r>
              <a:rPr lang="en-GB" dirty="0" smtClean="0"/>
              <a:t>Low </a:t>
            </a:r>
            <a:r>
              <a:rPr lang="en-GB" dirty="0"/>
              <a:t>cohesion: Lots of miscellaneous and auxiliary classes, no associations</a:t>
            </a:r>
          </a:p>
          <a:p>
            <a:pPr marL="0" indent="0">
              <a:buNone/>
            </a:pP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40</a:t>
            </a:fld>
            <a:endParaRPr lang="en-US" dirty="0">
              <a:solidFill>
                <a:srgbClr val="04617B">
                  <a:shade val="90000"/>
                </a:srgbClr>
              </a:solidFill>
            </a:endParaRPr>
          </a:p>
        </p:txBody>
      </p:sp>
    </p:spTree>
    <p:extLst>
      <p:ext uri="{BB962C8B-B14F-4D97-AF65-F5344CB8AC3E}">
        <p14:creationId xmlns:p14="http://schemas.microsoft.com/office/powerpoint/2010/main" val="706897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GB" dirty="0" smtClean="0"/>
              <a:t>Cont. </a:t>
            </a:r>
            <a:endParaRPr lang="en-GB" dirty="0"/>
          </a:p>
        </p:txBody>
      </p:sp>
      <p:sp>
        <p:nvSpPr>
          <p:cNvPr id="3" name="Content Placeholder 2"/>
          <p:cNvSpPr>
            <a:spLocks noGrp="1"/>
          </p:cNvSpPr>
          <p:nvPr>
            <p:ph idx="1"/>
          </p:nvPr>
        </p:nvSpPr>
        <p:spPr/>
        <p:txBody>
          <a:bodyPr/>
          <a:lstStyle/>
          <a:p>
            <a:pPr marL="0" indent="0">
              <a:buNone/>
            </a:pPr>
            <a:r>
              <a:rPr lang="en-GB" dirty="0"/>
              <a:t>♦ </a:t>
            </a:r>
            <a:r>
              <a:rPr lang="en-GB" dirty="0" smtClean="0"/>
              <a:t>Coupling </a:t>
            </a:r>
            <a:r>
              <a:rPr lang="en-GB" dirty="0"/>
              <a:t>measures dependencies between </a:t>
            </a:r>
            <a:r>
              <a:rPr lang="en-GB" dirty="0" smtClean="0"/>
              <a:t>subsystems</a:t>
            </a:r>
            <a:endParaRPr lang="en-GB" dirty="0"/>
          </a:p>
          <a:p>
            <a:pPr marL="0" indent="0">
              <a:buNone/>
            </a:pPr>
            <a:r>
              <a:rPr lang="en-GB" dirty="0" smtClean="0"/>
              <a:t>High </a:t>
            </a:r>
            <a:r>
              <a:rPr lang="en-GB" dirty="0"/>
              <a:t>coupling: Changes to one subsystem will have high impact on the other subsystem (change of model, massive recompilation, etc.)</a:t>
            </a:r>
          </a:p>
          <a:p>
            <a:pPr marL="0" indent="0">
              <a:buNone/>
            </a:pPr>
            <a:r>
              <a:rPr lang="en-GB" dirty="0" smtClean="0"/>
              <a:t>Low </a:t>
            </a:r>
            <a:r>
              <a:rPr lang="en-GB" dirty="0"/>
              <a:t>coupling: A change in one subsystem does not affect any other subsystem</a:t>
            </a:r>
          </a:p>
          <a:p>
            <a:pPr marL="0" indent="0">
              <a:buNone/>
            </a:pPr>
            <a:r>
              <a:rPr lang="en-GB" dirty="0"/>
              <a:t>♦ Subsystems should have </a:t>
            </a:r>
            <a:r>
              <a:rPr lang="en-GB" dirty="0" smtClean="0"/>
              <a:t>a </a:t>
            </a:r>
            <a:r>
              <a:rPr lang="en-GB" dirty="0"/>
              <a:t>maximum cohesion and minimum coupling as possible</a:t>
            </a:r>
            <a:r>
              <a:rPr lang="en-GB" dirty="0" smtClean="0"/>
              <a:t>:</a:t>
            </a:r>
          </a:p>
          <a:p>
            <a:pPr marL="0" indent="0">
              <a:buNone/>
            </a:pPr>
            <a:r>
              <a:rPr lang="en-GB" dirty="0" smtClean="0"/>
              <a:t>How </a:t>
            </a:r>
            <a:r>
              <a:rPr lang="en-GB" dirty="0"/>
              <a:t>can we achieve high cohesion?</a:t>
            </a:r>
          </a:p>
          <a:p>
            <a:pPr marL="0" indent="0">
              <a:buNone/>
            </a:pPr>
            <a:r>
              <a:rPr lang="en-GB" dirty="0" smtClean="0"/>
              <a:t>How </a:t>
            </a:r>
            <a:r>
              <a:rPr lang="en-GB" dirty="0"/>
              <a:t>can we achieve loose coupling?</a:t>
            </a:r>
          </a:p>
          <a:p>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41</a:t>
            </a:fld>
            <a:endParaRPr lang="en-US" dirty="0">
              <a:solidFill>
                <a:srgbClr val="04617B">
                  <a:shade val="90000"/>
                </a:srgbClr>
              </a:solidFill>
            </a:endParaRPr>
          </a:p>
        </p:txBody>
      </p:sp>
    </p:spTree>
    <p:extLst>
      <p:ext uri="{BB962C8B-B14F-4D97-AF65-F5344CB8AC3E}">
        <p14:creationId xmlns:p14="http://schemas.microsoft.com/office/powerpoint/2010/main" val="3517812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0831" tIns="44618" rIns="90831" bIns="44618" anchor="b"/>
          <a:lstStyle/>
          <a:p>
            <a:r>
              <a:rPr lang="en-US" dirty="0"/>
              <a:t>Decomposition </a:t>
            </a:r>
            <a:r>
              <a:rPr lang="en-US" dirty="0" smtClean="0"/>
              <a:t>Guidelines</a:t>
            </a:r>
            <a:endParaRPr lang="en-US" dirty="0"/>
          </a:p>
        </p:txBody>
      </p:sp>
      <p:sp>
        <p:nvSpPr>
          <p:cNvPr id="27651" name="Rectangle 3"/>
          <p:cNvSpPr>
            <a:spLocks noGrp="1" noChangeArrowheads="1"/>
          </p:cNvSpPr>
          <p:nvPr>
            <p:ph type="body" idx="1"/>
          </p:nvPr>
        </p:nvSpPr>
        <p:spPr>
          <a:noFill/>
          <a:ln/>
        </p:spPr>
        <p:txBody>
          <a:bodyPr lIns="90831" tIns="44618" rIns="90831" bIns="44618"/>
          <a:lstStyle/>
          <a:p>
            <a:pPr>
              <a:lnSpc>
                <a:spcPct val="90000"/>
              </a:lnSpc>
            </a:pPr>
            <a:r>
              <a:rPr lang="en-US" dirty="0" smtClean="0"/>
              <a:t>The </a:t>
            </a:r>
            <a:r>
              <a:rPr lang="en-US" dirty="0"/>
              <a:t>aim of the design process is to identify loosely coupled, highly cohesive functions. Each function should therefore do one thing and one thing only</a:t>
            </a:r>
          </a:p>
          <a:p>
            <a:pPr lvl="1">
              <a:lnSpc>
                <a:spcPct val="90000"/>
              </a:lnSpc>
            </a:pPr>
            <a:r>
              <a:rPr lang="en-US" dirty="0"/>
              <a:t>Cohesion – the degree to which a module performs one and only one function.</a:t>
            </a:r>
          </a:p>
          <a:p>
            <a:pPr lvl="1">
              <a:lnSpc>
                <a:spcPct val="90000"/>
              </a:lnSpc>
            </a:pPr>
            <a:r>
              <a:rPr lang="en-US" dirty="0"/>
              <a:t>Coupling – the degree to which a module is connected to other modules in the system.</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42</a:t>
            </a:fld>
            <a:endParaRPr lang="en-US" dirty="0">
              <a:solidFill>
                <a:srgbClr val="04617B">
                  <a:shade val="90000"/>
                </a:srgbClr>
              </a:solidFill>
            </a:endParaRPr>
          </a:p>
        </p:txBody>
      </p:sp>
    </p:spTree>
    <p:extLst>
      <p:ext uri="{BB962C8B-B14F-4D97-AF65-F5344CB8AC3E}">
        <p14:creationId xmlns:p14="http://schemas.microsoft.com/office/powerpoint/2010/main" val="46085720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152400"/>
            <a:ext cx="8305800" cy="1143000"/>
          </a:xfrm>
        </p:spPr>
        <p:txBody>
          <a:bodyPr/>
          <a:lstStyle/>
          <a:p>
            <a:r>
              <a:rPr lang="en-US" dirty="0"/>
              <a:t>Coupling and </a:t>
            </a:r>
            <a:r>
              <a:rPr lang="en-US" dirty="0" smtClean="0"/>
              <a:t>Cohesion</a:t>
            </a:r>
            <a:endParaRPr lang="en-US" dirty="0"/>
          </a:p>
        </p:txBody>
      </p:sp>
      <p:pic>
        <p:nvPicPr>
          <p:cNvPr id="142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409700"/>
            <a:ext cx="68008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79CE04E-C90C-499B-9E95-03B527A6D77D}" type="slidenum">
              <a:rPr lang="en-US" smtClean="0">
                <a:solidFill>
                  <a:srgbClr val="04617B">
                    <a:shade val="90000"/>
                  </a:srgbClr>
                </a:solidFill>
              </a:rPr>
              <a:pPr>
                <a:defRPr/>
              </a:pPr>
              <a:t>43</a:t>
            </a:fld>
            <a:endParaRPr lang="en-US" dirty="0">
              <a:solidFill>
                <a:srgbClr val="04617B">
                  <a:shade val="90000"/>
                </a:srgbClr>
              </a:solidFill>
            </a:endParaRPr>
          </a:p>
        </p:txBody>
      </p:sp>
    </p:spTree>
    <p:extLst>
      <p:ext uri="{BB962C8B-B14F-4D97-AF65-F5344CB8AC3E}">
        <p14:creationId xmlns:p14="http://schemas.microsoft.com/office/powerpoint/2010/main" val="21248823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831" tIns="44618" rIns="90831" bIns="44618" anchor="b"/>
          <a:lstStyle/>
          <a:p>
            <a:r>
              <a:rPr lang="en-US" dirty="0"/>
              <a:t>Detailed </a:t>
            </a:r>
            <a:r>
              <a:rPr lang="en-US" dirty="0" smtClean="0"/>
              <a:t>Design</a:t>
            </a:r>
            <a:endParaRPr lang="en-US" dirty="0"/>
          </a:p>
        </p:txBody>
      </p:sp>
      <p:sp>
        <p:nvSpPr>
          <p:cNvPr id="36867" name="Rectangle 3"/>
          <p:cNvSpPr>
            <a:spLocks noGrp="1" noChangeArrowheads="1"/>
          </p:cNvSpPr>
          <p:nvPr>
            <p:ph type="body" idx="1"/>
          </p:nvPr>
        </p:nvSpPr>
        <p:spPr>
          <a:noFill/>
          <a:ln/>
        </p:spPr>
        <p:txBody>
          <a:bodyPr lIns="90831" tIns="44618" rIns="90831" bIns="44618"/>
          <a:lstStyle/>
          <a:p>
            <a:r>
              <a:rPr lang="en-US"/>
              <a:t>Concerned with producing a short design specification (minispec) of each function. This should describe the processing, inputs and outputs</a:t>
            </a:r>
          </a:p>
          <a:p>
            <a:r>
              <a:rPr lang="en-US"/>
              <a:t>These descriptions should be managed in a data dictionary</a:t>
            </a:r>
          </a:p>
          <a:p>
            <a:r>
              <a:rPr lang="en-US"/>
              <a:t>From these descriptions, detailed design descriptions, expressed in a PDL or programming language, can be produced</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44</a:t>
            </a:fld>
            <a:endParaRPr lang="en-US" dirty="0">
              <a:solidFill>
                <a:srgbClr val="04617B">
                  <a:shade val="90000"/>
                </a:srgbClr>
              </a:solidFill>
            </a:endParaRPr>
          </a:p>
        </p:txBody>
      </p:sp>
    </p:spTree>
    <p:extLst>
      <p:ext uri="{BB962C8B-B14F-4D97-AF65-F5344CB8AC3E}">
        <p14:creationId xmlns:p14="http://schemas.microsoft.com/office/powerpoint/2010/main" val="204842201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162050"/>
            <a:ext cx="8229600" cy="438150"/>
          </a:xfrm>
        </p:spPr>
        <p:txBody>
          <a:bodyPr/>
          <a:lstStyle/>
          <a:p>
            <a:pPr algn="ct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Object Oriented Design</a:t>
            </a:r>
            <a:br>
              <a:rPr lang="en-US" sz="2400" b="1" dirty="0"/>
            </a:br>
            <a:r>
              <a:rPr lang="en-US" sz="2400" b="1" dirty="0"/>
              <a:t>System design activities: From objects to subsystems</a:t>
            </a:r>
          </a:p>
        </p:txBody>
      </p:sp>
      <p:sp>
        <p:nvSpPr>
          <p:cNvPr id="3" name="Content Placeholder 2"/>
          <p:cNvSpPr>
            <a:spLocks noGrp="1"/>
          </p:cNvSpPr>
          <p:nvPr>
            <p:ph idx="1"/>
          </p:nvPr>
        </p:nvSpPr>
        <p:spPr>
          <a:xfrm>
            <a:off x="152400" y="1219200"/>
            <a:ext cx="8991600" cy="5638800"/>
          </a:xfrm>
        </p:spPr>
        <p:txBody>
          <a:bodyPr/>
          <a:lstStyle/>
          <a:p>
            <a:pPr marL="1257300" indent="-342900">
              <a:buFont typeface="Wingdings 2" pitchFamily="18" charset="2"/>
              <a:buNone/>
              <a:defRPr/>
            </a:pPr>
            <a:r>
              <a:rPr lang="en-US" sz="2000" dirty="0"/>
              <a:t>				</a:t>
            </a:r>
          </a:p>
          <a:p>
            <a:pPr marL="1257300" indent="-342900">
              <a:buFont typeface="Wingdings 2" pitchFamily="18" charset="2"/>
              <a:buNone/>
              <a:defRPr/>
            </a:pPr>
            <a:r>
              <a:rPr lang="en-US" sz="2000" dirty="0"/>
              <a:t>				</a:t>
            </a:r>
            <a:r>
              <a:rPr lang="en-US" sz="2000" b="1" dirty="0"/>
              <a:t>Outline </a:t>
            </a:r>
          </a:p>
          <a:p>
            <a:pPr marL="1257300" indent="-342900">
              <a:buFont typeface="Wingdings 2" pitchFamily="18" charset="2"/>
              <a:buNone/>
              <a:defRPr/>
            </a:pPr>
            <a:endParaRPr lang="en-US" sz="2000" dirty="0"/>
          </a:p>
          <a:p>
            <a:pPr marL="1371600" indent="-457200">
              <a:buFont typeface="+mj-lt"/>
              <a:buAutoNum type="arabicPeriod"/>
              <a:defRPr/>
            </a:pPr>
            <a:r>
              <a:rPr lang="en-US" sz="2000" dirty="0"/>
              <a:t>Identify design goals from the nonfunctional requirements</a:t>
            </a:r>
          </a:p>
          <a:p>
            <a:pPr marL="1371600" indent="-457200">
              <a:buFont typeface="+mj-lt"/>
              <a:buAutoNum type="arabicPeriod"/>
              <a:defRPr/>
            </a:pPr>
            <a:r>
              <a:rPr lang="en-US" sz="2000" dirty="0"/>
              <a:t>Design an initial subsystem decomposition</a:t>
            </a:r>
          </a:p>
          <a:p>
            <a:pPr marL="1371600" indent="-457200">
              <a:buFont typeface="+mj-lt"/>
              <a:buAutoNum type="arabicPeriod"/>
              <a:defRPr/>
            </a:pPr>
            <a:r>
              <a:rPr lang="en-US" sz="2000" dirty="0"/>
              <a:t>Map subsystems to processors and components</a:t>
            </a:r>
          </a:p>
          <a:p>
            <a:pPr marL="1371600" indent="-457200">
              <a:buFont typeface="+mj-lt"/>
              <a:buAutoNum type="arabicPeriod"/>
              <a:defRPr/>
            </a:pPr>
            <a:r>
              <a:rPr lang="en-US" sz="2000" dirty="0"/>
              <a:t>Decide storage</a:t>
            </a:r>
          </a:p>
          <a:p>
            <a:pPr marL="1371600" indent="-457200">
              <a:buFont typeface="+mj-lt"/>
              <a:buAutoNum type="arabicPeriod"/>
              <a:defRPr/>
            </a:pPr>
            <a:r>
              <a:rPr lang="en-US" sz="2000" dirty="0"/>
              <a:t>Define access control policies</a:t>
            </a:r>
          </a:p>
          <a:p>
            <a:pPr marL="1371600" indent="-457200">
              <a:buFont typeface="+mj-lt"/>
              <a:buAutoNum type="arabicPeriod"/>
              <a:defRPr/>
            </a:pPr>
            <a:r>
              <a:rPr lang="en-US" sz="2000" dirty="0"/>
              <a:t>Select a control flow mechanism</a:t>
            </a:r>
          </a:p>
          <a:p>
            <a:pPr marL="1371600" indent="-457200">
              <a:buFont typeface="+mj-lt"/>
              <a:buAutoNum type="arabicPeriod"/>
              <a:defRPr/>
            </a:pPr>
            <a:r>
              <a:rPr lang="en-US" sz="2000" dirty="0"/>
              <a:t>Identify boundary conditions</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45</a:t>
            </a:fld>
            <a:endParaRPr lang="en-US" dirty="0">
              <a:solidFill>
                <a:srgbClr val="04617B">
                  <a:shade val="90000"/>
                </a:srgbClr>
              </a:solidFill>
            </a:endParaRPr>
          </a:p>
        </p:txBody>
      </p:sp>
    </p:spTree>
    <p:extLst>
      <p:ext uri="{BB962C8B-B14F-4D97-AF65-F5344CB8AC3E}">
        <p14:creationId xmlns:p14="http://schemas.microsoft.com/office/powerpoint/2010/main" val="39759771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162050"/>
            <a:ext cx="8229600" cy="438150"/>
          </a:xfrm>
        </p:spPr>
        <p:txBody>
          <a:bodyPr/>
          <a:lstStyle/>
          <a:p>
            <a:pPr algn="ct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Object Oriented Design</a:t>
            </a:r>
            <a:br>
              <a:rPr lang="en-US" sz="2400" b="1" dirty="0"/>
            </a:br>
            <a:endParaRPr lang="en-US" sz="2400" b="1" dirty="0"/>
          </a:p>
        </p:txBody>
      </p:sp>
      <p:sp>
        <p:nvSpPr>
          <p:cNvPr id="3" name="Content Placeholder 2"/>
          <p:cNvSpPr>
            <a:spLocks noGrp="1"/>
          </p:cNvSpPr>
          <p:nvPr>
            <p:ph idx="1"/>
          </p:nvPr>
        </p:nvSpPr>
        <p:spPr>
          <a:xfrm>
            <a:off x="23446" y="1286022"/>
            <a:ext cx="8991600" cy="5638800"/>
          </a:xfrm>
        </p:spPr>
        <p:txBody>
          <a:bodyPr/>
          <a:lstStyle/>
          <a:p>
            <a:pPr marL="1257300" indent="-342900">
              <a:buNone/>
              <a:defRPr/>
            </a:pPr>
            <a:r>
              <a:rPr lang="en-US" sz="2000" dirty="0" smtClean="0"/>
              <a:t>Object-oriented </a:t>
            </a:r>
            <a:r>
              <a:rPr lang="en-US" sz="2000" dirty="0"/>
              <a:t>design (OOD) is a software design paradigm that focuses on creating software systems by modeling them as a collection of objects that interact with each other</a:t>
            </a:r>
            <a:r>
              <a:rPr lang="en-US" sz="2000" dirty="0" smtClean="0"/>
              <a:t>.</a:t>
            </a:r>
          </a:p>
          <a:p>
            <a:pPr marL="1257300" indent="-342900">
              <a:buNone/>
              <a:defRPr/>
            </a:pPr>
            <a:r>
              <a:rPr lang="en-US" sz="2000" dirty="0"/>
              <a:t>OOD promotes modular design, code reusability, and maintainability, making it a popular approach in modern software </a:t>
            </a:r>
            <a:r>
              <a:rPr lang="en-US" sz="2000" dirty="0" smtClean="0"/>
              <a:t>development.</a:t>
            </a:r>
          </a:p>
          <a:p>
            <a:pPr marL="1257300" indent="-342900">
              <a:buNone/>
              <a:defRPr/>
            </a:pPr>
            <a:r>
              <a:rPr lang="en-US" sz="2000" b="1" dirty="0" smtClean="0"/>
              <a:t>Key </a:t>
            </a:r>
            <a:r>
              <a:rPr lang="en-US" sz="2000" b="1" dirty="0"/>
              <a:t>Concepts in Object-Oriented Design</a:t>
            </a:r>
            <a:r>
              <a:rPr lang="en-US" sz="2000" b="1" dirty="0" smtClean="0"/>
              <a:t>:</a:t>
            </a:r>
          </a:p>
          <a:p>
            <a:r>
              <a:rPr lang="en-US" sz="2000" b="1" dirty="0"/>
              <a:t>Objects</a:t>
            </a:r>
            <a:r>
              <a:rPr lang="en-US" sz="2000" dirty="0"/>
              <a:t>: Objects are instances of classes that encapsulate data and behavior. They represent real-world entities or abstract concepts and interact with each other through messages.</a:t>
            </a:r>
          </a:p>
          <a:p>
            <a:r>
              <a:rPr lang="en-US" sz="2000" b="1" dirty="0"/>
              <a:t>Classes</a:t>
            </a:r>
            <a:r>
              <a:rPr lang="en-US" sz="2000" dirty="0"/>
              <a:t>: Classes are blueprints or templates for creating objects. They define the attributes (data) and methods (behavior) that objects of that class will possess. Classes provide a way to define common characteristics and behavior for a set of objects.</a:t>
            </a:r>
          </a:p>
          <a:p>
            <a:pPr marL="1257300" indent="-342900">
              <a:buNone/>
              <a:defRPr/>
            </a:pPr>
            <a:endParaRPr lang="en-US" sz="2000" b="1"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46</a:t>
            </a:fld>
            <a:endParaRPr lang="en-US" dirty="0">
              <a:solidFill>
                <a:srgbClr val="04617B">
                  <a:shade val="90000"/>
                </a:srgbClr>
              </a:solidFill>
            </a:endParaRPr>
          </a:p>
        </p:txBody>
      </p:sp>
    </p:spTree>
    <p:extLst>
      <p:ext uri="{BB962C8B-B14F-4D97-AF65-F5344CB8AC3E}">
        <p14:creationId xmlns:p14="http://schemas.microsoft.com/office/powerpoint/2010/main" val="1076224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5410"/>
            <a:ext cx="8229600" cy="490390"/>
          </a:xfrm>
        </p:spPr>
        <p:txBody>
          <a:bodyPr/>
          <a:lstStyle/>
          <a:p>
            <a:endParaRPr lang="en-US" dirty="0"/>
          </a:p>
        </p:txBody>
      </p:sp>
      <p:sp>
        <p:nvSpPr>
          <p:cNvPr id="3" name="Content Placeholder 2"/>
          <p:cNvSpPr>
            <a:spLocks noGrp="1"/>
          </p:cNvSpPr>
          <p:nvPr>
            <p:ph idx="1"/>
          </p:nvPr>
        </p:nvSpPr>
        <p:spPr>
          <a:xfrm>
            <a:off x="457200" y="838201"/>
            <a:ext cx="8229600" cy="5486400"/>
          </a:xfrm>
        </p:spPr>
        <p:txBody>
          <a:bodyPr/>
          <a:lstStyle/>
          <a:p>
            <a:r>
              <a:rPr lang="en-US" b="1" dirty="0"/>
              <a:t>Encapsulation</a:t>
            </a:r>
            <a:r>
              <a:rPr lang="en-US" dirty="0"/>
              <a:t>: Encapsulation is the practice of bundling data and methods together within a class. It hides the internal details of an object and provides a well-defined interface for interacting with it. Encapsulation helps achieve data abstraction and improves code maintainability and reusability.</a:t>
            </a:r>
          </a:p>
          <a:p>
            <a:r>
              <a:rPr lang="en-US" b="1" dirty="0"/>
              <a:t>Inheritance</a:t>
            </a:r>
            <a:r>
              <a:rPr lang="en-US" dirty="0"/>
              <a:t>: Inheritance allows classes to inherit attributes and methods from other classes, forming a hierarchical relationship. It facilitates code reuse by enabling the creation of specialized classes (subclasses) that inherit common features from a more general class (superclass). Subclasses can override or extend the inherited behavior as needed.</a:t>
            </a:r>
          </a:p>
          <a:p>
            <a:endParaRPr lang="en-US"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47</a:t>
            </a:fld>
            <a:endParaRPr lang="en-US" dirty="0">
              <a:solidFill>
                <a:srgbClr val="04617B">
                  <a:shade val="90000"/>
                </a:srgbClr>
              </a:solidFill>
            </a:endParaRPr>
          </a:p>
        </p:txBody>
      </p:sp>
    </p:spTree>
    <p:extLst>
      <p:ext uri="{BB962C8B-B14F-4D97-AF65-F5344CB8AC3E}">
        <p14:creationId xmlns:p14="http://schemas.microsoft.com/office/powerpoint/2010/main" val="7276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04850"/>
            <a:ext cx="8229600" cy="438150"/>
          </a:xfrm>
        </p:spPr>
        <p:txBody>
          <a:bodyPr/>
          <a:lstStyle/>
          <a:p>
            <a:r>
              <a:rPr lang="en-US" sz="2800" dirty="0"/>
              <a:t>1. </a:t>
            </a:r>
            <a:r>
              <a:rPr lang="en-US" sz="2800" b="1" dirty="0"/>
              <a:t>Identifying </a:t>
            </a:r>
            <a:r>
              <a:rPr lang="en-US" sz="2800" b="1" dirty="0" smtClean="0"/>
              <a:t>Design </a:t>
            </a:r>
            <a:r>
              <a:rPr lang="en-US" sz="2800" b="1" dirty="0"/>
              <a:t>G</a:t>
            </a:r>
            <a:r>
              <a:rPr lang="en-US" sz="2800" b="1" dirty="0" smtClean="0"/>
              <a:t>oals</a:t>
            </a:r>
            <a:endParaRPr lang="en-US" sz="2800" dirty="0"/>
          </a:p>
        </p:txBody>
      </p:sp>
      <p:sp>
        <p:nvSpPr>
          <p:cNvPr id="35843" name="Content Placeholder 2"/>
          <p:cNvSpPr>
            <a:spLocks noGrp="1"/>
          </p:cNvSpPr>
          <p:nvPr>
            <p:ph idx="1"/>
          </p:nvPr>
        </p:nvSpPr>
        <p:spPr>
          <a:xfrm>
            <a:off x="76200" y="1219200"/>
            <a:ext cx="8991600" cy="5638800"/>
          </a:xfrm>
        </p:spPr>
        <p:txBody>
          <a:bodyPr/>
          <a:lstStyle/>
          <a:p>
            <a:r>
              <a:rPr lang="en-US" sz="2000" dirty="0"/>
              <a:t>Is the </a:t>
            </a:r>
            <a:r>
              <a:rPr lang="en-US" sz="2000" b="1" dirty="0"/>
              <a:t>first step </a:t>
            </a:r>
            <a:r>
              <a:rPr lang="en-US" sz="2000" dirty="0"/>
              <a:t>of system design, It </a:t>
            </a:r>
            <a:r>
              <a:rPr lang="en-US" sz="2000" b="1" dirty="0"/>
              <a:t>identifies the qualities </a:t>
            </a:r>
            <a:r>
              <a:rPr lang="en-US" sz="2000" dirty="0"/>
              <a:t>that our system should focus on; which are mostly inferred from the </a:t>
            </a:r>
            <a:r>
              <a:rPr lang="en-US" sz="2000" b="1" dirty="0"/>
              <a:t>nonfunctional requirements </a:t>
            </a:r>
            <a:r>
              <a:rPr lang="en-US" sz="2000" dirty="0"/>
              <a:t>or from </a:t>
            </a:r>
            <a:r>
              <a:rPr lang="en-US" sz="2000" b="1" dirty="0"/>
              <a:t>the application domain.</a:t>
            </a:r>
          </a:p>
          <a:p>
            <a:r>
              <a:rPr lang="en-US" sz="2000" b="1" dirty="0">
                <a:solidFill>
                  <a:srgbClr val="FF0000"/>
                </a:solidFill>
              </a:rPr>
              <a:t>Example: considering the </a:t>
            </a:r>
            <a:r>
              <a:rPr lang="en-US" sz="2000" dirty="0" smtClean="0">
                <a:solidFill>
                  <a:srgbClr val="FF0000"/>
                </a:solidFill>
              </a:rPr>
              <a:t>nonfunctional </a:t>
            </a:r>
            <a:r>
              <a:rPr lang="en-US" sz="2000" dirty="0">
                <a:solidFill>
                  <a:srgbClr val="FF0000"/>
                </a:solidFill>
              </a:rPr>
              <a:t>requirements for </a:t>
            </a:r>
            <a:r>
              <a:rPr lang="en-US" sz="2000" dirty="0" err="1">
                <a:solidFill>
                  <a:srgbClr val="FF0000"/>
                </a:solidFill>
              </a:rPr>
              <a:t>MyTrip</a:t>
            </a:r>
            <a:endParaRPr lang="en-US" sz="2000" dirty="0">
              <a:solidFill>
                <a:srgbClr val="FF0000"/>
              </a:solidFill>
            </a:endParaRPr>
          </a:p>
          <a:p>
            <a:pPr lvl="2" algn="ctr">
              <a:buFont typeface="Wingdings 2" pitchFamily="18" charset="2"/>
              <a:buBlip>
                <a:blip r:embed="rId2"/>
              </a:buBlip>
            </a:pPr>
            <a:r>
              <a:rPr lang="en-US" sz="2400" b="1" dirty="0"/>
              <a:t>Design goals for </a:t>
            </a:r>
            <a:r>
              <a:rPr lang="en-US" sz="2400" b="1" dirty="0" err="1"/>
              <a:t>MyTrip</a:t>
            </a:r>
            <a:endParaRPr lang="en-US" sz="2400" b="1" dirty="0"/>
          </a:p>
          <a:p>
            <a:pPr lvl="2">
              <a:buFont typeface="Wingdings" pitchFamily="2" charset="2"/>
              <a:buChar char="v"/>
            </a:pPr>
            <a:r>
              <a:rPr lang="en-US" sz="1900" b="1" dirty="0"/>
              <a:t>Reliability: </a:t>
            </a:r>
            <a:r>
              <a:rPr lang="en-US" sz="1900" dirty="0" err="1"/>
              <a:t>MyTrip</a:t>
            </a:r>
            <a:r>
              <a:rPr lang="en-US" sz="1900" dirty="0"/>
              <a:t> should be reliable [generalization of nonfunctional requirement 2].</a:t>
            </a:r>
          </a:p>
          <a:p>
            <a:pPr lvl="2">
              <a:buFont typeface="Wingdings" pitchFamily="2" charset="2"/>
              <a:buChar char="v"/>
            </a:pPr>
            <a:r>
              <a:rPr lang="en-US" sz="1900" b="1" dirty="0"/>
              <a:t>Fault Tolerance: </a:t>
            </a:r>
            <a:r>
              <a:rPr lang="en-US" sz="1900" dirty="0" err="1"/>
              <a:t>MyTrip</a:t>
            </a:r>
            <a:r>
              <a:rPr lang="en-US" sz="1900" dirty="0"/>
              <a:t> should be fault tolerant to loss of connectivity with the routing service [rephrased nonfunctional requirement 2].</a:t>
            </a:r>
          </a:p>
          <a:p>
            <a:pPr lvl="2">
              <a:buFont typeface="Wingdings" pitchFamily="2" charset="2"/>
              <a:buChar char="v"/>
            </a:pPr>
            <a:r>
              <a:rPr lang="en-US" sz="1900" b="1" dirty="0"/>
              <a:t>Security: </a:t>
            </a:r>
            <a:r>
              <a:rPr lang="en-US" sz="1900" dirty="0" err="1"/>
              <a:t>MyTrip</a:t>
            </a:r>
            <a:r>
              <a:rPr lang="en-US" sz="1900" dirty="0"/>
              <a:t> should be secure, i.e., not allow other drivers or </a:t>
            </a:r>
            <a:r>
              <a:rPr lang="en-US" sz="1900" dirty="0" err="1"/>
              <a:t>nonauthorized</a:t>
            </a:r>
            <a:r>
              <a:rPr lang="en-US" sz="1900" dirty="0"/>
              <a:t> users to access  another driver’s trips [deduced from application domain].</a:t>
            </a:r>
          </a:p>
          <a:p>
            <a:pPr lvl="2">
              <a:buFont typeface="Wingdings" pitchFamily="2" charset="2"/>
              <a:buChar char="v"/>
            </a:pPr>
            <a:r>
              <a:rPr lang="en-US" sz="1900" b="1" dirty="0"/>
              <a:t>Modifiability: </a:t>
            </a:r>
            <a:r>
              <a:rPr lang="en-US" sz="1900" dirty="0" err="1"/>
              <a:t>MyTrip</a:t>
            </a:r>
            <a:r>
              <a:rPr lang="en-US" sz="1900" dirty="0"/>
              <a:t> should be modifiable to use different routing services [</a:t>
            </a:r>
            <a:r>
              <a:rPr lang="en-US" sz="1900" b="1" dirty="0"/>
              <a:t>anticipation of change by developers</a:t>
            </a:r>
            <a:r>
              <a:rPr lang="en-US" sz="1900" dirty="0"/>
              <a:t>].</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48</a:t>
            </a:fld>
            <a:endParaRPr lang="en-US" dirty="0">
              <a:solidFill>
                <a:srgbClr val="04617B">
                  <a:shade val="90000"/>
                </a:srgbClr>
              </a:solidFill>
            </a:endParaRPr>
          </a:p>
        </p:txBody>
      </p:sp>
    </p:spTree>
    <p:extLst>
      <p:ext uri="{BB962C8B-B14F-4D97-AF65-F5344CB8AC3E}">
        <p14:creationId xmlns:p14="http://schemas.microsoft.com/office/powerpoint/2010/main" val="26999598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04850"/>
            <a:ext cx="8229600" cy="438150"/>
          </a:xfrm>
        </p:spPr>
        <p:txBody>
          <a:bodyPr/>
          <a:lstStyle/>
          <a:p>
            <a:r>
              <a:rPr lang="en-US" sz="3200"/>
              <a:t>Cont…</a:t>
            </a:r>
          </a:p>
        </p:txBody>
      </p:sp>
      <p:sp>
        <p:nvSpPr>
          <p:cNvPr id="3" name="Content Placeholder 2"/>
          <p:cNvSpPr>
            <a:spLocks noGrp="1"/>
          </p:cNvSpPr>
          <p:nvPr>
            <p:ph idx="1"/>
          </p:nvPr>
        </p:nvSpPr>
        <p:spPr>
          <a:xfrm>
            <a:off x="152400" y="1219200"/>
            <a:ext cx="8991600" cy="5638800"/>
          </a:xfrm>
        </p:spPr>
        <p:txBody>
          <a:bodyPr/>
          <a:lstStyle/>
          <a:p>
            <a:pPr>
              <a:defRPr/>
            </a:pPr>
            <a:r>
              <a:rPr lang="en-US" dirty="0"/>
              <a:t>list a number of possible design criteria.</a:t>
            </a:r>
          </a:p>
          <a:p>
            <a:pPr marL="1435100" lvl="3" indent="-457200">
              <a:buFont typeface="+mj-lt"/>
              <a:buAutoNum type="arabicPeriod"/>
              <a:defRPr/>
            </a:pPr>
            <a:r>
              <a:rPr lang="en-US" i="1" dirty="0"/>
              <a:t>Performance</a:t>
            </a:r>
          </a:p>
          <a:p>
            <a:pPr marL="1435100" lvl="3" indent="-457200">
              <a:buFont typeface="+mj-lt"/>
              <a:buAutoNum type="arabicPeriod"/>
              <a:defRPr/>
            </a:pPr>
            <a:r>
              <a:rPr lang="en-US" i="1" dirty="0"/>
              <a:t> dependability</a:t>
            </a:r>
          </a:p>
          <a:p>
            <a:pPr marL="1435100" lvl="3" indent="-457200">
              <a:buFont typeface="+mj-lt"/>
              <a:buAutoNum type="arabicPeriod"/>
              <a:defRPr/>
            </a:pPr>
            <a:r>
              <a:rPr lang="en-US" i="1" dirty="0"/>
              <a:t> cost</a:t>
            </a:r>
          </a:p>
          <a:p>
            <a:pPr marL="1435100" lvl="3" indent="-457200">
              <a:buFont typeface="+mj-lt"/>
              <a:buAutoNum type="arabicPeriod"/>
              <a:defRPr/>
            </a:pPr>
            <a:r>
              <a:rPr lang="en-US" i="1" dirty="0"/>
              <a:t> maintenance and</a:t>
            </a:r>
          </a:p>
          <a:p>
            <a:pPr marL="1435100" lvl="3" indent="-457200">
              <a:buFont typeface="+mj-lt"/>
              <a:buAutoNum type="arabicPeriod"/>
              <a:defRPr/>
            </a:pPr>
            <a:r>
              <a:rPr lang="en-US" i="1" dirty="0"/>
              <a:t> end user criteria.</a:t>
            </a:r>
            <a:endParaRPr lang="en-US" dirty="0"/>
          </a:p>
          <a:p>
            <a:pPr marL="514350" indent="-514350">
              <a:buFont typeface="+mj-lt"/>
              <a:buAutoNum type="arabicPeriod"/>
              <a:defRPr/>
            </a:pPr>
            <a:r>
              <a:rPr lang="en-US" b="1" dirty="0"/>
              <a:t>Performance criteria:</a:t>
            </a:r>
            <a:r>
              <a:rPr lang="en-US" dirty="0"/>
              <a:t> </a:t>
            </a:r>
            <a:r>
              <a:rPr lang="en-US" sz="2000" dirty="0"/>
              <a:t>include the speed and space requirements imposed on the system.</a:t>
            </a:r>
          </a:p>
          <a:p>
            <a:pPr marL="881063" lvl="1" indent="-514350">
              <a:buFont typeface="Wingdings 2" pitchFamily="18" charset="2"/>
              <a:buNone/>
              <a:defRPr/>
            </a:pPr>
            <a:endParaRPr lang="en-US" b="1" dirty="0"/>
          </a:p>
          <a:p>
            <a:pPr marL="881063" lvl="1" indent="-514350">
              <a:buFont typeface="Wingdings 2" pitchFamily="18" charset="2"/>
              <a:buNone/>
              <a:defRPr/>
            </a:pPr>
            <a:endParaRPr lang="en-US" b="1" dirty="0"/>
          </a:p>
          <a:p>
            <a:pPr marL="881063" lvl="1" indent="-514350">
              <a:buFont typeface="Wingdings 2" pitchFamily="18" charset="2"/>
              <a:buNone/>
              <a:defRPr/>
            </a:pPr>
            <a:endParaRPr lang="en-US" b="1" dirty="0"/>
          </a:p>
          <a:p>
            <a:pPr marL="881063" lvl="1" indent="-514350">
              <a:buFont typeface="Wingdings 2" pitchFamily="18" charset="2"/>
              <a:buNone/>
              <a:defRPr/>
            </a:pPr>
            <a:endParaRPr lang="en-US" b="1" dirty="0"/>
          </a:p>
        </p:txBody>
      </p:sp>
      <p:pic>
        <p:nvPicPr>
          <p:cNvPr id="36868" name="Picture 2"/>
          <p:cNvPicPr>
            <a:picLocks noChangeAspect="1" noChangeArrowheads="1"/>
          </p:cNvPicPr>
          <p:nvPr/>
        </p:nvPicPr>
        <p:blipFill>
          <a:blip r:embed="rId3"/>
          <a:srcRect/>
          <a:stretch>
            <a:fillRect/>
          </a:stretch>
        </p:blipFill>
        <p:spPr bwMode="auto">
          <a:xfrm>
            <a:off x="457200" y="4572000"/>
            <a:ext cx="8153400" cy="2057400"/>
          </a:xfrm>
          <a:prstGeom prst="rect">
            <a:avLst/>
          </a:prstGeom>
          <a:noFill/>
          <a:ln w="25400">
            <a:solidFill>
              <a:schemeClr val="tx1"/>
            </a:solidFill>
            <a:miter lim="800000"/>
            <a:headEnd/>
            <a:tailEnd/>
          </a:ln>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49</a:t>
            </a:fld>
            <a:endParaRPr lang="en-US" dirty="0">
              <a:solidFill>
                <a:srgbClr val="04617B">
                  <a:shade val="90000"/>
                </a:srgbClr>
              </a:solidFill>
            </a:endParaRPr>
          </a:p>
        </p:txBody>
      </p:sp>
    </p:spTree>
    <p:extLst>
      <p:ext uri="{BB962C8B-B14F-4D97-AF65-F5344CB8AC3E}">
        <p14:creationId xmlns:p14="http://schemas.microsoft.com/office/powerpoint/2010/main" val="2908046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p:nvPr>
        </p:nvSpPr>
        <p:spPr bwMode="auto">
          <a:xfrm>
            <a:off x="685800" y="0"/>
            <a:ext cx="729297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eaLnBrk="1"/>
            <a:r>
              <a:rPr lang="en-US" altLang="en-US" sz="2400" b="1" dirty="0" smtClean="0">
                <a:solidFill>
                  <a:srgbClr val="46424D"/>
                </a:solidFill>
                <a:latin typeface="Arial" pitchFamily="34" charset="0"/>
                <a:cs typeface="Arial" pitchFamily="34" charset="0"/>
                <a:sym typeface="Arial" pitchFamily="34" charset="0"/>
              </a:rPr>
              <a:t>4 + 1 view model of software architecture</a:t>
            </a:r>
            <a:endParaRPr lang="en-US" altLang="en-US" dirty="0" smtClean="0"/>
          </a:p>
        </p:txBody>
      </p:sp>
      <p:sp>
        <p:nvSpPr>
          <p:cNvPr id="40964" name="Rectangle 3"/>
          <p:cNvSpPr>
            <a:spLocks noGrp="1"/>
          </p:cNvSpPr>
          <p:nvPr>
            <p:ph type="body" idx="1"/>
          </p:nvPr>
        </p:nvSpPr>
        <p:spPr bwMode="auto">
          <a:xfrm>
            <a:off x="457200" y="558018"/>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eaLnBrk="1">
              <a:spcBef>
                <a:spcPts val="600"/>
              </a:spcBef>
            </a:pPr>
            <a:r>
              <a:rPr lang="en-US" altLang="en-US" sz="2400" b="1" dirty="0">
                <a:latin typeface="Arial" pitchFamily="34" charset="0"/>
                <a:cs typeface="Arial" pitchFamily="34" charset="0"/>
                <a:sym typeface="Arial" pitchFamily="34" charset="0"/>
              </a:rPr>
              <a:t>A process view</a:t>
            </a:r>
            <a:r>
              <a:rPr lang="en-US" altLang="en-US" sz="2400" dirty="0">
                <a:latin typeface="Arial" pitchFamily="34" charset="0"/>
                <a:cs typeface="Arial" pitchFamily="34" charset="0"/>
                <a:sym typeface="Arial" pitchFamily="34" charset="0"/>
              </a:rPr>
              <a:t>, which shows how, at run-time, the system is composed of interacting processes. </a:t>
            </a:r>
          </a:p>
          <a:p>
            <a:pPr eaLnBrk="1">
              <a:spcBef>
                <a:spcPts val="600"/>
              </a:spcBef>
            </a:pPr>
            <a:r>
              <a:rPr lang="en-US" sz="2400" dirty="0"/>
              <a:t>focuses on the system's runtime behavior and the interaction between its processes or threads. It captures how the system's components execute concurrently and communicate with each other to accomplish the desired functionality.</a:t>
            </a:r>
            <a:endParaRPr lang="en-US" altLang="en-US" sz="2400" b="1" dirty="0" smtClean="0">
              <a:latin typeface="Arial" pitchFamily="34" charset="0"/>
              <a:cs typeface="Arial" pitchFamily="34" charset="0"/>
              <a:sym typeface="Arial" pitchFamily="34" charset="0"/>
            </a:endParaRPr>
          </a:p>
          <a:p>
            <a:pPr eaLnBrk="1">
              <a:spcBef>
                <a:spcPts val="600"/>
              </a:spcBef>
            </a:pPr>
            <a:r>
              <a:rPr lang="en-US" altLang="en-US" sz="2400" b="1" dirty="0" smtClean="0">
                <a:latin typeface="Times" panose="02020603050405020304" pitchFamily="18" charset="0"/>
                <a:cs typeface="Times" panose="02020603050405020304" pitchFamily="18" charset="0"/>
                <a:sym typeface="Arial" pitchFamily="34" charset="0"/>
              </a:rPr>
              <a:t>A </a:t>
            </a:r>
            <a:r>
              <a:rPr lang="en-US" altLang="en-US" sz="2400" b="1" dirty="0">
                <a:latin typeface="Times" panose="02020603050405020304" pitchFamily="18" charset="0"/>
                <a:cs typeface="Times" panose="02020603050405020304" pitchFamily="18" charset="0"/>
                <a:sym typeface="Arial" pitchFamily="34" charset="0"/>
              </a:rPr>
              <a:t>development view</a:t>
            </a:r>
            <a:r>
              <a:rPr lang="en-US" altLang="en-US" sz="2400" dirty="0">
                <a:latin typeface="Times" panose="02020603050405020304" pitchFamily="18" charset="0"/>
                <a:cs typeface="Times" panose="02020603050405020304" pitchFamily="18" charset="0"/>
                <a:sym typeface="Arial" pitchFamily="34" charset="0"/>
              </a:rPr>
              <a:t>, which shows how the software is decomposed for development.(</a:t>
            </a:r>
            <a:r>
              <a:rPr lang="en-US" sz="2400" dirty="0">
                <a:latin typeface="Times" panose="02020603050405020304" pitchFamily="18" charset="0"/>
                <a:cs typeface="Times" panose="02020603050405020304" pitchFamily="18" charset="0"/>
              </a:rPr>
              <a:t>focuses on the organization of the system's source code, development)</a:t>
            </a:r>
            <a:endParaRPr lang="en-US" altLang="en-US" sz="2400" dirty="0">
              <a:latin typeface="Times" panose="02020603050405020304" pitchFamily="18" charset="0"/>
              <a:cs typeface="Times" panose="02020603050405020304" pitchFamily="18" charset="0"/>
              <a:sym typeface="Arial" pitchFamily="34" charset="0"/>
            </a:endParaRPr>
          </a:p>
          <a:p>
            <a:pPr eaLnBrk="1">
              <a:spcBef>
                <a:spcPts val="600"/>
              </a:spcBef>
            </a:pPr>
            <a:r>
              <a:rPr lang="en-US" altLang="en-US" sz="2400" b="1" dirty="0">
                <a:latin typeface="Times" panose="02020603050405020304" pitchFamily="18" charset="0"/>
                <a:cs typeface="Times" panose="02020603050405020304" pitchFamily="18" charset="0"/>
                <a:sym typeface="Arial" pitchFamily="34" charset="0"/>
              </a:rPr>
              <a:t>A physical view</a:t>
            </a:r>
            <a:r>
              <a:rPr lang="en-US" altLang="en-US" sz="2400" dirty="0">
                <a:latin typeface="Times" panose="02020603050405020304" pitchFamily="18" charset="0"/>
                <a:cs typeface="Times" panose="02020603050405020304" pitchFamily="18" charset="0"/>
                <a:sym typeface="Arial" pitchFamily="34" charset="0"/>
              </a:rPr>
              <a:t>, which shows the system hardware and how software components are distributed across the processors in the system.</a:t>
            </a:r>
          </a:p>
          <a:p>
            <a:pPr marL="0" indent="0" eaLnBrk="1">
              <a:spcBef>
                <a:spcPts val="600"/>
              </a:spcBef>
              <a:buNone/>
            </a:pPr>
            <a:r>
              <a:rPr lang="en-US" sz="2400" dirty="0"/>
              <a:t>It describes how the software components are mapped to hardware resources and how the system is distributed across different nodes or environments.</a:t>
            </a:r>
            <a:endParaRPr lang="en-US" altLang="en-US" sz="2400" dirty="0" smtClean="0">
              <a:latin typeface="Arial" pitchFamily="34" charset="0"/>
              <a:cs typeface="Arial" pitchFamily="34" charset="0"/>
              <a:sym typeface="Arial" pitchFamily="34" charset="0"/>
            </a:endParaRPr>
          </a:p>
        </p:txBody>
      </p:sp>
      <p:sp>
        <p:nvSpPr>
          <p:cNvPr id="40965" name="AutoShape 4"/>
          <p:cNvSpPr>
            <a:spLocks/>
          </p:cNvSpPr>
          <p:nvPr/>
        </p:nvSpPr>
        <p:spPr bwMode="auto">
          <a:xfrm>
            <a:off x="6553200" y="6354763"/>
            <a:ext cx="2133600" cy="368300"/>
          </a:xfrm>
          <a:custGeom>
            <a:avLst/>
            <a:gdLst>
              <a:gd name="T0" fmla="*/ 1066800 w 21600"/>
              <a:gd name="T1" fmla="*/ 184150 h 21600"/>
              <a:gd name="T2" fmla="*/ 1066800 w 21600"/>
              <a:gd name="T3" fmla="*/ 184150 h 21600"/>
              <a:gd name="T4" fmla="*/ 1066800 w 21600"/>
              <a:gd name="T5" fmla="*/ 184150 h 21600"/>
              <a:gd name="T6" fmla="*/ 10668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defTabSz="914400" eaLnBrk="1"/>
            <a:r>
              <a:rPr lang="en-US" altLang="en-US" sz="1800">
                <a:solidFill>
                  <a:srgbClr val="888888"/>
                </a:solidFill>
                <a:latin typeface="Arial" pitchFamily="34" charset="0"/>
                <a:cs typeface="Arial" pitchFamily="34" charset="0"/>
                <a:sym typeface="Arial" pitchFamily="34" charset="0"/>
              </a:rPr>
              <a:t>44</a:t>
            </a:r>
            <a:endParaRPr lang="en-US" altLang="en-US"/>
          </a:p>
        </p:txBody>
      </p:sp>
    </p:spTree>
    <p:extLst>
      <p:ext uri="{BB962C8B-B14F-4D97-AF65-F5344CB8AC3E}">
        <p14:creationId xmlns:p14="http://schemas.microsoft.com/office/powerpoint/2010/main" val="288459337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704850"/>
            <a:ext cx="8229600" cy="438150"/>
          </a:xfrm>
        </p:spPr>
        <p:txBody>
          <a:bodyPr/>
          <a:lstStyle/>
          <a:p>
            <a:r>
              <a:rPr lang="en-US" sz="3200"/>
              <a:t>Cont..</a:t>
            </a:r>
          </a:p>
        </p:txBody>
      </p:sp>
      <p:sp>
        <p:nvSpPr>
          <p:cNvPr id="3" name="Content Placeholder 2"/>
          <p:cNvSpPr>
            <a:spLocks noGrp="1"/>
          </p:cNvSpPr>
          <p:nvPr>
            <p:ph idx="1"/>
          </p:nvPr>
        </p:nvSpPr>
        <p:spPr>
          <a:xfrm>
            <a:off x="152400" y="1219200"/>
            <a:ext cx="8991600" cy="5638800"/>
          </a:xfrm>
        </p:spPr>
        <p:txBody>
          <a:bodyPr/>
          <a:lstStyle/>
          <a:p>
            <a:pPr marL="514350" indent="-514350">
              <a:buFont typeface="Wingdings 2" pitchFamily="18" charset="2"/>
              <a:buAutoNum type="arabicPeriod" startAt="2"/>
              <a:defRPr/>
            </a:pPr>
            <a:r>
              <a:rPr lang="en-US" b="1" dirty="0"/>
              <a:t>Dependability criteria: </a:t>
            </a:r>
            <a:r>
              <a:rPr lang="en-US" sz="2000" dirty="0"/>
              <a:t>determine how much effort should be expended in </a:t>
            </a:r>
            <a:r>
              <a:rPr lang="en-US" sz="2000" b="1" dirty="0"/>
              <a:t>minimizing</a:t>
            </a:r>
            <a:r>
              <a:rPr lang="en-US" sz="2000" dirty="0"/>
              <a:t> </a:t>
            </a:r>
            <a:r>
              <a:rPr lang="en-US" sz="2000" b="1" dirty="0"/>
              <a:t>system crashes </a:t>
            </a:r>
            <a:r>
              <a:rPr lang="en-US" sz="2000" dirty="0"/>
              <a:t>and their consequences. How often can the system crash? How </a:t>
            </a:r>
            <a:r>
              <a:rPr lang="en-US" sz="2000" b="1" dirty="0"/>
              <a:t>available </a:t>
            </a:r>
            <a:r>
              <a:rPr lang="en-US" sz="2000" dirty="0"/>
              <a:t>to the user should the system be? Are there </a:t>
            </a:r>
            <a:r>
              <a:rPr lang="en-US" sz="2000" b="1" dirty="0"/>
              <a:t>safety issues </a:t>
            </a:r>
            <a:r>
              <a:rPr lang="en-US" sz="2000" dirty="0"/>
              <a:t>associated with system crashes? Are there </a:t>
            </a:r>
            <a:r>
              <a:rPr lang="en-US" sz="2000" b="1" dirty="0"/>
              <a:t>security risks </a:t>
            </a:r>
            <a:r>
              <a:rPr lang="en-US" sz="2000" dirty="0"/>
              <a:t>associated with the system environment?</a:t>
            </a:r>
          </a:p>
          <a:p>
            <a:pPr marL="881063" lvl="1" indent="-514350">
              <a:buFont typeface="Wingdings 2" pitchFamily="18" charset="2"/>
              <a:buNone/>
              <a:defRPr/>
            </a:pPr>
            <a:endParaRPr lang="en-US" b="1" dirty="0"/>
          </a:p>
          <a:p>
            <a:pPr marL="881063" lvl="1" indent="-514350">
              <a:buFont typeface="Wingdings 2" pitchFamily="18" charset="2"/>
              <a:buNone/>
              <a:defRPr/>
            </a:pPr>
            <a:endParaRPr lang="en-US" b="1" dirty="0"/>
          </a:p>
          <a:p>
            <a:pPr marL="881063" lvl="1" indent="-514350">
              <a:buFont typeface="Wingdings 2" pitchFamily="18" charset="2"/>
              <a:buNone/>
              <a:defRPr/>
            </a:pPr>
            <a:endParaRPr lang="en-US" b="1" dirty="0"/>
          </a:p>
          <a:p>
            <a:pPr marL="881063" lvl="1" indent="-514350">
              <a:buFont typeface="Wingdings 2" pitchFamily="18" charset="2"/>
              <a:buNone/>
              <a:defRPr/>
            </a:pPr>
            <a:endParaRPr lang="en-US" b="1" dirty="0"/>
          </a:p>
          <a:p>
            <a:pPr marL="514350" indent="-514350">
              <a:buFont typeface="Wingdings 2" pitchFamily="18" charset="2"/>
              <a:buNone/>
              <a:defRPr/>
            </a:pPr>
            <a:endParaRPr lang="en-US" b="1" dirty="0"/>
          </a:p>
          <a:p>
            <a:pPr>
              <a:buFont typeface="Wingdings 2" pitchFamily="18" charset="2"/>
              <a:buNone/>
              <a:defRPr/>
            </a:pPr>
            <a:endParaRPr lang="en-US" dirty="0"/>
          </a:p>
          <a:p>
            <a:pPr>
              <a:defRPr/>
            </a:pPr>
            <a:endParaRPr lang="en-US" dirty="0"/>
          </a:p>
        </p:txBody>
      </p:sp>
      <p:pic>
        <p:nvPicPr>
          <p:cNvPr id="37892" name="Picture 2"/>
          <p:cNvPicPr>
            <a:picLocks noChangeAspect="1" noChangeArrowheads="1"/>
          </p:cNvPicPr>
          <p:nvPr/>
        </p:nvPicPr>
        <p:blipFill>
          <a:blip r:embed="rId2"/>
          <a:srcRect/>
          <a:stretch>
            <a:fillRect/>
          </a:stretch>
        </p:blipFill>
        <p:spPr bwMode="auto">
          <a:xfrm>
            <a:off x="304800" y="3048000"/>
            <a:ext cx="8610600" cy="3505200"/>
          </a:xfrm>
          <a:prstGeom prst="rect">
            <a:avLst/>
          </a:prstGeom>
          <a:noFill/>
          <a:ln w="28575">
            <a:solidFill>
              <a:schemeClr val="tx1"/>
            </a:solidFill>
            <a:miter lim="800000"/>
            <a:headEnd/>
            <a:tailEnd/>
          </a:ln>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50</a:t>
            </a:fld>
            <a:endParaRPr lang="en-US" dirty="0">
              <a:solidFill>
                <a:srgbClr val="04617B">
                  <a:shade val="90000"/>
                </a:srgbClr>
              </a:solidFill>
            </a:endParaRPr>
          </a:p>
        </p:txBody>
      </p:sp>
    </p:spTree>
    <p:extLst>
      <p:ext uri="{BB962C8B-B14F-4D97-AF65-F5344CB8AC3E}">
        <p14:creationId xmlns:p14="http://schemas.microsoft.com/office/powerpoint/2010/main" val="786169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704850"/>
            <a:ext cx="8229600" cy="438150"/>
          </a:xfrm>
        </p:spPr>
        <p:txBody>
          <a:bodyPr/>
          <a:lstStyle/>
          <a:p>
            <a:r>
              <a:rPr lang="en-US" sz="3200"/>
              <a:t>Cont…</a:t>
            </a:r>
          </a:p>
        </p:txBody>
      </p:sp>
      <p:sp>
        <p:nvSpPr>
          <p:cNvPr id="3" name="Content Placeholder 2"/>
          <p:cNvSpPr>
            <a:spLocks noGrp="1"/>
          </p:cNvSpPr>
          <p:nvPr>
            <p:ph idx="1"/>
          </p:nvPr>
        </p:nvSpPr>
        <p:spPr>
          <a:xfrm>
            <a:off x="152400" y="1219200"/>
            <a:ext cx="8991600" cy="5638800"/>
          </a:xfrm>
        </p:spPr>
        <p:txBody>
          <a:bodyPr/>
          <a:lstStyle/>
          <a:p>
            <a:pPr marL="514350" indent="-514350">
              <a:buFont typeface="Wingdings 2" pitchFamily="18" charset="2"/>
              <a:buAutoNum type="arabicPeriod" startAt="3"/>
              <a:defRPr/>
            </a:pPr>
            <a:r>
              <a:rPr lang="en-US" b="1" dirty="0"/>
              <a:t>Cost criteria: </a:t>
            </a:r>
            <a:r>
              <a:rPr lang="en-US" sz="2400" dirty="0"/>
              <a:t>include the cost to develop the system, to deploy it, and to administer it.</a:t>
            </a:r>
          </a:p>
          <a:p>
            <a:pPr marL="823913" lvl="1" indent="-457200">
              <a:buFont typeface="Wingdings 2" pitchFamily="18" charset="2"/>
              <a:buNone/>
              <a:defRPr/>
            </a:pPr>
            <a:endParaRPr lang="en-US" sz="2200" dirty="0"/>
          </a:p>
          <a:p>
            <a:pPr>
              <a:defRPr/>
            </a:pPr>
            <a:endParaRPr lang="en-US" b="1" dirty="0"/>
          </a:p>
          <a:p>
            <a:pPr>
              <a:buFont typeface="Wingdings 2" pitchFamily="18" charset="2"/>
              <a:buNone/>
              <a:defRPr/>
            </a:pPr>
            <a:endParaRPr lang="en-US" dirty="0"/>
          </a:p>
        </p:txBody>
      </p:sp>
      <p:pic>
        <p:nvPicPr>
          <p:cNvPr id="3074" name="Picture 2"/>
          <p:cNvPicPr>
            <a:picLocks noChangeAspect="1" noChangeArrowheads="1"/>
          </p:cNvPicPr>
          <p:nvPr/>
        </p:nvPicPr>
        <p:blipFill>
          <a:blip r:embed="rId3"/>
          <a:srcRect/>
          <a:stretch>
            <a:fillRect/>
          </a:stretch>
        </p:blipFill>
        <p:spPr bwMode="auto">
          <a:xfrm>
            <a:off x="533400" y="2305050"/>
            <a:ext cx="8153400" cy="3333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51</a:t>
            </a:fld>
            <a:endParaRPr lang="en-US" dirty="0">
              <a:solidFill>
                <a:srgbClr val="04617B">
                  <a:shade val="90000"/>
                </a:srgbClr>
              </a:solidFill>
            </a:endParaRPr>
          </a:p>
        </p:txBody>
      </p:sp>
    </p:spTree>
    <p:extLst>
      <p:ext uri="{BB962C8B-B14F-4D97-AF65-F5344CB8AC3E}">
        <p14:creationId xmlns:p14="http://schemas.microsoft.com/office/powerpoint/2010/main" val="1223880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704850"/>
            <a:ext cx="8229600" cy="438150"/>
          </a:xfrm>
        </p:spPr>
        <p:txBody>
          <a:bodyPr/>
          <a:lstStyle/>
          <a:p>
            <a:r>
              <a:rPr lang="en-US" sz="3200"/>
              <a:t>Cont…</a:t>
            </a:r>
          </a:p>
        </p:txBody>
      </p:sp>
      <p:sp>
        <p:nvSpPr>
          <p:cNvPr id="39939" name="Content Placeholder 2"/>
          <p:cNvSpPr>
            <a:spLocks noGrp="1"/>
          </p:cNvSpPr>
          <p:nvPr>
            <p:ph idx="1"/>
          </p:nvPr>
        </p:nvSpPr>
        <p:spPr>
          <a:xfrm>
            <a:off x="152400" y="1219200"/>
            <a:ext cx="8991600" cy="5638800"/>
          </a:xfrm>
        </p:spPr>
        <p:txBody>
          <a:bodyPr/>
          <a:lstStyle/>
          <a:p>
            <a:pPr marL="514350" indent="-514350">
              <a:buFont typeface="Wingdings 2" pitchFamily="18" charset="2"/>
              <a:buAutoNum type="arabicPeriod" startAt="4"/>
            </a:pPr>
            <a:r>
              <a:rPr lang="en-US" b="1"/>
              <a:t>Maintenance criteria: </a:t>
            </a:r>
            <a:r>
              <a:rPr lang="en-US" sz="2000"/>
              <a:t>determine how difficult it is to change the system after deployment. How easily can </a:t>
            </a:r>
            <a:r>
              <a:rPr lang="en-US" sz="2000" b="1"/>
              <a:t>new functionality </a:t>
            </a:r>
            <a:r>
              <a:rPr lang="en-US" sz="2000"/>
              <a:t>be added? How easily can existing functions be </a:t>
            </a:r>
            <a:r>
              <a:rPr lang="en-US" sz="2000" b="1"/>
              <a:t>revised</a:t>
            </a:r>
            <a:r>
              <a:rPr lang="en-US" sz="2000"/>
              <a:t>? Can the system be </a:t>
            </a:r>
            <a:r>
              <a:rPr lang="en-US" sz="2000" b="1"/>
              <a:t>adapted to a different application domain</a:t>
            </a:r>
            <a:r>
              <a:rPr lang="en-US" sz="2000"/>
              <a:t>? How much effort will be required to port the system to a different platform?</a:t>
            </a:r>
          </a:p>
          <a:p>
            <a:pPr marL="514350" indent="-514350">
              <a:buFont typeface="Wingdings 2" pitchFamily="18" charset="2"/>
              <a:buNone/>
            </a:pPr>
            <a:endParaRPr lang="en-US" b="1"/>
          </a:p>
          <a:p>
            <a:pPr marL="881063" lvl="1" indent="-514350">
              <a:buFont typeface="Wingdings 2" pitchFamily="18" charset="2"/>
              <a:buNone/>
            </a:pPr>
            <a:endParaRPr lang="en-US"/>
          </a:p>
        </p:txBody>
      </p:sp>
      <p:pic>
        <p:nvPicPr>
          <p:cNvPr id="39940" name="Picture 2"/>
          <p:cNvPicPr>
            <a:picLocks noChangeAspect="1" noChangeArrowheads="1"/>
          </p:cNvPicPr>
          <p:nvPr/>
        </p:nvPicPr>
        <p:blipFill>
          <a:blip r:embed="rId2"/>
          <a:srcRect/>
          <a:stretch>
            <a:fillRect/>
          </a:stretch>
        </p:blipFill>
        <p:spPr bwMode="auto">
          <a:xfrm>
            <a:off x="533400" y="3124200"/>
            <a:ext cx="8077200" cy="3276600"/>
          </a:xfrm>
          <a:prstGeom prst="rect">
            <a:avLst/>
          </a:prstGeom>
          <a:noFill/>
          <a:ln w="25400">
            <a:solidFill>
              <a:schemeClr val="tx1"/>
            </a:solidFill>
            <a:miter lim="800000"/>
            <a:headEnd/>
            <a:tailEnd/>
          </a:ln>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52</a:t>
            </a:fld>
            <a:endParaRPr lang="en-US" dirty="0">
              <a:solidFill>
                <a:srgbClr val="04617B">
                  <a:shade val="90000"/>
                </a:srgbClr>
              </a:solidFill>
            </a:endParaRPr>
          </a:p>
        </p:txBody>
      </p:sp>
    </p:spTree>
    <p:extLst>
      <p:ext uri="{BB962C8B-B14F-4D97-AF65-F5344CB8AC3E}">
        <p14:creationId xmlns:p14="http://schemas.microsoft.com/office/powerpoint/2010/main" val="17367158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04850"/>
            <a:ext cx="8229600" cy="438150"/>
          </a:xfrm>
        </p:spPr>
        <p:txBody>
          <a:bodyPr/>
          <a:lstStyle/>
          <a:p>
            <a:r>
              <a:rPr lang="en-US" sz="3200"/>
              <a:t>Cont…</a:t>
            </a:r>
          </a:p>
        </p:txBody>
      </p:sp>
      <p:sp>
        <p:nvSpPr>
          <p:cNvPr id="40963" name="Content Placeholder 2"/>
          <p:cNvSpPr>
            <a:spLocks noGrp="1"/>
          </p:cNvSpPr>
          <p:nvPr>
            <p:ph idx="1"/>
          </p:nvPr>
        </p:nvSpPr>
        <p:spPr>
          <a:xfrm>
            <a:off x="152400" y="1219200"/>
            <a:ext cx="8991600" cy="5638800"/>
          </a:xfrm>
        </p:spPr>
        <p:txBody>
          <a:bodyPr/>
          <a:lstStyle/>
          <a:p>
            <a:pPr marL="514350" indent="-514350">
              <a:buFont typeface="Wingdings 2" pitchFamily="18" charset="2"/>
              <a:buAutoNum type="arabicPeriod" startAt="5"/>
            </a:pPr>
            <a:r>
              <a:rPr lang="en-US" b="1"/>
              <a:t>End user criteria: </a:t>
            </a:r>
            <a:r>
              <a:rPr lang="en-US" sz="2000"/>
              <a:t>include qualities that are desirable from a users’ point of view that have not yet been covered under the </a:t>
            </a:r>
            <a:r>
              <a:rPr lang="en-US" sz="2000" b="1"/>
              <a:t>performance</a:t>
            </a:r>
            <a:r>
              <a:rPr lang="en-US" sz="2000"/>
              <a:t> and </a:t>
            </a:r>
            <a:r>
              <a:rPr lang="en-US" sz="2000" b="1"/>
              <a:t>dependability </a:t>
            </a:r>
            <a:r>
              <a:rPr lang="en-US" sz="2000"/>
              <a:t>criteria.</a:t>
            </a:r>
          </a:p>
          <a:p>
            <a:pPr marL="514350" indent="-514350">
              <a:buFont typeface="Wingdings 2" pitchFamily="18" charset="2"/>
              <a:buNone/>
            </a:pPr>
            <a:endParaRPr lang="en-US" sz="2000"/>
          </a:p>
          <a:p>
            <a:pPr marL="514350" indent="-514350">
              <a:buFont typeface="Wingdings 2" pitchFamily="18" charset="2"/>
              <a:buNone/>
            </a:pPr>
            <a:endParaRPr lang="en-US" sz="2000"/>
          </a:p>
          <a:p>
            <a:pPr marL="514350" indent="-514350">
              <a:buFont typeface="Wingdings 2" pitchFamily="18" charset="2"/>
              <a:buAutoNum type="arabicPeriod" startAt="5"/>
            </a:pPr>
            <a:endParaRPr lang="en-US" sz="2000"/>
          </a:p>
          <a:p>
            <a:pPr marL="514350" indent="-514350">
              <a:buFont typeface="Wingdings 2" pitchFamily="18" charset="2"/>
              <a:buAutoNum type="arabicPeriod" startAt="5"/>
            </a:pPr>
            <a:endParaRPr lang="en-US" sz="2000"/>
          </a:p>
          <a:p>
            <a:pPr marL="514350" indent="-514350">
              <a:buFont typeface="Wingdings 2" pitchFamily="18" charset="2"/>
              <a:buAutoNum type="arabicPeriod" startAt="5"/>
            </a:pPr>
            <a:endParaRPr lang="en-US" sz="2000"/>
          </a:p>
          <a:p>
            <a:pPr marL="514350" indent="-514350">
              <a:buFont typeface="Wingdings 2" pitchFamily="18" charset="2"/>
              <a:buAutoNum type="arabicPeriod" startAt="5"/>
            </a:pPr>
            <a:endParaRPr lang="en-US" sz="2000"/>
          </a:p>
          <a:p>
            <a:pPr marL="514350" indent="-514350"/>
            <a:r>
              <a:rPr lang="en-US" sz="2000" b="1"/>
              <a:t>N.B. </a:t>
            </a:r>
            <a:r>
              <a:rPr lang="en-US" sz="2000"/>
              <a:t>Developers need to prioritize design goals and trade them off against each other.</a:t>
            </a:r>
            <a:r>
              <a:rPr lang="en-US" sz="2000">
                <a:latin typeface="Times"/>
              </a:rPr>
              <a:t> </a:t>
            </a:r>
            <a:r>
              <a:rPr lang="en-US" sz="2000"/>
              <a:t>E.g it is unrealistic to develop software that is </a:t>
            </a:r>
            <a:r>
              <a:rPr lang="en-US" sz="2000" b="1"/>
              <a:t>safe, secure, and cheap. Some of the common trade-off  are:</a:t>
            </a:r>
            <a:endParaRPr lang="en-US" sz="2000"/>
          </a:p>
          <a:p>
            <a:pPr marL="1155700" lvl="2" indent="-514350"/>
            <a:r>
              <a:rPr lang="en-US" sz="1600"/>
              <a:t>Space vs. speed</a:t>
            </a:r>
          </a:p>
          <a:p>
            <a:pPr marL="1155700" lvl="2" indent="-514350"/>
            <a:r>
              <a:rPr lang="en-US" sz="1600"/>
              <a:t>Delivery time vs. functionality</a:t>
            </a:r>
          </a:p>
          <a:p>
            <a:pPr marL="1155700" lvl="2" indent="-514350"/>
            <a:r>
              <a:rPr lang="en-US" sz="1600"/>
              <a:t>Delivery time vs. quality</a:t>
            </a:r>
          </a:p>
          <a:p>
            <a:pPr marL="1155700" lvl="2" indent="-514350"/>
            <a:r>
              <a:rPr lang="en-US" sz="1600"/>
              <a:t>Delivery time vs. staffing</a:t>
            </a:r>
            <a:endParaRPr lang="en-US" sz="1600" b="1"/>
          </a:p>
          <a:p>
            <a:pPr marL="514350" indent="-514350">
              <a:buFont typeface="Wingdings 2" pitchFamily="18" charset="2"/>
              <a:buNone/>
            </a:pPr>
            <a:endParaRPr lang="en-US"/>
          </a:p>
        </p:txBody>
      </p:sp>
      <p:pic>
        <p:nvPicPr>
          <p:cNvPr id="5122" name="Picture 2"/>
          <p:cNvPicPr>
            <a:picLocks noChangeAspect="1" noChangeArrowheads="1"/>
          </p:cNvPicPr>
          <p:nvPr/>
        </p:nvPicPr>
        <p:blipFill>
          <a:blip r:embed="rId3"/>
          <a:srcRect/>
          <a:stretch>
            <a:fillRect/>
          </a:stretch>
        </p:blipFill>
        <p:spPr bwMode="auto">
          <a:xfrm>
            <a:off x="457200" y="2438400"/>
            <a:ext cx="83820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53</a:t>
            </a:fld>
            <a:endParaRPr lang="en-US" dirty="0">
              <a:solidFill>
                <a:srgbClr val="04617B">
                  <a:shade val="90000"/>
                </a:srgbClr>
              </a:solidFill>
            </a:endParaRPr>
          </a:p>
        </p:txBody>
      </p:sp>
    </p:spTree>
    <p:extLst>
      <p:ext uri="{BB962C8B-B14F-4D97-AF65-F5344CB8AC3E}">
        <p14:creationId xmlns:p14="http://schemas.microsoft.com/office/powerpoint/2010/main" val="1417773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04850"/>
            <a:ext cx="8229600" cy="438150"/>
          </a:xfrm>
        </p:spPr>
        <p:txBody>
          <a:bodyPr/>
          <a:lstStyle/>
          <a:p>
            <a:r>
              <a:rPr lang="en-US" sz="2800" dirty="0"/>
              <a:t>2. </a:t>
            </a:r>
            <a:r>
              <a:rPr lang="en-US" sz="2800" b="1" dirty="0"/>
              <a:t>Identifying subsystems</a:t>
            </a:r>
            <a:endParaRPr lang="en-US" sz="2800" dirty="0"/>
          </a:p>
        </p:txBody>
      </p:sp>
      <p:sp>
        <p:nvSpPr>
          <p:cNvPr id="41987" name="Content Placeholder 2"/>
          <p:cNvSpPr>
            <a:spLocks noGrp="1"/>
          </p:cNvSpPr>
          <p:nvPr>
            <p:ph idx="1"/>
          </p:nvPr>
        </p:nvSpPr>
        <p:spPr>
          <a:xfrm>
            <a:off x="152400" y="1219200"/>
            <a:ext cx="8991600" cy="5638800"/>
          </a:xfrm>
        </p:spPr>
        <p:txBody>
          <a:bodyPr/>
          <a:lstStyle/>
          <a:p>
            <a:r>
              <a:rPr lang="en-US" sz="1800" dirty="0"/>
              <a:t>Identifying subsystems involves breaking down a system into smaller, cohesive units that have specific responsibilities and functionalities. These subsystems work together to achieve the overall system objectives. </a:t>
            </a:r>
            <a:endParaRPr lang="en-US" sz="1800" dirty="0" smtClean="0"/>
          </a:p>
          <a:p>
            <a:r>
              <a:rPr lang="en-US" sz="1800" b="1" dirty="0"/>
              <a:t>Example: </a:t>
            </a:r>
            <a:r>
              <a:rPr lang="en-US" sz="1800" dirty="0"/>
              <a:t>Let's consider a social media platform as our system. The primary goal of the social media platform is to enable users to </a:t>
            </a:r>
            <a:r>
              <a:rPr lang="en-US" sz="1800" dirty="0" smtClean="0"/>
              <a:t>create </a:t>
            </a:r>
            <a:r>
              <a:rPr lang="en-US" sz="1800" dirty="0"/>
              <a:t>profiles</a:t>
            </a:r>
            <a:r>
              <a:rPr lang="en-US" sz="1800" dirty="0" smtClean="0"/>
              <a:t>,</a:t>
            </a:r>
            <a:r>
              <a:rPr lang="en-US" sz="1800" dirty="0"/>
              <a:t> connect with friends, post updates, and interact with each other</a:t>
            </a:r>
            <a:r>
              <a:rPr lang="en-US" sz="1800" dirty="0" smtClean="0"/>
              <a:t>.</a:t>
            </a:r>
          </a:p>
          <a:p>
            <a:endParaRPr lang="en-US" sz="1800" dirty="0" smtClean="0"/>
          </a:p>
          <a:p>
            <a:r>
              <a:rPr lang="en-US" sz="1800" b="1" dirty="0"/>
              <a:t>Identify major functionalities</a:t>
            </a:r>
            <a:r>
              <a:rPr lang="en-US" sz="1800" dirty="0"/>
              <a:t>: Start by identifying the major functionalities or features of the system. In our example, some major functionalities may include user management, friend connections, posting updates, and interaction (comments, likes).</a:t>
            </a:r>
          </a:p>
          <a:p>
            <a:r>
              <a:rPr lang="en-US" sz="1800" b="1" dirty="0"/>
              <a:t>Define subsystems based on responsibilities</a:t>
            </a:r>
            <a:r>
              <a:rPr lang="en-US" sz="1800" dirty="0"/>
              <a:t>: Analyze the identified functionalities and determine the responsibilities that can be grouped together. Each subsystem should have a clear, well-defined responsibility. For example:</a:t>
            </a:r>
          </a:p>
          <a:p>
            <a:r>
              <a:rPr lang="en-US" sz="1800" dirty="0"/>
              <a:t>User Management Subsystem: Handles user registration, login, authentication, and account management.</a:t>
            </a:r>
          </a:p>
          <a:p>
            <a:r>
              <a:rPr lang="en-US" sz="1800" dirty="0"/>
              <a:t>Friendship Subsystem: Manages friend connections, friend requests, and the social graph.</a:t>
            </a:r>
          </a:p>
          <a:p>
            <a:r>
              <a:rPr lang="en-US" sz="1800" dirty="0"/>
              <a:t/>
            </a:r>
            <a:br>
              <a:rPr lang="en-US" sz="1800" dirty="0"/>
            </a:br>
            <a:endParaRPr lang="en-US" sz="1800" dirty="0"/>
          </a:p>
          <a:p>
            <a:endParaRPr lang="en-US" sz="1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54</a:t>
            </a:fld>
            <a:endParaRPr lang="en-US" dirty="0">
              <a:solidFill>
                <a:srgbClr val="04617B">
                  <a:shade val="90000"/>
                </a:srgbClr>
              </a:solidFill>
            </a:endParaRPr>
          </a:p>
        </p:txBody>
      </p:sp>
    </p:spTree>
    <p:extLst>
      <p:ext uri="{BB962C8B-B14F-4D97-AF65-F5344CB8AC3E}">
        <p14:creationId xmlns:p14="http://schemas.microsoft.com/office/powerpoint/2010/main" val="15856858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04850"/>
            <a:ext cx="8229600" cy="438150"/>
          </a:xfrm>
        </p:spPr>
        <p:txBody>
          <a:bodyPr/>
          <a:lstStyle/>
          <a:p>
            <a:r>
              <a:rPr lang="en-US" sz="2800" dirty="0"/>
              <a:t>2. </a:t>
            </a:r>
            <a:r>
              <a:rPr lang="en-US" sz="2800" b="1" dirty="0"/>
              <a:t>Identifying subsystems</a:t>
            </a:r>
            <a:endParaRPr lang="en-US" sz="2800" dirty="0"/>
          </a:p>
        </p:txBody>
      </p:sp>
      <p:sp>
        <p:nvSpPr>
          <p:cNvPr id="41987" name="Content Placeholder 2"/>
          <p:cNvSpPr>
            <a:spLocks noGrp="1"/>
          </p:cNvSpPr>
          <p:nvPr>
            <p:ph idx="1"/>
          </p:nvPr>
        </p:nvSpPr>
        <p:spPr>
          <a:xfrm>
            <a:off x="152400" y="1219200"/>
            <a:ext cx="8991600" cy="5638800"/>
          </a:xfrm>
        </p:spPr>
        <p:txBody>
          <a:bodyPr/>
          <a:lstStyle/>
          <a:p>
            <a:r>
              <a:rPr lang="en-US" b="1" dirty="0"/>
              <a:t>Identify interactions between subsystems</a:t>
            </a:r>
            <a:r>
              <a:rPr lang="en-US" dirty="0"/>
              <a:t>: Consider the interactions and dependencies between subsystems. In our example, the subsystems would interact in the following ways:</a:t>
            </a:r>
          </a:p>
          <a:p>
            <a:pPr lvl="1"/>
            <a:r>
              <a:rPr lang="en-US" dirty="0"/>
              <a:t>User Management interacts with Friendship Subsystem for friend recommendations and managing friend lists.</a:t>
            </a:r>
          </a:p>
          <a:p>
            <a:pPr lvl="1"/>
            <a:r>
              <a:rPr lang="en-US" dirty="0"/>
              <a:t>Post Subsystem interacts with User Management for associating posts with specific users and managing privacy settings.</a:t>
            </a:r>
          </a:p>
          <a:p>
            <a:pPr lvl="1"/>
            <a:r>
              <a:rPr lang="en-US" dirty="0"/>
              <a:t>Interaction Subsystem interacts with Post Subsystem for adding comments, likes, and sharing functionality.</a:t>
            </a:r>
          </a:p>
          <a:p>
            <a:r>
              <a:rPr lang="en-US" sz="1800" dirty="0"/>
              <a:t/>
            </a:r>
            <a:br>
              <a:rPr lang="en-US" sz="1800" dirty="0"/>
            </a:br>
            <a:endParaRPr lang="en-US" sz="1800" dirty="0"/>
          </a:p>
          <a:p>
            <a:endParaRPr lang="en-US" sz="1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55</a:t>
            </a:fld>
            <a:endParaRPr lang="en-US" dirty="0">
              <a:solidFill>
                <a:srgbClr val="04617B">
                  <a:shade val="90000"/>
                </a:srgbClr>
              </a:solidFill>
            </a:endParaRPr>
          </a:p>
        </p:txBody>
      </p:sp>
    </p:spTree>
    <p:extLst>
      <p:ext uri="{BB962C8B-B14F-4D97-AF65-F5344CB8AC3E}">
        <p14:creationId xmlns:p14="http://schemas.microsoft.com/office/powerpoint/2010/main" val="16216752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04850"/>
            <a:ext cx="8229600" cy="438150"/>
          </a:xfrm>
        </p:spPr>
        <p:txBody>
          <a:bodyPr/>
          <a:lstStyle/>
          <a:p>
            <a:r>
              <a:rPr lang="en-US" sz="2800" dirty="0"/>
              <a:t>2. </a:t>
            </a:r>
            <a:r>
              <a:rPr lang="en-US" sz="2800" b="1" dirty="0"/>
              <a:t>Identifying subsystems</a:t>
            </a:r>
            <a:endParaRPr lang="en-US" sz="2800" dirty="0"/>
          </a:p>
        </p:txBody>
      </p:sp>
      <p:sp>
        <p:nvSpPr>
          <p:cNvPr id="41987" name="Content Placeholder 2"/>
          <p:cNvSpPr>
            <a:spLocks noGrp="1"/>
          </p:cNvSpPr>
          <p:nvPr>
            <p:ph idx="1"/>
          </p:nvPr>
        </p:nvSpPr>
        <p:spPr>
          <a:xfrm>
            <a:off x="152400" y="1219200"/>
            <a:ext cx="8991600" cy="5638800"/>
          </a:xfrm>
        </p:spPr>
        <p:txBody>
          <a:bodyPr/>
          <a:lstStyle/>
          <a:p>
            <a:r>
              <a:rPr lang="en-US" sz="2000" b="1" dirty="0"/>
              <a:t>Refine subsystems</a:t>
            </a:r>
            <a:r>
              <a:rPr lang="en-US" sz="2000" dirty="0"/>
              <a:t>: Further breakdown each subsystem into smaller components as necessary, based on their responsibilities and complexity. For instance, the User Management Subsystem may have components like user authentication, profile management, and account settings.</a:t>
            </a:r>
          </a:p>
          <a:p>
            <a:endParaRPr lang="en-US" sz="1800" dirty="0" smtClean="0"/>
          </a:p>
          <a:p>
            <a:r>
              <a:rPr lang="en-US" sz="2000" dirty="0"/>
              <a:t>By identifying subsystems, we can better understand the system's structure and organization, ensuring that each subsystem has well-defined responsibilities. This modular approach allows for better code organization, reuse, and maintenance. Additionally, it facilitates parallel development by enabling teams to work on different subsystems concurrently.</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56</a:t>
            </a:fld>
            <a:endParaRPr lang="en-US" dirty="0">
              <a:solidFill>
                <a:srgbClr val="04617B">
                  <a:shade val="90000"/>
                </a:srgbClr>
              </a:solidFill>
            </a:endParaRPr>
          </a:p>
        </p:txBody>
      </p:sp>
    </p:spTree>
    <p:extLst>
      <p:ext uri="{BB962C8B-B14F-4D97-AF65-F5344CB8AC3E}">
        <p14:creationId xmlns:p14="http://schemas.microsoft.com/office/powerpoint/2010/main" val="12283781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48994" y="339724"/>
            <a:ext cx="8229600" cy="438150"/>
          </a:xfrm>
        </p:spPr>
        <p:txBody>
          <a:bodyPr/>
          <a:lstStyle/>
          <a:p>
            <a:r>
              <a:rPr lang="en-US" sz="2800" dirty="0"/>
              <a:t>3. </a:t>
            </a:r>
            <a:r>
              <a:rPr lang="en-US" sz="2800" b="1" dirty="0"/>
              <a:t>Mapping subsystems to processors and components</a:t>
            </a:r>
            <a:endParaRPr lang="en-US" sz="2800" dirty="0"/>
          </a:p>
        </p:txBody>
      </p:sp>
      <p:sp>
        <p:nvSpPr>
          <p:cNvPr id="46083" name="Content Placeholder 2"/>
          <p:cNvSpPr>
            <a:spLocks noGrp="1"/>
          </p:cNvSpPr>
          <p:nvPr>
            <p:ph idx="1"/>
          </p:nvPr>
        </p:nvSpPr>
        <p:spPr>
          <a:xfrm>
            <a:off x="152400" y="914399"/>
            <a:ext cx="8991600" cy="5943601"/>
          </a:xfrm>
        </p:spPr>
        <p:txBody>
          <a:bodyPr/>
          <a:lstStyle/>
          <a:p>
            <a:r>
              <a:rPr lang="en-US" sz="2400" dirty="0"/>
              <a:t>Mapping subsystems to processors and components involves assigning the identified subsystems of a system to specific hardware processors or software components. This mapping is done to optimize performance, distribute workload, and ensure efficient utilization of resources. Let's consider an example to illustrate this mapping process</a:t>
            </a:r>
            <a:r>
              <a:rPr lang="en-US" sz="2400" dirty="0" smtClean="0"/>
              <a:t>:</a:t>
            </a:r>
          </a:p>
          <a:p>
            <a:endParaRPr lang="en-US" dirty="0" smtClean="0"/>
          </a:p>
          <a:p>
            <a:r>
              <a:rPr lang="en-US" sz="2400" dirty="0"/>
              <a:t>Example: Let's say we have a web-based e-commerce system with the following identified subsystems:</a:t>
            </a:r>
          </a:p>
          <a:p>
            <a:r>
              <a:rPr lang="en-US" sz="2400" dirty="0"/>
              <a:t>Product Management Subsystem</a:t>
            </a:r>
          </a:p>
          <a:p>
            <a:r>
              <a:rPr lang="en-US" sz="2400" dirty="0"/>
              <a:t>User Management Subsystem</a:t>
            </a:r>
          </a:p>
          <a:p>
            <a:r>
              <a:rPr lang="en-US" sz="2400" dirty="0"/>
              <a:t>Order Management Subsystem</a:t>
            </a:r>
          </a:p>
          <a:p>
            <a:r>
              <a:rPr lang="en-US" sz="2400" dirty="0"/>
              <a:t>Payment Processing Subsystem</a:t>
            </a:r>
          </a:p>
          <a:p>
            <a:r>
              <a:rPr lang="en-US" sz="2400" dirty="0"/>
              <a:t>Inventory Management Subsystem</a:t>
            </a:r>
          </a:p>
          <a:p>
            <a:endParaRPr lang="en-US" sz="2400" dirty="0"/>
          </a:p>
          <a:p>
            <a:endParaRPr lang="en-US" dirty="0" smtClean="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57</a:t>
            </a:fld>
            <a:endParaRPr lang="en-US" dirty="0">
              <a:solidFill>
                <a:srgbClr val="04617B">
                  <a:shade val="90000"/>
                </a:srgbClr>
              </a:solidFill>
            </a:endParaRPr>
          </a:p>
        </p:txBody>
      </p:sp>
    </p:spTree>
    <p:extLst>
      <p:ext uri="{BB962C8B-B14F-4D97-AF65-F5344CB8AC3E}">
        <p14:creationId xmlns:p14="http://schemas.microsoft.com/office/powerpoint/2010/main" val="12982617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48994" y="339724"/>
            <a:ext cx="8229600" cy="438150"/>
          </a:xfrm>
        </p:spPr>
        <p:txBody>
          <a:bodyPr/>
          <a:lstStyle/>
          <a:p>
            <a:r>
              <a:rPr lang="en-US" sz="2800" dirty="0"/>
              <a:t>3. </a:t>
            </a:r>
            <a:r>
              <a:rPr lang="en-US" sz="2800" b="1" dirty="0"/>
              <a:t>Mapping subsystems to processors and components</a:t>
            </a:r>
            <a:endParaRPr lang="en-US" sz="2800" dirty="0"/>
          </a:p>
        </p:txBody>
      </p:sp>
      <p:sp>
        <p:nvSpPr>
          <p:cNvPr id="46083" name="Content Placeholder 2"/>
          <p:cNvSpPr>
            <a:spLocks noGrp="1"/>
          </p:cNvSpPr>
          <p:nvPr>
            <p:ph idx="1"/>
          </p:nvPr>
        </p:nvSpPr>
        <p:spPr>
          <a:xfrm>
            <a:off x="152400" y="914399"/>
            <a:ext cx="8991600" cy="5943601"/>
          </a:xfrm>
        </p:spPr>
        <p:txBody>
          <a:bodyPr/>
          <a:lstStyle/>
          <a:p>
            <a:r>
              <a:rPr lang="en-US" b="1" dirty="0"/>
              <a:t>Identify available processors and components</a:t>
            </a:r>
            <a:r>
              <a:rPr lang="en-US" dirty="0"/>
              <a:t>: Determine the available hardware processors (e.g., servers, machines) or software components (e.g., </a:t>
            </a:r>
            <a:r>
              <a:rPr lang="en-US" dirty="0" err="1"/>
              <a:t>microservices</a:t>
            </a:r>
            <a:r>
              <a:rPr lang="en-US" dirty="0"/>
              <a:t>, modules) in the system architecture that can host the subsystems. This could include web servers, application servers, databases, or other specialized components.</a:t>
            </a:r>
          </a:p>
          <a:p>
            <a:r>
              <a:rPr lang="en-US" b="1" dirty="0"/>
              <a:t>Analyze subsystem requirements</a:t>
            </a:r>
            <a:r>
              <a:rPr lang="en-US" dirty="0"/>
              <a:t>: Assess the requirements of each subsystem, such as performance, scalability, availability, and data storage needs. Consider factors like expected user load, processing capabilities, and the need for high availability or fault tolerance.</a:t>
            </a:r>
          </a:p>
          <a:p>
            <a:endParaRPr lang="en-US" dirty="0" smtClean="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58</a:t>
            </a:fld>
            <a:endParaRPr lang="en-US" dirty="0">
              <a:solidFill>
                <a:srgbClr val="04617B">
                  <a:shade val="90000"/>
                </a:srgbClr>
              </a:solidFill>
            </a:endParaRPr>
          </a:p>
        </p:txBody>
      </p:sp>
    </p:spTree>
    <p:extLst>
      <p:ext uri="{BB962C8B-B14F-4D97-AF65-F5344CB8AC3E}">
        <p14:creationId xmlns:p14="http://schemas.microsoft.com/office/powerpoint/2010/main" val="23543690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48994" y="339724"/>
            <a:ext cx="8229600" cy="438150"/>
          </a:xfrm>
        </p:spPr>
        <p:txBody>
          <a:bodyPr/>
          <a:lstStyle/>
          <a:p>
            <a:r>
              <a:rPr lang="en-US" sz="2800" dirty="0"/>
              <a:t>3. </a:t>
            </a:r>
            <a:r>
              <a:rPr lang="en-US" sz="2800" b="1" dirty="0"/>
              <a:t>Mapping subsystems to processors and components</a:t>
            </a:r>
            <a:endParaRPr lang="en-US" sz="2800" dirty="0"/>
          </a:p>
        </p:txBody>
      </p:sp>
      <p:sp>
        <p:nvSpPr>
          <p:cNvPr id="46083" name="Content Placeholder 2"/>
          <p:cNvSpPr>
            <a:spLocks noGrp="1"/>
          </p:cNvSpPr>
          <p:nvPr>
            <p:ph idx="1"/>
          </p:nvPr>
        </p:nvSpPr>
        <p:spPr>
          <a:xfrm>
            <a:off x="152400" y="914399"/>
            <a:ext cx="8991600" cy="5943601"/>
          </a:xfrm>
        </p:spPr>
        <p:txBody>
          <a:bodyPr/>
          <a:lstStyle/>
          <a:p>
            <a:r>
              <a:rPr lang="en-US" sz="2400" b="1" dirty="0"/>
              <a:t>Map subsystems to processors and components</a:t>
            </a:r>
            <a:r>
              <a:rPr lang="en-US" sz="2400" dirty="0"/>
              <a:t>: Based on the analysis, map the identified subsystems to appropriate processors or components. Consider the following factors:</a:t>
            </a:r>
          </a:p>
          <a:p>
            <a:r>
              <a:rPr lang="en-US" sz="2400" dirty="0"/>
              <a:t>Performance: Assign subsystems with high-performance requirements to processors or components with higher processing capabilities.</a:t>
            </a:r>
          </a:p>
          <a:p>
            <a:r>
              <a:rPr lang="en-US" sz="2400" dirty="0"/>
              <a:t>Scalability: Distribute subsystems across multiple processors or components to ensure scalability and handle increasing user loads.</a:t>
            </a:r>
          </a:p>
          <a:p>
            <a:pPr marL="0" indent="0">
              <a:buNone/>
            </a:pPr>
            <a:r>
              <a:rPr lang="en-US" sz="2400" dirty="0"/>
              <a:t>By mapping subsystems to processors and components, the system architecture is optimized for performance, scalability, and resource utilization. It allows for efficient distribution of workload and ensures that each subsystem is assigned to the most suitable processing or component resources in the system.</a:t>
            </a:r>
            <a:endParaRPr lang="en-US" sz="2400" dirty="0" smtClean="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59</a:t>
            </a:fld>
            <a:endParaRPr lang="en-US" dirty="0">
              <a:solidFill>
                <a:srgbClr val="04617B">
                  <a:shade val="90000"/>
                </a:srgbClr>
              </a:solidFill>
            </a:endParaRPr>
          </a:p>
        </p:txBody>
      </p:sp>
    </p:spTree>
    <p:extLst>
      <p:ext uri="{BB962C8B-B14F-4D97-AF65-F5344CB8AC3E}">
        <p14:creationId xmlns:p14="http://schemas.microsoft.com/office/powerpoint/2010/main" val="3592646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ChangeArrowheads="1"/>
          </p:cNvSpPr>
          <p:nvPr/>
        </p:nvSpPr>
        <p:spPr bwMode="auto">
          <a:xfrm>
            <a:off x="1905000" y="533400"/>
            <a:ext cx="3517900" cy="2252663"/>
          </a:xfrm>
          <a:prstGeom prst="rect">
            <a:avLst/>
          </a:prstGeom>
          <a:solidFill>
            <a:schemeClr val="tx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endParaRPr lang="en-US" altLang="en-US"/>
          </a:p>
        </p:txBody>
      </p:sp>
      <p:sp>
        <p:nvSpPr>
          <p:cNvPr id="41988" name="Rectangle 6"/>
          <p:cNvSpPr>
            <a:spLocks noChangeArrowheads="1"/>
          </p:cNvSpPr>
          <p:nvPr/>
        </p:nvSpPr>
        <p:spPr bwMode="auto">
          <a:xfrm>
            <a:off x="1905000" y="2641600"/>
            <a:ext cx="3517900" cy="2209800"/>
          </a:xfrm>
          <a:prstGeom prst="rect">
            <a:avLst/>
          </a:prstGeom>
          <a:solidFill>
            <a:schemeClr val="tx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1989" name="Rectangle 7"/>
          <p:cNvSpPr>
            <a:spLocks noChangeArrowheads="1"/>
          </p:cNvSpPr>
          <p:nvPr/>
        </p:nvSpPr>
        <p:spPr bwMode="auto">
          <a:xfrm>
            <a:off x="5495925" y="533400"/>
            <a:ext cx="3584575" cy="2252663"/>
          </a:xfrm>
          <a:prstGeom prst="rect">
            <a:avLst/>
          </a:prstGeom>
          <a:solidFill>
            <a:schemeClr val="tx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1990" name="Rectangle 8"/>
          <p:cNvSpPr>
            <a:spLocks noChangeArrowheads="1"/>
          </p:cNvSpPr>
          <p:nvPr/>
        </p:nvSpPr>
        <p:spPr bwMode="auto">
          <a:xfrm>
            <a:off x="3146425" y="3081338"/>
            <a:ext cx="1677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r>
              <a:rPr lang="en-US" altLang="ko-KR" sz="2000" b="1" dirty="0">
                <a:solidFill>
                  <a:schemeClr val="bg1"/>
                </a:solidFill>
                <a:ea typeface="Gulim" pitchFamily="34" charset="-127"/>
              </a:rPr>
              <a:t>Process View</a:t>
            </a:r>
          </a:p>
        </p:txBody>
      </p:sp>
      <p:sp>
        <p:nvSpPr>
          <p:cNvPr id="41991" name="Rectangle 9"/>
          <p:cNvSpPr>
            <a:spLocks noChangeArrowheads="1"/>
          </p:cNvSpPr>
          <p:nvPr/>
        </p:nvSpPr>
        <p:spPr bwMode="auto">
          <a:xfrm>
            <a:off x="5495925" y="2641600"/>
            <a:ext cx="3584575" cy="2209800"/>
          </a:xfrm>
          <a:prstGeom prst="rect">
            <a:avLst/>
          </a:prstGeom>
          <a:solidFill>
            <a:schemeClr val="tx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endParaRPr lang="en-US" altLang="en-US"/>
          </a:p>
        </p:txBody>
      </p:sp>
      <p:sp>
        <p:nvSpPr>
          <p:cNvPr id="41992" name="Rectangle 10"/>
          <p:cNvSpPr>
            <a:spLocks noChangeArrowheads="1"/>
          </p:cNvSpPr>
          <p:nvPr/>
        </p:nvSpPr>
        <p:spPr bwMode="auto">
          <a:xfrm>
            <a:off x="5892800" y="3124200"/>
            <a:ext cx="1968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r>
              <a:rPr lang="en-US" altLang="ko-KR" sz="2000" b="1">
                <a:solidFill>
                  <a:schemeClr val="bg1"/>
                </a:solidFill>
                <a:ea typeface="Gulim" pitchFamily="34" charset="-127"/>
              </a:rPr>
              <a:t>Deployment View</a:t>
            </a:r>
          </a:p>
        </p:txBody>
      </p:sp>
      <p:sp>
        <p:nvSpPr>
          <p:cNvPr id="41993" name="Line 93"/>
          <p:cNvSpPr>
            <a:spLocks noChangeShapeType="1"/>
          </p:cNvSpPr>
          <p:nvPr/>
        </p:nvSpPr>
        <p:spPr bwMode="auto">
          <a:xfrm flipV="1">
            <a:off x="8124825" y="750888"/>
            <a:ext cx="239713" cy="133350"/>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1994" name="Line 94"/>
          <p:cNvSpPr>
            <a:spLocks noChangeShapeType="1"/>
          </p:cNvSpPr>
          <p:nvPr/>
        </p:nvSpPr>
        <p:spPr bwMode="auto">
          <a:xfrm flipH="1">
            <a:off x="8396288" y="898525"/>
            <a:ext cx="50800" cy="317500"/>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1995" name="Line 95"/>
          <p:cNvSpPr>
            <a:spLocks noChangeShapeType="1"/>
          </p:cNvSpPr>
          <p:nvPr/>
        </p:nvSpPr>
        <p:spPr bwMode="auto">
          <a:xfrm>
            <a:off x="8107363" y="1039813"/>
            <a:ext cx="155575" cy="161925"/>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1996" name="Line 96"/>
          <p:cNvSpPr>
            <a:spLocks noChangeShapeType="1"/>
          </p:cNvSpPr>
          <p:nvPr/>
        </p:nvSpPr>
        <p:spPr bwMode="auto">
          <a:xfrm flipV="1">
            <a:off x="8493125" y="1196975"/>
            <a:ext cx="180975" cy="117475"/>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1997" name="Rectangle 97"/>
          <p:cNvSpPr>
            <a:spLocks noChangeArrowheads="1"/>
          </p:cNvSpPr>
          <p:nvPr/>
        </p:nvSpPr>
        <p:spPr bwMode="auto">
          <a:xfrm>
            <a:off x="8720138" y="992188"/>
            <a:ext cx="146050" cy="17938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1998" name="Rectangle 98"/>
          <p:cNvSpPr>
            <a:spLocks noChangeArrowheads="1"/>
          </p:cNvSpPr>
          <p:nvPr/>
        </p:nvSpPr>
        <p:spPr bwMode="auto">
          <a:xfrm>
            <a:off x="8720138" y="992188"/>
            <a:ext cx="146050" cy="179387"/>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1999" name="Freeform 99"/>
          <p:cNvSpPr>
            <a:spLocks/>
          </p:cNvSpPr>
          <p:nvPr/>
        </p:nvSpPr>
        <p:spPr bwMode="auto">
          <a:xfrm>
            <a:off x="8670925" y="1055688"/>
            <a:ext cx="101600" cy="74612"/>
          </a:xfrm>
          <a:custGeom>
            <a:avLst/>
            <a:gdLst>
              <a:gd name="T0" fmla="*/ 50018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6591 w 65"/>
              <a:gd name="T15" fmla="*/ 13167 h 17"/>
              <a:gd name="T16" fmla="*/ 79717 w 65"/>
              <a:gd name="T17" fmla="*/ 13167 h 17"/>
              <a:gd name="T18" fmla="*/ 84406 w 65"/>
              <a:gd name="T19" fmla="*/ 13167 h 17"/>
              <a:gd name="T20" fmla="*/ 89095 w 65"/>
              <a:gd name="T21" fmla="*/ 13167 h 17"/>
              <a:gd name="T22" fmla="*/ 92222 w 65"/>
              <a:gd name="T23" fmla="*/ 13167 h 17"/>
              <a:gd name="T24" fmla="*/ 96911 w 65"/>
              <a:gd name="T25" fmla="*/ 13167 h 17"/>
              <a:gd name="T26" fmla="*/ 96911 w 65"/>
              <a:gd name="T27" fmla="*/ 30723 h 17"/>
              <a:gd name="T28" fmla="*/ 101600 w 65"/>
              <a:gd name="T29" fmla="*/ 30723 h 17"/>
              <a:gd name="T30" fmla="*/ 101600 w 65"/>
              <a:gd name="T31" fmla="*/ 43889 h 17"/>
              <a:gd name="T32" fmla="*/ 101600 w 65"/>
              <a:gd name="T33" fmla="*/ 57056 h 17"/>
              <a:gd name="T34" fmla="*/ 96911 w 65"/>
              <a:gd name="T35" fmla="*/ 57056 h 17"/>
              <a:gd name="T36" fmla="*/ 92222 w 65"/>
              <a:gd name="T37" fmla="*/ 57056 h 17"/>
              <a:gd name="T38" fmla="*/ 89095 w 65"/>
              <a:gd name="T39" fmla="*/ 57056 h 17"/>
              <a:gd name="T40" fmla="*/ 89095 w 65"/>
              <a:gd name="T41" fmla="*/ 74612 h 17"/>
              <a:gd name="T42" fmla="*/ 84406 w 65"/>
              <a:gd name="T43" fmla="*/ 74612 h 17"/>
              <a:gd name="T44" fmla="*/ 79717 w 65"/>
              <a:gd name="T45" fmla="*/ 74612 h 17"/>
              <a:gd name="T46" fmla="*/ 76591 w 65"/>
              <a:gd name="T47" fmla="*/ 74612 h 17"/>
              <a:gd name="T48" fmla="*/ 71902 w 65"/>
              <a:gd name="T49" fmla="*/ 74612 h 17"/>
              <a:gd name="T50" fmla="*/ 67212 w 65"/>
              <a:gd name="T51" fmla="*/ 74612 h 17"/>
              <a:gd name="T52" fmla="*/ 64086 w 65"/>
              <a:gd name="T53" fmla="*/ 74612 h 17"/>
              <a:gd name="T54" fmla="*/ 59397 w 65"/>
              <a:gd name="T55" fmla="*/ 74612 h 17"/>
              <a:gd name="T56" fmla="*/ 54708 w 65"/>
              <a:gd name="T57" fmla="*/ 74612 h 17"/>
              <a:gd name="T58" fmla="*/ 50018 w 65"/>
              <a:gd name="T59" fmla="*/ 74612 h 17"/>
              <a:gd name="T60" fmla="*/ 46892 w 65"/>
              <a:gd name="T61" fmla="*/ 74612 h 17"/>
              <a:gd name="T62" fmla="*/ 42203 w 65"/>
              <a:gd name="T63" fmla="*/ 74612 h 17"/>
              <a:gd name="T64" fmla="*/ 37514 w 65"/>
              <a:gd name="T65" fmla="*/ 74612 h 17"/>
              <a:gd name="T66" fmla="*/ 34388 w 65"/>
              <a:gd name="T67" fmla="*/ 74612 h 17"/>
              <a:gd name="T68" fmla="*/ 29698 w 65"/>
              <a:gd name="T69" fmla="*/ 74612 h 17"/>
              <a:gd name="T70" fmla="*/ 25009 w 65"/>
              <a:gd name="T71" fmla="*/ 74612 h 17"/>
              <a:gd name="T72" fmla="*/ 21883 w 65"/>
              <a:gd name="T73" fmla="*/ 74612 h 17"/>
              <a:gd name="T74" fmla="*/ 17194 w 65"/>
              <a:gd name="T75" fmla="*/ 74612 h 17"/>
              <a:gd name="T76" fmla="*/ 12505 w 65"/>
              <a:gd name="T77" fmla="*/ 57056 h 17"/>
              <a:gd name="T78" fmla="*/ 7815 w 65"/>
              <a:gd name="T79" fmla="*/ 57056 h 17"/>
              <a:gd name="T80" fmla="*/ 4689 w 65"/>
              <a:gd name="T81" fmla="*/ 57056 h 17"/>
              <a:gd name="T82" fmla="*/ 4689 w 65"/>
              <a:gd name="T83" fmla="*/ 43889 h 17"/>
              <a:gd name="T84" fmla="*/ 0 w 65"/>
              <a:gd name="T85" fmla="*/ 43889 h 17"/>
              <a:gd name="T86" fmla="*/ 0 w 65"/>
              <a:gd name="T87" fmla="*/ 30723 h 17"/>
              <a:gd name="T88" fmla="*/ 4689 w 65"/>
              <a:gd name="T89" fmla="*/ 30723 h 17"/>
              <a:gd name="T90" fmla="*/ 7815 w 65"/>
              <a:gd name="T91" fmla="*/ 30723 h 17"/>
              <a:gd name="T92" fmla="*/ 7815 w 65"/>
              <a:gd name="T93" fmla="*/ 13167 h 17"/>
              <a:gd name="T94" fmla="*/ 12505 w 65"/>
              <a:gd name="T95" fmla="*/ 13167 h 17"/>
              <a:gd name="T96" fmla="*/ 17194 w 65"/>
              <a:gd name="T97" fmla="*/ 13167 h 17"/>
              <a:gd name="T98" fmla="*/ 21883 w 65"/>
              <a:gd name="T99" fmla="*/ 13167 h 17"/>
              <a:gd name="T100" fmla="*/ 25009 w 65"/>
              <a:gd name="T101" fmla="*/ 13167 h 17"/>
              <a:gd name="T102" fmla="*/ 29698 w 65"/>
              <a:gd name="T103" fmla="*/ 0 h 17"/>
              <a:gd name="T104" fmla="*/ 34388 w 65"/>
              <a:gd name="T105" fmla="*/ 0 h 17"/>
              <a:gd name="T106" fmla="*/ 37514 w 65"/>
              <a:gd name="T107" fmla="*/ 0 h 17"/>
              <a:gd name="T108" fmla="*/ 42203 w 65"/>
              <a:gd name="T109" fmla="*/ 0 h 17"/>
              <a:gd name="T110" fmla="*/ 46892 w 65"/>
              <a:gd name="T111" fmla="*/ 0 h 17"/>
              <a:gd name="T112" fmla="*/ 50018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2" y="0"/>
                </a:moveTo>
                <a:lnTo>
                  <a:pt x="35" y="0"/>
                </a:lnTo>
                <a:lnTo>
                  <a:pt x="38" y="0"/>
                </a:lnTo>
                <a:lnTo>
                  <a:pt x="41" y="0"/>
                </a:lnTo>
                <a:lnTo>
                  <a:pt x="43" y="0"/>
                </a:lnTo>
                <a:lnTo>
                  <a:pt x="46" y="0"/>
                </a:lnTo>
                <a:lnTo>
                  <a:pt x="49" y="0"/>
                </a:lnTo>
                <a:lnTo>
                  <a:pt x="49" y="3"/>
                </a:lnTo>
                <a:lnTo>
                  <a:pt x="51" y="3"/>
                </a:lnTo>
                <a:lnTo>
                  <a:pt x="54" y="3"/>
                </a:lnTo>
                <a:lnTo>
                  <a:pt x="57" y="3"/>
                </a:lnTo>
                <a:lnTo>
                  <a:pt x="59" y="3"/>
                </a:lnTo>
                <a:lnTo>
                  <a:pt x="62" y="3"/>
                </a:lnTo>
                <a:lnTo>
                  <a:pt x="62" y="7"/>
                </a:lnTo>
                <a:lnTo>
                  <a:pt x="65" y="7"/>
                </a:lnTo>
                <a:lnTo>
                  <a:pt x="65" y="10"/>
                </a:lnTo>
                <a:lnTo>
                  <a:pt x="65" y="13"/>
                </a:lnTo>
                <a:lnTo>
                  <a:pt x="62" y="13"/>
                </a:lnTo>
                <a:lnTo>
                  <a:pt x="59" y="13"/>
                </a:lnTo>
                <a:lnTo>
                  <a:pt x="57" y="13"/>
                </a:lnTo>
                <a:lnTo>
                  <a:pt x="57" y="17"/>
                </a:lnTo>
                <a:lnTo>
                  <a:pt x="54" y="17"/>
                </a:lnTo>
                <a:lnTo>
                  <a:pt x="51" y="17"/>
                </a:lnTo>
                <a:lnTo>
                  <a:pt x="49" y="17"/>
                </a:lnTo>
                <a:lnTo>
                  <a:pt x="46" y="17"/>
                </a:lnTo>
                <a:lnTo>
                  <a:pt x="43" y="17"/>
                </a:lnTo>
                <a:lnTo>
                  <a:pt x="41" y="17"/>
                </a:lnTo>
                <a:lnTo>
                  <a:pt x="38" y="17"/>
                </a:lnTo>
                <a:lnTo>
                  <a:pt x="35" y="17"/>
                </a:lnTo>
                <a:lnTo>
                  <a:pt x="32" y="17"/>
                </a:lnTo>
                <a:lnTo>
                  <a:pt x="30" y="17"/>
                </a:lnTo>
                <a:lnTo>
                  <a:pt x="27" y="17"/>
                </a:lnTo>
                <a:lnTo>
                  <a:pt x="24" y="17"/>
                </a:lnTo>
                <a:lnTo>
                  <a:pt x="22" y="17"/>
                </a:lnTo>
                <a:lnTo>
                  <a:pt x="19" y="17"/>
                </a:lnTo>
                <a:lnTo>
                  <a:pt x="16" y="17"/>
                </a:lnTo>
                <a:lnTo>
                  <a:pt x="14" y="17"/>
                </a:lnTo>
                <a:lnTo>
                  <a:pt x="11" y="17"/>
                </a:lnTo>
                <a:lnTo>
                  <a:pt x="8" y="13"/>
                </a:lnTo>
                <a:lnTo>
                  <a:pt x="5" y="13"/>
                </a:lnTo>
                <a:lnTo>
                  <a:pt x="3" y="13"/>
                </a:lnTo>
                <a:lnTo>
                  <a:pt x="3" y="10"/>
                </a:lnTo>
                <a:lnTo>
                  <a:pt x="0" y="10"/>
                </a:lnTo>
                <a:lnTo>
                  <a:pt x="0" y="7"/>
                </a:lnTo>
                <a:lnTo>
                  <a:pt x="3" y="7"/>
                </a:lnTo>
                <a:lnTo>
                  <a:pt x="5" y="7"/>
                </a:lnTo>
                <a:lnTo>
                  <a:pt x="5" y="3"/>
                </a:lnTo>
                <a:lnTo>
                  <a:pt x="8" y="3"/>
                </a:lnTo>
                <a:lnTo>
                  <a:pt x="11" y="3"/>
                </a:lnTo>
                <a:lnTo>
                  <a:pt x="14" y="3"/>
                </a:lnTo>
                <a:lnTo>
                  <a:pt x="16" y="3"/>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00" name="Freeform 100"/>
          <p:cNvSpPr>
            <a:spLocks/>
          </p:cNvSpPr>
          <p:nvPr/>
        </p:nvSpPr>
        <p:spPr bwMode="auto">
          <a:xfrm>
            <a:off x="8670925" y="1055688"/>
            <a:ext cx="101600" cy="74612"/>
          </a:xfrm>
          <a:custGeom>
            <a:avLst/>
            <a:gdLst>
              <a:gd name="T0" fmla="*/ 50018 w 65"/>
              <a:gd name="T1" fmla="*/ 0 h 17"/>
              <a:gd name="T2" fmla="*/ 71902 w 65"/>
              <a:gd name="T3" fmla="*/ 0 h 17"/>
              <a:gd name="T4" fmla="*/ 89095 w 65"/>
              <a:gd name="T5" fmla="*/ 13167 h 17"/>
              <a:gd name="T6" fmla="*/ 96911 w 65"/>
              <a:gd name="T7" fmla="*/ 30723 h 17"/>
              <a:gd name="T8" fmla="*/ 101600 w 65"/>
              <a:gd name="T9" fmla="*/ 43889 h 17"/>
              <a:gd name="T10" fmla="*/ 96911 w 65"/>
              <a:gd name="T11" fmla="*/ 57056 h 17"/>
              <a:gd name="T12" fmla="*/ 89095 w 65"/>
              <a:gd name="T13" fmla="*/ 74612 h 17"/>
              <a:gd name="T14" fmla="*/ 71902 w 65"/>
              <a:gd name="T15" fmla="*/ 74612 h 17"/>
              <a:gd name="T16" fmla="*/ 50018 w 65"/>
              <a:gd name="T17" fmla="*/ 74612 h 17"/>
              <a:gd name="T18" fmla="*/ 34388 w 65"/>
              <a:gd name="T19" fmla="*/ 74612 h 17"/>
              <a:gd name="T20" fmla="*/ 17194 w 65"/>
              <a:gd name="T21" fmla="*/ 74612 h 17"/>
              <a:gd name="T22" fmla="*/ 4689 w 65"/>
              <a:gd name="T23" fmla="*/ 57056 h 17"/>
              <a:gd name="T24" fmla="*/ 0 w 65"/>
              <a:gd name="T25" fmla="*/ 43889 h 17"/>
              <a:gd name="T26" fmla="*/ 4689 w 65"/>
              <a:gd name="T27" fmla="*/ 30723 h 17"/>
              <a:gd name="T28" fmla="*/ 17194 w 65"/>
              <a:gd name="T29" fmla="*/ 13167 h 17"/>
              <a:gd name="T30" fmla="*/ 3438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6" y="0"/>
                </a:lnTo>
                <a:lnTo>
                  <a:pt x="57" y="3"/>
                </a:lnTo>
                <a:lnTo>
                  <a:pt x="62" y="7"/>
                </a:lnTo>
                <a:lnTo>
                  <a:pt x="65" y="10"/>
                </a:lnTo>
                <a:lnTo>
                  <a:pt x="62" y="13"/>
                </a:lnTo>
                <a:lnTo>
                  <a:pt x="57" y="17"/>
                </a:lnTo>
                <a:lnTo>
                  <a:pt x="46" y="17"/>
                </a:lnTo>
                <a:lnTo>
                  <a:pt x="32" y="17"/>
                </a:lnTo>
                <a:lnTo>
                  <a:pt x="22" y="17"/>
                </a:lnTo>
                <a:lnTo>
                  <a:pt x="11" y="17"/>
                </a:lnTo>
                <a:lnTo>
                  <a:pt x="3" y="13"/>
                </a:lnTo>
                <a:lnTo>
                  <a:pt x="0" y="10"/>
                </a:lnTo>
                <a:lnTo>
                  <a:pt x="3" y="7"/>
                </a:lnTo>
                <a:lnTo>
                  <a:pt x="11" y="3"/>
                </a:lnTo>
                <a:lnTo>
                  <a:pt x="22"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01" name="Freeform 101"/>
          <p:cNvSpPr>
            <a:spLocks/>
          </p:cNvSpPr>
          <p:nvPr/>
        </p:nvSpPr>
        <p:spPr bwMode="auto">
          <a:xfrm>
            <a:off x="8670925" y="1108075"/>
            <a:ext cx="101600" cy="74613"/>
          </a:xfrm>
          <a:custGeom>
            <a:avLst/>
            <a:gdLst>
              <a:gd name="T0" fmla="*/ 50018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6591 w 65"/>
              <a:gd name="T15" fmla="*/ 17556 h 17"/>
              <a:gd name="T16" fmla="*/ 79717 w 65"/>
              <a:gd name="T17" fmla="*/ 17556 h 17"/>
              <a:gd name="T18" fmla="*/ 84406 w 65"/>
              <a:gd name="T19" fmla="*/ 17556 h 17"/>
              <a:gd name="T20" fmla="*/ 89095 w 65"/>
              <a:gd name="T21" fmla="*/ 17556 h 17"/>
              <a:gd name="T22" fmla="*/ 92222 w 65"/>
              <a:gd name="T23" fmla="*/ 17556 h 17"/>
              <a:gd name="T24" fmla="*/ 96911 w 65"/>
              <a:gd name="T25" fmla="*/ 17556 h 17"/>
              <a:gd name="T26" fmla="*/ 96911 w 65"/>
              <a:gd name="T27" fmla="*/ 30723 h 17"/>
              <a:gd name="T28" fmla="*/ 101600 w 65"/>
              <a:gd name="T29" fmla="*/ 30723 h 17"/>
              <a:gd name="T30" fmla="*/ 101600 w 65"/>
              <a:gd name="T31" fmla="*/ 43890 h 17"/>
              <a:gd name="T32" fmla="*/ 101600 w 65"/>
              <a:gd name="T33" fmla="*/ 57057 h 17"/>
              <a:gd name="T34" fmla="*/ 96911 w 65"/>
              <a:gd name="T35" fmla="*/ 57057 h 17"/>
              <a:gd name="T36" fmla="*/ 92222 w 65"/>
              <a:gd name="T37" fmla="*/ 57057 h 17"/>
              <a:gd name="T38" fmla="*/ 89095 w 65"/>
              <a:gd name="T39" fmla="*/ 74613 h 17"/>
              <a:gd name="T40" fmla="*/ 84406 w 65"/>
              <a:gd name="T41" fmla="*/ 74613 h 17"/>
              <a:gd name="T42" fmla="*/ 79717 w 65"/>
              <a:gd name="T43" fmla="*/ 74613 h 17"/>
              <a:gd name="T44" fmla="*/ 76591 w 65"/>
              <a:gd name="T45" fmla="*/ 74613 h 17"/>
              <a:gd name="T46" fmla="*/ 71902 w 65"/>
              <a:gd name="T47" fmla="*/ 74613 h 17"/>
              <a:gd name="T48" fmla="*/ 67212 w 65"/>
              <a:gd name="T49" fmla="*/ 74613 h 17"/>
              <a:gd name="T50" fmla="*/ 64086 w 65"/>
              <a:gd name="T51" fmla="*/ 74613 h 17"/>
              <a:gd name="T52" fmla="*/ 59397 w 65"/>
              <a:gd name="T53" fmla="*/ 74613 h 17"/>
              <a:gd name="T54" fmla="*/ 54708 w 65"/>
              <a:gd name="T55" fmla="*/ 74613 h 17"/>
              <a:gd name="T56" fmla="*/ 50018 w 65"/>
              <a:gd name="T57" fmla="*/ 74613 h 17"/>
              <a:gd name="T58" fmla="*/ 46892 w 65"/>
              <a:gd name="T59" fmla="*/ 74613 h 17"/>
              <a:gd name="T60" fmla="*/ 42203 w 65"/>
              <a:gd name="T61" fmla="*/ 74613 h 17"/>
              <a:gd name="T62" fmla="*/ 37514 w 65"/>
              <a:gd name="T63" fmla="*/ 74613 h 17"/>
              <a:gd name="T64" fmla="*/ 34388 w 65"/>
              <a:gd name="T65" fmla="*/ 74613 h 17"/>
              <a:gd name="T66" fmla="*/ 29698 w 65"/>
              <a:gd name="T67" fmla="*/ 74613 h 17"/>
              <a:gd name="T68" fmla="*/ 25009 w 65"/>
              <a:gd name="T69" fmla="*/ 74613 h 17"/>
              <a:gd name="T70" fmla="*/ 21883 w 65"/>
              <a:gd name="T71" fmla="*/ 74613 h 17"/>
              <a:gd name="T72" fmla="*/ 17194 w 65"/>
              <a:gd name="T73" fmla="*/ 74613 h 17"/>
              <a:gd name="T74" fmla="*/ 12505 w 65"/>
              <a:gd name="T75" fmla="*/ 74613 h 17"/>
              <a:gd name="T76" fmla="*/ 12505 w 65"/>
              <a:gd name="T77" fmla="*/ 57057 h 17"/>
              <a:gd name="T78" fmla="*/ 7815 w 65"/>
              <a:gd name="T79" fmla="*/ 57057 h 17"/>
              <a:gd name="T80" fmla="*/ 4689 w 65"/>
              <a:gd name="T81" fmla="*/ 57057 h 17"/>
              <a:gd name="T82" fmla="*/ 4689 w 65"/>
              <a:gd name="T83" fmla="*/ 43890 h 17"/>
              <a:gd name="T84" fmla="*/ 0 w 65"/>
              <a:gd name="T85" fmla="*/ 43890 h 17"/>
              <a:gd name="T86" fmla="*/ 0 w 65"/>
              <a:gd name="T87" fmla="*/ 30723 h 17"/>
              <a:gd name="T88" fmla="*/ 4689 w 65"/>
              <a:gd name="T89" fmla="*/ 30723 h 17"/>
              <a:gd name="T90" fmla="*/ 7815 w 65"/>
              <a:gd name="T91" fmla="*/ 30723 h 17"/>
              <a:gd name="T92" fmla="*/ 7815 w 65"/>
              <a:gd name="T93" fmla="*/ 17556 h 17"/>
              <a:gd name="T94" fmla="*/ 12505 w 65"/>
              <a:gd name="T95" fmla="*/ 17556 h 17"/>
              <a:gd name="T96" fmla="*/ 17194 w 65"/>
              <a:gd name="T97" fmla="*/ 17556 h 17"/>
              <a:gd name="T98" fmla="*/ 21883 w 65"/>
              <a:gd name="T99" fmla="*/ 17556 h 17"/>
              <a:gd name="T100" fmla="*/ 25009 w 65"/>
              <a:gd name="T101" fmla="*/ 17556 h 17"/>
              <a:gd name="T102" fmla="*/ 29698 w 65"/>
              <a:gd name="T103" fmla="*/ 0 h 17"/>
              <a:gd name="T104" fmla="*/ 34388 w 65"/>
              <a:gd name="T105" fmla="*/ 0 h 17"/>
              <a:gd name="T106" fmla="*/ 37514 w 65"/>
              <a:gd name="T107" fmla="*/ 0 h 17"/>
              <a:gd name="T108" fmla="*/ 42203 w 65"/>
              <a:gd name="T109" fmla="*/ 0 h 17"/>
              <a:gd name="T110" fmla="*/ 46892 w 65"/>
              <a:gd name="T111" fmla="*/ 0 h 17"/>
              <a:gd name="T112" fmla="*/ 50018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2" y="0"/>
                </a:moveTo>
                <a:lnTo>
                  <a:pt x="35" y="0"/>
                </a:lnTo>
                <a:lnTo>
                  <a:pt x="38" y="0"/>
                </a:lnTo>
                <a:lnTo>
                  <a:pt x="41" y="0"/>
                </a:lnTo>
                <a:lnTo>
                  <a:pt x="43" y="0"/>
                </a:lnTo>
                <a:lnTo>
                  <a:pt x="46" y="0"/>
                </a:lnTo>
                <a:lnTo>
                  <a:pt x="49" y="0"/>
                </a:lnTo>
                <a:lnTo>
                  <a:pt x="49" y="4"/>
                </a:lnTo>
                <a:lnTo>
                  <a:pt x="51" y="4"/>
                </a:lnTo>
                <a:lnTo>
                  <a:pt x="54" y="4"/>
                </a:lnTo>
                <a:lnTo>
                  <a:pt x="57" y="4"/>
                </a:lnTo>
                <a:lnTo>
                  <a:pt x="59" y="4"/>
                </a:lnTo>
                <a:lnTo>
                  <a:pt x="62" y="4"/>
                </a:lnTo>
                <a:lnTo>
                  <a:pt x="62" y="7"/>
                </a:lnTo>
                <a:lnTo>
                  <a:pt x="65" y="7"/>
                </a:lnTo>
                <a:lnTo>
                  <a:pt x="65" y="10"/>
                </a:lnTo>
                <a:lnTo>
                  <a:pt x="65" y="13"/>
                </a:lnTo>
                <a:lnTo>
                  <a:pt x="62" y="13"/>
                </a:lnTo>
                <a:lnTo>
                  <a:pt x="59" y="13"/>
                </a:lnTo>
                <a:lnTo>
                  <a:pt x="57" y="17"/>
                </a:lnTo>
                <a:lnTo>
                  <a:pt x="54" y="17"/>
                </a:lnTo>
                <a:lnTo>
                  <a:pt x="51" y="17"/>
                </a:lnTo>
                <a:lnTo>
                  <a:pt x="49" y="17"/>
                </a:lnTo>
                <a:lnTo>
                  <a:pt x="46" y="17"/>
                </a:lnTo>
                <a:lnTo>
                  <a:pt x="43" y="17"/>
                </a:lnTo>
                <a:lnTo>
                  <a:pt x="41" y="17"/>
                </a:lnTo>
                <a:lnTo>
                  <a:pt x="38" y="17"/>
                </a:lnTo>
                <a:lnTo>
                  <a:pt x="35" y="17"/>
                </a:lnTo>
                <a:lnTo>
                  <a:pt x="32" y="17"/>
                </a:lnTo>
                <a:lnTo>
                  <a:pt x="30" y="17"/>
                </a:lnTo>
                <a:lnTo>
                  <a:pt x="27" y="17"/>
                </a:lnTo>
                <a:lnTo>
                  <a:pt x="24" y="17"/>
                </a:lnTo>
                <a:lnTo>
                  <a:pt x="22" y="17"/>
                </a:lnTo>
                <a:lnTo>
                  <a:pt x="19" y="17"/>
                </a:lnTo>
                <a:lnTo>
                  <a:pt x="16" y="17"/>
                </a:lnTo>
                <a:lnTo>
                  <a:pt x="14" y="17"/>
                </a:lnTo>
                <a:lnTo>
                  <a:pt x="11" y="17"/>
                </a:lnTo>
                <a:lnTo>
                  <a:pt x="8" y="17"/>
                </a:lnTo>
                <a:lnTo>
                  <a:pt x="8" y="13"/>
                </a:lnTo>
                <a:lnTo>
                  <a:pt x="5" y="13"/>
                </a:lnTo>
                <a:lnTo>
                  <a:pt x="3" y="13"/>
                </a:lnTo>
                <a:lnTo>
                  <a:pt x="3" y="10"/>
                </a:lnTo>
                <a:lnTo>
                  <a:pt x="0" y="10"/>
                </a:lnTo>
                <a:lnTo>
                  <a:pt x="0" y="7"/>
                </a:lnTo>
                <a:lnTo>
                  <a:pt x="3" y="7"/>
                </a:lnTo>
                <a:lnTo>
                  <a:pt x="5" y="7"/>
                </a:lnTo>
                <a:lnTo>
                  <a:pt x="5" y="4"/>
                </a:lnTo>
                <a:lnTo>
                  <a:pt x="8" y="4"/>
                </a:lnTo>
                <a:lnTo>
                  <a:pt x="11" y="4"/>
                </a:lnTo>
                <a:lnTo>
                  <a:pt x="14" y="4"/>
                </a:lnTo>
                <a:lnTo>
                  <a:pt x="16" y="4"/>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02" name="Freeform 102"/>
          <p:cNvSpPr>
            <a:spLocks/>
          </p:cNvSpPr>
          <p:nvPr/>
        </p:nvSpPr>
        <p:spPr bwMode="auto">
          <a:xfrm>
            <a:off x="8670925" y="1108075"/>
            <a:ext cx="101600" cy="74613"/>
          </a:xfrm>
          <a:custGeom>
            <a:avLst/>
            <a:gdLst>
              <a:gd name="T0" fmla="*/ 50018 w 65"/>
              <a:gd name="T1" fmla="*/ 0 h 17"/>
              <a:gd name="T2" fmla="*/ 71902 w 65"/>
              <a:gd name="T3" fmla="*/ 0 h 17"/>
              <a:gd name="T4" fmla="*/ 89095 w 65"/>
              <a:gd name="T5" fmla="*/ 17556 h 17"/>
              <a:gd name="T6" fmla="*/ 96911 w 65"/>
              <a:gd name="T7" fmla="*/ 30723 h 17"/>
              <a:gd name="T8" fmla="*/ 101600 w 65"/>
              <a:gd name="T9" fmla="*/ 43890 h 17"/>
              <a:gd name="T10" fmla="*/ 96911 w 65"/>
              <a:gd name="T11" fmla="*/ 57057 h 17"/>
              <a:gd name="T12" fmla="*/ 89095 w 65"/>
              <a:gd name="T13" fmla="*/ 74613 h 17"/>
              <a:gd name="T14" fmla="*/ 71902 w 65"/>
              <a:gd name="T15" fmla="*/ 74613 h 17"/>
              <a:gd name="T16" fmla="*/ 50018 w 65"/>
              <a:gd name="T17" fmla="*/ 74613 h 17"/>
              <a:gd name="T18" fmla="*/ 34388 w 65"/>
              <a:gd name="T19" fmla="*/ 74613 h 17"/>
              <a:gd name="T20" fmla="*/ 17194 w 65"/>
              <a:gd name="T21" fmla="*/ 74613 h 17"/>
              <a:gd name="T22" fmla="*/ 4689 w 65"/>
              <a:gd name="T23" fmla="*/ 57057 h 17"/>
              <a:gd name="T24" fmla="*/ 0 w 65"/>
              <a:gd name="T25" fmla="*/ 43890 h 17"/>
              <a:gd name="T26" fmla="*/ 4689 w 65"/>
              <a:gd name="T27" fmla="*/ 30723 h 17"/>
              <a:gd name="T28" fmla="*/ 17194 w 65"/>
              <a:gd name="T29" fmla="*/ 17556 h 17"/>
              <a:gd name="T30" fmla="*/ 3438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6" y="0"/>
                </a:lnTo>
                <a:lnTo>
                  <a:pt x="57" y="4"/>
                </a:lnTo>
                <a:lnTo>
                  <a:pt x="62" y="7"/>
                </a:lnTo>
                <a:lnTo>
                  <a:pt x="65" y="10"/>
                </a:lnTo>
                <a:lnTo>
                  <a:pt x="62" y="13"/>
                </a:lnTo>
                <a:lnTo>
                  <a:pt x="57" y="17"/>
                </a:lnTo>
                <a:lnTo>
                  <a:pt x="46" y="17"/>
                </a:lnTo>
                <a:lnTo>
                  <a:pt x="32" y="17"/>
                </a:lnTo>
                <a:lnTo>
                  <a:pt x="22" y="17"/>
                </a:lnTo>
                <a:lnTo>
                  <a:pt x="11" y="17"/>
                </a:lnTo>
                <a:lnTo>
                  <a:pt x="3" y="13"/>
                </a:lnTo>
                <a:lnTo>
                  <a:pt x="0" y="10"/>
                </a:lnTo>
                <a:lnTo>
                  <a:pt x="3" y="7"/>
                </a:lnTo>
                <a:lnTo>
                  <a:pt x="11" y="4"/>
                </a:lnTo>
                <a:lnTo>
                  <a:pt x="22"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03" name="Rectangle 103"/>
          <p:cNvSpPr>
            <a:spLocks noChangeArrowheads="1"/>
          </p:cNvSpPr>
          <p:nvPr/>
        </p:nvSpPr>
        <p:spPr bwMode="auto">
          <a:xfrm>
            <a:off x="8683625" y="1014413"/>
            <a:ext cx="76200" cy="7461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04" name="Rectangle 104"/>
          <p:cNvSpPr>
            <a:spLocks noChangeArrowheads="1"/>
          </p:cNvSpPr>
          <p:nvPr/>
        </p:nvSpPr>
        <p:spPr bwMode="auto">
          <a:xfrm>
            <a:off x="8683625" y="1014413"/>
            <a:ext cx="76200" cy="74612"/>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05" name="Rectangle 105"/>
          <p:cNvSpPr>
            <a:spLocks noChangeArrowheads="1"/>
          </p:cNvSpPr>
          <p:nvPr/>
        </p:nvSpPr>
        <p:spPr bwMode="auto">
          <a:xfrm>
            <a:off x="8432800" y="661988"/>
            <a:ext cx="142875" cy="17938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06" name="Rectangle 106"/>
          <p:cNvSpPr>
            <a:spLocks noChangeArrowheads="1"/>
          </p:cNvSpPr>
          <p:nvPr/>
        </p:nvSpPr>
        <p:spPr bwMode="auto">
          <a:xfrm>
            <a:off x="8432800" y="661988"/>
            <a:ext cx="142875" cy="179387"/>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07" name="Freeform 107"/>
          <p:cNvSpPr>
            <a:spLocks/>
          </p:cNvSpPr>
          <p:nvPr/>
        </p:nvSpPr>
        <p:spPr bwMode="auto">
          <a:xfrm>
            <a:off x="8383588" y="730250"/>
            <a:ext cx="101600" cy="74613"/>
          </a:xfrm>
          <a:custGeom>
            <a:avLst/>
            <a:gdLst>
              <a:gd name="T0" fmla="*/ 51582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9717 w 65"/>
              <a:gd name="T15" fmla="*/ 0 h 17"/>
              <a:gd name="T16" fmla="*/ 84406 w 65"/>
              <a:gd name="T17" fmla="*/ 0 h 17"/>
              <a:gd name="T18" fmla="*/ 89095 w 65"/>
              <a:gd name="T19" fmla="*/ 0 h 17"/>
              <a:gd name="T20" fmla="*/ 93785 w 65"/>
              <a:gd name="T21" fmla="*/ 13167 h 17"/>
              <a:gd name="T22" fmla="*/ 96911 w 65"/>
              <a:gd name="T23" fmla="*/ 13167 h 17"/>
              <a:gd name="T24" fmla="*/ 101600 w 65"/>
              <a:gd name="T25" fmla="*/ 13167 h 17"/>
              <a:gd name="T26" fmla="*/ 101600 w 65"/>
              <a:gd name="T27" fmla="*/ 30723 h 17"/>
              <a:gd name="T28" fmla="*/ 101600 w 65"/>
              <a:gd name="T29" fmla="*/ 43890 h 17"/>
              <a:gd name="T30" fmla="*/ 96911 w 65"/>
              <a:gd name="T31" fmla="*/ 43890 h 17"/>
              <a:gd name="T32" fmla="*/ 93785 w 65"/>
              <a:gd name="T33" fmla="*/ 43890 h 17"/>
              <a:gd name="T34" fmla="*/ 93785 w 65"/>
              <a:gd name="T35" fmla="*/ 57057 h 17"/>
              <a:gd name="T36" fmla="*/ 89095 w 65"/>
              <a:gd name="T37" fmla="*/ 57057 h 17"/>
              <a:gd name="T38" fmla="*/ 84406 w 65"/>
              <a:gd name="T39" fmla="*/ 57057 h 17"/>
              <a:gd name="T40" fmla="*/ 79717 w 65"/>
              <a:gd name="T41" fmla="*/ 57057 h 17"/>
              <a:gd name="T42" fmla="*/ 76591 w 65"/>
              <a:gd name="T43" fmla="*/ 57057 h 17"/>
              <a:gd name="T44" fmla="*/ 71902 w 65"/>
              <a:gd name="T45" fmla="*/ 57057 h 17"/>
              <a:gd name="T46" fmla="*/ 71902 w 65"/>
              <a:gd name="T47" fmla="*/ 74613 h 17"/>
              <a:gd name="T48" fmla="*/ 67212 w 65"/>
              <a:gd name="T49" fmla="*/ 74613 h 17"/>
              <a:gd name="T50" fmla="*/ 64086 w 65"/>
              <a:gd name="T51" fmla="*/ 74613 h 17"/>
              <a:gd name="T52" fmla="*/ 59397 w 65"/>
              <a:gd name="T53" fmla="*/ 74613 h 17"/>
              <a:gd name="T54" fmla="*/ 54708 w 65"/>
              <a:gd name="T55" fmla="*/ 74613 h 17"/>
              <a:gd name="T56" fmla="*/ 51582 w 65"/>
              <a:gd name="T57" fmla="*/ 74613 h 17"/>
              <a:gd name="T58" fmla="*/ 46892 w 65"/>
              <a:gd name="T59" fmla="*/ 74613 h 17"/>
              <a:gd name="T60" fmla="*/ 42203 w 65"/>
              <a:gd name="T61" fmla="*/ 74613 h 17"/>
              <a:gd name="T62" fmla="*/ 37514 w 65"/>
              <a:gd name="T63" fmla="*/ 74613 h 17"/>
              <a:gd name="T64" fmla="*/ 34388 w 65"/>
              <a:gd name="T65" fmla="*/ 74613 h 17"/>
              <a:gd name="T66" fmla="*/ 29698 w 65"/>
              <a:gd name="T67" fmla="*/ 74613 h 17"/>
              <a:gd name="T68" fmla="*/ 29698 w 65"/>
              <a:gd name="T69" fmla="*/ 57057 h 17"/>
              <a:gd name="T70" fmla="*/ 25009 w 65"/>
              <a:gd name="T71" fmla="*/ 57057 h 17"/>
              <a:gd name="T72" fmla="*/ 21883 w 65"/>
              <a:gd name="T73" fmla="*/ 57057 h 17"/>
              <a:gd name="T74" fmla="*/ 17194 w 65"/>
              <a:gd name="T75" fmla="*/ 57057 h 17"/>
              <a:gd name="T76" fmla="*/ 12505 w 65"/>
              <a:gd name="T77" fmla="*/ 57057 h 17"/>
              <a:gd name="T78" fmla="*/ 9378 w 65"/>
              <a:gd name="T79" fmla="*/ 57057 h 17"/>
              <a:gd name="T80" fmla="*/ 9378 w 65"/>
              <a:gd name="T81" fmla="*/ 43890 h 17"/>
              <a:gd name="T82" fmla="*/ 4689 w 65"/>
              <a:gd name="T83" fmla="*/ 43890 h 17"/>
              <a:gd name="T84" fmla="*/ 0 w 65"/>
              <a:gd name="T85" fmla="*/ 43890 h 17"/>
              <a:gd name="T86" fmla="*/ 0 w 65"/>
              <a:gd name="T87" fmla="*/ 30723 h 17"/>
              <a:gd name="T88" fmla="*/ 0 w 65"/>
              <a:gd name="T89" fmla="*/ 13167 h 17"/>
              <a:gd name="T90" fmla="*/ 4689 w 65"/>
              <a:gd name="T91" fmla="*/ 13167 h 17"/>
              <a:gd name="T92" fmla="*/ 9378 w 65"/>
              <a:gd name="T93" fmla="*/ 13167 h 17"/>
              <a:gd name="T94" fmla="*/ 12505 w 65"/>
              <a:gd name="T95" fmla="*/ 0 h 17"/>
              <a:gd name="T96" fmla="*/ 17194 w 65"/>
              <a:gd name="T97" fmla="*/ 0 h 17"/>
              <a:gd name="T98" fmla="*/ 21883 w 65"/>
              <a:gd name="T99" fmla="*/ 0 h 17"/>
              <a:gd name="T100" fmla="*/ 25009 w 65"/>
              <a:gd name="T101" fmla="*/ 0 h 17"/>
              <a:gd name="T102" fmla="*/ 29698 w 65"/>
              <a:gd name="T103" fmla="*/ 0 h 17"/>
              <a:gd name="T104" fmla="*/ 34388 w 65"/>
              <a:gd name="T105" fmla="*/ 0 h 17"/>
              <a:gd name="T106" fmla="*/ 37514 w 65"/>
              <a:gd name="T107" fmla="*/ 0 h 17"/>
              <a:gd name="T108" fmla="*/ 42203 w 65"/>
              <a:gd name="T109" fmla="*/ 0 h 17"/>
              <a:gd name="T110" fmla="*/ 46892 w 65"/>
              <a:gd name="T111" fmla="*/ 0 h 17"/>
              <a:gd name="T112" fmla="*/ 51582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3" y="0"/>
                </a:moveTo>
                <a:lnTo>
                  <a:pt x="35" y="0"/>
                </a:lnTo>
                <a:lnTo>
                  <a:pt x="38" y="0"/>
                </a:lnTo>
                <a:lnTo>
                  <a:pt x="41" y="0"/>
                </a:lnTo>
                <a:lnTo>
                  <a:pt x="43" y="0"/>
                </a:lnTo>
                <a:lnTo>
                  <a:pt x="46" y="0"/>
                </a:lnTo>
                <a:lnTo>
                  <a:pt x="49" y="0"/>
                </a:lnTo>
                <a:lnTo>
                  <a:pt x="51" y="0"/>
                </a:lnTo>
                <a:lnTo>
                  <a:pt x="54" y="0"/>
                </a:lnTo>
                <a:lnTo>
                  <a:pt x="57" y="0"/>
                </a:lnTo>
                <a:lnTo>
                  <a:pt x="60" y="3"/>
                </a:lnTo>
                <a:lnTo>
                  <a:pt x="62" y="3"/>
                </a:lnTo>
                <a:lnTo>
                  <a:pt x="65" y="3"/>
                </a:lnTo>
                <a:lnTo>
                  <a:pt x="65" y="7"/>
                </a:lnTo>
                <a:lnTo>
                  <a:pt x="65" y="10"/>
                </a:lnTo>
                <a:lnTo>
                  <a:pt x="62" y="10"/>
                </a:lnTo>
                <a:lnTo>
                  <a:pt x="60" y="10"/>
                </a:lnTo>
                <a:lnTo>
                  <a:pt x="60" y="13"/>
                </a:lnTo>
                <a:lnTo>
                  <a:pt x="57" y="13"/>
                </a:lnTo>
                <a:lnTo>
                  <a:pt x="54" y="13"/>
                </a:lnTo>
                <a:lnTo>
                  <a:pt x="51" y="13"/>
                </a:lnTo>
                <a:lnTo>
                  <a:pt x="49" y="13"/>
                </a:lnTo>
                <a:lnTo>
                  <a:pt x="46" y="13"/>
                </a:lnTo>
                <a:lnTo>
                  <a:pt x="46" y="17"/>
                </a:lnTo>
                <a:lnTo>
                  <a:pt x="43" y="17"/>
                </a:lnTo>
                <a:lnTo>
                  <a:pt x="41" y="17"/>
                </a:lnTo>
                <a:lnTo>
                  <a:pt x="38" y="17"/>
                </a:lnTo>
                <a:lnTo>
                  <a:pt x="35" y="17"/>
                </a:lnTo>
                <a:lnTo>
                  <a:pt x="33" y="17"/>
                </a:lnTo>
                <a:lnTo>
                  <a:pt x="30" y="17"/>
                </a:lnTo>
                <a:lnTo>
                  <a:pt x="27" y="17"/>
                </a:lnTo>
                <a:lnTo>
                  <a:pt x="24" y="17"/>
                </a:lnTo>
                <a:lnTo>
                  <a:pt x="22" y="17"/>
                </a:lnTo>
                <a:lnTo>
                  <a:pt x="19" y="17"/>
                </a:lnTo>
                <a:lnTo>
                  <a:pt x="19" y="13"/>
                </a:lnTo>
                <a:lnTo>
                  <a:pt x="16" y="13"/>
                </a:lnTo>
                <a:lnTo>
                  <a:pt x="14" y="13"/>
                </a:lnTo>
                <a:lnTo>
                  <a:pt x="11" y="13"/>
                </a:lnTo>
                <a:lnTo>
                  <a:pt x="8" y="13"/>
                </a:lnTo>
                <a:lnTo>
                  <a:pt x="6" y="13"/>
                </a:lnTo>
                <a:lnTo>
                  <a:pt x="6" y="10"/>
                </a:lnTo>
                <a:lnTo>
                  <a:pt x="3" y="10"/>
                </a:lnTo>
                <a:lnTo>
                  <a:pt x="0" y="10"/>
                </a:lnTo>
                <a:lnTo>
                  <a:pt x="0" y="7"/>
                </a:lnTo>
                <a:lnTo>
                  <a:pt x="0" y="3"/>
                </a:lnTo>
                <a:lnTo>
                  <a:pt x="3" y="3"/>
                </a:lnTo>
                <a:lnTo>
                  <a:pt x="6" y="3"/>
                </a:lnTo>
                <a:lnTo>
                  <a:pt x="8" y="0"/>
                </a:lnTo>
                <a:lnTo>
                  <a:pt x="11" y="0"/>
                </a:lnTo>
                <a:lnTo>
                  <a:pt x="14" y="0"/>
                </a:lnTo>
                <a:lnTo>
                  <a:pt x="16" y="0"/>
                </a:lnTo>
                <a:lnTo>
                  <a:pt x="19" y="0"/>
                </a:lnTo>
                <a:lnTo>
                  <a:pt x="22" y="0"/>
                </a:lnTo>
                <a:lnTo>
                  <a:pt x="24"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08" name="Freeform 108"/>
          <p:cNvSpPr>
            <a:spLocks/>
          </p:cNvSpPr>
          <p:nvPr/>
        </p:nvSpPr>
        <p:spPr bwMode="auto">
          <a:xfrm>
            <a:off x="8383588" y="730250"/>
            <a:ext cx="101600" cy="74613"/>
          </a:xfrm>
          <a:custGeom>
            <a:avLst/>
            <a:gdLst>
              <a:gd name="T0" fmla="*/ 51582 w 65"/>
              <a:gd name="T1" fmla="*/ 0 h 17"/>
              <a:gd name="T2" fmla="*/ 71902 w 65"/>
              <a:gd name="T3" fmla="*/ 0 h 17"/>
              <a:gd name="T4" fmla="*/ 89095 w 65"/>
              <a:gd name="T5" fmla="*/ 0 h 17"/>
              <a:gd name="T6" fmla="*/ 96911 w 65"/>
              <a:gd name="T7" fmla="*/ 13167 h 17"/>
              <a:gd name="T8" fmla="*/ 101600 w 65"/>
              <a:gd name="T9" fmla="*/ 30723 h 17"/>
              <a:gd name="T10" fmla="*/ 96911 w 65"/>
              <a:gd name="T11" fmla="*/ 43890 h 17"/>
              <a:gd name="T12" fmla="*/ 89095 w 65"/>
              <a:gd name="T13" fmla="*/ 57057 h 17"/>
              <a:gd name="T14" fmla="*/ 71902 w 65"/>
              <a:gd name="T15" fmla="*/ 74613 h 17"/>
              <a:gd name="T16" fmla="*/ 51582 w 65"/>
              <a:gd name="T17" fmla="*/ 74613 h 17"/>
              <a:gd name="T18" fmla="*/ 29698 w 65"/>
              <a:gd name="T19" fmla="*/ 74613 h 17"/>
              <a:gd name="T20" fmla="*/ 17194 w 65"/>
              <a:gd name="T21" fmla="*/ 57057 h 17"/>
              <a:gd name="T22" fmla="*/ 4689 w 65"/>
              <a:gd name="T23" fmla="*/ 43890 h 17"/>
              <a:gd name="T24" fmla="*/ 0 w 65"/>
              <a:gd name="T25" fmla="*/ 30723 h 17"/>
              <a:gd name="T26" fmla="*/ 4689 w 65"/>
              <a:gd name="T27" fmla="*/ 13167 h 17"/>
              <a:gd name="T28" fmla="*/ 17194 w 65"/>
              <a:gd name="T29" fmla="*/ 0 h 17"/>
              <a:gd name="T30" fmla="*/ 29698 w 65"/>
              <a:gd name="T31" fmla="*/ 0 h 17"/>
              <a:gd name="T32" fmla="*/ 51582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3" y="0"/>
                </a:moveTo>
                <a:lnTo>
                  <a:pt x="46" y="0"/>
                </a:lnTo>
                <a:lnTo>
                  <a:pt x="57" y="0"/>
                </a:lnTo>
                <a:lnTo>
                  <a:pt x="62" y="3"/>
                </a:lnTo>
                <a:lnTo>
                  <a:pt x="65" y="7"/>
                </a:lnTo>
                <a:lnTo>
                  <a:pt x="62" y="10"/>
                </a:lnTo>
                <a:lnTo>
                  <a:pt x="57" y="13"/>
                </a:lnTo>
                <a:lnTo>
                  <a:pt x="46" y="17"/>
                </a:lnTo>
                <a:lnTo>
                  <a:pt x="33" y="17"/>
                </a:lnTo>
                <a:lnTo>
                  <a:pt x="19" y="17"/>
                </a:lnTo>
                <a:lnTo>
                  <a:pt x="11" y="13"/>
                </a:lnTo>
                <a:lnTo>
                  <a:pt x="3" y="10"/>
                </a:lnTo>
                <a:lnTo>
                  <a:pt x="0" y="7"/>
                </a:lnTo>
                <a:lnTo>
                  <a:pt x="3" y="3"/>
                </a:lnTo>
                <a:lnTo>
                  <a:pt x="11" y="0"/>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09" name="Freeform 109"/>
          <p:cNvSpPr>
            <a:spLocks/>
          </p:cNvSpPr>
          <p:nvPr/>
        </p:nvSpPr>
        <p:spPr bwMode="auto">
          <a:xfrm>
            <a:off x="8383588" y="782638"/>
            <a:ext cx="101600" cy="74612"/>
          </a:xfrm>
          <a:custGeom>
            <a:avLst/>
            <a:gdLst>
              <a:gd name="T0" fmla="*/ 51582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9717 w 65"/>
              <a:gd name="T15" fmla="*/ 0 h 17"/>
              <a:gd name="T16" fmla="*/ 84406 w 65"/>
              <a:gd name="T17" fmla="*/ 0 h 17"/>
              <a:gd name="T18" fmla="*/ 89095 w 65"/>
              <a:gd name="T19" fmla="*/ 0 h 17"/>
              <a:gd name="T20" fmla="*/ 89095 w 65"/>
              <a:gd name="T21" fmla="*/ 13167 h 17"/>
              <a:gd name="T22" fmla="*/ 93785 w 65"/>
              <a:gd name="T23" fmla="*/ 13167 h 17"/>
              <a:gd name="T24" fmla="*/ 96911 w 65"/>
              <a:gd name="T25" fmla="*/ 13167 h 17"/>
              <a:gd name="T26" fmla="*/ 101600 w 65"/>
              <a:gd name="T27" fmla="*/ 13167 h 17"/>
              <a:gd name="T28" fmla="*/ 101600 w 65"/>
              <a:gd name="T29" fmla="*/ 30723 h 17"/>
              <a:gd name="T30" fmla="*/ 101600 w 65"/>
              <a:gd name="T31" fmla="*/ 43889 h 17"/>
              <a:gd name="T32" fmla="*/ 96911 w 65"/>
              <a:gd name="T33" fmla="*/ 43889 h 17"/>
              <a:gd name="T34" fmla="*/ 93785 w 65"/>
              <a:gd name="T35" fmla="*/ 43889 h 17"/>
              <a:gd name="T36" fmla="*/ 93785 w 65"/>
              <a:gd name="T37" fmla="*/ 57056 h 17"/>
              <a:gd name="T38" fmla="*/ 89095 w 65"/>
              <a:gd name="T39" fmla="*/ 57056 h 17"/>
              <a:gd name="T40" fmla="*/ 84406 w 65"/>
              <a:gd name="T41" fmla="*/ 57056 h 17"/>
              <a:gd name="T42" fmla="*/ 79717 w 65"/>
              <a:gd name="T43" fmla="*/ 57056 h 17"/>
              <a:gd name="T44" fmla="*/ 76591 w 65"/>
              <a:gd name="T45" fmla="*/ 57056 h 17"/>
              <a:gd name="T46" fmla="*/ 71902 w 65"/>
              <a:gd name="T47" fmla="*/ 57056 h 17"/>
              <a:gd name="T48" fmla="*/ 71902 w 65"/>
              <a:gd name="T49" fmla="*/ 74612 h 17"/>
              <a:gd name="T50" fmla="*/ 67212 w 65"/>
              <a:gd name="T51" fmla="*/ 74612 h 17"/>
              <a:gd name="T52" fmla="*/ 64086 w 65"/>
              <a:gd name="T53" fmla="*/ 74612 h 17"/>
              <a:gd name="T54" fmla="*/ 59397 w 65"/>
              <a:gd name="T55" fmla="*/ 74612 h 17"/>
              <a:gd name="T56" fmla="*/ 54708 w 65"/>
              <a:gd name="T57" fmla="*/ 74612 h 17"/>
              <a:gd name="T58" fmla="*/ 51582 w 65"/>
              <a:gd name="T59" fmla="*/ 74612 h 17"/>
              <a:gd name="T60" fmla="*/ 46892 w 65"/>
              <a:gd name="T61" fmla="*/ 74612 h 17"/>
              <a:gd name="T62" fmla="*/ 42203 w 65"/>
              <a:gd name="T63" fmla="*/ 74612 h 17"/>
              <a:gd name="T64" fmla="*/ 37514 w 65"/>
              <a:gd name="T65" fmla="*/ 74612 h 17"/>
              <a:gd name="T66" fmla="*/ 34388 w 65"/>
              <a:gd name="T67" fmla="*/ 74612 h 17"/>
              <a:gd name="T68" fmla="*/ 29698 w 65"/>
              <a:gd name="T69" fmla="*/ 74612 h 17"/>
              <a:gd name="T70" fmla="*/ 29698 w 65"/>
              <a:gd name="T71" fmla="*/ 57056 h 17"/>
              <a:gd name="T72" fmla="*/ 25009 w 65"/>
              <a:gd name="T73" fmla="*/ 57056 h 17"/>
              <a:gd name="T74" fmla="*/ 21883 w 65"/>
              <a:gd name="T75" fmla="*/ 57056 h 17"/>
              <a:gd name="T76" fmla="*/ 17194 w 65"/>
              <a:gd name="T77" fmla="*/ 57056 h 17"/>
              <a:gd name="T78" fmla="*/ 12505 w 65"/>
              <a:gd name="T79" fmla="*/ 57056 h 17"/>
              <a:gd name="T80" fmla="*/ 9378 w 65"/>
              <a:gd name="T81" fmla="*/ 57056 h 17"/>
              <a:gd name="T82" fmla="*/ 9378 w 65"/>
              <a:gd name="T83" fmla="*/ 43889 h 17"/>
              <a:gd name="T84" fmla="*/ 4689 w 65"/>
              <a:gd name="T85" fmla="*/ 43889 h 17"/>
              <a:gd name="T86" fmla="*/ 0 w 65"/>
              <a:gd name="T87" fmla="*/ 43889 h 17"/>
              <a:gd name="T88" fmla="*/ 0 w 65"/>
              <a:gd name="T89" fmla="*/ 30723 h 17"/>
              <a:gd name="T90" fmla="*/ 4689 w 65"/>
              <a:gd name="T91" fmla="*/ 13167 h 17"/>
              <a:gd name="T92" fmla="*/ 9378 w 65"/>
              <a:gd name="T93" fmla="*/ 13167 h 17"/>
              <a:gd name="T94" fmla="*/ 12505 w 65"/>
              <a:gd name="T95" fmla="*/ 13167 h 17"/>
              <a:gd name="T96" fmla="*/ 12505 w 65"/>
              <a:gd name="T97" fmla="*/ 0 h 17"/>
              <a:gd name="T98" fmla="*/ 17194 w 65"/>
              <a:gd name="T99" fmla="*/ 0 h 17"/>
              <a:gd name="T100" fmla="*/ 21883 w 65"/>
              <a:gd name="T101" fmla="*/ 0 h 17"/>
              <a:gd name="T102" fmla="*/ 25009 w 65"/>
              <a:gd name="T103" fmla="*/ 0 h 17"/>
              <a:gd name="T104" fmla="*/ 29698 w 65"/>
              <a:gd name="T105" fmla="*/ 0 h 17"/>
              <a:gd name="T106" fmla="*/ 34388 w 65"/>
              <a:gd name="T107" fmla="*/ 0 h 17"/>
              <a:gd name="T108" fmla="*/ 37514 w 65"/>
              <a:gd name="T109" fmla="*/ 0 h 17"/>
              <a:gd name="T110" fmla="*/ 42203 w 65"/>
              <a:gd name="T111" fmla="*/ 0 h 17"/>
              <a:gd name="T112" fmla="*/ 46892 w 65"/>
              <a:gd name="T113" fmla="*/ 0 h 17"/>
              <a:gd name="T114" fmla="*/ 51582 w 65"/>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5" h="17">
                <a:moveTo>
                  <a:pt x="33" y="0"/>
                </a:moveTo>
                <a:lnTo>
                  <a:pt x="35" y="0"/>
                </a:lnTo>
                <a:lnTo>
                  <a:pt x="38" y="0"/>
                </a:lnTo>
                <a:lnTo>
                  <a:pt x="41" y="0"/>
                </a:lnTo>
                <a:lnTo>
                  <a:pt x="43" y="0"/>
                </a:lnTo>
                <a:lnTo>
                  <a:pt x="46" y="0"/>
                </a:lnTo>
                <a:lnTo>
                  <a:pt x="49" y="0"/>
                </a:lnTo>
                <a:lnTo>
                  <a:pt x="51" y="0"/>
                </a:lnTo>
                <a:lnTo>
                  <a:pt x="54" y="0"/>
                </a:lnTo>
                <a:lnTo>
                  <a:pt x="57" y="0"/>
                </a:lnTo>
                <a:lnTo>
                  <a:pt x="57" y="3"/>
                </a:lnTo>
                <a:lnTo>
                  <a:pt x="60" y="3"/>
                </a:lnTo>
                <a:lnTo>
                  <a:pt x="62" y="3"/>
                </a:lnTo>
                <a:lnTo>
                  <a:pt x="65" y="3"/>
                </a:lnTo>
                <a:lnTo>
                  <a:pt x="65" y="7"/>
                </a:lnTo>
                <a:lnTo>
                  <a:pt x="65" y="10"/>
                </a:lnTo>
                <a:lnTo>
                  <a:pt x="62" y="10"/>
                </a:lnTo>
                <a:lnTo>
                  <a:pt x="60" y="10"/>
                </a:lnTo>
                <a:lnTo>
                  <a:pt x="60" y="13"/>
                </a:lnTo>
                <a:lnTo>
                  <a:pt x="57" y="13"/>
                </a:lnTo>
                <a:lnTo>
                  <a:pt x="54" y="13"/>
                </a:lnTo>
                <a:lnTo>
                  <a:pt x="51" y="13"/>
                </a:lnTo>
                <a:lnTo>
                  <a:pt x="49" y="13"/>
                </a:lnTo>
                <a:lnTo>
                  <a:pt x="46" y="13"/>
                </a:lnTo>
                <a:lnTo>
                  <a:pt x="46" y="17"/>
                </a:lnTo>
                <a:lnTo>
                  <a:pt x="43" y="17"/>
                </a:lnTo>
                <a:lnTo>
                  <a:pt x="41" y="17"/>
                </a:lnTo>
                <a:lnTo>
                  <a:pt x="38" y="17"/>
                </a:lnTo>
                <a:lnTo>
                  <a:pt x="35" y="17"/>
                </a:lnTo>
                <a:lnTo>
                  <a:pt x="33" y="17"/>
                </a:lnTo>
                <a:lnTo>
                  <a:pt x="30" y="17"/>
                </a:lnTo>
                <a:lnTo>
                  <a:pt x="27" y="17"/>
                </a:lnTo>
                <a:lnTo>
                  <a:pt x="24" y="17"/>
                </a:lnTo>
                <a:lnTo>
                  <a:pt x="22" y="17"/>
                </a:lnTo>
                <a:lnTo>
                  <a:pt x="19" y="17"/>
                </a:lnTo>
                <a:lnTo>
                  <a:pt x="19" y="13"/>
                </a:lnTo>
                <a:lnTo>
                  <a:pt x="16" y="13"/>
                </a:lnTo>
                <a:lnTo>
                  <a:pt x="14" y="13"/>
                </a:lnTo>
                <a:lnTo>
                  <a:pt x="11" y="13"/>
                </a:lnTo>
                <a:lnTo>
                  <a:pt x="8" y="13"/>
                </a:lnTo>
                <a:lnTo>
                  <a:pt x="6" y="13"/>
                </a:lnTo>
                <a:lnTo>
                  <a:pt x="6" y="10"/>
                </a:lnTo>
                <a:lnTo>
                  <a:pt x="3" y="10"/>
                </a:lnTo>
                <a:lnTo>
                  <a:pt x="0" y="10"/>
                </a:lnTo>
                <a:lnTo>
                  <a:pt x="0" y="7"/>
                </a:lnTo>
                <a:lnTo>
                  <a:pt x="3" y="3"/>
                </a:lnTo>
                <a:lnTo>
                  <a:pt x="6" y="3"/>
                </a:lnTo>
                <a:lnTo>
                  <a:pt x="8" y="3"/>
                </a:lnTo>
                <a:lnTo>
                  <a:pt x="8" y="0"/>
                </a:lnTo>
                <a:lnTo>
                  <a:pt x="11" y="0"/>
                </a:lnTo>
                <a:lnTo>
                  <a:pt x="14" y="0"/>
                </a:lnTo>
                <a:lnTo>
                  <a:pt x="16" y="0"/>
                </a:lnTo>
                <a:lnTo>
                  <a:pt x="19" y="0"/>
                </a:lnTo>
                <a:lnTo>
                  <a:pt x="22" y="0"/>
                </a:lnTo>
                <a:lnTo>
                  <a:pt x="24"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10" name="Freeform 110"/>
          <p:cNvSpPr>
            <a:spLocks/>
          </p:cNvSpPr>
          <p:nvPr/>
        </p:nvSpPr>
        <p:spPr bwMode="auto">
          <a:xfrm>
            <a:off x="8383588" y="782638"/>
            <a:ext cx="101600" cy="74612"/>
          </a:xfrm>
          <a:custGeom>
            <a:avLst/>
            <a:gdLst>
              <a:gd name="T0" fmla="*/ 51582 w 65"/>
              <a:gd name="T1" fmla="*/ 0 h 17"/>
              <a:gd name="T2" fmla="*/ 71902 w 65"/>
              <a:gd name="T3" fmla="*/ 0 h 17"/>
              <a:gd name="T4" fmla="*/ 89095 w 65"/>
              <a:gd name="T5" fmla="*/ 0 h 17"/>
              <a:gd name="T6" fmla="*/ 96911 w 65"/>
              <a:gd name="T7" fmla="*/ 13167 h 17"/>
              <a:gd name="T8" fmla="*/ 101600 w 65"/>
              <a:gd name="T9" fmla="*/ 30723 h 17"/>
              <a:gd name="T10" fmla="*/ 96911 w 65"/>
              <a:gd name="T11" fmla="*/ 43889 h 17"/>
              <a:gd name="T12" fmla="*/ 89095 w 65"/>
              <a:gd name="T13" fmla="*/ 57056 h 17"/>
              <a:gd name="T14" fmla="*/ 71902 w 65"/>
              <a:gd name="T15" fmla="*/ 74612 h 17"/>
              <a:gd name="T16" fmla="*/ 51582 w 65"/>
              <a:gd name="T17" fmla="*/ 74612 h 17"/>
              <a:gd name="T18" fmla="*/ 29698 w 65"/>
              <a:gd name="T19" fmla="*/ 74612 h 17"/>
              <a:gd name="T20" fmla="*/ 17194 w 65"/>
              <a:gd name="T21" fmla="*/ 57056 h 17"/>
              <a:gd name="T22" fmla="*/ 4689 w 65"/>
              <a:gd name="T23" fmla="*/ 43889 h 17"/>
              <a:gd name="T24" fmla="*/ 0 w 65"/>
              <a:gd name="T25" fmla="*/ 30723 h 17"/>
              <a:gd name="T26" fmla="*/ 4689 w 65"/>
              <a:gd name="T27" fmla="*/ 13167 h 17"/>
              <a:gd name="T28" fmla="*/ 17194 w 65"/>
              <a:gd name="T29" fmla="*/ 0 h 17"/>
              <a:gd name="T30" fmla="*/ 29698 w 65"/>
              <a:gd name="T31" fmla="*/ 0 h 17"/>
              <a:gd name="T32" fmla="*/ 51582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3" y="0"/>
                </a:moveTo>
                <a:lnTo>
                  <a:pt x="46" y="0"/>
                </a:lnTo>
                <a:lnTo>
                  <a:pt x="57" y="0"/>
                </a:lnTo>
                <a:lnTo>
                  <a:pt x="62" y="3"/>
                </a:lnTo>
                <a:lnTo>
                  <a:pt x="65" y="7"/>
                </a:lnTo>
                <a:lnTo>
                  <a:pt x="62" y="10"/>
                </a:lnTo>
                <a:lnTo>
                  <a:pt x="57" y="13"/>
                </a:lnTo>
                <a:lnTo>
                  <a:pt x="46" y="17"/>
                </a:lnTo>
                <a:lnTo>
                  <a:pt x="33" y="17"/>
                </a:lnTo>
                <a:lnTo>
                  <a:pt x="19" y="17"/>
                </a:lnTo>
                <a:lnTo>
                  <a:pt x="11" y="13"/>
                </a:lnTo>
                <a:lnTo>
                  <a:pt x="3" y="10"/>
                </a:lnTo>
                <a:lnTo>
                  <a:pt x="0" y="7"/>
                </a:lnTo>
                <a:lnTo>
                  <a:pt x="3" y="3"/>
                </a:lnTo>
                <a:lnTo>
                  <a:pt x="11" y="0"/>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11" name="Rectangle 111"/>
          <p:cNvSpPr>
            <a:spLocks noChangeArrowheads="1"/>
          </p:cNvSpPr>
          <p:nvPr/>
        </p:nvSpPr>
        <p:spPr bwMode="auto">
          <a:xfrm>
            <a:off x="8393113" y="682625"/>
            <a:ext cx="79375" cy="746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12" name="Rectangle 112"/>
          <p:cNvSpPr>
            <a:spLocks noChangeArrowheads="1"/>
          </p:cNvSpPr>
          <p:nvPr/>
        </p:nvSpPr>
        <p:spPr bwMode="auto">
          <a:xfrm>
            <a:off x="8393113" y="682625"/>
            <a:ext cx="79375" cy="74613"/>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13" name="Rectangle 113"/>
          <p:cNvSpPr>
            <a:spLocks noChangeArrowheads="1"/>
          </p:cNvSpPr>
          <p:nvPr/>
        </p:nvSpPr>
        <p:spPr bwMode="auto">
          <a:xfrm>
            <a:off x="7934325" y="830263"/>
            <a:ext cx="142875" cy="17303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14" name="Rectangle 114"/>
          <p:cNvSpPr>
            <a:spLocks noChangeArrowheads="1"/>
          </p:cNvSpPr>
          <p:nvPr/>
        </p:nvSpPr>
        <p:spPr bwMode="auto">
          <a:xfrm>
            <a:off x="7934325" y="830263"/>
            <a:ext cx="142875" cy="173037"/>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15" name="Freeform 115"/>
          <p:cNvSpPr>
            <a:spLocks/>
          </p:cNvSpPr>
          <p:nvPr/>
        </p:nvSpPr>
        <p:spPr bwMode="auto">
          <a:xfrm>
            <a:off x="7886700" y="893763"/>
            <a:ext cx="101600" cy="74612"/>
          </a:xfrm>
          <a:custGeom>
            <a:avLst/>
            <a:gdLst>
              <a:gd name="T0" fmla="*/ 50018 w 65"/>
              <a:gd name="T1" fmla="*/ 0 h 16"/>
              <a:gd name="T2" fmla="*/ 54708 w 65"/>
              <a:gd name="T3" fmla="*/ 0 h 16"/>
              <a:gd name="T4" fmla="*/ 59397 w 65"/>
              <a:gd name="T5" fmla="*/ 0 h 16"/>
              <a:gd name="T6" fmla="*/ 62523 w 65"/>
              <a:gd name="T7" fmla="*/ 0 h 16"/>
              <a:gd name="T8" fmla="*/ 67212 w 65"/>
              <a:gd name="T9" fmla="*/ 0 h 16"/>
              <a:gd name="T10" fmla="*/ 71902 w 65"/>
              <a:gd name="T11" fmla="*/ 0 h 16"/>
              <a:gd name="T12" fmla="*/ 76591 w 65"/>
              <a:gd name="T13" fmla="*/ 0 h 16"/>
              <a:gd name="T14" fmla="*/ 79717 w 65"/>
              <a:gd name="T15" fmla="*/ 0 h 16"/>
              <a:gd name="T16" fmla="*/ 84406 w 65"/>
              <a:gd name="T17" fmla="*/ 0 h 16"/>
              <a:gd name="T18" fmla="*/ 89095 w 65"/>
              <a:gd name="T19" fmla="*/ 13990 h 16"/>
              <a:gd name="T20" fmla="*/ 92222 w 65"/>
              <a:gd name="T21" fmla="*/ 13990 h 16"/>
              <a:gd name="T22" fmla="*/ 96911 w 65"/>
              <a:gd name="T23" fmla="*/ 13990 h 16"/>
              <a:gd name="T24" fmla="*/ 96911 w 65"/>
              <a:gd name="T25" fmla="*/ 27980 h 16"/>
              <a:gd name="T26" fmla="*/ 101600 w 65"/>
              <a:gd name="T27" fmla="*/ 27980 h 16"/>
              <a:gd name="T28" fmla="*/ 101600 w 65"/>
              <a:gd name="T29" fmla="*/ 46633 h 16"/>
              <a:gd name="T30" fmla="*/ 96911 w 65"/>
              <a:gd name="T31" fmla="*/ 46633 h 16"/>
              <a:gd name="T32" fmla="*/ 92222 w 65"/>
              <a:gd name="T33" fmla="*/ 60622 h 16"/>
              <a:gd name="T34" fmla="*/ 89095 w 65"/>
              <a:gd name="T35" fmla="*/ 60622 h 16"/>
              <a:gd name="T36" fmla="*/ 84406 w 65"/>
              <a:gd name="T37" fmla="*/ 60622 h 16"/>
              <a:gd name="T38" fmla="*/ 79717 w 65"/>
              <a:gd name="T39" fmla="*/ 60622 h 16"/>
              <a:gd name="T40" fmla="*/ 76591 w 65"/>
              <a:gd name="T41" fmla="*/ 74612 h 16"/>
              <a:gd name="T42" fmla="*/ 71902 w 65"/>
              <a:gd name="T43" fmla="*/ 74612 h 16"/>
              <a:gd name="T44" fmla="*/ 67212 w 65"/>
              <a:gd name="T45" fmla="*/ 74612 h 16"/>
              <a:gd name="T46" fmla="*/ 62523 w 65"/>
              <a:gd name="T47" fmla="*/ 74612 h 16"/>
              <a:gd name="T48" fmla="*/ 59397 w 65"/>
              <a:gd name="T49" fmla="*/ 74612 h 16"/>
              <a:gd name="T50" fmla="*/ 54708 w 65"/>
              <a:gd name="T51" fmla="*/ 74612 h 16"/>
              <a:gd name="T52" fmla="*/ 50018 w 65"/>
              <a:gd name="T53" fmla="*/ 74612 h 16"/>
              <a:gd name="T54" fmla="*/ 46892 w 65"/>
              <a:gd name="T55" fmla="*/ 74612 h 16"/>
              <a:gd name="T56" fmla="*/ 42203 w 65"/>
              <a:gd name="T57" fmla="*/ 74612 h 16"/>
              <a:gd name="T58" fmla="*/ 37514 w 65"/>
              <a:gd name="T59" fmla="*/ 74612 h 16"/>
              <a:gd name="T60" fmla="*/ 34388 w 65"/>
              <a:gd name="T61" fmla="*/ 74612 h 16"/>
              <a:gd name="T62" fmla="*/ 29698 w 65"/>
              <a:gd name="T63" fmla="*/ 74612 h 16"/>
              <a:gd name="T64" fmla="*/ 25009 w 65"/>
              <a:gd name="T65" fmla="*/ 74612 h 16"/>
              <a:gd name="T66" fmla="*/ 20320 w 65"/>
              <a:gd name="T67" fmla="*/ 60622 h 16"/>
              <a:gd name="T68" fmla="*/ 17194 w 65"/>
              <a:gd name="T69" fmla="*/ 60622 h 16"/>
              <a:gd name="T70" fmla="*/ 12505 w 65"/>
              <a:gd name="T71" fmla="*/ 60622 h 16"/>
              <a:gd name="T72" fmla="*/ 7815 w 65"/>
              <a:gd name="T73" fmla="*/ 60622 h 16"/>
              <a:gd name="T74" fmla="*/ 4689 w 65"/>
              <a:gd name="T75" fmla="*/ 60622 h 16"/>
              <a:gd name="T76" fmla="*/ 4689 w 65"/>
              <a:gd name="T77" fmla="*/ 46633 h 16"/>
              <a:gd name="T78" fmla="*/ 0 w 65"/>
              <a:gd name="T79" fmla="*/ 46633 h 16"/>
              <a:gd name="T80" fmla="*/ 0 w 65"/>
              <a:gd name="T81" fmla="*/ 27980 h 16"/>
              <a:gd name="T82" fmla="*/ 4689 w 65"/>
              <a:gd name="T83" fmla="*/ 13990 h 16"/>
              <a:gd name="T84" fmla="*/ 7815 w 65"/>
              <a:gd name="T85" fmla="*/ 13990 h 16"/>
              <a:gd name="T86" fmla="*/ 12505 w 65"/>
              <a:gd name="T87" fmla="*/ 13990 h 16"/>
              <a:gd name="T88" fmla="*/ 12505 w 65"/>
              <a:gd name="T89" fmla="*/ 0 h 16"/>
              <a:gd name="T90" fmla="*/ 17194 w 65"/>
              <a:gd name="T91" fmla="*/ 0 h 16"/>
              <a:gd name="T92" fmla="*/ 20320 w 65"/>
              <a:gd name="T93" fmla="*/ 0 h 16"/>
              <a:gd name="T94" fmla="*/ 25009 w 65"/>
              <a:gd name="T95" fmla="*/ 0 h 16"/>
              <a:gd name="T96" fmla="*/ 29698 w 65"/>
              <a:gd name="T97" fmla="*/ 0 h 16"/>
              <a:gd name="T98" fmla="*/ 34388 w 65"/>
              <a:gd name="T99" fmla="*/ 0 h 16"/>
              <a:gd name="T100" fmla="*/ 37514 w 65"/>
              <a:gd name="T101" fmla="*/ 0 h 16"/>
              <a:gd name="T102" fmla="*/ 42203 w 65"/>
              <a:gd name="T103" fmla="*/ 0 h 16"/>
              <a:gd name="T104" fmla="*/ 46892 w 65"/>
              <a:gd name="T105" fmla="*/ 0 h 16"/>
              <a:gd name="T106" fmla="*/ 50018 w 65"/>
              <a:gd name="T107" fmla="*/ 0 h 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6">
                <a:moveTo>
                  <a:pt x="32" y="0"/>
                </a:moveTo>
                <a:lnTo>
                  <a:pt x="35" y="0"/>
                </a:lnTo>
                <a:lnTo>
                  <a:pt x="38" y="0"/>
                </a:lnTo>
                <a:lnTo>
                  <a:pt x="40" y="0"/>
                </a:lnTo>
                <a:lnTo>
                  <a:pt x="43" y="0"/>
                </a:lnTo>
                <a:lnTo>
                  <a:pt x="46" y="0"/>
                </a:lnTo>
                <a:lnTo>
                  <a:pt x="49" y="0"/>
                </a:lnTo>
                <a:lnTo>
                  <a:pt x="51" y="0"/>
                </a:lnTo>
                <a:lnTo>
                  <a:pt x="54" y="0"/>
                </a:lnTo>
                <a:lnTo>
                  <a:pt x="57" y="3"/>
                </a:lnTo>
                <a:lnTo>
                  <a:pt x="59" y="3"/>
                </a:lnTo>
                <a:lnTo>
                  <a:pt x="62" y="3"/>
                </a:lnTo>
                <a:lnTo>
                  <a:pt x="62" y="6"/>
                </a:lnTo>
                <a:lnTo>
                  <a:pt x="65" y="6"/>
                </a:lnTo>
                <a:lnTo>
                  <a:pt x="65" y="10"/>
                </a:lnTo>
                <a:lnTo>
                  <a:pt x="62" y="10"/>
                </a:lnTo>
                <a:lnTo>
                  <a:pt x="59" y="13"/>
                </a:lnTo>
                <a:lnTo>
                  <a:pt x="57" y="13"/>
                </a:lnTo>
                <a:lnTo>
                  <a:pt x="54" y="13"/>
                </a:lnTo>
                <a:lnTo>
                  <a:pt x="51" y="13"/>
                </a:lnTo>
                <a:lnTo>
                  <a:pt x="49" y="16"/>
                </a:lnTo>
                <a:lnTo>
                  <a:pt x="46" y="16"/>
                </a:lnTo>
                <a:lnTo>
                  <a:pt x="43" y="16"/>
                </a:lnTo>
                <a:lnTo>
                  <a:pt x="40" y="16"/>
                </a:lnTo>
                <a:lnTo>
                  <a:pt x="38" y="16"/>
                </a:lnTo>
                <a:lnTo>
                  <a:pt x="35" y="16"/>
                </a:lnTo>
                <a:lnTo>
                  <a:pt x="32" y="16"/>
                </a:lnTo>
                <a:lnTo>
                  <a:pt x="30" y="16"/>
                </a:lnTo>
                <a:lnTo>
                  <a:pt x="27" y="16"/>
                </a:lnTo>
                <a:lnTo>
                  <a:pt x="24" y="16"/>
                </a:lnTo>
                <a:lnTo>
                  <a:pt x="22" y="16"/>
                </a:lnTo>
                <a:lnTo>
                  <a:pt x="19" y="16"/>
                </a:lnTo>
                <a:lnTo>
                  <a:pt x="16" y="16"/>
                </a:lnTo>
                <a:lnTo>
                  <a:pt x="13" y="13"/>
                </a:lnTo>
                <a:lnTo>
                  <a:pt x="11" y="13"/>
                </a:lnTo>
                <a:lnTo>
                  <a:pt x="8" y="13"/>
                </a:lnTo>
                <a:lnTo>
                  <a:pt x="5" y="13"/>
                </a:lnTo>
                <a:lnTo>
                  <a:pt x="3" y="13"/>
                </a:lnTo>
                <a:lnTo>
                  <a:pt x="3" y="10"/>
                </a:lnTo>
                <a:lnTo>
                  <a:pt x="0" y="10"/>
                </a:lnTo>
                <a:lnTo>
                  <a:pt x="0" y="6"/>
                </a:lnTo>
                <a:lnTo>
                  <a:pt x="3" y="3"/>
                </a:lnTo>
                <a:lnTo>
                  <a:pt x="5" y="3"/>
                </a:lnTo>
                <a:lnTo>
                  <a:pt x="8" y="3"/>
                </a:lnTo>
                <a:lnTo>
                  <a:pt x="8" y="0"/>
                </a:lnTo>
                <a:lnTo>
                  <a:pt x="11" y="0"/>
                </a:lnTo>
                <a:lnTo>
                  <a:pt x="13" y="0"/>
                </a:lnTo>
                <a:lnTo>
                  <a:pt x="16" y="0"/>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16" name="Freeform 116"/>
          <p:cNvSpPr>
            <a:spLocks/>
          </p:cNvSpPr>
          <p:nvPr/>
        </p:nvSpPr>
        <p:spPr bwMode="auto">
          <a:xfrm>
            <a:off x="7886700" y="893763"/>
            <a:ext cx="101600" cy="74612"/>
          </a:xfrm>
          <a:custGeom>
            <a:avLst/>
            <a:gdLst>
              <a:gd name="T0" fmla="*/ 50018 w 65"/>
              <a:gd name="T1" fmla="*/ 0 h 16"/>
              <a:gd name="T2" fmla="*/ 71902 w 65"/>
              <a:gd name="T3" fmla="*/ 0 h 16"/>
              <a:gd name="T4" fmla="*/ 84406 w 65"/>
              <a:gd name="T5" fmla="*/ 0 h 16"/>
              <a:gd name="T6" fmla="*/ 96911 w 65"/>
              <a:gd name="T7" fmla="*/ 13990 h 16"/>
              <a:gd name="T8" fmla="*/ 101600 w 65"/>
              <a:gd name="T9" fmla="*/ 27980 h 16"/>
              <a:gd name="T10" fmla="*/ 96911 w 65"/>
              <a:gd name="T11" fmla="*/ 46633 h 16"/>
              <a:gd name="T12" fmla="*/ 84406 w 65"/>
              <a:gd name="T13" fmla="*/ 60622 h 16"/>
              <a:gd name="T14" fmla="*/ 71902 w 65"/>
              <a:gd name="T15" fmla="*/ 74612 h 16"/>
              <a:gd name="T16" fmla="*/ 50018 w 65"/>
              <a:gd name="T17" fmla="*/ 74612 h 16"/>
              <a:gd name="T18" fmla="*/ 29698 w 65"/>
              <a:gd name="T19" fmla="*/ 74612 h 16"/>
              <a:gd name="T20" fmla="*/ 12505 w 65"/>
              <a:gd name="T21" fmla="*/ 60622 h 16"/>
              <a:gd name="T22" fmla="*/ 4689 w 65"/>
              <a:gd name="T23" fmla="*/ 46633 h 16"/>
              <a:gd name="T24" fmla="*/ 0 w 65"/>
              <a:gd name="T25" fmla="*/ 27980 h 16"/>
              <a:gd name="T26" fmla="*/ 4689 w 65"/>
              <a:gd name="T27" fmla="*/ 13990 h 16"/>
              <a:gd name="T28" fmla="*/ 12505 w 65"/>
              <a:gd name="T29" fmla="*/ 0 h 16"/>
              <a:gd name="T30" fmla="*/ 29698 w 65"/>
              <a:gd name="T31" fmla="*/ 0 h 16"/>
              <a:gd name="T32" fmla="*/ 50018 w 65"/>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6">
                <a:moveTo>
                  <a:pt x="32" y="0"/>
                </a:moveTo>
                <a:lnTo>
                  <a:pt x="46" y="0"/>
                </a:lnTo>
                <a:lnTo>
                  <a:pt x="54" y="0"/>
                </a:lnTo>
                <a:lnTo>
                  <a:pt x="62" y="3"/>
                </a:lnTo>
                <a:lnTo>
                  <a:pt x="65" y="6"/>
                </a:lnTo>
                <a:lnTo>
                  <a:pt x="62" y="10"/>
                </a:lnTo>
                <a:lnTo>
                  <a:pt x="54" y="13"/>
                </a:lnTo>
                <a:lnTo>
                  <a:pt x="46" y="16"/>
                </a:lnTo>
                <a:lnTo>
                  <a:pt x="32" y="16"/>
                </a:lnTo>
                <a:lnTo>
                  <a:pt x="19" y="16"/>
                </a:lnTo>
                <a:lnTo>
                  <a:pt x="8" y="13"/>
                </a:lnTo>
                <a:lnTo>
                  <a:pt x="3" y="10"/>
                </a:lnTo>
                <a:lnTo>
                  <a:pt x="0" y="6"/>
                </a:lnTo>
                <a:lnTo>
                  <a:pt x="3" y="3"/>
                </a:lnTo>
                <a:lnTo>
                  <a:pt x="8" y="0"/>
                </a:lnTo>
                <a:lnTo>
                  <a:pt x="19"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17" name="Freeform 117"/>
          <p:cNvSpPr>
            <a:spLocks/>
          </p:cNvSpPr>
          <p:nvPr/>
        </p:nvSpPr>
        <p:spPr bwMode="auto">
          <a:xfrm>
            <a:off x="7886700" y="946150"/>
            <a:ext cx="101600" cy="74613"/>
          </a:xfrm>
          <a:custGeom>
            <a:avLst/>
            <a:gdLst>
              <a:gd name="T0" fmla="*/ 50018 w 65"/>
              <a:gd name="T1" fmla="*/ 0 h 16"/>
              <a:gd name="T2" fmla="*/ 54708 w 65"/>
              <a:gd name="T3" fmla="*/ 0 h 16"/>
              <a:gd name="T4" fmla="*/ 59397 w 65"/>
              <a:gd name="T5" fmla="*/ 0 h 16"/>
              <a:gd name="T6" fmla="*/ 62523 w 65"/>
              <a:gd name="T7" fmla="*/ 0 h 16"/>
              <a:gd name="T8" fmla="*/ 67212 w 65"/>
              <a:gd name="T9" fmla="*/ 0 h 16"/>
              <a:gd name="T10" fmla="*/ 71902 w 65"/>
              <a:gd name="T11" fmla="*/ 0 h 16"/>
              <a:gd name="T12" fmla="*/ 76591 w 65"/>
              <a:gd name="T13" fmla="*/ 0 h 16"/>
              <a:gd name="T14" fmla="*/ 79717 w 65"/>
              <a:gd name="T15" fmla="*/ 0 h 16"/>
              <a:gd name="T16" fmla="*/ 84406 w 65"/>
              <a:gd name="T17" fmla="*/ 0 h 16"/>
              <a:gd name="T18" fmla="*/ 89095 w 65"/>
              <a:gd name="T19" fmla="*/ 13990 h 16"/>
              <a:gd name="T20" fmla="*/ 92222 w 65"/>
              <a:gd name="T21" fmla="*/ 13990 h 16"/>
              <a:gd name="T22" fmla="*/ 96911 w 65"/>
              <a:gd name="T23" fmla="*/ 13990 h 16"/>
              <a:gd name="T24" fmla="*/ 96911 w 65"/>
              <a:gd name="T25" fmla="*/ 27980 h 16"/>
              <a:gd name="T26" fmla="*/ 101600 w 65"/>
              <a:gd name="T27" fmla="*/ 27980 h 16"/>
              <a:gd name="T28" fmla="*/ 101600 w 65"/>
              <a:gd name="T29" fmla="*/ 46633 h 16"/>
              <a:gd name="T30" fmla="*/ 96911 w 65"/>
              <a:gd name="T31" fmla="*/ 46633 h 16"/>
              <a:gd name="T32" fmla="*/ 92222 w 65"/>
              <a:gd name="T33" fmla="*/ 60623 h 16"/>
              <a:gd name="T34" fmla="*/ 89095 w 65"/>
              <a:gd name="T35" fmla="*/ 60623 h 16"/>
              <a:gd name="T36" fmla="*/ 84406 w 65"/>
              <a:gd name="T37" fmla="*/ 60623 h 16"/>
              <a:gd name="T38" fmla="*/ 79717 w 65"/>
              <a:gd name="T39" fmla="*/ 60623 h 16"/>
              <a:gd name="T40" fmla="*/ 76591 w 65"/>
              <a:gd name="T41" fmla="*/ 74613 h 16"/>
              <a:gd name="T42" fmla="*/ 71902 w 65"/>
              <a:gd name="T43" fmla="*/ 74613 h 16"/>
              <a:gd name="T44" fmla="*/ 67212 w 65"/>
              <a:gd name="T45" fmla="*/ 74613 h 16"/>
              <a:gd name="T46" fmla="*/ 62523 w 65"/>
              <a:gd name="T47" fmla="*/ 74613 h 16"/>
              <a:gd name="T48" fmla="*/ 59397 w 65"/>
              <a:gd name="T49" fmla="*/ 74613 h 16"/>
              <a:gd name="T50" fmla="*/ 54708 w 65"/>
              <a:gd name="T51" fmla="*/ 74613 h 16"/>
              <a:gd name="T52" fmla="*/ 50018 w 65"/>
              <a:gd name="T53" fmla="*/ 74613 h 16"/>
              <a:gd name="T54" fmla="*/ 46892 w 65"/>
              <a:gd name="T55" fmla="*/ 74613 h 16"/>
              <a:gd name="T56" fmla="*/ 42203 w 65"/>
              <a:gd name="T57" fmla="*/ 74613 h 16"/>
              <a:gd name="T58" fmla="*/ 37514 w 65"/>
              <a:gd name="T59" fmla="*/ 74613 h 16"/>
              <a:gd name="T60" fmla="*/ 34388 w 65"/>
              <a:gd name="T61" fmla="*/ 74613 h 16"/>
              <a:gd name="T62" fmla="*/ 29698 w 65"/>
              <a:gd name="T63" fmla="*/ 74613 h 16"/>
              <a:gd name="T64" fmla="*/ 25009 w 65"/>
              <a:gd name="T65" fmla="*/ 74613 h 16"/>
              <a:gd name="T66" fmla="*/ 20320 w 65"/>
              <a:gd name="T67" fmla="*/ 60623 h 16"/>
              <a:gd name="T68" fmla="*/ 17194 w 65"/>
              <a:gd name="T69" fmla="*/ 60623 h 16"/>
              <a:gd name="T70" fmla="*/ 12505 w 65"/>
              <a:gd name="T71" fmla="*/ 60623 h 16"/>
              <a:gd name="T72" fmla="*/ 7815 w 65"/>
              <a:gd name="T73" fmla="*/ 60623 h 16"/>
              <a:gd name="T74" fmla="*/ 4689 w 65"/>
              <a:gd name="T75" fmla="*/ 60623 h 16"/>
              <a:gd name="T76" fmla="*/ 4689 w 65"/>
              <a:gd name="T77" fmla="*/ 46633 h 16"/>
              <a:gd name="T78" fmla="*/ 0 w 65"/>
              <a:gd name="T79" fmla="*/ 46633 h 16"/>
              <a:gd name="T80" fmla="*/ 0 w 65"/>
              <a:gd name="T81" fmla="*/ 27980 h 16"/>
              <a:gd name="T82" fmla="*/ 4689 w 65"/>
              <a:gd name="T83" fmla="*/ 13990 h 16"/>
              <a:gd name="T84" fmla="*/ 7815 w 65"/>
              <a:gd name="T85" fmla="*/ 13990 h 16"/>
              <a:gd name="T86" fmla="*/ 12505 w 65"/>
              <a:gd name="T87" fmla="*/ 13990 h 16"/>
              <a:gd name="T88" fmla="*/ 12505 w 65"/>
              <a:gd name="T89" fmla="*/ 0 h 16"/>
              <a:gd name="T90" fmla="*/ 17194 w 65"/>
              <a:gd name="T91" fmla="*/ 0 h 16"/>
              <a:gd name="T92" fmla="*/ 20320 w 65"/>
              <a:gd name="T93" fmla="*/ 0 h 16"/>
              <a:gd name="T94" fmla="*/ 25009 w 65"/>
              <a:gd name="T95" fmla="*/ 0 h 16"/>
              <a:gd name="T96" fmla="*/ 29698 w 65"/>
              <a:gd name="T97" fmla="*/ 0 h 16"/>
              <a:gd name="T98" fmla="*/ 34388 w 65"/>
              <a:gd name="T99" fmla="*/ 0 h 16"/>
              <a:gd name="T100" fmla="*/ 37514 w 65"/>
              <a:gd name="T101" fmla="*/ 0 h 16"/>
              <a:gd name="T102" fmla="*/ 42203 w 65"/>
              <a:gd name="T103" fmla="*/ 0 h 16"/>
              <a:gd name="T104" fmla="*/ 46892 w 65"/>
              <a:gd name="T105" fmla="*/ 0 h 16"/>
              <a:gd name="T106" fmla="*/ 50018 w 65"/>
              <a:gd name="T107" fmla="*/ 0 h 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6">
                <a:moveTo>
                  <a:pt x="32" y="0"/>
                </a:moveTo>
                <a:lnTo>
                  <a:pt x="35" y="0"/>
                </a:lnTo>
                <a:lnTo>
                  <a:pt x="38" y="0"/>
                </a:lnTo>
                <a:lnTo>
                  <a:pt x="40" y="0"/>
                </a:lnTo>
                <a:lnTo>
                  <a:pt x="43" y="0"/>
                </a:lnTo>
                <a:lnTo>
                  <a:pt x="46" y="0"/>
                </a:lnTo>
                <a:lnTo>
                  <a:pt x="49" y="0"/>
                </a:lnTo>
                <a:lnTo>
                  <a:pt x="51" y="0"/>
                </a:lnTo>
                <a:lnTo>
                  <a:pt x="54" y="0"/>
                </a:lnTo>
                <a:lnTo>
                  <a:pt x="57" y="3"/>
                </a:lnTo>
                <a:lnTo>
                  <a:pt x="59" y="3"/>
                </a:lnTo>
                <a:lnTo>
                  <a:pt x="62" y="3"/>
                </a:lnTo>
                <a:lnTo>
                  <a:pt x="62" y="6"/>
                </a:lnTo>
                <a:lnTo>
                  <a:pt x="65" y="6"/>
                </a:lnTo>
                <a:lnTo>
                  <a:pt x="65" y="10"/>
                </a:lnTo>
                <a:lnTo>
                  <a:pt x="62" y="10"/>
                </a:lnTo>
                <a:lnTo>
                  <a:pt x="59" y="13"/>
                </a:lnTo>
                <a:lnTo>
                  <a:pt x="57" y="13"/>
                </a:lnTo>
                <a:lnTo>
                  <a:pt x="54" y="13"/>
                </a:lnTo>
                <a:lnTo>
                  <a:pt x="51" y="13"/>
                </a:lnTo>
                <a:lnTo>
                  <a:pt x="49" y="16"/>
                </a:lnTo>
                <a:lnTo>
                  <a:pt x="46" y="16"/>
                </a:lnTo>
                <a:lnTo>
                  <a:pt x="43" y="16"/>
                </a:lnTo>
                <a:lnTo>
                  <a:pt x="40" y="16"/>
                </a:lnTo>
                <a:lnTo>
                  <a:pt x="38" y="16"/>
                </a:lnTo>
                <a:lnTo>
                  <a:pt x="35" y="16"/>
                </a:lnTo>
                <a:lnTo>
                  <a:pt x="32" y="16"/>
                </a:lnTo>
                <a:lnTo>
                  <a:pt x="30" y="16"/>
                </a:lnTo>
                <a:lnTo>
                  <a:pt x="27" y="16"/>
                </a:lnTo>
                <a:lnTo>
                  <a:pt x="24" y="16"/>
                </a:lnTo>
                <a:lnTo>
                  <a:pt x="22" y="16"/>
                </a:lnTo>
                <a:lnTo>
                  <a:pt x="19" y="16"/>
                </a:lnTo>
                <a:lnTo>
                  <a:pt x="16" y="16"/>
                </a:lnTo>
                <a:lnTo>
                  <a:pt x="13" y="13"/>
                </a:lnTo>
                <a:lnTo>
                  <a:pt x="11" y="13"/>
                </a:lnTo>
                <a:lnTo>
                  <a:pt x="8" y="13"/>
                </a:lnTo>
                <a:lnTo>
                  <a:pt x="5" y="13"/>
                </a:lnTo>
                <a:lnTo>
                  <a:pt x="3" y="13"/>
                </a:lnTo>
                <a:lnTo>
                  <a:pt x="3" y="10"/>
                </a:lnTo>
                <a:lnTo>
                  <a:pt x="0" y="10"/>
                </a:lnTo>
                <a:lnTo>
                  <a:pt x="0" y="6"/>
                </a:lnTo>
                <a:lnTo>
                  <a:pt x="3" y="3"/>
                </a:lnTo>
                <a:lnTo>
                  <a:pt x="5" y="3"/>
                </a:lnTo>
                <a:lnTo>
                  <a:pt x="8" y="3"/>
                </a:lnTo>
                <a:lnTo>
                  <a:pt x="8" y="0"/>
                </a:lnTo>
                <a:lnTo>
                  <a:pt x="11" y="0"/>
                </a:lnTo>
                <a:lnTo>
                  <a:pt x="13" y="0"/>
                </a:lnTo>
                <a:lnTo>
                  <a:pt x="16" y="0"/>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18" name="Freeform 118"/>
          <p:cNvSpPr>
            <a:spLocks/>
          </p:cNvSpPr>
          <p:nvPr/>
        </p:nvSpPr>
        <p:spPr bwMode="auto">
          <a:xfrm>
            <a:off x="7886700" y="946150"/>
            <a:ext cx="101600" cy="74613"/>
          </a:xfrm>
          <a:custGeom>
            <a:avLst/>
            <a:gdLst>
              <a:gd name="T0" fmla="*/ 50018 w 65"/>
              <a:gd name="T1" fmla="*/ 0 h 16"/>
              <a:gd name="T2" fmla="*/ 71902 w 65"/>
              <a:gd name="T3" fmla="*/ 0 h 16"/>
              <a:gd name="T4" fmla="*/ 84406 w 65"/>
              <a:gd name="T5" fmla="*/ 0 h 16"/>
              <a:gd name="T6" fmla="*/ 96911 w 65"/>
              <a:gd name="T7" fmla="*/ 13990 h 16"/>
              <a:gd name="T8" fmla="*/ 101600 w 65"/>
              <a:gd name="T9" fmla="*/ 27980 h 16"/>
              <a:gd name="T10" fmla="*/ 96911 w 65"/>
              <a:gd name="T11" fmla="*/ 46633 h 16"/>
              <a:gd name="T12" fmla="*/ 84406 w 65"/>
              <a:gd name="T13" fmla="*/ 60623 h 16"/>
              <a:gd name="T14" fmla="*/ 71902 w 65"/>
              <a:gd name="T15" fmla="*/ 74613 h 16"/>
              <a:gd name="T16" fmla="*/ 50018 w 65"/>
              <a:gd name="T17" fmla="*/ 74613 h 16"/>
              <a:gd name="T18" fmla="*/ 29698 w 65"/>
              <a:gd name="T19" fmla="*/ 74613 h 16"/>
              <a:gd name="T20" fmla="*/ 12505 w 65"/>
              <a:gd name="T21" fmla="*/ 60623 h 16"/>
              <a:gd name="T22" fmla="*/ 4689 w 65"/>
              <a:gd name="T23" fmla="*/ 46633 h 16"/>
              <a:gd name="T24" fmla="*/ 0 w 65"/>
              <a:gd name="T25" fmla="*/ 27980 h 16"/>
              <a:gd name="T26" fmla="*/ 4689 w 65"/>
              <a:gd name="T27" fmla="*/ 13990 h 16"/>
              <a:gd name="T28" fmla="*/ 12505 w 65"/>
              <a:gd name="T29" fmla="*/ 0 h 16"/>
              <a:gd name="T30" fmla="*/ 29698 w 65"/>
              <a:gd name="T31" fmla="*/ 0 h 16"/>
              <a:gd name="T32" fmla="*/ 50018 w 65"/>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6">
                <a:moveTo>
                  <a:pt x="32" y="0"/>
                </a:moveTo>
                <a:lnTo>
                  <a:pt x="46" y="0"/>
                </a:lnTo>
                <a:lnTo>
                  <a:pt x="54" y="0"/>
                </a:lnTo>
                <a:lnTo>
                  <a:pt x="62" y="3"/>
                </a:lnTo>
                <a:lnTo>
                  <a:pt x="65" y="6"/>
                </a:lnTo>
                <a:lnTo>
                  <a:pt x="62" y="10"/>
                </a:lnTo>
                <a:lnTo>
                  <a:pt x="54" y="13"/>
                </a:lnTo>
                <a:lnTo>
                  <a:pt x="46" y="16"/>
                </a:lnTo>
                <a:lnTo>
                  <a:pt x="32" y="16"/>
                </a:lnTo>
                <a:lnTo>
                  <a:pt x="19" y="16"/>
                </a:lnTo>
                <a:lnTo>
                  <a:pt x="8" y="13"/>
                </a:lnTo>
                <a:lnTo>
                  <a:pt x="3" y="10"/>
                </a:lnTo>
                <a:lnTo>
                  <a:pt x="0" y="6"/>
                </a:lnTo>
                <a:lnTo>
                  <a:pt x="3" y="3"/>
                </a:lnTo>
                <a:lnTo>
                  <a:pt x="8" y="0"/>
                </a:lnTo>
                <a:lnTo>
                  <a:pt x="19"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19" name="Rectangle 119"/>
          <p:cNvSpPr>
            <a:spLocks noChangeArrowheads="1"/>
          </p:cNvSpPr>
          <p:nvPr/>
        </p:nvSpPr>
        <p:spPr bwMode="auto">
          <a:xfrm>
            <a:off x="7894638" y="846138"/>
            <a:ext cx="80962" cy="7461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20" name="Rectangle 120"/>
          <p:cNvSpPr>
            <a:spLocks noChangeArrowheads="1"/>
          </p:cNvSpPr>
          <p:nvPr/>
        </p:nvSpPr>
        <p:spPr bwMode="auto">
          <a:xfrm>
            <a:off x="7894638" y="846138"/>
            <a:ext cx="80962" cy="74612"/>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21" name="Rectangle 121"/>
          <p:cNvSpPr>
            <a:spLocks noChangeArrowheads="1"/>
          </p:cNvSpPr>
          <p:nvPr/>
        </p:nvSpPr>
        <p:spPr bwMode="auto">
          <a:xfrm>
            <a:off x="8299450" y="1244600"/>
            <a:ext cx="142875" cy="179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22" name="Rectangle 122"/>
          <p:cNvSpPr>
            <a:spLocks noChangeArrowheads="1"/>
          </p:cNvSpPr>
          <p:nvPr/>
        </p:nvSpPr>
        <p:spPr bwMode="auto">
          <a:xfrm>
            <a:off x="8299450" y="1244600"/>
            <a:ext cx="142875" cy="179388"/>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23" name="Freeform 123"/>
          <p:cNvSpPr>
            <a:spLocks/>
          </p:cNvSpPr>
          <p:nvPr/>
        </p:nvSpPr>
        <p:spPr bwMode="auto">
          <a:xfrm>
            <a:off x="8250238" y="1308100"/>
            <a:ext cx="101600" cy="74613"/>
          </a:xfrm>
          <a:custGeom>
            <a:avLst/>
            <a:gdLst>
              <a:gd name="T0" fmla="*/ 51582 w 65"/>
              <a:gd name="T1" fmla="*/ 0 h 16"/>
              <a:gd name="T2" fmla="*/ 56271 w 65"/>
              <a:gd name="T3" fmla="*/ 0 h 16"/>
              <a:gd name="T4" fmla="*/ 59397 w 65"/>
              <a:gd name="T5" fmla="*/ 0 h 16"/>
              <a:gd name="T6" fmla="*/ 64086 w 65"/>
              <a:gd name="T7" fmla="*/ 0 h 16"/>
              <a:gd name="T8" fmla="*/ 68775 w 65"/>
              <a:gd name="T9" fmla="*/ 0 h 16"/>
              <a:gd name="T10" fmla="*/ 71902 w 65"/>
              <a:gd name="T11" fmla="*/ 0 h 16"/>
              <a:gd name="T12" fmla="*/ 76591 w 65"/>
              <a:gd name="T13" fmla="*/ 0 h 16"/>
              <a:gd name="T14" fmla="*/ 81280 w 65"/>
              <a:gd name="T15" fmla="*/ 0 h 16"/>
              <a:gd name="T16" fmla="*/ 84406 w 65"/>
              <a:gd name="T17" fmla="*/ 13990 h 16"/>
              <a:gd name="T18" fmla="*/ 89095 w 65"/>
              <a:gd name="T19" fmla="*/ 13990 h 16"/>
              <a:gd name="T20" fmla="*/ 93785 w 65"/>
              <a:gd name="T21" fmla="*/ 13990 h 16"/>
              <a:gd name="T22" fmla="*/ 98474 w 65"/>
              <a:gd name="T23" fmla="*/ 13990 h 16"/>
              <a:gd name="T24" fmla="*/ 98474 w 65"/>
              <a:gd name="T25" fmla="*/ 32643 h 16"/>
              <a:gd name="T26" fmla="*/ 101600 w 65"/>
              <a:gd name="T27" fmla="*/ 32643 h 16"/>
              <a:gd name="T28" fmla="*/ 101600 w 65"/>
              <a:gd name="T29" fmla="*/ 46633 h 16"/>
              <a:gd name="T30" fmla="*/ 98474 w 65"/>
              <a:gd name="T31" fmla="*/ 46633 h 16"/>
              <a:gd name="T32" fmla="*/ 98474 w 65"/>
              <a:gd name="T33" fmla="*/ 60623 h 16"/>
              <a:gd name="T34" fmla="*/ 93785 w 65"/>
              <a:gd name="T35" fmla="*/ 60623 h 16"/>
              <a:gd name="T36" fmla="*/ 89095 w 65"/>
              <a:gd name="T37" fmla="*/ 60623 h 16"/>
              <a:gd name="T38" fmla="*/ 84406 w 65"/>
              <a:gd name="T39" fmla="*/ 60623 h 16"/>
              <a:gd name="T40" fmla="*/ 81280 w 65"/>
              <a:gd name="T41" fmla="*/ 74613 h 16"/>
              <a:gd name="T42" fmla="*/ 76591 w 65"/>
              <a:gd name="T43" fmla="*/ 74613 h 16"/>
              <a:gd name="T44" fmla="*/ 71902 w 65"/>
              <a:gd name="T45" fmla="*/ 74613 h 16"/>
              <a:gd name="T46" fmla="*/ 68775 w 65"/>
              <a:gd name="T47" fmla="*/ 74613 h 16"/>
              <a:gd name="T48" fmla="*/ 64086 w 65"/>
              <a:gd name="T49" fmla="*/ 74613 h 16"/>
              <a:gd name="T50" fmla="*/ 59397 w 65"/>
              <a:gd name="T51" fmla="*/ 74613 h 16"/>
              <a:gd name="T52" fmla="*/ 56271 w 65"/>
              <a:gd name="T53" fmla="*/ 74613 h 16"/>
              <a:gd name="T54" fmla="*/ 51582 w 65"/>
              <a:gd name="T55" fmla="*/ 74613 h 16"/>
              <a:gd name="T56" fmla="*/ 46892 w 65"/>
              <a:gd name="T57" fmla="*/ 74613 h 16"/>
              <a:gd name="T58" fmla="*/ 42203 w 65"/>
              <a:gd name="T59" fmla="*/ 74613 h 16"/>
              <a:gd name="T60" fmla="*/ 39077 w 65"/>
              <a:gd name="T61" fmla="*/ 74613 h 16"/>
              <a:gd name="T62" fmla="*/ 34388 w 65"/>
              <a:gd name="T63" fmla="*/ 74613 h 16"/>
              <a:gd name="T64" fmla="*/ 29698 w 65"/>
              <a:gd name="T65" fmla="*/ 74613 h 16"/>
              <a:gd name="T66" fmla="*/ 26572 w 65"/>
              <a:gd name="T67" fmla="*/ 74613 h 16"/>
              <a:gd name="T68" fmla="*/ 21883 w 65"/>
              <a:gd name="T69" fmla="*/ 74613 h 16"/>
              <a:gd name="T70" fmla="*/ 17194 w 65"/>
              <a:gd name="T71" fmla="*/ 60623 h 16"/>
              <a:gd name="T72" fmla="*/ 14068 w 65"/>
              <a:gd name="T73" fmla="*/ 60623 h 16"/>
              <a:gd name="T74" fmla="*/ 9378 w 65"/>
              <a:gd name="T75" fmla="*/ 60623 h 16"/>
              <a:gd name="T76" fmla="*/ 4689 w 65"/>
              <a:gd name="T77" fmla="*/ 60623 h 16"/>
              <a:gd name="T78" fmla="*/ 4689 w 65"/>
              <a:gd name="T79" fmla="*/ 46633 h 16"/>
              <a:gd name="T80" fmla="*/ 0 w 65"/>
              <a:gd name="T81" fmla="*/ 46633 h 16"/>
              <a:gd name="T82" fmla="*/ 0 w 65"/>
              <a:gd name="T83" fmla="*/ 32643 h 16"/>
              <a:gd name="T84" fmla="*/ 4689 w 65"/>
              <a:gd name="T85" fmla="*/ 32643 h 16"/>
              <a:gd name="T86" fmla="*/ 4689 w 65"/>
              <a:gd name="T87" fmla="*/ 13990 h 16"/>
              <a:gd name="T88" fmla="*/ 9378 w 65"/>
              <a:gd name="T89" fmla="*/ 13990 h 16"/>
              <a:gd name="T90" fmla="*/ 14068 w 65"/>
              <a:gd name="T91" fmla="*/ 13990 h 16"/>
              <a:gd name="T92" fmla="*/ 17194 w 65"/>
              <a:gd name="T93" fmla="*/ 13990 h 16"/>
              <a:gd name="T94" fmla="*/ 21883 w 65"/>
              <a:gd name="T95" fmla="*/ 0 h 16"/>
              <a:gd name="T96" fmla="*/ 26572 w 65"/>
              <a:gd name="T97" fmla="*/ 0 h 16"/>
              <a:gd name="T98" fmla="*/ 29698 w 65"/>
              <a:gd name="T99" fmla="*/ 0 h 16"/>
              <a:gd name="T100" fmla="*/ 34388 w 65"/>
              <a:gd name="T101" fmla="*/ 0 h 16"/>
              <a:gd name="T102" fmla="*/ 39077 w 65"/>
              <a:gd name="T103" fmla="*/ 0 h 16"/>
              <a:gd name="T104" fmla="*/ 42203 w 65"/>
              <a:gd name="T105" fmla="*/ 0 h 16"/>
              <a:gd name="T106" fmla="*/ 46892 w 65"/>
              <a:gd name="T107" fmla="*/ 0 h 16"/>
              <a:gd name="T108" fmla="*/ 51582 w 65"/>
              <a:gd name="T109" fmla="*/ 0 h 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5" h="16">
                <a:moveTo>
                  <a:pt x="33" y="0"/>
                </a:moveTo>
                <a:lnTo>
                  <a:pt x="36" y="0"/>
                </a:lnTo>
                <a:lnTo>
                  <a:pt x="38" y="0"/>
                </a:lnTo>
                <a:lnTo>
                  <a:pt x="41" y="0"/>
                </a:lnTo>
                <a:lnTo>
                  <a:pt x="44" y="0"/>
                </a:lnTo>
                <a:lnTo>
                  <a:pt x="46" y="0"/>
                </a:lnTo>
                <a:lnTo>
                  <a:pt x="49" y="0"/>
                </a:lnTo>
                <a:lnTo>
                  <a:pt x="52" y="0"/>
                </a:lnTo>
                <a:lnTo>
                  <a:pt x="54" y="3"/>
                </a:lnTo>
                <a:lnTo>
                  <a:pt x="57" y="3"/>
                </a:lnTo>
                <a:lnTo>
                  <a:pt x="60" y="3"/>
                </a:lnTo>
                <a:lnTo>
                  <a:pt x="63" y="3"/>
                </a:lnTo>
                <a:lnTo>
                  <a:pt x="63" y="7"/>
                </a:lnTo>
                <a:lnTo>
                  <a:pt x="65" y="7"/>
                </a:lnTo>
                <a:lnTo>
                  <a:pt x="65" y="10"/>
                </a:lnTo>
                <a:lnTo>
                  <a:pt x="63" y="10"/>
                </a:lnTo>
                <a:lnTo>
                  <a:pt x="63" y="13"/>
                </a:lnTo>
                <a:lnTo>
                  <a:pt x="60" y="13"/>
                </a:lnTo>
                <a:lnTo>
                  <a:pt x="57" y="13"/>
                </a:lnTo>
                <a:lnTo>
                  <a:pt x="54" y="13"/>
                </a:lnTo>
                <a:lnTo>
                  <a:pt x="52" y="16"/>
                </a:lnTo>
                <a:lnTo>
                  <a:pt x="49" y="16"/>
                </a:lnTo>
                <a:lnTo>
                  <a:pt x="46" y="16"/>
                </a:lnTo>
                <a:lnTo>
                  <a:pt x="44" y="16"/>
                </a:lnTo>
                <a:lnTo>
                  <a:pt x="41" y="16"/>
                </a:lnTo>
                <a:lnTo>
                  <a:pt x="38" y="16"/>
                </a:lnTo>
                <a:lnTo>
                  <a:pt x="36" y="16"/>
                </a:lnTo>
                <a:lnTo>
                  <a:pt x="33" y="16"/>
                </a:lnTo>
                <a:lnTo>
                  <a:pt x="30" y="16"/>
                </a:lnTo>
                <a:lnTo>
                  <a:pt x="27" y="16"/>
                </a:lnTo>
                <a:lnTo>
                  <a:pt x="25" y="16"/>
                </a:lnTo>
                <a:lnTo>
                  <a:pt x="22" y="16"/>
                </a:lnTo>
                <a:lnTo>
                  <a:pt x="19" y="16"/>
                </a:lnTo>
                <a:lnTo>
                  <a:pt x="17" y="16"/>
                </a:lnTo>
                <a:lnTo>
                  <a:pt x="14" y="16"/>
                </a:lnTo>
                <a:lnTo>
                  <a:pt x="11" y="13"/>
                </a:lnTo>
                <a:lnTo>
                  <a:pt x="9" y="13"/>
                </a:lnTo>
                <a:lnTo>
                  <a:pt x="6" y="13"/>
                </a:lnTo>
                <a:lnTo>
                  <a:pt x="3" y="13"/>
                </a:lnTo>
                <a:lnTo>
                  <a:pt x="3" y="10"/>
                </a:lnTo>
                <a:lnTo>
                  <a:pt x="0" y="10"/>
                </a:lnTo>
                <a:lnTo>
                  <a:pt x="0" y="7"/>
                </a:lnTo>
                <a:lnTo>
                  <a:pt x="3" y="7"/>
                </a:lnTo>
                <a:lnTo>
                  <a:pt x="3" y="3"/>
                </a:lnTo>
                <a:lnTo>
                  <a:pt x="6" y="3"/>
                </a:lnTo>
                <a:lnTo>
                  <a:pt x="9" y="3"/>
                </a:lnTo>
                <a:lnTo>
                  <a:pt x="11" y="3"/>
                </a:lnTo>
                <a:lnTo>
                  <a:pt x="14" y="0"/>
                </a:lnTo>
                <a:lnTo>
                  <a:pt x="17" y="0"/>
                </a:lnTo>
                <a:lnTo>
                  <a:pt x="19" y="0"/>
                </a:lnTo>
                <a:lnTo>
                  <a:pt x="22" y="0"/>
                </a:lnTo>
                <a:lnTo>
                  <a:pt x="25"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24" name="Freeform 124"/>
          <p:cNvSpPr>
            <a:spLocks/>
          </p:cNvSpPr>
          <p:nvPr/>
        </p:nvSpPr>
        <p:spPr bwMode="auto">
          <a:xfrm>
            <a:off x="8250238" y="1308100"/>
            <a:ext cx="101600" cy="74613"/>
          </a:xfrm>
          <a:custGeom>
            <a:avLst/>
            <a:gdLst>
              <a:gd name="T0" fmla="*/ 51582 w 65"/>
              <a:gd name="T1" fmla="*/ 0 h 16"/>
              <a:gd name="T2" fmla="*/ 71902 w 65"/>
              <a:gd name="T3" fmla="*/ 0 h 16"/>
              <a:gd name="T4" fmla="*/ 84406 w 65"/>
              <a:gd name="T5" fmla="*/ 13990 h 16"/>
              <a:gd name="T6" fmla="*/ 98474 w 65"/>
              <a:gd name="T7" fmla="*/ 13990 h 16"/>
              <a:gd name="T8" fmla="*/ 101600 w 65"/>
              <a:gd name="T9" fmla="*/ 46633 h 16"/>
              <a:gd name="T10" fmla="*/ 98474 w 65"/>
              <a:gd name="T11" fmla="*/ 60623 h 16"/>
              <a:gd name="T12" fmla="*/ 84406 w 65"/>
              <a:gd name="T13" fmla="*/ 60623 h 16"/>
              <a:gd name="T14" fmla="*/ 71902 w 65"/>
              <a:gd name="T15" fmla="*/ 74613 h 16"/>
              <a:gd name="T16" fmla="*/ 51582 w 65"/>
              <a:gd name="T17" fmla="*/ 74613 h 16"/>
              <a:gd name="T18" fmla="*/ 29698 w 65"/>
              <a:gd name="T19" fmla="*/ 74613 h 16"/>
              <a:gd name="T20" fmla="*/ 14068 w 65"/>
              <a:gd name="T21" fmla="*/ 60623 h 16"/>
              <a:gd name="T22" fmla="*/ 4689 w 65"/>
              <a:gd name="T23" fmla="*/ 60623 h 16"/>
              <a:gd name="T24" fmla="*/ 0 w 65"/>
              <a:gd name="T25" fmla="*/ 46633 h 16"/>
              <a:gd name="T26" fmla="*/ 4689 w 65"/>
              <a:gd name="T27" fmla="*/ 13990 h 16"/>
              <a:gd name="T28" fmla="*/ 14068 w 65"/>
              <a:gd name="T29" fmla="*/ 13990 h 16"/>
              <a:gd name="T30" fmla="*/ 29698 w 65"/>
              <a:gd name="T31" fmla="*/ 0 h 16"/>
              <a:gd name="T32" fmla="*/ 51582 w 65"/>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6">
                <a:moveTo>
                  <a:pt x="33" y="0"/>
                </a:moveTo>
                <a:lnTo>
                  <a:pt x="46" y="0"/>
                </a:lnTo>
                <a:lnTo>
                  <a:pt x="54" y="3"/>
                </a:lnTo>
                <a:lnTo>
                  <a:pt x="63" y="3"/>
                </a:lnTo>
                <a:lnTo>
                  <a:pt x="65" y="10"/>
                </a:lnTo>
                <a:lnTo>
                  <a:pt x="63" y="13"/>
                </a:lnTo>
                <a:lnTo>
                  <a:pt x="54" y="13"/>
                </a:lnTo>
                <a:lnTo>
                  <a:pt x="46" y="16"/>
                </a:lnTo>
                <a:lnTo>
                  <a:pt x="33" y="16"/>
                </a:lnTo>
                <a:lnTo>
                  <a:pt x="19" y="16"/>
                </a:lnTo>
                <a:lnTo>
                  <a:pt x="9" y="13"/>
                </a:lnTo>
                <a:lnTo>
                  <a:pt x="3" y="13"/>
                </a:lnTo>
                <a:lnTo>
                  <a:pt x="0" y="10"/>
                </a:lnTo>
                <a:lnTo>
                  <a:pt x="3" y="3"/>
                </a:lnTo>
                <a:lnTo>
                  <a:pt x="9" y="3"/>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25" name="Freeform 125"/>
          <p:cNvSpPr>
            <a:spLocks/>
          </p:cNvSpPr>
          <p:nvPr/>
        </p:nvSpPr>
        <p:spPr bwMode="auto">
          <a:xfrm>
            <a:off x="8250238" y="1360488"/>
            <a:ext cx="101600" cy="74612"/>
          </a:xfrm>
          <a:custGeom>
            <a:avLst/>
            <a:gdLst>
              <a:gd name="T0" fmla="*/ 51582 w 65"/>
              <a:gd name="T1" fmla="*/ 0 h 17"/>
              <a:gd name="T2" fmla="*/ 56271 w 65"/>
              <a:gd name="T3" fmla="*/ 0 h 17"/>
              <a:gd name="T4" fmla="*/ 59397 w 65"/>
              <a:gd name="T5" fmla="*/ 0 h 17"/>
              <a:gd name="T6" fmla="*/ 64086 w 65"/>
              <a:gd name="T7" fmla="*/ 0 h 17"/>
              <a:gd name="T8" fmla="*/ 68775 w 65"/>
              <a:gd name="T9" fmla="*/ 0 h 17"/>
              <a:gd name="T10" fmla="*/ 71902 w 65"/>
              <a:gd name="T11" fmla="*/ 0 h 17"/>
              <a:gd name="T12" fmla="*/ 76591 w 65"/>
              <a:gd name="T13" fmla="*/ 0 h 17"/>
              <a:gd name="T14" fmla="*/ 81280 w 65"/>
              <a:gd name="T15" fmla="*/ 0 h 17"/>
              <a:gd name="T16" fmla="*/ 84406 w 65"/>
              <a:gd name="T17" fmla="*/ 13167 h 17"/>
              <a:gd name="T18" fmla="*/ 89095 w 65"/>
              <a:gd name="T19" fmla="*/ 13167 h 17"/>
              <a:gd name="T20" fmla="*/ 93785 w 65"/>
              <a:gd name="T21" fmla="*/ 13167 h 17"/>
              <a:gd name="T22" fmla="*/ 98474 w 65"/>
              <a:gd name="T23" fmla="*/ 13167 h 17"/>
              <a:gd name="T24" fmla="*/ 98474 w 65"/>
              <a:gd name="T25" fmla="*/ 30723 h 17"/>
              <a:gd name="T26" fmla="*/ 101600 w 65"/>
              <a:gd name="T27" fmla="*/ 30723 h 17"/>
              <a:gd name="T28" fmla="*/ 101600 w 65"/>
              <a:gd name="T29" fmla="*/ 43889 h 17"/>
              <a:gd name="T30" fmla="*/ 98474 w 65"/>
              <a:gd name="T31" fmla="*/ 43889 h 17"/>
              <a:gd name="T32" fmla="*/ 98474 w 65"/>
              <a:gd name="T33" fmla="*/ 57056 h 17"/>
              <a:gd name="T34" fmla="*/ 93785 w 65"/>
              <a:gd name="T35" fmla="*/ 57056 h 17"/>
              <a:gd name="T36" fmla="*/ 89095 w 65"/>
              <a:gd name="T37" fmla="*/ 57056 h 17"/>
              <a:gd name="T38" fmla="*/ 84406 w 65"/>
              <a:gd name="T39" fmla="*/ 57056 h 17"/>
              <a:gd name="T40" fmla="*/ 84406 w 65"/>
              <a:gd name="T41" fmla="*/ 74612 h 17"/>
              <a:gd name="T42" fmla="*/ 81280 w 65"/>
              <a:gd name="T43" fmla="*/ 74612 h 17"/>
              <a:gd name="T44" fmla="*/ 76591 w 65"/>
              <a:gd name="T45" fmla="*/ 74612 h 17"/>
              <a:gd name="T46" fmla="*/ 71902 w 65"/>
              <a:gd name="T47" fmla="*/ 74612 h 17"/>
              <a:gd name="T48" fmla="*/ 68775 w 65"/>
              <a:gd name="T49" fmla="*/ 74612 h 17"/>
              <a:gd name="T50" fmla="*/ 64086 w 65"/>
              <a:gd name="T51" fmla="*/ 74612 h 17"/>
              <a:gd name="T52" fmla="*/ 59397 w 65"/>
              <a:gd name="T53" fmla="*/ 74612 h 17"/>
              <a:gd name="T54" fmla="*/ 56271 w 65"/>
              <a:gd name="T55" fmla="*/ 74612 h 17"/>
              <a:gd name="T56" fmla="*/ 51582 w 65"/>
              <a:gd name="T57" fmla="*/ 74612 h 17"/>
              <a:gd name="T58" fmla="*/ 46892 w 65"/>
              <a:gd name="T59" fmla="*/ 74612 h 17"/>
              <a:gd name="T60" fmla="*/ 42203 w 65"/>
              <a:gd name="T61" fmla="*/ 74612 h 17"/>
              <a:gd name="T62" fmla="*/ 39077 w 65"/>
              <a:gd name="T63" fmla="*/ 74612 h 17"/>
              <a:gd name="T64" fmla="*/ 34388 w 65"/>
              <a:gd name="T65" fmla="*/ 74612 h 17"/>
              <a:gd name="T66" fmla="*/ 29698 w 65"/>
              <a:gd name="T67" fmla="*/ 74612 h 17"/>
              <a:gd name="T68" fmla="*/ 26572 w 65"/>
              <a:gd name="T69" fmla="*/ 74612 h 17"/>
              <a:gd name="T70" fmla="*/ 21883 w 65"/>
              <a:gd name="T71" fmla="*/ 74612 h 17"/>
              <a:gd name="T72" fmla="*/ 17194 w 65"/>
              <a:gd name="T73" fmla="*/ 74612 h 17"/>
              <a:gd name="T74" fmla="*/ 17194 w 65"/>
              <a:gd name="T75" fmla="*/ 57056 h 17"/>
              <a:gd name="T76" fmla="*/ 14068 w 65"/>
              <a:gd name="T77" fmla="*/ 57056 h 17"/>
              <a:gd name="T78" fmla="*/ 9378 w 65"/>
              <a:gd name="T79" fmla="*/ 57056 h 17"/>
              <a:gd name="T80" fmla="*/ 4689 w 65"/>
              <a:gd name="T81" fmla="*/ 57056 h 17"/>
              <a:gd name="T82" fmla="*/ 4689 w 65"/>
              <a:gd name="T83" fmla="*/ 43889 h 17"/>
              <a:gd name="T84" fmla="*/ 0 w 65"/>
              <a:gd name="T85" fmla="*/ 43889 h 17"/>
              <a:gd name="T86" fmla="*/ 0 w 65"/>
              <a:gd name="T87" fmla="*/ 30723 h 17"/>
              <a:gd name="T88" fmla="*/ 4689 w 65"/>
              <a:gd name="T89" fmla="*/ 30723 h 17"/>
              <a:gd name="T90" fmla="*/ 4689 w 65"/>
              <a:gd name="T91" fmla="*/ 13167 h 17"/>
              <a:gd name="T92" fmla="*/ 9378 w 65"/>
              <a:gd name="T93" fmla="*/ 13167 h 17"/>
              <a:gd name="T94" fmla="*/ 14068 w 65"/>
              <a:gd name="T95" fmla="*/ 13167 h 17"/>
              <a:gd name="T96" fmla="*/ 17194 w 65"/>
              <a:gd name="T97" fmla="*/ 13167 h 17"/>
              <a:gd name="T98" fmla="*/ 21883 w 65"/>
              <a:gd name="T99" fmla="*/ 0 h 17"/>
              <a:gd name="T100" fmla="*/ 26572 w 65"/>
              <a:gd name="T101" fmla="*/ 0 h 17"/>
              <a:gd name="T102" fmla="*/ 29698 w 65"/>
              <a:gd name="T103" fmla="*/ 0 h 17"/>
              <a:gd name="T104" fmla="*/ 34388 w 65"/>
              <a:gd name="T105" fmla="*/ 0 h 17"/>
              <a:gd name="T106" fmla="*/ 39077 w 65"/>
              <a:gd name="T107" fmla="*/ 0 h 17"/>
              <a:gd name="T108" fmla="*/ 42203 w 65"/>
              <a:gd name="T109" fmla="*/ 0 h 17"/>
              <a:gd name="T110" fmla="*/ 46892 w 65"/>
              <a:gd name="T111" fmla="*/ 0 h 17"/>
              <a:gd name="T112" fmla="*/ 51582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3" y="0"/>
                </a:moveTo>
                <a:lnTo>
                  <a:pt x="36" y="0"/>
                </a:lnTo>
                <a:lnTo>
                  <a:pt x="38" y="0"/>
                </a:lnTo>
                <a:lnTo>
                  <a:pt x="41" y="0"/>
                </a:lnTo>
                <a:lnTo>
                  <a:pt x="44" y="0"/>
                </a:lnTo>
                <a:lnTo>
                  <a:pt x="46" y="0"/>
                </a:lnTo>
                <a:lnTo>
                  <a:pt x="49" y="0"/>
                </a:lnTo>
                <a:lnTo>
                  <a:pt x="52" y="0"/>
                </a:lnTo>
                <a:lnTo>
                  <a:pt x="54" y="3"/>
                </a:lnTo>
                <a:lnTo>
                  <a:pt x="57" y="3"/>
                </a:lnTo>
                <a:lnTo>
                  <a:pt x="60" y="3"/>
                </a:lnTo>
                <a:lnTo>
                  <a:pt x="63" y="3"/>
                </a:lnTo>
                <a:lnTo>
                  <a:pt x="63" y="7"/>
                </a:lnTo>
                <a:lnTo>
                  <a:pt x="65" y="7"/>
                </a:lnTo>
                <a:lnTo>
                  <a:pt x="65" y="10"/>
                </a:lnTo>
                <a:lnTo>
                  <a:pt x="63" y="10"/>
                </a:lnTo>
                <a:lnTo>
                  <a:pt x="63" y="13"/>
                </a:lnTo>
                <a:lnTo>
                  <a:pt x="60" y="13"/>
                </a:lnTo>
                <a:lnTo>
                  <a:pt x="57" y="13"/>
                </a:lnTo>
                <a:lnTo>
                  <a:pt x="54" y="13"/>
                </a:lnTo>
                <a:lnTo>
                  <a:pt x="54" y="17"/>
                </a:lnTo>
                <a:lnTo>
                  <a:pt x="52" y="17"/>
                </a:lnTo>
                <a:lnTo>
                  <a:pt x="49" y="17"/>
                </a:lnTo>
                <a:lnTo>
                  <a:pt x="46" y="17"/>
                </a:lnTo>
                <a:lnTo>
                  <a:pt x="44" y="17"/>
                </a:lnTo>
                <a:lnTo>
                  <a:pt x="41" y="17"/>
                </a:lnTo>
                <a:lnTo>
                  <a:pt x="38" y="17"/>
                </a:lnTo>
                <a:lnTo>
                  <a:pt x="36" y="17"/>
                </a:lnTo>
                <a:lnTo>
                  <a:pt x="33" y="17"/>
                </a:lnTo>
                <a:lnTo>
                  <a:pt x="30" y="17"/>
                </a:lnTo>
                <a:lnTo>
                  <a:pt x="27" y="17"/>
                </a:lnTo>
                <a:lnTo>
                  <a:pt x="25" y="17"/>
                </a:lnTo>
                <a:lnTo>
                  <a:pt x="22" y="17"/>
                </a:lnTo>
                <a:lnTo>
                  <a:pt x="19" y="17"/>
                </a:lnTo>
                <a:lnTo>
                  <a:pt x="17" y="17"/>
                </a:lnTo>
                <a:lnTo>
                  <a:pt x="14" y="17"/>
                </a:lnTo>
                <a:lnTo>
                  <a:pt x="11" y="17"/>
                </a:lnTo>
                <a:lnTo>
                  <a:pt x="11" y="13"/>
                </a:lnTo>
                <a:lnTo>
                  <a:pt x="9" y="13"/>
                </a:lnTo>
                <a:lnTo>
                  <a:pt x="6" y="13"/>
                </a:lnTo>
                <a:lnTo>
                  <a:pt x="3" y="13"/>
                </a:lnTo>
                <a:lnTo>
                  <a:pt x="3" y="10"/>
                </a:lnTo>
                <a:lnTo>
                  <a:pt x="0" y="10"/>
                </a:lnTo>
                <a:lnTo>
                  <a:pt x="0" y="7"/>
                </a:lnTo>
                <a:lnTo>
                  <a:pt x="3" y="7"/>
                </a:lnTo>
                <a:lnTo>
                  <a:pt x="3" y="3"/>
                </a:lnTo>
                <a:lnTo>
                  <a:pt x="6" y="3"/>
                </a:lnTo>
                <a:lnTo>
                  <a:pt x="9" y="3"/>
                </a:lnTo>
                <a:lnTo>
                  <a:pt x="11" y="3"/>
                </a:lnTo>
                <a:lnTo>
                  <a:pt x="14" y="0"/>
                </a:lnTo>
                <a:lnTo>
                  <a:pt x="17" y="0"/>
                </a:lnTo>
                <a:lnTo>
                  <a:pt x="19" y="0"/>
                </a:lnTo>
                <a:lnTo>
                  <a:pt x="22" y="0"/>
                </a:lnTo>
                <a:lnTo>
                  <a:pt x="25"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26" name="Freeform 126"/>
          <p:cNvSpPr>
            <a:spLocks/>
          </p:cNvSpPr>
          <p:nvPr/>
        </p:nvSpPr>
        <p:spPr bwMode="auto">
          <a:xfrm>
            <a:off x="8250238" y="1360488"/>
            <a:ext cx="101600" cy="74612"/>
          </a:xfrm>
          <a:custGeom>
            <a:avLst/>
            <a:gdLst>
              <a:gd name="T0" fmla="*/ 51582 w 65"/>
              <a:gd name="T1" fmla="*/ 0 h 17"/>
              <a:gd name="T2" fmla="*/ 71902 w 65"/>
              <a:gd name="T3" fmla="*/ 0 h 17"/>
              <a:gd name="T4" fmla="*/ 84406 w 65"/>
              <a:gd name="T5" fmla="*/ 13167 h 17"/>
              <a:gd name="T6" fmla="*/ 98474 w 65"/>
              <a:gd name="T7" fmla="*/ 30723 h 17"/>
              <a:gd name="T8" fmla="*/ 101600 w 65"/>
              <a:gd name="T9" fmla="*/ 43889 h 17"/>
              <a:gd name="T10" fmla="*/ 98474 w 65"/>
              <a:gd name="T11" fmla="*/ 57056 h 17"/>
              <a:gd name="T12" fmla="*/ 84406 w 65"/>
              <a:gd name="T13" fmla="*/ 57056 h 17"/>
              <a:gd name="T14" fmla="*/ 71902 w 65"/>
              <a:gd name="T15" fmla="*/ 74612 h 17"/>
              <a:gd name="T16" fmla="*/ 51582 w 65"/>
              <a:gd name="T17" fmla="*/ 74612 h 17"/>
              <a:gd name="T18" fmla="*/ 29698 w 65"/>
              <a:gd name="T19" fmla="*/ 74612 h 17"/>
              <a:gd name="T20" fmla="*/ 14068 w 65"/>
              <a:gd name="T21" fmla="*/ 57056 h 17"/>
              <a:gd name="T22" fmla="*/ 4689 w 65"/>
              <a:gd name="T23" fmla="*/ 57056 h 17"/>
              <a:gd name="T24" fmla="*/ 0 w 65"/>
              <a:gd name="T25" fmla="*/ 43889 h 17"/>
              <a:gd name="T26" fmla="*/ 4689 w 65"/>
              <a:gd name="T27" fmla="*/ 30723 h 17"/>
              <a:gd name="T28" fmla="*/ 14068 w 65"/>
              <a:gd name="T29" fmla="*/ 13167 h 17"/>
              <a:gd name="T30" fmla="*/ 29698 w 65"/>
              <a:gd name="T31" fmla="*/ 0 h 17"/>
              <a:gd name="T32" fmla="*/ 51582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3" y="0"/>
                </a:moveTo>
                <a:lnTo>
                  <a:pt x="46" y="0"/>
                </a:lnTo>
                <a:lnTo>
                  <a:pt x="54" y="3"/>
                </a:lnTo>
                <a:lnTo>
                  <a:pt x="63" y="7"/>
                </a:lnTo>
                <a:lnTo>
                  <a:pt x="65" y="10"/>
                </a:lnTo>
                <a:lnTo>
                  <a:pt x="63" y="13"/>
                </a:lnTo>
                <a:lnTo>
                  <a:pt x="54" y="13"/>
                </a:lnTo>
                <a:lnTo>
                  <a:pt x="46" y="17"/>
                </a:lnTo>
                <a:lnTo>
                  <a:pt x="33" y="17"/>
                </a:lnTo>
                <a:lnTo>
                  <a:pt x="19" y="17"/>
                </a:lnTo>
                <a:lnTo>
                  <a:pt x="9" y="13"/>
                </a:lnTo>
                <a:lnTo>
                  <a:pt x="3" y="13"/>
                </a:lnTo>
                <a:lnTo>
                  <a:pt x="0" y="10"/>
                </a:lnTo>
                <a:lnTo>
                  <a:pt x="3" y="7"/>
                </a:lnTo>
                <a:lnTo>
                  <a:pt x="9" y="3"/>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27" name="Rectangle 127"/>
          <p:cNvSpPr>
            <a:spLocks noChangeArrowheads="1"/>
          </p:cNvSpPr>
          <p:nvPr/>
        </p:nvSpPr>
        <p:spPr bwMode="auto">
          <a:xfrm>
            <a:off x="8259763" y="1260475"/>
            <a:ext cx="79375" cy="746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28" name="Rectangle 128"/>
          <p:cNvSpPr>
            <a:spLocks noChangeArrowheads="1"/>
          </p:cNvSpPr>
          <p:nvPr/>
        </p:nvSpPr>
        <p:spPr bwMode="auto">
          <a:xfrm>
            <a:off x="8259763" y="1260475"/>
            <a:ext cx="79375" cy="74613"/>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29" name="Line 129"/>
          <p:cNvSpPr>
            <a:spLocks noChangeShapeType="1"/>
          </p:cNvSpPr>
          <p:nvPr/>
        </p:nvSpPr>
        <p:spPr bwMode="auto">
          <a:xfrm flipV="1">
            <a:off x="8099425" y="725488"/>
            <a:ext cx="239713" cy="127000"/>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30" name="Line 130"/>
          <p:cNvSpPr>
            <a:spLocks noChangeShapeType="1"/>
          </p:cNvSpPr>
          <p:nvPr/>
        </p:nvSpPr>
        <p:spPr bwMode="auto">
          <a:xfrm flipH="1">
            <a:off x="8375650" y="866775"/>
            <a:ext cx="49213" cy="323850"/>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31" name="Line 131"/>
          <p:cNvSpPr>
            <a:spLocks noChangeShapeType="1"/>
          </p:cNvSpPr>
          <p:nvPr/>
        </p:nvSpPr>
        <p:spPr bwMode="auto">
          <a:xfrm>
            <a:off x="8080375" y="1008063"/>
            <a:ext cx="160338" cy="168275"/>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32" name="Line 132"/>
          <p:cNvSpPr>
            <a:spLocks noChangeShapeType="1"/>
          </p:cNvSpPr>
          <p:nvPr/>
        </p:nvSpPr>
        <p:spPr bwMode="auto">
          <a:xfrm flipV="1">
            <a:off x="8466138" y="1166813"/>
            <a:ext cx="185737" cy="1158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33" name="Rectangle 133"/>
          <p:cNvSpPr>
            <a:spLocks noChangeArrowheads="1"/>
          </p:cNvSpPr>
          <p:nvPr/>
        </p:nvSpPr>
        <p:spPr bwMode="auto">
          <a:xfrm>
            <a:off x="8697913" y="962025"/>
            <a:ext cx="142875" cy="177800"/>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34" name="Rectangle 134"/>
          <p:cNvSpPr>
            <a:spLocks noChangeArrowheads="1"/>
          </p:cNvSpPr>
          <p:nvPr/>
        </p:nvSpPr>
        <p:spPr bwMode="auto">
          <a:xfrm>
            <a:off x="8697913" y="962025"/>
            <a:ext cx="142875" cy="177800"/>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35" name="Freeform 135"/>
          <p:cNvSpPr>
            <a:spLocks/>
          </p:cNvSpPr>
          <p:nvPr/>
        </p:nvSpPr>
        <p:spPr bwMode="auto">
          <a:xfrm>
            <a:off x="8650288" y="1023938"/>
            <a:ext cx="100012" cy="74612"/>
          </a:xfrm>
          <a:custGeom>
            <a:avLst/>
            <a:gdLst>
              <a:gd name="T0" fmla="*/ 50006 w 64"/>
              <a:gd name="T1" fmla="*/ 0 h 17"/>
              <a:gd name="T2" fmla="*/ 54694 w 64"/>
              <a:gd name="T3" fmla="*/ 0 h 17"/>
              <a:gd name="T4" fmla="*/ 57819 w 64"/>
              <a:gd name="T5" fmla="*/ 0 h 17"/>
              <a:gd name="T6" fmla="*/ 62508 w 64"/>
              <a:gd name="T7" fmla="*/ 0 h 17"/>
              <a:gd name="T8" fmla="*/ 67196 w 64"/>
              <a:gd name="T9" fmla="*/ 0 h 17"/>
              <a:gd name="T10" fmla="*/ 70321 w 64"/>
              <a:gd name="T11" fmla="*/ 0 h 17"/>
              <a:gd name="T12" fmla="*/ 75009 w 64"/>
              <a:gd name="T13" fmla="*/ 17556 h 17"/>
              <a:gd name="T14" fmla="*/ 79697 w 64"/>
              <a:gd name="T15" fmla="*/ 17556 h 17"/>
              <a:gd name="T16" fmla="*/ 84385 w 64"/>
              <a:gd name="T17" fmla="*/ 17556 h 17"/>
              <a:gd name="T18" fmla="*/ 87511 w 64"/>
              <a:gd name="T19" fmla="*/ 17556 h 17"/>
              <a:gd name="T20" fmla="*/ 92199 w 64"/>
              <a:gd name="T21" fmla="*/ 17556 h 17"/>
              <a:gd name="T22" fmla="*/ 96887 w 64"/>
              <a:gd name="T23" fmla="*/ 30723 h 17"/>
              <a:gd name="T24" fmla="*/ 100012 w 64"/>
              <a:gd name="T25" fmla="*/ 30723 h 17"/>
              <a:gd name="T26" fmla="*/ 100012 w 64"/>
              <a:gd name="T27" fmla="*/ 43889 h 17"/>
              <a:gd name="T28" fmla="*/ 96887 w 64"/>
              <a:gd name="T29" fmla="*/ 61445 h 17"/>
              <a:gd name="T30" fmla="*/ 92199 w 64"/>
              <a:gd name="T31" fmla="*/ 61445 h 17"/>
              <a:gd name="T32" fmla="*/ 87511 w 64"/>
              <a:gd name="T33" fmla="*/ 61445 h 17"/>
              <a:gd name="T34" fmla="*/ 87511 w 64"/>
              <a:gd name="T35" fmla="*/ 74612 h 17"/>
              <a:gd name="T36" fmla="*/ 84385 w 64"/>
              <a:gd name="T37" fmla="*/ 74612 h 17"/>
              <a:gd name="T38" fmla="*/ 79697 w 64"/>
              <a:gd name="T39" fmla="*/ 74612 h 17"/>
              <a:gd name="T40" fmla="*/ 75009 w 64"/>
              <a:gd name="T41" fmla="*/ 74612 h 17"/>
              <a:gd name="T42" fmla="*/ 70321 w 64"/>
              <a:gd name="T43" fmla="*/ 74612 h 17"/>
              <a:gd name="T44" fmla="*/ 67196 w 64"/>
              <a:gd name="T45" fmla="*/ 74612 h 17"/>
              <a:gd name="T46" fmla="*/ 62508 w 64"/>
              <a:gd name="T47" fmla="*/ 74612 h 17"/>
              <a:gd name="T48" fmla="*/ 57819 w 64"/>
              <a:gd name="T49" fmla="*/ 74612 h 17"/>
              <a:gd name="T50" fmla="*/ 54694 w 64"/>
              <a:gd name="T51" fmla="*/ 74612 h 17"/>
              <a:gd name="T52" fmla="*/ 50006 w 64"/>
              <a:gd name="T53" fmla="*/ 74612 h 17"/>
              <a:gd name="T54" fmla="*/ 45318 w 64"/>
              <a:gd name="T55" fmla="*/ 74612 h 17"/>
              <a:gd name="T56" fmla="*/ 42193 w 64"/>
              <a:gd name="T57" fmla="*/ 74612 h 17"/>
              <a:gd name="T58" fmla="*/ 37505 w 64"/>
              <a:gd name="T59" fmla="*/ 74612 h 17"/>
              <a:gd name="T60" fmla="*/ 32816 w 64"/>
              <a:gd name="T61" fmla="*/ 74612 h 17"/>
              <a:gd name="T62" fmla="*/ 28128 w 64"/>
              <a:gd name="T63" fmla="*/ 74612 h 17"/>
              <a:gd name="T64" fmla="*/ 25003 w 64"/>
              <a:gd name="T65" fmla="*/ 74612 h 17"/>
              <a:gd name="T66" fmla="*/ 20315 w 64"/>
              <a:gd name="T67" fmla="*/ 74612 h 17"/>
              <a:gd name="T68" fmla="*/ 15627 w 64"/>
              <a:gd name="T69" fmla="*/ 74612 h 17"/>
              <a:gd name="T70" fmla="*/ 12502 w 64"/>
              <a:gd name="T71" fmla="*/ 74612 h 17"/>
              <a:gd name="T72" fmla="*/ 12502 w 64"/>
              <a:gd name="T73" fmla="*/ 61445 h 17"/>
              <a:gd name="T74" fmla="*/ 7813 w 64"/>
              <a:gd name="T75" fmla="*/ 61445 h 17"/>
              <a:gd name="T76" fmla="*/ 3125 w 64"/>
              <a:gd name="T77" fmla="*/ 61445 h 17"/>
              <a:gd name="T78" fmla="*/ 0 w 64"/>
              <a:gd name="T79" fmla="*/ 61445 h 17"/>
              <a:gd name="T80" fmla="*/ 0 w 64"/>
              <a:gd name="T81" fmla="*/ 43889 h 17"/>
              <a:gd name="T82" fmla="*/ 0 w 64"/>
              <a:gd name="T83" fmla="*/ 30723 h 17"/>
              <a:gd name="T84" fmla="*/ 3125 w 64"/>
              <a:gd name="T85" fmla="*/ 30723 h 17"/>
              <a:gd name="T86" fmla="*/ 7813 w 64"/>
              <a:gd name="T87" fmla="*/ 17556 h 17"/>
              <a:gd name="T88" fmla="*/ 12502 w 64"/>
              <a:gd name="T89" fmla="*/ 17556 h 17"/>
              <a:gd name="T90" fmla="*/ 15627 w 64"/>
              <a:gd name="T91" fmla="*/ 17556 h 17"/>
              <a:gd name="T92" fmla="*/ 20315 w 64"/>
              <a:gd name="T93" fmla="*/ 17556 h 17"/>
              <a:gd name="T94" fmla="*/ 25003 w 64"/>
              <a:gd name="T95" fmla="*/ 17556 h 17"/>
              <a:gd name="T96" fmla="*/ 28128 w 64"/>
              <a:gd name="T97" fmla="*/ 0 h 17"/>
              <a:gd name="T98" fmla="*/ 32816 w 64"/>
              <a:gd name="T99" fmla="*/ 0 h 17"/>
              <a:gd name="T100" fmla="*/ 37505 w 64"/>
              <a:gd name="T101" fmla="*/ 0 h 17"/>
              <a:gd name="T102" fmla="*/ 42193 w 64"/>
              <a:gd name="T103" fmla="*/ 0 h 17"/>
              <a:gd name="T104" fmla="*/ 45318 w 64"/>
              <a:gd name="T105" fmla="*/ 0 h 17"/>
              <a:gd name="T106" fmla="*/ 50006 w 64"/>
              <a:gd name="T107" fmla="*/ 0 h 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4" h="17">
                <a:moveTo>
                  <a:pt x="32" y="0"/>
                </a:moveTo>
                <a:lnTo>
                  <a:pt x="35" y="0"/>
                </a:lnTo>
                <a:lnTo>
                  <a:pt x="37" y="0"/>
                </a:lnTo>
                <a:lnTo>
                  <a:pt x="40" y="0"/>
                </a:lnTo>
                <a:lnTo>
                  <a:pt x="43" y="0"/>
                </a:lnTo>
                <a:lnTo>
                  <a:pt x="45" y="0"/>
                </a:lnTo>
                <a:lnTo>
                  <a:pt x="48" y="4"/>
                </a:lnTo>
                <a:lnTo>
                  <a:pt x="51" y="4"/>
                </a:lnTo>
                <a:lnTo>
                  <a:pt x="54" y="4"/>
                </a:lnTo>
                <a:lnTo>
                  <a:pt x="56" y="4"/>
                </a:lnTo>
                <a:lnTo>
                  <a:pt x="59" y="4"/>
                </a:lnTo>
                <a:lnTo>
                  <a:pt x="62" y="7"/>
                </a:lnTo>
                <a:lnTo>
                  <a:pt x="64" y="7"/>
                </a:lnTo>
                <a:lnTo>
                  <a:pt x="64" y="10"/>
                </a:lnTo>
                <a:lnTo>
                  <a:pt x="62" y="14"/>
                </a:lnTo>
                <a:lnTo>
                  <a:pt x="59" y="14"/>
                </a:lnTo>
                <a:lnTo>
                  <a:pt x="56" y="14"/>
                </a:lnTo>
                <a:lnTo>
                  <a:pt x="56" y="17"/>
                </a:lnTo>
                <a:lnTo>
                  <a:pt x="54" y="17"/>
                </a:lnTo>
                <a:lnTo>
                  <a:pt x="51" y="17"/>
                </a:lnTo>
                <a:lnTo>
                  <a:pt x="48" y="17"/>
                </a:lnTo>
                <a:lnTo>
                  <a:pt x="45" y="17"/>
                </a:lnTo>
                <a:lnTo>
                  <a:pt x="43" y="17"/>
                </a:lnTo>
                <a:lnTo>
                  <a:pt x="40" y="17"/>
                </a:lnTo>
                <a:lnTo>
                  <a:pt x="37" y="17"/>
                </a:lnTo>
                <a:lnTo>
                  <a:pt x="35" y="17"/>
                </a:lnTo>
                <a:lnTo>
                  <a:pt x="32" y="17"/>
                </a:lnTo>
                <a:lnTo>
                  <a:pt x="29" y="17"/>
                </a:lnTo>
                <a:lnTo>
                  <a:pt x="27" y="17"/>
                </a:lnTo>
                <a:lnTo>
                  <a:pt x="24" y="17"/>
                </a:lnTo>
                <a:lnTo>
                  <a:pt x="21" y="17"/>
                </a:lnTo>
                <a:lnTo>
                  <a:pt x="18" y="17"/>
                </a:lnTo>
                <a:lnTo>
                  <a:pt x="16" y="17"/>
                </a:lnTo>
                <a:lnTo>
                  <a:pt x="13" y="17"/>
                </a:lnTo>
                <a:lnTo>
                  <a:pt x="10" y="17"/>
                </a:lnTo>
                <a:lnTo>
                  <a:pt x="8" y="17"/>
                </a:lnTo>
                <a:lnTo>
                  <a:pt x="8" y="14"/>
                </a:lnTo>
                <a:lnTo>
                  <a:pt x="5" y="14"/>
                </a:lnTo>
                <a:lnTo>
                  <a:pt x="2" y="14"/>
                </a:lnTo>
                <a:lnTo>
                  <a:pt x="0" y="14"/>
                </a:lnTo>
                <a:lnTo>
                  <a:pt x="0" y="10"/>
                </a:lnTo>
                <a:lnTo>
                  <a:pt x="0" y="7"/>
                </a:lnTo>
                <a:lnTo>
                  <a:pt x="2" y="7"/>
                </a:lnTo>
                <a:lnTo>
                  <a:pt x="5" y="4"/>
                </a:lnTo>
                <a:lnTo>
                  <a:pt x="8" y="4"/>
                </a:lnTo>
                <a:lnTo>
                  <a:pt x="10" y="4"/>
                </a:lnTo>
                <a:lnTo>
                  <a:pt x="13" y="4"/>
                </a:lnTo>
                <a:lnTo>
                  <a:pt x="16" y="4"/>
                </a:lnTo>
                <a:lnTo>
                  <a:pt x="18"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36" name="Freeform 136"/>
          <p:cNvSpPr>
            <a:spLocks/>
          </p:cNvSpPr>
          <p:nvPr/>
        </p:nvSpPr>
        <p:spPr bwMode="auto">
          <a:xfrm>
            <a:off x="8650288" y="1023938"/>
            <a:ext cx="100012" cy="74612"/>
          </a:xfrm>
          <a:custGeom>
            <a:avLst/>
            <a:gdLst>
              <a:gd name="T0" fmla="*/ 50006 w 64"/>
              <a:gd name="T1" fmla="*/ 0 h 17"/>
              <a:gd name="T2" fmla="*/ 70321 w 64"/>
              <a:gd name="T3" fmla="*/ 0 h 17"/>
              <a:gd name="T4" fmla="*/ 84385 w 64"/>
              <a:gd name="T5" fmla="*/ 17556 h 17"/>
              <a:gd name="T6" fmla="*/ 96887 w 64"/>
              <a:gd name="T7" fmla="*/ 30723 h 17"/>
              <a:gd name="T8" fmla="*/ 100012 w 64"/>
              <a:gd name="T9" fmla="*/ 43889 h 17"/>
              <a:gd name="T10" fmla="*/ 96887 w 64"/>
              <a:gd name="T11" fmla="*/ 61445 h 17"/>
              <a:gd name="T12" fmla="*/ 84385 w 64"/>
              <a:gd name="T13" fmla="*/ 74612 h 17"/>
              <a:gd name="T14" fmla="*/ 70321 w 64"/>
              <a:gd name="T15" fmla="*/ 74612 h 17"/>
              <a:gd name="T16" fmla="*/ 50006 w 64"/>
              <a:gd name="T17" fmla="*/ 74612 h 17"/>
              <a:gd name="T18" fmla="*/ 28128 w 64"/>
              <a:gd name="T19" fmla="*/ 74612 h 17"/>
              <a:gd name="T20" fmla="*/ 12502 w 64"/>
              <a:gd name="T21" fmla="*/ 74612 h 17"/>
              <a:gd name="T22" fmla="*/ 3125 w 64"/>
              <a:gd name="T23" fmla="*/ 61445 h 17"/>
              <a:gd name="T24" fmla="*/ 0 w 64"/>
              <a:gd name="T25" fmla="*/ 43889 h 17"/>
              <a:gd name="T26" fmla="*/ 3125 w 64"/>
              <a:gd name="T27" fmla="*/ 30723 h 17"/>
              <a:gd name="T28" fmla="*/ 12502 w 64"/>
              <a:gd name="T29" fmla="*/ 17556 h 17"/>
              <a:gd name="T30" fmla="*/ 28128 w 64"/>
              <a:gd name="T31" fmla="*/ 0 h 17"/>
              <a:gd name="T32" fmla="*/ 50006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5" y="0"/>
                </a:lnTo>
                <a:lnTo>
                  <a:pt x="54" y="4"/>
                </a:lnTo>
                <a:lnTo>
                  <a:pt x="62" y="7"/>
                </a:lnTo>
                <a:lnTo>
                  <a:pt x="64" y="10"/>
                </a:lnTo>
                <a:lnTo>
                  <a:pt x="62" y="14"/>
                </a:lnTo>
                <a:lnTo>
                  <a:pt x="54" y="17"/>
                </a:lnTo>
                <a:lnTo>
                  <a:pt x="45" y="17"/>
                </a:lnTo>
                <a:lnTo>
                  <a:pt x="32" y="17"/>
                </a:lnTo>
                <a:lnTo>
                  <a:pt x="18" y="17"/>
                </a:lnTo>
                <a:lnTo>
                  <a:pt x="8" y="17"/>
                </a:lnTo>
                <a:lnTo>
                  <a:pt x="2" y="14"/>
                </a:lnTo>
                <a:lnTo>
                  <a:pt x="0" y="10"/>
                </a:lnTo>
                <a:lnTo>
                  <a:pt x="2" y="7"/>
                </a:lnTo>
                <a:lnTo>
                  <a:pt x="8" y="4"/>
                </a:lnTo>
                <a:lnTo>
                  <a:pt x="18"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37" name="Freeform 137"/>
          <p:cNvSpPr>
            <a:spLocks/>
          </p:cNvSpPr>
          <p:nvPr/>
        </p:nvSpPr>
        <p:spPr bwMode="auto">
          <a:xfrm>
            <a:off x="8650288" y="1076325"/>
            <a:ext cx="100012" cy="74613"/>
          </a:xfrm>
          <a:custGeom>
            <a:avLst/>
            <a:gdLst>
              <a:gd name="T0" fmla="*/ 50006 w 64"/>
              <a:gd name="T1" fmla="*/ 0 h 17"/>
              <a:gd name="T2" fmla="*/ 54694 w 64"/>
              <a:gd name="T3" fmla="*/ 0 h 17"/>
              <a:gd name="T4" fmla="*/ 57819 w 64"/>
              <a:gd name="T5" fmla="*/ 0 h 17"/>
              <a:gd name="T6" fmla="*/ 62508 w 64"/>
              <a:gd name="T7" fmla="*/ 0 h 17"/>
              <a:gd name="T8" fmla="*/ 67196 w 64"/>
              <a:gd name="T9" fmla="*/ 0 h 17"/>
              <a:gd name="T10" fmla="*/ 70321 w 64"/>
              <a:gd name="T11" fmla="*/ 0 h 17"/>
              <a:gd name="T12" fmla="*/ 70321 w 64"/>
              <a:gd name="T13" fmla="*/ 17556 h 17"/>
              <a:gd name="T14" fmla="*/ 75009 w 64"/>
              <a:gd name="T15" fmla="*/ 17556 h 17"/>
              <a:gd name="T16" fmla="*/ 79697 w 64"/>
              <a:gd name="T17" fmla="*/ 17556 h 17"/>
              <a:gd name="T18" fmla="*/ 84385 w 64"/>
              <a:gd name="T19" fmla="*/ 17556 h 17"/>
              <a:gd name="T20" fmla="*/ 87511 w 64"/>
              <a:gd name="T21" fmla="*/ 17556 h 17"/>
              <a:gd name="T22" fmla="*/ 92199 w 64"/>
              <a:gd name="T23" fmla="*/ 17556 h 17"/>
              <a:gd name="T24" fmla="*/ 92199 w 64"/>
              <a:gd name="T25" fmla="*/ 30723 h 17"/>
              <a:gd name="T26" fmla="*/ 96887 w 64"/>
              <a:gd name="T27" fmla="*/ 30723 h 17"/>
              <a:gd name="T28" fmla="*/ 100012 w 64"/>
              <a:gd name="T29" fmla="*/ 30723 h 17"/>
              <a:gd name="T30" fmla="*/ 100012 w 64"/>
              <a:gd name="T31" fmla="*/ 43890 h 17"/>
              <a:gd name="T32" fmla="*/ 96887 w 64"/>
              <a:gd name="T33" fmla="*/ 61446 h 17"/>
              <a:gd name="T34" fmla="*/ 92199 w 64"/>
              <a:gd name="T35" fmla="*/ 61446 h 17"/>
              <a:gd name="T36" fmla="*/ 87511 w 64"/>
              <a:gd name="T37" fmla="*/ 61446 h 17"/>
              <a:gd name="T38" fmla="*/ 87511 w 64"/>
              <a:gd name="T39" fmla="*/ 74613 h 17"/>
              <a:gd name="T40" fmla="*/ 84385 w 64"/>
              <a:gd name="T41" fmla="*/ 74613 h 17"/>
              <a:gd name="T42" fmla="*/ 79697 w 64"/>
              <a:gd name="T43" fmla="*/ 74613 h 17"/>
              <a:gd name="T44" fmla="*/ 75009 w 64"/>
              <a:gd name="T45" fmla="*/ 74613 h 17"/>
              <a:gd name="T46" fmla="*/ 70321 w 64"/>
              <a:gd name="T47" fmla="*/ 74613 h 17"/>
              <a:gd name="T48" fmla="*/ 67196 w 64"/>
              <a:gd name="T49" fmla="*/ 74613 h 17"/>
              <a:gd name="T50" fmla="*/ 62508 w 64"/>
              <a:gd name="T51" fmla="*/ 74613 h 17"/>
              <a:gd name="T52" fmla="*/ 57819 w 64"/>
              <a:gd name="T53" fmla="*/ 74613 h 17"/>
              <a:gd name="T54" fmla="*/ 54694 w 64"/>
              <a:gd name="T55" fmla="*/ 74613 h 17"/>
              <a:gd name="T56" fmla="*/ 50006 w 64"/>
              <a:gd name="T57" fmla="*/ 74613 h 17"/>
              <a:gd name="T58" fmla="*/ 45318 w 64"/>
              <a:gd name="T59" fmla="*/ 74613 h 17"/>
              <a:gd name="T60" fmla="*/ 42193 w 64"/>
              <a:gd name="T61" fmla="*/ 74613 h 17"/>
              <a:gd name="T62" fmla="*/ 37505 w 64"/>
              <a:gd name="T63" fmla="*/ 74613 h 17"/>
              <a:gd name="T64" fmla="*/ 32816 w 64"/>
              <a:gd name="T65" fmla="*/ 74613 h 17"/>
              <a:gd name="T66" fmla="*/ 28128 w 64"/>
              <a:gd name="T67" fmla="*/ 74613 h 17"/>
              <a:gd name="T68" fmla="*/ 25003 w 64"/>
              <a:gd name="T69" fmla="*/ 74613 h 17"/>
              <a:gd name="T70" fmla="*/ 20315 w 64"/>
              <a:gd name="T71" fmla="*/ 74613 h 17"/>
              <a:gd name="T72" fmla="*/ 15627 w 64"/>
              <a:gd name="T73" fmla="*/ 74613 h 17"/>
              <a:gd name="T74" fmla="*/ 12502 w 64"/>
              <a:gd name="T75" fmla="*/ 74613 h 17"/>
              <a:gd name="T76" fmla="*/ 12502 w 64"/>
              <a:gd name="T77" fmla="*/ 61446 h 17"/>
              <a:gd name="T78" fmla="*/ 7813 w 64"/>
              <a:gd name="T79" fmla="*/ 61446 h 17"/>
              <a:gd name="T80" fmla="*/ 3125 w 64"/>
              <a:gd name="T81" fmla="*/ 61446 h 17"/>
              <a:gd name="T82" fmla="*/ 0 w 64"/>
              <a:gd name="T83" fmla="*/ 61446 h 17"/>
              <a:gd name="T84" fmla="*/ 0 w 64"/>
              <a:gd name="T85" fmla="*/ 43890 h 17"/>
              <a:gd name="T86" fmla="*/ 0 w 64"/>
              <a:gd name="T87" fmla="*/ 30723 h 17"/>
              <a:gd name="T88" fmla="*/ 3125 w 64"/>
              <a:gd name="T89" fmla="*/ 30723 h 17"/>
              <a:gd name="T90" fmla="*/ 7813 w 64"/>
              <a:gd name="T91" fmla="*/ 30723 h 17"/>
              <a:gd name="T92" fmla="*/ 7813 w 64"/>
              <a:gd name="T93" fmla="*/ 17556 h 17"/>
              <a:gd name="T94" fmla="*/ 12502 w 64"/>
              <a:gd name="T95" fmla="*/ 17556 h 17"/>
              <a:gd name="T96" fmla="*/ 15627 w 64"/>
              <a:gd name="T97" fmla="*/ 17556 h 17"/>
              <a:gd name="T98" fmla="*/ 20315 w 64"/>
              <a:gd name="T99" fmla="*/ 17556 h 17"/>
              <a:gd name="T100" fmla="*/ 25003 w 64"/>
              <a:gd name="T101" fmla="*/ 17556 h 17"/>
              <a:gd name="T102" fmla="*/ 28128 w 64"/>
              <a:gd name="T103" fmla="*/ 17556 h 17"/>
              <a:gd name="T104" fmla="*/ 28128 w 64"/>
              <a:gd name="T105" fmla="*/ 0 h 17"/>
              <a:gd name="T106" fmla="*/ 32816 w 64"/>
              <a:gd name="T107" fmla="*/ 0 h 17"/>
              <a:gd name="T108" fmla="*/ 37505 w 64"/>
              <a:gd name="T109" fmla="*/ 0 h 17"/>
              <a:gd name="T110" fmla="*/ 42193 w 64"/>
              <a:gd name="T111" fmla="*/ 0 h 17"/>
              <a:gd name="T112" fmla="*/ 45318 w 64"/>
              <a:gd name="T113" fmla="*/ 0 h 17"/>
              <a:gd name="T114" fmla="*/ 50006 w 64"/>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4" h="17">
                <a:moveTo>
                  <a:pt x="32" y="0"/>
                </a:moveTo>
                <a:lnTo>
                  <a:pt x="35" y="0"/>
                </a:lnTo>
                <a:lnTo>
                  <a:pt x="37" y="0"/>
                </a:lnTo>
                <a:lnTo>
                  <a:pt x="40" y="0"/>
                </a:lnTo>
                <a:lnTo>
                  <a:pt x="43" y="0"/>
                </a:lnTo>
                <a:lnTo>
                  <a:pt x="45" y="0"/>
                </a:lnTo>
                <a:lnTo>
                  <a:pt x="45" y="4"/>
                </a:lnTo>
                <a:lnTo>
                  <a:pt x="48" y="4"/>
                </a:lnTo>
                <a:lnTo>
                  <a:pt x="51" y="4"/>
                </a:lnTo>
                <a:lnTo>
                  <a:pt x="54" y="4"/>
                </a:lnTo>
                <a:lnTo>
                  <a:pt x="56" y="4"/>
                </a:lnTo>
                <a:lnTo>
                  <a:pt x="59" y="4"/>
                </a:lnTo>
                <a:lnTo>
                  <a:pt x="59" y="7"/>
                </a:lnTo>
                <a:lnTo>
                  <a:pt x="62" y="7"/>
                </a:lnTo>
                <a:lnTo>
                  <a:pt x="64" y="7"/>
                </a:lnTo>
                <a:lnTo>
                  <a:pt x="64" y="10"/>
                </a:lnTo>
                <a:lnTo>
                  <a:pt x="62" y="14"/>
                </a:lnTo>
                <a:lnTo>
                  <a:pt x="59" y="14"/>
                </a:lnTo>
                <a:lnTo>
                  <a:pt x="56" y="14"/>
                </a:lnTo>
                <a:lnTo>
                  <a:pt x="56" y="17"/>
                </a:lnTo>
                <a:lnTo>
                  <a:pt x="54" y="17"/>
                </a:lnTo>
                <a:lnTo>
                  <a:pt x="51" y="17"/>
                </a:lnTo>
                <a:lnTo>
                  <a:pt x="48" y="17"/>
                </a:lnTo>
                <a:lnTo>
                  <a:pt x="45" y="17"/>
                </a:lnTo>
                <a:lnTo>
                  <a:pt x="43" y="17"/>
                </a:lnTo>
                <a:lnTo>
                  <a:pt x="40" y="17"/>
                </a:lnTo>
                <a:lnTo>
                  <a:pt x="37" y="17"/>
                </a:lnTo>
                <a:lnTo>
                  <a:pt x="35" y="17"/>
                </a:lnTo>
                <a:lnTo>
                  <a:pt x="32" y="17"/>
                </a:lnTo>
                <a:lnTo>
                  <a:pt x="29" y="17"/>
                </a:lnTo>
                <a:lnTo>
                  <a:pt x="27" y="17"/>
                </a:lnTo>
                <a:lnTo>
                  <a:pt x="24" y="17"/>
                </a:lnTo>
                <a:lnTo>
                  <a:pt x="21" y="17"/>
                </a:lnTo>
                <a:lnTo>
                  <a:pt x="18" y="17"/>
                </a:lnTo>
                <a:lnTo>
                  <a:pt x="16" y="17"/>
                </a:lnTo>
                <a:lnTo>
                  <a:pt x="13" y="17"/>
                </a:lnTo>
                <a:lnTo>
                  <a:pt x="10" y="17"/>
                </a:lnTo>
                <a:lnTo>
                  <a:pt x="8" y="17"/>
                </a:lnTo>
                <a:lnTo>
                  <a:pt x="8" y="14"/>
                </a:lnTo>
                <a:lnTo>
                  <a:pt x="5" y="14"/>
                </a:lnTo>
                <a:lnTo>
                  <a:pt x="2" y="14"/>
                </a:lnTo>
                <a:lnTo>
                  <a:pt x="0" y="14"/>
                </a:lnTo>
                <a:lnTo>
                  <a:pt x="0" y="10"/>
                </a:lnTo>
                <a:lnTo>
                  <a:pt x="0" y="7"/>
                </a:lnTo>
                <a:lnTo>
                  <a:pt x="2" y="7"/>
                </a:lnTo>
                <a:lnTo>
                  <a:pt x="5" y="7"/>
                </a:lnTo>
                <a:lnTo>
                  <a:pt x="5" y="4"/>
                </a:lnTo>
                <a:lnTo>
                  <a:pt x="8" y="4"/>
                </a:lnTo>
                <a:lnTo>
                  <a:pt x="10" y="4"/>
                </a:lnTo>
                <a:lnTo>
                  <a:pt x="13" y="4"/>
                </a:lnTo>
                <a:lnTo>
                  <a:pt x="16" y="4"/>
                </a:lnTo>
                <a:lnTo>
                  <a:pt x="18" y="4"/>
                </a:lnTo>
                <a:lnTo>
                  <a:pt x="18"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38" name="Freeform 138"/>
          <p:cNvSpPr>
            <a:spLocks/>
          </p:cNvSpPr>
          <p:nvPr/>
        </p:nvSpPr>
        <p:spPr bwMode="auto">
          <a:xfrm>
            <a:off x="8650288" y="1076325"/>
            <a:ext cx="100012" cy="74613"/>
          </a:xfrm>
          <a:custGeom>
            <a:avLst/>
            <a:gdLst>
              <a:gd name="T0" fmla="*/ 50006 w 64"/>
              <a:gd name="T1" fmla="*/ 0 h 17"/>
              <a:gd name="T2" fmla="*/ 70321 w 64"/>
              <a:gd name="T3" fmla="*/ 0 h 17"/>
              <a:gd name="T4" fmla="*/ 84385 w 64"/>
              <a:gd name="T5" fmla="*/ 17556 h 17"/>
              <a:gd name="T6" fmla="*/ 96887 w 64"/>
              <a:gd name="T7" fmla="*/ 30723 h 17"/>
              <a:gd name="T8" fmla="*/ 100012 w 64"/>
              <a:gd name="T9" fmla="*/ 43890 h 17"/>
              <a:gd name="T10" fmla="*/ 96887 w 64"/>
              <a:gd name="T11" fmla="*/ 61446 h 17"/>
              <a:gd name="T12" fmla="*/ 84385 w 64"/>
              <a:gd name="T13" fmla="*/ 74613 h 17"/>
              <a:gd name="T14" fmla="*/ 70321 w 64"/>
              <a:gd name="T15" fmla="*/ 74613 h 17"/>
              <a:gd name="T16" fmla="*/ 50006 w 64"/>
              <a:gd name="T17" fmla="*/ 74613 h 17"/>
              <a:gd name="T18" fmla="*/ 28128 w 64"/>
              <a:gd name="T19" fmla="*/ 74613 h 17"/>
              <a:gd name="T20" fmla="*/ 12502 w 64"/>
              <a:gd name="T21" fmla="*/ 74613 h 17"/>
              <a:gd name="T22" fmla="*/ 3125 w 64"/>
              <a:gd name="T23" fmla="*/ 61446 h 17"/>
              <a:gd name="T24" fmla="*/ 0 w 64"/>
              <a:gd name="T25" fmla="*/ 43890 h 17"/>
              <a:gd name="T26" fmla="*/ 3125 w 64"/>
              <a:gd name="T27" fmla="*/ 30723 h 17"/>
              <a:gd name="T28" fmla="*/ 12502 w 64"/>
              <a:gd name="T29" fmla="*/ 17556 h 17"/>
              <a:gd name="T30" fmla="*/ 28128 w 64"/>
              <a:gd name="T31" fmla="*/ 0 h 17"/>
              <a:gd name="T32" fmla="*/ 50006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5" y="0"/>
                </a:lnTo>
                <a:lnTo>
                  <a:pt x="54" y="4"/>
                </a:lnTo>
                <a:lnTo>
                  <a:pt x="62" y="7"/>
                </a:lnTo>
                <a:lnTo>
                  <a:pt x="64" y="10"/>
                </a:lnTo>
                <a:lnTo>
                  <a:pt x="62" y="14"/>
                </a:lnTo>
                <a:lnTo>
                  <a:pt x="54" y="17"/>
                </a:lnTo>
                <a:lnTo>
                  <a:pt x="45" y="17"/>
                </a:lnTo>
                <a:lnTo>
                  <a:pt x="32" y="17"/>
                </a:lnTo>
                <a:lnTo>
                  <a:pt x="18" y="17"/>
                </a:lnTo>
                <a:lnTo>
                  <a:pt x="8" y="17"/>
                </a:lnTo>
                <a:lnTo>
                  <a:pt x="2" y="14"/>
                </a:lnTo>
                <a:lnTo>
                  <a:pt x="0" y="10"/>
                </a:lnTo>
                <a:lnTo>
                  <a:pt x="2" y="7"/>
                </a:lnTo>
                <a:lnTo>
                  <a:pt x="8" y="4"/>
                </a:lnTo>
                <a:lnTo>
                  <a:pt x="18"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39" name="Rectangle 139"/>
          <p:cNvSpPr>
            <a:spLocks noChangeArrowheads="1"/>
          </p:cNvSpPr>
          <p:nvPr/>
        </p:nvSpPr>
        <p:spPr bwMode="auto">
          <a:xfrm>
            <a:off x="8658225" y="982663"/>
            <a:ext cx="79375" cy="74612"/>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40" name="Rectangle 140"/>
          <p:cNvSpPr>
            <a:spLocks noChangeArrowheads="1"/>
          </p:cNvSpPr>
          <p:nvPr/>
        </p:nvSpPr>
        <p:spPr bwMode="auto">
          <a:xfrm>
            <a:off x="8658225" y="982663"/>
            <a:ext cx="79375" cy="74612"/>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41" name="Rectangle 141"/>
          <p:cNvSpPr>
            <a:spLocks noChangeArrowheads="1"/>
          </p:cNvSpPr>
          <p:nvPr/>
        </p:nvSpPr>
        <p:spPr bwMode="auto">
          <a:xfrm>
            <a:off x="8410575" y="630238"/>
            <a:ext cx="142875" cy="179387"/>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42" name="Rectangle 142"/>
          <p:cNvSpPr>
            <a:spLocks noChangeArrowheads="1"/>
          </p:cNvSpPr>
          <p:nvPr/>
        </p:nvSpPr>
        <p:spPr bwMode="auto">
          <a:xfrm>
            <a:off x="8410575" y="630238"/>
            <a:ext cx="142875" cy="179387"/>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43" name="Freeform 143"/>
          <p:cNvSpPr>
            <a:spLocks/>
          </p:cNvSpPr>
          <p:nvPr/>
        </p:nvSpPr>
        <p:spPr bwMode="auto">
          <a:xfrm>
            <a:off x="8362950" y="698500"/>
            <a:ext cx="100013" cy="74613"/>
          </a:xfrm>
          <a:custGeom>
            <a:avLst/>
            <a:gdLst>
              <a:gd name="T0" fmla="*/ 50007 w 64"/>
              <a:gd name="T1" fmla="*/ 0 h 17"/>
              <a:gd name="T2" fmla="*/ 54695 w 64"/>
              <a:gd name="T3" fmla="*/ 0 h 17"/>
              <a:gd name="T4" fmla="*/ 57820 w 64"/>
              <a:gd name="T5" fmla="*/ 0 h 17"/>
              <a:gd name="T6" fmla="*/ 62508 w 64"/>
              <a:gd name="T7" fmla="*/ 0 h 17"/>
              <a:gd name="T8" fmla="*/ 67196 w 64"/>
              <a:gd name="T9" fmla="*/ 0 h 17"/>
              <a:gd name="T10" fmla="*/ 71884 w 64"/>
              <a:gd name="T11" fmla="*/ 0 h 17"/>
              <a:gd name="T12" fmla="*/ 75010 w 64"/>
              <a:gd name="T13" fmla="*/ 0 h 17"/>
              <a:gd name="T14" fmla="*/ 79698 w 64"/>
              <a:gd name="T15" fmla="*/ 0 h 17"/>
              <a:gd name="T16" fmla="*/ 84386 w 64"/>
              <a:gd name="T17" fmla="*/ 0 h 17"/>
              <a:gd name="T18" fmla="*/ 87511 w 64"/>
              <a:gd name="T19" fmla="*/ 0 h 17"/>
              <a:gd name="T20" fmla="*/ 87511 w 64"/>
              <a:gd name="T21" fmla="*/ 17556 h 17"/>
              <a:gd name="T22" fmla="*/ 92199 w 64"/>
              <a:gd name="T23" fmla="*/ 17556 h 17"/>
              <a:gd name="T24" fmla="*/ 96888 w 64"/>
              <a:gd name="T25" fmla="*/ 17556 h 17"/>
              <a:gd name="T26" fmla="*/ 96888 w 64"/>
              <a:gd name="T27" fmla="*/ 30723 h 17"/>
              <a:gd name="T28" fmla="*/ 100013 w 64"/>
              <a:gd name="T29" fmla="*/ 30723 h 17"/>
              <a:gd name="T30" fmla="*/ 100013 w 64"/>
              <a:gd name="T31" fmla="*/ 43890 h 17"/>
              <a:gd name="T32" fmla="*/ 96888 w 64"/>
              <a:gd name="T33" fmla="*/ 43890 h 17"/>
              <a:gd name="T34" fmla="*/ 92199 w 64"/>
              <a:gd name="T35" fmla="*/ 43890 h 17"/>
              <a:gd name="T36" fmla="*/ 92199 w 64"/>
              <a:gd name="T37" fmla="*/ 57057 h 17"/>
              <a:gd name="T38" fmla="*/ 87511 w 64"/>
              <a:gd name="T39" fmla="*/ 57057 h 17"/>
              <a:gd name="T40" fmla="*/ 84386 w 64"/>
              <a:gd name="T41" fmla="*/ 57057 h 17"/>
              <a:gd name="T42" fmla="*/ 79698 w 64"/>
              <a:gd name="T43" fmla="*/ 57057 h 17"/>
              <a:gd name="T44" fmla="*/ 75010 w 64"/>
              <a:gd name="T45" fmla="*/ 57057 h 17"/>
              <a:gd name="T46" fmla="*/ 71884 w 64"/>
              <a:gd name="T47" fmla="*/ 57057 h 17"/>
              <a:gd name="T48" fmla="*/ 71884 w 64"/>
              <a:gd name="T49" fmla="*/ 74613 h 17"/>
              <a:gd name="T50" fmla="*/ 67196 w 64"/>
              <a:gd name="T51" fmla="*/ 74613 h 17"/>
              <a:gd name="T52" fmla="*/ 62508 w 64"/>
              <a:gd name="T53" fmla="*/ 74613 h 17"/>
              <a:gd name="T54" fmla="*/ 57820 w 64"/>
              <a:gd name="T55" fmla="*/ 74613 h 17"/>
              <a:gd name="T56" fmla="*/ 54695 w 64"/>
              <a:gd name="T57" fmla="*/ 74613 h 17"/>
              <a:gd name="T58" fmla="*/ 50007 w 64"/>
              <a:gd name="T59" fmla="*/ 74613 h 17"/>
              <a:gd name="T60" fmla="*/ 45318 w 64"/>
              <a:gd name="T61" fmla="*/ 74613 h 17"/>
              <a:gd name="T62" fmla="*/ 42193 w 64"/>
              <a:gd name="T63" fmla="*/ 74613 h 17"/>
              <a:gd name="T64" fmla="*/ 37505 w 64"/>
              <a:gd name="T65" fmla="*/ 74613 h 17"/>
              <a:gd name="T66" fmla="*/ 32817 w 64"/>
              <a:gd name="T67" fmla="*/ 74613 h 17"/>
              <a:gd name="T68" fmla="*/ 29691 w 64"/>
              <a:gd name="T69" fmla="*/ 74613 h 17"/>
              <a:gd name="T70" fmla="*/ 25003 w 64"/>
              <a:gd name="T71" fmla="*/ 57057 h 17"/>
              <a:gd name="T72" fmla="*/ 20315 w 64"/>
              <a:gd name="T73" fmla="*/ 57057 h 17"/>
              <a:gd name="T74" fmla="*/ 15627 w 64"/>
              <a:gd name="T75" fmla="*/ 57057 h 17"/>
              <a:gd name="T76" fmla="*/ 12502 w 64"/>
              <a:gd name="T77" fmla="*/ 57057 h 17"/>
              <a:gd name="T78" fmla="*/ 7814 w 64"/>
              <a:gd name="T79" fmla="*/ 57057 h 17"/>
              <a:gd name="T80" fmla="*/ 3125 w 64"/>
              <a:gd name="T81" fmla="*/ 57057 h 17"/>
              <a:gd name="T82" fmla="*/ 3125 w 64"/>
              <a:gd name="T83" fmla="*/ 43890 h 17"/>
              <a:gd name="T84" fmla="*/ 0 w 64"/>
              <a:gd name="T85" fmla="*/ 43890 h 17"/>
              <a:gd name="T86" fmla="*/ 0 w 64"/>
              <a:gd name="T87" fmla="*/ 30723 h 17"/>
              <a:gd name="T88" fmla="*/ 0 w 64"/>
              <a:gd name="T89" fmla="*/ 17556 h 17"/>
              <a:gd name="T90" fmla="*/ 3125 w 64"/>
              <a:gd name="T91" fmla="*/ 17556 h 17"/>
              <a:gd name="T92" fmla="*/ 7814 w 64"/>
              <a:gd name="T93" fmla="*/ 17556 h 17"/>
              <a:gd name="T94" fmla="*/ 12502 w 64"/>
              <a:gd name="T95" fmla="*/ 17556 h 17"/>
              <a:gd name="T96" fmla="*/ 12502 w 64"/>
              <a:gd name="T97" fmla="*/ 0 h 17"/>
              <a:gd name="T98" fmla="*/ 15627 w 64"/>
              <a:gd name="T99" fmla="*/ 0 h 17"/>
              <a:gd name="T100" fmla="*/ 20315 w 64"/>
              <a:gd name="T101" fmla="*/ 0 h 17"/>
              <a:gd name="T102" fmla="*/ 25003 w 64"/>
              <a:gd name="T103" fmla="*/ 0 h 17"/>
              <a:gd name="T104" fmla="*/ 29691 w 64"/>
              <a:gd name="T105" fmla="*/ 0 h 17"/>
              <a:gd name="T106" fmla="*/ 32817 w 64"/>
              <a:gd name="T107" fmla="*/ 0 h 17"/>
              <a:gd name="T108" fmla="*/ 37505 w 64"/>
              <a:gd name="T109" fmla="*/ 0 h 17"/>
              <a:gd name="T110" fmla="*/ 42193 w 64"/>
              <a:gd name="T111" fmla="*/ 0 h 17"/>
              <a:gd name="T112" fmla="*/ 45318 w 64"/>
              <a:gd name="T113" fmla="*/ 0 h 17"/>
              <a:gd name="T114" fmla="*/ 50007 w 64"/>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4" h="17">
                <a:moveTo>
                  <a:pt x="32" y="0"/>
                </a:moveTo>
                <a:lnTo>
                  <a:pt x="35" y="0"/>
                </a:lnTo>
                <a:lnTo>
                  <a:pt x="37" y="0"/>
                </a:lnTo>
                <a:lnTo>
                  <a:pt x="40" y="0"/>
                </a:lnTo>
                <a:lnTo>
                  <a:pt x="43" y="0"/>
                </a:lnTo>
                <a:lnTo>
                  <a:pt x="46" y="0"/>
                </a:lnTo>
                <a:lnTo>
                  <a:pt x="48" y="0"/>
                </a:lnTo>
                <a:lnTo>
                  <a:pt x="51" y="0"/>
                </a:lnTo>
                <a:lnTo>
                  <a:pt x="54" y="0"/>
                </a:lnTo>
                <a:lnTo>
                  <a:pt x="56" y="0"/>
                </a:lnTo>
                <a:lnTo>
                  <a:pt x="56" y="4"/>
                </a:lnTo>
                <a:lnTo>
                  <a:pt x="59" y="4"/>
                </a:lnTo>
                <a:lnTo>
                  <a:pt x="62" y="4"/>
                </a:lnTo>
                <a:lnTo>
                  <a:pt x="62" y="7"/>
                </a:lnTo>
                <a:lnTo>
                  <a:pt x="64" y="7"/>
                </a:lnTo>
                <a:lnTo>
                  <a:pt x="64" y="10"/>
                </a:lnTo>
                <a:lnTo>
                  <a:pt x="62" y="10"/>
                </a:lnTo>
                <a:lnTo>
                  <a:pt x="59" y="10"/>
                </a:lnTo>
                <a:lnTo>
                  <a:pt x="59" y="13"/>
                </a:lnTo>
                <a:lnTo>
                  <a:pt x="56" y="13"/>
                </a:lnTo>
                <a:lnTo>
                  <a:pt x="54" y="13"/>
                </a:lnTo>
                <a:lnTo>
                  <a:pt x="51" y="13"/>
                </a:lnTo>
                <a:lnTo>
                  <a:pt x="48" y="13"/>
                </a:lnTo>
                <a:lnTo>
                  <a:pt x="46" y="13"/>
                </a:lnTo>
                <a:lnTo>
                  <a:pt x="46" y="17"/>
                </a:lnTo>
                <a:lnTo>
                  <a:pt x="43" y="17"/>
                </a:lnTo>
                <a:lnTo>
                  <a:pt x="40" y="17"/>
                </a:lnTo>
                <a:lnTo>
                  <a:pt x="37" y="17"/>
                </a:lnTo>
                <a:lnTo>
                  <a:pt x="35" y="17"/>
                </a:lnTo>
                <a:lnTo>
                  <a:pt x="32" y="17"/>
                </a:lnTo>
                <a:lnTo>
                  <a:pt x="29" y="17"/>
                </a:lnTo>
                <a:lnTo>
                  <a:pt x="27" y="17"/>
                </a:lnTo>
                <a:lnTo>
                  <a:pt x="24" y="17"/>
                </a:lnTo>
                <a:lnTo>
                  <a:pt x="21" y="17"/>
                </a:lnTo>
                <a:lnTo>
                  <a:pt x="19" y="17"/>
                </a:lnTo>
                <a:lnTo>
                  <a:pt x="16" y="13"/>
                </a:lnTo>
                <a:lnTo>
                  <a:pt x="13" y="13"/>
                </a:lnTo>
                <a:lnTo>
                  <a:pt x="10" y="13"/>
                </a:lnTo>
                <a:lnTo>
                  <a:pt x="8" y="13"/>
                </a:lnTo>
                <a:lnTo>
                  <a:pt x="5" y="13"/>
                </a:lnTo>
                <a:lnTo>
                  <a:pt x="2" y="13"/>
                </a:lnTo>
                <a:lnTo>
                  <a:pt x="2" y="10"/>
                </a:lnTo>
                <a:lnTo>
                  <a:pt x="0" y="10"/>
                </a:lnTo>
                <a:lnTo>
                  <a:pt x="0" y="7"/>
                </a:lnTo>
                <a:lnTo>
                  <a:pt x="0" y="4"/>
                </a:lnTo>
                <a:lnTo>
                  <a:pt x="2" y="4"/>
                </a:lnTo>
                <a:lnTo>
                  <a:pt x="5" y="4"/>
                </a:lnTo>
                <a:lnTo>
                  <a:pt x="8" y="4"/>
                </a:lnTo>
                <a:lnTo>
                  <a:pt x="8" y="0"/>
                </a:lnTo>
                <a:lnTo>
                  <a:pt x="10" y="0"/>
                </a:lnTo>
                <a:lnTo>
                  <a:pt x="13" y="0"/>
                </a:lnTo>
                <a:lnTo>
                  <a:pt x="16" y="0"/>
                </a:lnTo>
                <a:lnTo>
                  <a:pt x="19"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44" name="Freeform 144"/>
          <p:cNvSpPr>
            <a:spLocks/>
          </p:cNvSpPr>
          <p:nvPr/>
        </p:nvSpPr>
        <p:spPr bwMode="auto">
          <a:xfrm>
            <a:off x="8362950" y="698500"/>
            <a:ext cx="100013" cy="74613"/>
          </a:xfrm>
          <a:custGeom>
            <a:avLst/>
            <a:gdLst>
              <a:gd name="T0" fmla="*/ 50007 w 64"/>
              <a:gd name="T1" fmla="*/ 0 h 17"/>
              <a:gd name="T2" fmla="*/ 67196 w 64"/>
              <a:gd name="T3" fmla="*/ 0 h 17"/>
              <a:gd name="T4" fmla="*/ 84386 w 64"/>
              <a:gd name="T5" fmla="*/ 0 h 17"/>
              <a:gd name="T6" fmla="*/ 96888 w 64"/>
              <a:gd name="T7" fmla="*/ 17556 h 17"/>
              <a:gd name="T8" fmla="*/ 100013 w 64"/>
              <a:gd name="T9" fmla="*/ 30723 h 17"/>
              <a:gd name="T10" fmla="*/ 96888 w 64"/>
              <a:gd name="T11" fmla="*/ 43890 h 17"/>
              <a:gd name="T12" fmla="*/ 84386 w 64"/>
              <a:gd name="T13" fmla="*/ 57057 h 17"/>
              <a:gd name="T14" fmla="*/ 67196 w 64"/>
              <a:gd name="T15" fmla="*/ 74613 h 17"/>
              <a:gd name="T16" fmla="*/ 50007 w 64"/>
              <a:gd name="T17" fmla="*/ 74613 h 17"/>
              <a:gd name="T18" fmla="*/ 29691 w 64"/>
              <a:gd name="T19" fmla="*/ 74613 h 17"/>
              <a:gd name="T20" fmla="*/ 12502 w 64"/>
              <a:gd name="T21" fmla="*/ 57057 h 17"/>
              <a:gd name="T22" fmla="*/ 3125 w 64"/>
              <a:gd name="T23" fmla="*/ 43890 h 17"/>
              <a:gd name="T24" fmla="*/ 0 w 64"/>
              <a:gd name="T25" fmla="*/ 30723 h 17"/>
              <a:gd name="T26" fmla="*/ 3125 w 64"/>
              <a:gd name="T27" fmla="*/ 17556 h 17"/>
              <a:gd name="T28" fmla="*/ 12502 w 64"/>
              <a:gd name="T29" fmla="*/ 0 h 17"/>
              <a:gd name="T30" fmla="*/ 29691 w 64"/>
              <a:gd name="T31" fmla="*/ 0 h 17"/>
              <a:gd name="T32" fmla="*/ 50007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3" y="0"/>
                </a:lnTo>
                <a:lnTo>
                  <a:pt x="54" y="0"/>
                </a:lnTo>
                <a:lnTo>
                  <a:pt x="62" y="4"/>
                </a:lnTo>
                <a:lnTo>
                  <a:pt x="64" y="7"/>
                </a:lnTo>
                <a:lnTo>
                  <a:pt x="62" y="10"/>
                </a:lnTo>
                <a:lnTo>
                  <a:pt x="54" y="13"/>
                </a:lnTo>
                <a:lnTo>
                  <a:pt x="43" y="17"/>
                </a:lnTo>
                <a:lnTo>
                  <a:pt x="32" y="17"/>
                </a:lnTo>
                <a:lnTo>
                  <a:pt x="19" y="17"/>
                </a:lnTo>
                <a:lnTo>
                  <a:pt x="8" y="13"/>
                </a:lnTo>
                <a:lnTo>
                  <a:pt x="2" y="10"/>
                </a:lnTo>
                <a:lnTo>
                  <a:pt x="0" y="7"/>
                </a:lnTo>
                <a:lnTo>
                  <a:pt x="2" y="4"/>
                </a:lnTo>
                <a:lnTo>
                  <a:pt x="8" y="0"/>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45" name="Freeform 145"/>
          <p:cNvSpPr>
            <a:spLocks/>
          </p:cNvSpPr>
          <p:nvPr/>
        </p:nvSpPr>
        <p:spPr bwMode="auto">
          <a:xfrm>
            <a:off x="8362950" y="750888"/>
            <a:ext cx="100013" cy="74612"/>
          </a:xfrm>
          <a:custGeom>
            <a:avLst/>
            <a:gdLst>
              <a:gd name="T0" fmla="*/ 50007 w 64"/>
              <a:gd name="T1" fmla="*/ 0 h 17"/>
              <a:gd name="T2" fmla="*/ 54695 w 64"/>
              <a:gd name="T3" fmla="*/ 0 h 17"/>
              <a:gd name="T4" fmla="*/ 57820 w 64"/>
              <a:gd name="T5" fmla="*/ 0 h 17"/>
              <a:gd name="T6" fmla="*/ 62508 w 64"/>
              <a:gd name="T7" fmla="*/ 0 h 17"/>
              <a:gd name="T8" fmla="*/ 67196 w 64"/>
              <a:gd name="T9" fmla="*/ 0 h 17"/>
              <a:gd name="T10" fmla="*/ 71884 w 64"/>
              <a:gd name="T11" fmla="*/ 0 h 17"/>
              <a:gd name="T12" fmla="*/ 75010 w 64"/>
              <a:gd name="T13" fmla="*/ 0 h 17"/>
              <a:gd name="T14" fmla="*/ 79698 w 64"/>
              <a:gd name="T15" fmla="*/ 0 h 17"/>
              <a:gd name="T16" fmla="*/ 84386 w 64"/>
              <a:gd name="T17" fmla="*/ 0 h 17"/>
              <a:gd name="T18" fmla="*/ 87511 w 64"/>
              <a:gd name="T19" fmla="*/ 17556 h 17"/>
              <a:gd name="T20" fmla="*/ 92199 w 64"/>
              <a:gd name="T21" fmla="*/ 17556 h 17"/>
              <a:gd name="T22" fmla="*/ 96888 w 64"/>
              <a:gd name="T23" fmla="*/ 17556 h 17"/>
              <a:gd name="T24" fmla="*/ 96888 w 64"/>
              <a:gd name="T25" fmla="*/ 30723 h 17"/>
              <a:gd name="T26" fmla="*/ 100013 w 64"/>
              <a:gd name="T27" fmla="*/ 30723 h 17"/>
              <a:gd name="T28" fmla="*/ 100013 w 64"/>
              <a:gd name="T29" fmla="*/ 43889 h 17"/>
              <a:gd name="T30" fmla="*/ 96888 w 64"/>
              <a:gd name="T31" fmla="*/ 43889 h 17"/>
              <a:gd name="T32" fmla="*/ 92199 w 64"/>
              <a:gd name="T33" fmla="*/ 43889 h 17"/>
              <a:gd name="T34" fmla="*/ 92199 w 64"/>
              <a:gd name="T35" fmla="*/ 61445 h 17"/>
              <a:gd name="T36" fmla="*/ 87511 w 64"/>
              <a:gd name="T37" fmla="*/ 61445 h 17"/>
              <a:gd name="T38" fmla="*/ 84386 w 64"/>
              <a:gd name="T39" fmla="*/ 61445 h 17"/>
              <a:gd name="T40" fmla="*/ 79698 w 64"/>
              <a:gd name="T41" fmla="*/ 61445 h 17"/>
              <a:gd name="T42" fmla="*/ 75010 w 64"/>
              <a:gd name="T43" fmla="*/ 61445 h 17"/>
              <a:gd name="T44" fmla="*/ 71884 w 64"/>
              <a:gd name="T45" fmla="*/ 74612 h 17"/>
              <a:gd name="T46" fmla="*/ 67196 w 64"/>
              <a:gd name="T47" fmla="*/ 74612 h 17"/>
              <a:gd name="T48" fmla="*/ 62508 w 64"/>
              <a:gd name="T49" fmla="*/ 74612 h 17"/>
              <a:gd name="T50" fmla="*/ 57820 w 64"/>
              <a:gd name="T51" fmla="*/ 74612 h 17"/>
              <a:gd name="T52" fmla="*/ 54695 w 64"/>
              <a:gd name="T53" fmla="*/ 74612 h 17"/>
              <a:gd name="T54" fmla="*/ 50007 w 64"/>
              <a:gd name="T55" fmla="*/ 74612 h 17"/>
              <a:gd name="T56" fmla="*/ 45318 w 64"/>
              <a:gd name="T57" fmla="*/ 74612 h 17"/>
              <a:gd name="T58" fmla="*/ 42193 w 64"/>
              <a:gd name="T59" fmla="*/ 74612 h 17"/>
              <a:gd name="T60" fmla="*/ 37505 w 64"/>
              <a:gd name="T61" fmla="*/ 74612 h 17"/>
              <a:gd name="T62" fmla="*/ 32817 w 64"/>
              <a:gd name="T63" fmla="*/ 74612 h 17"/>
              <a:gd name="T64" fmla="*/ 29691 w 64"/>
              <a:gd name="T65" fmla="*/ 74612 h 17"/>
              <a:gd name="T66" fmla="*/ 25003 w 64"/>
              <a:gd name="T67" fmla="*/ 74612 h 17"/>
              <a:gd name="T68" fmla="*/ 25003 w 64"/>
              <a:gd name="T69" fmla="*/ 61445 h 17"/>
              <a:gd name="T70" fmla="*/ 20315 w 64"/>
              <a:gd name="T71" fmla="*/ 61445 h 17"/>
              <a:gd name="T72" fmla="*/ 15627 w 64"/>
              <a:gd name="T73" fmla="*/ 61445 h 17"/>
              <a:gd name="T74" fmla="*/ 12502 w 64"/>
              <a:gd name="T75" fmla="*/ 61445 h 17"/>
              <a:gd name="T76" fmla="*/ 7814 w 64"/>
              <a:gd name="T77" fmla="*/ 61445 h 17"/>
              <a:gd name="T78" fmla="*/ 3125 w 64"/>
              <a:gd name="T79" fmla="*/ 61445 h 17"/>
              <a:gd name="T80" fmla="*/ 3125 w 64"/>
              <a:gd name="T81" fmla="*/ 43889 h 17"/>
              <a:gd name="T82" fmla="*/ 0 w 64"/>
              <a:gd name="T83" fmla="*/ 43889 h 17"/>
              <a:gd name="T84" fmla="*/ 0 w 64"/>
              <a:gd name="T85" fmla="*/ 30723 h 17"/>
              <a:gd name="T86" fmla="*/ 0 w 64"/>
              <a:gd name="T87" fmla="*/ 17556 h 17"/>
              <a:gd name="T88" fmla="*/ 3125 w 64"/>
              <a:gd name="T89" fmla="*/ 17556 h 17"/>
              <a:gd name="T90" fmla="*/ 7814 w 64"/>
              <a:gd name="T91" fmla="*/ 17556 h 17"/>
              <a:gd name="T92" fmla="*/ 12502 w 64"/>
              <a:gd name="T93" fmla="*/ 17556 h 17"/>
              <a:gd name="T94" fmla="*/ 12502 w 64"/>
              <a:gd name="T95" fmla="*/ 0 h 17"/>
              <a:gd name="T96" fmla="*/ 15627 w 64"/>
              <a:gd name="T97" fmla="*/ 0 h 17"/>
              <a:gd name="T98" fmla="*/ 20315 w 64"/>
              <a:gd name="T99" fmla="*/ 0 h 17"/>
              <a:gd name="T100" fmla="*/ 25003 w 64"/>
              <a:gd name="T101" fmla="*/ 0 h 17"/>
              <a:gd name="T102" fmla="*/ 29691 w 64"/>
              <a:gd name="T103" fmla="*/ 0 h 17"/>
              <a:gd name="T104" fmla="*/ 32817 w 64"/>
              <a:gd name="T105" fmla="*/ 0 h 17"/>
              <a:gd name="T106" fmla="*/ 37505 w 64"/>
              <a:gd name="T107" fmla="*/ 0 h 17"/>
              <a:gd name="T108" fmla="*/ 42193 w 64"/>
              <a:gd name="T109" fmla="*/ 0 h 17"/>
              <a:gd name="T110" fmla="*/ 45318 w 64"/>
              <a:gd name="T111" fmla="*/ 0 h 17"/>
              <a:gd name="T112" fmla="*/ 50007 w 64"/>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4" h="17">
                <a:moveTo>
                  <a:pt x="32" y="0"/>
                </a:moveTo>
                <a:lnTo>
                  <a:pt x="35" y="0"/>
                </a:lnTo>
                <a:lnTo>
                  <a:pt x="37" y="0"/>
                </a:lnTo>
                <a:lnTo>
                  <a:pt x="40" y="0"/>
                </a:lnTo>
                <a:lnTo>
                  <a:pt x="43" y="0"/>
                </a:lnTo>
                <a:lnTo>
                  <a:pt x="46" y="0"/>
                </a:lnTo>
                <a:lnTo>
                  <a:pt x="48" y="0"/>
                </a:lnTo>
                <a:lnTo>
                  <a:pt x="51" y="0"/>
                </a:lnTo>
                <a:lnTo>
                  <a:pt x="54" y="0"/>
                </a:lnTo>
                <a:lnTo>
                  <a:pt x="56" y="4"/>
                </a:lnTo>
                <a:lnTo>
                  <a:pt x="59" y="4"/>
                </a:lnTo>
                <a:lnTo>
                  <a:pt x="62" y="4"/>
                </a:lnTo>
                <a:lnTo>
                  <a:pt x="62" y="7"/>
                </a:lnTo>
                <a:lnTo>
                  <a:pt x="64" y="7"/>
                </a:lnTo>
                <a:lnTo>
                  <a:pt x="64" y="10"/>
                </a:lnTo>
                <a:lnTo>
                  <a:pt x="62" y="10"/>
                </a:lnTo>
                <a:lnTo>
                  <a:pt x="59" y="10"/>
                </a:lnTo>
                <a:lnTo>
                  <a:pt x="59" y="14"/>
                </a:lnTo>
                <a:lnTo>
                  <a:pt x="56" y="14"/>
                </a:lnTo>
                <a:lnTo>
                  <a:pt x="54" y="14"/>
                </a:lnTo>
                <a:lnTo>
                  <a:pt x="51" y="14"/>
                </a:lnTo>
                <a:lnTo>
                  <a:pt x="48" y="14"/>
                </a:lnTo>
                <a:lnTo>
                  <a:pt x="46" y="17"/>
                </a:lnTo>
                <a:lnTo>
                  <a:pt x="43" y="17"/>
                </a:lnTo>
                <a:lnTo>
                  <a:pt x="40" y="17"/>
                </a:lnTo>
                <a:lnTo>
                  <a:pt x="37" y="17"/>
                </a:lnTo>
                <a:lnTo>
                  <a:pt x="35" y="17"/>
                </a:lnTo>
                <a:lnTo>
                  <a:pt x="32" y="17"/>
                </a:lnTo>
                <a:lnTo>
                  <a:pt x="29" y="17"/>
                </a:lnTo>
                <a:lnTo>
                  <a:pt x="27" y="17"/>
                </a:lnTo>
                <a:lnTo>
                  <a:pt x="24" y="17"/>
                </a:lnTo>
                <a:lnTo>
                  <a:pt x="21" y="17"/>
                </a:lnTo>
                <a:lnTo>
                  <a:pt x="19" y="17"/>
                </a:lnTo>
                <a:lnTo>
                  <a:pt x="16" y="17"/>
                </a:lnTo>
                <a:lnTo>
                  <a:pt x="16" y="14"/>
                </a:lnTo>
                <a:lnTo>
                  <a:pt x="13" y="14"/>
                </a:lnTo>
                <a:lnTo>
                  <a:pt x="10" y="14"/>
                </a:lnTo>
                <a:lnTo>
                  <a:pt x="8" y="14"/>
                </a:lnTo>
                <a:lnTo>
                  <a:pt x="5" y="14"/>
                </a:lnTo>
                <a:lnTo>
                  <a:pt x="2" y="14"/>
                </a:lnTo>
                <a:lnTo>
                  <a:pt x="2" y="10"/>
                </a:lnTo>
                <a:lnTo>
                  <a:pt x="0" y="10"/>
                </a:lnTo>
                <a:lnTo>
                  <a:pt x="0" y="7"/>
                </a:lnTo>
                <a:lnTo>
                  <a:pt x="0" y="4"/>
                </a:lnTo>
                <a:lnTo>
                  <a:pt x="2" y="4"/>
                </a:lnTo>
                <a:lnTo>
                  <a:pt x="5" y="4"/>
                </a:lnTo>
                <a:lnTo>
                  <a:pt x="8" y="4"/>
                </a:lnTo>
                <a:lnTo>
                  <a:pt x="8" y="0"/>
                </a:lnTo>
                <a:lnTo>
                  <a:pt x="10" y="0"/>
                </a:lnTo>
                <a:lnTo>
                  <a:pt x="13" y="0"/>
                </a:lnTo>
                <a:lnTo>
                  <a:pt x="16" y="0"/>
                </a:lnTo>
                <a:lnTo>
                  <a:pt x="19"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46" name="Freeform 146"/>
          <p:cNvSpPr>
            <a:spLocks/>
          </p:cNvSpPr>
          <p:nvPr/>
        </p:nvSpPr>
        <p:spPr bwMode="auto">
          <a:xfrm>
            <a:off x="8362950" y="750888"/>
            <a:ext cx="100013" cy="74612"/>
          </a:xfrm>
          <a:custGeom>
            <a:avLst/>
            <a:gdLst>
              <a:gd name="T0" fmla="*/ 50007 w 64"/>
              <a:gd name="T1" fmla="*/ 0 h 17"/>
              <a:gd name="T2" fmla="*/ 67196 w 64"/>
              <a:gd name="T3" fmla="*/ 0 h 17"/>
              <a:gd name="T4" fmla="*/ 84386 w 64"/>
              <a:gd name="T5" fmla="*/ 0 h 17"/>
              <a:gd name="T6" fmla="*/ 96888 w 64"/>
              <a:gd name="T7" fmla="*/ 17556 h 17"/>
              <a:gd name="T8" fmla="*/ 100013 w 64"/>
              <a:gd name="T9" fmla="*/ 30723 h 17"/>
              <a:gd name="T10" fmla="*/ 96888 w 64"/>
              <a:gd name="T11" fmla="*/ 43889 h 17"/>
              <a:gd name="T12" fmla="*/ 84386 w 64"/>
              <a:gd name="T13" fmla="*/ 61445 h 17"/>
              <a:gd name="T14" fmla="*/ 67196 w 64"/>
              <a:gd name="T15" fmla="*/ 74612 h 17"/>
              <a:gd name="T16" fmla="*/ 50007 w 64"/>
              <a:gd name="T17" fmla="*/ 74612 h 17"/>
              <a:gd name="T18" fmla="*/ 29691 w 64"/>
              <a:gd name="T19" fmla="*/ 74612 h 17"/>
              <a:gd name="T20" fmla="*/ 12502 w 64"/>
              <a:gd name="T21" fmla="*/ 61445 h 17"/>
              <a:gd name="T22" fmla="*/ 3125 w 64"/>
              <a:gd name="T23" fmla="*/ 43889 h 17"/>
              <a:gd name="T24" fmla="*/ 0 w 64"/>
              <a:gd name="T25" fmla="*/ 30723 h 17"/>
              <a:gd name="T26" fmla="*/ 3125 w 64"/>
              <a:gd name="T27" fmla="*/ 17556 h 17"/>
              <a:gd name="T28" fmla="*/ 12502 w 64"/>
              <a:gd name="T29" fmla="*/ 0 h 17"/>
              <a:gd name="T30" fmla="*/ 29691 w 64"/>
              <a:gd name="T31" fmla="*/ 0 h 17"/>
              <a:gd name="T32" fmla="*/ 50007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3" y="0"/>
                </a:lnTo>
                <a:lnTo>
                  <a:pt x="54" y="0"/>
                </a:lnTo>
                <a:lnTo>
                  <a:pt x="62" y="4"/>
                </a:lnTo>
                <a:lnTo>
                  <a:pt x="64" y="7"/>
                </a:lnTo>
                <a:lnTo>
                  <a:pt x="62" y="10"/>
                </a:lnTo>
                <a:lnTo>
                  <a:pt x="54" y="14"/>
                </a:lnTo>
                <a:lnTo>
                  <a:pt x="43" y="17"/>
                </a:lnTo>
                <a:lnTo>
                  <a:pt x="32" y="17"/>
                </a:lnTo>
                <a:lnTo>
                  <a:pt x="19" y="17"/>
                </a:lnTo>
                <a:lnTo>
                  <a:pt x="8" y="14"/>
                </a:lnTo>
                <a:lnTo>
                  <a:pt x="2" y="10"/>
                </a:lnTo>
                <a:lnTo>
                  <a:pt x="0" y="7"/>
                </a:lnTo>
                <a:lnTo>
                  <a:pt x="2" y="4"/>
                </a:lnTo>
                <a:lnTo>
                  <a:pt x="8" y="0"/>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47" name="Rectangle 147"/>
          <p:cNvSpPr>
            <a:spLocks noChangeArrowheads="1"/>
          </p:cNvSpPr>
          <p:nvPr/>
        </p:nvSpPr>
        <p:spPr bwMode="auto">
          <a:xfrm>
            <a:off x="8370888" y="650875"/>
            <a:ext cx="79375" cy="7461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48" name="Rectangle 148"/>
          <p:cNvSpPr>
            <a:spLocks noChangeArrowheads="1"/>
          </p:cNvSpPr>
          <p:nvPr/>
        </p:nvSpPr>
        <p:spPr bwMode="auto">
          <a:xfrm>
            <a:off x="8370888" y="650875"/>
            <a:ext cx="79375" cy="74613"/>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49" name="Rectangle 149"/>
          <p:cNvSpPr>
            <a:spLocks noChangeArrowheads="1"/>
          </p:cNvSpPr>
          <p:nvPr/>
        </p:nvSpPr>
        <p:spPr bwMode="auto">
          <a:xfrm>
            <a:off x="7908925" y="798513"/>
            <a:ext cx="147638" cy="173037"/>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50" name="Rectangle 150"/>
          <p:cNvSpPr>
            <a:spLocks noChangeArrowheads="1"/>
          </p:cNvSpPr>
          <p:nvPr/>
        </p:nvSpPr>
        <p:spPr bwMode="auto">
          <a:xfrm>
            <a:off x="7908925" y="798513"/>
            <a:ext cx="147638" cy="173037"/>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51" name="Freeform 151"/>
          <p:cNvSpPr>
            <a:spLocks/>
          </p:cNvSpPr>
          <p:nvPr/>
        </p:nvSpPr>
        <p:spPr bwMode="auto">
          <a:xfrm>
            <a:off x="7861300" y="862013"/>
            <a:ext cx="104775" cy="74612"/>
          </a:xfrm>
          <a:custGeom>
            <a:avLst/>
            <a:gdLst>
              <a:gd name="T0" fmla="*/ 54733 w 67"/>
              <a:gd name="T1" fmla="*/ 0 h 16"/>
              <a:gd name="T2" fmla="*/ 59425 w 67"/>
              <a:gd name="T3" fmla="*/ 0 h 16"/>
              <a:gd name="T4" fmla="*/ 62552 w 67"/>
              <a:gd name="T5" fmla="*/ 0 h 16"/>
              <a:gd name="T6" fmla="*/ 67244 w 67"/>
              <a:gd name="T7" fmla="*/ 0 h 16"/>
              <a:gd name="T8" fmla="*/ 71935 w 67"/>
              <a:gd name="T9" fmla="*/ 0 h 16"/>
              <a:gd name="T10" fmla="*/ 75063 w 67"/>
              <a:gd name="T11" fmla="*/ 0 h 16"/>
              <a:gd name="T12" fmla="*/ 79754 w 67"/>
              <a:gd name="T13" fmla="*/ 0 h 16"/>
              <a:gd name="T14" fmla="*/ 84446 w 67"/>
              <a:gd name="T15" fmla="*/ 0 h 16"/>
              <a:gd name="T16" fmla="*/ 87573 w 67"/>
              <a:gd name="T17" fmla="*/ 0 h 16"/>
              <a:gd name="T18" fmla="*/ 87573 w 67"/>
              <a:gd name="T19" fmla="*/ 13990 h 16"/>
              <a:gd name="T20" fmla="*/ 92265 w 67"/>
              <a:gd name="T21" fmla="*/ 13990 h 16"/>
              <a:gd name="T22" fmla="*/ 96956 w 67"/>
              <a:gd name="T23" fmla="*/ 13990 h 16"/>
              <a:gd name="T24" fmla="*/ 101647 w 67"/>
              <a:gd name="T25" fmla="*/ 13990 h 16"/>
              <a:gd name="T26" fmla="*/ 101647 w 67"/>
              <a:gd name="T27" fmla="*/ 27980 h 16"/>
              <a:gd name="T28" fmla="*/ 104775 w 67"/>
              <a:gd name="T29" fmla="*/ 27980 h 16"/>
              <a:gd name="T30" fmla="*/ 104775 w 67"/>
              <a:gd name="T31" fmla="*/ 46633 h 16"/>
              <a:gd name="T32" fmla="*/ 101647 w 67"/>
              <a:gd name="T33" fmla="*/ 46633 h 16"/>
              <a:gd name="T34" fmla="*/ 96956 w 67"/>
              <a:gd name="T35" fmla="*/ 60622 h 16"/>
              <a:gd name="T36" fmla="*/ 92265 w 67"/>
              <a:gd name="T37" fmla="*/ 60622 h 16"/>
              <a:gd name="T38" fmla="*/ 87573 w 67"/>
              <a:gd name="T39" fmla="*/ 60622 h 16"/>
              <a:gd name="T40" fmla="*/ 84446 w 67"/>
              <a:gd name="T41" fmla="*/ 60622 h 16"/>
              <a:gd name="T42" fmla="*/ 79754 w 67"/>
              <a:gd name="T43" fmla="*/ 74612 h 16"/>
              <a:gd name="T44" fmla="*/ 75063 w 67"/>
              <a:gd name="T45" fmla="*/ 74612 h 16"/>
              <a:gd name="T46" fmla="*/ 71935 w 67"/>
              <a:gd name="T47" fmla="*/ 74612 h 16"/>
              <a:gd name="T48" fmla="*/ 67244 w 67"/>
              <a:gd name="T49" fmla="*/ 74612 h 16"/>
              <a:gd name="T50" fmla="*/ 62552 w 67"/>
              <a:gd name="T51" fmla="*/ 74612 h 16"/>
              <a:gd name="T52" fmla="*/ 59425 w 67"/>
              <a:gd name="T53" fmla="*/ 74612 h 16"/>
              <a:gd name="T54" fmla="*/ 54733 w 67"/>
              <a:gd name="T55" fmla="*/ 74612 h 16"/>
              <a:gd name="T56" fmla="*/ 50042 w 67"/>
              <a:gd name="T57" fmla="*/ 74612 h 16"/>
              <a:gd name="T58" fmla="*/ 45350 w 67"/>
              <a:gd name="T59" fmla="*/ 74612 h 16"/>
              <a:gd name="T60" fmla="*/ 42223 w 67"/>
              <a:gd name="T61" fmla="*/ 74612 h 16"/>
              <a:gd name="T62" fmla="*/ 37531 w 67"/>
              <a:gd name="T63" fmla="*/ 74612 h 16"/>
              <a:gd name="T64" fmla="*/ 32840 w 67"/>
              <a:gd name="T65" fmla="*/ 74612 h 16"/>
              <a:gd name="T66" fmla="*/ 29712 w 67"/>
              <a:gd name="T67" fmla="*/ 74612 h 16"/>
              <a:gd name="T68" fmla="*/ 25021 w 67"/>
              <a:gd name="T69" fmla="*/ 74612 h 16"/>
              <a:gd name="T70" fmla="*/ 20329 w 67"/>
              <a:gd name="T71" fmla="*/ 60622 h 16"/>
              <a:gd name="T72" fmla="*/ 17202 w 67"/>
              <a:gd name="T73" fmla="*/ 60622 h 16"/>
              <a:gd name="T74" fmla="*/ 12510 w 67"/>
              <a:gd name="T75" fmla="*/ 60622 h 16"/>
              <a:gd name="T76" fmla="*/ 7819 w 67"/>
              <a:gd name="T77" fmla="*/ 60622 h 16"/>
              <a:gd name="T78" fmla="*/ 3128 w 67"/>
              <a:gd name="T79" fmla="*/ 46633 h 16"/>
              <a:gd name="T80" fmla="*/ 0 w 67"/>
              <a:gd name="T81" fmla="*/ 27980 h 16"/>
              <a:gd name="T82" fmla="*/ 3128 w 67"/>
              <a:gd name="T83" fmla="*/ 27980 h 16"/>
              <a:gd name="T84" fmla="*/ 3128 w 67"/>
              <a:gd name="T85" fmla="*/ 13990 h 16"/>
              <a:gd name="T86" fmla="*/ 7819 w 67"/>
              <a:gd name="T87" fmla="*/ 13990 h 16"/>
              <a:gd name="T88" fmla="*/ 12510 w 67"/>
              <a:gd name="T89" fmla="*/ 13990 h 16"/>
              <a:gd name="T90" fmla="*/ 17202 w 67"/>
              <a:gd name="T91" fmla="*/ 13990 h 16"/>
              <a:gd name="T92" fmla="*/ 17202 w 67"/>
              <a:gd name="T93" fmla="*/ 0 h 16"/>
              <a:gd name="T94" fmla="*/ 20329 w 67"/>
              <a:gd name="T95" fmla="*/ 0 h 16"/>
              <a:gd name="T96" fmla="*/ 25021 w 67"/>
              <a:gd name="T97" fmla="*/ 0 h 16"/>
              <a:gd name="T98" fmla="*/ 29712 w 67"/>
              <a:gd name="T99" fmla="*/ 0 h 16"/>
              <a:gd name="T100" fmla="*/ 32840 w 67"/>
              <a:gd name="T101" fmla="*/ 0 h 16"/>
              <a:gd name="T102" fmla="*/ 37531 w 67"/>
              <a:gd name="T103" fmla="*/ 0 h 16"/>
              <a:gd name="T104" fmla="*/ 42223 w 67"/>
              <a:gd name="T105" fmla="*/ 0 h 16"/>
              <a:gd name="T106" fmla="*/ 45350 w 67"/>
              <a:gd name="T107" fmla="*/ 0 h 16"/>
              <a:gd name="T108" fmla="*/ 50042 w 67"/>
              <a:gd name="T109" fmla="*/ 0 h 16"/>
              <a:gd name="T110" fmla="*/ 54733 w 67"/>
              <a:gd name="T111" fmla="*/ 0 h 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7" h="16">
                <a:moveTo>
                  <a:pt x="35" y="0"/>
                </a:moveTo>
                <a:lnTo>
                  <a:pt x="38" y="0"/>
                </a:lnTo>
                <a:lnTo>
                  <a:pt x="40" y="0"/>
                </a:lnTo>
                <a:lnTo>
                  <a:pt x="43" y="0"/>
                </a:lnTo>
                <a:lnTo>
                  <a:pt x="46" y="0"/>
                </a:lnTo>
                <a:lnTo>
                  <a:pt x="48" y="0"/>
                </a:lnTo>
                <a:lnTo>
                  <a:pt x="51" y="0"/>
                </a:lnTo>
                <a:lnTo>
                  <a:pt x="54" y="0"/>
                </a:lnTo>
                <a:lnTo>
                  <a:pt x="56" y="0"/>
                </a:lnTo>
                <a:lnTo>
                  <a:pt x="56" y="3"/>
                </a:lnTo>
                <a:lnTo>
                  <a:pt x="59" y="3"/>
                </a:lnTo>
                <a:lnTo>
                  <a:pt x="62" y="3"/>
                </a:lnTo>
                <a:lnTo>
                  <a:pt x="65" y="3"/>
                </a:lnTo>
                <a:lnTo>
                  <a:pt x="65" y="6"/>
                </a:lnTo>
                <a:lnTo>
                  <a:pt x="67" y="6"/>
                </a:lnTo>
                <a:lnTo>
                  <a:pt x="67" y="10"/>
                </a:lnTo>
                <a:lnTo>
                  <a:pt x="65" y="10"/>
                </a:lnTo>
                <a:lnTo>
                  <a:pt x="62" y="13"/>
                </a:lnTo>
                <a:lnTo>
                  <a:pt x="59" y="13"/>
                </a:lnTo>
                <a:lnTo>
                  <a:pt x="56" y="13"/>
                </a:lnTo>
                <a:lnTo>
                  <a:pt x="54" y="13"/>
                </a:lnTo>
                <a:lnTo>
                  <a:pt x="51" y="16"/>
                </a:lnTo>
                <a:lnTo>
                  <a:pt x="48" y="16"/>
                </a:lnTo>
                <a:lnTo>
                  <a:pt x="46" y="16"/>
                </a:lnTo>
                <a:lnTo>
                  <a:pt x="43" y="16"/>
                </a:lnTo>
                <a:lnTo>
                  <a:pt x="40" y="16"/>
                </a:lnTo>
                <a:lnTo>
                  <a:pt x="38" y="16"/>
                </a:lnTo>
                <a:lnTo>
                  <a:pt x="35" y="16"/>
                </a:lnTo>
                <a:lnTo>
                  <a:pt x="32" y="16"/>
                </a:lnTo>
                <a:lnTo>
                  <a:pt x="29" y="16"/>
                </a:lnTo>
                <a:lnTo>
                  <a:pt x="27" y="16"/>
                </a:lnTo>
                <a:lnTo>
                  <a:pt x="24" y="16"/>
                </a:lnTo>
                <a:lnTo>
                  <a:pt x="21" y="16"/>
                </a:lnTo>
                <a:lnTo>
                  <a:pt x="19" y="16"/>
                </a:lnTo>
                <a:lnTo>
                  <a:pt x="16" y="16"/>
                </a:lnTo>
                <a:lnTo>
                  <a:pt x="13" y="13"/>
                </a:lnTo>
                <a:lnTo>
                  <a:pt x="11" y="13"/>
                </a:lnTo>
                <a:lnTo>
                  <a:pt x="8" y="13"/>
                </a:lnTo>
                <a:lnTo>
                  <a:pt x="5" y="13"/>
                </a:lnTo>
                <a:lnTo>
                  <a:pt x="2" y="10"/>
                </a:lnTo>
                <a:lnTo>
                  <a:pt x="0" y="6"/>
                </a:lnTo>
                <a:lnTo>
                  <a:pt x="2" y="6"/>
                </a:lnTo>
                <a:lnTo>
                  <a:pt x="2" y="3"/>
                </a:lnTo>
                <a:lnTo>
                  <a:pt x="5" y="3"/>
                </a:lnTo>
                <a:lnTo>
                  <a:pt x="8" y="3"/>
                </a:lnTo>
                <a:lnTo>
                  <a:pt x="11" y="3"/>
                </a:lnTo>
                <a:lnTo>
                  <a:pt x="11" y="0"/>
                </a:lnTo>
                <a:lnTo>
                  <a:pt x="13" y="0"/>
                </a:lnTo>
                <a:lnTo>
                  <a:pt x="16" y="0"/>
                </a:lnTo>
                <a:lnTo>
                  <a:pt x="19" y="0"/>
                </a:lnTo>
                <a:lnTo>
                  <a:pt x="21" y="0"/>
                </a:lnTo>
                <a:lnTo>
                  <a:pt x="24" y="0"/>
                </a:lnTo>
                <a:lnTo>
                  <a:pt x="27" y="0"/>
                </a:lnTo>
                <a:lnTo>
                  <a:pt x="29" y="0"/>
                </a:lnTo>
                <a:lnTo>
                  <a:pt x="32" y="0"/>
                </a:lnTo>
                <a:lnTo>
                  <a:pt x="35"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52" name="Freeform 152"/>
          <p:cNvSpPr>
            <a:spLocks/>
          </p:cNvSpPr>
          <p:nvPr/>
        </p:nvSpPr>
        <p:spPr bwMode="auto">
          <a:xfrm>
            <a:off x="7861300" y="862013"/>
            <a:ext cx="104775" cy="74612"/>
          </a:xfrm>
          <a:custGeom>
            <a:avLst/>
            <a:gdLst>
              <a:gd name="T0" fmla="*/ 54733 w 67"/>
              <a:gd name="T1" fmla="*/ 0 h 16"/>
              <a:gd name="T2" fmla="*/ 71935 w 67"/>
              <a:gd name="T3" fmla="*/ 0 h 16"/>
              <a:gd name="T4" fmla="*/ 87573 w 67"/>
              <a:gd name="T5" fmla="*/ 13990 h 16"/>
              <a:gd name="T6" fmla="*/ 101647 w 67"/>
              <a:gd name="T7" fmla="*/ 13990 h 16"/>
              <a:gd name="T8" fmla="*/ 104775 w 67"/>
              <a:gd name="T9" fmla="*/ 27980 h 16"/>
              <a:gd name="T10" fmla="*/ 101647 w 67"/>
              <a:gd name="T11" fmla="*/ 46633 h 16"/>
              <a:gd name="T12" fmla="*/ 87573 w 67"/>
              <a:gd name="T13" fmla="*/ 60622 h 16"/>
              <a:gd name="T14" fmla="*/ 71935 w 67"/>
              <a:gd name="T15" fmla="*/ 74612 h 16"/>
              <a:gd name="T16" fmla="*/ 54733 w 67"/>
              <a:gd name="T17" fmla="*/ 74612 h 16"/>
              <a:gd name="T18" fmla="*/ 32840 w 67"/>
              <a:gd name="T19" fmla="*/ 74612 h 16"/>
              <a:gd name="T20" fmla="*/ 17202 w 67"/>
              <a:gd name="T21" fmla="*/ 60622 h 16"/>
              <a:gd name="T22" fmla="*/ 3128 w 67"/>
              <a:gd name="T23" fmla="*/ 46633 h 16"/>
              <a:gd name="T24" fmla="*/ 0 w 67"/>
              <a:gd name="T25" fmla="*/ 27980 h 16"/>
              <a:gd name="T26" fmla="*/ 3128 w 67"/>
              <a:gd name="T27" fmla="*/ 13990 h 16"/>
              <a:gd name="T28" fmla="*/ 17202 w 67"/>
              <a:gd name="T29" fmla="*/ 13990 h 16"/>
              <a:gd name="T30" fmla="*/ 32840 w 67"/>
              <a:gd name="T31" fmla="*/ 0 h 16"/>
              <a:gd name="T32" fmla="*/ 54733 w 67"/>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 h="16">
                <a:moveTo>
                  <a:pt x="35" y="0"/>
                </a:moveTo>
                <a:lnTo>
                  <a:pt x="46" y="0"/>
                </a:lnTo>
                <a:lnTo>
                  <a:pt x="56" y="3"/>
                </a:lnTo>
                <a:lnTo>
                  <a:pt x="65" y="3"/>
                </a:lnTo>
                <a:lnTo>
                  <a:pt x="67" y="6"/>
                </a:lnTo>
                <a:lnTo>
                  <a:pt x="65" y="10"/>
                </a:lnTo>
                <a:lnTo>
                  <a:pt x="56" y="13"/>
                </a:lnTo>
                <a:lnTo>
                  <a:pt x="46" y="16"/>
                </a:lnTo>
                <a:lnTo>
                  <a:pt x="35" y="16"/>
                </a:lnTo>
                <a:lnTo>
                  <a:pt x="21" y="16"/>
                </a:lnTo>
                <a:lnTo>
                  <a:pt x="11" y="13"/>
                </a:lnTo>
                <a:lnTo>
                  <a:pt x="2" y="10"/>
                </a:lnTo>
                <a:lnTo>
                  <a:pt x="0" y="6"/>
                </a:lnTo>
                <a:lnTo>
                  <a:pt x="2" y="3"/>
                </a:lnTo>
                <a:lnTo>
                  <a:pt x="11" y="3"/>
                </a:lnTo>
                <a:lnTo>
                  <a:pt x="21" y="0"/>
                </a:lnTo>
                <a:lnTo>
                  <a:pt x="35"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53" name="Freeform 153"/>
          <p:cNvSpPr>
            <a:spLocks/>
          </p:cNvSpPr>
          <p:nvPr/>
        </p:nvSpPr>
        <p:spPr bwMode="auto">
          <a:xfrm>
            <a:off x="7861300" y="914400"/>
            <a:ext cx="104775" cy="74613"/>
          </a:xfrm>
          <a:custGeom>
            <a:avLst/>
            <a:gdLst>
              <a:gd name="T0" fmla="*/ 54733 w 67"/>
              <a:gd name="T1" fmla="*/ 0 h 16"/>
              <a:gd name="T2" fmla="*/ 59425 w 67"/>
              <a:gd name="T3" fmla="*/ 0 h 16"/>
              <a:gd name="T4" fmla="*/ 62552 w 67"/>
              <a:gd name="T5" fmla="*/ 0 h 16"/>
              <a:gd name="T6" fmla="*/ 67244 w 67"/>
              <a:gd name="T7" fmla="*/ 0 h 16"/>
              <a:gd name="T8" fmla="*/ 71935 w 67"/>
              <a:gd name="T9" fmla="*/ 0 h 16"/>
              <a:gd name="T10" fmla="*/ 75063 w 67"/>
              <a:gd name="T11" fmla="*/ 0 h 16"/>
              <a:gd name="T12" fmla="*/ 79754 w 67"/>
              <a:gd name="T13" fmla="*/ 0 h 16"/>
              <a:gd name="T14" fmla="*/ 84446 w 67"/>
              <a:gd name="T15" fmla="*/ 0 h 16"/>
              <a:gd name="T16" fmla="*/ 87573 w 67"/>
              <a:gd name="T17" fmla="*/ 0 h 16"/>
              <a:gd name="T18" fmla="*/ 87573 w 67"/>
              <a:gd name="T19" fmla="*/ 13990 h 16"/>
              <a:gd name="T20" fmla="*/ 92265 w 67"/>
              <a:gd name="T21" fmla="*/ 13990 h 16"/>
              <a:gd name="T22" fmla="*/ 96956 w 67"/>
              <a:gd name="T23" fmla="*/ 13990 h 16"/>
              <a:gd name="T24" fmla="*/ 101647 w 67"/>
              <a:gd name="T25" fmla="*/ 13990 h 16"/>
              <a:gd name="T26" fmla="*/ 101647 w 67"/>
              <a:gd name="T27" fmla="*/ 27980 h 16"/>
              <a:gd name="T28" fmla="*/ 104775 w 67"/>
              <a:gd name="T29" fmla="*/ 27980 h 16"/>
              <a:gd name="T30" fmla="*/ 104775 w 67"/>
              <a:gd name="T31" fmla="*/ 46633 h 16"/>
              <a:gd name="T32" fmla="*/ 101647 w 67"/>
              <a:gd name="T33" fmla="*/ 46633 h 16"/>
              <a:gd name="T34" fmla="*/ 96956 w 67"/>
              <a:gd name="T35" fmla="*/ 60623 h 16"/>
              <a:gd name="T36" fmla="*/ 92265 w 67"/>
              <a:gd name="T37" fmla="*/ 60623 h 16"/>
              <a:gd name="T38" fmla="*/ 87573 w 67"/>
              <a:gd name="T39" fmla="*/ 60623 h 16"/>
              <a:gd name="T40" fmla="*/ 84446 w 67"/>
              <a:gd name="T41" fmla="*/ 60623 h 16"/>
              <a:gd name="T42" fmla="*/ 79754 w 67"/>
              <a:gd name="T43" fmla="*/ 74613 h 16"/>
              <a:gd name="T44" fmla="*/ 75063 w 67"/>
              <a:gd name="T45" fmla="*/ 74613 h 16"/>
              <a:gd name="T46" fmla="*/ 71935 w 67"/>
              <a:gd name="T47" fmla="*/ 74613 h 16"/>
              <a:gd name="T48" fmla="*/ 67244 w 67"/>
              <a:gd name="T49" fmla="*/ 74613 h 16"/>
              <a:gd name="T50" fmla="*/ 62552 w 67"/>
              <a:gd name="T51" fmla="*/ 74613 h 16"/>
              <a:gd name="T52" fmla="*/ 59425 w 67"/>
              <a:gd name="T53" fmla="*/ 74613 h 16"/>
              <a:gd name="T54" fmla="*/ 54733 w 67"/>
              <a:gd name="T55" fmla="*/ 74613 h 16"/>
              <a:gd name="T56" fmla="*/ 50042 w 67"/>
              <a:gd name="T57" fmla="*/ 74613 h 16"/>
              <a:gd name="T58" fmla="*/ 45350 w 67"/>
              <a:gd name="T59" fmla="*/ 74613 h 16"/>
              <a:gd name="T60" fmla="*/ 42223 w 67"/>
              <a:gd name="T61" fmla="*/ 74613 h 16"/>
              <a:gd name="T62" fmla="*/ 37531 w 67"/>
              <a:gd name="T63" fmla="*/ 74613 h 16"/>
              <a:gd name="T64" fmla="*/ 32840 w 67"/>
              <a:gd name="T65" fmla="*/ 74613 h 16"/>
              <a:gd name="T66" fmla="*/ 29712 w 67"/>
              <a:gd name="T67" fmla="*/ 74613 h 16"/>
              <a:gd name="T68" fmla="*/ 25021 w 67"/>
              <a:gd name="T69" fmla="*/ 74613 h 16"/>
              <a:gd name="T70" fmla="*/ 20329 w 67"/>
              <a:gd name="T71" fmla="*/ 60623 h 16"/>
              <a:gd name="T72" fmla="*/ 17202 w 67"/>
              <a:gd name="T73" fmla="*/ 60623 h 16"/>
              <a:gd name="T74" fmla="*/ 12510 w 67"/>
              <a:gd name="T75" fmla="*/ 60623 h 16"/>
              <a:gd name="T76" fmla="*/ 7819 w 67"/>
              <a:gd name="T77" fmla="*/ 60623 h 16"/>
              <a:gd name="T78" fmla="*/ 3128 w 67"/>
              <a:gd name="T79" fmla="*/ 46633 h 16"/>
              <a:gd name="T80" fmla="*/ 0 w 67"/>
              <a:gd name="T81" fmla="*/ 27980 h 16"/>
              <a:gd name="T82" fmla="*/ 3128 w 67"/>
              <a:gd name="T83" fmla="*/ 27980 h 16"/>
              <a:gd name="T84" fmla="*/ 3128 w 67"/>
              <a:gd name="T85" fmla="*/ 13990 h 16"/>
              <a:gd name="T86" fmla="*/ 7819 w 67"/>
              <a:gd name="T87" fmla="*/ 13990 h 16"/>
              <a:gd name="T88" fmla="*/ 12510 w 67"/>
              <a:gd name="T89" fmla="*/ 13990 h 16"/>
              <a:gd name="T90" fmla="*/ 17202 w 67"/>
              <a:gd name="T91" fmla="*/ 13990 h 16"/>
              <a:gd name="T92" fmla="*/ 17202 w 67"/>
              <a:gd name="T93" fmla="*/ 0 h 16"/>
              <a:gd name="T94" fmla="*/ 20329 w 67"/>
              <a:gd name="T95" fmla="*/ 0 h 16"/>
              <a:gd name="T96" fmla="*/ 25021 w 67"/>
              <a:gd name="T97" fmla="*/ 0 h 16"/>
              <a:gd name="T98" fmla="*/ 29712 w 67"/>
              <a:gd name="T99" fmla="*/ 0 h 16"/>
              <a:gd name="T100" fmla="*/ 32840 w 67"/>
              <a:gd name="T101" fmla="*/ 0 h 16"/>
              <a:gd name="T102" fmla="*/ 37531 w 67"/>
              <a:gd name="T103" fmla="*/ 0 h 16"/>
              <a:gd name="T104" fmla="*/ 42223 w 67"/>
              <a:gd name="T105" fmla="*/ 0 h 16"/>
              <a:gd name="T106" fmla="*/ 45350 w 67"/>
              <a:gd name="T107" fmla="*/ 0 h 16"/>
              <a:gd name="T108" fmla="*/ 50042 w 67"/>
              <a:gd name="T109" fmla="*/ 0 h 16"/>
              <a:gd name="T110" fmla="*/ 54733 w 67"/>
              <a:gd name="T111" fmla="*/ 0 h 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7" h="16">
                <a:moveTo>
                  <a:pt x="35" y="0"/>
                </a:moveTo>
                <a:lnTo>
                  <a:pt x="38" y="0"/>
                </a:lnTo>
                <a:lnTo>
                  <a:pt x="40" y="0"/>
                </a:lnTo>
                <a:lnTo>
                  <a:pt x="43" y="0"/>
                </a:lnTo>
                <a:lnTo>
                  <a:pt x="46" y="0"/>
                </a:lnTo>
                <a:lnTo>
                  <a:pt x="48" y="0"/>
                </a:lnTo>
                <a:lnTo>
                  <a:pt x="51" y="0"/>
                </a:lnTo>
                <a:lnTo>
                  <a:pt x="54" y="0"/>
                </a:lnTo>
                <a:lnTo>
                  <a:pt x="56" y="0"/>
                </a:lnTo>
                <a:lnTo>
                  <a:pt x="56" y="3"/>
                </a:lnTo>
                <a:lnTo>
                  <a:pt x="59" y="3"/>
                </a:lnTo>
                <a:lnTo>
                  <a:pt x="62" y="3"/>
                </a:lnTo>
                <a:lnTo>
                  <a:pt x="65" y="3"/>
                </a:lnTo>
                <a:lnTo>
                  <a:pt x="65" y="6"/>
                </a:lnTo>
                <a:lnTo>
                  <a:pt x="67" y="6"/>
                </a:lnTo>
                <a:lnTo>
                  <a:pt x="67" y="10"/>
                </a:lnTo>
                <a:lnTo>
                  <a:pt x="65" y="10"/>
                </a:lnTo>
                <a:lnTo>
                  <a:pt x="62" y="13"/>
                </a:lnTo>
                <a:lnTo>
                  <a:pt x="59" y="13"/>
                </a:lnTo>
                <a:lnTo>
                  <a:pt x="56" y="13"/>
                </a:lnTo>
                <a:lnTo>
                  <a:pt x="54" y="13"/>
                </a:lnTo>
                <a:lnTo>
                  <a:pt x="51" y="16"/>
                </a:lnTo>
                <a:lnTo>
                  <a:pt x="48" y="16"/>
                </a:lnTo>
                <a:lnTo>
                  <a:pt x="46" y="16"/>
                </a:lnTo>
                <a:lnTo>
                  <a:pt x="43" y="16"/>
                </a:lnTo>
                <a:lnTo>
                  <a:pt x="40" y="16"/>
                </a:lnTo>
                <a:lnTo>
                  <a:pt x="38" y="16"/>
                </a:lnTo>
                <a:lnTo>
                  <a:pt x="35" y="16"/>
                </a:lnTo>
                <a:lnTo>
                  <a:pt x="32" y="16"/>
                </a:lnTo>
                <a:lnTo>
                  <a:pt x="29" y="16"/>
                </a:lnTo>
                <a:lnTo>
                  <a:pt x="27" y="16"/>
                </a:lnTo>
                <a:lnTo>
                  <a:pt x="24" y="16"/>
                </a:lnTo>
                <a:lnTo>
                  <a:pt x="21" y="16"/>
                </a:lnTo>
                <a:lnTo>
                  <a:pt x="19" y="16"/>
                </a:lnTo>
                <a:lnTo>
                  <a:pt x="16" y="16"/>
                </a:lnTo>
                <a:lnTo>
                  <a:pt x="13" y="13"/>
                </a:lnTo>
                <a:lnTo>
                  <a:pt x="11" y="13"/>
                </a:lnTo>
                <a:lnTo>
                  <a:pt x="8" y="13"/>
                </a:lnTo>
                <a:lnTo>
                  <a:pt x="5" y="13"/>
                </a:lnTo>
                <a:lnTo>
                  <a:pt x="2" y="10"/>
                </a:lnTo>
                <a:lnTo>
                  <a:pt x="0" y="6"/>
                </a:lnTo>
                <a:lnTo>
                  <a:pt x="2" y="6"/>
                </a:lnTo>
                <a:lnTo>
                  <a:pt x="2" y="3"/>
                </a:lnTo>
                <a:lnTo>
                  <a:pt x="5" y="3"/>
                </a:lnTo>
                <a:lnTo>
                  <a:pt x="8" y="3"/>
                </a:lnTo>
                <a:lnTo>
                  <a:pt x="11" y="3"/>
                </a:lnTo>
                <a:lnTo>
                  <a:pt x="11" y="0"/>
                </a:lnTo>
                <a:lnTo>
                  <a:pt x="13" y="0"/>
                </a:lnTo>
                <a:lnTo>
                  <a:pt x="16" y="0"/>
                </a:lnTo>
                <a:lnTo>
                  <a:pt x="19" y="0"/>
                </a:lnTo>
                <a:lnTo>
                  <a:pt x="21" y="0"/>
                </a:lnTo>
                <a:lnTo>
                  <a:pt x="24" y="0"/>
                </a:lnTo>
                <a:lnTo>
                  <a:pt x="27" y="0"/>
                </a:lnTo>
                <a:lnTo>
                  <a:pt x="29" y="0"/>
                </a:lnTo>
                <a:lnTo>
                  <a:pt x="32" y="0"/>
                </a:lnTo>
                <a:lnTo>
                  <a:pt x="35"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54" name="Freeform 154"/>
          <p:cNvSpPr>
            <a:spLocks/>
          </p:cNvSpPr>
          <p:nvPr/>
        </p:nvSpPr>
        <p:spPr bwMode="auto">
          <a:xfrm>
            <a:off x="7861300" y="914400"/>
            <a:ext cx="104775" cy="74613"/>
          </a:xfrm>
          <a:custGeom>
            <a:avLst/>
            <a:gdLst>
              <a:gd name="T0" fmla="*/ 54733 w 67"/>
              <a:gd name="T1" fmla="*/ 0 h 16"/>
              <a:gd name="T2" fmla="*/ 71935 w 67"/>
              <a:gd name="T3" fmla="*/ 0 h 16"/>
              <a:gd name="T4" fmla="*/ 87573 w 67"/>
              <a:gd name="T5" fmla="*/ 13990 h 16"/>
              <a:gd name="T6" fmla="*/ 101647 w 67"/>
              <a:gd name="T7" fmla="*/ 13990 h 16"/>
              <a:gd name="T8" fmla="*/ 104775 w 67"/>
              <a:gd name="T9" fmla="*/ 27980 h 16"/>
              <a:gd name="T10" fmla="*/ 101647 w 67"/>
              <a:gd name="T11" fmla="*/ 46633 h 16"/>
              <a:gd name="T12" fmla="*/ 87573 w 67"/>
              <a:gd name="T13" fmla="*/ 60623 h 16"/>
              <a:gd name="T14" fmla="*/ 71935 w 67"/>
              <a:gd name="T15" fmla="*/ 74613 h 16"/>
              <a:gd name="T16" fmla="*/ 54733 w 67"/>
              <a:gd name="T17" fmla="*/ 74613 h 16"/>
              <a:gd name="T18" fmla="*/ 32840 w 67"/>
              <a:gd name="T19" fmla="*/ 74613 h 16"/>
              <a:gd name="T20" fmla="*/ 17202 w 67"/>
              <a:gd name="T21" fmla="*/ 60623 h 16"/>
              <a:gd name="T22" fmla="*/ 3128 w 67"/>
              <a:gd name="T23" fmla="*/ 46633 h 16"/>
              <a:gd name="T24" fmla="*/ 0 w 67"/>
              <a:gd name="T25" fmla="*/ 27980 h 16"/>
              <a:gd name="T26" fmla="*/ 3128 w 67"/>
              <a:gd name="T27" fmla="*/ 13990 h 16"/>
              <a:gd name="T28" fmla="*/ 17202 w 67"/>
              <a:gd name="T29" fmla="*/ 13990 h 16"/>
              <a:gd name="T30" fmla="*/ 32840 w 67"/>
              <a:gd name="T31" fmla="*/ 0 h 16"/>
              <a:gd name="T32" fmla="*/ 54733 w 67"/>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 h="16">
                <a:moveTo>
                  <a:pt x="35" y="0"/>
                </a:moveTo>
                <a:lnTo>
                  <a:pt x="46" y="0"/>
                </a:lnTo>
                <a:lnTo>
                  <a:pt x="56" y="3"/>
                </a:lnTo>
                <a:lnTo>
                  <a:pt x="65" y="3"/>
                </a:lnTo>
                <a:lnTo>
                  <a:pt x="67" y="6"/>
                </a:lnTo>
                <a:lnTo>
                  <a:pt x="65" y="10"/>
                </a:lnTo>
                <a:lnTo>
                  <a:pt x="56" y="13"/>
                </a:lnTo>
                <a:lnTo>
                  <a:pt x="46" y="16"/>
                </a:lnTo>
                <a:lnTo>
                  <a:pt x="35" y="16"/>
                </a:lnTo>
                <a:lnTo>
                  <a:pt x="21" y="16"/>
                </a:lnTo>
                <a:lnTo>
                  <a:pt x="11" y="13"/>
                </a:lnTo>
                <a:lnTo>
                  <a:pt x="2" y="10"/>
                </a:lnTo>
                <a:lnTo>
                  <a:pt x="0" y="6"/>
                </a:lnTo>
                <a:lnTo>
                  <a:pt x="2" y="3"/>
                </a:lnTo>
                <a:lnTo>
                  <a:pt x="11" y="3"/>
                </a:lnTo>
                <a:lnTo>
                  <a:pt x="21" y="0"/>
                </a:lnTo>
                <a:lnTo>
                  <a:pt x="35"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55" name="Rectangle 155"/>
          <p:cNvSpPr>
            <a:spLocks noChangeArrowheads="1"/>
          </p:cNvSpPr>
          <p:nvPr/>
        </p:nvSpPr>
        <p:spPr bwMode="auto">
          <a:xfrm>
            <a:off x="7874000" y="814388"/>
            <a:ext cx="74613" cy="74612"/>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56" name="Rectangle 156"/>
          <p:cNvSpPr>
            <a:spLocks noChangeArrowheads="1"/>
          </p:cNvSpPr>
          <p:nvPr/>
        </p:nvSpPr>
        <p:spPr bwMode="auto">
          <a:xfrm>
            <a:off x="7874000" y="814388"/>
            <a:ext cx="74613" cy="74612"/>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57" name="Rectangle 157"/>
          <p:cNvSpPr>
            <a:spLocks noChangeArrowheads="1"/>
          </p:cNvSpPr>
          <p:nvPr/>
        </p:nvSpPr>
        <p:spPr bwMode="auto">
          <a:xfrm>
            <a:off x="8274050" y="1212850"/>
            <a:ext cx="146050" cy="17938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58" name="Rectangle 158"/>
          <p:cNvSpPr>
            <a:spLocks noChangeArrowheads="1"/>
          </p:cNvSpPr>
          <p:nvPr/>
        </p:nvSpPr>
        <p:spPr bwMode="auto">
          <a:xfrm>
            <a:off x="8274050" y="1212850"/>
            <a:ext cx="146050" cy="179388"/>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59" name="Freeform 159"/>
          <p:cNvSpPr>
            <a:spLocks/>
          </p:cNvSpPr>
          <p:nvPr/>
        </p:nvSpPr>
        <p:spPr bwMode="auto">
          <a:xfrm>
            <a:off x="8229600" y="1276350"/>
            <a:ext cx="101600" cy="74613"/>
          </a:xfrm>
          <a:custGeom>
            <a:avLst/>
            <a:gdLst>
              <a:gd name="T0" fmla="*/ 50018 w 65"/>
              <a:gd name="T1" fmla="*/ 0 h 17"/>
              <a:gd name="T2" fmla="*/ 54708 w 65"/>
              <a:gd name="T3" fmla="*/ 0 h 17"/>
              <a:gd name="T4" fmla="*/ 59397 w 65"/>
              <a:gd name="T5" fmla="*/ 0 h 17"/>
              <a:gd name="T6" fmla="*/ 62523 w 65"/>
              <a:gd name="T7" fmla="*/ 0 h 17"/>
              <a:gd name="T8" fmla="*/ 67212 w 65"/>
              <a:gd name="T9" fmla="*/ 0 h 17"/>
              <a:gd name="T10" fmla="*/ 71902 w 65"/>
              <a:gd name="T11" fmla="*/ 0 h 17"/>
              <a:gd name="T12" fmla="*/ 76591 w 65"/>
              <a:gd name="T13" fmla="*/ 0 h 17"/>
              <a:gd name="T14" fmla="*/ 79717 w 65"/>
              <a:gd name="T15" fmla="*/ 13167 h 17"/>
              <a:gd name="T16" fmla="*/ 84406 w 65"/>
              <a:gd name="T17" fmla="*/ 13167 h 17"/>
              <a:gd name="T18" fmla="*/ 89095 w 65"/>
              <a:gd name="T19" fmla="*/ 13167 h 17"/>
              <a:gd name="T20" fmla="*/ 92222 w 65"/>
              <a:gd name="T21" fmla="*/ 13167 h 17"/>
              <a:gd name="T22" fmla="*/ 96911 w 65"/>
              <a:gd name="T23" fmla="*/ 30723 h 17"/>
              <a:gd name="T24" fmla="*/ 101600 w 65"/>
              <a:gd name="T25" fmla="*/ 30723 h 17"/>
              <a:gd name="T26" fmla="*/ 101600 w 65"/>
              <a:gd name="T27" fmla="*/ 43890 h 17"/>
              <a:gd name="T28" fmla="*/ 96911 w 65"/>
              <a:gd name="T29" fmla="*/ 43890 h 17"/>
              <a:gd name="T30" fmla="*/ 96911 w 65"/>
              <a:gd name="T31" fmla="*/ 57057 h 17"/>
              <a:gd name="T32" fmla="*/ 92222 w 65"/>
              <a:gd name="T33" fmla="*/ 57057 h 17"/>
              <a:gd name="T34" fmla="*/ 89095 w 65"/>
              <a:gd name="T35" fmla="*/ 57057 h 17"/>
              <a:gd name="T36" fmla="*/ 84406 w 65"/>
              <a:gd name="T37" fmla="*/ 57057 h 17"/>
              <a:gd name="T38" fmla="*/ 79717 w 65"/>
              <a:gd name="T39" fmla="*/ 74613 h 17"/>
              <a:gd name="T40" fmla="*/ 76591 w 65"/>
              <a:gd name="T41" fmla="*/ 74613 h 17"/>
              <a:gd name="T42" fmla="*/ 71902 w 65"/>
              <a:gd name="T43" fmla="*/ 74613 h 17"/>
              <a:gd name="T44" fmla="*/ 67212 w 65"/>
              <a:gd name="T45" fmla="*/ 74613 h 17"/>
              <a:gd name="T46" fmla="*/ 62523 w 65"/>
              <a:gd name="T47" fmla="*/ 74613 h 17"/>
              <a:gd name="T48" fmla="*/ 59397 w 65"/>
              <a:gd name="T49" fmla="*/ 74613 h 17"/>
              <a:gd name="T50" fmla="*/ 54708 w 65"/>
              <a:gd name="T51" fmla="*/ 74613 h 17"/>
              <a:gd name="T52" fmla="*/ 50018 w 65"/>
              <a:gd name="T53" fmla="*/ 74613 h 17"/>
              <a:gd name="T54" fmla="*/ 46892 w 65"/>
              <a:gd name="T55" fmla="*/ 74613 h 17"/>
              <a:gd name="T56" fmla="*/ 42203 w 65"/>
              <a:gd name="T57" fmla="*/ 74613 h 17"/>
              <a:gd name="T58" fmla="*/ 37514 w 65"/>
              <a:gd name="T59" fmla="*/ 74613 h 17"/>
              <a:gd name="T60" fmla="*/ 34388 w 65"/>
              <a:gd name="T61" fmla="*/ 74613 h 17"/>
              <a:gd name="T62" fmla="*/ 29698 w 65"/>
              <a:gd name="T63" fmla="*/ 74613 h 17"/>
              <a:gd name="T64" fmla="*/ 25009 w 65"/>
              <a:gd name="T65" fmla="*/ 74613 h 17"/>
              <a:gd name="T66" fmla="*/ 20320 w 65"/>
              <a:gd name="T67" fmla="*/ 74613 h 17"/>
              <a:gd name="T68" fmla="*/ 17194 w 65"/>
              <a:gd name="T69" fmla="*/ 74613 h 17"/>
              <a:gd name="T70" fmla="*/ 17194 w 65"/>
              <a:gd name="T71" fmla="*/ 57057 h 17"/>
              <a:gd name="T72" fmla="*/ 12505 w 65"/>
              <a:gd name="T73" fmla="*/ 57057 h 17"/>
              <a:gd name="T74" fmla="*/ 7815 w 65"/>
              <a:gd name="T75" fmla="*/ 57057 h 17"/>
              <a:gd name="T76" fmla="*/ 4689 w 65"/>
              <a:gd name="T77" fmla="*/ 57057 h 17"/>
              <a:gd name="T78" fmla="*/ 0 w 65"/>
              <a:gd name="T79" fmla="*/ 43890 h 17"/>
              <a:gd name="T80" fmla="*/ 0 w 65"/>
              <a:gd name="T81" fmla="*/ 30723 h 17"/>
              <a:gd name="T82" fmla="*/ 4689 w 65"/>
              <a:gd name="T83" fmla="*/ 30723 h 17"/>
              <a:gd name="T84" fmla="*/ 4689 w 65"/>
              <a:gd name="T85" fmla="*/ 13167 h 17"/>
              <a:gd name="T86" fmla="*/ 7815 w 65"/>
              <a:gd name="T87" fmla="*/ 13167 h 17"/>
              <a:gd name="T88" fmla="*/ 12505 w 65"/>
              <a:gd name="T89" fmla="*/ 13167 h 17"/>
              <a:gd name="T90" fmla="*/ 17194 w 65"/>
              <a:gd name="T91" fmla="*/ 13167 h 17"/>
              <a:gd name="T92" fmla="*/ 20320 w 65"/>
              <a:gd name="T93" fmla="*/ 0 h 17"/>
              <a:gd name="T94" fmla="*/ 25009 w 65"/>
              <a:gd name="T95" fmla="*/ 0 h 17"/>
              <a:gd name="T96" fmla="*/ 29698 w 65"/>
              <a:gd name="T97" fmla="*/ 0 h 17"/>
              <a:gd name="T98" fmla="*/ 34388 w 65"/>
              <a:gd name="T99" fmla="*/ 0 h 17"/>
              <a:gd name="T100" fmla="*/ 37514 w 65"/>
              <a:gd name="T101" fmla="*/ 0 h 17"/>
              <a:gd name="T102" fmla="*/ 42203 w 65"/>
              <a:gd name="T103" fmla="*/ 0 h 17"/>
              <a:gd name="T104" fmla="*/ 46892 w 65"/>
              <a:gd name="T105" fmla="*/ 0 h 17"/>
              <a:gd name="T106" fmla="*/ 50018 w 65"/>
              <a:gd name="T107" fmla="*/ 0 h 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7">
                <a:moveTo>
                  <a:pt x="32" y="0"/>
                </a:moveTo>
                <a:lnTo>
                  <a:pt x="35" y="0"/>
                </a:lnTo>
                <a:lnTo>
                  <a:pt x="38" y="0"/>
                </a:lnTo>
                <a:lnTo>
                  <a:pt x="40" y="0"/>
                </a:lnTo>
                <a:lnTo>
                  <a:pt x="43" y="0"/>
                </a:lnTo>
                <a:lnTo>
                  <a:pt x="46" y="0"/>
                </a:lnTo>
                <a:lnTo>
                  <a:pt x="49" y="0"/>
                </a:lnTo>
                <a:lnTo>
                  <a:pt x="51" y="3"/>
                </a:lnTo>
                <a:lnTo>
                  <a:pt x="54" y="3"/>
                </a:lnTo>
                <a:lnTo>
                  <a:pt x="57" y="3"/>
                </a:lnTo>
                <a:lnTo>
                  <a:pt x="59" y="3"/>
                </a:lnTo>
                <a:lnTo>
                  <a:pt x="62" y="7"/>
                </a:lnTo>
                <a:lnTo>
                  <a:pt x="65" y="7"/>
                </a:lnTo>
                <a:lnTo>
                  <a:pt x="65" y="10"/>
                </a:lnTo>
                <a:lnTo>
                  <a:pt x="62" y="10"/>
                </a:lnTo>
                <a:lnTo>
                  <a:pt x="62" y="13"/>
                </a:lnTo>
                <a:lnTo>
                  <a:pt x="59" y="13"/>
                </a:lnTo>
                <a:lnTo>
                  <a:pt x="57" y="13"/>
                </a:lnTo>
                <a:lnTo>
                  <a:pt x="54" y="13"/>
                </a:lnTo>
                <a:lnTo>
                  <a:pt x="51" y="17"/>
                </a:lnTo>
                <a:lnTo>
                  <a:pt x="49" y="17"/>
                </a:lnTo>
                <a:lnTo>
                  <a:pt x="46" y="17"/>
                </a:lnTo>
                <a:lnTo>
                  <a:pt x="43" y="17"/>
                </a:lnTo>
                <a:lnTo>
                  <a:pt x="40" y="17"/>
                </a:lnTo>
                <a:lnTo>
                  <a:pt x="38" y="17"/>
                </a:lnTo>
                <a:lnTo>
                  <a:pt x="35" y="17"/>
                </a:lnTo>
                <a:lnTo>
                  <a:pt x="32" y="17"/>
                </a:lnTo>
                <a:lnTo>
                  <a:pt x="30" y="17"/>
                </a:lnTo>
                <a:lnTo>
                  <a:pt x="27" y="17"/>
                </a:lnTo>
                <a:lnTo>
                  <a:pt x="24" y="17"/>
                </a:lnTo>
                <a:lnTo>
                  <a:pt x="22" y="17"/>
                </a:lnTo>
                <a:lnTo>
                  <a:pt x="19" y="17"/>
                </a:lnTo>
                <a:lnTo>
                  <a:pt x="16" y="17"/>
                </a:lnTo>
                <a:lnTo>
                  <a:pt x="13" y="17"/>
                </a:lnTo>
                <a:lnTo>
                  <a:pt x="11" y="17"/>
                </a:lnTo>
                <a:lnTo>
                  <a:pt x="11" y="13"/>
                </a:lnTo>
                <a:lnTo>
                  <a:pt x="8" y="13"/>
                </a:lnTo>
                <a:lnTo>
                  <a:pt x="5" y="13"/>
                </a:lnTo>
                <a:lnTo>
                  <a:pt x="3" y="13"/>
                </a:lnTo>
                <a:lnTo>
                  <a:pt x="0" y="10"/>
                </a:lnTo>
                <a:lnTo>
                  <a:pt x="0" y="7"/>
                </a:lnTo>
                <a:lnTo>
                  <a:pt x="3" y="7"/>
                </a:lnTo>
                <a:lnTo>
                  <a:pt x="3" y="3"/>
                </a:lnTo>
                <a:lnTo>
                  <a:pt x="5" y="3"/>
                </a:lnTo>
                <a:lnTo>
                  <a:pt x="8" y="3"/>
                </a:lnTo>
                <a:lnTo>
                  <a:pt x="11" y="3"/>
                </a:lnTo>
                <a:lnTo>
                  <a:pt x="13" y="0"/>
                </a:lnTo>
                <a:lnTo>
                  <a:pt x="16" y="0"/>
                </a:lnTo>
                <a:lnTo>
                  <a:pt x="19" y="0"/>
                </a:lnTo>
                <a:lnTo>
                  <a:pt x="22" y="0"/>
                </a:lnTo>
                <a:lnTo>
                  <a:pt x="24" y="0"/>
                </a:lnTo>
                <a:lnTo>
                  <a:pt x="27" y="0"/>
                </a:lnTo>
                <a:lnTo>
                  <a:pt x="30"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60" name="Freeform 160"/>
          <p:cNvSpPr>
            <a:spLocks/>
          </p:cNvSpPr>
          <p:nvPr/>
        </p:nvSpPr>
        <p:spPr bwMode="auto">
          <a:xfrm>
            <a:off x="8229600" y="1276350"/>
            <a:ext cx="101600" cy="74613"/>
          </a:xfrm>
          <a:custGeom>
            <a:avLst/>
            <a:gdLst>
              <a:gd name="T0" fmla="*/ 50018 w 65"/>
              <a:gd name="T1" fmla="*/ 0 h 17"/>
              <a:gd name="T2" fmla="*/ 67212 w 65"/>
              <a:gd name="T3" fmla="*/ 0 h 17"/>
              <a:gd name="T4" fmla="*/ 84406 w 65"/>
              <a:gd name="T5" fmla="*/ 13167 h 17"/>
              <a:gd name="T6" fmla="*/ 96911 w 65"/>
              <a:gd name="T7" fmla="*/ 30723 h 17"/>
              <a:gd name="T8" fmla="*/ 101600 w 65"/>
              <a:gd name="T9" fmla="*/ 43890 h 17"/>
              <a:gd name="T10" fmla="*/ 96911 w 65"/>
              <a:gd name="T11" fmla="*/ 57057 h 17"/>
              <a:gd name="T12" fmla="*/ 84406 w 65"/>
              <a:gd name="T13" fmla="*/ 57057 h 17"/>
              <a:gd name="T14" fmla="*/ 67212 w 65"/>
              <a:gd name="T15" fmla="*/ 74613 h 17"/>
              <a:gd name="T16" fmla="*/ 50018 w 65"/>
              <a:gd name="T17" fmla="*/ 74613 h 17"/>
              <a:gd name="T18" fmla="*/ 29698 w 65"/>
              <a:gd name="T19" fmla="*/ 74613 h 17"/>
              <a:gd name="T20" fmla="*/ 12505 w 65"/>
              <a:gd name="T21" fmla="*/ 57057 h 17"/>
              <a:gd name="T22" fmla="*/ 4689 w 65"/>
              <a:gd name="T23" fmla="*/ 57057 h 17"/>
              <a:gd name="T24" fmla="*/ 0 w 65"/>
              <a:gd name="T25" fmla="*/ 43890 h 17"/>
              <a:gd name="T26" fmla="*/ 4689 w 65"/>
              <a:gd name="T27" fmla="*/ 30723 h 17"/>
              <a:gd name="T28" fmla="*/ 12505 w 65"/>
              <a:gd name="T29" fmla="*/ 13167 h 17"/>
              <a:gd name="T30" fmla="*/ 2969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3" y="0"/>
                </a:lnTo>
                <a:lnTo>
                  <a:pt x="54" y="3"/>
                </a:lnTo>
                <a:lnTo>
                  <a:pt x="62" y="7"/>
                </a:lnTo>
                <a:lnTo>
                  <a:pt x="65" y="10"/>
                </a:lnTo>
                <a:lnTo>
                  <a:pt x="62" y="13"/>
                </a:lnTo>
                <a:lnTo>
                  <a:pt x="54" y="13"/>
                </a:lnTo>
                <a:lnTo>
                  <a:pt x="43" y="17"/>
                </a:lnTo>
                <a:lnTo>
                  <a:pt x="32" y="17"/>
                </a:lnTo>
                <a:lnTo>
                  <a:pt x="19" y="17"/>
                </a:lnTo>
                <a:lnTo>
                  <a:pt x="8" y="13"/>
                </a:lnTo>
                <a:lnTo>
                  <a:pt x="3" y="13"/>
                </a:lnTo>
                <a:lnTo>
                  <a:pt x="0" y="10"/>
                </a:lnTo>
                <a:lnTo>
                  <a:pt x="3" y="7"/>
                </a:lnTo>
                <a:lnTo>
                  <a:pt x="8" y="3"/>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61" name="Freeform 161"/>
          <p:cNvSpPr>
            <a:spLocks/>
          </p:cNvSpPr>
          <p:nvPr/>
        </p:nvSpPr>
        <p:spPr bwMode="auto">
          <a:xfrm>
            <a:off x="8229600" y="1328738"/>
            <a:ext cx="101600" cy="74612"/>
          </a:xfrm>
          <a:custGeom>
            <a:avLst/>
            <a:gdLst>
              <a:gd name="T0" fmla="*/ 50018 w 65"/>
              <a:gd name="T1" fmla="*/ 0 h 17"/>
              <a:gd name="T2" fmla="*/ 54708 w 65"/>
              <a:gd name="T3" fmla="*/ 0 h 17"/>
              <a:gd name="T4" fmla="*/ 59397 w 65"/>
              <a:gd name="T5" fmla="*/ 0 h 17"/>
              <a:gd name="T6" fmla="*/ 62523 w 65"/>
              <a:gd name="T7" fmla="*/ 0 h 17"/>
              <a:gd name="T8" fmla="*/ 67212 w 65"/>
              <a:gd name="T9" fmla="*/ 0 h 17"/>
              <a:gd name="T10" fmla="*/ 71902 w 65"/>
              <a:gd name="T11" fmla="*/ 0 h 17"/>
              <a:gd name="T12" fmla="*/ 76591 w 65"/>
              <a:gd name="T13" fmla="*/ 0 h 17"/>
              <a:gd name="T14" fmla="*/ 79717 w 65"/>
              <a:gd name="T15" fmla="*/ 13167 h 17"/>
              <a:gd name="T16" fmla="*/ 84406 w 65"/>
              <a:gd name="T17" fmla="*/ 13167 h 17"/>
              <a:gd name="T18" fmla="*/ 89095 w 65"/>
              <a:gd name="T19" fmla="*/ 13167 h 17"/>
              <a:gd name="T20" fmla="*/ 92222 w 65"/>
              <a:gd name="T21" fmla="*/ 13167 h 17"/>
              <a:gd name="T22" fmla="*/ 96911 w 65"/>
              <a:gd name="T23" fmla="*/ 30723 h 17"/>
              <a:gd name="T24" fmla="*/ 101600 w 65"/>
              <a:gd name="T25" fmla="*/ 30723 h 17"/>
              <a:gd name="T26" fmla="*/ 101600 w 65"/>
              <a:gd name="T27" fmla="*/ 43889 h 17"/>
              <a:gd name="T28" fmla="*/ 96911 w 65"/>
              <a:gd name="T29" fmla="*/ 43889 h 17"/>
              <a:gd name="T30" fmla="*/ 96911 w 65"/>
              <a:gd name="T31" fmla="*/ 57056 h 17"/>
              <a:gd name="T32" fmla="*/ 92222 w 65"/>
              <a:gd name="T33" fmla="*/ 57056 h 17"/>
              <a:gd name="T34" fmla="*/ 89095 w 65"/>
              <a:gd name="T35" fmla="*/ 57056 h 17"/>
              <a:gd name="T36" fmla="*/ 84406 w 65"/>
              <a:gd name="T37" fmla="*/ 57056 h 17"/>
              <a:gd name="T38" fmla="*/ 84406 w 65"/>
              <a:gd name="T39" fmla="*/ 74612 h 17"/>
              <a:gd name="T40" fmla="*/ 79717 w 65"/>
              <a:gd name="T41" fmla="*/ 74612 h 17"/>
              <a:gd name="T42" fmla="*/ 76591 w 65"/>
              <a:gd name="T43" fmla="*/ 74612 h 17"/>
              <a:gd name="T44" fmla="*/ 71902 w 65"/>
              <a:gd name="T45" fmla="*/ 74612 h 17"/>
              <a:gd name="T46" fmla="*/ 67212 w 65"/>
              <a:gd name="T47" fmla="*/ 74612 h 17"/>
              <a:gd name="T48" fmla="*/ 62523 w 65"/>
              <a:gd name="T49" fmla="*/ 74612 h 17"/>
              <a:gd name="T50" fmla="*/ 59397 w 65"/>
              <a:gd name="T51" fmla="*/ 74612 h 17"/>
              <a:gd name="T52" fmla="*/ 54708 w 65"/>
              <a:gd name="T53" fmla="*/ 74612 h 17"/>
              <a:gd name="T54" fmla="*/ 50018 w 65"/>
              <a:gd name="T55" fmla="*/ 74612 h 17"/>
              <a:gd name="T56" fmla="*/ 46892 w 65"/>
              <a:gd name="T57" fmla="*/ 74612 h 17"/>
              <a:gd name="T58" fmla="*/ 42203 w 65"/>
              <a:gd name="T59" fmla="*/ 74612 h 17"/>
              <a:gd name="T60" fmla="*/ 37514 w 65"/>
              <a:gd name="T61" fmla="*/ 74612 h 17"/>
              <a:gd name="T62" fmla="*/ 34388 w 65"/>
              <a:gd name="T63" fmla="*/ 74612 h 17"/>
              <a:gd name="T64" fmla="*/ 29698 w 65"/>
              <a:gd name="T65" fmla="*/ 74612 h 17"/>
              <a:gd name="T66" fmla="*/ 25009 w 65"/>
              <a:gd name="T67" fmla="*/ 74612 h 17"/>
              <a:gd name="T68" fmla="*/ 20320 w 65"/>
              <a:gd name="T69" fmla="*/ 74612 h 17"/>
              <a:gd name="T70" fmla="*/ 17194 w 65"/>
              <a:gd name="T71" fmla="*/ 74612 h 17"/>
              <a:gd name="T72" fmla="*/ 12505 w 65"/>
              <a:gd name="T73" fmla="*/ 57056 h 17"/>
              <a:gd name="T74" fmla="*/ 7815 w 65"/>
              <a:gd name="T75" fmla="*/ 57056 h 17"/>
              <a:gd name="T76" fmla="*/ 4689 w 65"/>
              <a:gd name="T77" fmla="*/ 57056 h 17"/>
              <a:gd name="T78" fmla="*/ 0 w 65"/>
              <a:gd name="T79" fmla="*/ 43889 h 17"/>
              <a:gd name="T80" fmla="*/ 0 w 65"/>
              <a:gd name="T81" fmla="*/ 30723 h 17"/>
              <a:gd name="T82" fmla="*/ 4689 w 65"/>
              <a:gd name="T83" fmla="*/ 30723 h 17"/>
              <a:gd name="T84" fmla="*/ 4689 w 65"/>
              <a:gd name="T85" fmla="*/ 13167 h 17"/>
              <a:gd name="T86" fmla="*/ 7815 w 65"/>
              <a:gd name="T87" fmla="*/ 13167 h 17"/>
              <a:gd name="T88" fmla="*/ 12505 w 65"/>
              <a:gd name="T89" fmla="*/ 13167 h 17"/>
              <a:gd name="T90" fmla="*/ 17194 w 65"/>
              <a:gd name="T91" fmla="*/ 13167 h 17"/>
              <a:gd name="T92" fmla="*/ 20320 w 65"/>
              <a:gd name="T93" fmla="*/ 0 h 17"/>
              <a:gd name="T94" fmla="*/ 25009 w 65"/>
              <a:gd name="T95" fmla="*/ 0 h 17"/>
              <a:gd name="T96" fmla="*/ 29698 w 65"/>
              <a:gd name="T97" fmla="*/ 0 h 17"/>
              <a:gd name="T98" fmla="*/ 34388 w 65"/>
              <a:gd name="T99" fmla="*/ 0 h 17"/>
              <a:gd name="T100" fmla="*/ 37514 w 65"/>
              <a:gd name="T101" fmla="*/ 0 h 17"/>
              <a:gd name="T102" fmla="*/ 42203 w 65"/>
              <a:gd name="T103" fmla="*/ 0 h 17"/>
              <a:gd name="T104" fmla="*/ 46892 w 65"/>
              <a:gd name="T105" fmla="*/ 0 h 17"/>
              <a:gd name="T106" fmla="*/ 50018 w 65"/>
              <a:gd name="T107" fmla="*/ 0 h 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7">
                <a:moveTo>
                  <a:pt x="32" y="0"/>
                </a:moveTo>
                <a:lnTo>
                  <a:pt x="35" y="0"/>
                </a:lnTo>
                <a:lnTo>
                  <a:pt x="38" y="0"/>
                </a:lnTo>
                <a:lnTo>
                  <a:pt x="40" y="0"/>
                </a:lnTo>
                <a:lnTo>
                  <a:pt x="43" y="0"/>
                </a:lnTo>
                <a:lnTo>
                  <a:pt x="46" y="0"/>
                </a:lnTo>
                <a:lnTo>
                  <a:pt x="49" y="0"/>
                </a:lnTo>
                <a:lnTo>
                  <a:pt x="51" y="3"/>
                </a:lnTo>
                <a:lnTo>
                  <a:pt x="54" y="3"/>
                </a:lnTo>
                <a:lnTo>
                  <a:pt x="57" y="3"/>
                </a:lnTo>
                <a:lnTo>
                  <a:pt x="59" y="3"/>
                </a:lnTo>
                <a:lnTo>
                  <a:pt x="62" y="7"/>
                </a:lnTo>
                <a:lnTo>
                  <a:pt x="65" y="7"/>
                </a:lnTo>
                <a:lnTo>
                  <a:pt x="65" y="10"/>
                </a:lnTo>
                <a:lnTo>
                  <a:pt x="62" y="10"/>
                </a:lnTo>
                <a:lnTo>
                  <a:pt x="62" y="13"/>
                </a:lnTo>
                <a:lnTo>
                  <a:pt x="59" y="13"/>
                </a:lnTo>
                <a:lnTo>
                  <a:pt x="57" y="13"/>
                </a:lnTo>
                <a:lnTo>
                  <a:pt x="54" y="13"/>
                </a:lnTo>
                <a:lnTo>
                  <a:pt x="54" y="17"/>
                </a:lnTo>
                <a:lnTo>
                  <a:pt x="51" y="17"/>
                </a:lnTo>
                <a:lnTo>
                  <a:pt x="49" y="17"/>
                </a:lnTo>
                <a:lnTo>
                  <a:pt x="46" y="17"/>
                </a:lnTo>
                <a:lnTo>
                  <a:pt x="43" y="17"/>
                </a:lnTo>
                <a:lnTo>
                  <a:pt x="40" y="17"/>
                </a:lnTo>
                <a:lnTo>
                  <a:pt x="38" y="17"/>
                </a:lnTo>
                <a:lnTo>
                  <a:pt x="35" y="17"/>
                </a:lnTo>
                <a:lnTo>
                  <a:pt x="32" y="17"/>
                </a:lnTo>
                <a:lnTo>
                  <a:pt x="30" y="17"/>
                </a:lnTo>
                <a:lnTo>
                  <a:pt x="27" y="17"/>
                </a:lnTo>
                <a:lnTo>
                  <a:pt x="24" y="17"/>
                </a:lnTo>
                <a:lnTo>
                  <a:pt x="22" y="17"/>
                </a:lnTo>
                <a:lnTo>
                  <a:pt x="19" y="17"/>
                </a:lnTo>
                <a:lnTo>
                  <a:pt x="16" y="17"/>
                </a:lnTo>
                <a:lnTo>
                  <a:pt x="13" y="17"/>
                </a:lnTo>
                <a:lnTo>
                  <a:pt x="11" y="17"/>
                </a:lnTo>
                <a:lnTo>
                  <a:pt x="8" y="13"/>
                </a:lnTo>
                <a:lnTo>
                  <a:pt x="5" y="13"/>
                </a:lnTo>
                <a:lnTo>
                  <a:pt x="3" y="13"/>
                </a:lnTo>
                <a:lnTo>
                  <a:pt x="0" y="10"/>
                </a:lnTo>
                <a:lnTo>
                  <a:pt x="0" y="7"/>
                </a:lnTo>
                <a:lnTo>
                  <a:pt x="3" y="7"/>
                </a:lnTo>
                <a:lnTo>
                  <a:pt x="3" y="3"/>
                </a:lnTo>
                <a:lnTo>
                  <a:pt x="5" y="3"/>
                </a:lnTo>
                <a:lnTo>
                  <a:pt x="8" y="3"/>
                </a:lnTo>
                <a:lnTo>
                  <a:pt x="11" y="3"/>
                </a:lnTo>
                <a:lnTo>
                  <a:pt x="13" y="0"/>
                </a:lnTo>
                <a:lnTo>
                  <a:pt x="16" y="0"/>
                </a:lnTo>
                <a:lnTo>
                  <a:pt x="19" y="0"/>
                </a:lnTo>
                <a:lnTo>
                  <a:pt x="22" y="0"/>
                </a:lnTo>
                <a:lnTo>
                  <a:pt x="24" y="0"/>
                </a:lnTo>
                <a:lnTo>
                  <a:pt x="27" y="0"/>
                </a:lnTo>
                <a:lnTo>
                  <a:pt x="30"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062" name="Freeform 162"/>
          <p:cNvSpPr>
            <a:spLocks/>
          </p:cNvSpPr>
          <p:nvPr/>
        </p:nvSpPr>
        <p:spPr bwMode="auto">
          <a:xfrm>
            <a:off x="8229600" y="1328738"/>
            <a:ext cx="101600" cy="74612"/>
          </a:xfrm>
          <a:custGeom>
            <a:avLst/>
            <a:gdLst>
              <a:gd name="T0" fmla="*/ 50018 w 65"/>
              <a:gd name="T1" fmla="*/ 0 h 17"/>
              <a:gd name="T2" fmla="*/ 67212 w 65"/>
              <a:gd name="T3" fmla="*/ 0 h 17"/>
              <a:gd name="T4" fmla="*/ 84406 w 65"/>
              <a:gd name="T5" fmla="*/ 13167 h 17"/>
              <a:gd name="T6" fmla="*/ 96911 w 65"/>
              <a:gd name="T7" fmla="*/ 30723 h 17"/>
              <a:gd name="T8" fmla="*/ 101600 w 65"/>
              <a:gd name="T9" fmla="*/ 43889 h 17"/>
              <a:gd name="T10" fmla="*/ 96911 w 65"/>
              <a:gd name="T11" fmla="*/ 57056 h 17"/>
              <a:gd name="T12" fmla="*/ 84406 w 65"/>
              <a:gd name="T13" fmla="*/ 57056 h 17"/>
              <a:gd name="T14" fmla="*/ 67212 w 65"/>
              <a:gd name="T15" fmla="*/ 74612 h 17"/>
              <a:gd name="T16" fmla="*/ 50018 w 65"/>
              <a:gd name="T17" fmla="*/ 74612 h 17"/>
              <a:gd name="T18" fmla="*/ 29698 w 65"/>
              <a:gd name="T19" fmla="*/ 74612 h 17"/>
              <a:gd name="T20" fmla="*/ 12505 w 65"/>
              <a:gd name="T21" fmla="*/ 57056 h 17"/>
              <a:gd name="T22" fmla="*/ 4689 w 65"/>
              <a:gd name="T23" fmla="*/ 57056 h 17"/>
              <a:gd name="T24" fmla="*/ 0 w 65"/>
              <a:gd name="T25" fmla="*/ 43889 h 17"/>
              <a:gd name="T26" fmla="*/ 4689 w 65"/>
              <a:gd name="T27" fmla="*/ 30723 h 17"/>
              <a:gd name="T28" fmla="*/ 12505 w 65"/>
              <a:gd name="T29" fmla="*/ 13167 h 17"/>
              <a:gd name="T30" fmla="*/ 2969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3" y="0"/>
                </a:lnTo>
                <a:lnTo>
                  <a:pt x="54" y="3"/>
                </a:lnTo>
                <a:lnTo>
                  <a:pt x="62" y="7"/>
                </a:lnTo>
                <a:lnTo>
                  <a:pt x="65" y="10"/>
                </a:lnTo>
                <a:lnTo>
                  <a:pt x="62" y="13"/>
                </a:lnTo>
                <a:lnTo>
                  <a:pt x="54" y="13"/>
                </a:lnTo>
                <a:lnTo>
                  <a:pt x="43" y="17"/>
                </a:lnTo>
                <a:lnTo>
                  <a:pt x="32" y="17"/>
                </a:lnTo>
                <a:lnTo>
                  <a:pt x="19" y="17"/>
                </a:lnTo>
                <a:lnTo>
                  <a:pt x="8" y="13"/>
                </a:lnTo>
                <a:lnTo>
                  <a:pt x="3" y="13"/>
                </a:lnTo>
                <a:lnTo>
                  <a:pt x="0" y="10"/>
                </a:lnTo>
                <a:lnTo>
                  <a:pt x="3" y="7"/>
                </a:lnTo>
                <a:lnTo>
                  <a:pt x="8" y="3"/>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063" name="Rectangle 163"/>
          <p:cNvSpPr>
            <a:spLocks noChangeArrowheads="1"/>
          </p:cNvSpPr>
          <p:nvPr/>
        </p:nvSpPr>
        <p:spPr bwMode="auto">
          <a:xfrm>
            <a:off x="8237538" y="1228725"/>
            <a:ext cx="80962" cy="7461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64" name="Rectangle 164"/>
          <p:cNvSpPr>
            <a:spLocks noChangeArrowheads="1"/>
          </p:cNvSpPr>
          <p:nvPr/>
        </p:nvSpPr>
        <p:spPr bwMode="auto">
          <a:xfrm>
            <a:off x="8237538" y="1228725"/>
            <a:ext cx="80962" cy="74613"/>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65" name="Rectangle 12"/>
          <p:cNvSpPr>
            <a:spLocks noChangeArrowheads="1"/>
          </p:cNvSpPr>
          <p:nvPr/>
        </p:nvSpPr>
        <p:spPr bwMode="auto">
          <a:xfrm>
            <a:off x="3144838" y="863600"/>
            <a:ext cx="1584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r>
              <a:rPr lang="en-US" altLang="ko-KR" sz="2000" b="1">
                <a:solidFill>
                  <a:schemeClr val="bg1"/>
                </a:solidFill>
                <a:ea typeface="Gulim" pitchFamily="34" charset="-127"/>
              </a:rPr>
              <a:t>Logical View</a:t>
            </a:r>
          </a:p>
        </p:txBody>
      </p:sp>
      <p:sp>
        <p:nvSpPr>
          <p:cNvPr id="42066" name="Line 53"/>
          <p:cNvSpPr>
            <a:spLocks noChangeShapeType="1"/>
          </p:cNvSpPr>
          <p:nvPr/>
        </p:nvSpPr>
        <p:spPr bwMode="auto">
          <a:xfrm flipV="1">
            <a:off x="2255838" y="830263"/>
            <a:ext cx="244475" cy="120650"/>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67" name="Line 54"/>
          <p:cNvSpPr>
            <a:spLocks noChangeShapeType="1"/>
          </p:cNvSpPr>
          <p:nvPr/>
        </p:nvSpPr>
        <p:spPr bwMode="auto">
          <a:xfrm flipH="1">
            <a:off x="2535238" y="963613"/>
            <a:ext cx="47625" cy="307975"/>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68" name="Line 55"/>
          <p:cNvSpPr>
            <a:spLocks noChangeShapeType="1"/>
          </p:cNvSpPr>
          <p:nvPr/>
        </p:nvSpPr>
        <p:spPr bwMode="auto">
          <a:xfrm>
            <a:off x="2236788" y="1098550"/>
            <a:ext cx="163512" cy="158750"/>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69" name="Line 56"/>
          <p:cNvSpPr>
            <a:spLocks noChangeShapeType="1"/>
          </p:cNvSpPr>
          <p:nvPr/>
        </p:nvSpPr>
        <p:spPr bwMode="auto">
          <a:xfrm flipV="1">
            <a:off x="2630488" y="1247775"/>
            <a:ext cx="184150" cy="115888"/>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70" name="Rectangle 57"/>
          <p:cNvSpPr>
            <a:spLocks noChangeArrowheads="1"/>
          </p:cNvSpPr>
          <p:nvPr/>
        </p:nvSpPr>
        <p:spPr bwMode="auto">
          <a:xfrm>
            <a:off x="2070100" y="874713"/>
            <a:ext cx="142875" cy="16986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71" name="Rectangle 58"/>
          <p:cNvSpPr>
            <a:spLocks noChangeArrowheads="1"/>
          </p:cNvSpPr>
          <p:nvPr/>
        </p:nvSpPr>
        <p:spPr bwMode="auto">
          <a:xfrm>
            <a:off x="2070100" y="874713"/>
            <a:ext cx="142875" cy="169862"/>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72" name="Line 59"/>
          <p:cNvSpPr>
            <a:spLocks noChangeShapeType="1"/>
          </p:cNvSpPr>
          <p:nvPr/>
        </p:nvSpPr>
        <p:spPr bwMode="auto">
          <a:xfrm>
            <a:off x="2070100" y="930275"/>
            <a:ext cx="142875" cy="1588"/>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73" name="Line 60"/>
          <p:cNvSpPr>
            <a:spLocks noChangeShapeType="1"/>
          </p:cNvSpPr>
          <p:nvPr/>
        </p:nvSpPr>
        <p:spPr bwMode="auto">
          <a:xfrm>
            <a:off x="2070100" y="963613"/>
            <a:ext cx="142875" cy="1587"/>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74" name="Rectangle 61"/>
          <p:cNvSpPr>
            <a:spLocks noChangeArrowheads="1"/>
          </p:cNvSpPr>
          <p:nvPr/>
        </p:nvSpPr>
        <p:spPr bwMode="auto">
          <a:xfrm>
            <a:off x="2840038" y="1163638"/>
            <a:ext cx="144462" cy="16986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75" name="Rectangle 62"/>
          <p:cNvSpPr>
            <a:spLocks noChangeArrowheads="1"/>
          </p:cNvSpPr>
          <p:nvPr/>
        </p:nvSpPr>
        <p:spPr bwMode="auto">
          <a:xfrm>
            <a:off x="2840038" y="1163638"/>
            <a:ext cx="144462" cy="169862"/>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76" name="Line 63"/>
          <p:cNvSpPr>
            <a:spLocks noChangeShapeType="1"/>
          </p:cNvSpPr>
          <p:nvPr/>
        </p:nvSpPr>
        <p:spPr bwMode="auto">
          <a:xfrm>
            <a:off x="2840038" y="1217613"/>
            <a:ext cx="144462" cy="1587"/>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77" name="Line 64"/>
          <p:cNvSpPr>
            <a:spLocks noChangeShapeType="1"/>
          </p:cNvSpPr>
          <p:nvPr/>
        </p:nvSpPr>
        <p:spPr bwMode="auto">
          <a:xfrm>
            <a:off x="2840038" y="1252538"/>
            <a:ext cx="144462" cy="1587"/>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78" name="Rectangle 65"/>
          <p:cNvSpPr>
            <a:spLocks noChangeArrowheads="1"/>
          </p:cNvSpPr>
          <p:nvPr/>
        </p:nvSpPr>
        <p:spPr bwMode="auto">
          <a:xfrm>
            <a:off x="2427288" y="1268413"/>
            <a:ext cx="142875" cy="16986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79" name="Rectangle 66"/>
          <p:cNvSpPr>
            <a:spLocks noChangeArrowheads="1"/>
          </p:cNvSpPr>
          <p:nvPr/>
        </p:nvSpPr>
        <p:spPr bwMode="auto">
          <a:xfrm>
            <a:off x="2427288" y="1268413"/>
            <a:ext cx="142875" cy="169862"/>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80" name="Line 67"/>
          <p:cNvSpPr>
            <a:spLocks noChangeShapeType="1"/>
          </p:cNvSpPr>
          <p:nvPr/>
        </p:nvSpPr>
        <p:spPr bwMode="auto">
          <a:xfrm>
            <a:off x="2427288" y="1322388"/>
            <a:ext cx="142875" cy="1587"/>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81" name="Line 68"/>
          <p:cNvSpPr>
            <a:spLocks noChangeShapeType="1"/>
          </p:cNvSpPr>
          <p:nvPr/>
        </p:nvSpPr>
        <p:spPr bwMode="auto">
          <a:xfrm>
            <a:off x="2427288" y="1357313"/>
            <a:ext cx="142875" cy="1587"/>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82" name="Rectangle 69"/>
          <p:cNvSpPr>
            <a:spLocks noChangeArrowheads="1"/>
          </p:cNvSpPr>
          <p:nvPr/>
        </p:nvSpPr>
        <p:spPr bwMode="auto">
          <a:xfrm>
            <a:off x="2533650" y="755650"/>
            <a:ext cx="146050" cy="16986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83" name="Rectangle 70"/>
          <p:cNvSpPr>
            <a:spLocks noChangeArrowheads="1"/>
          </p:cNvSpPr>
          <p:nvPr/>
        </p:nvSpPr>
        <p:spPr bwMode="auto">
          <a:xfrm>
            <a:off x="2533650" y="755650"/>
            <a:ext cx="146050" cy="169863"/>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84" name="Line 71"/>
          <p:cNvSpPr>
            <a:spLocks noChangeShapeType="1"/>
          </p:cNvSpPr>
          <p:nvPr/>
        </p:nvSpPr>
        <p:spPr bwMode="auto">
          <a:xfrm>
            <a:off x="2533650" y="809625"/>
            <a:ext cx="146050" cy="1588"/>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85" name="Line 72"/>
          <p:cNvSpPr>
            <a:spLocks noChangeShapeType="1"/>
          </p:cNvSpPr>
          <p:nvPr/>
        </p:nvSpPr>
        <p:spPr bwMode="auto">
          <a:xfrm>
            <a:off x="2533650" y="844550"/>
            <a:ext cx="146050" cy="1588"/>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86" name="Line 73"/>
          <p:cNvSpPr>
            <a:spLocks noChangeShapeType="1"/>
          </p:cNvSpPr>
          <p:nvPr/>
        </p:nvSpPr>
        <p:spPr bwMode="auto">
          <a:xfrm flipV="1">
            <a:off x="2230438" y="800100"/>
            <a:ext cx="244475" cy="120650"/>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87" name="Line 74"/>
          <p:cNvSpPr>
            <a:spLocks noChangeShapeType="1"/>
          </p:cNvSpPr>
          <p:nvPr/>
        </p:nvSpPr>
        <p:spPr bwMode="auto">
          <a:xfrm flipH="1">
            <a:off x="2509838" y="935038"/>
            <a:ext cx="47625" cy="3063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88" name="Line 75"/>
          <p:cNvSpPr>
            <a:spLocks noChangeShapeType="1"/>
          </p:cNvSpPr>
          <p:nvPr/>
        </p:nvSpPr>
        <p:spPr bwMode="auto">
          <a:xfrm>
            <a:off x="2211388" y="1068388"/>
            <a:ext cx="161925" cy="158750"/>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89" name="Line 76"/>
          <p:cNvSpPr>
            <a:spLocks noChangeShapeType="1"/>
          </p:cNvSpPr>
          <p:nvPr/>
        </p:nvSpPr>
        <p:spPr bwMode="auto">
          <a:xfrm flipV="1">
            <a:off x="2603500" y="1217613"/>
            <a:ext cx="185738" cy="10953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90" name="Rectangle 77"/>
          <p:cNvSpPr>
            <a:spLocks noChangeArrowheads="1"/>
          </p:cNvSpPr>
          <p:nvPr/>
        </p:nvSpPr>
        <p:spPr bwMode="auto">
          <a:xfrm>
            <a:off x="2043113" y="844550"/>
            <a:ext cx="142875" cy="16986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91" name="Rectangle 78"/>
          <p:cNvSpPr>
            <a:spLocks noChangeArrowheads="1"/>
          </p:cNvSpPr>
          <p:nvPr/>
        </p:nvSpPr>
        <p:spPr bwMode="auto">
          <a:xfrm>
            <a:off x="2043113" y="844550"/>
            <a:ext cx="142875" cy="169863"/>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92" name="Line 79"/>
          <p:cNvSpPr>
            <a:spLocks noChangeShapeType="1"/>
          </p:cNvSpPr>
          <p:nvPr/>
        </p:nvSpPr>
        <p:spPr bwMode="auto">
          <a:xfrm>
            <a:off x="2043113" y="900113"/>
            <a:ext cx="142875" cy="15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93" name="Line 80"/>
          <p:cNvSpPr>
            <a:spLocks noChangeShapeType="1"/>
          </p:cNvSpPr>
          <p:nvPr/>
        </p:nvSpPr>
        <p:spPr bwMode="auto">
          <a:xfrm>
            <a:off x="2043113" y="935038"/>
            <a:ext cx="142875" cy="15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94" name="Rectangle 81"/>
          <p:cNvSpPr>
            <a:spLocks noChangeArrowheads="1"/>
          </p:cNvSpPr>
          <p:nvPr/>
        </p:nvSpPr>
        <p:spPr bwMode="auto">
          <a:xfrm>
            <a:off x="2813050" y="1128713"/>
            <a:ext cx="146050" cy="169862"/>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95" name="Rectangle 82"/>
          <p:cNvSpPr>
            <a:spLocks noChangeArrowheads="1"/>
          </p:cNvSpPr>
          <p:nvPr/>
        </p:nvSpPr>
        <p:spPr bwMode="auto">
          <a:xfrm>
            <a:off x="2813050" y="1128713"/>
            <a:ext cx="146050" cy="169862"/>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96" name="Line 83"/>
          <p:cNvSpPr>
            <a:spLocks noChangeShapeType="1"/>
          </p:cNvSpPr>
          <p:nvPr/>
        </p:nvSpPr>
        <p:spPr bwMode="auto">
          <a:xfrm>
            <a:off x="2813050" y="1187450"/>
            <a:ext cx="146050" cy="1588"/>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97" name="Line 84"/>
          <p:cNvSpPr>
            <a:spLocks noChangeShapeType="1"/>
          </p:cNvSpPr>
          <p:nvPr/>
        </p:nvSpPr>
        <p:spPr bwMode="auto">
          <a:xfrm>
            <a:off x="2813050" y="1217613"/>
            <a:ext cx="146050" cy="15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098" name="Rectangle 85"/>
          <p:cNvSpPr>
            <a:spLocks noChangeArrowheads="1"/>
          </p:cNvSpPr>
          <p:nvPr/>
        </p:nvSpPr>
        <p:spPr bwMode="auto">
          <a:xfrm>
            <a:off x="2401888" y="1233488"/>
            <a:ext cx="142875" cy="169862"/>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099" name="Rectangle 86"/>
          <p:cNvSpPr>
            <a:spLocks noChangeArrowheads="1"/>
          </p:cNvSpPr>
          <p:nvPr/>
        </p:nvSpPr>
        <p:spPr bwMode="auto">
          <a:xfrm>
            <a:off x="2401888" y="1233488"/>
            <a:ext cx="142875" cy="169862"/>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00" name="Line 87"/>
          <p:cNvSpPr>
            <a:spLocks noChangeShapeType="1"/>
          </p:cNvSpPr>
          <p:nvPr/>
        </p:nvSpPr>
        <p:spPr bwMode="auto">
          <a:xfrm>
            <a:off x="2401888" y="1287463"/>
            <a:ext cx="142875" cy="15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01" name="Line 88"/>
          <p:cNvSpPr>
            <a:spLocks noChangeShapeType="1"/>
          </p:cNvSpPr>
          <p:nvPr/>
        </p:nvSpPr>
        <p:spPr bwMode="auto">
          <a:xfrm>
            <a:off x="2401888" y="1322388"/>
            <a:ext cx="142875" cy="15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02" name="Rectangle 89"/>
          <p:cNvSpPr>
            <a:spLocks noChangeArrowheads="1"/>
          </p:cNvSpPr>
          <p:nvPr/>
        </p:nvSpPr>
        <p:spPr bwMode="auto">
          <a:xfrm>
            <a:off x="2508250" y="720725"/>
            <a:ext cx="144463" cy="16986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03" name="Rectangle 90"/>
          <p:cNvSpPr>
            <a:spLocks noChangeArrowheads="1"/>
          </p:cNvSpPr>
          <p:nvPr/>
        </p:nvSpPr>
        <p:spPr bwMode="auto">
          <a:xfrm>
            <a:off x="2508250" y="720725"/>
            <a:ext cx="144463" cy="169863"/>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04" name="Line 91"/>
          <p:cNvSpPr>
            <a:spLocks noChangeShapeType="1"/>
          </p:cNvSpPr>
          <p:nvPr/>
        </p:nvSpPr>
        <p:spPr bwMode="auto">
          <a:xfrm>
            <a:off x="2508250" y="781050"/>
            <a:ext cx="144463" cy="1588"/>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05" name="Line 92"/>
          <p:cNvSpPr>
            <a:spLocks noChangeShapeType="1"/>
          </p:cNvSpPr>
          <p:nvPr/>
        </p:nvSpPr>
        <p:spPr bwMode="auto">
          <a:xfrm>
            <a:off x="2508250" y="809625"/>
            <a:ext cx="144463" cy="1588"/>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06" name="Rectangle 17"/>
          <p:cNvSpPr>
            <a:spLocks noChangeArrowheads="1"/>
          </p:cNvSpPr>
          <p:nvPr/>
        </p:nvSpPr>
        <p:spPr bwMode="auto">
          <a:xfrm>
            <a:off x="5670550" y="863600"/>
            <a:ext cx="23352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r>
              <a:rPr lang="en-US" altLang="ko-KR" sz="2000" b="1">
                <a:solidFill>
                  <a:schemeClr val="bg1"/>
                </a:solidFill>
                <a:ea typeface="Gulim" pitchFamily="34" charset="-127"/>
              </a:rPr>
              <a:t>Implementation View</a:t>
            </a:r>
          </a:p>
        </p:txBody>
      </p:sp>
      <p:sp>
        <p:nvSpPr>
          <p:cNvPr id="42107" name="Rectangle 21"/>
          <p:cNvSpPr>
            <a:spLocks noChangeArrowheads="1"/>
          </p:cNvSpPr>
          <p:nvPr/>
        </p:nvSpPr>
        <p:spPr bwMode="auto">
          <a:xfrm>
            <a:off x="6804025" y="198120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r>
              <a:rPr lang="en-US" altLang="ko-KR" sz="1600" b="1">
                <a:solidFill>
                  <a:srgbClr val="FF3300"/>
                </a:solidFill>
                <a:ea typeface="Gulim" pitchFamily="34" charset="-127"/>
              </a:rPr>
              <a:t>Programmers</a:t>
            </a:r>
            <a:r>
              <a:rPr lang="en-US" altLang="ko-KR" sz="1600" b="1">
                <a:solidFill>
                  <a:schemeClr val="bg2"/>
                </a:solidFill>
                <a:ea typeface="Gulim" pitchFamily="34" charset="-127"/>
              </a:rPr>
              <a:t> </a:t>
            </a:r>
          </a:p>
          <a:p>
            <a:pPr algn="r" eaLnBrk="1"/>
            <a:r>
              <a:rPr lang="en-US" altLang="ko-KR" sz="1600" b="1" i="1">
                <a:solidFill>
                  <a:srgbClr val="316F03"/>
                </a:solidFill>
                <a:ea typeface="Gulim" pitchFamily="34" charset="-127"/>
              </a:rPr>
              <a:t>Software management</a:t>
            </a:r>
            <a:r>
              <a:rPr lang="en-US" altLang="ko-KR" sz="1600" b="1">
                <a:solidFill>
                  <a:schemeClr val="bg2"/>
                </a:solidFill>
                <a:ea typeface="Gulim" pitchFamily="34" charset="-127"/>
              </a:rPr>
              <a:t> </a:t>
            </a:r>
          </a:p>
        </p:txBody>
      </p:sp>
      <p:grpSp>
        <p:nvGrpSpPr>
          <p:cNvPr id="42108" name="Group 22"/>
          <p:cNvGrpSpPr>
            <a:grpSpLocks/>
          </p:cNvGrpSpPr>
          <p:nvPr/>
        </p:nvGrpSpPr>
        <p:grpSpPr bwMode="auto">
          <a:xfrm>
            <a:off x="1930400" y="3657600"/>
            <a:ext cx="2733675" cy="1087438"/>
            <a:chOff x="1680" y="2832"/>
            <a:chExt cx="1749" cy="622"/>
          </a:xfrm>
        </p:grpSpPr>
        <p:sp>
          <p:nvSpPr>
            <p:cNvPr id="42255" name="Rectangle 23"/>
            <p:cNvSpPr>
              <a:spLocks noChangeArrowheads="1"/>
            </p:cNvSpPr>
            <p:nvPr/>
          </p:nvSpPr>
          <p:spPr bwMode="auto">
            <a:xfrm>
              <a:off x="1680" y="2976"/>
              <a:ext cx="1749"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ko-KR" sz="1600" b="1" i="1">
                  <a:solidFill>
                    <a:srgbClr val="316F03"/>
                  </a:solidFill>
                  <a:ea typeface="Gulim" pitchFamily="34" charset="-127"/>
                </a:rPr>
                <a:t>Performance</a:t>
              </a:r>
            </a:p>
            <a:p>
              <a:pPr eaLnBrk="1"/>
              <a:r>
                <a:rPr lang="en-US" altLang="ko-KR" sz="1600" b="1" i="1">
                  <a:solidFill>
                    <a:srgbClr val="316F03"/>
                  </a:solidFill>
                  <a:ea typeface="Gulim" pitchFamily="34" charset="-127"/>
                </a:rPr>
                <a:t>Scalability, Concurrency, </a:t>
              </a:r>
            </a:p>
            <a:p>
              <a:pPr eaLnBrk="1"/>
              <a:r>
                <a:rPr lang="en-US" altLang="ko-KR" sz="1600" b="1" i="1">
                  <a:solidFill>
                    <a:srgbClr val="316F03"/>
                  </a:solidFill>
                  <a:ea typeface="Gulim" pitchFamily="34" charset="-127"/>
                </a:rPr>
                <a:t>Throughput</a:t>
              </a:r>
              <a:r>
                <a:rPr lang="en-US" altLang="ko-KR" sz="1600" b="1">
                  <a:solidFill>
                    <a:srgbClr val="316F03"/>
                  </a:solidFill>
                  <a:ea typeface="Gulim" pitchFamily="34" charset="-127"/>
                </a:rPr>
                <a:t>, Parallelism…</a:t>
              </a:r>
            </a:p>
          </p:txBody>
        </p:sp>
        <p:sp>
          <p:nvSpPr>
            <p:cNvPr id="42256" name="Rectangle 24"/>
            <p:cNvSpPr>
              <a:spLocks noChangeArrowheads="1"/>
            </p:cNvSpPr>
            <p:nvPr/>
          </p:nvSpPr>
          <p:spPr bwMode="auto">
            <a:xfrm>
              <a:off x="1680" y="2832"/>
              <a:ext cx="1309"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ko-KR" sz="1600" b="1">
                  <a:solidFill>
                    <a:srgbClr val="FF3300"/>
                  </a:solidFill>
                  <a:ea typeface="Gulim" pitchFamily="34" charset="-127"/>
                </a:rPr>
                <a:t>System Integrators</a:t>
              </a:r>
            </a:p>
          </p:txBody>
        </p:sp>
      </p:grpSp>
      <p:sp>
        <p:nvSpPr>
          <p:cNvPr id="42109" name="Rectangle 25"/>
          <p:cNvSpPr>
            <a:spLocks noChangeArrowheads="1"/>
          </p:cNvSpPr>
          <p:nvPr/>
        </p:nvSpPr>
        <p:spPr bwMode="auto">
          <a:xfrm>
            <a:off x="6435725" y="3886200"/>
            <a:ext cx="252571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r>
              <a:rPr lang="en-US" altLang="ko-KR" sz="1600" b="1" i="1" dirty="0">
                <a:solidFill>
                  <a:srgbClr val="316F03"/>
                </a:solidFill>
                <a:ea typeface="Gulim" pitchFamily="34" charset="-127"/>
              </a:rPr>
              <a:t>System topology</a:t>
            </a:r>
            <a:r>
              <a:rPr lang="en-US" altLang="ko-KR" sz="1600" b="1" dirty="0">
                <a:solidFill>
                  <a:srgbClr val="316F03"/>
                </a:solidFill>
                <a:ea typeface="Gulim" pitchFamily="34" charset="-127"/>
              </a:rPr>
              <a:t> </a:t>
            </a:r>
          </a:p>
          <a:p>
            <a:pPr algn="r" eaLnBrk="1"/>
            <a:r>
              <a:rPr lang="en-US" altLang="ko-KR" sz="1600" b="1" i="1" dirty="0">
                <a:solidFill>
                  <a:srgbClr val="316F03"/>
                </a:solidFill>
                <a:ea typeface="Gulim" pitchFamily="34" charset="-127"/>
              </a:rPr>
              <a:t>Delivery, installation</a:t>
            </a:r>
          </a:p>
          <a:p>
            <a:pPr algn="r" eaLnBrk="1"/>
            <a:r>
              <a:rPr lang="en-US" altLang="ko-KR" sz="1600" b="1" i="1" dirty="0">
                <a:solidFill>
                  <a:srgbClr val="316F03"/>
                </a:solidFill>
                <a:ea typeface="Gulim" pitchFamily="34" charset="-127"/>
              </a:rPr>
              <a:t>Communication</a:t>
            </a:r>
          </a:p>
          <a:p>
            <a:pPr algn="r" eaLnBrk="1"/>
            <a:endParaRPr lang="en-US" altLang="ko-KR" sz="1600" b="1" i="1" dirty="0">
              <a:solidFill>
                <a:srgbClr val="316F03"/>
              </a:solidFill>
              <a:ea typeface="Gulim" pitchFamily="34" charset="-127"/>
            </a:endParaRPr>
          </a:p>
        </p:txBody>
      </p:sp>
      <p:sp>
        <p:nvSpPr>
          <p:cNvPr id="42110" name="Rectangle 26"/>
          <p:cNvSpPr>
            <a:spLocks noChangeArrowheads="1"/>
          </p:cNvSpPr>
          <p:nvPr/>
        </p:nvSpPr>
        <p:spPr bwMode="auto">
          <a:xfrm>
            <a:off x="6735763" y="3657600"/>
            <a:ext cx="21558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r>
              <a:rPr lang="en-US" altLang="ko-KR" sz="1600" b="1">
                <a:solidFill>
                  <a:srgbClr val="FF3300"/>
                </a:solidFill>
                <a:ea typeface="Gulim" pitchFamily="34" charset="-127"/>
              </a:rPr>
              <a:t>System Engineering</a:t>
            </a:r>
          </a:p>
        </p:txBody>
      </p:sp>
      <p:sp>
        <p:nvSpPr>
          <p:cNvPr id="42111" name="Line 165"/>
          <p:cNvSpPr>
            <a:spLocks noChangeShapeType="1"/>
          </p:cNvSpPr>
          <p:nvPr/>
        </p:nvSpPr>
        <p:spPr bwMode="auto">
          <a:xfrm flipV="1">
            <a:off x="2243138" y="2884488"/>
            <a:ext cx="239712" cy="133350"/>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12" name="Line 166"/>
          <p:cNvSpPr>
            <a:spLocks noChangeShapeType="1"/>
          </p:cNvSpPr>
          <p:nvPr/>
        </p:nvSpPr>
        <p:spPr bwMode="auto">
          <a:xfrm flipH="1">
            <a:off x="2514600" y="3032125"/>
            <a:ext cx="50800" cy="317500"/>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13" name="Line 167"/>
          <p:cNvSpPr>
            <a:spLocks noChangeShapeType="1"/>
          </p:cNvSpPr>
          <p:nvPr/>
        </p:nvSpPr>
        <p:spPr bwMode="auto">
          <a:xfrm>
            <a:off x="2225675" y="3173413"/>
            <a:ext cx="155575" cy="161925"/>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14" name="Line 168"/>
          <p:cNvSpPr>
            <a:spLocks noChangeShapeType="1"/>
          </p:cNvSpPr>
          <p:nvPr/>
        </p:nvSpPr>
        <p:spPr bwMode="auto">
          <a:xfrm flipV="1">
            <a:off x="2611438" y="3330575"/>
            <a:ext cx="180975" cy="117475"/>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15" name="Rectangle 169"/>
          <p:cNvSpPr>
            <a:spLocks noChangeArrowheads="1"/>
          </p:cNvSpPr>
          <p:nvPr/>
        </p:nvSpPr>
        <p:spPr bwMode="auto">
          <a:xfrm>
            <a:off x="2838450" y="3125788"/>
            <a:ext cx="146050" cy="17938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16" name="Rectangle 170"/>
          <p:cNvSpPr>
            <a:spLocks noChangeArrowheads="1"/>
          </p:cNvSpPr>
          <p:nvPr/>
        </p:nvSpPr>
        <p:spPr bwMode="auto">
          <a:xfrm>
            <a:off x="2838450" y="3125788"/>
            <a:ext cx="146050" cy="179387"/>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17" name="Freeform 171"/>
          <p:cNvSpPr>
            <a:spLocks/>
          </p:cNvSpPr>
          <p:nvPr/>
        </p:nvSpPr>
        <p:spPr bwMode="auto">
          <a:xfrm>
            <a:off x="2789238" y="3189288"/>
            <a:ext cx="101600" cy="74612"/>
          </a:xfrm>
          <a:custGeom>
            <a:avLst/>
            <a:gdLst>
              <a:gd name="T0" fmla="*/ 50018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6591 w 65"/>
              <a:gd name="T15" fmla="*/ 13167 h 17"/>
              <a:gd name="T16" fmla="*/ 79717 w 65"/>
              <a:gd name="T17" fmla="*/ 13167 h 17"/>
              <a:gd name="T18" fmla="*/ 84406 w 65"/>
              <a:gd name="T19" fmla="*/ 13167 h 17"/>
              <a:gd name="T20" fmla="*/ 89095 w 65"/>
              <a:gd name="T21" fmla="*/ 13167 h 17"/>
              <a:gd name="T22" fmla="*/ 92222 w 65"/>
              <a:gd name="T23" fmla="*/ 13167 h 17"/>
              <a:gd name="T24" fmla="*/ 96911 w 65"/>
              <a:gd name="T25" fmla="*/ 13167 h 17"/>
              <a:gd name="T26" fmla="*/ 96911 w 65"/>
              <a:gd name="T27" fmla="*/ 30723 h 17"/>
              <a:gd name="T28" fmla="*/ 101600 w 65"/>
              <a:gd name="T29" fmla="*/ 30723 h 17"/>
              <a:gd name="T30" fmla="*/ 101600 w 65"/>
              <a:gd name="T31" fmla="*/ 43889 h 17"/>
              <a:gd name="T32" fmla="*/ 101600 w 65"/>
              <a:gd name="T33" fmla="*/ 57056 h 17"/>
              <a:gd name="T34" fmla="*/ 96911 w 65"/>
              <a:gd name="T35" fmla="*/ 57056 h 17"/>
              <a:gd name="T36" fmla="*/ 92222 w 65"/>
              <a:gd name="T37" fmla="*/ 57056 h 17"/>
              <a:gd name="T38" fmla="*/ 89095 w 65"/>
              <a:gd name="T39" fmla="*/ 57056 h 17"/>
              <a:gd name="T40" fmla="*/ 89095 w 65"/>
              <a:gd name="T41" fmla="*/ 74612 h 17"/>
              <a:gd name="T42" fmla="*/ 84406 w 65"/>
              <a:gd name="T43" fmla="*/ 74612 h 17"/>
              <a:gd name="T44" fmla="*/ 79717 w 65"/>
              <a:gd name="T45" fmla="*/ 74612 h 17"/>
              <a:gd name="T46" fmla="*/ 76591 w 65"/>
              <a:gd name="T47" fmla="*/ 74612 h 17"/>
              <a:gd name="T48" fmla="*/ 71902 w 65"/>
              <a:gd name="T49" fmla="*/ 74612 h 17"/>
              <a:gd name="T50" fmla="*/ 67212 w 65"/>
              <a:gd name="T51" fmla="*/ 74612 h 17"/>
              <a:gd name="T52" fmla="*/ 64086 w 65"/>
              <a:gd name="T53" fmla="*/ 74612 h 17"/>
              <a:gd name="T54" fmla="*/ 59397 w 65"/>
              <a:gd name="T55" fmla="*/ 74612 h 17"/>
              <a:gd name="T56" fmla="*/ 54708 w 65"/>
              <a:gd name="T57" fmla="*/ 74612 h 17"/>
              <a:gd name="T58" fmla="*/ 50018 w 65"/>
              <a:gd name="T59" fmla="*/ 74612 h 17"/>
              <a:gd name="T60" fmla="*/ 46892 w 65"/>
              <a:gd name="T61" fmla="*/ 74612 h 17"/>
              <a:gd name="T62" fmla="*/ 42203 w 65"/>
              <a:gd name="T63" fmla="*/ 74612 h 17"/>
              <a:gd name="T64" fmla="*/ 37514 w 65"/>
              <a:gd name="T65" fmla="*/ 74612 h 17"/>
              <a:gd name="T66" fmla="*/ 34388 w 65"/>
              <a:gd name="T67" fmla="*/ 74612 h 17"/>
              <a:gd name="T68" fmla="*/ 29698 w 65"/>
              <a:gd name="T69" fmla="*/ 74612 h 17"/>
              <a:gd name="T70" fmla="*/ 25009 w 65"/>
              <a:gd name="T71" fmla="*/ 74612 h 17"/>
              <a:gd name="T72" fmla="*/ 21883 w 65"/>
              <a:gd name="T73" fmla="*/ 74612 h 17"/>
              <a:gd name="T74" fmla="*/ 17194 w 65"/>
              <a:gd name="T75" fmla="*/ 74612 h 17"/>
              <a:gd name="T76" fmla="*/ 12505 w 65"/>
              <a:gd name="T77" fmla="*/ 57056 h 17"/>
              <a:gd name="T78" fmla="*/ 7815 w 65"/>
              <a:gd name="T79" fmla="*/ 57056 h 17"/>
              <a:gd name="T80" fmla="*/ 4689 w 65"/>
              <a:gd name="T81" fmla="*/ 57056 h 17"/>
              <a:gd name="T82" fmla="*/ 4689 w 65"/>
              <a:gd name="T83" fmla="*/ 43889 h 17"/>
              <a:gd name="T84" fmla="*/ 0 w 65"/>
              <a:gd name="T85" fmla="*/ 43889 h 17"/>
              <a:gd name="T86" fmla="*/ 0 w 65"/>
              <a:gd name="T87" fmla="*/ 30723 h 17"/>
              <a:gd name="T88" fmla="*/ 4689 w 65"/>
              <a:gd name="T89" fmla="*/ 30723 h 17"/>
              <a:gd name="T90" fmla="*/ 7815 w 65"/>
              <a:gd name="T91" fmla="*/ 30723 h 17"/>
              <a:gd name="T92" fmla="*/ 7815 w 65"/>
              <a:gd name="T93" fmla="*/ 13167 h 17"/>
              <a:gd name="T94" fmla="*/ 12505 w 65"/>
              <a:gd name="T95" fmla="*/ 13167 h 17"/>
              <a:gd name="T96" fmla="*/ 17194 w 65"/>
              <a:gd name="T97" fmla="*/ 13167 h 17"/>
              <a:gd name="T98" fmla="*/ 21883 w 65"/>
              <a:gd name="T99" fmla="*/ 13167 h 17"/>
              <a:gd name="T100" fmla="*/ 25009 w 65"/>
              <a:gd name="T101" fmla="*/ 13167 h 17"/>
              <a:gd name="T102" fmla="*/ 29698 w 65"/>
              <a:gd name="T103" fmla="*/ 0 h 17"/>
              <a:gd name="T104" fmla="*/ 34388 w 65"/>
              <a:gd name="T105" fmla="*/ 0 h 17"/>
              <a:gd name="T106" fmla="*/ 37514 w 65"/>
              <a:gd name="T107" fmla="*/ 0 h 17"/>
              <a:gd name="T108" fmla="*/ 42203 w 65"/>
              <a:gd name="T109" fmla="*/ 0 h 17"/>
              <a:gd name="T110" fmla="*/ 46892 w 65"/>
              <a:gd name="T111" fmla="*/ 0 h 17"/>
              <a:gd name="T112" fmla="*/ 50018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2" y="0"/>
                </a:moveTo>
                <a:lnTo>
                  <a:pt x="35" y="0"/>
                </a:lnTo>
                <a:lnTo>
                  <a:pt x="38" y="0"/>
                </a:lnTo>
                <a:lnTo>
                  <a:pt x="41" y="0"/>
                </a:lnTo>
                <a:lnTo>
                  <a:pt x="43" y="0"/>
                </a:lnTo>
                <a:lnTo>
                  <a:pt x="46" y="0"/>
                </a:lnTo>
                <a:lnTo>
                  <a:pt x="49" y="0"/>
                </a:lnTo>
                <a:lnTo>
                  <a:pt x="49" y="3"/>
                </a:lnTo>
                <a:lnTo>
                  <a:pt x="51" y="3"/>
                </a:lnTo>
                <a:lnTo>
                  <a:pt x="54" y="3"/>
                </a:lnTo>
                <a:lnTo>
                  <a:pt x="57" y="3"/>
                </a:lnTo>
                <a:lnTo>
                  <a:pt x="59" y="3"/>
                </a:lnTo>
                <a:lnTo>
                  <a:pt x="62" y="3"/>
                </a:lnTo>
                <a:lnTo>
                  <a:pt x="62" y="7"/>
                </a:lnTo>
                <a:lnTo>
                  <a:pt x="65" y="7"/>
                </a:lnTo>
                <a:lnTo>
                  <a:pt x="65" y="10"/>
                </a:lnTo>
                <a:lnTo>
                  <a:pt x="65" y="13"/>
                </a:lnTo>
                <a:lnTo>
                  <a:pt x="62" y="13"/>
                </a:lnTo>
                <a:lnTo>
                  <a:pt x="59" y="13"/>
                </a:lnTo>
                <a:lnTo>
                  <a:pt x="57" y="13"/>
                </a:lnTo>
                <a:lnTo>
                  <a:pt x="57" y="17"/>
                </a:lnTo>
                <a:lnTo>
                  <a:pt x="54" y="17"/>
                </a:lnTo>
                <a:lnTo>
                  <a:pt x="51" y="17"/>
                </a:lnTo>
                <a:lnTo>
                  <a:pt x="49" y="17"/>
                </a:lnTo>
                <a:lnTo>
                  <a:pt x="46" y="17"/>
                </a:lnTo>
                <a:lnTo>
                  <a:pt x="43" y="17"/>
                </a:lnTo>
                <a:lnTo>
                  <a:pt x="41" y="17"/>
                </a:lnTo>
                <a:lnTo>
                  <a:pt x="38" y="17"/>
                </a:lnTo>
                <a:lnTo>
                  <a:pt x="35" y="17"/>
                </a:lnTo>
                <a:lnTo>
                  <a:pt x="32" y="17"/>
                </a:lnTo>
                <a:lnTo>
                  <a:pt x="30" y="17"/>
                </a:lnTo>
                <a:lnTo>
                  <a:pt x="27" y="17"/>
                </a:lnTo>
                <a:lnTo>
                  <a:pt x="24" y="17"/>
                </a:lnTo>
                <a:lnTo>
                  <a:pt x="22" y="17"/>
                </a:lnTo>
                <a:lnTo>
                  <a:pt x="19" y="17"/>
                </a:lnTo>
                <a:lnTo>
                  <a:pt x="16" y="17"/>
                </a:lnTo>
                <a:lnTo>
                  <a:pt x="14" y="17"/>
                </a:lnTo>
                <a:lnTo>
                  <a:pt x="11" y="17"/>
                </a:lnTo>
                <a:lnTo>
                  <a:pt x="8" y="13"/>
                </a:lnTo>
                <a:lnTo>
                  <a:pt x="5" y="13"/>
                </a:lnTo>
                <a:lnTo>
                  <a:pt x="3" y="13"/>
                </a:lnTo>
                <a:lnTo>
                  <a:pt x="3" y="10"/>
                </a:lnTo>
                <a:lnTo>
                  <a:pt x="0" y="10"/>
                </a:lnTo>
                <a:lnTo>
                  <a:pt x="0" y="7"/>
                </a:lnTo>
                <a:lnTo>
                  <a:pt x="3" y="7"/>
                </a:lnTo>
                <a:lnTo>
                  <a:pt x="5" y="7"/>
                </a:lnTo>
                <a:lnTo>
                  <a:pt x="5" y="3"/>
                </a:lnTo>
                <a:lnTo>
                  <a:pt x="8" y="3"/>
                </a:lnTo>
                <a:lnTo>
                  <a:pt x="11" y="3"/>
                </a:lnTo>
                <a:lnTo>
                  <a:pt x="14" y="3"/>
                </a:lnTo>
                <a:lnTo>
                  <a:pt x="16" y="3"/>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18" name="Freeform 172"/>
          <p:cNvSpPr>
            <a:spLocks/>
          </p:cNvSpPr>
          <p:nvPr/>
        </p:nvSpPr>
        <p:spPr bwMode="auto">
          <a:xfrm>
            <a:off x="2789238" y="3189288"/>
            <a:ext cx="101600" cy="74612"/>
          </a:xfrm>
          <a:custGeom>
            <a:avLst/>
            <a:gdLst>
              <a:gd name="T0" fmla="*/ 50018 w 65"/>
              <a:gd name="T1" fmla="*/ 0 h 17"/>
              <a:gd name="T2" fmla="*/ 71902 w 65"/>
              <a:gd name="T3" fmla="*/ 0 h 17"/>
              <a:gd name="T4" fmla="*/ 89095 w 65"/>
              <a:gd name="T5" fmla="*/ 13167 h 17"/>
              <a:gd name="T6" fmla="*/ 96911 w 65"/>
              <a:gd name="T7" fmla="*/ 30723 h 17"/>
              <a:gd name="T8" fmla="*/ 101600 w 65"/>
              <a:gd name="T9" fmla="*/ 43889 h 17"/>
              <a:gd name="T10" fmla="*/ 96911 w 65"/>
              <a:gd name="T11" fmla="*/ 57056 h 17"/>
              <a:gd name="T12" fmla="*/ 89095 w 65"/>
              <a:gd name="T13" fmla="*/ 74612 h 17"/>
              <a:gd name="T14" fmla="*/ 71902 w 65"/>
              <a:gd name="T15" fmla="*/ 74612 h 17"/>
              <a:gd name="T16" fmla="*/ 50018 w 65"/>
              <a:gd name="T17" fmla="*/ 74612 h 17"/>
              <a:gd name="T18" fmla="*/ 34388 w 65"/>
              <a:gd name="T19" fmla="*/ 74612 h 17"/>
              <a:gd name="T20" fmla="*/ 17194 w 65"/>
              <a:gd name="T21" fmla="*/ 74612 h 17"/>
              <a:gd name="T22" fmla="*/ 4689 w 65"/>
              <a:gd name="T23" fmla="*/ 57056 h 17"/>
              <a:gd name="T24" fmla="*/ 0 w 65"/>
              <a:gd name="T25" fmla="*/ 43889 h 17"/>
              <a:gd name="T26" fmla="*/ 4689 w 65"/>
              <a:gd name="T27" fmla="*/ 30723 h 17"/>
              <a:gd name="T28" fmla="*/ 17194 w 65"/>
              <a:gd name="T29" fmla="*/ 13167 h 17"/>
              <a:gd name="T30" fmla="*/ 3438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6" y="0"/>
                </a:lnTo>
                <a:lnTo>
                  <a:pt x="57" y="3"/>
                </a:lnTo>
                <a:lnTo>
                  <a:pt x="62" y="7"/>
                </a:lnTo>
                <a:lnTo>
                  <a:pt x="65" y="10"/>
                </a:lnTo>
                <a:lnTo>
                  <a:pt x="62" y="13"/>
                </a:lnTo>
                <a:lnTo>
                  <a:pt x="57" y="17"/>
                </a:lnTo>
                <a:lnTo>
                  <a:pt x="46" y="17"/>
                </a:lnTo>
                <a:lnTo>
                  <a:pt x="32" y="17"/>
                </a:lnTo>
                <a:lnTo>
                  <a:pt x="22" y="17"/>
                </a:lnTo>
                <a:lnTo>
                  <a:pt x="11" y="17"/>
                </a:lnTo>
                <a:lnTo>
                  <a:pt x="3" y="13"/>
                </a:lnTo>
                <a:lnTo>
                  <a:pt x="0" y="10"/>
                </a:lnTo>
                <a:lnTo>
                  <a:pt x="3" y="7"/>
                </a:lnTo>
                <a:lnTo>
                  <a:pt x="11" y="3"/>
                </a:lnTo>
                <a:lnTo>
                  <a:pt x="22"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19" name="Freeform 173"/>
          <p:cNvSpPr>
            <a:spLocks/>
          </p:cNvSpPr>
          <p:nvPr/>
        </p:nvSpPr>
        <p:spPr bwMode="auto">
          <a:xfrm>
            <a:off x="2789238" y="3241675"/>
            <a:ext cx="101600" cy="74613"/>
          </a:xfrm>
          <a:custGeom>
            <a:avLst/>
            <a:gdLst>
              <a:gd name="T0" fmla="*/ 50018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6591 w 65"/>
              <a:gd name="T15" fmla="*/ 17556 h 17"/>
              <a:gd name="T16" fmla="*/ 79717 w 65"/>
              <a:gd name="T17" fmla="*/ 17556 h 17"/>
              <a:gd name="T18" fmla="*/ 84406 w 65"/>
              <a:gd name="T19" fmla="*/ 17556 h 17"/>
              <a:gd name="T20" fmla="*/ 89095 w 65"/>
              <a:gd name="T21" fmla="*/ 17556 h 17"/>
              <a:gd name="T22" fmla="*/ 92222 w 65"/>
              <a:gd name="T23" fmla="*/ 17556 h 17"/>
              <a:gd name="T24" fmla="*/ 96911 w 65"/>
              <a:gd name="T25" fmla="*/ 17556 h 17"/>
              <a:gd name="T26" fmla="*/ 96911 w 65"/>
              <a:gd name="T27" fmla="*/ 30723 h 17"/>
              <a:gd name="T28" fmla="*/ 101600 w 65"/>
              <a:gd name="T29" fmla="*/ 30723 h 17"/>
              <a:gd name="T30" fmla="*/ 101600 w 65"/>
              <a:gd name="T31" fmla="*/ 43890 h 17"/>
              <a:gd name="T32" fmla="*/ 101600 w 65"/>
              <a:gd name="T33" fmla="*/ 57057 h 17"/>
              <a:gd name="T34" fmla="*/ 96911 w 65"/>
              <a:gd name="T35" fmla="*/ 57057 h 17"/>
              <a:gd name="T36" fmla="*/ 92222 w 65"/>
              <a:gd name="T37" fmla="*/ 57057 h 17"/>
              <a:gd name="T38" fmla="*/ 89095 w 65"/>
              <a:gd name="T39" fmla="*/ 74613 h 17"/>
              <a:gd name="T40" fmla="*/ 84406 w 65"/>
              <a:gd name="T41" fmla="*/ 74613 h 17"/>
              <a:gd name="T42" fmla="*/ 79717 w 65"/>
              <a:gd name="T43" fmla="*/ 74613 h 17"/>
              <a:gd name="T44" fmla="*/ 76591 w 65"/>
              <a:gd name="T45" fmla="*/ 74613 h 17"/>
              <a:gd name="T46" fmla="*/ 71902 w 65"/>
              <a:gd name="T47" fmla="*/ 74613 h 17"/>
              <a:gd name="T48" fmla="*/ 67212 w 65"/>
              <a:gd name="T49" fmla="*/ 74613 h 17"/>
              <a:gd name="T50" fmla="*/ 64086 w 65"/>
              <a:gd name="T51" fmla="*/ 74613 h 17"/>
              <a:gd name="T52" fmla="*/ 59397 w 65"/>
              <a:gd name="T53" fmla="*/ 74613 h 17"/>
              <a:gd name="T54" fmla="*/ 54708 w 65"/>
              <a:gd name="T55" fmla="*/ 74613 h 17"/>
              <a:gd name="T56" fmla="*/ 50018 w 65"/>
              <a:gd name="T57" fmla="*/ 74613 h 17"/>
              <a:gd name="T58" fmla="*/ 46892 w 65"/>
              <a:gd name="T59" fmla="*/ 74613 h 17"/>
              <a:gd name="T60" fmla="*/ 42203 w 65"/>
              <a:gd name="T61" fmla="*/ 74613 h 17"/>
              <a:gd name="T62" fmla="*/ 37514 w 65"/>
              <a:gd name="T63" fmla="*/ 74613 h 17"/>
              <a:gd name="T64" fmla="*/ 34388 w 65"/>
              <a:gd name="T65" fmla="*/ 74613 h 17"/>
              <a:gd name="T66" fmla="*/ 29698 w 65"/>
              <a:gd name="T67" fmla="*/ 74613 h 17"/>
              <a:gd name="T68" fmla="*/ 25009 w 65"/>
              <a:gd name="T69" fmla="*/ 74613 h 17"/>
              <a:gd name="T70" fmla="*/ 21883 w 65"/>
              <a:gd name="T71" fmla="*/ 74613 h 17"/>
              <a:gd name="T72" fmla="*/ 17194 w 65"/>
              <a:gd name="T73" fmla="*/ 74613 h 17"/>
              <a:gd name="T74" fmla="*/ 12505 w 65"/>
              <a:gd name="T75" fmla="*/ 74613 h 17"/>
              <a:gd name="T76" fmla="*/ 12505 w 65"/>
              <a:gd name="T77" fmla="*/ 57057 h 17"/>
              <a:gd name="T78" fmla="*/ 7815 w 65"/>
              <a:gd name="T79" fmla="*/ 57057 h 17"/>
              <a:gd name="T80" fmla="*/ 4689 w 65"/>
              <a:gd name="T81" fmla="*/ 57057 h 17"/>
              <a:gd name="T82" fmla="*/ 4689 w 65"/>
              <a:gd name="T83" fmla="*/ 43890 h 17"/>
              <a:gd name="T84" fmla="*/ 0 w 65"/>
              <a:gd name="T85" fmla="*/ 43890 h 17"/>
              <a:gd name="T86" fmla="*/ 0 w 65"/>
              <a:gd name="T87" fmla="*/ 30723 h 17"/>
              <a:gd name="T88" fmla="*/ 4689 w 65"/>
              <a:gd name="T89" fmla="*/ 30723 h 17"/>
              <a:gd name="T90" fmla="*/ 7815 w 65"/>
              <a:gd name="T91" fmla="*/ 30723 h 17"/>
              <a:gd name="T92" fmla="*/ 7815 w 65"/>
              <a:gd name="T93" fmla="*/ 17556 h 17"/>
              <a:gd name="T94" fmla="*/ 12505 w 65"/>
              <a:gd name="T95" fmla="*/ 17556 h 17"/>
              <a:gd name="T96" fmla="*/ 17194 w 65"/>
              <a:gd name="T97" fmla="*/ 17556 h 17"/>
              <a:gd name="T98" fmla="*/ 21883 w 65"/>
              <a:gd name="T99" fmla="*/ 17556 h 17"/>
              <a:gd name="T100" fmla="*/ 25009 w 65"/>
              <a:gd name="T101" fmla="*/ 17556 h 17"/>
              <a:gd name="T102" fmla="*/ 29698 w 65"/>
              <a:gd name="T103" fmla="*/ 0 h 17"/>
              <a:gd name="T104" fmla="*/ 34388 w 65"/>
              <a:gd name="T105" fmla="*/ 0 h 17"/>
              <a:gd name="T106" fmla="*/ 37514 w 65"/>
              <a:gd name="T107" fmla="*/ 0 h 17"/>
              <a:gd name="T108" fmla="*/ 42203 w 65"/>
              <a:gd name="T109" fmla="*/ 0 h 17"/>
              <a:gd name="T110" fmla="*/ 46892 w 65"/>
              <a:gd name="T111" fmla="*/ 0 h 17"/>
              <a:gd name="T112" fmla="*/ 50018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2" y="0"/>
                </a:moveTo>
                <a:lnTo>
                  <a:pt x="35" y="0"/>
                </a:lnTo>
                <a:lnTo>
                  <a:pt x="38" y="0"/>
                </a:lnTo>
                <a:lnTo>
                  <a:pt x="41" y="0"/>
                </a:lnTo>
                <a:lnTo>
                  <a:pt x="43" y="0"/>
                </a:lnTo>
                <a:lnTo>
                  <a:pt x="46" y="0"/>
                </a:lnTo>
                <a:lnTo>
                  <a:pt x="49" y="0"/>
                </a:lnTo>
                <a:lnTo>
                  <a:pt x="49" y="4"/>
                </a:lnTo>
                <a:lnTo>
                  <a:pt x="51" y="4"/>
                </a:lnTo>
                <a:lnTo>
                  <a:pt x="54" y="4"/>
                </a:lnTo>
                <a:lnTo>
                  <a:pt x="57" y="4"/>
                </a:lnTo>
                <a:lnTo>
                  <a:pt x="59" y="4"/>
                </a:lnTo>
                <a:lnTo>
                  <a:pt x="62" y="4"/>
                </a:lnTo>
                <a:lnTo>
                  <a:pt x="62" y="7"/>
                </a:lnTo>
                <a:lnTo>
                  <a:pt x="65" y="7"/>
                </a:lnTo>
                <a:lnTo>
                  <a:pt x="65" y="10"/>
                </a:lnTo>
                <a:lnTo>
                  <a:pt x="65" y="13"/>
                </a:lnTo>
                <a:lnTo>
                  <a:pt x="62" y="13"/>
                </a:lnTo>
                <a:lnTo>
                  <a:pt x="59" y="13"/>
                </a:lnTo>
                <a:lnTo>
                  <a:pt x="57" y="17"/>
                </a:lnTo>
                <a:lnTo>
                  <a:pt x="54" y="17"/>
                </a:lnTo>
                <a:lnTo>
                  <a:pt x="51" y="17"/>
                </a:lnTo>
                <a:lnTo>
                  <a:pt x="49" y="17"/>
                </a:lnTo>
                <a:lnTo>
                  <a:pt x="46" y="17"/>
                </a:lnTo>
                <a:lnTo>
                  <a:pt x="43" y="17"/>
                </a:lnTo>
                <a:lnTo>
                  <a:pt x="41" y="17"/>
                </a:lnTo>
                <a:lnTo>
                  <a:pt x="38" y="17"/>
                </a:lnTo>
                <a:lnTo>
                  <a:pt x="35" y="17"/>
                </a:lnTo>
                <a:lnTo>
                  <a:pt x="32" y="17"/>
                </a:lnTo>
                <a:lnTo>
                  <a:pt x="30" y="17"/>
                </a:lnTo>
                <a:lnTo>
                  <a:pt x="27" y="17"/>
                </a:lnTo>
                <a:lnTo>
                  <a:pt x="24" y="17"/>
                </a:lnTo>
                <a:lnTo>
                  <a:pt x="22" y="17"/>
                </a:lnTo>
                <a:lnTo>
                  <a:pt x="19" y="17"/>
                </a:lnTo>
                <a:lnTo>
                  <a:pt x="16" y="17"/>
                </a:lnTo>
                <a:lnTo>
                  <a:pt x="14" y="17"/>
                </a:lnTo>
                <a:lnTo>
                  <a:pt x="11" y="17"/>
                </a:lnTo>
                <a:lnTo>
                  <a:pt x="8" y="17"/>
                </a:lnTo>
                <a:lnTo>
                  <a:pt x="8" y="13"/>
                </a:lnTo>
                <a:lnTo>
                  <a:pt x="5" y="13"/>
                </a:lnTo>
                <a:lnTo>
                  <a:pt x="3" y="13"/>
                </a:lnTo>
                <a:lnTo>
                  <a:pt x="3" y="10"/>
                </a:lnTo>
                <a:lnTo>
                  <a:pt x="0" y="10"/>
                </a:lnTo>
                <a:lnTo>
                  <a:pt x="0" y="7"/>
                </a:lnTo>
                <a:lnTo>
                  <a:pt x="3" y="7"/>
                </a:lnTo>
                <a:lnTo>
                  <a:pt x="5" y="7"/>
                </a:lnTo>
                <a:lnTo>
                  <a:pt x="5" y="4"/>
                </a:lnTo>
                <a:lnTo>
                  <a:pt x="8" y="4"/>
                </a:lnTo>
                <a:lnTo>
                  <a:pt x="11" y="4"/>
                </a:lnTo>
                <a:lnTo>
                  <a:pt x="14" y="4"/>
                </a:lnTo>
                <a:lnTo>
                  <a:pt x="16" y="4"/>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20" name="Freeform 174"/>
          <p:cNvSpPr>
            <a:spLocks/>
          </p:cNvSpPr>
          <p:nvPr/>
        </p:nvSpPr>
        <p:spPr bwMode="auto">
          <a:xfrm>
            <a:off x="2789238" y="3241675"/>
            <a:ext cx="101600" cy="74613"/>
          </a:xfrm>
          <a:custGeom>
            <a:avLst/>
            <a:gdLst>
              <a:gd name="T0" fmla="*/ 50018 w 65"/>
              <a:gd name="T1" fmla="*/ 0 h 17"/>
              <a:gd name="T2" fmla="*/ 71902 w 65"/>
              <a:gd name="T3" fmla="*/ 0 h 17"/>
              <a:gd name="T4" fmla="*/ 89095 w 65"/>
              <a:gd name="T5" fmla="*/ 17556 h 17"/>
              <a:gd name="T6" fmla="*/ 96911 w 65"/>
              <a:gd name="T7" fmla="*/ 30723 h 17"/>
              <a:gd name="T8" fmla="*/ 101600 w 65"/>
              <a:gd name="T9" fmla="*/ 43890 h 17"/>
              <a:gd name="T10" fmla="*/ 96911 w 65"/>
              <a:gd name="T11" fmla="*/ 57057 h 17"/>
              <a:gd name="T12" fmla="*/ 89095 w 65"/>
              <a:gd name="T13" fmla="*/ 74613 h 17"/>
              <a:gd name="T14" fmla="*/ 71902 w 65"/>
              <a:gd name="T15" fmla="*/ 74613 h 17"/>
              <a:gd name="T16" fmla="*/ 50018 w 65"/>
              <a:gd name="T17" fmla="*/ 74613 h 17"/>
              <a:gd name="T18" fmla="*/ 34388 w 65"/>
              <a:gd name="T19" fmla="*/ 74613 h 17"/>
              <a:gd name="T20" fmla="*/ 17194 w 65"/>
              <a:gd name="T21" fmla="*/ 74613 h 17"/>
              <a:gd name="T22" fmla="*/ 4689 w 65"/>
              <a:gd name="T23" fmla="*/ 57057 h 17"/>
              <a:gd name="T24" fmla="*/ 0 w 65"/>
              <a:gd name="T25" fmla="*/ 43890 h 17"/>
              <a:gd name="T26" fmla="*/ 4689 w 65"/>
              <a:gd name="T27" fmla="*/ 30723 h 17"/>
              <a:gd name="T28" fmla="*/ 17194 w 65"/>
              <a:gd name="T29" fmla="*/ 17556 h 17"/>
              <a:gd name="T30" fmla="*/ 3438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6" y="0"/>
                </a:lnTo>
                <a:lnTo>
                  <a:pt x="57" y="4"/>
                </a:lnTo>
                <a:lnTo>
                  <a:pt x="62" y="7"/>
                </a:lnTo>
                <a:lnTo>
                  <a:pt x="65" y="10"/>
                </a:lnTo>
                <a:lnTo>
                  <a:pt x="62" y="13"/>
                </a:lnTo>
                <a:lnTo>
                  <a:pt x="57" y="17"/>
                </a:lnTo>
                <a:lnTo>
                  <a:pt x="46" y="17"/>
                </a:lnTo>
                <a:lnTo>
                  <a:pt x="32" y="17"/>
                </a:lnTo>
                <a:lnTo>
                  <a:pt x="22" y="17"/>
                </a:lnTo>
                <a:lnTo>
                  <a:pt x="11" y="17"/>
                </a:lnTo>
                <a:lnTo>
                  <a:pt x="3" y="13"/>
                </a:lnTo>
                <a:lnTo>
                  <a:pt x="0" y="10"/>
                </a:lnTo>
                <a:lnTo>
                  <a:pt x="3" y="7"/>
                </a:lnTo>
                <a:lnTo>
                  <a:pt x="11" y="4"/>
                </a:lnTo>
                <a:lnTo>
                  <a:pt x="22"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21" name="Rectangle 175"/>
          <p:cNvSpPr>
            <a:spLocks noChangeArrowheads="1"/>
          </p:cNvSpPr>
          <p:nvPr/>
        </p:nvSpPr>
        <p:spPr bwMode="auto">
          <a:xfrm>
            <a:off x="2801938" y="3148013"/>
            <a:ext cx="76200" cy="7461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22" name="Rectangle 176"/>
          <p:cNvSpPr>
            <a:spLocks noChangeArrowheads="1"/>
          </p:cNvSpPr>
          <p:nvPr/>
        </p:nvSpPr>
        <p:spPr bwMode="auto">
          <a:xfrm>
            <a:off x="2801938" y="3148013"/>
            <a:ext cx="76200" cy="74612"/>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23" name="Rectangle 177"/>
          <p:cNvSpPr>
            <a:spLocks noChangeArrowheads="1"/>
          </p:cNvSpPr>
          <p:nvPr/>
        </p:nvSpPr>
        <p:spPr bwMode="auto">
          <a:xfrm>
            <a:off x="2551113" y="2795588"/>
            <a:ext cx="142875" cy="17938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24" name="Rectangle 178"/>
          <p:cNvSpPr>
            <a:spLocks noChangeArrowheads="1"/>
          </p:cNvSpPr>
          <p:nvPr/>
        </p:nvSpPr>
        <p:spPr bwMode="auto">
          <a:xfrm>
            <a:off x="2551113" y="2795588"/>
            <a:ext cx="142875" cy="179387"/>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25" name="Freeform 179"/>
          <p:cNvSpPr>
            <a:spLocks/>
          </p:cNvSpPr>
          <p:nvPr/>
        </p:nvSpPr>
        <p:spPr bwMode="auto">
          <a:xfrm>
            <a:off x="2501900" y="2863850"/>
            <a:ext cx="101600" cy="74613"/>
          </a:xfrm>
          <a:custGeom>
            <a:avLst/>
            <a:gdLst>
              <a:gd name="T0" fmla="*/ 51582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9717 w 65"/>
              <a:gd name="T15" fmla="*/ 0 h 17"/>
              <a:gd name="T16" fmla="*/ 84406 w 65"/>
              <a:gd name="T17" fmla="*/ 0 h 17"/>
              <a:gd name="T18" fmla="*/ 89095 w 65"/>
              <a:gd name="T19" fmla="*/ 0 h 17"/>
              <a:gd name="T20" fmla="*/ 93785 w 65"/>
              <a:gd name="T21" fmla="*/ 13167 h 17"/>
              <a:gd name="T22" fmla="*/ 96911 w 65"/>
              <a:gd name="T23" fmla="*/ 13167 h 17"/>
              <a:gd name="T24" fmla="*/ 101600 w 65"/>
              <a:gd name="T25" fmla="*/ 13167 h 17"/>
              <a:gd name="T26" fmla="*/ 101600 w 65"/>
              <a:gd name="T27" fmla="*/ 30723 h 17"/>
              <a:gd name="T28" fmla="*/ 101600 w 65"/>
              <a:gd name="T29" fmla="*/ 43890 h 17"/>
              <a:gd name="T30" fmla="*/ 96911 w 65"/>
              <a:gd name="T31" fmla="*/ 43890 h 17"/>
              <a:gd name="T32" fmla="*/ 93785 w 65"/>
              <a:gd name="T33" fmla="*/ 43890 h 17"/>
              <a:gd name="T34" fmla="*/ 93785 w 65"/>
              <a:gd name="T35" fmla="*/ 57057 h 17"/>
              <a:gd name="T36" fmla="*/ 89095 w 65"/>
              <a:gd name="T37" fmla="*/ 57057 h 17"/>
              <a:gd name="T38" fmla="*/ 84406 w 65"/>
              <a:gd name="T39" fmla="*/ 57057 h 17"/>
              <a:gd name="T40" fmla="*/ 79717 w 65"/>
              <a:gd name="T41" fmla="*/ 57057 h 17"/>
              <a:gd name="T42" fmla="*/ 76591 w 65"/>
              <a:gd name="T43" fmla="*/ 57057 h 17"/>
              <a:gd name="T44" fmla="*/ 71902 w 65"/>
              <a:gd name="T45" fmla="*/ 57057 h 17"/>
              <a:gd name="T46" fmla="*/ 71902 w 65"/>
              <a:gd name="T47" fmla="*/ 74613 h 17"/>
              <a:gd name="T48" fmla="*/ 67212 w 65"/>
              <a:gd name="T49" fmla="*/ 74613 h 17"/>
              <a:gd name="T50" fmla="*/ 64086 w 65"/>
              <a:gd name="T51" fmla="*/ 74613 h 17"/>
              <a:gd name="T52" fmla="*/ 59397 w 65"/>
              <a:gd name="T53" fmla="*/ 74613 h 17"/>
              <a:gd name="T54" fmla="*/ 54708 w 65"/>
              <a:gd name="T55" fmla="*/ 74613 h 17"/>
              <a:gd name="T56" fmla="*/ 51582 w 65"/>
              <a:gd name="T57" fmla="*/ 74613 h 17"/>
              <a:gd name="T58" fmla="*/ 46892 w 65"/>
              <a:gd name="T59" fmla="*/ 74613 h 17"/>
              <a:gd name="T60" fmla="*/ 42203 w 65"/>
              <a:gd name="T61" fmla="*/ 74613 h 17"/>
              <a:gd name="T62" fmla="*/ 37514 w 65"/>
              <a:gd name="T63" fmla="*/ 74613 h 17"/>
              <a:gd name="T64" fmla="*/ 34388 w 65"/>
              <a:gd name="T65" fmla="*/ 74613 h 17"/>
              <a:gd name="T66" fmla="*/ 29698 w 65"/>
              <a:gd name="T67" fmla="*/ 74613 h 17"/>
              <a:gd name="T68" fmla="*/ 29698 w 65"/>
              <a:gd name="T69" fmla="*/ 57057 h 17"/>
              <a:gd name="T70" fmla="*/ 25009 w 65"/>
              <a:gd name="T71" fmla="*/ 57057 h 17"/>
              <a:gd name="T72" fmla="*/ 21883 w 65"/>
              <a:gd name="T73" fmla="*/ 57057 h 17"/>
              <a:gd name="T74" fmla="*/ 17194 w 65"/>
              <a:gd name="T75" fmla="*/ 57057 h 17"/>
              <a:gd name="T76" fmla="*/ 12505 w 65"/>
              <a:gd name="T77" fmla="*/ 57057 h 17"/>
              <a:gd name="T78" fmla="*/ 9378 w 65"/>
              <a:gd name="T79" fmla="*/ 57057 h 17"/>
              <a:gd name="T80" fmla="*/ 9378 w 65"/>
              <a:gd name="T81" fmla="*/ 43890 h 17"/>
              <a:gd name="T82" fmla="*/ 4689 w 65"/>
              <a:gd name="T83" fmla="*/ 43890 h 17"/>
              <a:gd name="T84" fmla="*/ 0 w 65"/>
              <a:gd name="T85" fmla="*/ 43890 h 17"/>
              <a:gd name="T86" fmla="*/ 0 w 65"/>
              <a:gd name="T87" fmla="*/ 30723 h 17"/>
              <a:gd name="T88" fmla="*/ 0 w 65"/>
              <a:gd name="T89" fmla="*/ 13167 h 17"/>
              <a:gd name="T90" fmla="*/ 4689 w 65"/>
              <a:gd name="T91" fmla="*/ 13167 h 17"/>
              <a:gd name="T92" fmla="*/ 9378 w 65"/>
              <a:gd name="T93" fmla="*/ 13167 h 17"/>
              <a:gd name="T94" fmla="*/ 12505 w 65"/>
              <a:gd name="T95" fmla="*/ 0 h 17"/>
              <a:gd name="T96" fmla="*/ 17194 w 65"/>
              <a:gd name="T97" fmla="*/ 0 h 17"/>
              <a:gd name="T98" fmla="*/ 21883 w 65"/>
              <a:gd name="T99" fmla="*/ 0 h 17"/>
              <a:gd name="T100" fmla="*/ 25009 w 65"/>
              <a:gd name="T101" fmla="*/ 0 h 17"/>
              <a:gd name="T102" fmla="*/ 29698 w 65"/>
              <a:gd name="T103" fmla="*/ 0 h 17"/>
              <a:gd name="T104" fmla="*/ 34388 w 65"/>
              <a:gd name="T105" fmla="*/ 0 h 17"/>
              <a:gd name="T106" fmla="*/ 37514 w 65"/>
              <a:gd name="T107" fmla="*/ 0 h 17"/>
              <a:gd name="T108" fmla="*/ 42203 w 65"/>
              <a:gd name="T109" fmla="*/ 0 h 17"/>
              <a:gd name="T110" fmla="*/ 46892 w 65"/>
              <a:gd name="T111" fmla="*/ 0 h 17"/>
              <a:gd name="T112" fmla="*/ 51582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3" y="0"/>
                </a:moveTo>
                <a:lnTo>
                  <a:pt x="35" y="0"/>
                </a:lnTo>
                <a:lnTo>
                  <a:pt x="38" y="0"/>
                </a:lnTo>
                <a:lnTo>
                  <a:pt x="41" y="0"/>
                </a:lnTo>
                <a:lnTo>
                  <a:pt x="43" y="0"/>
                </a:lnTo>
                <a:lnTo>
                  <a:pt x="46" y="0"/>
                </a:lnTo>
                <a:lnTo>
                  <a:pt x="49" y="0"/>
                </a:lnTo>
                <a:lnTo>
                  <a:pt x="51" y="0"/>
                </a:lnTo>
                <a:lnTo>
                  <a:pt x="54" y="0"/>
                </a:lnTo>
                <a:lnTo>
                  <a:pt x="57" y="0"/>
                </a:lnTo>
                <a:lnTo>
                  <a:pt x="60" y="3"/>
                </a:lnTo>
                <a:lnTo>
                  <a:pt x="62" y="3"/>
                </a:lnTo>
                <a:lnTo>
                  <a:pt x="65" y="3"/>
                </a:lnTo>
                <a:lnTo>
                  <a:pt x="65" y="7"/>
                </a:lnTo>
                <a:lnTo>
                  <a:pt x="65" y="10"/>
                </a:lnTo>
                <a:lnTo>
                  <a:pt x="62" y="10"/>
                </a:lnTo>
                <a:lnTo>
                  <a:pt x="60" y="10"/>
                </a:lnTo>
                <a:lnTo>
                  <a:pt x="60" y="13"/>
                </a:lnTo>
                <a:lnTo>
                  <a:pt x="57" y="13"/>
                </a:lnTo>
                <a:lnTo>
                  <a:pt x="54" y="13"/>
                </a:lnTo>
                <a:lnTo>
                  <a:pt x="51" y="13"/>
                </a:lnTo>
                <a:lnTo>
                  <a:pt x="49" y="13"/>
                </a:lnTo>
                <a:lnTo>
                  <a:pt x="46" y="13"/>
                </a:lnTo>
                <a:lnTo>
                  <a:pt x="46" y="17"/>
                </a:lnTo>
                <a:lnTo>
                  <a:pt x="43" y="17"/>
                </a:lnTo>
                <a:lnTo>
                  <a:pt x="41" y="17"/>
                </a:lnTo>
                <a:lnTo>
                  <a:pt x="38" y="17"/>
                </a:lnTo>
                <a:lnTo>
                  <a:pt x="35" y="17"/>
                </a:lnTo>
                <a:lnTo>
                  <a:pt x="33" y="17"/>
                </a:lnTo>
                <a:lnTo>
                  <a:pt x="30" y="17"/>
                </a:lnTo>
                <a:lnTo>
                  <a:pt x="27" y="17"/>
                </a:lnTo>
                <a:lnTo>
                  <a:pt x="24" y="17"/>
                </a:lnTo>
                <a:lnTo>
                  <a:pt x="22" y="17"/>
                </a:lnTo>
                <a:lnTo>
                  <a:pt x="19" y="17"/>
                </a:lnTo>
                <a:lnTo>
                  <a:pt x="19" y="13"/>
                </a:lnTo>
                <a:lnTo>
                  <a:pt x="16" y="13"/>
                </a:lnTo>
                <a:lnTo>
                  <a:pt x="14" y="13"/>
                </a:lnTo>
                <a:lnTo>
                  <a:pt x="11" y="13"/>
                </a:lnTo>
                <a:lnTo>
                  <a:pt x="8" y="13"/>
                </a:lnTo>
                <a:lnTo>
                  <a:pt x="6" y="13"/>
                </a:lnTo>
                <a:lnTo>
                  <a:pt x="6" y="10"/>
                </a:lnTo>
                <a:lnTo>
                  <a:pt x="3" y="10"/>
                </a:lnTo>
                <a:lnTo>
                  <a:pt x="0" y="10"/>
                </a:lnTo>
                <a:lnTo>
                  <a:pt x="0" y="7"/>
                </a:lnTo>
                <a:lnTo>
                  <a:pt x="0" y="3"/>
                </a:lnTo>
                <a:lnTo>
                  <a:pt x="3" y="3"/>
                </a:lnTo>
                <a:lnTo>
                  <a:pt x="6" y="3"/>
                </a:lnTo>
                <a:lnTo>
                  <a:pt x="8" y="0"/>
                </a:lnTo>
                <a:lnTo>
                  <a:pt x="11" y="0"/>
                </a:lnTo>
                <a:lnTo>
                  <a:pt x="14" y="0"/>
                </a:lnTo>
                <a:lnTo>
                  <a:pt x="16" y="0"/>
                </a:lnTo>
                <a:lnTo>
                  <a:pt x="19" y="0"/>
                </a:lnTo>
                <a:lnTo>
                  <a:pt x="22" y="0"/>
                </a:lnTo>
                <a:lnTo>
                  <a:pt x="24"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26" name="Freeform 180"/>
          <p:cNvSpPr>
            <a:spLocks/>
          </p:cNvSpPr>
          <p:nvPr/>
        </p:nvSpPr>
        <p:spPr bwMode="auto">
          <a:xfrm>
            <a:off x="2501900" y="2863850"/>
            <a:ext cx="101600" cy="74613"/>
          </a:xfrm>
          <a:custGeom>
            <a:avLst/>
            <a:gdLst>
              <a:gd name="T0" fmla="*/ 51582 w 65"/>
              <a:gd name="T1" fmla="*/ 0 h 17"/>
              <a:gd name="T2" fmla="*/ 71902 w 65"/>
              <a:gd name="T3" fmla="*/ 0 h 17"/>
              <a:gd name="T4" fmla="*/ 89095 w 65"/>
              <a:gd name="T5" fmla="*/ 0 h 17"/>
              <a:gd name="T6" fmla="*/ 96911 w 65"/>
              <a:gd name="T7" fmla="*/ 13167 h 17"/>
              <a:gd name="T8" fmla="*/ 101600 w 65"/>
              <a:gd name="T9" fmla="*/ 30723 h 17"/>
              <a:gd name="T10" fmla="*/ 96911 w 65"/>
              <a:gd name="T11" fmla="*/ 43890 h 17"/>
              <a:gd name="T12" fmla="*/ 89095 w 65"/>
              <a:gd name="T13" fmla="*/ 57057 h 17"/>
              <a:gd name="T14" fmla="*/ 71902 w 65"/>
              <a:gd name="T15" fmla="*/ 74613 h 17"/>
              <a:gd name="T16" fmla="*/ 51582 w 65"/>
              <a:gd name="T17" fmla="*/ 74613 h 17"/>
              <a:gd name="T18" fmla="*/ 29698 w 65"/>
              <a:gd name="T19" fmla="*/ 74613 h 17"/>
              <a:gd name="T20" fmla="*/ 17194 w 65"/>
              <a:gd name="T21" fmla="*/ 57057 h 17"/>
              <a:gd name="T22" fmla="*/ 4689 w 65"/>
              <a:gd name="T23" fmla="*/ 43890 h 17"/>
              <a:gd name="T24" fmla="*/ 0 w 65"/>
              <a:gd name="T25" fmla="*/ 30723 h 17"/>
              <a:gd name="T26" fmla="*/ 4689 w 65"/>
              <a:gd name="T27" fmla="*/ 13167 h 17"/>
              <a:gd name="T28" fmla="*/ 17194 w 65"/>
              <a:gd name="T29" fmla="*/ 0 h 17"/>
              <a:gd name="T30" fmla="*/ 29698 w 65"/>
              <a:gd name="T31" fmla="*/ 0 h 17"/>
              <a:gd name="T32" fmla="*/ 51582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3" y="0"/>
                </a:moveTo>
                <a:lnTo>
                  <a:pt x="46" y="0"/>
                </a:lnTo>
                <a:lnTo>
                  <a:pt x="57" y="0"/>
                </a:lnTo>
                <a:lnTo>
                  <a:pt x="62" y="3"/>
                </a:lnTo>
                <a:lnTo>
                  <a:pt x="65" y="7"/>
                </a:lnTo>
                <a:lnTo>
                  <a:pt x="62" y="10"/>
                </a:lnTo>
                <a:lnTo>
                  <a:pt x="57" y="13"/>
                </a:lnTo>
                <a:lnTo>
                  <a:pt x="46" y="17"/>
                </a:lnTo>
                <a:lnTo>
                  <a:pt x="33" y="17"/>
                </a:lnTo>
                <a:lnTo>
                  <a:pt x="19" y="17"/>
                </a:lnTo>
                <a:lnTo>
                  <a:pt x="11" y="13"/>
                </a:lnTo>
                <a:lnTo>
                  <a:pt x="3" y="10"/>
                </a:lnTo>
                <a:lnTo>
                  <a:pt x="0" y="7"/>
                </a:lnTo>
                <a:lnTo>
                  <a:pt x="3" y="3"/>
                </a:lnTo>
                <a:lnTo>
                  <a:pt x="11" y="0"/>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27" name="Freeform 181"/>
          <p:cNvSpPr>
            <a:spLocks/>
          </p:cNvSpPr>
          <p:nvPr/>
        </p:nvSpPr>
        <p:spPr bwMode="auto">
          <a:xfrm>
            <a:off x="2501900" y="2916238"/>
            <a:ext cx="101600" cy="74612"/>
          </a:xfrm>
          <a:custGeom>
            <a:avLst/>
            <a:gdLst>
              <a:gd name="T0" fmla="*/ 51582 w 65"/>
              <a:gd name="T1" fmla="*/ 0 h 17"/>
              <a:gd name="T2" fmla="*/ 54708 w 65"/>
              <a:gd name="T3" fmla="*/ 0 h 17"/>
              <a:gd name="T4" fmla="*/ 59397 w 65"/>
              <a:gd name="T5" fmla="*/ 0 h 17"/>
              <a:gd name="T6" fmla="*/ 64086 w 65"/>
              <a:gd name="T7" fmla="*/ 0 h 17"/>
              <a:gd name="T8" fmla="*/ 67212 w 65"/>
              <a:gd name="T9" fmla="*/ 0 h 17"/>
              <a:gd name="T10" fmla="*/ 71902 w 65"/>
              <a:gd name="T11" fmla="*/ 0 h 17"/>
              <a:gd name="T12" fmla="*/ 76591 w 65"/>
              <a:gd name="T13" fmla="*/ 0 h 17"/>
              <a:gd name="T14" fmla="*/ 79717 w 65"/>
              <a:gd name="T15" fmla="*/ 0 h 17"/>
              <a:gd name="T16" fmla="*/ 84406 w 65"/>
              <a:gd name="T17" fmla="*/ 0 h 17"/>
              <a:gd name="T18" fmla="*/ 89095 w 65"/>
              <a:gd name="T19" fmla="*/ 0 h 17"/>
              <a:gd name="T20" fmla="*/ 89095 w 65"/>
              <a:gd name="T21" fmla="*/ 13167 h 17"/>
              <a:gd name="T22" fmla="*/ 93785 w 65"/>
              <a:gd name="T23" fmla="*/ 13167 h 17"/>
              <a:gd name="T24" fmla="*/ 96911 w 65"/>
              <a:gd name="T25" fmla="*/ 13167 h 17"/>
              <a:gd name="T26" fmla="*/ 101600 w 65"/>
              <a:gd name="T27" fmla="*/ 13167 h 17"/>
              <a:gd name="T28" fmla="*/ 101600 w 65"/>
              <a:gd name="T29" fmla="*/ 30723 h 17"/>
              <a:gd name="T30" fmla="*/ 101600 w 65"/>
              <a:gd name="T31" fmla="*/ 43889 h 17"/>
              <a:gd name="T32" fmla="*/ 96911 w 65"/>
              <a:gd name="T33" fmla="*/ 43889 h 17"/>
              <a:gd name="T34" fmla="*/ 93785 w 65"/>
              <a:gd name="T35" fmla="*/ 43889 h 17"/>
              <a:gd name="T36" fmla="*/ 93785 w 65"/>
              <a:gd name="T37" fmla="*/ 57056 h 17"/>
              <a:gd name="T38" fmla="*/ 89095 w 65"/>
              <a:gd name="T39" fmla="*/ 57056 h 17"/>
              <a:gd name="T40" fmla="*/ 84406 w 65"/>
              <a:gd name="T41" fmla="*/ 57056 h 17"/>
              <a:gd name="T42" fmla="*/ 79717 w 65"/>
              <a:gd name="T43" fmla="*/ 57056 h 17"/>
              <a:gd name="T44" fmla="*/ 76591 w 65"/>
              <a:gd name="T45" fmla="*/ 57056 h 17"/>
              <a:gd name="T46" fmla="*/ 71902 w 65"/>
              <a:gd name="T47" fmla="*/ 57056 h 17"/>
              <a:gd name="T48" fmla="*/ 71902 w 65"/>
              <a:gd name="T49" fmla="*/ 74612 h 17"/>
              <a:gd name="T50" fmla="*/ 67212 w 65"/>
              <a:gd name="T51" fmla="*/ 74612 h 17"/>
              <a:gd name="T52" fmla="*/ 64086 w 65"/>
              <a:gd name="T53" fmla="*/ 74612 h 17"/>
              <a:gd name="T54" fmla="*/ 59397 w 65"/>
              <a:gd name="T55" fmla="*/ 74612 h 17"/>
              <a:gd name="T56" fmla="*/ 54708 w 65"/>
              <a:gd name="T57" fmla="*/ 74612 h 17"/>
              <a:gd name="T58" fmla="*/ 51582 w 65"/>
              <a:gd name="T59" fmla="*/ 74612 h 17"/>
              <a:gd name="T60" fmla="*/ 46892 w 65"/>
              <a:gd name="T61" fmla="*/ 74612 h 17"/>
              <a:gd name="T62" fmla="*/ 42203 w 65"/>
              <a:gd name="T63" fmla="*/ 74612 h 17"/>
              <a:gd name="T64" fmla="*/ 37514 w 65"/>
              <a:gd name="T65" fmla="*/ 74612 h 17"/>
              <a:gd name="T66" fmla="*/ 34388 w 65"/>
              <a:gd name="T67" fmla="*/ 74612 h 17"/>
              <a:gd name="T68" fmla="*/ 29698 w 65"/>
              <a:gd name="T69" fmla="*/ 74612 h 17"/>
              <a:gd name="T70" fmla="*/ 29698 w 65"/>
              <a:gd name="T71" fmla="*/ 57056 h 17"/>
              <a:gd name="T72" fmla="*/ 25009 w 65"/>
              <a:gd name="T73" fmla="*/ 57056 h 17"/>
              <a:gd name="T74" fmla="*/ 21883 w 65"/>
              <a:gd name="T75" fmla="*/ 57056 h 17"/>
              <a:gd name="T76" fmla="*/ 17194 w 65"/>
              <a:gd name="T77" fmla="*/ 57056 h 17"/>
              <a:gd name="T78" fmla="*/ 12505 w 65"/>
              <a:gd name="T79" fmla="*/ 57056 h 17"/>
              <a:gd name="T80" fmla="*/ 9378 w 65"/>
              <a:gd name="T81" fmla="*/ 57056 h 17"/>
              <a:gd name="T82" fmla="*/ 9378 w 65"/>
              <a:gd name="T83" fmla="*/ 43889 h 17"/>
              <a:gd name="T84" fmla="*/ 4689 w 65"/>
              <a:gd name="T85" fmla="*/ 43889 h 17"/>
              <a:gd name="T86" fmla="*/ 0 w 65"/>
              <a:gd name="T87" fmla="*/ 43889 h 17"/>
              <a:gd name="T88" fmla="*/ 0 w 65"/>
              <a:gd name="T89" fmla="*/ 30723 h 17"/>
              <a:gd name="T90" fmla="*/ 4689 w 65"/>
              <a:gd name="T91" fmla="*/ 13167 h 17"/>
              <a:gd name="T92" fmla="*/ 9378 w 65"/>
              <a:gd name="T93" fmla="*/ 13167 h 17"/>
              <a:gd name="T94" fmla="*/ 12505 w 65"/>
              <a:gd name="T95" fmla="*/ 13167 h 17"/>
              <a:gd name="T96" fmla="*/ 12505 w 65"/>
              <a:gd name="T97" fmla="*/ 0 h 17"/>
              <a:gd name="T98" fmla="*/ 17194 w 65"/>
              <a:gd name="T99" fmla="*/ 0 h 17"/>
              <a:gd name="T100" fmla="*/ 21883 w 65"/>
              <a:gd name="T101" fmla="*/ 0 h 17"/>
              <a:gd name="T102" fmla="*/ 25009 w 65"/>
              <a:gd name="T103" fmla="*/ 0 h 17"/>
              <a:gd name="T104" fmla="*/ 29698 w 65"/>
              <a:gd name="T105" fmla="*/ 0 h 17"/>
              <a:gd name="T106" fmla="*/ 34388 w 65"/>
              <a:gd name="T107" fmla="*/ 0 h 17"/>
              <a:gd name="T108" fmla="*/ 37514 w 65"/>
              <a:gd name="T109" fmla="*/ 0 h 17"/>
              <a:gd name="T110" fmla="*/ 42203 w 65"/>
              <a:gd name="T111" fmla="*/ 0 h 17"/>
              <a:gd name="T112" fmla="*/ 46892 w 65"/>
              <a:gd name="T113" fmla="*/ 0 h 17"/>
              <a:gd name="T114" fmla="*/ 51582 w 65"/>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5" h="17">
                <a:moveTo>
                  <a:pt x="33" y="0"/>
                </a:moveTo>
                <a:lnTo>
                  <a:pt x="35" y="0"/>
                </a:lnTo>
                <a:lnTo>
                  <a:pt x="38" y="0"/>
                </a:lnTo>
                <a:lnTo>
                  <a:pt x="41" y="0"/>
                </a:lnTo>
                <a:lnTo>
                  <a:pt x="43" y="0"/>
                </a:lnTo>
                <a:lnTo>
                  <a:pt x="46" y="0"/>
                </a:lnTo>
                <a:lnTo>
                  <a:pt x="49" y="0"/>
                </a:lnTo>
                <a:lnTo>
                  <a:pt x="51" y="0"/>
                </a:lnTo>
                <a:lnTo>
                  <a:pt x="54" y="0"/>
                </a:lnTo>
                <a:lnTo>
                  <a:pt x="57" y="0"/>
                </a:lnTo>
                <a:lnTo>
                  <a:pt x="57" y="3"/>
                </a:lnTo>
                <a:lnTo>
                  <a:pt x="60" y="3"/>
                </a:lnTo>
                <a:lnTo>
                  <a:pt x="62" y="3"/>
                </a:lnTo>
                <a:lnTo>
                  <a:pt x="65" y="3"/>
                </a:lnTo>
                <a:lnTo>
                  <a:pt x="65" y="7"/>
                </a:lnTo>
                <a:lnTo>
                  <a:pt x="65" y="10"/>
                </a:lnTo>
                <a:lnTo>
                  <a:pt x="62" y="10"/>
                </a:lnTo>
                <a:lnTo>
                  <a:pt x="60" y="10"/>
                </a:lnTo>
                <a:lnTo>
                  <a:pt x="60" y="13"/>
                </a:lnTo>
                <a:lnTo>
                  <a:pt x="57" y="13"/>
                </a:lnTo>
                <a:lnTo>
                  <a:pt x="54" y="13"/>
                </a:lnTo>
                <a:lnTo>
                  <a:pt x="51" y="13"/>
                </a:lnTo>
                <a:lnTo>
                  <a:pt x="49" y="13"/>
                </a:lnTo>
                <a:lnTo>
                  <a:pt x="46" y="13"/>
                </a:lnTo>
                <a:lnTo>
                  <a:pt x="46" y="17"/>
                </a:lnTo>
                <a:lnTo>
                  <a:pt x="43" y="17"/>
                </a:lnTo>
                <a:lnTo>
                  <a:pt x="41" y="17"/>
                </a:lnTo>
                <a:lnTo>
                  <a:pt x="38" y="17"/>
                </a:lnTo>
                <a:lnTo>
                  <a:pt x="35" y="17"/>
                </a:lnTo>
                <a:lnTo>
                  <a:pt x="33" y="17"/>
                </a:lnTo>
                <a:lnTo>
                  <a:pt x="30" y="17"/>
                </a:lnTo>
                <a:lnTo>
                  <a:pt x="27" y="17"/>
                </a:lnTo>
                <a:lnTo>
                  <a:pt x="24" y="17"/>
                </a:lnTo>
                <a:lnTo>
                  <a:pt x="22" y="17"/>
                </a:lnTo>
                <a:lnTo>
                  <a:pt x="19" y="17"/>
                </a:lnTo>
                <a:lnTo>
                  <a:pt x="19" y="13"/>
                </a:lnTo>
                <a:lnTo>
                  <a:pt x="16" y="13"/>
                </a:lnTo>
                <a:lnTo>
                  <a:pt x="14" y="13"/>
                </a:lnTo>
                <a:lnTo>
                  <a:pt x="11" y="13"/>
                </a:lnTo>
                <a:lnTo>
                  <a:pt x="8" y="13"/>
                </a:lnTo>
                <a:lnTo>
                  <a:pt x="6" y="13"/>
                </a:lnTo>
                <a:lnTo>
                  <a:pt x="6" y="10"/>
                </a:lnTo>
                <a:lnTo>
                  <a:pt x="3" y="10"/>
                </a:lnTo>
                <a:lnTo>
                  <a:pt x="0" y="10"/>
                </a:lnTo>
                <a:lnTo>
                  <a:pt x="0" y="7"/>
                </a:lnTo>
                <a:lnTo>
                  <a:pt x="3" y="3"/>
                </a:lnTo>
                <a:lnTo>
                  <a:pt x="6" y="3"/>
                </a:lnTo>
                <a:lnTo>
                  <a:pt x="8" y="3"/>
                </a:lnTo>
                <a:lnTo>
                  <a:pt x="8" y="0"/>
                </a:lnTo>
                <a:lnTo>
                  <a:pt x="11" y="0"/>
                </a:lnTo>
                <a:lnTo>
                  <a:pt x="14" y="0"/>
                </a:lnTo>
                <a:lnTo>
                  <a:pt x="16" y="0"/>
                </a:lnTo>
                <a:lnTo>
                  <a:pt x="19" y="0"/>
                </a:lnTo>
                <a:lnTo>
                  <a:pt x="22" y="0"/>
                </a:lnTo>
                <a:lnTo>
                  <a:pt x="24"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28" name="Freeform 182"/>
          <p:cNvSpPr>
            <a:spLocks/>
          </p:cNvSpPr>
          <p:nvPr/>
        </p:nvSpPr>
        <p:spPr bwMode="auto">
          <a:xfrm>
            <a:off x="2501900" y="2916238"/>
            <a:ext cx="101600" cy="74612"/>
          </a:xfrm>
          <a:custGeom>
            <a:avLst/>
            <a:gdLst>
              <a:gd name="T0" fmla="*/ 51582 w 65"/>
              <a:gd name="T1" fmla="*/ 0 h 17"/>
              <a:gd name="T2" fmla="*/ 71902 w 65"/>
              <a:gd name="T3" fmla="*/ 0 h 17"/>
              <a:gd name="T4" fmla="*/ 89095 w 65"/>
              <a:gd name="T5" fmla="*/ 0 h 17"/>
              <a:gd name="T6" fmla="*/ 96911 w 65"/>
              <a:gd name="T7" fmla="*/ 13167 h 17"/>
              <a:gd name="T8" fmla="*/ 101600 w 65"/>
              <a:gd name="T9" fmla="*/ 30723 h 17"/>
              <a:gd name="T10" fmla="*/ 96911 w 65"/>
              <a:gd name="T11" fmla="*/ 43889 h 17"/>
              <a:gd name="T12" fmla="*/ 89095 w 65"/>
              <a:gd name="T13" fmla="*/ 57056 h 17"/>
              <a:gd name="T14" fmla="*/ 71902 w 65"/>
              <a:gd name="T15" fmla="*/ 74612 h 17"/>
              <a:gd name="T16" fmla="*/ 51582 w 65"/>
              <a:gd name="T17" fmla="*/ 74612 h 17"/>
              <a:gd name="T18" fmla="*/ 29698 w 65"/>
              <a:gd name="T19" fmla="*/ 74612 h 17"/>
              <a:gd name="T20" fmla="*/ 17194 w 65"/>
              <a:gd name="T21" fmla="*/ 57056 h 17"/>
              <a:gd name="T22" fmla="*/ 4689 w 65"/>
              <a:gd name="T23" fmla="*/ 43889 h 17"/>
              <a:gd name="T24" fmla="*/ 0 w 65"/>
              <a:gd name="T25" fmla="*/ 30723 h 17"/>
              <a:gd name="T26" fmla="*/ 4689 w 65"/>
              <a:gd name="T27" fmla="*/ 13167 h 17"/>
              <a:gd name="T28" fmla="*/ 17194 w 65"/>
              <a:gd name="T29" fmla="*/ 0 h 17"/>
              <a:gd name="T30" fmla="*/ 29698 w 65"/>
              <a:gd name="T31" fmla="*/ 0 h 17"/>
              <a:gd name="T32" fmla="*/ 51582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3" y="0"/>
                </a:moveTo>
                <a:lnTo>
                  <a:pt x="46" y="0"/>
                </a:lnTo>
                <a:lnTo>
                  <a:pt x="57" y="0"/>
                </a:lnTo>
                <a:lnTo>
                  <a:pt x="62" y="3"/>
                </a:lnTo>
                <a:lnTo>
                  <a:pt x="65" y="7"/>
                </a:lnTo>
                <a:lnTo>
                  <a:pt x="62" y="10"/>
                </a:lnTo>
                <a:lnTo>
                  <a:pt x="57" y="13"/>
                </a:lnTo>
                <a:lnTo>
                  <a:pt x="46" y="17"/>
                </a:lnTo>
                <a:lnTo>
                  <a:pt x="33" y="17"/>
                </a:lnTo>
                <a:lnTo>
                  <a:pt x="19" y="17"/>
                </a:lnTo>
                <a:lnTo>
                  <a:pt x="11" y="13"/>
                </a:lnTo>
                <a:lnTo>
                  <a:pt x="3" y="10"/>
                </a:lnTo>
                <a:lnTo>
                  <a:pt x="0" y="7"/>
                </a:lnTo>
                <a:lnTo>
                  <a:pt x="3" y="3"/>
                </a:lnTo>
                <a:lnTo>
                  <a:pt x="11" y="0"/>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29" name="Rectangle 183"/>
          <p:cNvSpPr>
            <a:spLocks noChangeArrowheads="1"/>
          </p:cNvSpPr>
          <p:nvPr/>
        </p:nvSpPr>
        <p:spPr bwMode="auto">
          <a:xfrm>
            <a:off x="2511425" y="2816225"/>
            <a:ext cx="79375" cy="746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30" name="Rectangle 184"/>
          <p:cNvSpPr>
            <a:spLocks noChangeArrowheads="1"/>
          </p:cNvSpPr>
          <p:nvPr/>
        </p:nvSpPr>
        <p:spPr bwMode="auto">
          <a:xfrm>
            <a:off x="2511425" y="2816225"/>
            <a:ext cx="79375" cy="74613"/>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31" name="Rectangle 185"/>
          <p:cNvSpPr>
            <a:spLocks noChangeArrowheads="1"/>
          </p:cNvSpPr>
          <p:nvPr/>
        </p:nvSpPr>
        <p:spPr bwMode="auto">
          <a:xfrm>
            <a:off x="2052638" y="2963863"/>
            <a:ext cx="142875" cy="17303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32" name="Rectangle 186"/>
          <p:cNvSpPr>
            <a:spLocks noChangeArrowheads="1"/>
          </p:cNvSpPr>
          <p:nvPr/>
        </p:nvSpPr>
        <p:spPr bwMode="auto">
          <a:xfrm>
            <a:off x="2052638" y="2963863"/>
            <a:ext cx="142875" cy="173037"/>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33" name="Freeform 187"/>
          <p:cNvSpPr>
            <a:spLocks/>
          </p:cNvSpPr>
          <p:nvPr/>
        </p:nvSpPr>
        <p:spPr bwMode="auto">
          <a:xfrm>
            <a:off x="2005013" y="3027363"/>
            <a:ext cx="101600" cy="74612"/>
          </a:xfrm>
          <a:custGeom>
            <a:avLst/>
            <a:gdLst>
              <a:gd name="T0" fmla="*/ 50018 w 65"/>
              <a:gd name="T1" fmla="*/ 0 h 16"/>
              <a:gd name="T2" fmla="*/ 54708 w 65"/>
              <a:gd name="T3" fmla="*/ 0 h 16"/>
              <a:gd name="T4" fmla="*/ 59397 w 65"/>
              <a:gd name="T5" fmla="*/ 0 h 16"/>
              <a:gd name="T6" fmla="*/ 62523 w 65"/>
              <a:gd name="T7" fmla="*/ 0 h 16"/>
              <a:gd name="T8" fmla="*/ 67212 w 65"/>
              <a:gd name="T9" fmla="*/ 0 h 16"/>
              <a:gd name="T10" fmla="*/ 71902 w 65"/>
              <a:gd name="T11" fmla="*/ 0 h 16"/>
              <a:gd name="T12" fmla="*/ 76591 w 65"/>
              <a:gd name="T13" fmla="*/ 0 h 16"/>
              <a:gd name="T14" fmla="*/ 79717 w 65"/>
              <a:gd name="T15" fmla="*/ 0 h 16"/>
              <a:gd name="T16" fmla="*/ 84406 w 65"/>
              <a:gd name="T17" fmla="*/ 0 h 16"/>
              <a:gd name="T18" fmla="*/ 89095 w 65"/>
              <a:gd name="T19" fmla="*/ 13990 h 16"/>
              <a:gd name="T20" fmla="*/ 92222 w 65"/>
              <a:gd name="T21" fmla="*/ 13990 h 16"/>
              <a:gd name="T22" fmla="*/ 96911 w 65"/>
              <a:gd name="T23" fmla="*/ 13990 h 16"/>
              <a:gd name="T24" fmla="*/ 96911 w 65"/>
              <a:gd name="T25" fmla="*/ 27980 h 16"/>
              <a:gd name="T26" fmla="*/ 101600 w 65"/>
              <a:gd name="T27" fmla="*/ 27980 h 16"/>
              <a:gd name="T28" fmla="*/ 101600 w 65"/>
              <a:gd name="T29" fmla="*/ 46633 h 16"/>
              <a:gd name="T30" fmla="*/ 96911 w 65"/>
              <a:gd name="T31" fmla="*/ 46633 h 16"/>
              <a:gd name="T32" fmla="*/ 92222 w 65"/>
              <a:gd name="T33" fmla="*/ 60622 h 16"/>
              <a:gd name="T34" fmla="*/ 89095 w 65"/>
              <a:gd name="T35" fmla="*/ 60622 h 16"/>
              <a:gd name="T36" fmla="*/ 84406 w 65"/>
              <a:gd name="T37" fmla="*/ 60622 h 16"/>
              <a:gd name="T38" fmla="*/ 79717 w 65"/>
              <a:gd name="T39" fmla="*/ 60622 h 16"/>
              <a:gd name="T40" fmla="*/ 76591 w 65"/>
              <a:gd name="T41" fmla="*/ 74612 h 16"/>
              <a:gd name="T42" fmla="*/ 71902 w 65"/>
              <a:gd name="T43" fmla="*/ 74612 h 16"/>
              <a:gd name="T44" fmla="*/ 67212 w 65"/>
              <a:gd name="T45" fmla="*/ 74612 h 16"/>
              <a:gd name="T46" fmla="*/ 62523 w 65"/>
              <a:gd name="T47" fmla="*/ 74612 h 16"/>
              <a:gd name="T48" fmla="*/ 59397 w 65"/>
              <a:gd name="T49" fmla="*/ 74612 h 16"/>
              <a:gd name="T50" fmla="*/ 54708 w 65"/>
              <a:gd name="T51" fmla="*/ 74612 h 16"/>
              <a:gd name="T52" fmla="*/ 50018 w 65"/>
              <a:gd name="T53" fmla="*/ 74612 h 16"/>
              <a:gd name="T54" fmla="*/ 46892 w 65"/>
              <a:gd name="T55" fmla="*/ 74612 h 16"/>
              <a:gd name="T56" fmla="*/ 42203 w 65"/>
              <a:gd name="T57" fmla="*/ 74612 h 16"/>
              <a:gd name="T58" fmla="*/ 37514 w 65"/>
              <a:gd name="T59" fmla="*/ 74612 h 16"/>
              <a:gd name="T60" fmla="*/ 34388 w 65"/>
              <a:gd name="T61" fmla="*/ 74612 h 16"/>
              <a:gd name="T62" fmla="*/ 29698 w 65"/>
              <a:gd name="T63" fmla="*/ 74612 h 16"/>
              <a:gd name="T64" fmla="*/ 25009 w 65"/>
              <a:gd name="T65" fmla="*/ 74612 h 16"/>
              <a:gd name="T66" fmla="*/ 20320 w 65"/>
              <a:gd name="T67" fmla="*/ 60622 h 16"/>
              <a:gd name="T68" fmla="*/ 17194 w 65"/>
              <a:gd name="T69" fmla="*/ 60622 h 16"/>
              <a:gd name="T70" fmla="*/ 12505 w 65"/>
              <a:gd name="T71" fmla="*/ 60622 h 16"/>
              <a:gd name="T72" fmla="*/ 7815 w 65"/>
              <a:gd name="T73" fmla="*/ 60622 h 16"/>
              <a:gd name="T74" fmla="*/ 4689 w 65"/>
              <a:gd name="T75" fmla="*/ 60622 h 16"/>
              <a:gd name="T76" fmla="*/ 4689 w 65"/>
              <a:gd name="T77" fmla="*/ 46633 h 16"/>
              <a:gd name="T78" fmla="*/ 0 w 65"/>
              <a:gd name="T79" fmla="*/ 46633 h 16"/>
              <a:gd name="T80" fmla="*/ 0 w 65"/>
              <a:gd name="T81" fmla="*/ 27980 h 16"/>
              <a:gd name="T82" fmla="*/ 4689 w 65"/>
              <a:gd name="T83" fmla="*/ 13990 h 16"/>
              <a:gd name="T84" fmla="*/ 7815 w 65"/>
              <a:gd name="T85" fmla="*/ 13990 h 16"/>
              <a:gd name="T86" fmla="*/ 12505 w 65"/>
              <a:gd name="T87" fmla="*/ 13990 h 16"/>
              <a:gd name="T88" fmla="*/ 12505 w 65"/>
              <a:gd name="T89" fmla="*/ 0 h 16"/>
              <a:gd name="T90" fmla="*/ 17194 w 65"/>
              <a:gd name="T91" fmla="*/ 0 h 16"/>
              <a:gd name="T92" fmla="*/ 20320 w 65"/>
              <a:gd name="T93" fmla="*/ 0 h 16"/>
              <a:gd name="T94" fmla="*/ 25009 w 65"/>
              <a:gd name="T95" fmla="*/ 0 h 16"/>
              <a:gd name="T96" fmla="*/ 29698 w 65"/>
              <a:gd name="T97" fmla="*/ 0 h 16"/>
              <a:gd name="T98" fmla="*/ 34388 w 65"/>
              <a:gd name="T99" fmla="*/ 0 h 16"/>
              <a:gd name="T100" fmla="*/ 37514 w 65"/>
              <a:gd name="T101" fmla="*/ 0 h 16"/>
              <a:gd name="T102" fmla="*/ 42203 w 65"/>
              <a:gd name="T103" fmla="*/ 0 h 16"/>
              <a:gd name="T104" fmla="*/ 46892 w 65"/>
              <a:gd name="T105" fmla="*/ 0 h 16"/>
              <a:gd name="T106" fmla="*/ 50018 w 65"/>
              <a:gd name="T107" fmla="*/ 0 h 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6">
                <a:moveTo>
                  <a:pt x="32" y="0"/>
                </a:moveTo>
                <a:lnTo>
                  <a:pt x="35" y="0"/>
                </a:lnTo>
                <a:lnTo>
                  <a:pt x="38" y="0"/>
                </a:lnTo>
                <a:lnTo>
                  <a:pt x="40" y="0"/>
                </a:lnTo>
                <a:lnTo>
                  <a:pt x="43" y="0"/>
                </a:lnTo>
                <a:lnTo>
                  <a:pt x="46" y="0"/>
                </a:lnTo>
                <a:lnTo>
                  <a:pt x="49" y="0"/>
                </a:lnTo>
                <a:lnTo>
                  <a:pt x="51" y="0"/>
                </a:lnTo>
                <a:lnTo>
                  <a:pt x="54" y="0"/>
                </a:lnTo>
                <a:lnTo>
                  <a:pt x="57" y="3"/>
                </a:lnTo>
                <a:lnTo>
                  <a:pt x="59" y="3"/>
                </a:lnTo>
                <a:lnTo>
                  <a:pt x="62" y="3"/>
                </a:lnTo>
                <a:lnTo>
                  <a:pt x="62" y="6"/>
                </a:lnTo>
                <a:lnTo>
                  <a:pt x="65" y="6"/>
                </a:lnTo>
                <a:lnTo>
                  <a:pt x="65" y="10"/>
                </a:lnTo>
                <a:lnTo>
                  <a:pt x="62" y="10"/>
                </a:lnTo>
                <a:lnTo>
                  <a:pt x="59" y="13"/>
                </a:lnTo>
                <a:lnTo>
                  <a:pt x="57" y="13"/>
                </a:lnTo>
                <a:lnTo>
                  <a:pt x="54" y="13"/>
                </a:lnTo>
                <a:lnTo>
                  <a:pt x="51" y="13"/>
                </a:lnTo>
                <a:lnTo>
                  <a:pt x="49" y="16"/>
                </a:lnTo>
                <a:lnTo>
                  <a:pt x="46" y="16"/>
                </a:lnTo>
                <a:lnTo>
                  <a:pt x="43" y="16"/>
                </a:lnTo>
                <a:lnTo>
                  <a:pt x="40" y="16"/>
                </a:lnTo>
                <a:lnTo>
                  <a:pt x="38" y="16"/>
                </a:lnTo>
                <a:lnTo>
                  <a:pt x="35" y="16"/>
                </a:lnTo>
                <a:lnTo>
                  <a:pt x="32" y="16"/>
                </a:lnTo>
                <a:lnTo>
                  <a:pt x="30" y="16"/>
                </a:lnTo>
                <a:lnTo>
                  <a:pt x="27" y="16"/>
                </a:lnTo>
                <a:lnTo>
                  <a:pt x="24" y="16"/>
                </a:lnTo>
                <a:lnTo>
                  <a:pt x="22" y="16"/>
                </a:lnTo>
                <a:lnTo>
                  <a:pt x="19" y="16"/>
                </a:lnTo>
                <a:lnTo>
                  <a:pt x="16" y="16"/>
                </a:lnTo>
                <a:lnTo>
                  <a:pt x="13" y="13"/>
                </a:lnTo>
                <a:lnTo>
                  <a:pt x="11" y="13"/>
                </a:lnTo>
                <a:lnTo>
                  <a:pt x="8" y="13"/>
                </a:lnTo>
                <a:lnTo>
                  <a:pt x="5" y="13"/>
                </a:lnTo>
                <a:lnTo>
                  <a:pt x="3" y="13"/>
                </a:lnTo>
                <a:lnTo>
                  <a:pt x="3" y="10"/>
                </a:lnTo>
                <a:lnTo>
                  <a:pt x="0" y="10"/>
                </a:lnTo>
                <a:lnTo>
                  <a:pt x="0" y="6"/>
                </a:lnTo>
                <a:lnTo>
                  <a:pt x="3" y="3"/>
                </a:lnTo>
                <a:lnTo>
                  <a:pt x="5" y="3"/>
                </a:lnTo>
                <a:lnTo>
                  <a:pt x="8" y="3"/>
                </a:lnTo>
                <a:lnTo>
                  <a:pt x="8" y="0"/>
                </a:lnTo>
                <a:lnTo>
                  <a:pt x="11" y="0"/>
                </a:lnTo>
                <a:lnTo>
                  <a:pt x="13" y="0"/>
                </a:lnTo>
                <a:lnTo>
                  <a:pt x="16" y="0"/>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34" name="Freeform 188"/>
          <p:cNvSpPr>
            <a:spLocks/>
          </p:cNvSpPr>
          <p:nvPr/>
        </p:nvSpPr>
        <p:spPr bwMode="auto">
          <a:xfrm>
            <a:off x="2005013" y="3027363"/>
            <a:ext cx="101600" cy="74612"/>
          </a:xfrm>
          <a:custGeom>
            <a:avLst/>
            <a:gdLst>
              <a:gd name="T0" fmla="*/ 50018 w 65"/>
              <a:gd name="T1" fmla="*/ 0 h 16"/>
              <a:gd name="T2" fmla="*/ 71902 w 65"/>
              <a:gd name="T3" fmla="*/ 0 h 16"/>
              <a:gd name="T4" fmla="*/ 84406 w 65"/>
              <a:gd name="T5" fmla="*/ 0 h 16"/>
              <a:gd name="T6" fmla="*/ 96911 w 65"/>
              <a:gd name="T7" fmla="*/ 13990 h 16"/>
              <a:gd name="T8" fmla="*/ 101600 w 65"/>
              <a:gd name="T9" fmla="*/ 27980 h 16"/>
              <a:gd name="T10" fmla="*/ 96911 w 65"/>
              <a:gd name="T11" fmla="*/ 46633 h 16"/>
              <a:gd name="T12" fmla="*/ 84406 w 65"/>
              <a:gd name="T13" fmla="*/ 60622 h 16"/>
              <a:gd name="T14" fmla="*/ 71902 w 65"/>
              <a:gd name="T15" fmla="*/ 74612 h 16"/>
              <a:gd name="T16" fmla="*/ 50018 w 65"/>
              <a:gd name="T17" fmla="*/ 74612 h 16"/>
              <a:gd name="T18" fmla="*/ 29698 w 65"/>
              <a:gd name="T19" fmla="*/ 74612 h 16"/>
              <a:gd name="T20" fmla="*/ 12505 w 65"/>
              <a:gd name="T21" fmla="*/ 60622 h 16"/>
              <a:gd name="T22" fmla="*/ 4689 w 65"/>
              <a:gd name="T23" fmla="*/ 46633 h 16"/>
              <a:gd name="T24" fmla="*/ 0 w 65"/>
              <a:gd name="T25" fmla="*/ 27980 h 16"/>
              <a:gd name="T26" fmla="*/ 4689 w 65"/>
              <a:gd name="T27" fmla="*/ 13990 h 16"/>
              <a:gd name="T28" fmla="*/ 12505 w 65"/>
              <a:gd name="T29" fmla="*/ 0 h 16"/>
              <a:gd name="T30" fmla="*/ 29698 w 65"/>
              <a:gd name="T31" fmla="*/ 0 h 16"/>
              <a:gd name="T32" fmla="*/ 50018 w 65"/>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6">
                <a:moveTo>
                  <a:pt x="32" y="0"/>
                </a:moveTo>
                <a:lnTo>
                  <a:pt x="46" y="0"/>
                </a:lnTo>
                <a:lnTo>
                  <a:pt x="54" y="0"/>
                </a:lnTo>
                <a:lnTo>
                  <a:pt x="62" y="3"/>
                </a:lnTo>
                <a:lnTo>
                  <a:pt x="65" y="6"/>
                </a:lnTo>
                <a:lnTo>
                  <a:pt x="62" y="10"/>
                </a:lnTo>
                <a:lnTo>
                  <a:pt x="54" y="13"/>
                </a:lnTo>
                <a:lnTo>
                  <a:pt x="46" y="16"/>
                </a:lnTo>
                <a:lnTo>
                  <a:pt x="32" y="16"/>
                </a:lnTo>
                <a:lnTo>
                  <a:pt x="19" y="16"/>
                </a:lnTo>
                <a:lnTo>
                  <a:pt x="8" y="13"/>
                </a:lnTo>
                <a:lnTo>
                  <a:pt x="3" y="10"/>
                </a:lnTo>
                <a:lnTo>
                  <a:pt x="0" y="6"/>
                </a:lnTo>
                <a:lnTo>
                  <a:pt x="3" y="3"/>
                </a:lnTo>
                <a:lnTo>
                  <a:pt x="8" y="0"/>
                </a:lnTo>
                <a:lnTo>
                  <a:pt x="19"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35" name="Freeform 189"/>
          <p:cNvSpPr>
            <a:spLocks/>
          </p:cNvSpPr>
          <p:nvPr/>
        </p:nvSpPr>
        <p:spPr bwMode="auto">
          <a:xfrm>
            <a:off x="2005013" y="3079750"/>
            <a:ext cx="101600" cy="74613"/>
          </a:xfrm>
          <a:custGeom>
            <a:avLst/>
            <a:gdLst>
              <a:gd name="T0" fmla="*/ 50018 w 65"/>
              <a:gd name="T1" fmla="*/ 0 h 16"/>
              <a:gd name="T2" fmla="*/ 54708 w 65"/>
              <a:gd name="T3" fmla="*/ 0 h 16"/>
              <a:gd name="T4" fmla="*/ 59397 w 65"/>
              <a:gd name="T5" fmla="*/ 0 h 16"/>
              <a:gd name="T6" fmla="*/ 62523 w 65"/>
              <a:gd name="T7" fmla="*/ 0 h 16"/>
              <a:gd name="T8" fmla="*/ 67212 w 65"/>
              <a:gd name="T9" fmla="*/ 0 h 16"/>
              <a:gd name="T10" fmla="*/ 71902 w 65"/>
              <a:gd name="T11" fmla="*/ 0 h 16"/>
              <a:gd name="T12" fmla="*/ 76591 w 65"/>
              <a:gd name="T13" fmla="*/ 0 h 16"/>
              <a:gd name="T14" fmla="*/ 79717 w 65"/>
              <a:gd name="T15" fmla="*/ 0 h 16"/>
              <a:gd name="T16" fmla="*/ 84406 w 65"/>
              <a:gd name="T17" fmla="*/ 0 h 16"/>
              <a:gd name="T18" fmla="*/ 89095 w 65"/>
              <a:gd name="T19" fmla="*/ 13990 h 16"/>
              <a:gd name="T20" fmla="*/ 92222 w 65"/>
              <a:gd name="T21" fmla="*/ 13990 h 16"/>
              <a:gd name="T22" fmla="*/ 96911 w 65"/>
              <a:gd name="T23" fmla="*/ 13990 h 16"/>
              <a:gd name="T24" fmla="*/ 96911 w 65"/>
              <a:gd name="T25" fmla="*/ 27980 h 16"/>
              <a:gd name="T26" fmla="*/ 101600 w 65"/>
              <a:gd name="T27" fmla="*/ 27980 h 16"/>
              <a:gd name="T28" fmla="*/ 101600 w 65"/>
              <a:gd name="T29" fmla="*/ 46633 h 16"/>
              <a:gd name="T30" fmla="*/ 96911 w 65"/>
              <a:gd name="T31" fmla="*/ 46633 h 16"/>
              <a:gd name="T32" fmla="*/ 92222 w 65"/>
              <a:gd name="T33" fmla="*/ 60623 h 16"/>
              <a:gd name="T34" fmla="*/ 89095 w 65"/>
              <a:gd name="T35" fmla="*/ 60623 h 16"/>
              <a:gd name="T36" fmla="*/ 84406 w 65"/>
              <a:gd name="T37" fmla="*/ 60623 h 16"/>
              <a:gd name="T38" fmla="*/ 79717 w 65"/>
              <a:gd name="T39" fmla="*/ 60623 h 16"/>
              <a:gd name="T40" fmla="*/ 76591 w 65"/>
              <a:gd name="T41" fmla="*/ 74613 h 16"/>
              <a:gd name="T42" fmla="*/ 71902 w 65"/>
              <a:gd name="T43" fmla="*/ 74613 h 16"/>
              <a:gd name="T44" fmla="*/ 67212 w 65"/>
              <a:gd name="T45" fmla="*/ 74613 h 16"/>
              <a:gd name="T46" fmla="*/ 62523 w 65"/>
              <a:gd name="T47" fmla="*/ 74613 h 16"/>
              <a:gd name="T48" fmla="*/ 59397 w 65"/>
              <a:gd name="T49" fmla="*/ 74613 h 16"/>
              <a:gd name="T50" fmla="*/ 54708 w 65"/>
              <a:gd name="T51" fmla="*/ 74613 h 16"/>
              <a:gd name="T52" fmla="*/ 50018 w 65"/>
              <a:gd name="T53" fmla="*/ 74613 h 16"/>
              <a:gd name="T54" fmla="*/ 46892 w 65"/>
              <a:gd name="T55" fmla="*/ 74613 h 16"/>
              <a:gd name="T56" fmla="*/ 42203 w 65"/>
              <a:gd name="T57" fmla="*/ 74613 h 16"/>
              <a:gd name="T58" fmla="*/ 37514 w 65"/>
              <a:gd name="T59" fmla="*/ 74613 h 16"/>
              <a:gd name="T60" fmla="*/ 34388 w 65"/>
              <a:gd name="T61" fmla="*/ 74613 h 16"/>
              <a:gd name="T62" fmla="*/ 29698 w 65"/>
              <a:gd name="T63" fmla="*/ 74613 h 16"/>
              <a:gd name="T64" fmla="*/ 25009 w 65"/>
              <a:gd name="T65" fmla="*/ 74613 h 16"/>
              <a:gd name="T66" fmla="*/ 20320 w 65"/>
              <a:gd name="T67" fmla="*/ 60623 h 16"/>
              <a:gd name="T68" fmla="*/ 17194 w 65"/>
              <a:gd name="T69" fmla="*/ 60623 h 16"/>
              <a:gd name="T70" fmla="*/ 12505 w 65"/>
              <a:gd name="T71" fmla="*/ 60623 h 16"/>
              <a:gd name="T72" fmla="*/ 7815 w 65"/>
              <a:gd name="T73" fmla="*/ 60623 h 16"/>
              <a:gd name="T74" fmla="*/ 4689 w 65"/>
              <a:gd name="T75" fmla="*/ 60623 h 16"/>
              <a:gd name="T76" fmla="*/ 4689 w 65"/>
              <a:gd name="T77" fmla="*/ 46633 h 16"/>
              <a:gd name="T78" fmla="*/ 0 w 65"/>
              <a:gd name="T79" fmla="*/ 46633 h 16"/>
              <a:gd name="T80" fmla="*/ 0 w 65"/>
              <a:gd name="T81" fmla="*/ 27980 h 16"/>
              <a:gd name="T82" fmla="*/ 4689 w 65"/>
              <a:gd name="T83" fmla="*/ 13990 h 16"/>
              <a:gd name="T84" fmla="*/ 7815 w 65"/>
              <a:gd name="T85" fmla="*/ 13990 h 16"/>
              <a:gd name="T86" fmla="*/ 12505 w 65"/>
              <a:gd name="T87" fmla="*/ 13990 h 16"/>
              <a:gd name="T88" fmla="*/ 12505 w 65"/>
              <a:gd name="T89" fmla="*/ 0 h 16"/>
              <a:gd name="T90" fmla="*/ 17194 w 65"/>
              <a:gd name="T91" fmla="*/ 0 h 16"/>
              <a:gd name="T92" fmla="*/ 20320 w 65"/>
              <a:gd name="T93" fmla="*/ 0 h 16"/>
              <a:gd name="T94" fmla="*/ 25009 w 65"/>
              <a:gd name="T95" fmla="*/ 0 h 16"/>
              <a:gd name="T96" fmla="*/ 29698 w 65"/>
              <a:gd name="T97" fmla="*/ 0 h 16"/>
              <a:gd name="T98" fmla="*/ 34388 w 65"/>
              <a:gd name="T99" fmla="*/ 0 h 16"/>
              <a:gd name="T100" fmla="*/ 37514 w 65"/>
              <a:gd name="T101" fmla="*/ 0 h 16"/>
              <a:gd name="T102" fmla="*/ 42203 w 65"/>
              <a:gd name="T103" fmla="*/ 0 h 16"/>
              <a:gd name="T104" fmla="*/ 46892 w 65"/>
              <a:gd name="T105" fmla="*/ 0 h 16"/>
              <a:gd name="T106" fmla="*/ 50018 w 65"/>
              <a:gd name="T107" fmla="*/ 0 h 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6">
                <a:moveTo>
                  <a:pt x="32" y="0"/>
                </a:moveTo>
                <a:lnTo>
                  <a:pt x="35" y="0"/>
                </a:lnTo>
                <a:lnTo>
                  <a:pt x="38" y="0"/>
                </a:lnTo>
                <a:lnTo>
                  <a:pt x="40" y="0"/>
                </a:lnTo>
                <a:lnTo>
                  <a:pt x="43" y="0"/>
                </a:lnTo>
                <a:lnTo>
                  <a:pt x="46" y="0"/>
                </a:lnTo>
                <a:lnTo>
                  <a:pt x="49" y="0"/>
                </a:lnTo>
                <a:lnTo>
                  <a:pt x="51" y="0"/>
                </a:lnTo>
                <a:lnTo>
                  <a:pt x="54" y="0"/>
                </a:lnTo>
                <a:lnTo>
                  <a:pt x="57" y="3"/>
                </a:lnTo>
                <a:lnTo>
                  <a:pt x="59" y="3"/>
                </a:lnTo>
                <a:lnTo>
                  <a:pt x="62" y="3"/>
                </a:lnTo>
                <a:lnTo>
                  <a:pt x="62" y="6"/>
                </a:lnTo>
                <a:lnTo>
                  <a:pt x="65" y="6"/>
                </a:lnTo>
                <a:lnTo>
                  <a:pt x="65" y="10"/>
                </a:lnTo>
                <a:lnTo>
                  <a:pt x="62" y="10"/>
                </a:lnTo>
                <a:lnTo>
                  <a:pt x="59" y="13"/>
                </a:lnTo>
                <a:lnTo>
                  <a:pt x="57" y="13"/>
                </a:lnTo>
                <a:lnTo>
                  <a:pt x="54" y="13"/>
                </a:lnTo>
                <a:lnTo>
                  <a:pt x="51" y="13"/>
                </a:lnTo>
                <a:lnTo>
                  <a:pt x="49" y="16"/>
                </a:lnTo>
                <a:lnTo>
                  <a:pt x="46" y="16"/>
                </a:lnTo>
                <a:lnTo>
                  <a:pt x="43" y="16"/>
                </a:lnTo>
                <a:lnTo>
                  <a:pt x="40" y="16"/>
                </a:lnTo>
                <a:lnTo>
                  <a:pt x="38" y="16"/>
                </a:lnTo>
                <a:lnTo>
                  <a:pt x="35" y="16"/>
                </a:lnTo>
                <a:lnTo>
                  <a:pt x="32" y="16"/>
                </a:lnTo>
                <a:lnTo>
                  <a:pt x="30" y="16"/>
                </a:lnTo>
                <a:lnTo>
                  <a:pt x="27" y="16"/>
                </a:lnTo>
                <a:lnTo>
                  <a:pt x="24" y="16"/>
                </a:lnTo>
                <a:lnTo>
                  <a:pt x="22" y="16"/>
                </a:lnTo>
                <a:lnTo>
                  <a:pt x="19" y="16"/>
                </a:lnTo>
                <a:lnTo>
                  <a:pt x="16" y="16"/>
                </a:lnTo>
                <a:lnTo>
                  <a:pt x="13" y="13"/>
                </a:lnTo>
                <a:lnTo>
                  <a:pt x="11" y="13"/>
                </a:lnTo>
                <a:lnTo>
                  <a:pt x="8" y="13"/>
                </a:lnTo>
                <a:lnTo>
                  <a:pt x="5" y="13"/>
                </a:lnTo>
                <a:lnTo>
                  <a:pt x="3" y="13"/>
                </a:lnTo>
                <a:lnTo>
                  <a:pt x="3" y="10"/>
                </a:lnTo>
                <a:lnTo>
                  <a:pt x="0" y="10"/>
                </a:lnTo>
                <a:lnTo>
                  <a:pt x="0" y="6"/>
                </a:lnTo>
                <a:lnTo>
                  <a:pt x="3" y="3"/>
                </a:lnTo>
                <a:lnTo>
                  <a:pt x="5" y="3"/>
                </a:lnTo>
                <a:lnTo>
                  <a:pt x="8" y="3"/>
                </a:lnTo>
                <a:lnTo>
                  <a:pt x="8" y="0"/>
                </a:lnTo>
                <a:lnTo>
                  <a:pt x="11" y="0"/>
                </a:lnTo>
                <a:lnTo>
                  <a:pt x="13" y="0"/>
                </a:lnTo>
                <a:lnTo>
                  <a:pt x="16" y="0"/>
                </a:lnTo>
                <a:lnTo>
                  <a:pt x="19" y="0"/>
                </a:lnTo>
                <a:lnTo>
                  <a:pt x="22" y="0"/>
                </a:lnTo>
                <a:lnTo>
                  <a:pt x="24" y="0"/>
                </a:lnTo>
                <a:lnTo>
                  <a:pt x="27" y="0"/>
                </a:lnTo>
                <a:lnTo>
                  <a:pt x="30" y="0"/>
                </a:lnTo>
                <a:lnTo>
                  <a:pt x="3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36" name="Freeform 190"/>
          <p:cNvSpPr>
            <a:spLocks/>
          </p:cNvSpPr>
          <p:nvPr/>
        </p:nvSpPr>
        <p:spPr bwMode="auto">
          <a:xfrm>
            <a:off x="2005013" y="3079750"/>
            <a:ext cx="101600" cy="74613"/>
          </a:xfrm>
          <a:custGeom>
            <a:avLst/>
            <a:gdLst>
              <a:gd name="T0" fmla="*/ 50018 w 65"/>
              <a:gd name="T1" fmla="*/ 0 h 16"/>
              <a:gd name="T2" fmla="*/ 71902 w 65"/>
              <a:gd name="T3" fmla="*/ 0 h 16"/>
              <a:gd name="T4" fmla="*/ 84406 w 65"/>
              <a:gd name="T5" fmla="*/ 0 h 16"/>
              <a:gd name="T6" fmla="*/ 96911 w 65"/>
              <a:gd name="T7" fmla="*/ 13990 h 16"/>
              <a:gd name="T8" fmla="*/ 101600 w 65"/>
              <a:gd name="T9" fmla="*/ 27980 h 16"/>
              <a:gd name="T10" fmla="*/ 96911 w 65"/>
              <a:gd name="T11" fmla="*/ 46633 h 16"/>
              <a:gd name="T12" fmla="*/ 84406 w 65"/>
              <a:gd name="T13" fmla="*/ 60623 h 16"/>
              <a:gd name="T14" fmla="*/ 71902 w 65"/>
              <a:gd name="T15" fmla="*/ 74613 h 16"/>
              <a:gd name="T16" fmla="*/ 50018 w 65"/>
              <a:gd name="T17" fmla="*/ 74613 h 16"/>
              <a:gd name="T18" fmla="*/ 29698 w 65"/>
              <a:gd name="T19" fmla="*/ 74613 h 16"/>
              <a:gd name="T20" fmla="*/ 12505 w 65"/>
              <a:gd name="T21" fmla="*/ 60623 h 16"/>
              <a:gd name="T22" fmla="*/ 4689 w 65"/>
              <a:gd name="T23" fmla="*/ 46633 h 16"/>
              <a:gd name="T24" fmla="*/ 0 w 65"/>
              <a:gd name="T25" fmla="*/ 27980 h 16"/>
              <a:gd name="T26" fmla="*/ 4689 w 65"/>
              <a:gd name="T27" fmla="*/ 13990 h 16"/>
              <a:gd name="T28" fmla="*/ 12505 w 65"/>
              <a:gd name="T29" fmla="*/ 0 h 16"/>
              <a:gd name="T30" fmla="*/ 29698 w 65"/>
              <a:gd name="T31" fmla="*/ 0 h 16"/>
              <a:gd name="T32" fmla="*/ 50018 w 65"/>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6">
                <a:moveTo>
                  <a:pt x="32" y="0"/>
                </a:moveTo>
                <a:lnTo>
                  <a:pt x="46" y="0"/>
                </a:lnTo>
                <a:lnTo>
                  <a:pt x="54" y="0"/>
                </a:lnTo>
                <a:lnTo>
                  <a:pt x="62" y="3"/>
                </a:lnTo>
                <a:lnTo>
                  <a:pt x="65" y="6"/>
                </a:lnTo>
                <a:lnTo>
                  <a:pt x="62" y="10"/>
                </a:lnTo>
                <a:lnTo>
                  <a:pt x="54" y="13"/>
                </a:lnTo>
                <a:lnTo>
                  <a:pt x="46" y="16"/>
                </a:lnTo>
                <a:lnTo>
                  <a:pt x="32" y="16"/>
                </a:lnTo>
                <a:lnTo>
                  <a:pt x="19" y="16"/>
                </a:lnTo>
                <a:lnTo>
                  <a:pt x="8" y="13"/>
                </a:lnTo>
                <a:lnTo>
                  <a:pt x="3" y="10"/>
                </a:lnTo>
                <a:lnTo>
                  <a:pt x="0" y="6"/>
                </a:lnTo>
                <a:lnTo>
                  <a:pt x="3" y="3"/>
                </a:lnTo>
                <a:lnTo>
                  <a:pt x="8" y="0"/>
                </a:lnTo>
                <a:lnTo>
                  <a:pt x="19" y="0"/>
                </a:lnTo>
                <a:lnTo>
                  <a:pt x="32"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37" name="Rectangle 191"/>
          <p:cNvSpPr>
            <a:spLocks noChangeArrowheads="1"/>
          </p:cNvSpPr>
          <p:nvPr/>
        </p:nvSpPr>
        <p:spPr bwMode="auto">
          <a:xfrm>
            <a:off x="2012950" y="2979738"/>
            <a:ext cx="80963" cy="7461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38" name="Rectangle 192"/>
          <p:cNvSpPr>
            <a:spLocks noChangeArrowheads="1"/>
          </p:cNvSpPr>
          <p:nvPr/>
        </p:nvSpPr>
        <p:spPr bwMode="auto">
          <a:xfrm>
            <a:off x="2012950" y="2979738"/>
            <a:ext cx="80963" cy="74612"/>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39" name="Rectangle 193"/>
          <p:cNvSpPr>
            <a:spLocks noChangeArrowheads="1"/>
          </p:cNvSpPr>
          <p:nvPr/>
        </p:nvSpPr>
        <p:spPr bwMode="auto">
          <a:xfrm>
            <a:off x="2417763" y="3378200"/>
            <a:ext cx="142875" cy="179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40" name="Rectangle 194"/>
          <p:cNvSpPr>
            <a:spLocks noChangeArrowheads="1"/>
          </p:cNvSpPr>
          <p:nvPr/>
        </p:nvSpPr>
        <p:spPr bwMode="auto">
          <a:xfrm>
            <a:off x="2417763" y="3378200"/>
            <a:ext cx="142875" cy="179388"/>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41" name="Freeform 195"/>
          <p:cNvSpPr>
            <a:spLocks/>
          </p:cNvSpPr>
          <p:nvPr/>
        </p:nvSpPr>
        <p:spPr bwMode="auto">
          <a:xfrm>
            <a:off x="2368550" y="3441700"/>
            <a:ext cx="101600" cy="74613"/>
          </a:xfrm>
          <a:custGeom>
            <a:avLst/>
            <a:gdLst>
              <a:gd name="T0" fmla="*/ 51582 w 65"/>
              <a:gd name="T1" fmla="*/ 0 h 16"/>
              <a:gd name="T2" fmla="*/ 56271 w 65"/>
              <a:gd name="T3" fmla="*/ 0 h 16"/>
              <a:gd name="T4" fmla="*/ 59397 w 65"/>
              <a:gd name="T5" fmla="*/ 0 h 16"/>
              <a:gd name="T6" fmla="*/ 64086 w 65"/>
              <a:gd name="T7" fmla="*/ 0 h 16"/>
              <a:gd name="T8" fmla="*/ 68775 w 65"/>
              <a:gd name="T9" fmla="*/ 0 h 16"/>
              <a:gd name="T10" fmla="*/ 71902 w 65"/>
              <a:gd name="T11" fmla="*/ 0 h 16"/>
              <a:gd name="T12" fmla="*/ 76591 w 65"/>
              <a:gd name="T13" fmla="*/ 0 h 16"/>
              <a:gd name="T14" fmla="*/ 81280 w 65"/>
              <a:gd name="T15" fmla="*/ 0 h 16"/>
              <a:gd name="T16" fmla="*/ 84406 w 65"/>
              <a:gd name="T17" fmla="*/ 13990 h 16"/>
              <a:gd name="T18" fmla="*/ 89095 w 65"/>
              <a:gd name="T19" fmla="*/ 13990 h 16"/>
              <a:gd name="T20" fmla="*/ 93785 w 65"/>
              <a:gd name="T21" fmla="*/ 13990 h 16"/>
              <a:gd name="T22" fmla="*/ 98474 w 65"/>
              <a:gd name="T23" fmla="*/ 13990 h 16"/>
              <a:gd name="T24" fmla="*/ 98474 w 65"/>
              <a:gd name="T25" fmla="*/ 32643 h 16"/>
              <a:gd name="T26" fmla="*/ 101600 w 65"/>
              <a:gd name="T27" fmla="*/ 32643 h 16"/>
              <a:gd name="T28" fmla="*/ 101600 w 65"/>
              <a:gd name="T29" fmla="*/ 46633 h 16"/>
              <a:gd name="T30" fmla="*/ 98474 w 65"/>
              <a:gd name="T31" fmla="*/ 46633 h 16"/>
              <a:gd name="T32" fmla="*/ 98474 w 65"/>
              <a:gd name="T33" fmla="*/ 60623 h 16"/>
              <a:gd name="T34" fmla="*/ 93785 w 65"/>
              <a:gd name="T35" fmla="*/ 60623 h 16"/>
              <a:gd name="T36" fmla="*/ 89095 w 65"/>
              <a:gd name="T37" fmla="*/ 60623 h 16"/>
              <a:gd name="T38" fmla="*/ 84406 w 65"/>
              <a:gd name="T39" fmla="*/ 60623 h 16"/>
              <a:gd name="T40" fmla="*/ 81280 w 65"/>
              <a:gd name="T41" fmla="*/ 74613 h 16"/>
              <a:gd name="T42" fmla="*/ 76591 w 65"/>
              <a:gd name="T43" fmla="*/ 74613 h 16"/>
              <a:gd name="T44" fmla="*/ 71902 w 65"/>
              <a:gd name="T45" fmla="*/ 74613 h 16"/>
              <a:gd name="T46" fmla="*/ 68775 w 65"/>
              <a:gd name="T47" fmla="*/ 74613 h 16"/>
              <a:gd name="T48" fmla="*/ 64086 w 65"/>
              <a:gd name="T49" fmla="*/ 74613 h 16"/>
              <a:gd name="T50" fmla="*/ 59397 w 65"/>
              <a:gd name="T51" fmla="*/ 74613 h 16"/>
              <a:gd name="T52" fmla="*/ 56271 w 65"/>
              <a:gd name="T53" fmla="*/ 74613 h 16"/>
              <a:gd name="T54" fmla="*/ 51582 w 65"/>
              <a:gd name="T55" fmla="*/ 74613 h 16"/>
              <a:gd name="T56" fmla="*/ 46892 w 65"/>
              <a:gd name="T57" fmla="*/ 74613 h 16"/>
              <a:gd name="T58" fmla="*/ 42203 w 65"/>
              <a:gd name="T59" fmla="*/ 74613 h 16"/>
              <a:gd name="T60" fmla="*/ 39077 w 65"/>
              <a:gd name="T61" fmla="*/ 74613 h 16"/>
              <a:gd name="T62" fmla="*/ 34388 w 65"/>
              <a:gd name="T63" fmla="*/ 74613 h 16"/>
              <a:gd name="T64" fmla="*/ 29698 w 65"/>
              <a:gd name="T65" fmla="*/ 74613 h 16"/>
              <a:gd name="T66" fmla="*/ 26572 w 65"/>
              <a:gd name="T67" fmla="*/ 74613 h 16"/>
              <a:gd name="T68" fmla="*/ 21883 w 65"/>
              <a:gd name="T69" fmla="*/ 74613 h 16"/>
              <a:gd name="T70" fmla="*/ 17194 w 65"/>
              <a:gd name="T71" fmla="*/ 60623 h 16"/>
              <a:gd name="T72" fmla="*/ 14068 w 65"/>
              <a:gd name="T73" fmla="*/ 60623 h 16"/>
              <a:gd name="T74" fmla="*/ 9378 w 65"/>
              <a:gd name="T75" fmla="*/ 60623 h 16"/>
              <a:gd name="T76" fmla="*/ 4689 w 65"/>
              <a:gd name="T77" fmla="*/ 60623 h 16"/>
              <a:gd name="T78" fmla="*/ 4689 w 65"/>
              <a:gd name="T79" fmla="*/ 46633 h 16"/>
              <a:gd name="T80" fmla="*/ 0 w 65"/>
              <a:gd name="T81" fmla="*/ 46633 h 16"/>
              <a:gd name="T82" fmla="*/ 0 w 65"/>
              <a:gd name="T83" fmla="*/ 32643 h 16"/>
              <a:gd name="T84" fmla="*/ 4689 w 65"/>
              <a:gd name="T85" fmla="*/ 32643 h 16"/>
              <a:gd name="T86" fmla="*/ 4689 w 65"/>
              <a:gd name="T87" fmla="*/ 13990 h 16"/>
              <a:gd name="T88" fmla="*/ 9378 w 65"/>
              <a:gd name="T89" fmla="*/ 13990 h 16"/>
              <a:gd name="T90" fmla="*/ 14068 w 65"/>
              <a:gd name="T91" fmla="*/ 13990 h 16"/>
              <a:gd name="T92" fmla="*/ 17194 w 65"/>
              <a:gd name="T93" fmla="*/ 13990 h 16"/>
              <a:gd name="T94" fmla="*/ 21883 w 65"/>
              <a:gd name="T95" fmla="*/ 0 h 16"/>
              <a:gd name="T96" fmla="*/ 26572 w 65"/>
              <a:gd name="T97" fmla="*/ 0 h 16"/>
              <a:gd name="T98" fmla="*/ 29698 w 65"/>
              <a:gd name="T99" fmla="*/ 0 h 16"/>
              <a:gd name="T100" fmla="*/ 34388 w 65"/>
              <a:gd name="T101" fmla="*/ 0 h 16"/>
              <a:gd name="T102" fmla="*/ 39077 w 65"/>
              <a:gd name="T103" fmla="*/ 0 h 16"/>
              <a:gd name="T104" fmla="*/ 42203 w 65"/>
              <a:gd name="T105" fmla="*/ 0 h 16"/>
              <a:gd name="T106" fmla="*/ 46892 w 65"/>
              <a:gd name="T107" fmla="*/ 0 h 16"/>
              <a:gd name="T108" fmla="*/ 51582 w 65"/>
              <a:gd name="T109" fmla="*/ 0 h 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5" h="16">
                <a:moveTo>
                  <a:pt x="33" y="0"/>
                </a:moveTo>
                <a:lnTo>
                  <a:pt x="36" y="0"/>
                </a:lnTo>
                <a:lnTo>
                  <a:pt x="38" y="0"/>
                </a:lnTo>
                <a:lnTo>
                  <a:pt x="41" y="0"/>
                </a:lnTo>
                <a:lnTo>
                  <a:pt x="44" y="0"/>
                </a:lnTo>
                <a:lnTo>
                  <a:pt x="46" y="0"/>
                </a:lnTo>
                <a:lnTo>
                  <a:pt x="49" y="0"/>
                </a:lnTo>
                <a:lnTo>
                  <a:pt x="52" y="0"/>
                </a:lnTo>
                <a:lnTo>
                  <a:pt x="54" y="3"/>
                </a:lnTo>
                <a:lnTo>
                  <a:pt x="57" y="3"/>
                </a:lnTo>
                <a:lnTo>
                  <a:pt x="60" y="3"/>
                </a:lnTo>
                <a:lnTo>
                  <a:pt x="63" y="3"/>
                </a:lnTo>
                <a:lnTo>
                  <a:pt x="63" y="7"/>
                </a:lnTo>
                <a:lnTo>
                  <a:pt x="65" y="7"/>
                </a:lnTo>
                <a:lnTo>
                  <a:pt x="65" y="10"/>
                </a:lnTo>
                <a:lnTo>
                  <a:pt x="63" y="10"/>
                </a:lnTo>
                <a:lnTo>
                  <a:pt x="63" y="13"/>
                </a:lnTo>
                <a:lnTo>
                  <a:pt x="60" y="13"/>
                </a:lnTo>
                <a:lnTo>
                  <a:pt x="57" y="13"/>
                </a:lnTo>
                <a:lnTo>
                  <a:pt x="54" y="13"/>
                </a:lnTo>
                <a:lnTo>
                  <a:pt x="52" y="16"/>
                </a:lnTo>
                <a:lnTo>
                  <a:pt x="49" y="16"/>
                </a:lnTo>
                <a:lnTo>
                  <a:pt x="46" y="16"/>
                </a:lnTo>
                <a:lnTo>
                  <a:pt x="44" y="16"/>
                </a:lnTo>
                <a:lnTo>
                  <a:pt x="41" y="16"/>
                </a:lnTo>
                <a:lnTo>
                  <a:pt x="38" y="16"/>
                </a:lnTo>
                <a:lnTo>
                  <a:pt x="36" y="16"/>
                </a:lnTo>
                <a:lnTo>
                  <a:pt x="33" y="16"/>
                </a:lnTo>
                <a:lnTo>
                  <a:pt x="30" y="16"/>
                </a:lnTo>
                <a:lnTo>
                  <a:pt x="27" y="16"/>
                </a:lnTo>
                <a:lnTo>
                  <a:pt x="25" y="16"/>
                </a:lnTo>
                <a:lnTo>
                  <a:pt x="22" y="16"/>
                </a:lnTo>
                <a:lnTo>
                  <a:pt x="19" y="16"/>
                </a:lnTo>
                <a:lnTo>
                  <a:pt x="17" y="16"/>
                </a:lnTo>
                <a:lnTo>
                  <a:pt x="14" y="16"/>
                </a:lnTo>
                <a:lnTo>
                  <a:pt x="11" y="13"/>
                </a:lnTo>
                <a:lnTo>
                  <a:pt x="9" y="13"/>
                </a:lnTo>
                <a:lnTo>
                  <a:pt x="6" y="13"/>
                </a:lnTo>
                <a:lnTo>
                  <a:pt x="3" y="13"/>
                </a:lnTo>
                <a:lnTo>
                  <a:pt x="3" y="10"/>
                </a:lnTo>
                <a:lnTo>
                  <a:pt x="0" y="10"/>
                </a:lnTo>
                <a:lnTo>
                  <a:pt x="0" y="7"/>
                </a:lnTo>
                <a:lnTo>
                  <a:pt x="3" y="7"/>
                </a:lnTo>
                <a:lnTo>
                  <a:pt x="3" y="3"/>
                </a:lnTo>
                <a:lnTo>
                  <a:pt x="6" y="3"/>
                </a:lnTo>
                <a:lnTo>
                  <a:pt x="9" y="3"/>
                </a:lnTo>
                <a:lnTo>
                  <a:pt x="11" y="3"/>
                </a:lnTo>
                <a:lnTo>
                  <a:pt x="14" y="0"/>
                </a:lnTo>
                <a:lnTo>
                  <a:pt x="17" y="0"/>
                </a:lnTo>
                <a:lnTo>
                  <a:pt x="19" y="0"/>
                </a:lnTo>
                <a:lnTo>
                  <a:pt x="22" y="0"/>
                </a:lnTo>
                <a:lnTo>
                  <a:pt x="25"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42" name="Freeform 196"/>
          <p:cNvSpPr>
            <a:spLocks/>
          </p:cNvSpPr>
          <p:nvPr/>
        </p:nvSpPr>
        <p:spPr bwMode="auto">
          <a:xfrm>
            <a:off x="2368550" y="3441700"/>
            <a:ext cx="101600" cy="74613"/>
          </a:xfrm>
          <a:custGeom>
            <a:avLst/>
            <a:gdLst>
              <a:gd name="T0" fmla="*/ 51582 w 65"/>
              <a:gd name="T1" fmla="*/ 0 h 16"/>
              <a:gd name="T2" fmla="*/ 71902 w 65"/>
              <a:gd name="T3" fmla="*/ 0 h 16"/>
              <a:gd name="T4" fmla="*/ 84406 w 65"/>
              <a:gd name="T5" fmla="*/ 13990 h 16"/>
              <a:gd name="T6" fmla="*/ 98474 w 65"/>
              <a:gd name="T7" fmla="*/ 13990 h 16"/>
              <a:gd name="T8" fmla="*/ 101600 w 65"/>
              <a:gd name="T9" fmla="*/ 46633 h 16"/>
              <a:gd name="T10" fmla="*/ 98474 w 65"/>
              <a:gd name="T11" fmla="*/ 60623 h 16"/>
              <a:gd name="T12" fmla="*/ 84406 w 65"/>
              <a:gd name="T13" fmla="*/ 60623 h 16"/>
              <a:gd name="T14" fmla="*/ 71902 w 65"/>
              <a:gd name="T15" fmla="*/ 74613 h 16"/>
              <a:gd name="T16" fmla="*/ 51582 w 65"/>
              <a:gd name="T17" fmla="*/ 74613 h 16"/>
              <a:gd name="T18" fmla="*/ 29698 w 65"/>
              <a:gd name="T19" fmla="*/ 74613 h 16"/>
              <a:gd name="T20" fmla="*/ 14068 w 65"/>
              <a:gd name="T21" fmla="*/ 60623 h 16"/>
              <a:gd name="T22" fmla="*/ 4689 w 65"/>
              <a:gd name="T23" fmla="*/ 60623 h 16"/>
              <a:gd name="T24" fmla="*/ 0 w 65"/>
              <a:gd name="T25" fmla="*/ 46633 h 16"/>
              <a:gd name="T26" fmla="*/ 4689 w 65"/>
              <a:gd name="T27" fmla="*/ 13990 h 16"/>
              <a:gd name="T28" fmla="*/ 14068 w 65"/>
              <a:gd name="T29" fmla="*/ 13990 h 16"/>
              <a:gd name="T30" fmla="*/ 29698 w 65"/>
              <a:gd name="T31" fmla="*/ 0 h 16"/>
              <a:gd name="T32" fmla="*/ 51582 w 65"/>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6">
                <a:moveTo>
                  <a:pt x="33" y="0"/>
                </a:moveTo>
                <a:lnTo>
                  <a:pt x="46" y="0"/>
                </a:lnTo>
                <a:lnTo>
                  <a:pt x="54" y="3"/>
                </a:lnTo>
                <a:lnTo>
                  <a:pt x="63" y="3"/>
                </a:lnTo>
                <a:lnTo>
                  <a:pt x="65" y="10"/>
                </a:lnTo>
                <a:lnTo>
                  <a:pt x="63" y="13"/>
                </a:lnTo>
                <a:lnTo>
                  <a:pt x="54" y="13"/>
                </a:lnTo>
                <a:lnTo>
                  <a:pt x="46" y="16"/>
                </a:lnTo>
                <a:lnTo>
                  <a:pt x="33" y="16"/>
                </a:lnTo>
                <a:lnTo>
                  <a:pt x="19" y="16"/>
                </a:lnTo>
                <a:lnTo>
                  <a:pt x="9" y="13"/>
                </a:lnTo>
                <a:lnTo>
                  <a:pt x="3" y="13"/>
                </a:lnTo>
                <a:lnTo>
                  <a:pt x="0" y="10"/>
                </a:lnTo>
                <a:lnTo>
                  <a:pt x="3" y="3"/>
                </a:lnTo>
                <a:lnTo>
                  <a:pt x="9" y="3"/>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43" name="Freeform 197"/>
          <p:cNvSpPr>
            <a:spLocks/>
          </p:cNvSpPr>
          <p:nvPr/>
        </p:nvSpPr>
        <p:spPr bwMode="auto">
          <a:xfrm>
            <a:off x="2368550" y="3494088"/>
            <a:ext cx="101600" cy="74612"/>
          </a:xfrm>
          <a:custGeom>
            <a:avLst/>
            <a:gdLst>
              <a:gd name="T0" fmla="*/ 51582 w 65"/>
              <a:gd name="T1" fmla="*/ 0 h 17"/>
              <a:gd name="T2" fmla="*/ 56271 w 65"/>
              <a:gd name="T3" fmla="*/ 0 h 17"/>
              <a:gd name="T4" fmla="*/ 59397 w 65"/>
              <a:gd name="T5" fmla="*/ 0 h 17"/>
              <a:gd name="T6" fmla="*/ 64086 w 65"/>
              <a:gd name="T7" fmla="*/ 0 h 17"/>
              <a:gd name="T8" fmla="*/ 68775 w 65"/>
              <a:gd name="T9" fmla="*/ 0 h 17"/>
              <a:gd name="T10" fmla="*/ 71902 w 65"/>
              <a:gd name="T11" fmla="*/ 0 h 17"/>
              <a:gd name="T12" fmla="*/ 76591 w 65"/>
              <a:gd name="T13" fmla="*/ 0 h 17"/>
              <a:gd name="T14" fmla="*/ 81280 w 65"/>
              <a:gd name="T15" fmla="*/ 0 h 17"/>
              <a:gd name="T16" fmla="*/ 84406 w 65"/>
              <a:gd name="T17" fmla="*/ 13167 h 17"/>
              <a:gd name="T18" fmla="*/ 89095 w 65"/>
              <a:gd name="T19" fmla="*/ 13167 h 17"/>
              <a:gd name="T20" fmla="*/ 93785 w 65"/>
              <a:gd name="T21" fmla="*/ 13167 h 17"/>
              <a:gd name="T22" fmla="*/ 98474 w 65"/>
              <a:gd name="T23" fmla="*/ 13167 h 17"/>
              <a:gd name="T24" fmla="*/ 98474 w 65"/>
              <a:gd name="T25" fmla="*/ 30723 h 17"/>
              <a:gd name="T26" fmla="*/ 101600 w 65"/>
              <a:gd name="T27" fmla="*/ 30723 h 17"/>
              <a:gd name="T28" fmla="*/ 101600 w 65"/>
              <a:gd name="T29" fmla="*/ 43889 h 17"/>
              <a:gd name="T30" fmla="*/ 98474 w 65"/>
              <a:gd name="T31" fmla="*/ 43889 h 17"/>
              <a:gd name="T32" fmla="*/ 98474 w 65"/>
              <a:gd name="T33" fmla="*/ 57056 h 17"/>
              <a:gd name="T34" fmla="*/ 93785 w 65"/>
              <a:gd name="T35" fmla="*/ 57056 h 17"/>
              <a:gd name="T36" fmla="*/ 89095 w 65"/>
              <a:gd name="T37" fmla="*/ 57056 h 17"/>
              <a:gd name="T38" fmla="*/ 84406 w 65"/>
              <a:gd name="T39" fmla="*/ 57056 h 17"/>
              <a:gd name="T40" fmla="*/ 84406 w 65"/>
              <a:gd name="T41" fmla="*/ 74612 h 17"/>
              <a:gd name="T42" fmla="*/ 81280 w 65"/>
              <a:gd name="T43" fmla="*/ 74612 h 17"/>
              <a:gd name="T44" fmla="*/ 76591 w 65"/>
              <a:gd name="T45" fmla="*/ 74612 h 17"/>
              <a:gd name="T46" fmla="*/ 71902 w 65"/>
              <a:gd name="T47" fmla="*/ 74612 h 17"/>
              <a:gd name="T48" fmla="*/ 68775 w 65"/>
              <a:gd name="T49" fmla="*/ 74612 h 17"/>
              <a:gd name="T50" fmla="*/ 64086 w 65"/>
              <a:gd name="T51" fmla="*/ 74612 h 17"/>
              <a:gd name="T52" fmla="*/ 59397 w 65"/>
              <a:gd name="T53" fmla="*/ 74612 h 17"/>
              <a:gd name="T54" fmla="*/ 56271 w 65"/>
              <a:gd name="T55" fmla="*/ 74612 h 17"/>
              <a:gd name="T56" fmla="*/ 51582 w 65"/>
              <a:gd name="T57" fmla="*/ 74612 h 17"/>
              <a:gd name="T58" fmla="*/ 46892 w 65"/>
              <a:gd name="T59" fmla="*/ 74612 h 17"/>
              <a:gd name="T60" fmla="*/ 42203 w 65"/>
              <a:gd name="T61" fmla="*/ 74612 h 17"/>
              <a:gd name="T62" fmla="*/ 39077 w 65"/>
              <a:gd name="T63" fmla="*/ 74612 h 17"/>
              <a:gd name="T64" fmla="*/ 34388 w 65"/>
              <a:gd name="T65" fmla="*/ 74612 h 17"/>
              <a:gd name="T66" fmla="*/ 29698 w 65"/>
              <a:gd name="T67" fmla="*/ 74612 h 17"/>
              <a:gd name="T68" fmla="*/ 26572 w 65"/>
              <a:gd name="T69" fmla="*/ 74612 h 17"/>
              <a:gd name="T70" fmla="*/ 21883 w 65"/>
              <a:gd name="T71" fmla="*/ 74612 h 17"/>
              <a:gd name="T72" fmla="*/ 17194 w 65"/>
              <a:gd name="T73" fmla="*/ 74612 h 17"/>
              <a:gd name="T74" fmla="*/ 17194 w 65"/>
              <a:gd name="T75" fmla="*/ 57056 h 17"/>
              <a:gd name="T76" fmla="*/ 14068 w 65"/>
              <a:gd name="T77" fmla="*/ 57056 h 17"/>
              <a:gd name="T78" fmla="*/ 9378 w 65"/>
              <a:gd name="T79" fmla="*/ 57056 h 17"/>
              <a:gd name="T80" fmla="*/ 4689 w 65"/>
              <a:gd name="T81" fmla="*/ 57056 h 17"/>
              <a:gd name="T82" fmla="*/ 4689 w 65"/>
              <a:gd name="T83" fmla="*/ 43889 h 17"/>
              <a:gd name="T84" fmla="*/ 0 w 65"/>
              <a:gd name="T85" fmla="*/ 43889 h 17"/>
              <a:gd name="T86" fmla="*/ 0 w 65"/>
              <a:gd name="T87" fmla="*/ 30723 h 17"/>
              <a:gd name="T88" fmla="*/ 4689 w 65"/>
              <a:gd name="T89" fmla="*/ 30723 h 17"/>
              <a:gd name="T90" fmla="*/ 4689 w 65"/>
              <a:gd name="T91" fmla="*/ 13167 h 17"/>
              <a:gd name="T92" fmla="*/ 9378 w 65"/>
              <a:gd name="T93" fmla="*/ 13167 h 17"/>
              <a:gd name="T94" fmla="*/ 14068 w 65"/>
              <a:gd name="T95" fmla="*/ 13167 h 17"/>
              <a:gd name="T96" fmla="*/ 17194 w 65"/>
              <a:gd name="T97" fmla="*/ 13167 h 17"/>
              <a:gd name="T98" fmla="*/ 21883 w 65"/>
              <a:gd name="T99" fmla="*/ 0 h 17"/>
              <a:gd name="T100" fmla="*/ 26572 w 65"/>
              <a:gd name="T101" fmla="*/ 0 h 17"/>
              <a:gd name="T102" fmla="*/ 29698 w 65"/>
              <a:gd name="T103" fmla="*/ 0 h 17"/>
              <a:gd name="T104" fmla="*/ 34388 w 65"/>
              <a:gd name="T105" fmla="*/ 0 h 17"/>
              <a:gd name="T106" fmla="*/ 39077 w 65"/>
              <a:gd name="T107" fmla="*/ 0 h 17"/>
              <a:gd name="T108" fmla="*/ 42203 w 65"/>
              <a:gd name="T109" fmla="*/ 0 h 17"/>
              <a:gd name="T110" fmla="*/ 46892 w 65"/>
              <a:gd name="T111" fmla="*/ 0 h 17"/>
              <a:gd name="T112" fmla="*/ 51582 w 65"/>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17">
                <a:moveTo>
                  <a:pt x="33" y="0"/>
                </a:moveTo>
                <a:lnTo>
                  <a:pt x="36" y="0"/>
                </a:lnTo>
                <a:lnTo>
                  <a:pt x="38" y="0"/>
                </a:lnTo>
                <a:lnTo>
                  <a:pt x="41" y="0"/>
                </a:lnTo>
                <a:lnTo>
                  <a:pt x="44" y="0"/>
                </a:lnTo>
                <a:lnTo>
                  <a:pt x="46" y="0"/>
                </a:lnTo>
                <a:lnTo>
                  <a:pt x="49" y="0"/>
                </a:lnTo>
                <a:lnTo>
                  <a:pt x="52" y="0"/>
                </a:lnTo>
                <a:lnTo>
                  <a:pt x="54" y="3"/>
                </a:lnTo>
                <a:lnTo>
                  <a:pt x="57" y="3"/>
                </a:lnTo>
                <a:lnTo>
                  <a:pt x="60" y="3"/>
                </a:lnTo>
                <a:lnTo>
                  <a:pt x="63" y="3"/>
                </a:lnTo>
                <a:lnTo>
                  <a:pt x="63" y="7"/>
                </a:lnTo>
                <a:lnTo>
                  <a:pt x="65" y="7"/>
                </a:lnTo>
                <a:lnTo>
                  <a:pt x="65" y="10"/>
                </a:lnTo>
                <a:lnTo>
                  <a:pt x="63" y="10"/>
                </a:lnTo>
                <a:lnTo>
                  <a:pt x="63" y="13"/>
                </a:lnTo>
                <a:lnTo>
                  <a:pt x="60" y="13"/>
                </a:lnTo>
                <a:lnTo>
                  <a:pt x="57" y="13"/>
                </a:lnTo>
                <a:lnTo>
                  <a:pt x="54" y="13"/>
                </a:lnTo>
                <a:lnTo>
                  <a:pt x="54" y="17"/>
                </a:lnTo>
                <a:lnTo>
                  <a:pt x="52" y="17"/>
                </a:lnTo>
                <a:lnTo>
                  <a:pt x="49" y="17"/>
                </a:lnTo>
                <a:lnTo>
                  <a:pt x="46" y="17"/>
                </a:lnTo>
                <a:lnTo>
                  <a:pt x="44" y="17"/>
                </a:lnTo>
                <a:lnTo>
                  <a:pt x="41" y="17"/>
                </a:lnTo>
                <a:lnTo>
                  <a:pt x="38" y="17"/>
                </a:lnTo>
                <a:lnTo>
                  <a:pt x="36" y="17"/>
                </a:lnTo>
                <a:lnTo>
                  <a:pt x="33" y="17"/>
                </a:lnTo>
                <a:lnTo>
                  <a:pt x="30" y="17"/>
                </a:lnTo>
                <a:lnTo>
                  <a:pt x="27" y="17"/>
                </a:lnTo>
                <a:lnTo>
                  <a:pt x="25" y="17"/>
                </a:lnTo>
                <a:lnTo>
                  <a:pt x="22" y="17"/>
                </a:lnTo>
                <a:lnTo>
                  <a:pt x="19" y="17"/>
                </a:lnTo>
                <a:lnTo>
                  <a:pt x="17" y="17"/>
                </a:lnTo>
                <a:lnTo>
                  <a:pt x="14" y="17"/>
                </a:lnTo>
                <a:lnTo>
                  <a:pt x="11" y="17"/>
                </a:lnTo>
                <a:lnTo>
                  <a:pt x="11" y="13"/>
                </a:lnTo>
                <a:lnTo>
                  <a:pt x="9" y="13"/>
                </a:lnTo>
                <a:lnTo>
                  <a:pt x="6" y="13"/>
                </a:lnTo>
                <a:lnTo>
                  <a:pt x="3" y="13"/>
                </a:lnTo>
                <a:lnTo>
                  <a:pt x="3" y="10"/>
                </a:lnTo>
                <a:lnTo>
                  <a:pt x="0" y="10"/>
                </a:lnTo>
                <a:lnTo>
                  <a:pt x="0" y="7"/>
                </a:lnTo>
                <a:lnTo>
                  <a:pt x="3" y="7"/>
                </a:lnTo>
                <a:lnTo>
                  <a:pt x="3" y="3"/>
                </a:lnTo>
                <a:lnTo>
                  <a:pt x="6" y="3"/>
                </a:lnTo>
                <a:lnTo>
                  <a:pt x="9" y="3"/>
                </a:lnTo>
                <a:lnTo>
                  <a:pt x="11" y="3"/>
                </a:lnTo>
                <a:lnTo>
                  <a:pt x="14" y="0"/>
                </a:lnTo>
                <a:lnTo>
                  <a:pt x="17" y="0"/>
                </a:lnTo>
                <a:lnTo>
                  <a:pt x="19" y="0"/>
                </a:lnTo>
                <a:lnTo>
                  <a:pt x="22" y="0"/>
                </a:lnTo>
                <a:lnTo>
                  <a:pt x="25" y="0"/>
                </a:lnTo>
                <a:lnTo>
                  <a:pt x="27" y="0"/>
                </a:lnTo>
                <a:lnTo>
                  <a:pt x="30" y="0"/>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44" name="Freeform 198"/>
          <p:cNvSpPr>
            <a:spLocks/>
          </p:cNvSpPr>
          <p:nvPr/>
        </p:nvSpPr>
        <p:spPr bwMode="auto">
          <a:xfrm>
            <a:off x="2368550" y="3494088"/>
            <a:ext cx="101600" cy="74612"/>
          </a:xfrm>
          <a:custGeom>
            <a:avLst/>
            <a:gdLst>
              <a:gd name="T0" fmla="*/ 51582 w 65"/>
              <a:gd name="T1" fmla="*/ 0 h 17"/>
              <a:gd name="T2" fmla="*/ 71902 w 65"/>
              <a:gd name="T3" fmla="*/ 0 h 17"/>
              <a:gd name="T4" fmla="*/ 84406 w 65"/>
              <a:gd name="T5" fmla="*/ 13167 h 17"/>
              <a:gd name="T6" fmla="*/ 98474 w 65"/>
              <a:gd name="T7" fmla="*/ 30723 h 17"/>
              <a:gd name="T8" fmla="*/ 101600 w 65"/>
              <a:gd name="T9" fmla="*/ 43889 h 17"/>
              <a:gd name="T10" fmla="*/ 98474 w 65"/>
              <a:gd name="T11" fmla="*/ 57056 h 17"/>
              <a:gd name="T12" fmla="*/ 84406 w 65"/>
              <a:gd name="T13" fmla="*/ 57056 h 17"/>
              <a:gd name="T14" fmla="*/ 71902 w 65"/>
              <a:gd name="T15" fmla="*/ 74612 h 17"/>
              <a:gd name="T16" fmla="*/ 51582 w 65"/>
              <a:gd name="T17" fmla="*/ 74612 h 17"/>
              <a:gd name="T18" fmla="*/ 29698 w 65"/>
              <a:gd name="T19" fmla="*/ 74612 h 17"/>
              <a:gd name="T20" fmla="*/ 14068 w 65"/>
              <a:gd name="T21" fmla="*/ 57056 h 17"/>
              <a:gd name="T22" fmla="*/ 4689 w 65"/>
              <a:gd name="T23" fmla="*/ 57056 h 17"/>
              <a:gd name="T24" fmla="*/ 0 w 65"/>
              <a:gd name="T25" fmla="*/ 43889 h 17"/>
              <a:gd name="T26" fmla="*/ 4689 w 65"/>
              <a:gd name="T27" fmla="*/ 30723 h 17"/>
              <a:gd name="T28" fmla="*/ 14068 w 65"/>
              <a:gd name="T29" fmla="*/ 13167 h 17"/>
              <a:gd name="T30" fmla="*/ 29698 w 65"/>
              <a:gd name="T31" fmla="*/ 0 h 17"/>
              <a:gd name="T32" fmla="*/ 51582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3" y="0"/>
                </a:moveTo>
                <a:lnTo>
                  <a:pt x="46" y="0"/>
                </a:lnTo>
                <a:lnTo>
                  <a:pt x="54" y="3"/>
                </a:lnTo>
                <a:lnTo>
                  <a:pt x="63" y="7"/>
                </a:lnTo>
                <a:lnTo>
                  <a:pt x="65" y="10"/>
                </a:lnTo>
                <a:lnTo>
                  <a:pt x="63" y="13"/>
                </a:lnTo>
                <a:lnTo>
                  <a:pt x="54" y="13"/>
                </a:lnTo>
                <a:lnTo>
                  <a:pt x="46" y="17"/>
                </a:lnTo>
                <a:lnTo>
                  <a:pt x="33" y="17"/>
                </a:lnTo>
                <a:lnTo>
                  <a:pt x="19" y="17"/>
                </a:lnTo>
                <a:lnTo>
                  <a:pt x="9" y="13"/>
                </a:lnTo>
                <a:lnTo>
                  <a:pt x="3" y="13"/>
                </a:lnTo>
                <a:lnTo>
                  <a:pt x="0" y="10"/>
                </a:lnTo>
                <a:lnTo>
                  <a:pt x="3" y="7"/>
                </a:lnTo>
                <a:lnTo>
                  <a:pt x="9" y="3"/>
                </a:lnTo>
                <a:lnTo>
                  <a:pt x="19" y="0"/>
                </a:lnTo>
                <a:lnTo>
                  <a:pt x="33"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45" name="Rectangle 199"/>
          <p:cNvSpPr>
            <a:spLocks noChangeArrowheads="1"/>
          </p:cNvSpPr>
          <p:nvPr/>
        </p:nvSpPr>
        <p:spPr bwMode="auto">
          <a:xfrm>
            <a:off x="2378075" y="3394075"/>
            <a:ext cx="79375" cy="746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46" name="Rectangle 200"/>
          <p:cNvSpPr>
            <a:spLocks noChangeArrowheads="1"/>
          </p:cNvSpPr>
          <p:nvPr/>
        </p:nvSpPr>
        <p:spPr bwMode="auto">
          <a:xfrm>
            <a:off x="2378075" y="3394075"/>
            <a:ext cx="79375" cy="74613"/>
          </a:xfrm>
          <a:prstGeom prst="rect">
            <a:avLst/>
          </a:prstGeom>
          <a:noFill/>
          <a:ln w="0" cap="sq">
            <a:solidFill>
              <a:srgbClr val="CCCC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47" name="Line 201"/>
          <p:cNvSpPr>
            <a:spLocks noChangeShapeType="1"/>
          </p:cNvSpPr>
          <p:nvPr/>
        </p:nvSpPr>
        <p:spPr bwMode="auto">
          <a:xfrm flipV="1">
            <a:off x="2217738" y="2859088"/>
            <a:ext cx="239712" cy="127000"/>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48" name="Line 202"/>
          <p:cNvSpPr>
            <a:spLocks noChangeShapeType="1"/>
          </p:cNvSpPr>
          <p:nvPr/>
        </p:nvSpPr>
        <p:spPr bwMode="auto">
          <a:xfrm flipH="1">
            <a:off x="2493963" y="3000375"/>
            <a:ext cx="49212" cy="323850"/>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49" name="Line 203"/>
          <p:cNvSpPr>
            <a:spLocks noChangeShapeType="1"/>
          </p:cNvSpPr>
          <p:nvPr/>
        </p:nvSpPr>
        <p:spPr bwMode="auto">
          <a:xfrm>
            <a:off x="2198688" y="3141663"/>
            <a:ext cx="160337" cy="168275"/>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50" name="Line 204"/>
          <p:cNvSpPr>
            <a:spLocks noChangeShapeType="1"/>
          </p:cNvSpPr>
          <p:nvPr/>
        </p:nvSpPr>
        <p:spPr bwMode="auto">
          <a:xfrm flipV="1">
            <a:off x="2584450" y="3300413"/>
            <a:ext cx="185738" cy="1158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151" name="Rectangle 205"/>
          <p:cNvSpPr>
            <a:spLocks noChangeArrowheads="1"/>
          </p:cNvSpPr>
          <p:nvPr/>
        </p:nvSpPr>
        <p:spPr bwMode="auto">
          <a:xfrm>
            <a:off x="2816225" y="3095625"/>
            <a:ext cx="142875" cy="177800"/>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52" name="Rectangle 206"/>
          <p:cNvSpPr>
            <a:spLocks noChangeArrowheads="1"/>
          </p:cNvSpPr>
          <p:nvPr/>
        </p:nvSpPr>
        <p:spPr bwMode="auto">
          <a:xfrm>
            <a:off x="2816225" y="3095625"/>
            <a:ext cx="142875" cy="177800"/>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53" name="Freeform 207"/>
          <p:cNvSpPr>
            <a:spLocks/>
          </p:cNvSpPr>
          <p:nvPr/>
        </p:nvSpPr>
        <p:spPr bwMode="auto">
          <a:xfrm>
            <a:off x="2768600" y="3157538"/>
            <a:ext cx="100013" cy="74612"/>
          </a:xfrm>
          <a:custGeom>
            <a:avLst/>
            <a:gdLst>
              <a:gd name="T0" fmla="*/ 50007 w 64"/>
              <a:gd name="T1" fmla="*/ 0 h 17"/>
              <a:gd name="T2" fmla="*/ 54695 w 64"/>
              <a:gd name="T3" fmla="*/ 0 h 17"/>
              <a:gd name="T4" fmla="*/ 57820 w 64"/>
              <a:gd name="T5" fmla="*/ 0 h 17"/>
              <a:gd name="T6" fmla="*/ 62508 w 64"/>
              <a:gd name="T7" fmla="*/ 0 h 17"/>
              <a:gd name="T8" fmla="*/ 67196 w 64"/>
              <a:gd name="T9" fmla="*/ 0 h 17"/>
              <a:gd name="T10" fmla="*/ 70322 w 64"/>
              <a:gd name="T11" fmla="*/ 0 h 17"/>
              <a:gd name="T12" fmla="*/ 75010 w 64"/>
              <a:gd name="T13" fmla="*/ 17556 h 17"/>
              <a:gd name="T14" fmla="*/ 79698 w 64"/>
              <a:gd name="T15" fmla="*/ 17556 h 17"/>
              <a:gd name="T16" fmla="*/ 84386 w 64"/>
              <a:gd name="T17" fmla="*/ 17556 h 17"/>
              <a:gd name="T18" fmla="*/ 87511 w 64"/>
              <a:gd name="T19" fmla="*/ 17556 h 17"/>
              <a:gd name="T20" fmla="*/ 92199 w 64"/>
              <a:gd name="T21" fmla="*/ 17556 h 17"/>
              <a:gd name="T22" fmla="*/ 96888 w 64"/>
              <a:gd name="T23" fmla="*/ 30723 h 17"/>
              <a:gd name="T24" fmla="*/ 100013 w 64"/>
              <a:gd name="T25" fmla="*/ 30723 h 17"/>
              <a:gd name="T26" fmla="*/ 100013 w 64"/>
              <a:gd name="T27" fmla="*/ 43889 h 17"/>
              <a:gd name="T28" fmla="*/ 96888 w 64"/>
              <a:gd name="T29" fmla="*/ 61445 h 17"/>
              <a:gd name="T30" fmla="*/ 92199 w 64"/>
              <a:gd name="T31" fmla="*/ 61445 h 17"/>
              <a:gd name="T32" fmla="*/ 87511 w 64"/>
              <a:gd name="T33" fmla="*/ 61445 h 17"/>
              <a:gd name="T34" fmla="*/ 87511 w 64"/>
              <a:gd name="T35" fmla="*/ 74612 h 17"/>
              <a:gd name="T36" fmla="*/ 84386 w 64"/>
              <a:gd name="T37" fmla="*/ 74612 h 17"/>
              <a:gd name="T38" fmla="*/ 79698 w 64"/>
              <a:gd name="T39" fmla="*/ 74612 h 17"/>
              <a:gd name="T40" fmla="*/ 75010 w 64"/>
              <a:gd name="T41" fmla="*/ 74612 h 17"/>
              <a:gd name="T42" fmla="*/ 70322 w 64"/>
              <a:gd name="T43" fmla="*/ 74612 h 17"/>
              <a:gd name="T44" fmla="*/ 67196 w 64"/>
              <a:gd name="T45" fmla="*/ 74612 h 17"/>
              <a:gd name="T46" fmla="*/ 62508 w 64"/>
              <a:gd name="T47" fmla="*/ 74612 h 17"/>
              <a:gd name="T48" fmla="*/ 57820 w 64"/>
              <a:gd name="T49" fmla="*/ 74612 h 17"/>
              <a:gd name="T50" fmla="*/ 54695 w 64"/>
              <a:gd name="T51" fmla="*/ 74612 h 17"/>
              <a:gd name="T52" fmla="*/ 50007 w 64"/>
              <a:gd name="T53" fmla="*/ 74612 h 17"/>
              <a:gd name="T54" fmla="*/ 45318 w 64"/>
              <a:gd name="T55" fmla="*/ 74612 h 17"/>
              <a:gd name="T56" fmla="*/ 42193 w 64"/>
              <a:gd name="T57" fmla="*/ 74612 h 17"/>
              <a:gd name="T58" fmla="*/ 37505 w 64"/>
              <a:gd name="T59" fmla="*/ 74612 h 17"/>
              <a:gd name="T60" fmla="*/ 32817 w 64"/>
              <a:gd name="T61" fmla="*/ 74612 h 17"/>
              <a:gd name="T62" fmla="*/ 28129 w 64"/>
              <a:gd name="T63" fmla="*/ 74612 h 17"/>
              <a:gd name="T64" fmla="*/ 25003 w 64"/>
              <a:gd name="T65" fmla="*/ 74612 h 17"/>
              <a:gd name="T66" fmla="*/ 20315 w 64"/>
              <a:gd name="T67" fmla="*/ 74612 h 17"/>
              <a:gd name="T68" fmla="*/ 15627 w 64"/>
              <a:gd name="T69" fmla="*/ 74612 h 17"/>
              <a:gd name="T70" fmla="*/ 12502 w 64"/>
              <a:gd name="T71" fmla="*/ 74612 h 17"/>
              <a:gd name="T72" fmla="*/ 12502 w 64"/>
              <a:gd name="T73" fmla="*/ 61445 h 17"/>
              <a:gd name="T74" fmla="*/ 7814 w 64"/>
              <a:gd name="T75" fmla="*/ 61445 h 17"/>
              <a:gd name="T76" fmla="*/ 3125 w 64"/>
              <a:gd name="T77" fmla="*/ 61445 h 17"/>
              <a:gd name="T78" fmla="*/ 0 w 64"/>
              <a:gd name="T79" fmla="*/ 61445 h 17"/>
              <a:gd name="T80" fmla="*/ 0 w 64"/>
              <a:gd name="T81" fmla="*/ 43889 h 17"/>
              <a:gd name="T82" fmla="*/ 0 w 64"/>
              <a:gd name="T83" fmla="*/ 30723 h 17"/>
              <a:gd name="T84" fmla="*/ 3125 w 64"/>
              <a:gd name="T85" fmla="*/ 30723 h 17"/>
              <a:gd name="T86" fmla="*/ 7814 w 64"/>
              <a:gd name="T87" fmla="*/ 17556 h 17"/>
              <a:gd name="T88" fmla="*/ 12502 w 64"/>
              <a:gd name="T89" fmla="*/ 17556 h 17"/>
              <a:gd name="T90" fmla="*/ 15627 w 64"/>
              <a:gd name="T91" fmla="*/ 17556 h 17"/>
              <a:gd name="T92" fmla="*/ 20315 w 64"/>
              <a:gd name="T93" fmla="*/ 17556 h 17"/>
              <a:gd name="T94" fmla="*/ 25003 w 64"/>
              <a:gd name="T95" fmla="*/ 17556 h 17"/>
              <a:gd name="T96" fmla="*/ 28129 w 64"/>
              <a:gd name="T97" fmla="*/ 0 h 17"/>
              <a:gd name="T98" fmla="*/ 32817 w 64"/>
              <a:gd name="T99" fmla="*/ 0 h 17"/>
              <a:gd name="T100" fmla="*/ 37505 w 64"/>
              <a:gd name="T101" fmla="*/ 0 h 17"/>
              <a:gd name="T102" fmla="*/ 42193 w 64"/>
              <a:gd name="T103" fmla="*/ 0 h 17"/>
              <a:gd name="T104" fmla="*/ 45318 w 64"/>
              <a:gd name="T105" fmla="*/ 0 h 17"/>
              <a:gd name="T106" fmla="*/ 50007 w 64"/>
              <a:gd name="T107" fmla="*/ 0 h 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4" h="17">
                <a:moveTo>
                  <a:pt x="32" y="0"/>
                </a:moveTo>
                <a:lnTo>
                  <a:pt x="35" y="0"/>
                </a:lnTo>
                <a:lnTo>
                  <a:pt x="37" y="0"/>
                </a:lnTo>
                <a:lnTo>
                  <a:pt x="40" y="0"/>
                </a:lnTo>
                <a:lnTo>
                  <a:pt x="43" y="0"/>
                </a:lnTo>
                <a:lnTo>
                  <a:pt x="45" y="0"/>
                </a:lnTo>
                <a:lnTo>
                  <a:pt x="48" y="4"/>
                </a:lnTo>
                <a:lnTo>
                  <a:pt x="51" y="4"/>
                </a:lnTo>
                <a:lnTo>
                  <a:pt x="54" y="4"/>
                </a:lnTo>
                <a:lnTo>
                  <a:pt x="56" y="4"/>
                </a:lnTo>
                <a:lnTo>
                  <a:pt x="59" y="4"/>
                </a:lnTo>
                <a:lnTo>
                  <a:pt x="62" y="7"/>
                </a:lnTo>
                <a:lnTo>
                  <a:pt x="64" y="7"/>
                </a:lnTo>
                <a:lnTo>
                  <a:pt x="64" y="10"/>
                </a:lnTo>
                <a:lnTo>
                  <a:pt x="62" y="14"/>
                </a:lnTo>
                <a:lnTo>
                  <a:pt x="59" y="14"/>
                </a:lnTo>
                <a:lnTo>
                  <a:pt x="56" y="14"/>
                </a:lnTo>
                <a:lnTo>
                  <a:pt x="56" y="17"/>
                </a:lnTo>
                <a:lnTo>
                  <a:pt x="54" y="17"/>
                </a:lnTo>
                <a:lnTo>
                  <a:pt x="51" y="17"/>
                </a:lnTo>
                <a:lnTo>
                  <a:pt x="48" y="17"/>
                </a:lnTo>
                <a:lnTo>
                  <a:pt x="45" y="17"/>
                </a:lnTo>
                <a:lnTo>
                  <a:pt x="43" y="17"/>
                </a:lnTo>
                <a:lnTo>
                  <a:pt x="40" y="17"/>
                </a:lnTo>
                <a:lnTo>
                  <a:pt x="37" y="17"/>
                </a:lnTo>
                <a:lnTo>
                  <a:pt x="35" y="17"/>
                </a:lnTo>
                <a:lnTo>
                  <a:pt x="32" y="17"/>
                </a:lnTo>
                <a:lnTo>
                  <a:pt x="29" y="17"/>
                </a:lnTo>
                <a:lnTo>
                  <a:pt x="27" y="17"/>
                </a:lnTo>
                <a:lnTo>
                  <a:pt x="24" y="17"/>
                </a:lnTo>
                <a:lnTo>
                  <a:pt x="21" y="17"/>
                </a:lnTo>
                <a:lnTo>
                  <a:pt x="18" y="17"/>
                </a:lnTo>
                <a:lnTo>
                  <a:pt x="16" y="17"/>
                </a:lnTo>
                <a:lnTo>
                  <a:pt x="13" y="17"/>
                </a:lnTo>
                <a:lnTo>
                  <a:pt x="10" y="17"/>
                </a:lnTo>
                <a:lnTo>
                  <a:pt x="8" y="17"/>
                </a:lnTo>
                <a:lnTo>
                  <a:pt x="8" y="14"/>
                </a:lnTo>
                <a:lnTo>
                  <a:pt x="5" y="14"/>
                </a:lnTo>
                <a:lnTo>
                  <a:pt x="2" y="14"/>
                </a:lnTo>
                <a:lnTo>
                  <a:pt x="0" y="14"/>
                </a:lnTo>
                <a:lnTo>
                  <a:pt x="0" y="10"/>
                </a:lnTo>
                <a:lnTo>
                  <a:pt x="0" y="7"/>
                </a:lnTo>
                <a:lnTo>
                  <a:pt x="2" y="7"/>
                </a:lnTo>
                <a:lnTo>
                  <a:pt x="5" y="4"/>
                </a:lnTo>
                <a:lnTo>
                  <a:pt x="8" y="4"/>
                </a:lnTo>
                <a:lnTo>
                  <a:pt x="10" y="4"/>
                </a:lnTo>
                <a:lnTo>
                  <a:pt x="13" y="4"/>
                </a:lnTo>
                <a:lnTo>
                  <a:pt x="16" y="4"/>
                </a:lnTo>
                <a:lnTo>
                  <a:pt x="18"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54" name="Freeform 208"/>
          <p:cNvSpPr>
            <a:spLocks/>
          </p:cNvSpPr>
          <p:nvPr/>
        </p:nvSpPr>
        <p:spPr bwMode="auto">
          <a:xfrm>
            <a:off x="2768600" y="3157538"/>
            <a:ext cx="100013" cy="74612"/>
          </a:xfrm>
          <a:custGeom>
            <a:avLst/>
            <a:gdLst>
              <a:gd name="T0" fmla="*/ 50007 w 64"/>
              <a:gd name="T1" fmla="*/ 0 h 17"/>
              <a:gd name="T2" fmla="*/ 70322 w 64"/>
              <a:gd name="T3" fmla="*/ 0 h 17"/>
              <a:gd name="T4" fmla="*/ 84386 w 64"/>
              <a:gd name="T5" fmla="*/ 17556 h 17"/>
              <a:gd name="T6" fmla="*/ 96888 w 64"/>
              <a:gd name="T7" fmla="*/ 30723 h 17"/>
              <a:gd name="T8" fmla="*/ 100013 w 64"/>
              <a:gd name="T9" fmla="*/ 43889 h 17"/>
              <a:gd name="T10" fmla="*/ 96888 w 64"/>
              <a:gd name="T11" fmla="*/ 61445 h 17"/>
              <a:gd name="T12" fmla="*/ 84386 w 64"/>
              <a:gd name="T13" fmla="*/ 74612 h 17"/>
              <a:gd name="T14" fmla="*/ 70322 w 64"/>
              <a:gd name="T15" fmla="*/ 74612 h 17"/>
              <a:gd name="T16" fmla="*/ 50007 w 64"/>
              <a:gd name="T17" fmla="*/ 74612 h 17"/>
              <a:gd name="T18" fmla="*/ 28129 w 64"/>
              <a:gd name="T19" fmla="*/ 74612 h 17"/>
              <a:gd name="T20" fmla="*/ 12502 w 64"/>
              <a:gd name="T21" fmla="*/ 74612 h 17"/>
              <a:gd name="T22" fmla="*/ 3125 w 64"/>
              <a:gd name="T23" fmla="*/ 61445 h 17"/>
              <a:gd name="T24" fmla="*/ 0 w 64"/>
              <a:gd name="T25" fmla="*/ 43889 h 17"/>
              <a:gd name="T26" fmla="*/ 3125 w 64"/>
              <a:gd name="T27" fmla="*/ 30723 h 17"/>
              <a:gd name="T28" fmla="*/ 12502 w 64"/>
              <a:gd name="T29" fmla="*/ 17556 h 17"/>
              <a:gd name="T30" fmla="*/ 28129 w 64"/>
              <a:gd name="T31" fmla="*/ 0 h 17"/>
              <a:gd name="T32" fmla="*/ 50007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5" y="0"/>
                </a:lnTo>
                <a:lnTo>
                  <a:pt x="54" y="4"/>
                </a:lnTo>
                <a:lnTo>
                  <a:pt x="62" y="7"/>
                </a:lnTo>
                <a:lnTo>
                  <a:pt x="64" y="10"/>
                </a:lnTo>
                <a:lnTo>
                  <a:pt x="62" y="14"/>
                </a:lnTo>
                <a:lnTo>
                  <a:pt x="54" y="17"/>
                </a:lnTo>
                <a:lnTo>
                  <a:pt x="45" y="17"/>
                </a:lnTo>
                <a:lnTo>
                  <a:pt x="32" y="17"/>
                </a:lnTo>
                <a:lnTo>
                  <a:pt x="18" y="17"/>
                </a:lnTo>
                <a:lnTo>
                  <a:pt x="8" y="17"/>
                </a:lnTo>
                <a:lnTo>
                  <a:pt x="2" y="14"/>
                </a:lnTo>
                <a:lnTo>
                  <a:pt x="0" y="10"/>
                </a:lnTo>
                <a:lnTo>
                  <a:pt x="2" y="7"/>
                </a:lnTo>
                <a:lnTo>
                  <a:pt x="8" y="4"/>
                </a:lnTo>
                <a:lnTo>
                  <a:pt x="18"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55" name="Freeform 209"/>
          <p:cNvSpPr>
            <a:spLocks/>
          </p:cNvSpPr>
          <p:nvPr/>
        </p:nvSpPr>
        <p:spPr bwMode="auto">
          <a:xfrm>
            <a:off x="2768600" y="3209925"/>
            <a:ext cx="100013" cy="74613"/>
          </a:xfrm>
          <a:custGeom>
            <a:avLst/>
            <a:gdLst>
              <a:gd name="T0" fmla="*/ 50007 w 64"/>
              <a:gd name="T1" fmla="*/ 0 h 17"/>
              <a:gd name="T2" fmla="*/ 54695 w 64"/>
              <a:gd name="T3" fmla="*/ 0 h 17"/>
              <a:gd name="T4" fmla="*/ 57820 w 64"/>
              <a:gd name="T5" fmla="*/ 0 h 17"/>
              <a:gd name="T6" fmla="*/ 62508 w 64"/>
              <a:gd name="T7" fmla="*/ 0 h 17"/>
              <a:gd name="T8" fmla="*/ 67196 w 64"/>
              <a:gd name="T9" fmla="*/ 0 h 17"/>
              <a:gd name="T10" fmla="*/ 70322 w 64"/>
              <a:gd name="T11" fmla="*/ 0 h 17"/>
              <a:gd name="T12" fmla="*/ 70322 w 64"/>
              <a:gd name="T13" fmla="*/ 17556 h 17"/>
              <a:gd name="T14" fmla="*/ 75010 w 64"/>
              <a:gd name="T15" fmla="*/ 17556 h 17"/>
              <a:gd name="T16" fmla="*/ 79698 w 64"/>
              <a:gd name="T17" fmla="*/ 17556 h 17"/>
              <a:gd name="T18" fmla="*/ 84386 w 64"/>
              <a:gd name="T19" fmla="*/ 17556 h 17"/>
              <a:gd name="T20" fmla="*/ 87511 w 64"/>
              <a:gd name="T21" fmla="*/ 17556 h 17"/>
              <a:gd name="T22" fmla="*/ 92199 w 64"/>
              <a:gd name="T23" fmla="*/ 17556 h 17"/>
              <a:gd name="T24" fmla="*/ 92199 w 64"/>
              <a:gd name="T25" fmla="*/ 30723 h 17"/>
              <a:gd name="T26" fmla="*/ 96888 w 64"/>
              <a:gd name="T27" fmla="*/ 30723 h 17"/>
              <a:gd name="T28" fmla="*/ 100013 w 64"/>
              <a:gd name="T29" fmla="*/ 30723 h 17"/>
              <a:gd name="T30" fmla="*/ 100013 w 64"/>
              <a:gd name="T31" fmla="*/ 43890 h 17"/>
              <a:gd name="T32" fmla="*/ 96888 w 64"/>
              <a:gd name="T33" fmla="*/ 61446 h 17"/>
              <a:gd name="T34" fmla="*/ 92199 w 64"/>
              <a:gd name="T35" fmla="*/ 61446 h 17"/>
              <a:gd name="T36" fmla="*/ 87511 w 64"/>
              <a:gd name="T37" fmla="*/ 61446 h 17"/>
              <a:gd name="T38" fmla="*/ 87511 w 64"/>
              <a:gd name="T39" fmla="*/ 74613 h 17"/>
              <a:gd name="T40" fmla="*/ 84386 w 64"/>
              <a:gd name="T41" fmla="*/ 74613 h 17"/>
              <a:gd name="T42" fmla="*/ 79698 w 64"/>
              <a:gd name="T43" fmla="*/ 74613 h 17"/>
              <a:gd name="T44" fmla="*/ 75010 w 64"/>
              <a:gd name="T45" fmla="*/ 74613 h 17"/>
              <a:gd name="T46" fmla="*/ 70322 w 64"/>
              <a:gd name="T47" fmla="*/ 74613 h 17"/>
              <a:gd name="T48" fmla="*/ 67196 w 64"/>
              <a:gd name="T49" fmla="*/ 74613 h 17"/>
              <a:gd name="T50" fmla="*/ 62508 w 64"/>
              <a:gd name="T51" fmla="*/ 74613 h 17"/>
              <a:gd name="T52" fmla="*/ 57820 w 64"/>
              <a:gd name="T53" fmla="*/ 74613 h 17"/>
              <a:gd name="T54" fmla="*/ 54695 w 64"/>
              <a:gd name="T55" fmla="*/ 74613 h 17"/>
              <a:gd name="T56" fmla="*/ 50007 w 64"/>
              <a:gd name="T57" fmla="*/ 74613 h 17"/>
              <a:gd name="T58" fmla="*/ 45318 w 64"/>
              <a:gd name="T59" fmla="*/ 74613 h 17"/>
              <a:gd name="T60" fmla="*/ 42193 w 64"/>
              <a:gd name="T61" fmla="*/ 74613 h 17"/>
              <a:gd name="T62" fmla="*/ 37505 w 64"/>
              <a:gd name="T63" fmla="*/ 74613 h 17"/>
              <a:gd name="T64" fmla="*/ 32817 w 64"/>
              <a:gd name="T65" fmla="*/ 74613 h 17"/>
              <a:gd name="T66" fmla="*/ 28129 w 64"/>
              <a:gd name="T67" fmla="*/ 74613 h 17"/>
              <a:gd name="T68" fmla="*/ 25003 w 64"/>
              <a:gd name="T69" fmla="*/ 74613 h 17"/>
              <a:gd name="T70" fmla="*/ 20315 w 64"/>
              <a:gd name="T71" fmla="*/ 74613 h 17"/>
              <a:gd name="T72" fmla="*/ 15627 w 64"/>
              <a:gd name="T73" fmla="*/ 74613 h 17"/>
              <a:gd name="T74" fmla="*/ 12502 w 64"/>
              <a:gd name="T75" fmla="*/ 74613 h 17"/>
              <a:gd name="T76" fmla="*/ 12502 w 64"/>
              <a:gd name="T77" fmla="*/ 61446 h 17"/>
              <a:gd name="T78" fmla="*/ 7814 w 64"/>
              <a:gd name="T79" fmla="*/ 61446 h 17"/>
              <a:gd name="T80" fmla="*/ 3125 w 64"/>
              <a:gd name="T81" fmla="*/ 61446 h 17"/>
              <a:gd name="T82" fmla="*/ 0 w 64"/>
              <a:gd name="T83" fmla="*/ 61446 h 17"/>
              <a:gd name="T84" fmla="*/ 0 w 64"/>
              <a:gd name="T85" fmla="*/ 43890 h 17"/>
              <a:gd name="T86" fmla="*/ 0 w 64"/>
              <a:gd name="T87" fmla="*/ 30723 h 17"/>
              <a:gd name="T88" fmla="*/ 3125 w 64"/>
              <a:gd name="T89" fmla="*/ 30723 h 17"/>
              <a:gd name="T90" fmla="*/ 7814 w 64"/>
              <a:gd name="T91" fmla="*/ 30723 h 17"/>
              <a:gd name="T92" fmla="*/ 7814 w 64"/>
              <a:gd name="T93" fmla="*/ 17556 h 17"/>
              <a:gd name="T94" fmla="*/ 12502 w 64"/>
              <a:gd name="T95" fmla="*/ 17556 h 17"/>
              <a:gd name="T96" fmla="*/ 15627 w 64"/>
              <a:gd name="T97" fmla="*/ 17556 h 17"/>
              <a:gd name="T98" fmla="*/ 20315 w 64"/>
              <a:gd name="T99" fmla="*/ 17556 h 17"/>
              <a:gd name="T100" fmla="*/ 25003 w 64"/>
              <a:gd name="T101" fmla="*/ 17556 h 17"/>
              <a:gd name="T102" fmla="*/ 28129 w 64"/>
              <a:gd name="T103" fmla="*/ 17556 h 17"/>
              <a:gd name="T104" fmla="*/ 28129 w 64"/>
              <a:gd name="T105" fmla="*/ 0 h 17"/>
              <a:gd name="T106" fmla="*/ 32817 w 64"/>
              <a:gd name="T107" fmla="*/ 0 h 17"/>
              <a:gd name="T108" fmla="*/ 37505 w 64"/>
              <a:gd name="T109" fmla="*/ 0 h 17"/>
              <a:gd name="T110" fmla="*/ 42193 w 64"/>
              <a:gd name="T111" fmla="*/ 0 h 17"/>
              <a:gd name="T112" fmla="*/ 45318 w 64"/>
              <a:gd name="T113" fmla="*/ 0 h 17"/>
              <a:gd name="T114" fmla="*/ 50007 w 64"/>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4" h="17">
                <a:moveTo>
                  <a:pt x="32" y="0"/>
                </a:moveTo>
                <a:lnTo>
                  <a:pt x="35" y="0"/>
                </a:lnTo>
                <a:lnTo>
                  <a:pt x="37" y="0"/>
                </a:lnTo>
                <a:lnTo>
                  <a:pt x="40" y="0"/>
                </a:lnTo>
                <a:lnTo>
                  <a:pt x="43" y="0"/>
                </a:lnTo>
                <a:lnTo>
                  <a:pt x="45" y="0"/>
                </a:lnTo>
                <a:lnTo>
                  <a:pt x="45" y="4"/>
                </a:lnTo>
                <a:lnTo>
                  <a:pt x="48" y="4"/>
                </a:lnTo>
                <a:lnTo>
                  <a:pt x="51" y="4"/>
                </a:lnTo>
                <a:lnTo>
                  <a:pt x="54" y="4"/>
                </a:lnTo>
                <a:lnTo>
                  <a:pt x="56" y="4"/>
                </a:lnTo>
                <a:lnTo>
                  <a:pt x="59" y="4"/>
                </a:lnTo>
                <a:lnTo>
                  <a:pt x="59" y="7"/>
                </a:lnTo>
                <a:lnTo>
                  <a:pt x="62" y="7"/>
                </a:lnTo>
                <a:lnTo>
                  <a:pt x="64" y="7"/>
                </a:lnTo>
                <a:lnTo>
                  <a:pt x="64" y="10"/>
                </a:lnTo>
                <a:lnTo>
                  <a:pt x="62" y="14"/>
                </a:lnTo>
                <a:lnTo>
                  <a:pt x="59" y="14"/>
                </a:lnTo>
                <a:lnTo>
                  <a:pt x="56" y="14"/>
                </a:lnTo>
                <a:lnTo>
                  <a:pt x="56" y="17"/>
                </a:lnTo>
                <a:lnTo>
                  <a:pt x="54" y="17"/>
                </a:lnTo>
                <a:lnTo>
                  <a:pt x="51" y="17"/>
                </a:lnTo>
                <a:lnTo>
                  <a:pt x="48" y="17"/>
                </a:lnTo>
                <a:lnTo>
                  <a:pt x="45" y="17"/>
                </a:lnTo>
                <a:lnTo>
                  <a:pt x="43" y="17"/>
                </a:lnTo>
                <a:lnTo>
                  <a:pt x="40" y="17"/>
                </a:lnTo>
                <a:lnTo>
                  <a:pt x="37" y="17"/>
                </a:lnTo>
                <a:lnTo>
                  <a:pt x="35" y="17"/>
                </a:lnTo>
                <a:lnTo>
                  <a:pt x="32" y="17"/>
                </a:lnTo>
                <a:lnTo>
                  <a:pt x="29" y="17"/>
                </a:lnTo>
                <a:lnTo>
                  <a:pt x="27" y="17"/>
                </a:lnTo>
                <a:lnTo>
                  <a:pt x="24" y="17"/>
                </a:lnTo>
                <a:lnTo>
                  <a:pt x="21" y="17"/>
                </a:lnTo>
                <a:lnTo>
                  <a:pt x="18" y="17"/>
                </a:lnTo>
                <a:lnTo>
                  <a:pt x="16" y="17"/>
                </a:lnTo>
                <a:lnTo>
                  <a:pt x="13" y="17"/>
                </a:lnTo>
                <a:lnTo>
                  <a:pt x="10" y="17"/>
                </a:lnTo>
                <a:lnTo>
                  <a:pt x="8" y="17"/>
                </a:lnTo>
                <a:lnTo>
                  <a:pt x="8" y="14"/>
                </a:lnTo>
                <a:lnTo>
                  <a:pt x="5" y="14"/>
                </a:lnTo>
                <a:lnTo>
                  <a:pt x="2" y="14"/>
                </a:lnTo>
                <a:lnTo>
                  <a:pt x="0" y="14"/>
                </a:lnTo>
                <a:lnTo>
                  <a:pt x="0" y="10"/>
                </a:lnTo>
                <a:lnTo>
                  <a:pt x="0" y="7"/>
                </a:lnTo>
                <a:lnTo>
                  <a:pt x="2" y="7"/>
                </a:lnTo>
                <a:lnTo>
                  <a:pt x="5" y="7"/>
                </a:lnTo>
                <a:lnTo>
                  <a:pt x="5" y="4"/>
                </a:lnTo>
                <a:lnTo>
                  <a:pt x="8" y="4"/>
                </a:lnTo>
                <a:lnTo>
                  <a:pt x="10" y="4"/>
                </a:lnTo>
                <a:lnTo>
                  <a:pt x="13" y="4"/>
                </a:lnTo>
                <a:lnTo>
                  <a:pt x="16" y="4"/>
                </a:lnTo>
                <a:lnTo>
                  <a:pt x="18" y="4"/>
                </a:lnTo>
                <a:lnTo>
                  <a:pt x="18"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56" name="Freeform 210"/>
          <p:cNvSpPr>
            <a:spLocks/>
          </p:cNvSpPr>
          <p:nvPr/>
        </p:nvSpPr>
        <p:spPr bwMode="auto">
          <a:xfrm>
            <a:off x="2768600" y="3209925"/>
            <a:ext cx="100013" cy="74613"/>
          </a:xfrm>
          <a:custGeom>
            <a:avLst/>
            <a:gdLst>
              <a:gd name="T0" fmla="*/ 50007 w 64"/>
              <a:gd name="T1" fmla="*/ 0 h 17"/>
              <a:gd name="T2" fmla="*/ 70322 w 64"/>
              <a:gd name="T3" fmla="*/ 0 h 17"/>
              <a:gd name="T4" fmla="*/ 84386 w 64"/>
              <a:gd name="T5" fmla="*/ 17556 h 17"/>
              <a:gd name="T6" fmla="*/ 96888 w 64"/>
              <a:gd name="T7" fmla="*/ 30723 h 17"/>
              <a:gd name="T8" fmla="*/ 100013 w 64"/>
              <a:gd name="T9" fmla="*/ 43890 h 17"/>
              <a:gd name="T10" fmla="*/ 96888 w 64"/>
              <a:gd name="T11" fmla="*/ 61446 h 17"/>
              <a:gd name="T12" fmla="*/ 84386 w 64"/>
              <a:gd name="T13" fmla="*/ 74613 h 17"/>
              <a:gd name="T14" fmla="*/ 70322 w 64"/>
              <a:gd name="T15" fmla="*/ 74613 h 17"/>
              <a:gd name="T16" fmla="*/ 50007 w 64"/>
              <a:gd name="T17" fmla="*/ 74613 h 17"/>
              <a:gd name="T18" fmla="*/ 28129 w 64"/>
              <a:gd name="T19" fmla="*/ 74613 h 17"/>
              <a:gd name="T20" fmla="*/ 12502 w 64"/>
              <a:gd name="T21" fmla="*/ 74613 h 17"/>
              <a:gd name="T22" fmla="*/ 3125 w 64"/>
              <a:gd name="T23" fmla="*/ 61446 h 17"/>
              <a:gd name="T24" fmla="*/ 0 w 64"/>
              <a:gd name="T25" fmla="*/ 43890 h 17"/>
              <a:gd name="T26" fmla="*/ 3125 w 64"/>
              <a:gd name="T27" fmla="*/ 30723 h 17"/>
              <a:gd name="T28" fmla="*/ 12502 w 64"/>
              <a:gd name="T29" fmla="*/ 17556 h 17"/>
              <a:gd name="T30" fmla="*/ 28129 w 64"/>
              <a:gd name="T31" fmla="*/ 0 h 17"/>
              <a:gd name="T32" fmla="*/ 50007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5" y="0"/>
                </a:lnTo>
                <a:lnTo>
                  <a:pt x="54" y="4"/>
                </a:lnTo>
                <a:lnTo>
                  <a:pt x="62" y="7"/>
                </a:lnTo>
                <a:lnTo>
                  <a:pt x="64" y="10"/>
                </a:lnTo>
                <a:lnTo>
                  <a:pt x="62" y="14"/>
                </a:lnTo>
                <a:lnTo>
                  <a:pt x="54" y="17"/>
                </a:lnTo>
                <a:lnTo>
                  <a:pt x="45" y="17"/>
                </a:lnTo>
                <a:lnTo>
                  <a:pt x="32" y="17"/>
                </a:lnTo>
                <a:lnTo>
                  <a:pt x="18" y="17"/>
                </a:lnTo>
                <a:lnTo>
                  <a:pt x="8" y="17"/>
                </a:lnTo>
                <a:lnTo>
                  <a:pt x="2" y="14"/>
                </a:lnTo>
                <a:lnTo>
                  <a:pt x="0" y="10"/>
                </a:lnTo>
                <a:lnTo>
                  <a:pt x="2" y="7"/>
                </a:lnTo>
                <a:lnTo>
                  <a:pt x="8" y="4"/>
                </a:lnTo>
                <a:lnTo>
                  <a:pt x="18"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57" name="Rectangle 211"/>
          <p:cNvSpPr>
            <a:spLocks noChangeArrowheads="1"/>
          </p:cNvSpPr>
          <p:nvPr/>
        </p:nvSpPr>
        <p:spPr bwMode="auto">
          <a:xfrm>
            <a:off x="2776538" y="3116263"/>
            <a:ext cx="79375" cy="74612"/>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58" name="Rectangle 212"/>
          <p:cNvSpPr>
            <a:spLocks noChangeArrowheads="1"/>
          </p:cNvSpPr>
          <p:nvPr/>
        </p:nvSpPr>
        <p:spPr bwMode="auto">
          <a:xfrm>
            <a:off x="2776538" y="3116263"/>
            <a:ext cx="79375" cy="74612"/>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59" name="Rectangle 213"/>
          <p:cNvSpPr>
            <a:spLocks noChangeArrowheads="1"/>
          </p:cNvSpPr>
          <p:nvPr/>
        </p:nvSpPr>
        <p:spPr bwMode="auto">
          <a:xfrm>
            <a:off x="2528888" y="2763838"/>
            <a:ext cx="142875" cy="179387"/>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60" name="Rectangle 214"/>
          <p:cNvSpPr>
            <a:spLocks noChangeArrowheads="1"/>
          </p:cNvSpPr>
          <p:nvPr/>
        </p:nvSpPr>
        <p:spPr bwMode="auto">
          <a:xfrm>
            <a:off x="2528888" y="2763838"/>
            <a:ext cx="142875" cy="179387"/>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61" name="Freeform 215"/>
          <p:cNvSpPr>
            <a:spLocks/>
          </p:cNvSpPr>
          <p:nvPr/>
        </p:nvSpPr>
        <p:spPr bwMode="auto">
          <a:xfrm>
            <a:off x="2481263" y="2832100"/>
            <a:ext cx="100012" cy="74613"/>
          </a:xfrm>
          <a:custGeom>
            <a:avLst/>
            <a:gdLst>
              <a:gd name="T0" fmla="*/ 50006 w 64"/>
              <a:gd name="T1" fmla="*/ 0 h 17"/>
              <a:gd name="T2" fmla="*/ 54694 w 64"/>
              <a:gd name="T3" fmla="*/ 0 h 17"/>
              <a:gd name="T4" fmla="*/ 57819 w 64"/>
              <a:gd name="T5" fmla="*/ 0 h 17"/>
              <a:gd name="T6" fmla="*/ 62508 w 64"/>
              <a:gd name="T7" fmla="*/ 0 h 17"/>
              <a:gd name="T8" fmla="*/ 67196 w 64"/>
              <a:gd name="T9" fmla="*/ 0 h 17"/>
              <a:gd name="T10" fmla="*/ 71884 w 64"/>
              <a:gd name="T11" fmla="*/ 0 h 17"/>
              <a:gd name="T12" fmla="*/ 75009 w 64"/>
              <a:gd name="T13" fmla="*/ 0 h 17"/>
              <a:gd name="T14" fmla="*/ 79697 w 64"/>
              <a:gd name="T15" fmla="*/ 0 h 17"/>
              <a:gd name="T16" fmla="*/ 84385 w 64"/>
              <a:gd name="T17" fmla="*/ 0 h 17"/>
              <a:gd name="T18" fmla="*/ 87511 w 64"/>
              <a:gd name="T19" fmla="*/ 0 h 17"/>
              <a:gd name="T20" fmla="*/ 87511 w 64"/>
              <a:gd name="T21" fmla="*/ 17556 h 17"/>
              <a:gd name="T22" fmla="*/ 92199 w 64"/>
              <a:gd name="T23" fmla="*/ 17556 h 17"/>
              <a:gd name="T24" fmla="*/ 96887 w 64"/>
              <a:gd name="T25" fmla="*/ 17556 h 17"/>
              <a:gd name="T26" fmla="*/ 96887 w 64"/>
              <a:gd name="T27" fmla="*/ 30723 h 17"/>
              <a:gd name="T28" fmla="*/ 100012 w 64"/>
              <a:gd name="T29" fmla="*/ 30723 h 17"/>
              <a:gd name="T30" fmla="*/ 100012 w 64"/>
              <a:gd name="T31" fmla="*/ 43890 h 17"/>
              <a:gd name="T32" fmla="*/ 96887 w 64"/>
              <a:gd name="T33" fmla="*/ 43890 h 17"/>
              <a:gd name="T34" fmla="*/ 92199 w 64"/>
              <a:gd name="T35" fmla="*/ 43890 h 17"/>
              <a:gd name="T36" fmla="*/ 92199 w 64"/>
              <a:gd name="T37" fmla="*/ 57057 h 17"/>
              <a:gd name="T38" fmla="*/ 87511 w 64"/>
              <a:gd name="T39" fmla="*/ 57057 h 17"/>
              <a:gd name="T40" fmla="*/ 84385 w 64"/>
              <a:gd name="T41" fmla="*/ 57057 h 17"/>
              <a:gd name="T42" fmla="*/ 79697 w 64"/>
              <a:gd name="T43" fmla="*/ 57057 h 17"/>
              <a:gd name="T44" fmla="*/ 75009 w 64"/>
              <a:gd name="T45" fmla="*/ 57057 h 17"/>
              <a:gd name="T46" fmla="*/ 71884 w 64"/>
              <a:gd name="T47" fmla="*/ 57057 h 17"/>
              <a:gd name="T48" fmla="*/ 71884 w 64"/>
              <a:gd name="T49" fmla="*/ 74613 h 17"/>
              <a:gd name="T50" fmla="*/ 67196 w 64"/>
              <a:gd name="T51" fmla="*/ 74613 h 17"/>
              <a:gd name="T52" fmla="*/ 62508 w 64"/>
              <a:gd name="T53" fmla="*/ 74613 h 17"/>
              <a:gd name="T54" fmla="*/ 57819 w 64"/>
              <a:gd name="T55" fmla="*/ 74613 h 17"/>
              <a:gd name="T56" fmla="*/ 54694 w 64"/>
              <a:gd name="T57" fmla="*/ 74613 h 17"/>
              <a:gd name="T58" fmla="*/ 50006 w 64"/>
              <a:gd name="T59" fmla="*/ 74613 h 17"/>
              <a:gd name="T60" fmla="*/ 45318 w 64"/>
              <a:gd name="T61" fmla="*/ 74613 h 17"/>
              <a:gd name="T62" fmla="*/ 42193 w 64"/>
              <a:gd name="T63" fmla="*/ 74613 h 17"/>
              <a:gd name="T64" fmla="*/ 37505 w 64"/>
              <a:gd name="T65" fmla="*/ 74613 h 17"/>
              <a:gd name="T66" fmla="*/ 32816 w 64"/>
              <a:gd name="T67" fmla="*/ 74613 h 17"/>
              <a:gd name="T68" fmla="*/ 29691 w 64"/>
              <a:gd name="T69" fmla="*/ 74613 h 17"/>
              <a:gd name="T70" fmla="*/ 25003 w 64"/>
              <a:gd name="T71" fmla="*/ 57057 h 17"/>
              <a:gd name="T72" fmla="*/ 20315 w 64"/>
              <a:gd name="T73" fmla="*/ 57057 h 17"/>
              <a:gd name="T74" fmla="*/ 15627 w 64"/>
              <a:gd name="T75" fmla="*/ 57057 h 17"/>
              <a:gd name="T76" fmla="*/ 12502 w 64"/>
              <a:gd name="T77" fmla="*/ 57057 h 17"/>
              <a:gd name="T78" fmla="*/ 7813 w 64"/>
              <a:gd name="T79" fmla="*/ 57057 h 17"/>
              <a:gd name="T80" fmla="*/ 3125 w 64"/>
              <a:gd name="T81" fmla="*/ 57057 h 17"/>
              <a:gd name="T82" fmla="*/ 3125 w 64"/>
              <a:gd name="T83" fmla="*/ 43890 h 17"/>
              <a:gd name="T84" fmla="*/ 0 w 64"/>
              <a:gd name="T85" fmla="*/ 43890 h 17"/>
              <a:gd name="T86" fmla="*/ 0 w 64"/>
              <a:gd name="T87" fmla="*/ 30723 h 17"/>
              <a:gd name="T88" fmla="*/ 0 w 64"/>
              <a:gd name="T89" fmla="*/ 17556 h 17"/>
              <a:gd name="T90" fmla="*/ 3125 w 64"/>
              <a:gd name="T91" fmla="*/ 17556 h 17"/>
              <a:gd name="T92" fmla="*/ 7813 w 64"/>
              <a:gd name="T93" fmla="*/ 17556 h 17"/>
              <a:gd name="T94" fmla="*/ 12502 w 64"/>
              <a:gd name="T95" fmla="*/ 17556 h 17"/>
              <a:gd name="T96" fmla="*/ 12502 w 64"/>
              <a:gd name="T97" fmla="*/ 0 h 17"/>
              <a:gd name="T98" fmla="*/ 15627 w 64"/>
              <a:gd name="T99" fmla="*/ 0 h 17"/>
              <a:gd name="T100" fmla="*/ 20315 w 64"/>
              <a:gd name="T101" fmla="*/ 0 h 17"/>
              <a:gd name="T102" fmla="*/ 25003 w 64"/>
              <a:gd name="T103" fmla="*/ 0 h 17"/>
              <a:gd name="T104" fmla="*/ 29691 w 64"/>
              <a:gd name="T105" fmla="*/ 0 h 17"/>
              <a:gd name="T106" fmla="*/ 32816 w 64"/>
              <a:gd name="T107" fmla="*/ 0 h 17"/>
              <a:gd name="T108" fmla="*/ 37505 w 64"/>
              <a:gd name="T109" fmla="*/ 0 h 17"/>
              <a:gd name="T110" fmla="*/ 42193 w 64"/>
              <a:gd name="T111" fmla="*/ 0 h 17"/>
              <a:gd name="T112" fmla="*/ 45318 w 64"/>
              <a:gd name="T113" fmla="*/ 0 h 17"/>
              <a:gd name="T114" fmla="*/ 50006 w 64"/>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4" h="17">
                <a:moveTo>
                  <a:pt x="32" y="0"/>
                </a:moveTo>
                <a:lnTo>
                  <a:pt x="35" y="0"/>
                </a:lnTo>
                <a:lnTo>
                  <a:pt x="37" y="0"/>
                </a:lnTo>
                <a:lnTo>
                  <a:pt x="40" y="0"/>
                </a:lnTo>
                <a:lnTo>
                  <a:pt x="43" y="0"/>
                </a:lnTo>
                <a:lnTo>
                  <a:pt x="46" y="0"/>
                </a:lnTo>
                <a:lnTo>
                  <a:pt x="48" y="0"/>
                </a:lnTo>
                <a:lnTo>
                  <a:pt x="51" y="0"/>
                </a:lnTo>
                <a:lnTo>
                  <a:pt x="54" y="0"/>
                </a:lnTo>
                <a:lnTo>
                  <a:pt x="56" y="0"/>
                </a:lnTo>
                <a:lnTo>
                  <a:pt x="56" y="4"/>
                </a:lnTo>
                <a:lnTo>
                  <a:pt x="59" y="4"/>
                </a:lnTo>
                <a:lnTo>
                  <a:pt x="62" y="4"/>
                </a:lnTo>
                <a:lnTo>
                  <a:pt x="62" y="7"/>
                </a:lnTo>
                <a:lnTo>
                  <a:pt x="64" y="7"/>
                </a:lnTo>
                <a:lnTo>
                  <a:pt x="64" y="10"/>
                </a:lnTo>
                <a:lnTo>
                  <a:pt x="62" y="10"/>
                </a:lnTo>
                <a:lnTo>
                  <a:pt x="59" y="10"/>
                </a:lnTo>
                <a:lnTo>
                  <a:pt x="59" y="13"/>
                </a:lnTo>
                <a:lnTo>
                  <a:pt x="56" y="13"/>
                </a:lnTo>
                <a:lnTo>
                  <a:pt x="54" y="13"/>
                </a:lnTo>
                <a:lnTo>
                  <a:pt x="51" y="13"/>
                </a:lnTo>
                <a:lnTo>
                  <a:pt x="48" y="13"/>
                </a:lnTo>
                <a:lnTo>
                  <a:pt x="46" y="13"/>
                </a:lnTo>
                <a:lnTo>
                  <a:pt x="46" y="17"/>
                </a:lnTo>
                <a:lnTo>
                  <a:pt x="43" y="17"/>
                </a:lnTo>
                <a:lnTo>
                  <a:pt x="40" y="17"/>
                </a:lnTo>
                <a:lnTo>
                  <a:pt x="37" y="17"/>
                </a:lnTo>
                <a:lnTo>
                  <a:pt x="35" y="17"/>
                </a:lnTo>
                <a:lnTo>
                  <a:pt x="32" y="17"/>
                </a:lnTo>
                <a:lnTo>
                  <a:pt x="29" y="17"/>
                </a:lnTo>
                <a:lnTo>
                  <a:pt x="27" y="17"/>
                </a:lnTo>
                <a:lnTo>
                  <a:pt x="24" y="17"/>
                </a:lnTo>
                <a:lnTo>
                  <a:pt x="21" y="17"/>
                </a:lnTo>
                <a:lnTo>
                  <a:pt x="19" y="17"/>
                </a:lnTo>
                <a:lnTo>
                  <a:pt x="16" y="13"/>
                </a:lnTo>
                <a:lnTo>
                  <a:pt x="13" y="13"/>
                </a:lnTo>
                <a:lnTo>
                  <a:pt x="10" y="13"/>
                </a:lnTo>
                <a:lnTo>
                  <a:pt x="8" y="13"/>
                </a:lnTo>
                <a:lnTo>
                  <a:pt x="5" y="13"/>
                </a:lnTo>
                <a:lnTo>
                  <a:pt x="2" y="13"/>
                </a:lnTo>
                <a:lnTo>
                  <a:pt x="2" y="10"/>
                </a:lnTo>
                <a:lnTo>
                  <a:pt x="0" y="10"/>
                </a:lnTo>
                <a:lnTo>
                  <a:pt x="0" y="7"/>
                </a:lnTo>
                <a:lnTo>
                  <a:pt x="0" y="4"/>
                </a:lnTo>
                <a:lnTo>
                  <a:pt x="2" y="4"/>
                </a:lnTo>
                <a:lnTo>
                  <a:pt x="5" y="4"/>
                </a:lnTo>
                <a:lnTo>
                  <a:pt x="8" y="4"/>
                </a:lnTo>
                <a:lnTo>
                  <a:pt x="8" y="0"/>
                </a:lnTo>
                <a:lnTo>
                  <a:pt x="10" y="0"/>
                </a:lnTo>
                <a:lnTo>
                  <a:pt x="13" y="0"/>
                </a:lnTo>
                <a:lnTo>
                  <a:pt x="16" y="0"/>
                </a:lnTo>
                <a:lnTo>
                  <a:pt x="19"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62" name="Freeform 216"/>
          <p:cNvSpPr>
            <a:spLocks/>
          </p:cNvSpPr>
          <p:nvPr/>
        </p:nvSpPr>
        <p:spPr bwMode="auto">
          <a:xfrm>
            <a:off x="2481263" y="2832100"/>
            <a:ext cx="100012" cy="74613"/>
          </a:xfrm>
          <a:custGeom>
            <a:avLst/>
            <a:gdLst>
              <a:gd name="T0" fmla="*/ 50006 w 64"/>
              <a:gd name="T1" fmla="*/ 0 h 17"/>
              <a:gd name="T2" fmla="*/ 67196 w 64"/>
              <a:gd name="T3" fmla="*/ 0 h 17"/>
              <a:gd name="T4" fmla="*/ 84385 w 64"/>
              <a:gd name="T5" fmla="*/ 0 h 17"/>
              <a:gd name="T6" fmla="*/ 96887 w 64"/>
              <a:gd name="T7" fmla="*/ 17556 h 17"/>
              <a:gd name="T8" fmla="*/ 100012 w 64"/>
              <a:gd name="T9" fmla="*/ 30723 h 17"/>
              <a:gd name="T10" fmla="*/ 96887 w 64"/>
              <a:gd name="T11" fmla="*/ 43890 h 17"/>
              <a:gd name="T12" fmla="*/ 84385 w 64"/>
              <a:gd name="T13" fmla="*/ 57057 h 17"/>
              <a:gd name="T14" fmla="*/ 67196 w 64"/>
              <a:gd name="T15" fmla="*/ 74613 h 17"/>
              <a:gd name="T16" fmla="*/ 50006 w 64"/>
              <a:gd name="T17" fmla="*/ 74613 h 17"/>
              <a:gd name="T18" fmla="*/ 29691 w 64"/>
              <a:gd name="T19" fmla="*/ 74613 h 17"/>
              <a:gd name="T20" fmla="*/ 12502 w 64"/>
              <a:gd name="T21" fmla="*/ 57057 h 17"/>
              <a:gd name="T22" fmla="*/ 3125 w 64"/>
              <a:gd name="T23" fmla="*/ 43890 h 17"/>
              <a:gd name="T24" fmla="*/ 0 w 64"/>
              <a:gd name="T25" fmla="*/ 30723 h 17"/>
              <a:gd name="T26" fmla="*/ 3125 w 64"/>
              <a:gd name="T27" fmla="*/ 17556 h 17"/>
              <a:gd name="T28" fmla="*/ 12502 w 64"/>
              <a:gd name="T29" fmla="*/ 0 h 17"/>
              <a:gd name="T30" fmla="*/ 29691 w 64"/>
              <a:gd name="T31" fmla="*/ 0 h 17"/>
              <a:gd name="T32" fmla="*/ 50006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3" y="0"/>
                </a:lnTo>
                <a:lnTo>
                  <a:pt x="54" y="0"/>
                </a:lnTo>
                <a:lnTo>
                  <a:pt x="62" y="4"/>
                </a:lnTo>
                <a:lnTo>
                  <a:pt x="64" y="7"/>
                </a:lnTo>
                <a:lnTo>
                  <a:pt x="62" y="10"/>
                </a:lnTo>
                <a:lnTo>
                  <a:pt x="54" y="13"/>
                </a:lnTo>
                <a:lnTo>
                  <a:pt x="43" y="17"/>
                </a:lnTo>
                <a:lnTo>
                  <a:pt x="32" y="17"/>
                </a:lnTo>
                <a:lnTo>
                  <a:pt x="19" y="17"/>
                </a:lnTo>
                <a:lnTo>
                  <a:pt x="8" y="13"/>
                </a:lnTo>
                <a:lnTo>
                  <a:pt x="2" y="10"/>
                </a:lnTo>
                <a:lnTo>
                  <a:pt x="0" y="7"/>
                </a:lnTo>
                <a:lnTo>
                  <a:pt x="2" y="4"/>
                </a:lnTo>
                <a:lnTo>
                  <a:pt x="8" y="0"/>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63" name="Freeform 217"/>
          <p:cNvSpPr>
            <a:spLocks/>
          </p:cNvSpPr>
          <p:nvPr/>
        </p:nvSpPr>
        <p:spPr bwMode="auto">
          <a:xfrm>
            <a:off x="2481263" y="2884488"/>
            <a:ext cx="100012" cy="74612"/>
          </a:xfrm>
          <a:custGeom>
            <a:avLst/>
            <a:gdLst>
              <a:gd name="T0" fmla="*/ 50006 w 64"/>
              <a:gd name="T1" fmla="*/ 0 h 17"/>
              <a:gd name="T2" fmla="*/ 54694 w 64"/>
              <a:gd name="T3" fmla="*/ 0 h 17"/>
              <a:gd name="T4" fmla="*/ 57819 w 64"/>
              <a:gd name="T5" fmla="*/ 0 h 17"/>
              <a:gd name="T6" fmla="*/ 62508 w 64"/>
              <a:gd name="T7" fmla="*/ 0 h 17"/>
              <a:gd name="T8" fmla="*/ 67196 w 64"/>
              <a:gd name="T9" fmla="*/ 0 h 17"/>
              <a:gd name="T10" fmla="*/ 71884 w 64"/>
              <a:gd name="T11" fmla="*/ 0 h 17"/>
              <a:gd name="T12" fmla="*/ 75009 w 64"/>
              <a:gd name="T13" fmla="*/ 0 h 17"/>
              <a:gd name="T14" fmla="*/ 79697 w 64"/>
              <a:gd name="T15" fmla="*/ 0 h 17"/>
              <a:gd name="T16" fmla="*/ 84385 w 64"/>
              <a:gd name="T17" fmla="*/ 0 h 17"/>
              <a:gd name="T18" fmla="*/ 87511 w 64"/>
              <a:gd name="T19" fmla="*/ 17556 h 17"/>
              <a:gd name="T20" fmla="*/ 92199 w 64"/>
              <a:gd name="T21" fmla="*/ 17556 h 17"/>
              <a:gd name="T22" fmla="*/ 96887 w 64"/>
              <a:gd name="T23" fmla="*/ 17556 h 17"/>
              <a:gd name="T24" fmla="*/ 96887 w 64"/>
              <a:gd name="T25" fmla="*/ 30723 h 17"/>
              <a:gd name="T26" fmla="*/ 100012 w 64"/>
              <a:gd name="T27" fmla="*/ 30723 h 17"/>
              <a:gd name="T28" fmla="*/ 100012 w 64"/>
              <a:gd name="T29" fmla="*/ 43889 h 17"/>
              <a:gd name="T30" fmla="*/ 96887 w 64"/>
              <a:gd name="T31" fmla="*/ 43889 h 17"/>
              <a:gd name="T32" fmla="*/ 92199 w 64"/>
              <a:gd name="T33" fmla="*/ 43889 h 17"/>
              <a:gd name="T34" fmla="*/ 92199 w 64"/>
              <a:gd name="T35" fmla="*/ 61445 h 17"/>
              <a:gd name="T36" fmla="*/ 87511 w 64"/>
              <a:gd name="T37" fmla="*/ 61445 h 17"/>
              <a:gd name="T38" fmla="*/ 84385 w 64"/>
              <a:gd name="T39" fmla="*/ 61445 h 17"/>
              <a:gd name="T40" fmla="*/ 79697 w 64"/>
              <a:gd name="T41" fmla="*/ 61445 h 17"/>
              <a:gd name="T42" fmla="*/ 75009 w 64"/>
              <a:gd name="T43" fmla="*/ 61445 h 17"/>
              <a:gd name="T44" fmla="*/ 71884 w 64"/>
              <a:gd name="T45" fmla="*/ 74612 h 17"/>
              <a:gd name="T46" fmla="*/ 67196 w 64"/>
              <a:gd name="T47" fmla="*/ 74612 h 17"/>
              <a:gd name="T48" fmla="*/ 62508 w 64"/>
              <a:gd name="T49" fmla="*/ 74612 h 17"/>
              <a:gd name="T50" fmla="*/ 57819 w 64"/>
              <a:gd name="T51" fmla="*/ 74612 h 17"/>
              <a:gd name="T52" fmla="*/ 54694 w 64"/>
              <a:gd name="T53" fmla="*/ 74612 h 17"/>
              <a:gd name="T54" fmla="*/ 50006 w 64"/>
              <a:gd name="T55" fmla="*/ 74612 h 17"/>
              <a:gd name="T56" fmla="*/ 45318 w 64"/>
              <a:gd name="T57" fmla="*/ 74612 h 17"/>
              <a:gd name="T58" fmla="*/ 42193 w 64"/>
              <a:gd name="T59" fmla="*/ 74612 h 17"/>
              <a:gd name="T60" fmla="*/ 37505 w 64"/>
              <a:gd name="T61" fmla="*/ 74612 h 17"/>
              <a:gd name="T62" fmla="*/ 32816 w 64"/>
              <a:gd name="T63" fmla="*/ 74612 h 17"/>
              <a:gd name="T64" fmla="*/ 29691 w 64"/>
              <a:gd name="T65" fmla="*/ 74612 h 17"/>
              <a:gd name="T66" fmla="*/ 25003 w 64"/>
              <a:gd name="T67" fmla="*/ 74612 h 17"/>
              <a:gd name="T68" fmla="*/ 25003 w 64"/>
              <a:gd name="T69" fmla="*/ 61445 h 17"/>
              <a:gd name="T70" fmla="*/ 20315 w 64"/>
              <a:gd name="T71" fmla="*/ 61445 h 17"/>
              <a:gd name="T72" fmla="*/ 15627 w 64"/>
              <a:gd name="T73" fmla="*/ 61445 h 17"/>
              <a:gd name="T74" fmla="*/ 12502 w 64"/>
              <a:gd name="T75" fmla="*/ 61445 h 17"/>
              <a:gd name="T76" fmla="*/ 7813 w 64"/>
              <a:gd name="T77" fmla="*/ 61445 h 17"/>
              <a:gd name="T78" fmla="*/ 3125 w 64"/>
              <a:gd name="T79" fmla="*/ 61445 h 17"/>
              <a:gd name="T80" fmla="*/ 3125 w 64"/>
              <a:gd name="T81" fmla="*/ 43889 h 17"/>
              <a:gd name="T82" fmla="*/ 0 w 64"/>
              <a:gd name="T83" fmla="*/ 43889 h 17"/>
              <a:gd name="T84" fmla="*/ 0 w 64"/>
              <a:gd name="T85" fmla="*/ 30723 h 17"/>
              <a:gd name="T86" fmla="*/ 0 w 64"/>
              <a:gd name="T87" fmla="*/ 17556 h 17"/>
              <a:gd name="T88" fmla="*/ 3125 w 64"/>
              <a:gd name="T89" fmla="*/ 17556 h 17"/>
              <a:gd name="T90" fmla="*/ 7813 w 64"/>
              <a:gd name="T91" fmla="*/ 17556 h 17"/>
              <a:gd name="T92" fmla="*/ 12502 w 64"/>
              <a:gd name="T93" fmla="*/ 17556 h 17"/>
              <a:gd name="T94" fmla="*/ 12502 w 64"/>
              <a:gd name="T95" fmla="*/ 0 h 17"/>
              <a:gd name="T96" fmla="*/ 15627 w 64"/>
              <a:gd name="T97" fmla="*/ 0 h 17"/>
              <a:gd name="T98" fmla="*/ 20315 w 64"/>
              <a:gd name="T99" fmla="*/ 0 h 17"/>
              <a:gd name="T100" fmla="*/ 25003 w 64"/>
              <a:gd name="T101" fmla="*/ 0 h 17"/>
              <a:gd name="T102" fmla="*/ 29691 w 64"/>
              <a:gd name="T103" fmla="*/ 0 h 17"/>
              <a:gd name="T104" fmla="*/ 32816 w 64"/>
              <a:gd name="T105" fmla="*/ 0 h 17"/>
              <a:gd name="T106" fmla="*/ 37505 w 64"/>
              <a:gd name="T107" fmla="*/ 0 h 17"/>
              <a:gd name="T108" fmla="*/ 42193 w 64"/>
              <a:gd name="T109" fmla="*/ 0 h 17"/>
              <a:gd name="T110" fmla="*/ 45318 w 64"/>
              <a:gd name="T111" fmla="*/ 0 h 17"/>
              <a:gd name="T112" fmla="*/ 50006 w 64"/>
              <a:gd name="T113" fmla="*/ 0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4" h="17">
                <a:moveTo>
                  <a:pt x="32" y="0"/>
                </a:moveTo>
                <a:lnTo>
                  <a:pt x="35" y="0"/>
                </a:lnTo>
                <a:lnTo>
                  <a:pt x="37" y="0"/>
                </a:lnTo>
                <a:lnTo>
                  <a:pt x="40" y="0"/>
                </a:lnTo>
                <a:lnTo>
                  <a:pt x="43" y="0"/>
                </a:lnTo>
                <a:lnTo>
                  <a:pt x="46" y="0"/>
                </a:lnTo>
                <a:lnTo>
                  <a:pt x="48" y="0"/>
                </a:lnTo>
                <a:lnTo>
                  <a:pt x="51" y="0"/>
                </a:lnTo>
                <a:lnTo>
                  <a:pt x="54" y="0"/>
                </a:lnTo>
                <a:lnTo>
                  <a:pt x="56" y="4"/>
                </a:lnTo>
                <a:lnTo>
                  <a:pt x="59" y="4"/>
                </a:lnTo>
                <a:lnTo>
                  <a:pt x="62" y="4"/>
                </a:lnTo>
                <a:lnTo>
                  <a:pt x="62" y="7"/>
                </a:lnTo>
                <a:lnTo>
                  <a:pt x="64" y="7"/>
                </a:lnTo>
                <a:lnTo>
                  <a:pt x="64" y="10"/>
                </a:lnTo>
                <a:lnTo>
                  <a:pt x="62" y="10"/>
                </a:lnTo>
                <a:lnTo>
                  <a:pt x="59" y="10"/>
                </a:lnTo>
                <a:lnTo>
                  <a:pt x="59" y="14"/>
                </a:lnTo>
                <a:lnTo>
                  <a:pt x="56" y="14"/>
                </a:lnTo>
                <a:lnTo>
                  <a:pt x="54" y="14"/>
                </a:lnTo>
                <a:lnTo>
                  <a:pt x="51" y="14"/>
                </a:lnTo>
                <a:lnTo>
                  <a:pt x="48" y="14"/>
                </a:lnTo>
                <a:lnTo>
                  <a:pt x="46" y="17"/>
                </a:lnTo>
                <a:lnTo>
                  <a:pt x="43" y="17"/>
                </a:lnTo>
                <a:lnTo>
                  <a:pt x="40" y="17"/>
                </a:lnTo>
                <a:lnTo>
                  <a:pt x="37" y="17"/>
                </a:lnTo>
                <a:lnTo>
                  <a:pt x="35" y="17"/>
                </a:lnTo>
                <a:lnTo>
                  <a:pt x="32" y="17"/>
                </a:lnTo>
                <a:lnTo>
                  <a:pt x="29" y="17"/>
                </a:lnTo>
                <a:lnTo>
                  <a:pt x="27" y="17"/>
                </a:lnTo>
                <a:lnTo>
                  <a:pt x="24" y="17"/>
                </a:lnTo>
                <a:lnTo>
                  <a:pt x="21" y="17"/>
                </a:lnTo>
                <a:lnTo>
                  <a:pt x="19" y="17"/>
                </a:lnTo>
                <a:lnTo>
                  <a:pt x="16" y="17"/>
                </a:lnTo>
                <a:lnTo>
                  <a:pt x="16" y="14"/>
                </a:lnTo>
                <a:lnTo>
                  <a:pt x="13" y="14"/>
                </a:lnTo>
                <a:lnTo>
                  <a:pt x="10" y="14"/>
                </a:lnTo>
                <a:lnTo>
                  <a:pt x="8" y="14"/>
                </a:lnTo>
                <a:lnTo>
                  <a:pt x="5" y="14"/>
                </a:lnTo>
                <a:lnTo>
                  <a:pt x="2" y="14"/>
                </a:lnTo>
                <a:lnTo>
                  <a:pt x="2" y="10"/>
                </a:lnTo>
                <a:lnTo>
                  <a:pt x="0" y="10"/>
                </a:lnTo>
                <a:lnTo>
                  <a:pt x="0" y="7"/>
                </a:lnTo>
                <a:lnTo>
                  <a:pt x="0" y="4"/>
                </a:lnTo>
                <a:lnTo>
                  <a:pt x="2" y="4"/>
                </a:lnTo>
                <a:lnTo>
                  <a:pt x="5" y="4"/>
                </a:lnTo>
                <a:lnTo>
                  <a:pt x="8" y="4"/>
                </a:lnTo>
                <a:lnTo>
                  <a:pt x="8" y="0"/>
                </a:lnTo>
                <a:lnTo>
                  <a:pt x="10" y="0"/>
                </a:lnTo>
                <a:lnTo>
                  <a:pt x="13" y="0"/>
                </a:lnTo>
                <a:lnTo>
                  <a:pt x="16" y="0"/>
                </a:lnTo>
                <a:lnTo>
                  <a:pt x="19" y="0"/>
                </a:lnTo>
                <a:lnTo>
                  <a:pt x="21" y="0"/>
                </a:lnTo>
                <a:lnTo>
                  <a:pt x="24" y="0"/>
                </a:lnTo>
                <a:lnTo>
                  <a:pt x="27" y="0"/>
                </a:lnTo>
                <a:lnTo>
                  <a:pt x="29"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64" name="Freeform 218"/>
          <p:cNvSpPr>
            <a:spLocks/>
          </p:cNvSpPr>
          <p:nvPr/>
        </p:nvSpPr>
        <p:spPr bwMode="auto">
          <a:xfrm>
            <a:off x="2481263" y="2884488"/>
            <a:ext cx="100012" cy="74612"/>
          </a:xfrm>
          <a:custGeom>
            <a:avLst/>
            <a:gdLst>
              <a:gd name="T0" fmla="*/ 50006 w 64"/>
              <a:gd name="T1" fmla="*/ 0 h 17"/>
              <a:gd name="T2" fmla="*/ 67196 w 64"/>
              <a:gd name="T3" fmla="*/ 0 h 17"/>
              <a:gd name="T4" fmla="*/ 84385 w 64"/>
              <a:gd name="T5" fmla="*/ 0 h 17"/>
              <a:gd name="T6" fmla="*/ 96887 w 64"/>
              <a:gd name="T7" fmla="*/ 17556 h 17"/>
              <a:gd name="T8" fmla="*/ 100012 w 64"/>
              <a:gd name="T9" fmla="*/ 30723 h 17"/>
              <a:gd name="T10" fmla="*/ 96887 w 64"/>
              <a:gd name="T11" fmla="*/ 43889 h 17"/>
              <a:gd name="T12" fmla="*/ 84385 w 64"/>
              <a:gd name="T13" fmla="*/ 61445 h 17"/>
              <a:gd name="T14" fmla="*/ 67196 w 64"/>
              <a:gd name="T15" fmla="*/ 74612 h 17"/>
              <a:gd name="T16" fmla="*/ 50006 w 64"/>
              <a:gd name="T17" fmla="*/ 74612 h 17"/>
              <a:gd name="T18" fmla="*/ 29691 w 64"/>
              <a:gd name="T19" fmla="*/ 74612 h 17"/>
              <a:gd name="T20" fmla="*/ 12502 w 64"/>
              <a:gd name="T21" fmla="*/ 61445 h 17"/>
              <a:gd name="T22" fmla="*/ 3125 w 64"/>
              <a:gd name="T23" fmla="*/ 43889 h 17"/>
              <a:gd name="T24" fmla="*/ 0 w 64"/>
              <a:gd name="T25" fmla="*/ 30723 h 17"/>
              <a:gd name="T26" fmla="*/ 3125 w 64"/>
              <a:gd name="T27" fmla="*/ 17556 h 17"/>
              <a:gd name="T28" fmla="*/ 12502 w 64"/>
              <a:gd name="T29" fmla="*/ 0 h 17"/>
              <a:gd name="T30" fmla="*/ 29691 w 64"/>
              <a:gd name="T31" fmla="*/ 0 h 17"/>
              <a:gd name="T32" fmla="*/ 50006 w 64"/>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4" h="17">
                <a:moveTo>
                  <a:pt x="32" y="0"/>
                </a:moveTo>
                <a:lnTo>
                  <a:pt x="43" y="0"/>
                </a:lnTo>
                <a:lnTo>
                  <a:pt x="54" y="0"/>
                </a:lnTo>
                <a:lnTo>
                  <a:pt x="62" y="4"/>
                </a:lnTo>
                <a:lnTo>
                  <a:pt x="64" y="7"/>
                </a:lnTo>
                <a:lnTo>
                  <a:pt x="62" y="10"/>
                </a:lnTo>
                <a:lnTo>
                  <a:pt x="54" y="14"/>
                </a:lnTo>
                <a:lnTo>
                  <a:pt x="43" y="17"/>
                </a:lnTo>
                <a:lnTo>
                  <a:pt x="32" y="17"/>
                </a:lnTo>
                <a:lnTo>
                  <a:pt x="19" y="17"/>
                </a:lnTo>
                <a:lnTo>
                  <a:pt x="8" y="14"/>
                </a:lnTo>
                <a:lnTo>
                  <a:pt x="2" y="10"/>
                </a:lnTo>
                <a:lnTo>
                  <a:pt x="0" y="7"/>
                </a:lnTo>
                <a:lnTo>
                  <a:pt x="2" y="4"/>
                </a:lnTo>
                <a:lnTo>
                  <a:pt x="8" y="0"/>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65" name="Rectangle 219"/>
          <p:cNvSpPr>
            <a:spLocks noChangeArrowheads="1"/>
          </p:cNvSpPr>
          <p:nvPr/>
        </p:nvSpPr>
        <p:spPr bwMode="auto">
          <a:xfrm>
            <a:off x="2489200" y="2784475"/>
            <a:ext cx="79375" cy="7461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66" name="Rectangle 220"/>
          <p:cNvSpPr>
            <a:spLocks noChangeArrowheads="1"/>
          </p:cNvSpPr>
          <p:nvPr/>
        </p:nvSpPr>
        <p:spPr bwMode="auto">
          <a:xfrm>
            <a:off x="2489200" y="2784475"/>
            <a:ext cx="79375" cy="74613"/>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67" name="Rectangle 221"/>
          <p:cNvSpPr>
            <a:spLocks noChangeArrowheads="1"/>
          </p:cNvSpPr>
          <p:nvPr/>
        </p:nvSpPr>
        <p:spPr bwMode="auto">
          <a:xfrm>
            <a:off x="2027238" y="2932113"/>
            <a:ext cx="147637" cy="173037"/>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68" name="Rectangle 222"/>
          <p:cNvSpPr>
            <a:spLocks noChangeArrowheads="1"/>
          </p:cNvSpPr>
          <p:nvPr/>
        </p:nvSpPr>
        <p:spPr bwMode="auto">
          <a:xfrm>
            <a:off x="2027238" y="2932113"/>
            <a:ext cx="147637" cy="173037"/>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69" name="Freeform 223"/>
          <p:cNvSpPr>
            <a:spLocks/>
          </p:cNvSpPr>
          <p:nvPr/>
        </p:nvSpPr>
        <p:spPr bwMode="auto">
          <a:xfrm>
            <a:off x="1979613" y="2995613"/>
            <a:ext cx="104775" cy="74612"/>
          </a:xfrm>
          <a:custGeom>
            <a:avLst/>
            <a:gdLst>
              <a:gd name="T0" fmla="*/ 54733 w 67"/>
              <a:gd name="T1" fmla="*/ 0 h 16"/>
              <a:gd name="T2" fmla="*/ 59425 w 67"/>
              <a:gd name="T3" fmla="*/ 0 h 16"/>
              <a:gd name="T4" fmla="*/ 62552 w 67"/>
              <a:gd name="T5" fmla="*/ 0 h 16"/>
              <a:gd name="T6" fmla="*/ 67244 w 67"/>
              <a:gd name="T7" fmla="*/ 0 h 16"/>
              <a:gd name="T8" fmla="*/ 71935 w 67"/>
              <a:gd name="T9" fmla="*/ 0 h 16"/>
              <a:gd name="T10" fmla="*/ 75063 w 67"/>
              <a:gd name="T11" fmla="*/ 0 h 16"/>
              <a:gd name="T12" fmla="*/ 79754 w 67"/>
              <a:gd name="T13" fmla="*/ 0 h 16"/>
              <a:gd name="T14" fmla="*/ 84446 w 67"/>
              <a:gd name="T15" fmla="*/ 0 h 16"/>
              <a:gd name="T16" fmla="*/ 87573 w 67"/>
              <a:gd name="T17" fmla="*/ 0 h 16"/>
              <a:gd name="T18" fmla="*/ 87573 w 67"/>
              <a:gd name="T19" fmla="*/ 13990 h 16"/>
              <a:gd name="T20" fmla="*/ 92265 w 67"/>
              <a:gd name="T21" fmla="*/ 13990 h 16"/>
              <a:gd name="T22" fmla="*/ 96956 w 67"/>
              <a:gd name="T23" fmla="*/ 13990 h 16"/>
              <a:gd name="T24" fmla="*/ 101647 w 67"/>
              <a:gd name="T25" fmla="*/ 13990 h 16"/>
              <a:gd name="T26" fmla="*/ 101647 w 67"/>
              <a:gd name="T27" fmla="*/ 27980 h 16"/>
              <a:gd name="T28" fmla="*/ 104775 w 67"/>
              <a:gd name="T29" fmla="*/ 27980 h 16"/>
              <a:gd name="T30" fmla="*/ 104775 w 67"/>
              <a:gd name="T31" fmla="*/ 46633 h 16"/>
              <a:gd name="T32" fmla="*/ 101647 w 67"/>
              <a:gd name="T33" fmla="*/ 46633 h 16"/>
              <a:gd name="T34" fmla="*/ 96956 w 67"/>
              <a:gd name="T35" fmla="*/ 60622 h 16"/>
              <a:gd name="T36" fmla="*/ 92265 w 67"/>
              <a:gd name="T37" fmla="*/ 60622 h 16"/>
              <a:gd name="T38" fmla="*/ 87573 w 67"/>
              <a:gd name="T39" fmla="*/ 60622 h 16"/>
              <a:gd name="T40" fmla="*/ 84446 w 67"/>
              <a:gd name="T41" fmla="*/ 60622 h 16"/>
              <a:gd name="T42" fmla="*/ 79754 w 67"/>
              <a:gd name="T43" fmla="*/ 74612 h 16"/>
              <a:gd name="T44" fmla="*/ 75063 w 67"/>
              <a:gd name="T45" fmla="*/ 74612 h 16"/>
              <a:gd name="T46" fmla="*/ 71935 w 67"/>
              <a:gd name="T47" fmla="*/ 74612 h 16"/>
              <a:gd name="T48" fmla="*/ 67244 w 67"/>
              <a:gd name="T49" fmla="*/ 74612 h 16"/>
              <a:gd name="T50" fmla="*/ 62552 w 67"/>
              <a:gd name="T51" fmla="*/ 74612 h 16"/>
              <a:gd name="T52" fmla="*/ 59425 w 67"/>
              <a:gd name="T53" fmla="*/ 74612 h 16"/>
              <a:gd name="T54" fmla="*/ 54733 w 67"/>
              <a:gd name="T55" fmla="*/ 74612 h 16"/>
              <a:gd name="T56" fmla="*/ 50042 w 67"/>
              <a:gd name="T57" fmla="*/ 74612 h 16"/>
              <a:gd name="T58" fmla="*/ 45350 w 67"/>
              <a:gd name="T59" fmla="*/ 74612 h 16"/>
              <a:gd name="T60" fmla="*/ 42223 w 67"/>
              <a:gd name="T61" fmla="*/ 74612 h 16"/>
              <a:gd name="T62" fmla="*/ 37531 w 67"/>
              <a:gd name="T63" fmla="*/ 74612 h 16"/>
              <a:gd name="T64" fmla="*/ 32840 w 67"/>
              <a:gd name="T65" fmla="*/ 74612 h 16"/>
              <a:gd name="T66" fmla="*/ 29712 w 67"/>
              <a:gd name="T67" fmla="*/ 74612 h 16"/>
              <a:gd name="T68" fmla="*/ 25021 w 67"/>
              <a:gd name="T69" fmla="*/ 74612 h 16"/>
              <a:gd name="T70" fmla="*/ 20329 w 67"/>
              <a:gd name="T71" fmla="*/ 60622 h 16"/>
              <a:gd name="T72" fmla="*/ 17202 w 67"/>
              <a:gd name="T73" fmla="*/ 60622 h 16"/>
              <a:gd name="T74" fmla="*/ 12510 w 67"/>
              <a:gd name="T75" fmla="*/ 60622 h 16"/>
              <a:gd name="T76" fmla="*/ 7819 w 67"/>
              <a:gd name="T77" fmla="*/ 60622 h 16"/>
              <a:gd name="T78" fmla="*/ 3128 w 67"/>
              <a:gd name="T79" fmla="*/ 46633 h 16"/>
              <a:gd name="T80" fmla="*/ 0 w 67"/>
              <a:gd name="T81" fmla="*/ 27980 h 16"/>
              <a:gd name="T82" fmla="*/ 3128 w 67"/>
              <a:gd name="T83" fmla="*/ 27980 h 16"/>
              <a:gd name="T84" fmla="*/ 3128 w 67"/>
              <a:gd name="T85" fmla="*/ 13990 h 16"/>
              <a:gd name="T86" fmla="*/ 7819 w 67"/>
              <a:gd name="T87" fmla="*/ 13990 h 16"/>
              <a:gd name="T88" fmla="*/ 12510 w 67"/>
              <a:gd name="T89" fmla="*/ 13990 h 16"/>
              <a:gd name="T90" fmla="*/ 17202 w 67"/>
              <a:gd name="T91" fmla="*/ 13990 h 16"/>
              <a:gd name="T92" fmla="*/ 17202 w 67"/>
              <a:gd name="T93" fmla="*/ 0 h 16"/>
              <a:gd name="T94" fmla="*/ 20329 w 67"/>
              <a:gd name="T95" fmla="*/ 0 h 16"/>
              <a:gd name="T96" fmla="*/ 25021 w 67"/>
              <a:gd name="T97" fmla="*/ 0 h 16"/>
              <a:gd name="T98" fmla="*/ 29712 w 67"/>
              <a:gd name="T99" fmla="*/ 0 h 16"/>
              <a:gd name="T100" fmla="*/ 32840 w 67"/>
              <a:gd name="T101" fmla="*/ 0 h 16"/>
              <a:gd name="T102" fmla="*/ 37531 w 67"/>
              <a:gd name="T103" fmla="*/ 0 h 16"/>
              <a:gd name="T104" fmla="*/ 42223 w 67"/>
              <a:gd name="T105" fmla="*/ 0 h 16"/>
              <a:gd name="T106" fmla="*/ 45350 w 67"/>
              <a:gd name="T107" fmla="*/ 0 h 16"/>
              <a:gd name="T108" fmla="*/ 50042 w 67"/>
              <a:gd name="T109" fmla="*/ 0 h 16"/>
              <a:gd name="T110" fmla="*/ 54733 w 67"/>
              <a:gd name="T111" fmla="*/ 0 h 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7" h="16">
                <a:moveTo>
                  <a:pt x="35" y="0"/>
                </a:moveTo>
                <a:lnTo>
                  <a:pt x="38" y="0"/>
                </a:lnTo>
                <a:lnTo>
                  <a:pt x="40" y="0"/>
                </a:lnTo>
                <a:lnTo>
                  <a:pt x="43" y="0"/>
                </a:lnTo>
                <a:lnTo>
                  <a:pt x="46" y="0"/>
                </a:lnTo>
                <a:lnTo>
                  <a:pt x="48" y="0"/>
                </a:lnTo>
                <a:lnTo>
                  <a:pt x="51" y="0"/>
                </a:lnTo>
                <a:lnTo>
                  <a:pt x="54" y="0"/>
                </a:lnTo>
                <a:lnTo>
                  <a:pt x="56" y="0"/>
                </a:lnTo>
                <a:lnTo>
                  <a:pt x="56" y="3"/>
                </a:lnTo>
                <a:lnTo>
                  <a:pt x="59" y="3"/>
                </a:lnTo>
                <a:lnTo>
                  <a:pt x="62" y="3"/>
                </a:lnTo>
                <a:lnTo>
                  <a:pt x="65" y="3"/>
                </a:lnTo>
                <a:lnTo>
                  <a:pt x="65" y="6"/>
                </a:lnTo>
                <a:lnTo>
                  <a:pt x="67" y="6"/>
                </a:lnTo>
                <a:lnTo>
                  <a:pt x="67" y="10"/>
                </a:lnTo>
                <a:lnTo>
                  <a:pt x="65" y="10"/>
                </a:lnTo>
                <a:lnTo>
                  <a:pt x="62" y="13"/>
                </a:lnTo>
                <a:lnTo>
                  <a:pt x="59" y="13"/>
                </a:lnTo>
                <a:lnTo>
                  <a:pt x="56" y="13"/>
                </a:lnTo>
                <a:lnTo>
                  <a:pt x="54" y="13"/>
                </a:lnTo>
                <a:lnTo>
                  <a:pt x="51" y="16"/>
                </a:lnTo>
                <a:lnTo>
                  <a:pt x="48" y="16"/>
                </a:lnTo>
                <a:lnTo>
                  <a:pt x="46" y="16"/>
                </a:lnTo>
                <a:lnTo>
                  <a:pt x="43" y="16"/>
                </a:lnTo>
                <a:lnTo>
                  <a:pt x="40" y="16"/>
                </a:lnTo>
                <a:lnTo>
                  <a:pt x="38" y="16"/>
                </a:lnTo>
                <a:lnTo>
                  <a:pt x="35" y="16"/>
                </a:lnTo>
                <a:lnTo>
                  <a:pt x="32" y="16"/>
                </a:lnTo>
                <a:lnTo>
                  <a:pt x="29" y="16"/>
                </a:lnTo>
                <a:lnTo>
                  <a:pt x="27" y="16"/>
                </a:lnTo>
                <a:lnTo>
                  <a:pt x="24" y="16"/>
                </a:lnTo>
                <a:lnTo>
                  <a:pt x="21" y="16"/>
                </a:lnTo>
                <a:lnTo>
                  <a:pt x="19" y="16"/>
                </a:lnTo>
                <a:lnTo>
                  <a:pt x="16" y="16"/>
                </a:lnTo>
                <a:lnTo>
                  <a:pt x="13" y="13"/>
                </a:lnTo>
                <a:lnTo>
                  <a:pt x="11" y="13"/>
                </a:lnTo>
                <a:lnTo>
                  <a:pt x="8" y="13"/>
                </a:lnTo>
                <a:lnTo>
                  <a:pt x="5" y="13"/>
                </a:lnTo>
                <a:lnTo>
                  <a:pt x="2" y="10"/>
                </a:lnTo>
                <a:lnTo>
                  <a:pt x="0" y="6"/>
                </a:lnTo>
                <a:lnTo>
                  <a:pt x="2" y="6"/>
                </a:lnTo>
                <a:lnTo>
                  <a:pt x="2" y="3"/>
                </a:lnTo>
                <a:lnTo>
                  <a:pt x="5" y="3"/>
                </a:lnTo>
                <a:lnTo>
                  <a:pt x="8" y="3"/>
                </a:lnTo>
                <a:lnTo>
                  <a:pt x="11" y="3"/>
                </a:lnTo>
                <a:lnTo>
                  <a:pt x="11" y="0"/>
                </a:lnTo>
                <a:lnTo>
                  <a:pt x="13" y="0"/>
                </a:lnTo>
                <a:lnTo>
                  <a:pt x="16" y="0"/>
                </a:lnTo>
                <a:lnTo>
                  <a:pt x="19" y="0"/>
                </a:lnTo>
                <a:lnTo>
                  <a:pt x="21" y="0"/>
                </a:lnTo>
                <a:lnTo>
                  <a:pt x="24" y="0"/>
                </a:lnTo>
                <a:lnTo>
                  <a:pt x="27" y="0"/>
                </a:lnTo>
                <a:lnTo>
                  <a:pt x="29" y="0"/>
                </a:lnTo>
                <a:lnTo>
                  <a:pt x="32" y="0"/>
                </a:lnTo>
                <a:lnTo>
                  <a:pt x="35"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70" name="Freeform 224"/>
          <p:cNvSpPr>
            <a:spLocks/>
          </p:cNvSpPr>
          <p:nvPr/>
        </p:nvSpPr>
        <p:spPr bwMode="auto">
          <a:xfrm>
            <a:off x="1979613" y="2995613"/>
            <a:ext cx="104775" cy="74612"/>
          </a:xfrm>
          <a:custGeom>
            <a:avLst/>
            <a:gdLst>
              <a:gd name="T0" fmla="*/ 54733 w 67"/>
              <a:gd name="T1" fmla="*/ 0 h 16"/>
              <a:gd name="T2" fmla="*/ 71935 w 67"/>
              <a:gd name="T3" fmla="*/ 0 h 16"/>
              <a:gd name="T4" fmla="*/ 87573 w 67"/>
              <a:gd name="T5" fmla="*/ 13990 h 16"/>
              <a:gd name="T6" fmla="*/ 101647 w 67"/>
              <a:gd name="T7" fmla="*/ 13990 h 16"/>
              <a:gd name="T8" fmla="*/ 104775 w 67"/>
              <a:gd name="T9" fmla="*/ 27980 h 16"/>
              <a:gd name="T10" fmla="*/ 101647 w 67"/>
              <a:gd name="T11" fmla="*/ 46633 h 16"/>
              <a:gd name="T12" fmla="*/ 87573 w 67"/>
              <a:gd name="T13" fmla="*/ 60622 h 16"/>
              <a:gd name="T14" fmla="*/ 71935 w 67"/>
              <a:gd name="T15" fmla="*/ 74612 h 16"/>
              <a:gd name="T16" fmla="*/ 54733 w 67"/>
              <a:gd name="T17" fmla="*/ 74612 h 16"/>
              <a:gd name="T18" fmla="*/ 32840 w 67"/>
              <a:gd name="T19" fmla="*/ 74612 h 16"/>
              <a:gd name="T20" fmla="*/ 17202 w 67"/>
              <a:gd name="T21" fmla="*/ 60622 h 16"/>
              <a:gd name="T22" fmla="*/ 3128 w 67"/>
              <a:gd name="T23" fmla="*/ 46633 h 16"/>
              <a:gd name="T24" fmla="*/ 0 w 67"/>
              <a:gd name="T25" fmla="*/ 27980 h 16"/>
              <a:gd name="T26" fmla="*/ 3128 w 67"/>
              <a:gd name="T27" fmla="*/ 13990 h 16"/>
              <a:gd name="T28" fmla="*/ 17202 w 67"/>
              <a:gd name="T29" fmla="*/ 13990 h 16"/>
              <a:gd name="T30" fmla="*/ 32840 w 67"/>
              <a:gd name="T31" fmla="*/ 0 h 16"/>
              <a:gd name="T32" fmla="*/ 54733 w 67"/>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 h="16">
                <a:moveTo>
                  <a:pt x="35" y="0"/>
                </a:moveTo>
                <a:lnTo>
                  <a:pt x="46" y="0"/>
                </a:lnTo>
                <a:lnTo>
                  <a:pt x="56" y="3"/>
                </a:lnTo>
                <a:lnTo>
                  <a:pt x="65" y="3"/>
                </a:lnTo>
                <a:lnTo>
                  <a:pt x="67" y="6"/>
                </a:lnTo>
                <a:lnTo>
                  <a:pt x="65" y="10"/>
                </a:lnTo>
                <a:lnTo>
                  <a:pt x="56" y="13"/>
                </a:lnTo>
                <a:lnTo>
                  <a:pt x="46" y="16"/>
                </a:lnTo>
                <a:lnTo>
                  <a:pt x="35" y="16"/>
                </a:lnTo>
                <a:lnTo>
                  <a:pt x="21" y="16"/>
                </a:lnTo>
                <a:lnTo>
                  <a:pt x="11" y="13"/>
                </a:lnTo>
                <a:lnTo>
                  <a:pt x="2" y="10"/>
                </a:lnTo>
                <a:lnTo>
                  <a:pt x="0" y="6"/>
                </a:lnTo>
                <a:lnTo>
                  <a:pt x="2" y="3"/>
                </a:lnTo>
                <a:lnTo>
                  <a:pt x="11" y="3"/>
                </a:lnTo>
                <a:lnTo>
                  <a:pt x="21" y="0"/>
                </a:lnTo>
                <a:lnTo>
                  <a:pt x="35"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71" name="Freeform 225"/>
          <p:cNvSpPr>
            <a:spLocks/>
          </p:cNvSpPr>
          <p:nvPr/>
        </p:nvSpPr>
        <p:spPr bwMode="auto">
          <a:xfrm>
            <a:off x="1979613" y="3048000"/>
            <a:ext cx="104775" cy="74613"/>
          </a:xfrm>
          <a:custGeom>
            <a:avLst/>
            <a:gdLst>
              <a:gd name="T0" fmla="*/ 54733 w 67"/>
              <a:gd name="T1" fmla="*/ 0 h 16"/>
              <a:gd name="T2" fmla="*/ 59425 w 67"/>
              <a:gd name="T3" fmla="*/ 0 h 16"/>
              <a:gd name="T4" fmla="*/ 62552 w 67"/>
              <a:gd name="T5" fmla="*/ 0 h 16"/>
              <a:gd name="T6" fmla="*/ 67244 w 67"/>
              <a:gd name="T7" fmla="*/ 0 h 16"/>
              <a:gd name="T8" fmla="*/ 71935 w 67"/>
              <a:gd name="T9" fmla="*/ 0 h 16"/>
              <a:gd name="T10" fmla="*/ 75063 w 67"/>
              <a:gd name="T11" fmla="*/ 0 h 16"/>
              <a:gd name="T12" fmla="*/ 79754 w 67"/>
              <a:gd name="T13" fmla="*/ 0 h 16"/>
              <a:gd name="T14" fmla="*/ 84446 w 67"/>
              <a:gd name="T15" fmla="*/ 0 h 16"/>
              <a:gd name="T16" fmla="*/ 87573 w 67"/>
              <a:gd name="T17" fmla="*/ 0 h 16"/>
              <a:gd name="T18" fmla="*/ 87573 w 67"/>
              <a:gd name="T19" fmla="*/ 13990 h 16"/>
              <a:gd name="T20" fmla="*/ 92265 w 67"/>
              <a:gd name="T21" fmla="*/ 13990 h 16"/>
              <a:gd name="T22" fmla="*/ 96956 w 67"/>
              <a:gd name="T23" fmla="*/ 13990 h 16"/>
              <a:gd name="T24" fmla="*/ 101647 w 67"/>
              <a:gd name="T25" fmla="*/ 13990 h 16"/>
              <a:gd name="T26" fmla="*/ 101647 w 67"/>
              <a:gd name="T27" fmla="*/ 27980 h 16"/>
              <a:gd name="T28" fmla="*/ 104775 w 67"/>
              <a:gd name="T29" fmla="*/ 27980 h 16"/>
              <a:gd name="T30" fmla="*/ 104775 w 67"/>
              <a:gd name="T31" fmla="*/ 46633 h 16"/>
              <a:gd name="T32" fmla="*/ 101647 w 67"/>
              <a:gd name="T33" fmla="*/ 46633 h 16"/>
              <a:gd name="T34" fmla="*/ 96956 w 67"/>
              <a:gd name="T35" fmla="*/ 60623 h 16"/>
              <a:gd name="T36" fmla="*/ 92265 w 67"/>
              <a:gd name="T37" fmla="*/ 60623 h 16"/>
              <a:gd name="T38" fmla="*/ 87573 w 67"/>
              <a:gd name="T39" fmla="*/ 60623 h 16"/>
              <a:gd name="T40" fmla="*/ 84446 w 67"/>
              <a:gd name="T41" fmla="*/ 60623 h 16"/>
              <a:gd name="T42" fmla="*/ 79754 w 67"/>
              <a:gd name="T43" fmla="*/ 74613 h 16"/>
              <a:gd name="T44" fmla="*/ 75063 w 67"/>
              <a:gd name="T45" fmla="*/ 74613 h 16"/>
              <a:gd name="T46" fmla="*/ 71935 w 67"/>
              <a:gd name="T47" fmla="*/ 74613 h 16"/>
              <a:gd name="T48" fmla="*/ 67244 w 67"/>
              <a:gd name="T49" fmla="*/ 74613 h 16"/>
              <a:gd name="T50" fmla="*/ 62552 w 67"/>
              <a:gd name="T51" fmla="*/ 74613 h 16"/>
              <a:gd name="T52" fmla="*/ 59425 w 67"/>
              <a:gd name="T53" fmla="*/ 74613 h 16"/>
              <a:gd name="T54" fmla="*/ 54733 w 67"/>
              <a:gd name="T55" fmla="*/ 74613 h 16"/>
              <a:gd name="T56" fmla="*/ 50042 w 67"/>
              <a:gd name="T57" fmla="*/ 74613 h 16"/>
              <a:gd name="T58" fmla="*/ 45350 w 67"/>
              <a:gd name="T59" fmla="*/ 74613 h 16"/>
              <a:gd name="T60" fmla="*/ 42223 w 67"/>
              <a:gd name="T61" fmla="*/ 74613 h 16"/>
              <a:gd name="T62" fmla="*/ 37531 w 67"/>
              <a:gd name="T63" fmla="*/ 74613 h 16"/>
              <a:gd name="T64" fmla="*/ 32840 w 67"/>
              <a:gd name="T65" fmla="*/ 74613 h 16"/>
              <a:gd name="T66" fmla="*/ 29712 w 67"/>
              <a:gd name="T67" fmla="*/ 74613 h 16"/>
              <a:gd name="T68" fmla="*/ 25021 w 67"/>
              <a:gd name="T69" fmla="*/ 74613 h 16"/>
              <a:gd name="T70" fmla="*/ 20329 w 67"/>
              <a:gd name="T71" fmla="*/ 60623 h 16"/>
              <a:gd name="T72" fmla="*/ 17202 w 67"/>
              <a:gd name="T73" fmla="*/ 60623 h 16"/>
              <a:gd name="T74" fmla="*/ 12510 w 67"/>
              <a:gd name="T75" fmla="*/ 60623 h 16"/>
              <a:gd name="T76" fmla="*/ 7819 w 67"/>
              <a:gd name="T77" fmla="*/ 60623 h 16"/>
              <a:gd name="T78" fmla="*/ 3128 w 67"/>
              <a:gd name="T79" fmla="*/ 46633 h 16"/>
              <a:gd name="T80" fmla="*/ 0 w 67"/>
              <a:gd name="T81" fmla="*/ 27980 h 16"/>
              <a:gd name="T82" fmla="*/ 3128 w 67"/>
              <a:gd name="T83" fmla="*/ 27980 h 16"/>
              <a:gd name="T84" fmla="*/ 3128 w 67"/>
              <a:gd name="T85" fmla="*/ 13990 h 16"/>
              <a:gd name="T86" fmla="*/ 7819 w 67"/>
              <a:gd name="T87" fmla="*/ 13990 h 16"/>
              <a:gd name="T88" fmla="*/ 12510 w 67"/>
              <a:gd name="T89" fmla="*/ 13990 h 16"/>
              <a:gd name="T90" fmla="*/ 17202 w 67"/>
              <a:gd name="T91" fmla="*/ 13990 h 16"/>
              <a:gd name="T92" fmla="*/ 17202 w 67"/>
              <a:gd name="T93" fmla="*/ 0 h 16"/>
              <a:gd name="T94" fmla="*/ 20329 w 67"/>
              <a:gd name="T95" fmla="*/ 0 h 16"/>
              <a:gd name="T96" fmla="*/ 25021 w 67"/>
              <a:gd name="T97" fmla="*/ 0 h 16"/>
              <a:gd name="T98" fmla="*/ 29712 w 67"/>
              <a:gd name="T99" fmla="*/ 0 h 16"/>
              <a:gd name="T100" fmla="*/ 32840 w 67"/>
              <a:gd name="T101" fmla="*/ 0 h 16"/>
              <a:gd name="T102" fmla="*/ 37531 w 67"/>
              <a:gd name="T103" fmla="*/ 0 h 16"/>
              <a:gd name="T104" fmla="*/ 42223 w 67"/>
              <a:gd name="T105" fmla="*/ 0 h 16"/>
              <a:gd name="T106" fmla="*/ 45350 w 67"/>
              <a:gd name="T107" fmla="*/ 0 h 16"/>
              <a:gd name="T108" fmla="*/ 50042 w 67"/>
              <a:gd name="T109" fmla="*/ 0 h 16"/>
              <a:gd name="T110" fmla="*/ 54733 w 67"/>
              <a:gd name="T111" fmla="*/ 0 h 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7" h="16">
                <a:moveTo>
                  <a:pt x="35" y="0"/>
                </a:moveTo>
                <a:lnTo>
                  <a:pt x="38" y="0"/>
                </a:lnTo>
                <a:lnTo>
                  <a:pt x="40" y="0"/>
                </a:lnTo>
                <a:lnTo>
                  <a:pt x="43" y="0"/>
                </a:lnTo>
                <a:lnTo>
                  <a:pt x="46" y="0"/>
                </a:lnTo>
                <a:lnTo>
                  <a:pt x="48" y="0"/>
                </a:lnTo>
                <a:lnTo>
                  <a:pt x="51" y="0"/>
                </a:lnTo>
                <a:lnTo>
                  <a:pt x="54" y="0"/>
                </a:lnTo>
                <a:lnTo>
                  <a:pt x="56" y="0"/>
                </a:lnTo>
                <a:lnTo>
                  <a:pt x="56" y="3"/>
                </a:lnTo>
                <a:lnTo>
                  <a:pt x="59" y="3"/>
                </a:lnTo>
                <a:lnTo>
                  <a:pt x="62" y="3"/>
                </a:lnTo>
                <a:lnTo>
                  <a:pt x="65" y="3"/>
                </a:lnTo>
                <a:lnTo>
                  <a:pt x="65" y="6"/>
                </a:lnTo>
                <a:lnTo>
                  <a:pt x="67" y="6"/>
                </a:lnTo>
                <a:lnTo>
                  <a:pt x="67" y="10"/>
                </a:lnTo>
                <a:lnTo>
                  <a:pt x="65" y="10"/>
                </a:lnTo>
                <a:lnTo>
                  <a:pt x="62" y="13"/>
                </a:lnTo>
                <a:lnTo>
                  <a:pt x="59" y="13"/>
                </a:lnTo>
                <a:lnTo>
                  <a:pt x="56" y="13"/>
                </a:lnTo>
                <a:lnTo>
                  <a:pt x="54" y="13"/>
                </a:lnTo>
                <a:lnTo>
                  <a:pt x="51" y="16"/>
                </a:lnTo>
                <a:lnTo>
                  <a:pt x="48" y="16"/>
                </a:lnTo>
                <a:lnTo>
                  <a:pt x="46" y="16"/>
                </a:lnTo>
                <a:lnTo>
                  <a:pt x="43" y="16"/>
                </a:lnTo>
                <a:lnTo>
                  <a:pt x="40" y="16"/>
                </a:lnTo>
                <a:lnTo>
                  <a:pt x="38" y="16"/>
                </a:lnTo>
                <a:lnTo>
                  <a:pt x="35" y="16"/>
                </a:lnTo>
                <a:lnTo>
                  <a:pt x="32" y="16"/>
                </a:lnTo>
                <a:lnTo>
                  <a:pt x="29" y="16"/>
                </a:lnTo>
                <a:lnTo>
                  <a:pt x="27" y="16"/>
                </a:lnTo>
                <a:lnTo>
                  <a:pt x="24" y="16"/>
                </a:lnTo>
                <a:lnTo>
                  <a:pt x="21" y="16"/>
                </a:lnTo>
                <a:lnTo>
                  <a:pt x="19" y="16"/>
                </a:lnTo>
                <a:lnTo>
                  <a:pt x="16" y="16"/>
                </a:lnTo>
                <a:lnTo>
                  <a:pt x="13" y="13"/>
                </a:lnTo>
                <a:lnTo>
                  <a:pt x="11" y="13"/>
                </a:lnTo>
                <a:lnTo>
                  <a:pt x="8" y="13"/>
                </a:lnTo>
                <a:lnTo>
                  <a:pt x="5" y="13"/>
                </a:lnTo>
                <a:lnTo>
                  <a:pt x="2" y="10"/>
                </a:lnTo>
                <a:lnTo>
                  <a:pt x="0" y="6"/>
                </a:lnTo>
                <a:lnTo>
                  <a:pt x="2" y="6"/>
                </a:lnTo>
                <a:lnTo>
                  <a:pt x="2" y="3"/>
                </a:lnTo>
                <a:lnTo>
                  <a:pt x="5" y="3"/>
                </a:lnTo>
                <a:lnTo>
                  <a:pt x="8" y="3"/>
                </a:lnTo>
                <a:lnTo>
                  <a:pt x="11" y="3"/>
                </a:lnTo>
                <a:lnTo>
                  <a:pt x="11" y="0"/>
                </a:lnTo>
                <a:lnTo>
                  <a:pt x="13" y="0"/>
                </a:lnTo>
                <a:lnTo>
                  <a:pt x="16" y="0"/>
                </a:lnTo>
                <a:lnTo>
                  <a:pt x="19" y="0"/>
                </a:lnTo>
                <a:lnTo>
                  <a:pt x="21" y="0"/>
                </a:lnTo>
                <a:lnTo>
                  <a:pt x="24" y="0"/>
                </a:lnTo>
                <a:lnTo>
                  <a:pt x="27" y="0"/>
                </a:lnTo>
                <a:lnTo>
                  <a:pt x="29" y="0"/>
                </a:lnTo>
                <a:lnTo>
                  <a:pt x="32" y="0"/>
                </a:lnTo>
                <a:lnTo>
                  <a:pt x="35"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72" name="Freeform 226"/>
          <p:cNvSpPr>
            <a:spLocks/>
          </p:cNvSpPr>
          <p:nvPr/>
        </p:nvSpPr>
        <p:spPr bwMode="auto">
          <a:xfrm>
            <a:off x="1979613" y="3048000"/>
            <a:ext cx="104775" cy="74613"/>
          </a:xfrm>
          <a:custGeom>
            <a:avLst/>
            <a:gdLst>
              <a:gd name="T0" fmla="*/ 54733 w 67"/>
              <a:gd name="T1" fmla="*/ 0 h 16"/>
              <a:gd name="T2" fmla="*/ 71935 w 67"/>
              <a:gd name="T3" fmla="*/ 0 h 16"/>
              <a:gd name="T4" fmla="*/ 87573 w 67"/>
              <a:gd name="T5" fmla="*/ 13990 h 16"/>
              <a:gd name="T6" fmla="*/ 101647 w 67"/>
              <a:gd name="T7" fmla="*/ 13990 h 16"/>
              <a:gd name="T8" fmla="*/ 104775 w 67"/>
              <a:gd name="T9" fmla="*/ 27980 h 16"/>
              <a:gd name="T10" fmla="*/ 101647 w 67"/>
              <a:gd name="T11" fmla="*/ 46633 h 16"/>
              <a:gd name="T12" fmla="*/ 87573 w 67"/>
              <a:gd name="T13" fmla="*/ 60623 h 16"/>
              <a:gd name="T14" fmla="*/ 71935 w 67"/>
              <a:gd name="T15" fmla="*/ 74613 h 16"/>
              <a:gd name="T16" fmla="*/ 54733 w 67"/>
              <a:gd name="T17" fmla="*/ 74613 h 16"/>
              <a:gd name="T18" fmla="*/ 32840 w 67"/>
              <a:gd name="T19" fmla="*/ 74613 h 16"/>
              <a:gd name="T20" fmla="*/ 17202 w 67"/>
              <a:gd name="T21" fmla="*/ 60623 h 16"/>
              <a:gd name="T22" fmla="*/ 3128 w 67"/>
              <a:gd name="T23" fmla="*/ 46633 h 16"/>
              <a:gd name="T24" fmla="*/ 0 w 67"/>
              <a:gd name="T25" fmla="*/ 27980 h 16"/>
              <a:gd name="T26" fmla="*/ 3128 w 67"/>
              <a:gd name="T27" fmla="*/ 13990 h 16"/>
              <a:gd name="T28" fmla="*/ 17202 w 67"/>
              <a:gd name="T29" fmla="*/ 13990 h 16"/>
              <a:gd name="T30" fmla="*/ 32840 w 67"/>
              <a:gd name="T31" fmla="*/ 0 h 16"/>
              <a:gd name="T32" fmla="*/ 54733 w 67"/>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 h="16">
                <a:moveTo>
                  <a:pt x="35" y="0"/>
                </a:moveTo>
                <a:lnTo>
                  <a:pt x="46" y="0"/>
                </a:lnTo>
                <a:lnTo>
                  <a:pt x="56" y="3"/>
                </a:lnTo>
                <a:lnTo>
                  <a:pt x="65" y="3"/>
                </a:lnTo>
                <a:lnTo>
                  <a:pt x="67" y="6"/>
                </a:lnTo>
                <a:lnTo>
                  <a:pt x="65" y="10"/>
                </a:lnTo>
                <a:lnTo>
                  <a:pt x="56" y="13"/>
                </a:lnTo>
                <a:lnTo>
                  <a:pt x="46" y="16"/>
                </a:lnTo>
                <a:lnTo>
                  <a:pt x="35" y="16"/>
                </a:lnTo>
                <a:lnTo>
                  <a:pt x="21" y="16"/>
                </a:lnTo>
                <a:lnTo>
                  <a:pt x="11" y="13"/>
                </a:lnTo>
                <a:lnTo>
                  <a:pt x="2" y="10"/>
                </a:lnTo>
                <a:lnTo>
                  <a:pt x="0" y="6"/>
                </a:lnTo>
                <a:lnTo>
                  <a:pt x="2" y="3"/>
                </a:lnTo>
                <a:lnTo>
                  <a:pt x="11" y="3"/>
                </a:lnTo>
                <a:lnTo>
                  <a:pt x="21" y="0"/>
                </a:lnTo>
                <a:lnTo>
                  <a:pt x="35"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73" name="Rectangle 227"/>
          <p:cNvSpPr>
            <a:spLocks noChangeArrowheads="1"/>
          </p:cNvSpPr>
          <p:nvPr/>
        </p:nvSpPr>
        <p:spPr bwMode="auto">
          <a:xfrm>
            <a:off x="1992313" y="2947988"/>
            <a:ext cx="74612" cy="74612"/>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74" name="Rectangle 228"/>
          <p:cNvSpPr>
            <a:spLocks noChangeArrowheads="1"/>
          </p:cNvSpPr>
          <p:nvPr/>
        </p:nvSpPr>
        <p:spPr bwMode="auto">
          <a:xfrm>
            <a:off x="1992313" y="2947988"/>
            <a:ext cx="74612" cy="74612"/>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75" name="Rectangle 229"/>
          <p:cNvSpPr>
            <a:spLocks noChangeArrowheads="1"/>
          </p:cNvSpPr>
          <p:nvPr/>
        </p:nvSpPr>
        <p:spPr bwMode="auto">
          <a:xfrm>
            <a:off x="2392363" y="3346450"/>
            <a:ext cx="146050" cy="17938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76" name="Rectangle 230"/>
          <p:cNvSpPr>
            <a:spLocks noChangeArrowheads="1"/>
          </p:cNvSpPr>
          <p:nvPr/>
        </p:nvSpPr>
        <p:spPr bwMode="auto">
          <a:xfrm>
            <a:off x="2392363" y="3346450"/>
            <a:ext cx="146050" cy="179388"/>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77" name="Freeform 231"/>
          <p:cNvSpPr>
            <a:spLocks/>
          </p:cNvSpPr>
          <p:nvPr/>
        </p:nvSpPr>
        <p:spPr bwMode="auto">
          <a:xfrm>
            <a:off x="2347913" y="3409950"/>
            <a:ext cx="101600" cy="74613"/>
          </a:xfrm>
          <a:custGeom>
            <a:avLst/>
            <a:gdLst>
              <a:gd name="T0" fmla="*/ 50018 w 65"/>
              <a:gd name="T1" fmla="*/ 0 h 17"/>
              <a:gd name="T2" fmla="*/ 54708 w 65"/>
              <a:gd name="T3" fmla="*/ 0 h 17"/>
              <a:gd name="T4" fmla="*/ 59397 w 65"/>
              <a:gd name="T5" fmla="*/ 0 h 17"/>
              <a:gd name="T6" fmla="*/ 62523 w 65"/>
              <a:gd name="T7" fmla="*/ 0 h 17"/>
              <a:gd name="T8" fmla="*/ 67212 w 65"/>
              <a:gd name="T9" fmla="*/ 0 h 17"/>
              <a:gd name="T10" fmla="*/ 71902 w 65"/>
              <a:gd name="T11" fmla="*/ 0 h 17"/>
              <a:gd name="T12" fmla="*/ 76591 w 65"/>
              <a:gd name="T13" fmla="*/ 0 h 17"/>
              <a:gd name="T14" fmla="*/ 79717 w 65"/>
              <a:gd name="T15" fmla="*/ 13167 h 17"/>
              <a:gd name="T16" fmla="*/ 84406 w 65"/>
              <a:gd name="T17" fmla="*/ 13167 h 17"/>
              <a:gd name="T18" fmla="*/ 89095 w 65"/>
              <a:gd name="T19" fmla="*/ 13167 h 17"/>
              <a:gd name="T20" fmla="*/ 92222 w 65"/>
              <a:gd name="T21" fmla="*/ 13167 h 17"/>
              <a:gd name="T22" fmla="*/ 96911 w 65"/>
              <a:gd name="T23" fmla="*/ 30723 h 17"/>
              <a:gd name="T24" fmla="*/ 101600 w 65"/>
              <a:gd name="T25" fmla="*/ 30723 h 17"/>
              <a:gd name="T26" fmla="*/ 101600 w 65"/>
              <a:gd name="T27" fmla="*/ 43890 h 17"/>
              <a:gd name="T28" fmla="*/ 96911 w 65"/>
              <a:gd name="T29" fmla="*/ 43890 h 17"/>
              <a:gd name="T30" fmla="*/ 96911 w 65"/>
              <a:gd name="T31" fmla="*/ 57057 h 17"/>
              <a:gd name="T32" fmla="*/ 92222 w 65"/>
              <a:gd name="T33" fmla="*/ 57057 h 17"/>
              <a:gd name="T34" fmla="*/ 89095 w 65"/>
              <a:gd name="T35" fmla="*/ 57057 h 17"/>
              <a:gd name="T36" fmla="*/ 84406 w 65"/>
              <a:gd name="T37" fmla="*/ 57057 h 17"/>
              <a:gd name="T38" fmla="*/ 79717 w 65"/>
              <a:gd name="T39" fmla="*/ 74613 h 17"/>
              <a:gd name="T40" fmla="*/ 76591 w 65"/>
              <a:gd name="T41" fmla="*/ 74613 h 17"/>
              <a:gd name="T42" fmla="*/ 71902 w 65"/>
              <a:gd name="T43" fmla="*/ 74613 h 17"/>
              <a:gd name="T44" fmla="*/ 67212 w 65"/>
              <a:gd name="T45" fmla="*/ 74613 h 17"/>
              <a:gd name="T46" fmla="*/ 62523 w 65"/>
              <a:gd name="T47" fmla="*/ 74613 h 17"/>
              <a:gd name="T48" fmla="*/ 59397 w 65"/>
              <a:gd name="T49" fmla="*/ 74613 h 17"/>
              <a:gd name="T50" fmla="*/ 54708 w 65"/>
              <a:gd name="T51" fmla="*/ 74613 h 17"/>
              <a:gd name="T52" fmla="*/ 50018 w 65"/>
              <a:gd name="T53" fmla="*/ 74613 h 17"/>
              <a:gd name="T54" fmla="*/ 46892 w 65"/>
              <a:gd name="T55" fmla="*/ 74613 h 17"/>
              <a:gd name="T56" fmla="*/ 42203 w 65"/>
              <a:gd name="T57" fmla="*/ 74613 h 17"/>
              <a:gd name="T58" fmla="*/ 37514 w 65"/>
              <a:gd name="T59" fmla="*/ 74613 h 17"/>
              <a:gd name="T60" fmla="*/ 34388 w 65"/>
              <a:gd name="T61" fmla="*/ 74613 h 17"/>
              <a:gd name="T62" fmla="*/ 29698 w 65"/>
              <a:gd name="T63" fmla="*/ 74613 h 17"/>
              <a:gd name="T64" fmla="*/ 25009 w 65"/>
              <a:gd name="T65" fmla="*/ 74613 h 17"/>
              <a:gd name="T66" fmla="*/ 20320 w 65"/>
              <a:gd name="T67" fmla="*/ 74613 h 17"/>
              <a:gd name="T68" fmla="*/ 17194 w 65"/>
              <a:gd name="T69" fmla="*/ 74613 h 17"/>
              <a:gd name="T70" fmla="*/ 17194 w 65"/>
              <a:gd name="T71" fmla="*/ 57057 h 17"/>
              <a:gd name="T72" fmla="*/ 12505 w 65"/>
              <a:gd name="T73" fmla="*/ 57057 h 17"/>
              <a:gd name="T74" fmla="*/ 7815 w 65"/>
              <a:gd name="T75" fmla="*/ 57057 h 17"/>
              <a:gd name="T76" fmla="*/ 4689 w 65"/>
              <a:gd name="T77" fmla="*/ 57057 h 17"/>
              <a:gd name="T78" fmla="*/ 0 w 65"/>
              <a:gd name="T79" fmla="*/ 43890 h 17"/>
              <a:gd name="T80" fmla="*/ 0 w 65"/>
              <a:gd name="T81" fmla="*/ 30723 h 17"/>
              <a:gd name="T82" fmla="*/ 4689 w 65"/>
              <a:gd name="T83" fmla="*/ 30723 h 17"/>
              <a:gd name="T84" fmla="*/ 4689 w 65"/>
              <a:gd name="T85" fmla="*/ 13167 h 17"/>
              <a:gd name="T86" fmla="*/ 7815 w 65"/>
              <a:gd name="T87" fmla="*/ 13167 h 17"/>
              <a:gd name="T88" fmla="*/ 12505 w 65"/>
              <a:gd name="T89" fmla="*/ 13167 h 17"/>
              <a:gd name="T90" fmla="*/ 17194 w 65"/>
              <a:gd name="T91" fmla="*/ 13167 h 17"/>
              <a:gd name="T92" fmla="*/ 20320 w 65"/>
              <a:gd name="T93" fmla="*/ 0 h 17"/>
              <a:gd name="T94" fmla="*/ 25009 w 65"/>
              <a:gd name="T95" fmla="*/ 0 h 17"/>
              <a:gd name="T96" fmla="*/ 29698 w 65"/>
              <a:gd name="T97" fmla="*/ 0 h 17"/>
              <a:gd name="T98" fmla="*/ 34388 w 65"/>
              <a:gd name="T99" fmla="*/ 0 h 17"/>
              <a:gd name="T100" fmla="*/ 37514 w 65"/>
              <a:gd name="T101" fmla="*/ 0 h 17"/>
              <a:gd name="T102" fmla="*/ 42203 w 65"/>
              <a:gd name="T103" fmla="*/ 0 h 17"/>
              <a:gd name="T104" fmla="*/ 46892 w 65"/>
              <a:gd name="T105" fmla="*/ 0 h 17"/>
              <a:gd name="T106" fmla="*/ 50018 w 65"/>
              <a:gd name="T107" fmla="*/ 0 h 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7">
                <a:moveTo>
                  <a:pt x="32" y="0"/>
                </a:moveTo>
                <a:lnTo>
                  <a:pt x="35" y="0"/>
                </a:lnTo>
                <a:lnTo>
                  <a:pt x="38" y="0"/>
                </a:lnTo>
                <a:lnTo>
                  <a:pt x="40" y="0"/>
                </a:lnTo>
                <a:lnTo>
                  <a:pt x="43" y="0"/>
                </a:lnTo>
                <a:lnTo>
                  <a:pt x="46" y="0"/>
                </a:lnTo>
                <a:lnTo>
                  <a:pt x="49" y="0"/>
                </a:lnTo>
                <a:lnTo>
                  <a:pt x="51" y="3"/>
                </a:lnTo>
                <a:lnTo>
                  <a:pt x="54" y="3"/>
                </a:lnTo>
                <a:lnTo>
                  <a:pt x="57" y="3"/>
                </a:lnTo>
                <a:lnTo>
                  <a:pt x="59" y="3"/>
                </a:lnTo>
                <a:lnTo>
                  <a:pt x="62" y="7"/>
                </a:lnTo>
                <a:lnTo>
                  <a:pt x="65" y="7"/>
                </a:lnTo>
                <a:lnTo>
                  <a:pt x="65" y="10"/>
                </a:lnTo>
                <a:lnTo>
                  <a:pt x="62" y="10"/>
                </a:lnTo>
                <a:lnTo>
                  <a:pt x="62" y="13"/>
                </a:lnTo>
                <a:lnTo>
                  <a:pt x="59" y="13"/>
                </a:lnTo>
                <a:lnTo>
                  <a:pt x="57" y="13"/>
                </a:lnTo>
                <a:lnTo>
                  <a:pt x="54" y="13"/>
                </a:lnTo>
                <a:lnTo>
                  <a:pt x="51" y="17"/>
                </a:lnTo>
                <a:lnTo>
                  <a:pt x="49" y="17"/>
                </a:lnTo>
                <a:lnTo>
                  <a:pt x="46" y="17"/>
                </a:lnTo>
                <a:lnTo>
                  <a:pt x="43" y="17"/>
                </a:lnTo>
                <a:lnTo>
                  <a:pt x="40" y="17"/>
                </a:lnTo>
                <a:lnTo>
                  <a:pt x="38" y="17"/>
                </a:lnTo>
                <a:lnTo>
                  <a:pt x="35" y="17"/>
                </a:lnTo>
                <a:lnTo>
                  <a:pt x="32" y="17"/>
                </a:lnTo>
                <a:lnTo>
                  <a:pt x="30" y="17"/>
                </a:lnTo>
                <a:lnTo>
                  <a:pt x="27" y="17"/>
                </a:lnTo>
                <a:lnTo>
                  <a:pt x="24" y="17"/>
                </a:lnTo>
                <a:lnTo>
                  <a:pt x="22" y="17"/>
                </a:lnTo>
                <a:lnTo>
                  <a:pt x="19" y="17"/>
                </a:lnTo>
                <a:lnTo>
                  <a:pt x="16" y="17"/>
                </a:lnTo>
                <a:lnTo>
                  <a:pt x="13" y="17"/>
                </a:lnTo>
                <a:lnTo>
                  <a:pt x="11" y="17"/>
                </a:lnTo>
                <a:lnTo>
                  <a:pt x="11" y="13"/>
                </a:lnTo>
                <a:lnTo>
                  <a:pt x="8" y="13"/>
                </a:lnTo>
                <a:lnTo>
                  <a:pt x="5" y="13"/>
                </a:lnTo>
                <a:lnTo>
                  <a:pt x="3" y="13"/>
                </a:lnTo>
                <a:lnTo>
                  <a:pt x="0" y="10"/>
                </a:lnTo>
                <a:lnTo>
                  <a:pt x="0" y="7"/>
                </a:lnTo>
                <a:lnTo>
                  <a:pt x="3" y="7"/>
                </a:lnTo>
                <a:lnTo>
                  <a:pt x="3" y="3"/>
                </a:lnTo>
                <a:lnTo>
                  <a:pt x="5" y="3"/>
                </a:lnTo>
                <a:lnTo>
                  <a:pt x="8" y="3"/>
                </a:lnTo>
                <a:lnTo>
                  <a:pt x="11" y="3"/>
                </a:lnTo>
                <a:lnTo>
                  <a:pt x="13" y="0"/>
                </a:lnTo>
                <a:lnTo>
                  <a:pt x="16" y="0"/>
                </a:lnTo>
                <a:lnTo>
                  <a:pt x="19" y="0"/>
                </a:lnTo>
                <a:lnTo>
                  <a:pt x="22" y="0"/>
                </a:lnTo>
                <a:lnTo>
                  <a:pt x="24" y="0"/>
                </a:lnTo>
                <a:lnTo>
                  <a:pt x="27" y="0"/>
                </a:lnTo>
                <a:lnTo>
                  <a:pt x="30"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78" name="Freeform 232"/>
          <p:cNvSpPr>
            <a:spLocks/>
          </p:cNvSpPr>
          <p:nvPr/>
        </p:nvSpPr>
        <p:spPr bwMode="auto">
          <a:xfrm>
            <a:off x="2347913" y="3409950"/>
            <a:ext cx="101600" cy="74613"/>
          </a:xfrm>
          <a:custGeom>
            <a:avLst/>
            <a:gdLst>
              <a:gd name="T0" fmla="*/ 50018 w 65"/>
              <a:gd name="T1" fmla="*/ 0 h 17"/>
              <a:gd name="T2" fmla="*/ 67212 w 65"/>
              <a:gd name="T3" fmla="*/ 0 h 17"/>
              <a:gd name="T4" fmla="*/ 84406 w 65"/>
              <a:gd name="T5" fmla="*/ 13167 h 17"/>
              <a:gd name="T6" fmla="*/ 96911 w 65"/>
              <a:gd name="T7" fmla="*/ 30723 h 17"/>
              <a:gd name="T8" fmla="*/ 101600 w 65"/>
              <a:gd name="T9" fmla="*/ 43890 h 17"/>
              <a:gd name="T10" fmla="*/ 96911 w 65"/>
              <a:gd name="T11" fmla="*/ 57057 h 17"/>
              <a:gd name="T12" fmla="*/ 84406 w 65"/>
              <a:gd name="T13" fmla="*/ 57057 h 17"/>
              <a:gd name="T14" fmla="*/ 67212 w 65"/>
              <a:gd name="T15" fmla="*/ 74613 h 17"/>
              <a:gd name="T16" fmla="*/ 50018 w 65"/>
              <a:gd name="T17" fmla="*/ 74613 h 17"/>
              <a:gd name="T18" fmla="*/ 29698 w 65"/>
              <a:gd name="T19" fmla="*/ 74613 h 17"/>
              <a:gd name="T20" fmla="*/ 12505 w 65"/>
              <a:gd name="T21" fmla="*/ 57057 h 17"/>
              <a:gd name="T22" fmla="*/ 4689 w 65"/>
              <a:gd name="T23" fmla="*/ 57057 h 17"/>
              <a:gd name="T24" fmla="*/ 0 w 65"/>
              <a:gd name="T25" fmla="*/ 43890 h 17"/>
              <a:gd name="T26" fmla="*/ 4689 w 65"/>
              <a:gd name="T27" fmla="*/ 30723 h 17"/>
              <a:gd name="T28" fmla="*/ 12505 w 65"/>
              <a:gd name="T29" fmla="*/ 13167 h 17"/>
              <a:gd name="T30" fmla="*/ 2969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3" y="0"/>
                </a:lnTo>
                <a:lnTo>
                  <a:pt x="54" y="3"/>
                </a:lnTo>
                <a:lnTo>
                  <a:pt x="62" y="7"/>
                </a:lnTo>
                <a:lnTo>
                  <a:pt x="65" y="10"/>
                </a:lnTo>
                <a:lnTo>
                  <a:pt x="62" y="13"/>
                </a:lnTo>
                <a:lnTo>
                  <a:pt x="54" y="13"/>
                </a:lnTo>
                <a:lnTo>
                  <a:pt x="43" y="17"/>
                </a:lnTo>
                <a:lnTo>
                  <a:pt x="32" y="17"/>
                </a:lnTo>
                <a:lnTo>
                  <a:pt x="19" y="17"/>
                </a:lnTo>
                <a:lnTo>
                  <a:pt x="8" y="13"/>
                </a:lnTo>
                <a:lnTo>
                  <a:pt x="3" y="13"/>
                </a:lnTo>
                <a:lnTo>
                  <a:pt x="0" y="10"/>
                </a:lnTo>
                <a:lnTo>
                  <a:pt x="3" y="7"/>
                </a:lnTo>
                <a:lnTo>
                  <a:pt x="8" y="3"/>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79" name="Freeform 233"/>
          <p:cNvSpPr>
            <a:spLocks/>
          </p:cNvSpPr>
          <p:nvPr/>
        </p:nvSpPr>
        <p:spPr bwMode="auto">
          <a:xfrm>
            <a:off x="2347913" y="3462338"/>
            <a:ext cx="101600" cy="74612"/>
          </a:xfrm>
          <a:custGeom>
            <a:avLst/>
            <a:gdLst>
              <a:gd name="T0" fmla="*/ 50018 w 65"/>
              <a:gd name="T1" fmla="*/ 0 h 17"/>
              <a:gd name="T2" fmla="*/ 54708 w 65"/>
              <a:gd name="T3" fmla="*/ 0 h 17"/>
              <a:gd name="T4" fmla="*/ 59397 w 65"/>
              <a:gd name="T5" fmla="*/ 0 h 17"/>
              <a:gd name="T6" fmla="*/ 62523 w 65"/>
              <a:gd name="T7" fmla="*/ 0 h 17"/>
              <a:gd name="T8" fmla="*/ 67212 w 65"/>
              <a:gd name="T9" fmla="*/ 0 h 17"/>
              <a:gd name="T10" fmla="*/ 71902 w 65"/>
              <a:gd name="T11" fmla="*/ 0 h 17"/>
              <a:gd name="T12" fmla="*/ 76591 w 65"/>
              <a:gd name="T13" fmla="*/ 0 h 17"/>
              <a:gd name="T14" fmla="*/ 79717 w 65"/>
              <a:gd name="T15" fmla="*/ 13167 h 17"/>
              <a:gd name="T16" fmla="*/ 84406 w 65"/>
              <a:gd name="T17" fmla="*/ 13167 h 17"/>
              <a:gd name="T18" fmla="*/ 89095 w 65"/>
              <a:gd name="T19" fmla="*/ 13167 h 17"/>
              <a:gd name="T20" fmla="*/ 92222 w 65"/>
              <a:gd name="T21" fmla="*/ 13167 h 17"/>
              <a:gd name="T22" fmla="*/ 96911 w 65"/>
              <a:gd name="T23" fmla="*/ 30723 h 17"/>
              <a:gd name="T24" fmla="*/ 101600 w 65"/>
              <a:gd name="T25" fmla="*/ 30723 h 17"/>
              <a:gd name="T26" fmla="*/ 101600 w 65"/>
              <a:gd name="T27" fmla="*/ 43889 h 17"/>
              <a:gd name="T28" fmla="*/ 96911 w 65"/>
              <a:gd name="T29" fmla="*/ 43889 h 17"/>
              <a:gd name="T30" fmla="*/ 96911 w 65"/>
              <a:gd name="T31" fmla="*/ 57056 h 17"/>
              <a:gd name="T32" fmla="*/ 92222 w 65"/>
              <a:gd name="T33" fmla="*/ 57056 h 17"/>
              <a:gd name="T34" fmla="*/ 89095 w 65"/>
              <a:gd name="T35" fmla="*/ 57056 h 17"/>
              <a:gd name="T36" fmla="*/ 84406 w 65"/>
              <a:gd name="T37" fmla="*/ 57056 h 17"/>
              <a:gd name="T38" fmla="*/ 84406 w 65"/>
              <a:gd name="T39" fmla="*/ 74612 h 17"/>
              <a:gd name="T40" fmla="*/ 79717 w 65"/>
              <a:gd name="T41" fmla="*/ 74612 h 17"/>
              <a:gd name="T42" fmla="*/ 76591 w 65"/>
              <a:gd name="T43" fmla="*/ 74612 h 17"/>
              <a:gd name="T44" fmla="*/ 71902 w 65"/>
              <a:gd name="T45" fmla="*/ 74612 h 17"/>
              <a:gd name="T46" fmla="*/ 67212 w 65"/>
              <a:gd name="T47" fmla="*/ 74612 h 17"/>
              <a:gd name="T48" fmla="*/ 62523 w 65"/>
              <a:gd name="T49" fmla="*/ 74612 h 17"/>
              <a:gd name="T50" fmla="*/ 59397 w 65"/>
              <a:gd name="T51" fmla="*/ 74612 h 17"/>
              <a:gd name="T52" fmla="*/ 54708 w 65"/>
              <a:gd name="T53" fmla="*/ 74612 h 17"/>
              <a:gd name="T54" fmla="*/ 50018 w 65"/>
              <a:gd name="T55" fmla="*/ 74612 h 17"/>
              <a:gd name="T56" fmla="*/ 46892 w 65"/>
              <a:gd name="T57" fmla="*/ 74612 h 17"/>
              <a:gd name="T58" fmla="*/ 42203 w 65"/>
              <a:gd name="T59" fmla="*/ 74612 h 17"/>
              <a:gd name="T60" fmla="*/ 37514 w 65"/>
              <a:gd name="T61" fmla="*/ 74612 h 17"/>
              <a:gd name="T62" fmla="*/ 34388 w 65"/>
              <a:gd name="T63" fmla="*/ 74612 h 17"/>
              <a:gd name="T64" fmla="*/ 29698 w 65"/>
              <a:gd name="T65" fmla="*/ 74612 h 17"/>
              <a:gd name="T66" fmla="*/ 25009 w 65"/>
              <a:gd name="T67" fmla="*/ 74612 h 17"/>
              <a:gd name="T68" fmla="*/ 20320 w 65"/>
              <a:gd name="T69" fmla="*/ 74612 h 17"/>
              <a:gd name="T70" fmla="*/ 17194 w 65"/>
              <a:gd name="T71" fmla="*/ 74612 h 17"/>
              <a:gd name="T72" fmla="*/ 12505 w 65"/>
              <a:gd name="T73" fmla="*/ 57056 h 17"/>
              <a:gd name="T74" fmla="*/ 7815 w 65"/>
              <a:gd name="T75" fmla="*/ 57056 h 17"/>
              <a:gd name="T76" fmla="*/ 4689 w 65"/>
              <a:gd name="T77" fmla="*/ 57056 h 17"/>
              <a:gd name="T78" fmla="*/ 0 w 65"/>
              <a:gd name="T79" fmla="*/ 43889 h 17"/>
              <a:gd name="T80" fmla="*/ 0 w 65"/>
              <a:gd name="T81" fmla="*/ 30723 h 17"/>
              <a:gd name="T82" fmla="*/ 4689 w 65"/>
              <a:gd name="T83" fmla="*/ 30723 h 17"/>
              <a:gd name="T84" fmla="*/ 4689 w 65"/>
              <a:gd name="T85" fmla="*/ 13167 h 17"/>
              <a:gd name="T86" fmla="*/ 7815 w 65"/>
              <a:gd name="T87" fmla="*/ 13167 h 17"/>
              <a:gd name="T88" fmla="*/ 12505 w 65"/>
              <a:gd name="T89" fmla="*/ 13167 h 17"/>
              <a:gd name="T90" fmla="*/ 17194 w 65"/>
              <a:gd name="T91" fmla="*/ 13167 h 17"/>
              <a:gd name="T92" fmla="*/ 20320 w 65"/>
              <a:gd name="T93" fmla="*/ 0 h 17"/>
              <a:gd name="T94" fmla="*/ 25009 w 65"/>
              <a:gd name="T95" fmla="*/ 0 h 17"/>
              <a:gd name="T96" fmla="*/ 29698 w 65"/>
              <a:gd name="T97" fmla="*/ 0 h 17"/>
              <a:gd name="T98" fmla="*/ 34388 w 65"/>
              <a:gd name="T99" fmla="*/ 0 h 17"/>
              <a:gd name="T100" fmla="*/ 37514 w 65"/>
              <a:gd name="T101" fmla="*/ 0 h 17"/>
              <a:gd name="T102" fmla="*/ 42203 w 65"/>
              <a:gd name="T103" fmla="*/ 0 h 17"/>
              <a:gd name="T104" fmla="*/ 46892 w 65"/>
              <a:gd name="T105" fmla="*/ 0 h 17"/>
              <a:gd name="T106" fmla="*/ 50018 w 65"/>
              <a:gd name="T107" fmla="*/ 0 h 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5" h="17">
                <a:moveTo>
                  <a:pt x="32" y="0"/>
                </a:moveTo>
                <a:lnTo>
                  <a:pt x="35" y="0"/>
                </a:lnTo>
                <a:lnTo>
                  <a:pt x="38" y="0"/>
                </a:lnTo>
                <a:lnTo>
                  <a:pt x="40" y="0"/>
                </a:lnTo>
                <a:lnTo>
                  <a:pt x="43" y="0"/>
                </a:lnTo>
                <a:lnTo>
                  <a:pt x="46" y="0"/>
                </a:lnTo>
                <a:lnTo>
                  <a:pt x="49" y="0"/>
                </a:lnTo>
                <a:lnTo>
                  <a:pt x="51" y="3"/>
                </a:lnTo>
                <a:lnTo>
                  <a:pt x="54" y="3"/>
                </a:lnTo>
                <a:lnTo>
                  <a:pt x="57" y="3"/>
                </a:lnTo>
                <a:lnTo>
                  <a:pt x="59" y="3"/>
                </a:lnTo>
                <a:lnTo>
                  <a:pt x="62" y="7"/>
                </a:lnTo>
                <a:lnTo>
                  <a:pt x="65" y="7"/>
                </a:lnTo>
                <a:lnTo>
                  <a:pt x="65" y="10"/>
                </a:lnTo>
                <a:lnTo>
                  <a:pt x="62" y="10"/>
                </a:lnTo>
                <a:lnTo>
                  <a:pt x="62" y="13"/>
                </a:lnTo>
                <a:lnTo>
                  <a:pt x="59" y="13"/>
                </a:lnTo>
                <a:lnTo>
                  <a:pt x="57" y="13"/>
                </a:lnTo>
                <a:lnTo>
                  <a:pt x="54" y="13"/>
                </a:lnTo>
                <a:lnTo>
                  <a:pt x="54" y="17"/>
                </a:lnTo>
                <a:lnTo>
                  <a:pt x="51" y="17"/>
                </a:lnTo>
                <a:lnTo>
                  <a:pt x="49" y="17"/>
                </a:lnTo>
                <a:lnTo>
                  <a:pt x="46" y="17"/>
                </a:lnTo>
                <a:lnTo>
                  <a:pt x="43" y="17"/>
                </a:lnTo>
                <a:lnTo>
                  <a:pt x="40" y="17"/>
                </a:lnTo>
                <a:lnTo>
                  <a:pt x="38" y="17"/>
                </a:lnTo>
                <a:lnTo>
                  <a:pt x="35" y="17"/>
                </a:lnTo>
                <a:lnTo>
                  <a:pt x="32" y="17"/>
                </a:lnTo>
                <a:lnTo>
                  <a:pt x="30" y="17"/>
                </a:lnTo>
                <a:lnTo>
                  <a:pt x="27" y="17"/>
                </a:lnTo>
                <a:lnTo>
                  <a:pt x="24" y="17"/>
                </a:lnTo>
                <a:lnTo>
                  <a:pt x="22" y="17"/>
                </a:lnTo>
                <a:lnTo>
                  <a:pt x="19" y="17"/>
                </a:lnTo>
                <a:lnTo>
                  <a:pt x="16" y="17"/>
                </a:lnTo>
                <a:lnTo>
                  <a:pt x="13" y="17"/>
                </a:lnTo>
                <a:lnTo>
                  <a:pt x="11" y="17"/>
                </a:lnTo>
                <a:lnTo>
                  <a:pt x="8" y="13"/>
                </a:lnTo>
                <a:lnTo>
                  <a:pt x="5" y="13"/>
                </a:lnTo>
                <a:lnTo>
                  <a:pt x="3" y="13"/>
                </a:lnTo>
                <a:lnTo>
                  <a:pt x="0" y="10"/>
                </a:lnTo>
                <a:lnTo>
                  <a:pt x="0" y="7"/>
                </a:lnTo>
                <a:lnTo>
                  <a:pt x="3" y="7"/>
                </a:lnTo>
                <a:lnTo>
                  <a:pt x="3" y="3"/>
                </a:lnTo>
                <a:lnTo>
                  <a:pt x="5" y="3"/>
                </a:lnTo>
                <a:lnTo>
                  <a:pt x="8" y="3"/>
                </a:lnTo>
                <a:lnTo>
                  <a:pt x="11" y="3"/>
                </a:lnTo>
                <a:lnTo>
                  <a:pt x="13" y="0"/>
                </a:lnTo>
                <a:lnTo>
                  <a:pt x="16" y="0"/>
                </a:lnTo>
                <a:lnTo>
                  <a:pt x="19" y="0"/>
                </a:lnTo>
                <a:lnTo>
                  <a:pt x="22" y="0"/>
                </a:lnTo>
                <a:lnTo>
                  <a:pt x="24" y="0"/>
                </a:lnTo>
                <a:lnTo>
                  <a:pt x="27" y="0"/>
                </a:lnTo>
                <a:lnTo>
                  <a:pt x="30" y="0"/>
                </a:lnTo>
                <a:lnTo>
                  <a:pt x="32"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180" name="Freeform 234"/>
          <p:cNvSpPr>
            <a:spLocks/>
          </p:cNvSpPr>
          <p:nvPr/>
        </p:nvSpPr>
        <p:spPr bwMode="auto">
          <a:xfrm>
            <a:off x="2347913" y="3462338"/>
            <a:ext cx="101600" cy="74612"/>
          </a:xfrm>
          <a:custGeom>
            <a:avLst/>
            <a:gdLst>
              <a:gd name="T0" fmla="*/ 50018 w 65"/>
              <a:gd name="T1" fmla="*/ 0 h 17"/>
              <a:gd name="T2" fmla="*/ 67212 w 65"/>
              <a:gd name="T3" fmla="*/ 0 h 17"/>
              <a:gd name="T4" fmla="*/ 84406 w 65"/>
              <a:gd name="T5" fmla="*/ 13167 h 17"/>
              <a:gd name="T6" fmla="*/ 96911 w 65"/>
              <a:gd name="T7" fmla="*/ 30723 h 17"/>
              <a:gd name="T8" fmla="*/ 101600 w 65"/>
              <a:gd name="T9" fmla="*/ 43889 h 17"/>
              <a:gd name="T10" fmla="*/ 96911 w 65"/>
              <a:gd name="T11" fmla="*/ 57056 h 17"/>
              <a:gd name="T12" fmla="*/ 84406 w 65"/>
              <a:gd name="T13" fmla="*/ 57056 h 17"/>
              <a:gd name="T14" fmla="*/ 67212 w 65"/>
              <a:gd name="T15" fmla="*/ 74612 h 17"/>
              <a:gd name="T16" fmla="*/ 50018 w 65"/>
              <a:gd name="T17" fmla="*/ 74612 h 17"/>
              <a:gd name="T18" fmla="*/ 29698 w 65"/>
              <a:gd name="T19" fmla="*/ 74612 h 17"/>
              <a:gd name="T20" fmla="*/ 12505 w 65"/>
              <a:gd name="T21" fmla="*/ 57056 h 17"/>
              <a:gd name="T22" fmla="*/ 4689 w 65"/>
              <a:gd name="T23" fmla="*/ 57056 h 17"/>
              <a:gd name="T24" fmla="*/ 0 w 65"/>
              <a:gd name="T25" fmla="*/ 43889 h 17"/>
              <a:gd name="T26" fmla="*/ 4689 w 65"/>
              <a:gd name="T27" fmla="*/ 30723 h 17"/>
              <a:gd name="T28" fmla="*/ 12505 w 65"/>
              <a:gd name="T29" fmla="*/ 13167 h 17"/>
              <a:gd name="T30" fmla="*/ 29698 w 65"/>
              <a:gd name="T31" fmla="*/ 0 h 17"/>
              <a:gd name="T32" fmla="*/ 50018 w 65"/>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5" h="17">
                <a:moveTo>
                  <a:pt x="32" y="0"/>
                </a:moveTo>
                <a:lnTo>
                  <a:pt x="43" y="0"/>
                </a:lnTo>
                <a:lnTo>
                  <a:pt x="54" y="3"/>
                </a:lnTo>
                <a:lnTo>
                  <a:pt x="62" y="7"/>
                </a:lnTo>
                <a:lnTo>
                  <a:pt x="65" y="10"/>
                </a:lnTo>
                <a:lnTo>
                  <a:pt x="62" y="13"/>
                </a:lnTo>
                <a:lnTo>
                  <a:pt x="54" y="13"/>
                </a:lnTo>
                <a:lnTo>
                  <a:pt x="43" y="17"/>
                </a:lnTo>
                <a:lnTo>
                  <a:pt x="32" y="17"/>
                </a:lnTo>
                <a:lnTo>
                  <a:pt x="19" y="17"/>
                </a:lnTo>
                <a:lnTo>
                  <a:pt x="8" y="13"/>
                </a:lnTo>
                <a:lnTo>
                  <a:pt x="3" y="13"/>
                </a:lnTo>
                <a:lnTo>
                  <a:pt x="0" y="10"/>
                </a:lnTo>
                <a:lnTo>
                  <a:pt x="3" y="7"/>
                </a:lnTo>
                <a:lnTo>
                  <a:pt x="8" y="3"/>
                </a:lnTo>
                <a:lnTo>
                  <a:pt x="19" y="0"/>
                </a:lnTo>
                <a:lnTo>
                  <a:pt x="32"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181" name="Rectangle 235"/>
          <p:cNvSpPr>
            <a:spLocks noChangeArrowheads="1"/>
          </p:cNvSpPr>
          <p:nvPr/>
        </p:nvSpPr>
        <p:spPr bwMode="auto">
          <a:xfrm>
            <a:off x="2355850" y="3362325"/>
            <a:ext cx="80963" cy="7461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82" name="Rectangle 236"/>
          <p:cNvSpPr>
            <a:spLocks noChangeArrowheads="1"/>
          </p:cNvSpPr>
          <p:nvPr/>
        </p:nvSpPr>
        <p:spPr bwMode="auto">
          <a:xfrm>
            <a:off x="2355850" y="3362325"/>
            <a:ext cx="80963" cy="74613"/>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83" name="Rectangle 29"/>
          <p:cNvSpPr>
            <a:spLocks noChangeArrowheads="1"/>
          </p:cNvSpPr>
          <p:nvPr/>
        </p:nvSpPr>
        <p:spPr bwMode="auto">
          <a:xfrm>
            <a:off x="7842250" y="2854325"/>
            <a:ext cx="158750" cy="187325"/>
          </a:xfrm>
          <a:prstGeom prst="rect">
            <a:avLst/>
          </a:prstGeom>
          <a:solidFill>
            <a:schemeClr val="bg2"/>
          </a:solidFill>
          <a:ln w="0">
            <a:solidFill>
              <a:srgbClr val="000000"/>
            </a:solidFill>
            <a:miter lim="800000"/>
            <a:headEnd/>
            <a:tailEnd/>
          </a:ln>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84" name="Freeform 30"/>
          <p:cNvSpPr>
            <a:spLocks/>
          </p:cNvSpPr>
          <p:nvPr/>
        </p:nvSpPr>
        <p:spPr bwMode="auto">
          <a:xfrm>
            <a:off x="7842250" y="2820988"/>
            <a:ext cx="222250" cy="74612"/>
          </a:xfrm>
          <a:custGeom>
            <a:avLst/>
            <a:gdLst>
              <a:gd name="T0" fmla="*/ 0 w 691"/>
              <a:gd name="T1" fmla="*/ 74612 h 96"/>
              <a:gd name="T2" fmla="*/ 88771 w 691"/>
              <a:gd name="T3" fmla="*/ 0 h 96"/>
              <a:gd name="T4" fmla="*/ 222250 w 691"/>
              <a:gd name="T5" fmla="*/ 0 h 96"/>
              <a:gd name="T6" fmla="*/ 159209 w 691"/>
              <a:gd name="T7" fmla="*/ 74612 h 96"/>
              <a:gd name="T8" fmla="*/ 0 w 691"/>
              <a:gd name="T9" fmla="*/ 74612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n-GB"/>
          </a:p>
        </p:txBody>
      </p:sp>
      <p:sp>
        <p:nvSpPr>
          <p:cNvPr id="42185" name="Freeform 31"/>
          <p:cNvSpPr>
            <a:spLocks/>
          </p:cNvSpPr>
          <p:nvPr/>
        </p:nvSpPr>
        <p:spPr bwMode="auto">
          <a:xfrm>
            <a:off x="7989888" y="2820988"/>
            <a:ext cx="74612" cy="223837"/>
          </a:xfrm>
          <a:custGeom>
            <a:avLst/>
            <a:gdLst>
              <a:gd name="T0" fmla="*/ 0 w 196"/>
              <a:gd name="T1" fmla="*/ 37242 h 577"/>
              <a:gd name="T2" fmla="*/ 74612 w 196"/>
              <a:gd name="T3" fmla="*/ 0 h 577"/>
              <a:gd name="T4" fmla="*/ 74612 w 196"/>
              <a:gd name="T5" fmla="*/ 167587 h 577"/>
              <a:gd name="T6" fmla="*/ 0 w 196"/>
              <a:gd name="T7" fmla="*/ 223837 h 577"/>
              <a:gd name="T8" fmla="*/ 0 w 196"/>
              <a:gd name="T9" fmla="*/ 37242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577">
                <a:moveTo>
                  <a:pt x="0" y="96"/>
                </a:moveTo>
                <a:lnTo>
                  <a:pt x="196" y="0"/>
                </a:lnTo>
                <a:lnTo>
                  <a:pt x="196" y="432"/>
                </a:lnTo>
                <a:lnTo>
                  <a:pt x="0" y="577"/>
                </a:lnTo>
                <a:lnTo>
                  <a:pt x="0" y="96"/>
                </a:lnTo>
                <a:close/>
              </a:path>
            </a:pathLst>
          </a:custGeom>
          <a:solidFill>
            <a:srgbClr val="7F7F7F"/>
          </a:solidFill>
          <a:ln w="0">
            <a:solidFill>
              <a:srgbClr val="000000"/>
            </a:solidFill>
            <a:prstDash val="solid"/>
            <a:round/>
            <a:headEnd/>
            <a:tailEnd/>
          </a:ln>
        </p:spPr>
        <p:txBody>
          <a:bodyPr/>
          <a:lstStyle/>
          <a:p>
            <a:endParaRPr lang="en-GB"/>
          </a:p>
        </p:txBody>
      </p:sp>
      <p:sp>
        <p:nvSpPr>
          <p:cNvPr id="42186" name="Rectangle 32"/>
          <p:cNvSpPr>
            <a:spLocks noChangeArrowheads="1"/>
          </p:cNvSpPr>
          <p:nvPr/>
        </p:nvSpPr>
        <p:spPr bwMode="auto">
          <a:xfrm>
            <a:off x="8310563" y="2897188"/>
            <a:ext cx="158750" cy="185737"/>
          </a:xfrm>
          <a:prstGeom prst="rect">
            <a:avLst/>
          </a:prstGeom>
          <a:solidFill>
            <a:schemeClr val="bg2"/>
          </a:solidFill>
          <a:ln w="0">
            <a:solidFill>
              <a:srgbClr val="000000"/>
            </a:solidFill>
            <a:miter lim="800000"/>
            <a:headEnd/>
            <a:tailEnd/>
          </a:ln>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87" name="Freeform 33"/>
          <p:cNvSpPr>
            <a:spLocks/>
          </p:cNvSpPr>
          <p:nvPr/>
        </p:nvSpPr>
        <p:spPr bwMode="auto">
          <a:xfrm>
            <a:off x="8310563" y="2862263"/>
            <a:ext cx="222250" cy="74612"/>
          </a:xfrm>
          <a:custGeom>
            <a:avLst/>
            <a:gdLst>
              <a:gd name="T0" fmla="*/ 0 w 691"/>
              <a:gd name="T1" fmla="*/ 74612 h 96"/>
              <a:gd name="T2" fmla="*/ 88771 w 691"/>
              <a:gd name="T3" fmla="*/ 0 h 96"/>
              <a:gd name="T4" fmla="*/ 222250 w 691"/>
              <a:gd name="T5" fmla="*/ 0 h 96"/>
              <a:gd name="T6" fmla="*/ 159209 w 691"/>
              <a:gd name="T7" fmla="*/ 74612 h 96"/>
              <a:gd name="T8" fmla="*/ 0 w 691"/>
              <a:gd name="T9" fmla="*/ 74612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96">
                <a:moveTo>
                  <a:pt x="0" y="96"/>
                </a:moveTo>
                <a:lnTo>
                  <a:pt x="276" y="0"/>
                </a:lnTo>
                <a:lnTo>
                  <a:pt x="691" y="0"/>
                </a:lnTo>
                <a:lnTo>
                  <a:pt x="495" y="96"/>
                </a:lnTo>
                <a:lnTo>
                  <a:pt x="0" y="96"/>
                </a:lnTo>
                <a:close/>
              </a:path>
            </a:pathLst>
          </a:custGeom>
          <a:solidFill>
            <a:schemeClr val="bg2"/>
          </a:solidFill>
          <a:ln w="0">
            <a:solidFill>
              <a:srgbClr val="000000"/>
            </a:solidFill>
            <a:prstDash val="solid"/>
            <a:round/>
            <a:headEnd/>
            <a:tailEnd/>
          </a:ln>
        </p:spPr>
        <p:txBody>
          <a:bodyPr/>
          <a:lstStyle/>
          <a:p>
            <a:endParaRPr lang="en-GB"/>
          </a:p>
        </p:txBody>
      </p:sp>
      <p:sp>
        <p:nvSpPr>
          <p:cNvPr id="42188" name="Freeform 34"/>
          <p:cNvSpPr>
            <a:spLocks/>
          </p:cNvSpPr>
          <p:nvPr/>
        </p:nvSpPr>
        <p:spPr bwMode="auto">
          <a:xfrm>
            <a:off x="8458200" y="2862263"/>
            <a:ext cx="74613" cy="223837"/>
          </a:xfrm>
          <a:custGeom>
            <a:avLst/>
            <a:gdLst>
              <a:gd name="T0" fmla="*/ 0 w 196"/>
              <a:gd name="T1" fmla="*/ 37242 h 577"/>
              <a:gd name="T2" fmla="*/ 74613 w 196"/>
              <a:gd name="T3" fmla="*/ 0 h 577"/>
              <a:gd name="T4" fmla="*/ 74613 w 196"/>
              <a:gd name="T5" fmla="*/ 167975 h 577"/>
              <a:gd name="T6" fmla="*/ 0 w 196"/>
              <a:gd name="T7" fmla="*/ 223837 h 577"/>
              <a:gd name="T8" fmla="*/ 0 w 196"/>
              <a:gd name="T9" fmla="*/ 37242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577">
                <a:moveTo>
                  <a:pt x="0" y="96"/>
                </a:moveTo>
                <a:lnTo>
                  <a:pt x="196" y="0"/>
                </a:lnTo>
                <a:lnTo>
                  <a:pt x="196" y="433"/>
                </a:lnTo>
                <a:lnTo>
                  <a:pt x="0" y="577"/>
                </a:lnTo>
                <a:lnTo>
                  <a:pt x="0" y="96"/>
                </a:lnTo>
                <a:close/>
              </a:path>
            </a:pathLst>
          </a:custGeom>
          <a:solidFill>
            <a:schemeClr val="bg2"/>
          </a:solidFill>
          <a:ln w="0">
            <a:solidFill>
              <a:srgbClr val="000000"/>
            </a:solidFill>
            <a:prstDash val="solid"/>
            <a:round/>
            <a:headEnd/>
            <a:tailEnd/>
          </a:ln>
        </p:spPr>
        <p:txBody>
          <a:bodyPr/>
          <a:lstStyle/>
          <a:p>
            <a:endParaRPr lang="en-GB"/>
          </a:p>
        </p:txBody>
      </p:sp>
      <p:sp>
        <p:nvSpPr>
          <p:cNvPr id="42189" name="Line 35"/>
          <p:cNvSpPr>
            <a:spLocks noChangeShapeType="1"/>
          </p:cNvSpPr>
          <p:nvPr/>
        </p:nvSpPr>
        <p:spPr bwMode="auto">
          <a:xfrm>
            <a:off x="8037513" y="2922588"/>
            <a:ext cx="269875"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190" name="Rectangle 36"/>
          <p:cNvSpPr>
            <a:spLocks noChangeArrowheads="1"/>
          </p:cNvSpPr>
          <p:nvPr/>
        </p:nvSpPr>
        <p:spPr bwMode="auto">
          <a:xfrm>
            <a:off x="7842250" y="3170238"/>
            <a:ext cx="158750" cy="185737"/>
          </a:xfrm>
          <a:prstGeom prst="rect">
            <a:avLst/>
          </a:prstGeom>
          <a:solidFill>
            <a:schemeClr val="bg2"/>
          </a:solidFill>
          <a:ln w="0">
            <a:solidFill>
              <a:srgbClr val="000000"/>
            </a:solidFill>
            <a:miter lim="800000"/>
            <a:headEnd/>
            <a:tailEnd/>
          </a:ln>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91" name="Freeform 37"/>
          <p:cNvSpPr>
            <a:spLocks/>
          </p:cNvSpPr>
          <p:nvPr/>
        </p:nvSpPr>
        <p:spPr bwMode="auto">
          <a:xfrm>
            <a:off x="7842250" y="3135313"/>
            <a:ext cx="222250" cy="74612"/>
          </a:xfrm>
          <a:custGeom>
            <a:avLst/>
            <a:gdLst>
              <a:gd name="T0" fmla="*/ 0 w 691"/>
              <a:gd name="T1" fmla="*/ 74612 h 96"/>
              <a:gd name="T2" fmla="*/ 88771 w 691"/>
              <a:gd name="T3" fmla="*/ 0 h 96"/>
              <a:gd name="T4" fmla="*/ 222250 w 691"/>
              <a:gd name="T5" fmla="*/ 0 h 96"/>
              <a:gd name="T6" fmla="*/ 159209 w 691"/>
              <a:gd name="T7" fmla="*/ 74612 h 96"/>
              <a:gd name="T8" fmla="*/ 0 w 691"/>
              <a:gd name="T9" fmla="*/ 74612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n-GB"/>
          </a:p>
        </p:txBody>
      </p:sp>
      <p:sp>
        <p:nvSpPr>
          <p:cNvPr id="42192" name="Freeform 38"/>
          <p:cNvSpPr>
            <a:spLocks/>
          </p:cNvSpPr>
          <p:nvPr/>
        </p:nvSpPr>
        <p:spPr bwMode="auto">
          <a:xfrm>
            <a:off x="7989888" y="3135313"/>
            <a:ext cx="74612" cy="223837"/>
          </a:xfrm>
          <a:custGeom>
            <a:avLst/>
            <a:gdLst>
              <a:gd name="T0" fmla="*/ 0 w 196"/>
              <a:gd name="T1" fmla="*/ 37242 h 577"/>
              <a:gd name="T2" fmla="*/ 74612 w 196"/>
              <a:gd name="T3" fmla="*/ 0 h 577"/>
              <a:gd name="T4" fmla="*/ 74612 w 196"/>
              <a:gd name="T5" fmla="*/ 167975 h 577"/>
              <a:gd name="T6" fmla="*/ 0 w 196"/>
              <a:gd name="T7" fmla="*/ 223837 h 577"/>
              <a:gd name="T8" fmla="*/ 0 w 196"/>
              <a:gd name="T9" fmla="*/ 37242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577">
                <a:moveTo>
                  <a:pt x="0" y="96"/>
                </a:moveTo>
                <a:lnTo>
                  <a:pt x="196" y="0"/>
                </a:lnTo>
                <a:lnTo>
                  <a:pt x="196" y="433"/>
                </a:lnTo>
                <a:lnTo>
                  <a:pt x="0" y="577"/>
                </a:lnTo>
                <a:lnTo>
                  <a:pt x="0" y="96"/>
                </a:lnTo>
                <a:close/>
              </a:path>
            </a:pathLst>
          </a:custGeom>
          <a:solidFill>
            <a:srgbClr val="7F7F7F"/>
          </a:solidFill>
          <a:ln w="0">
            <a:solidFill>
              <a:srgbClr val="000000"/>
            </a:solidFill>
            <a:prstDash val="solid"/>
            <a:round/>
            <a:headEnd/>
            <a:tailEnd/>
          </a:ln>
        </p:spPr>
        <p:txBody>
          <a:bodyPr/>
          <a:lstStyle/>
          <a:p>
            <a:endParaRPr lang="en-GB"/>
          </a:p>
        </p:txBody>
      </p:sp>
      <p:sp>
        <p:nvSpPr>
          <p:cNvPr id="42193" name="Line 39"/>
          <p:cNvSpPr>
            <a:spLocks noChangeShapeType="1"/>
          </p:cNvSpPr>
          <p:nvPr/>
        </p:nvSpPr>
        <p:spPr bwMode="auto">
          <a:xfrm flipV="1">
            <a:off x="8037513" y="2963863"/>
            <a:ext cx="269875" cy="300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194" name="Rectangle 40"/>
          <p:cNvSpPr>
            <a:spLocks noChangeArrowheads="1"/>
          </p:cNvSpPr>
          <p:nvPr/>
        </p:nvSpPr>
        <p:spPr bwMode="auto">
          <a:xfrm>
            <a:off x="8310563" y="3254375"/>
            <a:ext cx="158750" cy="185738"/>
          </a:xfrm>
          <a:prstGeom prst="rect">
            <a:avLst/>
          </a:prstGeom>
          <a:solidFill>
            <a:schemeClr val="bg2"/>
          </a:solidFill>
          <a:ln w="0">
            <a:solidFill>
              <a:srgbClr val="000000"/>
            </a:solidFill>
            <a:miter lim="800000"/>
            <a:headEnd/>
            <a:tailEnd/>
          </a:ln>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95" name="Freeform 41"/>
          <p:cNvSpPr>
            <a:spLocks/>
          </p:cNvSpPr>
          <p:nvPr/>
        </p:nvSpPr>
        <p:spPr bwMode="auto">
          <a:xfrm>
            <a:off x="8310563" y="3219450"/>
            <a:ext cx="222250" cy="74613"/>
          </a:xfrm>
          <a:custGeom>
            <a:avLst/>
            <a:gdLst>
              <a:gd name="T0" fmla="*/ 0 w 691"/>
              <a:gd name="T1" fmla="*/ 74613 h 97"/>
              <a:gd name="T2" fmla="*/ 88771 w 691"/>
              <a:gd name="T3" fmla="*/ 0 h 97"/>
              <a:gd name="T4" fmla="*/ 222250 w 691"/>
              <a:gd name="T5" fmla="*/ 0 h 97"/>
              <a:gd name="T6" fmla="*/ 159209 w 691"/>
              <a:gd name="T7" fmla="*/ 74613 h 97"/>
              <a:gd name="T8" fmla="*/ 0 w 691"/>
              <a:gd name="T9" fmla="*/ 74613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97">
                <a:moveTo>
                  <a:pt x="0" y="97"/>
                </a:moveTo>
                <a:lnTo>
                  <a:pt x="276" y="0"/>
                </a:lnTo>
                <a:lnTo>
                  <a:pt x="691" y="0"/>
                </a:lnTo>
                <a:lnTo>
                  <a:pt x="495" y="97"/>
                </a:lnTo>
                <a:lnTo>
                  <a:pt x="0" y="97"/>
                </a:lnTo>
                <a:close/>
              </a:path>
            </a:pathLst>
          </a:custGeom>
          <a:solidFill>
            <a:schemeClr val="bg2"/>
          </a:solidFill>
          <a:ln w="0">
            <a:solidFill>
              <a:srgbClr val="000000"/>
            </a:solidFill>
            <a:prstDash val="solid"/>
            <a:round/>
            <a:headEnd/>
            <a:tailEnd/>
          </a:ln>
        </p:spPr>
        <p:txBody>
          <a:bodyPr/>
          <a:lstStyle/>
          <a:p>
            <a:endParaRPr lang="en-GB"/>
          </a:p>
        </p:txBody>
      </p:sp>
      <p:sp>
        <p:nvSpPr>
          <p:cNvPr id="42196" name="Freeform 42"/>
          <p:cNvSpPr>
            <a:spLocks/>
          </p:cNvSpPr>
          <p:nvPr/>
        </p:nvSpPr>
        <p:spPr bwMode="auto">
          <a:xfrm>
            <a:off x="8458200" y="3219450"/>
            <a:ext cx="74613" cy="223838"/>
          </a:xfrm>
          <a:custGeom>
            <a:avLst/>
            <a:gdLst>
              <a:gd name="T0" fmla="*/ 0 w 196"/>
              <a:gd name="T1" fmla="*/ 37630 h 577"/>
              <a:gd name="T2" fmla="*/ 74613 w 196"/>
              <a:gd name="T3" fmla="*/ 0 h 577"/>
              <a:gd name="T4" fmla="*/ 74613 w 196"/>
              <a:gd name="T5" fmla="*/ 167975 h 577"/>
              <a:gd name="T6" fmla="*/ 0 w 196"/>
              <a:gd name="T7" fmla="*/ 223838 h 577"/>
              <a:gd name="T8" fmla="*/ 0 w 196"/>
              <a:gd name="T9" fmla="*/ 37630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577">
                <a:moveTo>
                  <a:pt x="0" y="97"/>
                </a:moveTo>
                <a:lnTo>
                  <a:pt x="196" y="0"/>
                </a:lnTo>
                <a:lnTo>
                  <a:pt x="196" y="433"/>
                </a:lnTo>
                <a:lnTo>
                  <a:pt x="0" y="577"/>
                </a:lnTo>
                <a:lnTo>
                  <a:pt x="0" y="97"/>
                </a:lnTo>
                <a:close/>
              </a:path>
            </a:pathLst>
          </a:custGeom>
          <a:solidFill>
            <a:schemeClr val="bg2"/>
          </a:solidFill>
          <a:ln w="0">
            <a:solidFill>
              <a:srgbClr val="000000"/>
            </a:solidFill>
            <a:prstDash val="solid"/>
            <a:round/>
            <a:headEnd/>
            <a:tailEnd/>
          </a:ln>
        </p:spPr>
        <p:txBody>
          <a:bodyPr/>
          <a:lstStyle/>
          <a:p>
            <a:endParaRPr lang="en-GB"/>
          </a:p>
        </p:txBody>
      </p:sp>
      <p:sp>
        <p:nvSpPr>
          <p:cNvPr id="42197" name="Rectangle 43"/>
          <p:cNvSpPr>
            <a:spLocks noChangeArrowheads="1"/>
          </p:cNvSpPr>
          <p:nvPr/>
        </p:nvSpPr>
        <p:spPr bwMode="auto">
          <a:xfrm>
            <a:off x="7842250" y="3421063"/>
            <a:ext cx="158750" cy="187325"/>
          </a:xfrm>
          <a:prstGeom prst="rect">
            <a:avLst/>
          </a:prstGeom>
          <a:solidFill>
            <a:schemeClr val="bg2"/>
          </a:solidFill>
          <a:ln w="0">
            <a:solidFill>
              <a:srgbClr val="000000"/>
            </a:solidFill>
            <a:miter lim="800000"/>
            <a:headEnd/>
            <a:tailEnd/>
          </a:ln>
        </p:spPr>
        <p:txBody>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198" name="Freeform 44"/>
          <p:cNvSpPr>
            <a:spLocks/>
          </p:cNvSpPr>
          <p:nvPr/>
        </p:nvSpPr>
        <p:spPr bwMode="auto">
          <a:xfrm>
            <a:off x="7842250" y="3387725"/>
            <a:ext cx="222250" cy="74613"/>
          </a:xfrm>
          <a:custGeom>
            <a:avLst/>
            <a:gdLst>
              <a:gd name="T0" fmla="*/ 0 w 691"/>
              <a:gd name="T1" fmla="*/ 74613 h 97"/>
              <a:gd name="T2" fmla="*/ 88771 w 691"/>
              <a:gd name="T3" fmla="*/ 0 h 97"/>
              <a:gd name="T4" fmla="*/ 222250 w 691"/>
              <a:gd name="T5" fmla="*/ 0 h 97"/>
              <a:gd name="T6" fmla="*/ 159209 w 691"/>
              <a:gd name="T7" fmla="*/ 74613 h 97"/>
              <a:gd name="T8" fmla="*/ 0 w 691"/>
              <a:gd name="T9" fmla="*/ 74613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97">
                <a:moveTo>
                  <a:pt x="0" y="97"/>
                </a:moveTo>
                <a:lnTo>
                  <a:pt x="276" y="0"/>
                </a:lnTo>
                <a:lnTo>
                  <a:pt x="691" y="0"/>
                </a:lnTo>
                <a:lnTo>
                  <a:pt x="495" y="97"/>
                </a:lnTo>
                <a:lnTo>
                  <a:pt x="0" y="97"/>
                </a:lnTo>
                <a:close/>
              </a:path>
            </a:pathLst>
          </a:custGeom>
          <a:solidFill>
            <a:srgbClr val="7F7F7F"/>
          </a:solidFill>
          <a:ln w="0">
            <a:solidFill>
              <a:srgbClr val="000000"/>
            </a:solidFill>
            <a:prstDash val="solid"/>
            <a:round/>
            <a:headEnd/>
            <a:tailEnd/>
          </a:ln>
        </p:spPr>
        <p:txBody>
          <a:bodyPr/>
          <a:lstStyle/>
          <a:p>
            <a:endParaRPr lang="en-GB"/>
          </a:p>
        </p:txBody>
      </p:sp>
      <p:sp>
        <p:nvSpPr>
          <p:cNvPr id="42199" name="Freeform 45"/>
          <p:cNvSpPr>
            <a:spLocks/>
          </p:cNvSpPr>
          <p:nvPr/>
        </p:nvSpPr>
        <p:spPr bwMode="auto">
          <a:xfrm>
            <a:off x="7989888" y="3387725"/>
            <a:ext cx="74612" cy="223838"/>
          </a:xfrm>
          <a:custGeom>
            <a:avLst/>
            <a:gdLst>
              <a:gd name="T0" fmla="*/ 0 w 196"/>
              <a:gd name="T1" fmla="*/ 37630 h 577"/>
              <a:gd name="T2" fmla="*/ 74612 w 196"/>
              <a:gd name="T3" fmla="*/ 0 h 577"/>
              <a:gd name="T4" fmla="*/ 74612 w 196"/>
              <a:gd name="T5" fmla="*/ 167975 h 577"/>
              <a:gd name="T6" fmla="*/ 0 w 196"/>
              <a:gd name="T7" fmla="*/ 223838 h 577"/>
              <a:gd name="T8" fmla="*/ 0 w 196"/>
              <a:gd name="T9" fmla="*/ 37630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577">
                <a:moveTo>
                  <a:pt x="0" y="97"/>
                </a:moveTo>
                <a:lnTo>
                  <a:pt x="196" y="0"/>
                </a:lnTo>
                <a:lnTo>
                  <a:pt x="196" y="433"/>
                </a:lnTo>
                <a:lnTo>
                  <a:pt x="0" y="577"/>
                </a:lnTo>
                <a:lnTo>
                  <a:pt x="0" y="97"/>
                </a:lnTo>
                <a:close/>
              </a:path>
            </a:pathLst>
          </a:custGeom>
          <a:solidFill>
            <a:srgbClr val="7F7F7F"/>
          </a:solidFill>
          <a:ln w="0">
            <a:solidFill>
              <a:srgbClr val="000000"/>
            </a:solidFill>
            <a:prstDash val="solid"/>
            <a:round/>
            <a:headEnd/>
            <a:tailEnd/>
          </a:ln>
        </p:spPr>
        <p:txBody>
          <a:bodyPr/>
          <a:lstStyle/>
          <a:p>
            <a:endParaRPr lang="en-GB"/>
          </a:p>
        </p:txBody>
      </p:sp>
      <p:sp>
        <p:nvSpPr>
          <p:cNvPr id="42200" name="Line 46"/>
          <p:cNvSpPr>
            <a:spLocks noChangeShapeType="1"/>
          </p:cNvSpPr>
          <p:nvPr/>
        </p:nvSpPr>
        <p:spPr bwMode="auto">
          <a:xfrm flipV="1">
            <a:off x="8037513" y="3321050"/>
            <a:ext cx="269875" cy="1857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201" name="Oval 14"/>
          <p:cNvSpPr>
            <a:spLocks noChangeArrowheads="1"/>
          </p:cNvSpPr>
          <p:nvPr/>
        </p:nvSpPr>
        <p:spPr bwMode="auto">
          <a:xfrm>
            <a:off x="3898900" y="1409700"/>
            <a:ext cx="3035300" cy="1946275"/>
          </a:xfrm>
          <a:prstGeom prst="ellipse">
            <a:avLst/>
          </a:prstGeom>
          <a:solidFill>
            <a:srgbClr val="FFFF99"/>
          </a:solidFill>
          <a:ln w="12700">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n-US" altLang="en-US"/>
          </a:p>
        </p:txBody>
      </p:sp>
      <p:sp>
        <p:nvSpPr>
          <p:cNvPr id="42202" name="Rectangle 15"/>
          <p:cNvSpPr>
            <a:spLocks noChangeArrowheads="1"/>
          </p:cNvSpPr>
          <p:nvPr/>
        </p:nvSpPr>
        <p:spPr bwMode="auto">
          <a:xfrm>
            <a:off x="5165725" y="2336800"/>
            <a:ext cx="1781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r>
              <a:rPr lang="en-US" altLang="ko-KR" sz="2000" b="1">
                <a:solidFill>
                  <a:schemeClr val="bg2"/>
                </a:solidFill>
                <a:ea typeface="Gulim" pitchFamily="34" charset="-127"/>
              </a:rPr>
              <a:t>Use-Case View</a:t>
            </a:r>
            <a:endParaRPr lang="en-US" altLang="ko-KR" sz="2000" b="1">
              <a:ea typeface="Gulim" pitchFamily="34" charset="-127"/>
            </a:endParaRPr>
          </a:p>
        </p:txBody>
      </p:sp>
      <p:sp>
        <p:nvSpPr>
          <p:cNvPr id="42203" name="Line 237"/>
          <p:cNvSpPr>
            <a:spLocks noChangeShapeType="1"/>
          </p:cNvSpPr>
          <p:nvPr/>
        </p:nvSpPr>
        <p:spPr bwMode="auto">
          <a:xfrm>
            <a:off x="5627688" y="1952625"/>
            <a:ext cx="66675" cy="74613"/>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04" name="Line 238"/>
          <p:cNvSpPr>
            <a:spLocks noChangeShapeType="1"/>
          </p:cNvSpPr>
          <p:nvPr/>
        </p:nvSpPr>
        <p:spPr bwMode="auto">
          <a:xfrm flipH="1">
            <a:off x="5867400" y="1947863"/>
            <a:ext cx="61913" cy="80962"/>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05" name="Line 239"/>
          <p:cNvSpPr>
            <a:spLocks noChangeShapeType="1"/>
          </p:cNvSpPr>
          <p:nvPr/>
        </p:nvSpPr>
        <p:spPr bwMode="auto">
          <a:xfrm>
            <a:off x="5287963" y="1811338"/>
            <a:ext cx="269875" cy="1587"/>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06" name="Freeform 240"/>
          <p:cNvSpPr>
            <a:spLocks/>
          </p:cNvSpPr>
          <p:nvPr/>
        </p:nvSpPr>
        <p:spPr bwMode="auto">
          <a:xfrm>
            <a:off x="5584825" y="1717675"/>
            <a:ext cx="387350" cy="219075"/>
          </a:xfrm>
          <a:custGeom>
            <a:avLst/>
            <a:gdLst>
              <a:gd name="T0" fmla="*/ 210856 w 248"/>
              <a:gd name="T1" fmla="*/ 0 h 125"/>
              <a:gd name="T2" fmla="*/ 240532 w 248"/>
              <a:gd name="T3" fmla="*/ 5258 h 125"/>
              <a:gd name="T4" fmla="*/ 270208 w 248"/>
              <a:gd name="T5" fmla="*/ 12268 h 125"/>
              <a:gd name="T6" fmla="*/ 290513 w 248"/>
              <a:gd name="T7" fmla="*/ 17526 h 125"/>
              <a:gd name="T8" fmla="*/ 317065 w 248"/>
              <a:gd name="T9" fmla="*/ 28042 h 125"/>
              <a:gd name="T10" fmla="*/ 337369 w 248"/>
              <a:gd name="T11" fmla="*/ 40310 h 125"/>
              <a:gd name="T12" fmla="*/ 354550 w 248"/>
              <a:gd name="T13" fmla="*/ 52578 h 125"/>
              <a:gd name="T14" fmla="*/ 367045 w 248"/>
              <a:gd name="T15" fmla="*/ 63094 h 125"/>
              <a:gd name="T16" fmla="*/ 379541 w 248"/>
              <a:gd name="T17" fmla="*/ 80620 h 125"/>
              <a:gd name="T18" fmla="*/ 384226 w 248"/>
              <a:gd name="T19" fmla="*/ 92888 h 125"/>
              <a:gd name="T20" fmla="*/ 387350 w 248"/>
              <a:gd name="T21" fmla="*/ 110414 h 125"/>
              <a:gd name="T22" fmla="*/ 384226 w 248"/>
              <a:gd name="T23" fmla="*/ 126187 h 125"/>
              <a:gd name="T24" fmla="*/ 379541 w 248"/>
              <a:gd name="T25" fmla="*/ 143713 h 125"/>
              <a:gd name="T26" fmla="*/ 367045 w 248"/>
              <a:gd name="T27" fmla="*/ 155981 h 125"/>
              <a:gd name="T28" fmla="*/ 354550 w 248"/>
              <a:gd name="T29" fmla="*/ 173507 h 125"/>
              <a:gd name="T30" fmla="*/ 337369 w 248"/>
              <a:gd name="T31" fmla="*/ 184023 h 125"/>
              <a:gd name="T32" fmla="*/ 317065 w 248"/>
              <a:gd name="T33" fmla="*/ 196291 h 125"/>
              <a:gd name="T34" fmla="*/ 290513 w 248"/>
              <a:gd name="T35" fmla="*/ 201549 h 125"/>
              <a:gd name="T36" fmla="*/ 270208 w 248"/>
              <a:gd name="T37" fmla="*/ 213817 h 125"/>
              <a:gd name="T38" fmla="*/ 240532 w 248"/>
              <a:gd name="T39" fmla="*/ 219075 h 125"/>
              <a:gd name="T40" fmla="*/ 210856 w 248"/>
              <a:gd name="T41" fmla="*/ 219075 h 125"/>
              <a:gd name="T42" fmla="*/ 181180 w 248"/>
              <a:gd name="T43" fmla="*/ 219075 h 125"/>
              <a:gd name="T44" fmla="*/ 151504 w 248"/>
              <a:gd name="T45" fmla="*/ 219075 h 125"/>
              <a:gd name="T46" fmla="*/ 126514 w 248"/>
              <a:gd name="T47" fmla="*/ 213817 h 125"/>
              <a:gd name="T48" fmla="*/ 101523 w 248"/>
              <a:gd name="T49" fmla="*/ 208559 h 125"/>
              <a:gd name="T50" fmla="*/ 76533 w 248"/>
              <a:gd name="T51" fmla="*/ 196291 h 125"/>
              <a:gd name="T52" fmla="*/ 54666 w 248"/>
              <a:gd name="T53" fmla="*/ 191033 h 125"/>
              <a:gd name="T54" fmla="*/ 39047 w 248"/>
              <a:gd name="T55" fmla="*/ 178765 h 125"/>
              <a:gd name="T56" fmla="*/ 21867 w 248"/>
              <a:gd name="T57" fmla="*/ 161239 h 125"/>
              <a:gd name="T58" fmla="*/ 9371 w 248"/>
              <a:gd name="T59" fmla="*/ 150724 h 125"/>
              <a:gd name="T60" fmla="*/ 4686 w 248"/>
              <a:gd name="T61" fmla="*/ 133198 h 125"/>
              <a:gd name="T62" fmla="*/ 0 w 248"/>
              <a:gd name="T63" fmla="*/ 115672 h 125"/>
              <a:gd name="T64" fmla="*/ 0 w 248"/>
              <a:gd name="T65" fmla="*/ 98146 h 125"/>
              <a:gd name="T66" fmla="*/ 9371 w 248"/>
              <a:gd name="T67" fmla="*/ 80620 h 125"/>
              <a:gd name="T68" fmla="*/ 17181 w 248"/>
              <a:gd name="T69" fmla="*/ 63094 h 125"/>
              <a:gd name="T70" fmla="*/ 34362 w 248"/>
              <a:gd name="T71" fmla="*/ 52578 h 125"/>
              <a:gd name="T72" fmla="*/ 51543 w 248"/>
              <a:gd name="T73" fmla="*/ 40310 h 125"/>
              <a:gd name="T74" fmla="*/ 67161 w 248"/>
              <a:gd name="T75" fmla="*/ 28042 h 125"/>
              <a:gd name="T76" fmla="*/ 93714 w 248"/>
              <a:gd name="T77" fmla="*/ 17526 h 125"/>
              <a:gd name="T78" fmla="*/ 118704 w 248"/>
              <a:gd name="T79" fmla="*/ 12268 h 125"/>
              <a:gd name="T80" fmla="*/ 143694 w 248"/>
              <a:gd name="T81" fmla="*/ 5258 h 125"/>
              <a:gd name="T82" fmla="*/ 173370 w 248"/>
              <a:gd name="T83" fmla="*/ 0 h 1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8" h="125">
                <a:moveTo>
                  <a:pt x="124" y="0"/>
                </a:moveTo>
                <a:lnTo>
                  <a:pt x="130" y="0"/>
                </a:lnTo>
                <a:lnTo>
                  <a:pt x="135" y="0"/>
                </a:lnTo>
                <a:lnTo>
                  <a:pt x="143" y="3"/>
                </a:lnTo>
                <a:lnTo>
                  <a:pt x="149" y="3"/>
                </a:lnTo>
                <a:lnTo>
                  <a:pt x="154" y="3"/>
                </a:lnTo>
                <a:lnTo>
                  <a:pt x="159" y="3"/>
                </a:lnTo>
                <a:lnTo>
                  <a:pt x="165" y="7"/>
                </a:lnTo>
                <a:lnTo>
                  <a:pt x="173" y="7"/>
                </a:lnTo>
                <a:lnTo>
                  <a:pt x="178" y="7"/>
                </a:lnTo>
                <a:lnTo>
                  <a:pt x="184" y="10"/>
                </a:lnTo>
                <a:lnTo>
                  <a:pt x="186" y="10"/>
                </a:lnTo>
                <a:lnTo>
                  <a:pt x="192" y="13"/>
                </a:lnTo>
                <a:lnTo>
                  <a:pt x="197" y="13"/>
                </a:lnTo>
                <a:lnTo>
                  <a:pt x="203" y="16"/>
                </a:lnTo>
                <a:lnTo>
                  <a:pt x="208" y="16"/>
                </a:lnTo>
                <a:lnTo>
                  <a:pt x="211" y="20"/>
                </a:lnTo>
                <a:lnTo>
                  <a:pt x="216" y="23"/>
                </a:lnTo>
                <a:lnTo>
                  <a:pt x="219" y="23"/>
                </a:lnTo>
                <a:lnTo>
                  <a:pt x="221" y="26"/>
                </a:lnTo>
                <a:lnTo>
                  <a:pt x="227" y="30"/>
                </a:lnTo>
                <a:lnTo>
                  <a:pt x="229" y="30"/>
                </a:lnTo>
                <a:lnTo>
                  <a:pt x="232" y="33"/>
                </a:lnTo>
                <a:lnTo>
                  <a:pt x="235" y="36"/>
                </a:lnTo>
                <a:lnTo>
                  <a:pt x="238" y="39"/>
                </a:lnTo>
                <a:lnTo>
                  <a:pt x="240" y="43"/>
                </a:lnTo>
                <a:lnTo>
                  <a:pt x="243" y="46"/>
                </a:lnTo>
                <a:lnTo>
                  <a:pt x="243" y="49"/>
                </a:lnTo>
                <a:lnTo>
                  <a:pt x="246" y="49"/>
                </a:lnTo>
                <a:lnTo>
                  <a:pt x="246" y="53"/>
                </a:lnTo>
                <a:lnTo>
                  <a:pt x="246" y="56"/>
                </a:lnTo>
                <a:lnTo>
                  <a:pt x="248" y="59"/>
                </a:lnTo>
                <a:lnTo>
                  <a:pt x="248" y="63"/>
                </a:lnTo>
                <a:lnTo>
                  <a:pt x="248" y="66"/>
                </a:lnTo>
                <a:lnTo>
                  <a:pt x="246" y="69"/>
                </a:lnTo>
                <a:lnTo>
                  <a:pt x="246" y="72"/>
                </a:lnTo>
                <a:lnTo>
                  <a:pt x="246" y="76"/>
                </a:lnTo>
                <a:lnTo>
                  <a:pt x="243" y="79"/>
                </a:lnTo>
                <a:lnTo>
                  <a:pt x="243" y="82"/>
                </a:lnTo>
                <a:lnTo>
                  <a:pt x="240" y="86"/>
                </a:lnTo>
                <a:lnTo>
                  <a:pt x="238" y="89"/>
                </a:lnTo>
                <a:lnTo>
                  <a:pt x="235" y="89"/>
                </a:lnTo>
                <a:lnTo>
                  <a:pt x="232" y="92"/>
                </a:lnTo>
                <a:lnTo>
                  <a:pt x="229" y="95"/>
                </a:lnTo>
                <a:lnTo>
                  <a:pt x="227" y="99"/>
                </a:lnTo>
                <a:lnTo>
                  <a:pt x="221" y="102"/>
                </a:lnTo>
                <a:lnTo>
                  <a:pt x="219" y="102"/>
                </a:lnTo>
                <a:lnTo>
                  <a:pt x="216" y="105"/>
                </a:lnTo>
                <a:lnTo>
                  <a:pt x="211" y="109"/>
                </a:lnTo>
                <a:lnTo>
                  <a:pt x="208" y="109"/>
                </a:lnTo>
                <a:lnTo>
                  <a:pt x="203" y="112"/>
                </a:lnTo>
                <a:lnTo>
                  <a:pt x="197" y="112"/>
                </a:lnTo>
                <a:lnTo>
                  <a:pt x="192" y="115"/>
                </a:lnTo>
                <a:lnTo>
                  <a:pt x="186" y="115"/>
                </a:lnTo>
                <a:lnTo>
                  <a:pt x="184" y="119"/>
                </a:lnTo>
                <a:lnTo>
                  <a:pt x="178" y="119"/>
                </a:lnTo>
                <a:lnTo>
                  <a:pt x="173" y="122"/>
                </a:lnTo>
                <a:lnTo>
                  <a:pt x="165" y="122"/>
                </a:lnTo>
                <a:lnTo>
                  <a:pt x="159" y="122"/>
                </a:lnTo>
                <a:lnTo>
                  <a:pt x="154" y="125"/>
                </a:lnTo>
                <a:lnTo>
                  <a:pt x="149" y="125"/>
                </a:lnTo>
                <a:lnTo>
                  <a:pt x="143" y="125"/>
                </a:lnTo>
                <a:lnTo>
                  <a:pt x="135" y="125"/>
                </a:lnTo>
                <a:lnTo>
                  <a:pt x="130" y="125"/>
                </a:lnTo>
                <a:lnTo>
                  <a:pt x="124" y="125"/>
                </a:lnTo>
                <a:lnTo>
                  <a:pt x="116" y="125"/>
                </a:lnTo>
                <a:lnTo>
                  <a:pt x="111" y="125"/>
                </a:lnTo>
                <a:lnTo>
                  <a:pt x="105" y="125"/>
                </a:lnTo>
                <a:lnTo>
                  <a:pt x="97" y="125"/>
                </a:lnTo>
                <a:lnTo>
                  <a:pt x="92" y="125"/>
                </a:lnTo>
                <a:lnTo>
                  <a:pt x="87" y="122"/>
                </a:lnTo>
                <a:lnTo>
                  <a:pt x="81" y="122"/>
                </a:lnTo>
                <a:lnTo>
                  <a:pt x="76" y="122"/>
                </a:lnTo>
                <a:lnTo>
                  <a:pt x="70" y="119"/>
                </a:lnTo>
                <a:lnTo>
                  <a:pt x="65" y="119"/>
                </a:lnTo>
                <a:lnTo>
                  <a:pt x="60" y="115"/>
                </a:lnTo>
                <a:lnTo>
                  <a:pt x="54" y="115"/>
                </a:lnTo>
                <a:lnTo>
                  <a:pt x="49" y="112"/>
                </a:lnTo>
                <a:lnTo>
                  <a:pt x="43" y="112"/>
                </a:lnTo>
                <a:lnTo>
                  <a:pt x="41" y="109"/>
                </a:lnTo>
                <a:lnTo>
                  <a:pt x="35" y="109"/>
                </a:lnTo>
                <a:lnTo>
                  <a:pt x="33" y="105"/>
                </a:lnTo>
                <a:lnTo>
                  <a:pt x="27" y="102"/>
                </a:lnTo>
                <a:lnTo>
                  <a:pt x="25" y="102"/>
                </a:lnTo>
                <a:lnTo>
                  <a:pt x="22" y="99"/>
                </a:lnTo>
                <a:lnTo>
                  <a:pt x="16" y="95"/>
                </a:lnTo>
                <a:lnTo>
                  <a:pt x="14" y="92"/>
                </a:lnTo>
                <a:lnTo>
                  <a:pt x="11" y="89"/>
                </a:lnTo>
                <a:lnTo>
                  <a:pt x="8" y="89"/>
                </a:lnTo>
                <a:lnTo>
                  <a:pt x="6" y="86"/>
                </a:lnTo>
                <a:lnTo>
                  <a:pt x="6" y="82"/>
                </a:lnTo>
                <a:lnTo>
                  <a:pt x="3" y="79"/>
                </a:lnTo>
                <a:lnTo>
                  <a:pt x="3" y="76"/>
                </a:lnTo>
                <a:lnTo>
                  <a:pt x="0" y="72"/>
                </a:lnTo>
                <a:lnTo>
                  <a:pt x="0" y="69"/>
                </a:lnTo>
                <a:lnTo>
                  <a:pt x="0" y="66"/>
                </a:lnTo>
                <a:lnTo>
                  <a:pt x="0" y="63"/>
                </a:lnTo>
                <a:lnTo>
                  <a:pt x="0" y="59"/>
                </a:lnTo>
                <a:lnTo>
                  <a:pt x="0" y="56"/>
                </a:lnTo>
                <a:lnTo>
                  <a:pt x="0" y="53"/>
                </a:lnTo>
                <a:lnTo>
                  <a:pt x="3" y="49"/>
                </a:lnTo>
                <a:lnTo>
                  <a:pt x="6" y="46"/>
                </a:lnTo>
                <a:lnTo>
                  <a:pt x="6" y="43"/>
                </a:lnTo>
                <a:lnTo>
                  <a:pt x="8" y="39"/>
                </a:lnTo>
                <a:lnTo>
                  <a:pt x="11" y="36"/>
                </a:lnTo>
                <a:lnTo>
                  <a:pt x="14" y="33"/>
                </a:lnTo>
                <a:lnTo>
                  <a:pt x="16" y="30"/>
                </a:lnTo>
                <a:lnTo>
                  <a:pt x="22" y="30"/>
                </a:lnTo>
                <a:lnTo>
                  <a:pt x="25" y="26"/>
                </a:lnTo>
                <a:lnTo>
                  <a:pt x="27" y="23"/>
                </a:lnTo>
                <a:lnTo>
                  <a:pt x="33" y="23"/>
                </a:lnTo>
                <a:lnTo>
                  <a:pt x="35" y="20"/>
                </a:lnTo>
                <a:lnTo>
                  <a:pt x="41" y="16"/>
                </a:lnTo>
                <a:lnTo>
                  <a:pt x="43" y="16"/>
                </a:lnTo>
                <a:lnTo>
                  <a:pt x="49" y="13"/>
                </a:lnTo>
                <a:lnTo>
                  <a:pt x="54" y="13"/>
                </a:lnTo>
                <a:lnTo>
                  <a:pt x="60" y="10"/>
                </a:lnTo>
                <a:lnTo>
                  <a:pt x="65" y="10"/>
                </a:lnTo>
                <a:lnTo>
                  <a:pt x="70" y="7"/>
                </a:lnTo>
                <a:lnTo>
                  <a:pt x="76" y="7"/>
                </a:lnTo>
                <a:lnTo>
                  <a:pt x="81" y="7"/>
                </a:lnTo>
                <a:lnTo>
                  <a:pt x="87" y="3"/>
                </a:lnTo>
                <a:lnTo>
                  <a:pt x="92" y="3"/>
                </a:lnTo>
                <a:lnTo>
                  <a:pt x="97" y="3"/>
                </a:lnTo>
                <a:lnTo>
                  <a:pt x="105" y="3"/>
                </a:lnTo>
                <a:lnTo>
                  <a:pt x="111" y="0"/>
                </a:lnTo>
                <a:lnTo>
                  <a:pt x="116" y="0"/>
                </a:lnTo>
                <a:lnTo>
                  <a:pt x="12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07" name="Freeform 241"/>
          <p:cNvSpPr>
            <a:spLocks/>
          </p:cNvSpPr>
          <p:nvPr/>
        </p:nvSpPr>
        <p:spPr bwMode="auto">
          <a:xfrm>
            <a:off x="5584825" y="1717675"/>
            <a:ext cx="387350" cy="219075"/>
          </a:xfrm>
          <a:custGeom>
            <a:avLst/>
            <a:gdLst>
              <a:gd name="T0" fmla="*/ 193675 w 248"/>
              <a:gd name="T1" fmla="*/ 0 h 125"/>
              <a:gd name="T2" fmla="*/ 232722 w 248"/>
              <a:gd name="T3" fmla="*/ 5258 h 125"/>
              <a:gd name="T4" fmla="*/ 270208 w 248"/>
              <a:gd name="T5" fmla="*/ 12268 h 125"/>
              <a:gd name="T6" fmla="*/ 299884 w 248"/>
              <a:gd name="T7" fmla="*/ 22784 h 125"/>
              <a:gd name="T8" fmla="*/ 329560 w 248"/>
              <a:gd name="T9" fmla="*/ 35052 h 125"/>
              <a:gd name="T10" fmla="*/ 354550 w 248"/>
              <a:gd name="T11" fmla="*/ 52578 h 125"/>
              <a:gd name="T12" fmla="*/ 371731 w 248"/>
              <a:gd name="T13" fmla="*/ 68351 h 125"/>
              <a:gd name="T14" fmla="*/ 384226 w 248"/>
              <a:gd name="T15" fmla="*/ 85877 h 125"/>
              <a:gd name="T16" fmla="*/ 387350 w 248"/>
              <a:gd name="T17" fmla="*/ 110414 h 125"/>
              <a:gd name="T18" fmla="*/ 384226 w 248"/>
              <a:gd name="T19" fmla="*/ 133198 h 125"/>
              <a:gd name="T20" fmla="*/ 371731 w 248"/>
              <a:gd name="T21" fmla="*/ 155981 h 125"/>
              <a:gd name="T22" fmla="*/ 354550 w 248"/>
              <a:gd name="T23" fmla="*/ 173507 h 125"/>
              <a:gd name="T24" fmla="*/ 329560 w 248"/>
              <a:gd name="T25" fmla="*/ 191033 h 125"/>
              <a:gd name="T26" fmla="*/ 299884 w 248"/>
              <a:gd name="T27" fmla="*/ 201549 h 125"/>
              <a:gd name="T28" fmla="*/ 270208 w 248"/>
              <a:gd name="T29" fmla="*/ 213817 h 125"/>
              <a:gd name="T30" fmla="*/ 232722 w 248"/>
              <a:gd name="T31" fmla="*/ 219075 h 125"/>
              <a:gd name="T32" fmla="*/ 193675 w 248"/>
              <a:gd name="T33" fmla="*/ 219075 h 125"/>
              <a:gd name="T34" fmla="*/ 151504 w 248"/>
              <a:gd name="T35" fmla="*/ 219075 h 125"/>
              <a:gd name="T36" fmla="*/ 118704 w 248"/>
              <a:gd name="T37" fmla="*/ 213817 h 125"/>
              <a:gd name="T38" fmla="*/ 84342 w 248"/>
              <a:gd name="T39" fmla="*/ 201549 h 125"/>
              <a:gd name="T40" fmla="*/ 54666 w 248"/>
              <a:gd name="T41" fmla="*/ 191033 h 125"/>
              <a:gd name="T42" fmla="*/ 34362 w 248"/>
              <a:gd name="T43" fmla="*/ 173507 h 125"/>
              <a:gd name="T44" fmla="*/ 12495 w 248"/>
              <a:gd name="T45" fmla="*/ 155981 h 125"/>
              <a:gd name="T46" fmla="*/ 4686 w 248"/>
              <a:gd name="T47" fmla="*/ 133198 h 125"/>
              <a:gd name="T48" fmla="*/ 0 w 248"/>
              <a:gd name="T49" fmla="*/ 110414 h 125"/>
              <a:gd name="T50" fmla="*/ 4686 w 248"/>
              <a:gd name="T51" fmla="*/ 85877 h 125"/>
              <a:gd name="T52" fmla="*/ 12495 w 248"/>
              <a:gd name="T53" fmla="*/ 68351 h 125"/>
              <a:gd name="T54" fmla="*/ 34362 w 248"/>
              <a:gd name="T55" fmla="*/ 52578 h 125"/>
              <a:gd name="T56" fmla="*/ 54666 w 248"/>
              <a:gd name="T57" fmla="*/ 35052 h 125"/>
              <a:gd name="T58" fmla="*/ 84342 w 248"/>
              <a:gd name="T59" fmla="*/ 22784 h 125"/>
              <a:gd name="T60" fmla="*/ 118704 w 248"/>
              <a:gd name="T61" fmla="*/ 12268 h 125"/>
              <a:gd name="T62" fmla="*/ 151504 w 248"/>
              <a:gd name="T63" fmla="*/ 5258 h 125"/>
              <a:gd name="T64" fmla="*/ 193675 w 248"/>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125">
                <a:moveTo>
                  <a:pt x="124" y="0"/>
                </a:moveTo>
                <a:lnTo>
                  <a:pt x="149" y="3"/>
                </a:lnTo>
                <a:lnTo>
                  <a:pt x="173" y="7"/>
                </a:lnTo>
                <a:lnTo>
                  <a:pt x="192" y="13"/>
                </a:lnTo>
                <a:lnTo>
                  <a:pt x="211" y="20"/>
                </a:lnTo>
                <a:lnTo>
                  <a:pt x="227" y="30"/>
                </a:lnTo>
                <a:lnTo>
                  <a:pt x="238" y="39"/>
                </a:lnTo>
                <a:lnTo>
                  <a:pt x="246" y="49"/>
                </a:lnTo>
                <a:lnTo>
                  <a:pt x="248" y="63"/>
                </a:lnTo>
                <a:lnTo>
                  <a:pt x="246" y="76"/>
                </a:lnTo>
                <a:lnTo>
                  <a:pt x="238" y="89"/>
                </a:lnTo>
                <a:lnTo>
                  <a:pt x="227" y="99"/>
                </a:lnTo>
                <a:lnTo>
                  <a:pt x="211" y="109"/>
                </a:lnTo>
                <a:lnTo>
                  <a:pt x="192" y="115"/>
                </a:lnTo>
                <a:lnTo>
                  <a:pt x="173" y="122"/>
                </a:lnTo>
                <a:lnTo>
                  <a:pt x="149" y="125"/>
                </a:lnTo>
                <a:lnTo>
                  <a:pt x="124" y="125"/>
                </a:lnTo>
                <a:lnTo>
                  <a:pt x="97" y="125"/>
                </a:lnTo>
                <a:lnTo>
                  <a:pt x="76" y="122"/>
                </a:lnTo>
                <a:lnTo>
                  <a:pt x="54" y="115"/>
                </a:lnTo>
                <a:lnTo>
                  <a:pt x="35" y="109"/>
                </a:lnTo>
                <a:lnTo>
                  <a:pt x="22" y="99"/>
                </a:lnTo>
                <a:lnTo>
                  <a:pt x="8" y="89"/>
                </a:lnTo>
                <a:lnTo>
                  <a:pt x="3" y="76"/>
                </a:lnTo>
                <a:lnTo>
                  <a:pt x="0" y="63"/>
                </a:lnTo>
                <a:lnTo>
                  <a:pt x="3" y="49"/>
                </a:lnTo>
                <a:lnTo>
                  <a:pt x="8" y="39"/>
                </a:lnTo>
                <a:lnTo>
                  <a:pt x="22" y="30"/>
                </a:lnTo>
                <a:lnTo>
                  <a:pt x="35" y="20"/>
                </a:lnTo>
                <a:lnTo>
                  <a:pt x="54" y="13"/>
                </a:lnTo>
                <a:lnTo>
                  <a:pt x="76" y="7"/>
                </a:lnTo>
                <a:lnTo>
                  <a:pt x="97" y="3"/>
                </a:lnTo>
                <a:lnTo>
                  <a:pt x="124"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08" name="Line 242"/>
          <p:cNvSpPr>
            <a:spLocks noChangeShapeType="1"/>
          </p:cNvSpPr>
          <p:nvPr/>
        </p:nvSpPr>
        <p:spPr bwMode="auto">
          <a:xfrm flipV="1">
            <a:off x="5508625" y="1936750"/>
            <a:ext cx="185738" cy="293688"/>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09" name="Freeform 243"/>
          <p:cNvSpPr>
            <a:spLocks/>
          </p:cNvSpPr>
          <p:nvPr/>
        </p:nvSpPr>
        <p:spPr bwMode="auto">
          <a:xfrm>
            <a:off x="5627688" y="1920875"/>
            <a:ext cx="79375" cy="115888"/>
          </a:xfrm>
          <a:custGeom>
            <a:avLst/>
            <a:gdLst>
              <a:gd name="T0" fmla="*/ 0 w 51"/>
              <a:gd name="T1" fmla="*/ 35118 h 66"/>
              <a:gd name="T2" fmla="*/ 79375 w 51"/>
              <a:gd name="T3" fmla="*/ 0 h 66"/>
              <a:gd name="T4" fmla="*/ 66924 w 51"/>
              <a:gd name="T5" fmla="*/ 115888 h 66"/>
              <a:gd name="T6" fmla="*/ 0 60000 65536"/>
              <a:gd name="T7" fmla="*/ 0 60000 65536"/>
              <a:gd name="T8" fmla="*/ 0 60000 65536"/>
            </a:gdLst>
            <a:ahLst/>
            <a:cxnLst>
              <a:cxn ang="T6">
                <a:pos x="T0" y="T1"/>
              </a:cxn>
              <a:cxn ang="T7">
                <a:pos x="T2" y="T3"/>
              </a:cxn>
              <a:cxn ang="T8">
                <a:pos x="T4" y="T5"/>
              </a:cxn>
            </a:cxnLst>
            <a:rect l="0" t="0" r="r" b="b"/>
            <a:pathLst>
              <a:path w="51" h="66">
                <a:moveTo>
                  <a:pt x="0" y="20"/>
                </a:moveTo>
                <a:lnTo>
                  <a:pt x="51" y="0"/>
                </a:lnTo>
                <a:lnTo>
                  <a:pt x="43" y="66"/>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10" name="Line 244"/>
          <p:cNvSpPr>
            <a:spLocks noChangeShapeType="1"/>
          </p:cNvSpPr>
          <p:nvPr/>
        </p:nvSpPr>
        <p:spPr bwMode="auto">
          <a:xfrm flipH="1" flipV="1">
            <a:off x="5861050" y="1936750"/>
            <a:ext cx="206375" cy="306388"/>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11" name="Freeform 245"/>
          <p:cNvSpPr>
            <a:spLocks/>
          </p:cNvSpPr>
          <p:nvPr/>
        </p:nvSpPr>
        <p:spPr bwMode="auto">
          <a:xfrm>
            <a:off x="5849938" y="1920875"/>
            <a:ext cx="79375" cy="115888"/>
          </a:xfrm>
          <a:custGeom>
            <a:avLst/>
            <a:gdLst>
              <a:gd name="T0" fmla="*/ 12451 w 51"/>
              <a:gd name="T1" fmla="*/ 115888 h 66"/>
              <a:gd name="T2" fmla="*/ 0 w 51"/>
              <a:gd name="T3" fmla="*/ 0 h 66"/>
              <a:gd name="T4" fmla="*/ 79375 w 51"/>
              <a:gd name="T5" fmla="*/ 29850 h 66"/>
              <a:gd name="T6" fmla="*/ 0 60000 65536"/>
              <a:gd name="T7" fmla="*/ 0 60000 65536"/>
              <a:gd name="T8" fmla="*/ 0 60000 65536"/>
            </a:gdLst>
            <a:ahLst/>
            <a:cxnLst>
              <a:cxn ang="T6">
                <a:pos x="T0" y="T1"/>
              </a:cxn>
              <a:cxn ang="T7">
                <a:pos x="T2" y="T3"/>
              </a:cxn>
              <a:cxn ang="T8">
                <a:pos x="T4" y="T5"/>
              </a:cxn>
            </a:cxnLst>
            <a:rect l="0" t="0" r="r" b="b"/>
            <a:pathLst>
              <a:path w="51" h="66">
                <a:moveTo>
                  <a:pt x="8" y="66"/>
                </a:moveTo>
                <a:lnTo>
                  <a:pt x="0" y="0"/>
                </a:lnTo>
                <a:lnTo>
                  <a:pt x="51" y="17"/>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12" name="Freeform 246"/>
          <p:cNvSpPr>
            <a:spLocks/>
          </p:cNvSpPr>
          <p:nvPr/>
        </p:nvSpPr>
        <p:spPr bwMode="auto">
          <a:xfrm>
            <a:off x="5803900" y="2136775"/>
            <a:ext cx="384175" cy="219075"/>
          </a:xfrm>
          <a:custGeom>
            <a:avLst/>
            <a:gdLst>
              <a:gd name="T0" fmla="*/ 203019 w 246"/>
              <a:gd name="T1" fmla="*/ 0 h 125"/>
              <a:gd name="T2" fmla="*/ 223321 w 246"/>
              <a:gd name="T3" fmla="*/ 0 h 125"/>
              <a:gd name="T4" fmla="*/ 240500 w 246"/>
              <a:gd name="T5" fmla="*/ 0 h 125"/>
              <a:gd name="T6" fmla="*/ 257678 w 246"/>
              <a:gd name="T7" fmla="*/ 5258 h 125"/>
              <a:gd name="T8" fmla="*/ 273295 w 246"/>
              <a:gd name="T9" fmla="*/ 10516 h 125"/>
              <a:gd name="T10" fmla="*/ 290474 w 246"/>
              <a:gd name="T11" fmla="*/ 10516 h 125"/>
              <a:gd name="T12" fmla="*/ 307652 w 246"/>
              <a:gd name="T13" fmla="*/ 15773 h 125"/>
              <a:gd name="T14" fmla="*/ 320146 w 246"/>
              <a:gd name="T15" fmla="*/ 28042 h 125"/>
              <a:gd name="T16" fmla="*/ 337324 w 246"/>
              <a:gd name="T17" fmla="*/ 33299 h 125"/>
              <a:gd name="T18" fmla="*/ 345133 w 246"/>
              <a:gd name="T19" fmla="*/ 40310 h 125"/>
              <a:gd name="T20" fmla="*/ 357626 w 246"/>
              <a:gd name="T21" fmla="*/ 50825 h 125"/>
              <a:gd name="T22" fmla="*/ 366996 w 246"/>
              <a:gd name="T23" fmla="*/ 57836 h 125"/>
              <a:gd name="T24" fmla="*/ 374805 w 246"/>
              <a:gd name="T25" fmla="*/ 68351 h 125"/>
              <a:gd name="T26" fmla="*/ 379490 w 246"/>
              <a:gd name="T27" fmla="*/ 80620 h 125"/>
              <a:gd name="T28" fmla="*/ 384175 w 246"/>
              <a:gd name="T29" fmla="*/ 91135 h 125"/>
              <a:gd name="T30" fmla="*/ 384175 w 246"/>
              <a:gd name="T31" fmla="*/ 103403 h 125"/>
              <a:gd name="T32" fmla="*/ 384175 w 246"/>
              <a:gd name="T33" fmla="*/ 113919 h 125"/>
              <a:gd name="T34" fmla="*/ 384175 w 246"/>
              <a:gd name="T35" fmla="*/ 126187 h 125"/>
              <a:gd name="T36" fmla="*/ 374805 w 246"/>
              <a:gd name="T37" fmla="*/ 138455 h 125"/>
              <a:gd name="T38" fmla="*/ 370120 w 246"/>
              <a:gd name="T39" fmla="*/ 148971 h 125"/>
              <a:gd name="T40" fmla="*/ 362311 w 246"/>
              <a:gd name="T41" fmla="*/ 161239 h 125"/>
              <a:gd name="T42" fmla="*/ 354503 w 246"/>
              <a:gd name="T43" fmla="*/ 166497 h 125"/>
              <a:gd name="T44" fmla="*/ 342009 w 246"/>
              <a:gd name="T45" fmla="*/ 178765 h 125"/>
              <a:gd name="T46" fmla="*/ 327954 w 246"/>
              <a:gd name="T47" fmla="*/ 184023 h 125"/>
              <a:gd name="T48" fmla="*/ 315461 w 246"/>
              <a:gd name="T49" fmla="*/ 189281 h 125"/>
              <a:gd name="T50" fmla="*/ 299844 w 246"/>
              <a:gd name="T51" fmla="*/ 196291 h 125"/>
              <a:gd name="T52" fmla="*/ 282665 w 246"/>
              <a:gd name="T53" fmla="*/ 201549 h 125"/>
              <a:gd name="T54" fmla="*/ 265487 w 246"/>
              <a:gd name="T55" fmla="*/ 206807 h 125"/>
              <a:gd name="T56" fmla="*/ 248308 w 246"/>
              <a:gd name="T57" fmla="*/ 213817 h 125"/>
              <a:gd name="T58" fmla="*/ 231130 w 246"/>
              <a:gd name="T59" fmla="*/ 213817 h 125"/>
              <a:gd name="T60" fmla="*/ 210828 w 246"/>
              <a:gd name="T61" fmla="*/ 213817 h 125"/>
              <a:gd name="T62" fmla="*/ 193649 w 246"/>
              <a:gd name="T63" fmla="*/ 219075 h 125"/>
              <a:gd name="T64" fmla="*/ 173347 w 246"/>
              <a:gd name="T65" fmla="*/ 213817 h 125"/>
              <a:gd name="T66" fmla="*/ 151484 w 246"/>
              <a:gd name="T67" fmla="*/ 213817 h 125"/>
              <a:gd name="T68" fmla="*/ 134305 w 246"/>
              <a:gd name="T69" fmla="*/ 213817 h 125"/>
              <a:gd name="T70" fmla="*/ 118688 w 246"/>
              <a:gd name="T71" fmla="*/ 206807 h 125"/>
              <a:gd name="T72" fmla="*/ 101510 w 246"/>
              <a:gd name="T73" fmla="*/ 201549 h 125"/>
              <a:gd name="T74" fmla="*/ 84331 w 246"/>
              <a:gd name="T75" fmla="*/ 196291 h 125"/>
              <a:gd name="T76" fmla="*/ 67153 w 246"/>
              <a:gd name="T77" fmla="*/ 189281 h 125"/>
              <a:gd name="T78" fmla="*/ 54659 w 246"/>
              <a:gd name="T79" fmla="*/ 184023 h 125"/>
              <a:gd name="T80" fmla="*/ 42166 w 246"/>
              <a:gd name="T81" fmla="*/ 178765 h 125"/>
              <a:gd name="T82" fmla="*/ 29672 w 246"/>
              <a:gd name="T83" fmla="*/ 166497 h 125"/>
              <a:gd name="T84" fmla="*/ 21864 w 246"/>
              <a:gd name="T85" fmla="*/ 161239 h 125"/>
              <a:gd name="T86" fmla="*/ 12493 w 246"/>
              <a:gd name="T87" fmla="*/ 148971 h 125"/>
              <a:gd name="T88" fmla="*/ 9370 w 246"/>
              <a:gd name="T89" fmla="*/ 138455 h 125"/>
              <a:gd name="T90" fmla="*/ 4685 w 246"/>
              <a:gd name="T91" fmla="*/ 126187 h 125"/>
              <a:gd name="T92" fmla="*/ 0 w 246"/>
              <a:gd name="T93" fmla="*/ 113919 h 125"/>
              <a:gd name="T94" fmla="*/ 0 w 246"/>
              <a:gd name="T95" fmla="*/ 103403 h 125"/>
              <a:gd name="T96" fmla="*/ 0 w 246"/>
              <a:gd name="T97" fmla="*/ 91135 h 125"/>
              <a:gd name="T98" fmla="*/ 4685 w 246"/>
              <a:gd name="T99" fmla="*/ 80620 h 125"/>
              <a:gd name="T100" fmla="*/ 9370 w 246"/>
              <a:gd name="T101" fmla="*/ 68351 h 125"/>
              <a:gd name="T102" fmla="*/ 17179 w 246"/>
              <a:gd name="T103" fmla="*/ 57836 h 125"/>
              <a:gd name="T104" fmla="*/ 24987 w 246"/>
              <a:gd name="T105" fmla="*/ 50825 h 125"/>
              <a:gd name="T106" fmla="*/ 37480 w 246"/>
              <a:gd name="T107" fmla="*/ 40310 h 125"/>
              <a:gd name="T108" fmla="*/ 51536 w 246"/>
              <a:gd name="T109" fmla="*/ 33299 h 125"/>
              <a:gd name="T110" fmla="*/ 64029 w 246"/>
              <a:gd name="T111" fmla="*/ 28042 h 125"/>
              <a:gd name="T112" fmla="*/ 76523 w 246"/>
              <a:gd name="T113" fmla="*/ 15773 h 125"/>
              <a:gd name="T114" fmla="*/ 92140 w 246"/>
              <a:gd name="T115" fmla="*/ 10516 h 125"/>
              <a:gd name="T116" fmla="*/ 109318 w 246"/>
              <a:gd name="T117" fmla="*/ 10516 h 125"/>
              <a:gd name="T118" fmla="*/ 126497 w 246"/>
              <a:gd name="T119" fmla="*/ 5258 h 125"/>
              <a:gd name="T120" fmla="*/ 143675 w 246"/>
              <a:gd name="T121" fmla="*/ 0 h 125"/>
              <a:gd name="T122" fmla="*/ 163977 w 246"/>
              <a:gd name="T123" fmla="*/ 0 h 125"/>
              <a:gd name="T124" fmla="*/ 181156 w 246"/>
              <a:gd name="T125" fmla="*/ 0 h 1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46" h="125">
                <a:moveTo>
                  <a:pt x="124" y="0"/>
                </a:moveTo>
                <a:lnTo>
                  <a:pt x="130" y="0"/>
                </a:lnTo>
                <a:lnTo>
                  <a:pt x="135" y="0"/>
                </a:lnTo>
                <a:lnTo>
                  <a:pt x="143" y="0"/>
                </a:lnTo>
                <a:lnTo>
                  <a:pt x="148" y="0"/>
                </a:lnTo>
                <a:lnTo>
                  <a:pt x="154" y="0"/>
                </a:lnTo>
                <a:lnTo>
                  <a:pt x="159" y="3"/>
                </a:lnTo>
                <a:lnTo>
                  <a:pt x="165" y="3"/>
                </a:lnTo>
                <a:lnTo>
                  <a:pt x="170" y="3"/>
                </a:lnTo>
                <a:lnTo>
                  <a:pt x="175" y="6"/>
                </a:lnTo>
                <a:lnTo>
                  <a:pt x="181" y="6"/>
                </a:lnTo>
                <a:lnTo>
                  <a:pt x="186" y="6"/>
                </a:lnTo>
                <a:lnTo>
                  <a:pt x="192" y="9"/>
                </a:lnTo>
                <a:lnTo>
                  <a:pt x="197" y="9"/>
                </a:lnTo>
                <a:lnTo>
                  <a:pt x="202" y="13"/>
                </a:lnTo>
                <a:lnTo>
                  <a:pt x="205" y="16"/>
                </a:lnTo>
                <a:lnTo>
                  <a:pt x="210" y="16"/>
                </a:lnTo>
                <a:lnTo>
                  <a:pt x="216" y="19"/>
                </a:lnTo>
                <a:lnTo>
                  <a:pt x="219" y="23"/>
                </a:lnTo>
                <a:lnTo>
                  <a:pt x="221" y="23"/>
                </a:lnTo>
                <a:lnTo>
                  <a:pt x="227" y="26"/>
                </a:lnTo>
                <a:lnTo>
                  <a:pt x="229" y="29"/>
                </a:lnTo>
                <a:lnTo>
                  <a:pt x="232" y="33"/>
                </a:lnTo>
                <a:lnTo>
                  <a:pt x="235" y="33"/>
                </a:lnTo>
                <a:lnTo>
                  <a:pt x="237" y="36"/>
                </a:lnTo>
                <a:lnTo>
                  <a:pt x="240" y="39"/>
                </a:lnTo>
                <a:lnTo>
                  <a:pt x="240" y="42"/>
                </a:lnTo>
                <a:lnTo>
                  <a:pt x="243" y="46"/>
                </a:lnTo>
                <a:lnTo>
                  <a:pt x="246" y="49"/>
                </a:lnTo>
                <a:lnTo>
                  <a:pt x="246" y="52"/>
                </a:lnTo>
                <a:lnTo>
                  <a:pt x="246" y="56"/>
                </a:lnTo>
                <a:lnTo>
                  <a:pt x="246" y="59"/>
                </a:lnTo>
                <a:lnTo>
                  <a:pt x="246" y="62"/>
                </a:lnTo>
                <a:lnTo>
                  <a:pt x="246" y="65"/>
                </a:lnTo>
                <a:lnTo>
                  <a:pt x="246" y="69"/>
                </a:lnTo>
                <a:lnTo>
                  <a:pt x="246" y="72"/>
                </a:lnTo>
                <a:lnTo>
                  <a:pt x="243" y="75"/>
                </a:lnTo>
                <a:lnTo>
                  <a:pt x="240" y="79"/>
                </a:lnTo>
                <a:lnTo>
                  <a:pt x="240" y="82"/>
                </a:lnTo>
                <a:lnTo>
                  <a:pt x="237" y="85"/>
                </a:lnTo>
                <a:lnTo>
                  <a:pt x="235" y="89"/>
                </a:lnTo>
                <a:lnTo>
                  <a:pt x="232" y="92"/>
                </a:lnTo>
                <a:lnTo>
                  <a:pt x="229" y="92"/>
                </a:lnTo>
                <a:lnTo>
                  <a:pt x="227" y="95"/>
                </a:lnTo>
                <a:lnTo>
                  <a:pt x="221" y="98"/>
                </a:lnTo>
                <a:lnTo>
                  <a:pt x="219" y="102"/>
                </a:lnTo>
                <a:lnTo>
                  <a:pt x="216" y="102"/>
                </a:lnTo>
                <a:lnTo>
                  <a:pt x="210" y="105"/>
                </a:lnTo>
                <a:lnTo>
                  <a:pt x="205" y="108"/>
                </a:lnTo>
                <a:lnTo>
                  <a:pt x="202" y="108"/>
                </a:lnTo>
                <a:lnTo>
                  <a:pt x="197" y="112"/>
                </a:lnTo>
                <a:lnTo>
                  <a:pt x="192" y="112"/>
                </a:lnTo>
                <a:lnTo>
                  <a:pt x="186" y="115"/>
                </a:lnTo>
                <a:lnTo>
                  <a:pt x="181" y="115"/>
                </a:lnTo>
                <a:lnTo>
                  <a:pt x="175" y="118"/>
                </a:lnTo>
                <a:lnTo>
                  <a:pt x="170" y="118"/>
                </a:lnTo>
                <a:lnTo>
                  <a:pt x="165" y="118"/>
                </a:lnTo>
                <a:lnTo>
                  <a:pt x="159" y="122"/>
                </a:lnTo>
                <a:lnTo>
                  <a:pt x="154" y="122"/>
                </a:lnTo>
                <a:lnTo>
                  <a:pt x="148" y="122"/>
                </a:lnTo>
                <a:lnTo>
                  <a:pt x="143" y="122"/>
                </a:lnTo>
                <a:lnTo>
                  <a:pt x="135" y="122"/>
                </a:lnTo>
                <a:lnTo>
                  <a:pt x="130" y="122"/>
                </a:lnTo>
                <a:lnTo>
                  <a:pt x="124" y="125"/>
                </a:lnTo>
                <a:lnTo>
                  <a:pt x="116" y="122"/>
                </a:lnTo>
                <a:lnTo>
                  <a:pt x="111" y="122"/>
                </a:lnTo>
                <a:lnTo>
                  <a:pt x="105" y="122"/>
                </a:lnTo>
                <a:lnTo>
                  <a:pt x="97" y="122"/>
                </a:lnTo>
                <a:lnTo>
                  <a:pt x="92" y="122"/>
                </a:lnTo>
                <a:lnTo>
                  <a:pt x="86" y="122"/>
                </a:lnTo>
                <a:lnTo>
                  <a:pt x="81" y="118"/>
                </a:lnTo>
                <a:lnTo>
                  <a:pt x="76" y="118"/>
                </a:lnTo>
                <a:lnTo>
                  <a:pt x="70" y="118"/>
                </a:lnTo>
                <a:lnTo>
                  <a:pt x="65" y="115"/>
                </a:lnTo>
                <a:lnTo>
                  <a:pt x="59" y="115"/>
                </a:lnTo>
                <a:lnTo>
                  <a:pt x="54" y="112"/>
                </a:lnTo>
                <a:lnTo>
                  <a:pt x="49" y="112"/>
                </a:lnTo>
                <a:lnTo>
                  <a:pt x="43" y="108"/>
                </a:lnTo>
                <a:lnTo>
                  <a:pt x="41" y="108"/>
                </a:lnTo>
                <a:lnTo>
                  <a:pt x="35" y="105"/>
                </a:lnTo>
                <a:lnTo>
                  <a:pt x="33" y="102"/>
                </a:lnTo>
                <a:lnTo>
                  <a:pt x="27" y="102"/>
                </a:lnTo>
                <a:lnTo>
                  <a:pt x="24" y="98"/>
                </a:lnTo>
                <a:lnTo>
                  <a:pt x="19" y="95"/>
                </a:lnTo>
                <a:lnTo>
                  <a:pt x="16" y="92"/>
                </a:lnTo>
                <a:lnTo>
                  <a:pt x="14" y="92"/>
                </a:lnTo>
                <a:lnTo>
                  <a:pt x="11" y="89"/>
                </a:lnTo>
                <a:lnTo>
                  <a:pt x="8" y="85"/>
                </a:lnTo>
                <a:lnTo>
                  <a:pt x="6" y="82"/>
                </a:lnTo>
                <a:lnTo>
                  <a:pt x="6" y="79"/>
                </a:lnTo>
                <a:lnTo>
                  <a:pt x="3" y="75"/>
                </a:lnTo>
                <a:lnTo>
                  <a:pt x="3" y="72"/>
                </a:lnTo>
                <a:lnTo>
                  <a:pt x="0" y="69"/>
                </a:lnTo>
                <a:lnTo>
                  <a:pt x="0" y="65"/>
                </a:lnTo>
                <a:lnTo>
                  <a:pt x="0" y="62"/>
                </a:lnTo>
                <a:lnTo>
                  <a:pt x="0" y="59"/>
                </a:lnTo>
                <a:lnTo>
                  <a:pt x="0" y="56"/>
                </a:lnTo>
                <a:lnTo>
                  <a:pt x="0" y="52"/>
                </a:lnTo>
                <a:lnTo>
                  <a:pt x="3" y="49"/>
                </a:lnTo>
                <a:lnTo>
                  <a:pt x="3" y="46"/>
                </a:lnTo>
                <a:lnTo>
                  <a:pt x="6" y="42"/>
                </a:lnTo>
                <a:lnTo>
                  <a:pt x="6" y="39"/>
                </a:lnTo>
                <a:lnTo>
                  <a:pt x="8" y="36"/>
                </a:lnTo>
                <a:lnTo>
                  <a:pt x="11" y="33"/>
                </a:lnTo>
                <a:lnTo>
                  <a:pt x="14" y="33"/>
                </a:lnTo>
                <a:lnTo>
                  <a:pt x="16" y="29"/>
                </a:lnTo>
                <a:lnTo>
                  <a:pt x="19" y="26"/>
                </a:lnTo>
                <a:lnTo>
                  <a:pt x="24" y="23"/>
                </a:lnTo>
                <a:lnTo>
                  <a:pt x="27" y="23"/>
                </a:lnTo>
                <a:lnTo>
                  <a:pt x="33" y="19"/>
                </a:lnTo>
                <a:lnTo>
                  <a:pt x="35" y="16"/>
                </a:lnTo>
                <a:lnTo>
                  <a:pt x="41" y="16"/>
                </a:lnTo>
                <a:lnTo>
                  <a:pt x="43" y="13"/>
                </a:lnTo>
                <a:lnTo>
                  <a:pt x="49" y="9"/>
                </a:lnTo>
                <a:lnTo>
                  <a:pt x="54" y="9"/>
                </a:lnTo>
                <a:lnTo>
                  <a:pt x="59" y="6"/>
                </a:lnTo>
                <a:lnTo>
                  <a:pt x="65" y="6"/>
                </a:lnTo>
                <a:lnTo>
                  <a:pt x="70" y="6"/>
                </a:lnTo>
                <a:lnTo>
                  <a:pt x="76" y="3"/>
                </a:lnTo>
                <a:lnTo>
                  <a:pt x="81" y="3"/>
                </a:lnTo>
                <a:lnTo>
                  <a:pt x="86" y="3"/>
                </a:lnTo>
                <a:lnTo>
                  <a:pt x="92" y="0"/>
                </a:lnTo>
                <a:lnTo>
                  <a:pt x="97" y="0"/>
                </a:lnTo>
                <a:lnTo>
                  <a:pt x="105" y="0"/>
                </a:lnTo>
                <a:lnTo>
                  <a:pt x="111" y="0"/>
                </a:lnTo>
                <a:lnTo>
                  <a:pt x="116" y="0"/>
                </a:lnTo>
                <a:lnTo>
                  <a:pt x="12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13" name="Freeform 247"/>
          <p:cNvSpPr>
            <a:spLocks/>
          </p:cNvSpPr>
          <p:nvPr/>
        </p:nvSpPr>
        <p:spPr bwMode="auto">
          <a:xfrm>
            <a:off x="5854700" y="2136775"/>
            <a:ext cx="384175" cy="219075"/>
          </a:xfrm>
          <a:custGeom>
            <a:avLst/>
            <a:gdLst>
              <a:gd name="T0" fmla="*/ 193649 w 246"/>
              <a:gd name="T1" fmla="*/ 0 h 125"/>
              <a:gd name="T2" fmla="*/ 231130 w 246"/>
              <a:gd name="T3" fmla="*/ 0 h 125"/>
              <a:gd name="T4" fmla="*/ 265487 w 246"/>
              <a:gd name="T5" fmla="*/ 5258 h 125"/>
              <a:gd name="T6" fmla="*/ 299844 w 246"/>
              <a:gd name="T7" fmla="*/ 15773 h 125"/>
              <a:gd name="T8" fmla="*/ 327954 w 246"/>
              <a:gd name="T9" fmla="*/ 28042 h 125"/>
              <a:gd name="T10" fmla="*/ 354503 w 246"/>
              <a:gd name="T11" fmla="*/ 45568 h 125"/>
              <a:gd name="T12" fmla="*/ 370120 w 246"/>
              <a:gd name="T13" fmla="*/ 63094 h 125"/>
              <a:gd name="T14" fmla="*/ 384175 w 246"/>
              <a:gd name="T15" fmla="*/ 85877 h 125"/>
              <a:gd name="T16" fmla="*/ 384175 w 246"/>
              <a:gd name="T17" fmla="*/ 108661 h 125"/>
              <a:gd name="T18" fmla="*/ 384175 w 246"/>
              <a:gd name="T19" fmla="*/ 126187 h 125"/>
              <a:gd name="T20" fmla="*/ 370120 w 246"/>
              <a:gd name="T21" fmla="*/ 148971 h 125"/>
              <a:gd name="T22" fmla="*/ 354503 w 246"/>
              <a:gd name="T23" fmla="*/ 166497 h 125"/>
              <a:gd name="T24" fmla="*/ 327954 w 246"/>
              <a:gd name="T25" fmla="*/ 184023 h 125"/>
              <a:gd name="T26" fmla="*/ 299844 w 246"/>
              <a:gd name="T27" fmla="*/ 196291 h 125"/>
              <a:gd name="T28" fmla="*/ 265487 w 246"/>
              <a:gd name="T29" fmla="*/ 206807 h 125"/>
              <a:gd name="T30" fmla="*/ 231130 w 246"/>
              <a:gd name="T31" fmla="*/ 213817 h 125"/>
              <a:gd name="T32" fmla="*/ 193649 w 246"/>
              <a:gd name="T33" fmla="*/ 219075 h 125"/>
              <a:gd name="T34" fmla="*/ 151484 w 246"/>
              <a:gd name="T35" fmla="*/ 213817 h 125"/>
              <a:gd name="T36" fmla="*/ 118688 w 246"/>
              <a:gd name="T37" fmla="*/ 206807 h 125"/>
              <a:gd name="T38" fmla="*/ 84331 w 246"/>
              <a:gd name="T39" fmla="*/ 196291 h 125"/>
              <a:gd name="T40" fmla="*/ 54659 w 246"/>
              <a:gd name="T41" fmla="*/ 184023 h 125"/>
              <a:gd name="T42" fmla="*/ 29672 w 246"/>
              <a:gd name="T43" fmla="*/ 166497 h 125"/>
              <a:gd name="T44" fmla="*/ 12493 w 246"/>
              <a:gd name="T45" fmla="*/ 148971 h 125"/>
              <a:gd name="T46" fmla="*/ 4685 w 246"/>
              <a:gd name="T47" fmla="*/ 126187 h 125"/>
              <a:gd name="T48" fmla="*/ 0 w 246"/>
              <a:gd name="T49" fmla="*/ 108661 h 125"/>
              <a:gd name="T50" fmla="*/ 4685 w 246"/>
              <a:gd name="T51" fmla="*/ 85877 h 125"/>
              <a:gd name="T52" fmla="*/ 12493 w 246"/>
              <a:gd name="T53" fmla="*/ 63094 h 125"/>
              <a:gd name="T54" fmla="*/ 29672 w 246"/>
              <a:gd name="T55" fmla="*/ 45568 h 125"/>
              <a:gd name="T56" fmla="*/ 54659 w 246"/>
              <a:gd name="T57" fmla="*/ 28042 h 125"/>
              <a:gd name="T58" fmla="*/ 84331 w 246"/>
              <a:gd name="T59" fmla="*/ 15773 h 125"/>
              <a:gd name="T60" fmla="*/ 118688 w 246"/>
              <a:gd name="T61" fmla="*/ 5258 h 125"/>
              <a:gd name="T62" fmla="*/ 151484 w 246"/>
              <a:gd name="T63" fmla="*/ 0 h 125"/>
              <a:gd name="T64" fmla="*/ 193649 w 246"/>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6" h="125">
                <a:moveTo>
                  <a:pt x="124" y="0"/>
                </a:moveTo>
                <a:lnTo>
                  <a:pt x="148" y="0"/>
                </a:lnTo>
                <a:lnTo>
                  <a:pt x="170" y="3"/>
                </a:lnTo>
                <a:lnTo>
                  <a:pt x="192" y="9"/>
                </a:lnTo>
                <a:lnTo>
                  <a:pt x="210" y="16"/>
                </a:lnTo>
                <a:lnTo>
                  <a:pt x="227" y="26"/>
                </a:lnTo>
                <a:lnTo>
                  <a:pt x="237" y="36"/>
                </a:lnTo>
                <a:lnTo>
                  <a:pt x="246" y="49"/>
                </a:lnTo>
                <a:lnTo>
                  <a:pt x="246" y="62"/>
                </a:lnTo>
                <a:lnTo>
                  <a:pt x="246" y="72"/>
                </a:lnTo>
                <a:lnTo>
                  <a:pt x="237" y="85"/>
                </a:lnTo>
                <a:lnTo>
                  <a:pt x="227" y="95"/>
                </a:lnTo>
                <a:lnTo>
                  <a:pt x="210" y="105"/>
                </a:lnTo>
                <a:lnTo>
                  <a:pt x="192" y="112"/>
                </a:lnTo>
                <a:lnTo>
                  <a:pt x="170" y="118"/>
                </a:lnTo>
                <a:lnTo>
                  <a:pt x="148" y="122"/>
                </a:lnTo>
                <a:lnTo>
                  <a:pt x="124" y="125"/>
                </a:lnTo>
                <a:lnTo>
                  <a:pt x="97" y="122"/>
                </a:lnTo>
                <a:lnTo>
                  <a:pt x="76" y="118"/>
                </a:lnTo>
                <a:lnTo>
                  <a:pt x="54" y="112"/>
                </a:lnTo>
                <a:lnTo>
                  <a:pt x="35" y="105"/>
                </a:lnTo>
                <a:lnTo>
                  <a:pt x="19" y="95"/>
                </a:lnTo>
                <a:lnTo>
                  <a:pt x="8" y="85"/>
                </a:lnTo>
                <a:lnTo>
                  <a:pt x="3" y="72"/>
                </a:lnTo>
                <a:lnTo>
                  <a:pt x="0" y="62"/>
                </a:lnTo>
                <a:lnTo>
                  <a:pt x="3" y="49"/>
                </a:lnTo>
                <a:lnTo>
                  <a:pt x="8" y="36"/>
                </a:lnTo>
                <a:lnTo>
                  <a:pt x="19" y="26"/>
                </a:lnTo>
                <a:lnTo>
                  <a:pt x="35" y="16"/>
                </a:lnTo>
                <a:lnTo>
                  <a:pt x="54" y="9"/>
                </a:lnTo>
                <a:lnTo>
                  <a:pt x="76" y="3"/>
                </a:lnTo>
                <a:lnTo>
                  <a:pt x="97" y="0"/>
                </a:lnTo>
                <a:lnTo>
                  <a:pt x="124"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14" name="Freeform 248"/>
          <p:cNvSpPr>
            <a:spLocks/>
          </p:cNvSpPr>
          <p:nvPr/>
        </p:nvSpPr>
        <p:spPr bwMode="auto">
          <a:xfrm>
            <a:off x="5314950" y="2136775"/>
            <a:ext cx="387350" cy="219075"/>
          </a:xfrm>
          <a:custGeom>
            <a:avLst/>
            <a:gdLst>
              <a:gd name="T0" fmla="*/ 210856 w 248"/>
              <a:gd name="T1" fmla="*/ 0 h 125"/>
              <a:gd name="T2" fmla="*/ 240532 w 248"/>
              <a:gd name="T3" fmla="*/ 0 h 125"/>
              <a:gd name="T4" fmla="*/ 270208 w 248"/>
              <a:gd name="T5" fmla="*/ 5258 h 125"/>
              <a:gd name="T6" fmla="*/ 295198 w 248"/>
              <a:gd name="T7" fmla="*/ 10516 h 125"/>
              <a:gd name="T8" fmla="*/ 317065 w 248"/>
              <a:gd name="T9" fmla="*/ 22784 h 125"/>
              <a:gd name="T10" fmla="*/ 337369 w 248"/>
              <a:gd name="T11" fmla="*/ 33299 h 125"/>
              <a:gd name="T12" fmla="*/ 354550 w 248"/>
              <a:gd name="T13" fmla="*/ 45568 h 125"/>
              <a:gd name="T14" fmla="*/ 367045 w 248"/>
              <a:gd name="T15" fmla="*/ 57836 h 125"/>
              <a:gd name="T16" fmla="*/ 379541 w 248"/>
              <a:gd name="T17" fmla="*/ 73609 h 125"/>
              <a:gd name="T18" fmla="*/ 384226 w 248"/>
              <a:gd name="T19" fmla="*/ 91135 h 125"/>
              <a:gd name="T20" fmla="*/ 387350 w 248"/>
              <a:gd name="T21" fmla="*/ 108661 h 125"/>
              <a:gd name="T22" fmla="*/ 384226 w 248"/>
              <a:gd name="T23" fmla="*/ 120929 h 125"/>
              <a:gd name="T24" fmla="*/ 379541 w 248"/>
              <a:gd name="T25" fmla="*/ 138455 h 125"/>
              <a:gd name="T26" fmla="*/ 367045 w 248"/>
              <a:gd name="T27" fmla="*/ 155981 h 125"/>
              <a:gd name="T28" fmla="*/ 354550 w 248"/>
              <a:gd name="T29" fmla="*/ 166497 h 125"/>
              <a:gd name="T30" fmla="*/ 337369 w 248"/>
              <a:gd name="T31" fmla="*/ 178765 h 125"/>
              <a:gd name="T32" fmla="*/ 317065 w 248"/>
              <a:gd name="T33" fmla="*/ 189281 h 125"/>
              <a:gd name="T34" fmla="*/ 295198 w 248"/>
              <a:gd name="T35" fmla="*/ 201549 h 125"/>
              <a:gd name="T36" fmla="*/ 270208 w 248"/>
              <a:gd name="T37" fmla="*/ 206807 h 125"/>
              <a:gd name="T38" fmla="*/ 240532 w 248"/>
              <a:gd name="T39" fmla="*/ 213817 h 125"/>
              <a:gd name="T40" fmla="*/ 210856 w 248"/>
              <a:gd name="T41" fmla="*/ 213817 h 125"/>
              <a:gd name="T42" fmla="*/ 181180 w 248"/>
              <a:gd name="T43" fmla="*/ 213817 h 125"/>
              <a:gd name="T44" fmla="*/ 156190 w 248"/>
              <a:gd name="T45" fmla="*/ 213817 h 125"/>
              <a:gd name="T46" fmla="*/ 126514 w 248"/>
              <a:gd name="T47" fmla="*/ 206807 h 125"/>
              <a:gd name="T48" fmla="*/ 101523 w 248"/>
              <a:gd name="T49" fmla="*/ 201549 h 125"/>
              <a:gd name="T50" fmla="*/ 76533 w 248"/>
              <a:gd name="T51" fmla="*/ 196291 h 125"/>
              <a:gd name="T52" fmla="*/ 54666 w 248"/>
              <a:gd name="T53" fmla="*/ 184023 h 125"/>
              <a:gd name="T54" fmla="*/ 39047 w 248"/>
              <a:gd name="T55" fmla="*/ 171755 h 125"/>
              <a:gd name="T56" fmla="*/ 21867 w 248"/>
              <a:gd name="T57" fmla="*/ 161239 h 125"/>
              <a:gd name="T58" fmla="*/ 12495 w 248"/>
              <a:gd name="T59" fmla="*/ 143713 h 125"/>
              <a:gd name="T60" fmla="*/ 4686 w 248"/>
              <a:gd name="T61" fmla="*/ 126187 h 125"/>
              <a:gd name="T62" fmla="*/ 0 w 248"/>
              <a:gd name="T63" fmla="*/ 108661 h 125"/>
              <a:gd name="T64" fmla="*/ 0 w 248"/>
              <a:gd name="T65" fmla="*/ 91135 h 125"/>
              <a:gd name="T66" fmla="*/ 9371 w 248"/>
              <a:gd name="T67" fmla="*/ 73609 h 125"/>
              <a:gd name="T68" fmla="*/ 17181 w 248"/>
              <a:gd name="T69" fmla="*/ 57836 h 125"/>
              <a:gd name="T70" fmla="*/ 34362 w 248"/>
              <a:gd name="T71" fmla="*/ 45568 h 125"/>
              <a:gd name="T72" fmla="*/ 51543 w 248"/>
              <a:gd name="T73" fmla="*/ 33299 h 125"/>
              <a:gd name="T74" fmla="*/ 71847 w 248"/>
              <a:gd name="T75" fmla="*/ 22784 h 125"/>
              <a:gd name="T76" fmla="*/ 93714 w 248"/>
              <a:gd name="T77" fmla="*/ 10516 h 125"/>
              <a:gd name="T78" fmla="*/ 118704 w 248"/>
              <a:gd name="T79" fmla="*/ 5258 h 125"/>
              <a:gd name="T80" fmla="*/ 143694 w 248"/>
              <a:gd name="T81" fmla="*/ 0 h 125"/>
              <a:gd name="T82" fmla="*/ 173370 w 248"/>
              <a:gd name="T83" fmla="*/ 0 h 1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8" h="125">
                <a:moveTo>
                  <a:pt x="124" y="0"/>
                </a:moveTo>
                <a:lnTo>
                  <a:pt x="130" y="0"/>
                </a:lnTo>
                <a:lnTo>
                  <a:pt x="135" y="0"/>
                </a:lnTo>
                <a:lnTo>
                  <a:pt x="143" y="0"/>
                </a:lnTo>
                <a:lnTo>
                  <a:pt x="149" y="0"/>
                </a:lnTo>
                <a:lnTo>
                  <a:pt x="154" y="0"/>
                </a:lnTo>
                <a:lnTo>
                  <a:pt x="159" y="3"/>
                </a:lnTo>
                <a:lnTo>
                  <a:pt x="168" y="3"/>
                </a:lnTo>
                <a:lnTo>
                  <a:pt x="173" y="3"/>
                </a:lnTo>
                <a:lnTo>
                  <a:pt x="178" y="6"/>
                </a:lnTo>
                <a:lnTo>
                  <a:pt x="184" y="6"/>
                </a:lnTo>
                <a:lnTo>
                  <a:pt x="189" y="6"/>
                </a:lnTo>
                <a:lnTo>
                  <a:pt x="192" y="9"/>
                </a:lnTo>
                <a:lnTo>
                  <a:pt x="197" y="9"/>
                </a:lnTo>
                <a:lnTo>
                  <a:pt x="203" y="13"/>
                </a:lnTo>
                <a:lnTo>
                  <a:pt x="208" y="16"/>
                </a:lnTo>
                <a:lnTo>
                  <a:pt x="211" y="16"/>
                </a:lnTo>
                <a:lnTo>
                  <a:pt x="216" y="19"/>
                </a:lnTo>
                <a:lnTo>
                  <a:pt x="219" y="23"/>
                </a:lnTo>
                <a:lnTo>
                  <a:pt x="224" y="23"/>
                </a:lnTo>
                <a:lnTo>
                  <a:pt x="227" y="26"/>
                </a:lnTo>
                <a:lnTo>
                  <a:pt x="230" y="29"/>
                </a:lnTo>
                <a:lnTo>
                  <a:pt x="232" y="33"/>
                </a:lnTo>
                <a:lnTo>
                  <a:pt x="235" y="33"/>
                </a:lnTo>
                <a:lnTo>
                  <a:pt x="238" y="36"/>
                </a:lnTo>
                <a:lnTo>
                  <a:pt x="240" y="39"/>
                </a:lnTo>
                <a:lnTo>
                  <a:pt x="243" y="42"/>
                </a:lnTo>
                <a:lnTo>
                  <a:pt x="243" y="46"/>
                </a:lnTo>
                <a:lnTo>
                  <a:pt x="246" y="49"/>
                </a:lnTo>
                <a:lnTo>
                  <a:pt x="246" y="52"/>
                </a:lnTo>
                <a:lnTo>
                  <a:pt x="248" y="56"/>
                </a:lnTo>
                <a:lnTo>
                  <a:pt x="248" y="59"/>
                </a:lnTo>
                <a:lnTo>
                  <a:pt x="248" y="62"/>
                </a:lnTo>
                <a:lnTo>
                  <a:pt x="248" y="65"/>
                </a:lnTo>
                <a:lnTo>
                  <a:pt x="248" y="69"/>
                </a:lnTo>
                <a:lnTo>
                  <a:pt x="246" y="69"/>
                </a:lnTo>
                <a:lnTo>
                  <a:pt x="246" y="72"/>
                </a:lnTo>
                <a:lnTo>
                  <a:pt x="243" y="75"/>
                </a:lnTo>
                <a:lnTo>
                  <a:pt x="243" y="79"/>
                </a:lnTo>
                <a:lnTo>
                  <a:pt x="240" y="82"/>
                </a:lnTo>
                <a:lnTo>
                  <a:pt x="238" y="85"/>
                </a:lnTo>
                <a:lnTo>
                  <a:pt x="235" y="89"/>
                </a:lnTo>
                <a:lnTo>
                  <a:pt x="232" y="92"/>
                </a:lnTo>
                <a:lnTo>
                  <a:pt x="230" y="92"/>
                </a:lnTo>
                <a:lnTo>
                  <a:pt x="227" y="95"/>
                </a:lnTo>
                <a:lnTo>
                  <a:pt x="224" y="98"/>
                </a:lnTo>
                <a:lnTo>
                  <a:pt x="219" y="102"/>
                </a:lnTo>
                <a:lnTo>
                  <a:pt x="216" y="102"/>
                </a:lnTo>
                <a:lnTo>
                  <a:pt x="211" y="105"/>
                </a:lnTo>
                <a:lnTo>
                  <a:pt x="208" y="108"/>
                </a:lnTo>
                <a:lnTo>
                  <a:pt x="203" y="108"/>
                </a:lnTo>
                <a:lnTo>
                  <a:pt x="197" y="112"/>
                </a:lnTo>
                <a:lnTo>
                  <a:pt x="192" y="112"/>
                </a:lnTo>
                <a:lnTo>
                  <a:pt x="189" y="115"/>
                </a:lnTo>
                <a:lnTo>
                  <a:pt x="184" y="115"/>
                </a:lnTo>
                <a:lnTo>
                  <a:pt x="178" y="118"/>
                </a:lnTo>
                <a:lnTo>
                  <a:pt x="173" y="118"/>
                </a:lnTo>
                <a:lnTo>
                  <a:pt x="168" y="118"/>
                </a:lnTo>
                <a:lnTo>
                  <a:pt x="159" y="122"/>
                </a:lnTo>
                <a:lnTo>
                  <a:pt x="154" y="122"/>
                </a:lnTo>
                <a:lnTo>
                  <a:pt x="149" y="122"/>
                </a:lnTo>
                <a:lnTo>
                  <a:pt x="143" y="122"/>
                </a:lnTo>
                <a:lnTo>
                  <a:pt x="135" y="122"/>
                </a:lnTo>
                <a:lnTo>
                  <a:pt x="130" y="122"/>
                </a:lnTo>
                <a:lnTo>
                  <a:pt x="124" y="125"/>
                </a:lnTo>
                <a:lnTo>
                  <a:pt x="116" y="122"/>
                </a:lnTo>
                <a:lnTo>
                  <a:pt x="111" y="122"/>
                </a:lnTo>
                <a:lnTo>
                  <a:pt x="106" y="122"/>
                </a:lnTo>
                <a:lnTo>
                  <a:pt x="100" y="122"/>
                </a:lnTo>
                <a:lnTo>
                  <a:pt x="92" y="122"/>
                </a:lnTo>
                <a:lnTo>
                  <a:pt x="87" y="122"/>
                </a:lnTo>
                <a:lnTo>
                  <a:pt x="81" y="118"/>
                </a:lnTo>
                <a:lnTo>
                  <a:pt x="76" y="118"/>
                </a:lnTo>
                <a:lnTo>
                  <a:pt x="71" y="118"/>
                </a:lnTo>
                <a:lnTo>
                  <a:pt x="65" y="115"/>
                </a:lnTo>
                <a:lnTo>
                  <a:pt x="60" y="115"/>
                </a:lnTo>
                <a:lnTo>
                  <a:pt x="54" y="112"/>
                </a:lnTo>
                <a:lnTo>
                  <a:pt x="49" y="112"/>
                </a:lnTo>
                <a:lnTo>
                  <a:pt x="46" y="108"/>
                </a:lnTo>
                <a:lnTo>
                  <a:pt x="41" y="108"/>
                </a:lnTo>
                <a:lnTo>
                  <a:pt x="35" y="105"/>
                </a:lnTo>
                <a:lnTo>
                  <a:pt x="33" y="102"/>
                </a:lnTo>
                <a:lnTo>
                  <a:pt x="27" y="102"/>
                </a:lnTo>
                <a:lnTo>
                  <a:pt x="25" y="98"/>
                </a:lnTo>
                <a:lnTo>
                  <a:pt x="22" y="95"/>
                </a:lnTo>
                <a:lnTo>
                  <a:pt x="17" y="92"/>
                </a:lnTo>
                <a:lnTo>
                  <a:pt x="14" y="92"/>
                </a:lnTo>
                <a:lnTo>
                  <a:pt x="11" y="89"/>
                </a:lnTo>
                <a:lnTo>
                  <a:pt x="8" y="85"/>
                </a:lnTo>
                <a:lnTo>
                  <a:pt x="8" y="82"/>
                </a:lnTo>
                <a:lnTo>
                  <a:pt x="6" y="79"/>
                </a:lnTo>
                <a:lnTo>
                  <a:pt x="3" y="75"/>
                </a:lnTo>
                <a:lnTo>
                  <a:pt x="3" y="72"/>
                </a:lnTo>
                <a:lnTo>
                  <a:pt x="0" y="69"/>
                </a:lnTo>
                <a:lnTo>
                  <a:pt x="0" y="65"/>
                </a:lnTo>
                <a:lnTo>
                  <a:pt x="0" y="62"/>
                </a:lnTo>
                <a:lnTo>
                  <a:pt x="0" y="59"/>
                </a:lnTo>
                <a:lnTo>
                  <a:pt x="0" y="56"/>
                </a:lnTo>
                <a:lnTo>
                  <a:pt x="0" y="52"/>
                </a:lnTo>
                <a:lnTo>
                  <a:pt x="3" y="49"/>
                </a:lnTo>
                <a:lnTo>
                  <a:pt x="3" y="46"/>
                </a:lnTo>
                <a:lnTo>
                  <a:pt x="6" y="42"/>
                </a:lnTo>
                <a:lnTo>
                  <a:pt x="8" y="39"/>
                </a:lnTo>
                <a:lnTo>
                  <a:pt x="8" y="36"/>
                </a:lnTo>
                <a:lnTo>
                  <a:pt x="11" y="33"/>
                </a:lnTo>
                <a:lnTo>
                  <a:pt x="14" y="33"/>
                </a:lnTo>
                <a:lnTo>
                  <a:pt x="17" y="29"/>
                </a:lnTo>
                <a:lnTo>
                  <a:pt x="22" y="26"/>
                </a:lnTo>
                <a:lnTo>
                  <a:pt x="25" y="23"/>
                </a:lnTo>
                <a:lnTo>
                  <a:pt x="27" y="23"/>
                </a:lnTo>
                <a:lnTo>
                  <a:pt x="33" y="19"/>
                </a:lnTo>
                <a:lnTo>
                  <a:pt x="35" y="16"/>
                </a:lnTo>
                <a:lnTo>
                  <a:pt x="41" y="16"/>
                </a:lnTo>
                <a:lnTo>
                  <a:pt x="46" y="13"/>
                </a:lnTo>
                <a:lnTo>
                  <a:pt x="49" y="9"/>
                </a:lnTo>
                <a:lnTo>
                  <a:pt x="54" y="9"/>
                </a:lnTo>
                <a:lnTo>
                  <a:pt x="60" y="6"/>
                </a:lnTo>
                <a:lnTo>
                  <a:pt x="65" y="6"/>
                </a:lnTo>
                <a:lnTo>
                  <a:pt x="71" y="6"/>
                </a:lnTo>
                <a:lnTo>
                  <a:pt x="76" y="3"/>
                </a:lnTo>
                <a:lnTo>
                  <a:pt x="81" y="3"/>
                </a:lnTo>
                <a:lnTo>
                  <a:pt x="87" y="3"/>
                </a:lnTo>
                <a:lnTo>
                  <a:pt x="92" y="0"/>
                </a:lnTo>
                <a:lnTo>
                  <a:pt x="100" y="0"/>
                </a:lnTo>
                <a:lnTo>
                  <a:pt x="106" y="0"/>
                </a:lnTo>
                <a:lnTo>
                  <a:pt x="111" y="0"/>
                </a:lnTo>
                <a:lnTo>
                  <a:pt x="116" y="0"/>
                </a:lnTo>
                <a:lnTo>
                  <a:pt x="12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15" name="Freeform 249"/>
          <p:cNvSpPr>
            <a:spLocks/>
          </p:cNvSpPr>
          <p:nvPr/>
        </p:nvSpPr>
        <p:spPr bwMode="auto">
          <a:xfrm>
            <a:off x="5314950" y="2136775"/>
            <a:ext cx="387350" cy="219075"/>
          </a:xfrm>
          <a:custGeom>
            <a:avLst/>
            <a:gdLst>
              <a:gd name="T0" fmla="*/ 193675 w 248"/>
              <a:gd name="T1" fmla="*/ 0 h 125"/>
              <a:gd name="T2" fmla="*/ 232722 w 248"/>
              <a:gd name="T3" fmla="*/ 0 h 125"/>
              <a:gd name="T4" fmla="*/ 270208 w 248"/>
              <a:gd name="T5" fmla="*/ 5258 h 125"/>
              <a:gd name="T6" fmla="*/ 299884 w 248"/>
              <a:gd name="T7" fmla="*/ 15773 h 125"/>
              <a:gd name="T8" fmla="*/ 329560 w 248"/>
              <a:gd name="T9" fmla="*/ 28042 h 125"/>
              <a:gd name="T10" fmla="*/ 354550 w 248"/>
              <a:gd name="T11" fmla="*/ 45568 h 125"/>
              <a:gd name="T12" fmla="*/ 371731 w 248"/>
              <a:gd name="T13" fmla="*/ 63094 h 125"/>
              <a:gd name="T14" fmla="*/ 384226 w 248"/>
              <a:gd name="T15" fmla="*/ 85877 h 125"/>
              <a:gd name="T16" fmla="*/ 387350 w 248"/>
              <a:gd name="T17" fmla="*/ 108661 h 125"/>
              <a:gd name="T18" fmla="*/ 384226 w 248"/>
              <a:gd name="T19" fmla="*/ 126187 h 125"/>
              <a:gd name="T20" fmla="*/ 371731 w 248"/>
              <a:gd name="T21" fmla="*/ 148971 h 125"/>
              <a:gd name="T22" fmla="*/ 354550 w 248"/>
              <a:gd name="T23" fmla="*/ 166497 h 125"/>
              <a:gd name="T24" fmla="*/ 329560 w 248"/>
              <a:gd name="T25" fmla="*/ 184023 h 125"/>
              <a:gd name="T26" fmla="*/ 299884 w 248"/>
              <a:gd name="T27" fmla="*/ 196291 h 125"/>
              <a:gd name="T28" fmla="*/ 270208 w 248"/>
              <a:gd name="T29" fmla="*/ 206807 h 125"/>
              <a:gd name="T30" fmla="*/ 232722 w 248"/>
              <a:gd name="T31" fmla="*/ 213817 h 125"/>
              <a:gd name="T32" fmla="*/ 193675 w 248"/>
              <a:gd name="T33" fmla="*/ 219075 h 125"/>
              <a:gd name="T34" fmla="*/ 156190 w 248"/>
              <a:gd name="T35" fmla="*/ 213817 h 125"/>
              <a:gd name="T36" fmla="*/ 118704 w 248"/>
              <a:gd name="T37" fmla="*/ 206807 h 125"/>
              <a:gd name="T38" fmla="*/ 84342 w 248"/>
              <a:gd name="T39" fmla="*/ 196291 h 125"/>
              <a:gd name="T40" fmla="*/ 54666 w 248"/>
              <a:gd name="T41" fmla="*/ 184023 h 125"/>
              <a:gd name="T42" fmla="*/ 34362 w 248"/>
              <a:gd name="T43" fmla="*/ 166497 h 125"/>
              <a:gd name="T44" fmla="*/ 12495 w 248"/>
              <a:gd name="T45" fmla="*/ 148971 h 125"/>
              <a:gd name="T46" fmla="*/ 4686 w 248"/>
              <a:gd name="T47" fmla="*/ 126187 h 125"/>
              <a:gd name="T48" fmla="*/ 0 w 248"/>
              <a:gd name="T49" fmla="*/ 108661 h 125"/>
              <a:gd name="T50" fmla="*/ 4686 w 248"/>
              <a:gd name="T51" fmla="*/ 85877 h 125"/>
              <a:gd name="T52" fmla="*/ 12495 w 248"/>
              <a:gd name="T53" fmla="*/ 63094 h 125"/>
              <a:gd name="T54" fmla="*/ 34362 w 248"/>
              <a:gd name="T55" fmla="*/ 45568 h 125"/>
              <a:gd name="T56" fmla="*/ 54666 w 248"/>
              <a:gd name="T57" fmla="*/ 28042 h 125"/>
              <a:gd name="T58" fmla="*/ 84342 w 248"/>
              <a:gd name="T59" fmla="*/ 15773 h 125"/>
              <a:gd name="T60" fmla="*/ 118704 w 248"/>
              <a:gd name="T61" fmla="*/ 5258 h 125"/>
              <a:gd name="T62" fmla="*/ 156190 w 248"/>
              <a:gd name="T63" fmla="*/ 0 h 125"/>
              <a:gd name="T64" fmla="*/ 193675 w 248"/>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125">
                <a:moveTo>
                  <a:pt x="124" y="0"/>
                </a:moveTo>
                <a:lnTo>
                  <a:pt x="149" y="0"/>
                </a:lnTo>
                <a:lnTo>
                  <a:pt x="173" y="3"/>
                </a:lnTo>
                <a:lnTo>
                  <a:pt x="192" y="9"/>
                </a:lnTo>
                <a:lnTo>
                  <a:pt x="211" y="16"/>
                </a:lnTo>
                <a:lnTo>
                  <a:pt x="227" y="26"/>
                </a:lnTo>
                <a:lnTo>
                  <a:pt x="238" y="36"/>
                </a:lnTo>
                <a:lnTo>
                  <a:pt x="246" y="49"/>
                </a:lnTo>
                <a:lnTo>
                  <a:pt x="248" y="62"/>
                </a:lnTo>
                <a:lnTo>
                  <a:pt x="246" y="72"/>
                </a:lnTo>
                <a:lnTo>
                  <a:pt x="238" y="85"/>
                </a:lnTo>
                <a:lnTo>
                  <a:pt x="227" y="95"/>
                </a:lnTo>
                <a:lnTo>
                  <a:pt x="211" y="105"/>
                </a:lnTo>
                <a:lnTo>
                  <a:pt x="192" y="112"/>
                </a:lnTo>
                <a:lnTo>
                  <a:pt x="173" y="118"/>
                </a:lnTo>
                <a:lnTo>
                  <a:pt x="149" y="122"/>
                </a:lnTo>
                <a:lnTo>
                  <a:pt x="124" y="125"/>
                </a:lnTo>
                <a:lnTo>
                  <a:pt x="100" y="122"/>
                </a:lnTo>
                <a:lnTo>
                  <a:pt x="76" y="118"/>
                </a:lnTo>
                <a:lnTo>
                  <a:pt x="54" y="112"/>
                </a:lnTo>
                <a:lnTo>
                  <a:pt x="35" y="105"/>
                </a:lnTo>
                <a:lnTo>
                  <a:pt x="22" y="95"/>
                </a:lnTo>
                <a:lnTo>
                  <a:pt x="8" y="85"/>
                </a:lnTo>
                <a:lnTo>
                  <a:pt x="3" y="72"/>
                </a:lnTo>
                <a:lnTo>
                  <a:pt x="0" y="62"/>
                </a:lnTo>
                <a:lnTo>
                  <a:pt x="3" y="49"/>
                </a:lnTo>
                <a:lnTo>
                  <a:pt x="8" y="36"/>
                </a:lnTo>
                <a:lnTo>
                  <a:pt x="22" y="26"/>
                </a:lnTo>
                <a:lnTo>
                  <a:pt x="35" y="16"/>
                </a:lnTo>
                <a:lnTo>
                  <a:pt x="54" y="9"/>
                </a:lnTo>
                <a:lnTo>
                  <a:pt x="76" y="3"/>
                </a:lnTo>
                <a:lnTo>
                  <a:pt x="100" y="0"/>
                </a:lnTo>
                <a:lnTo>
                  <a:pt x="124"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16" name="Freeform 250"/>
          <p:cNvSpPr>
            <a:spLocks/>
          </p:cNvSpPr>
          <p:nvPr/>
        </p:nvSpPr>
        <p:spPr bwMode="auto">
          <a:xfrm>
            <a:off x="5568950" y="1681163"/>
            <a:ext cx="387350" cy="219075"/>
          </a:xfrm>
          <a:custGeom>
            <a:avLst/>
            <a:gdLst>
              <a:gd name="T0" fmla="*/ 201484 w 248"/>
              <a:gd name="T1" fmla="*/ 0 h 125"/>
              <a:gd name="T2" fmla="*/ 223351 w 248"/>
              <a:gd name="T3" fmla="*/ 0 h 125"/>
              <a:gd name="T4" fmla="*/ 243656 w 248"/>
              <a:gd name="T5" fmla="*/ 0 h 125"/>
              <a:gd name="T6" fmla="*/ 260836 w 248"/>
              <a:gd name="T7" fmla="*/ 5258 h 125"/>
              <a:gd name="T8" fmla="*/ 278017 w 248"/>
              <a:gd name="T9" fmla="*/ 10516 h 125"/>
              <a:gd name="T10" fmla="*/ 293636 w 248"/>
              <a:gd name="T11" fmla="*/ 17526 h 125"/>
              <a:gd name="T12" fmla="*/ 310817 w 248"/>
              <a:gd name="T13" fmla="*/ 22784 h 125"/>
              <a:gd name="T14" fmla="*/ 323312 w 248"/>
              <a:gd name="T15" fmla="*/ 28042 h 125"/>
              <a:gd name="T16" fmla="*/ 335807 w 248"/>
              <a:gd name="T17" fmla="*/ 35052 h 125"/>
              <a:gd name="T18" fmla="*/ 349865 w 248"/>
              <a:gd name="T19" fmla="*/ 40310 h 125"/>
              <a:gd name="T20" fmla="*/ 357674 w 248"/>
              <a:gd name="T21" fmla="*/ 52578 h 125"/>
              <a:gd name="T22" fmla="*/ 370169 w 248"/>
              <a:gd name="T23" fmla="*/ 63094 h 125"/>
              <a:gd name="T24" fmla="*/ 377979 w 248"/>
              <a:gd name="T25" fmla="*/ 75362 h 125"/>
              <a:gd name="T26" fmla="*/ 382664 w 248"/>
              <a:gd name="T27" fmla="*/ 85877 h 125"/>
              <a:gd name="T28" fmla="*/ 387350 w 248"/>
              <a:gd name="T29" fmla="*/ 98146 h 125"/>
              <a:gd name="T30" fmla="*/ 387350 w 248"/>
              <a:gd name="T31" fmla="*/ 108661 h 125"/>
              <a:gd name="T32" fmla="*/ 387350 w 248"/>
              <a:gd name="T33" fmla="*/ 120929 h 125"/>
              <a:gd name="T34" fmla="*/ 382664 w 248"/>
              <a:gd name="T35" fmla="*/ 133198 h 125"/>
              <a:gd name="T36" fmla="*/ 374855 w 248"/>
              <a:gd name="T37" fmla="*/ 143713 h 125"/>
              <a:gd name="T38" fmla="*/ 370169 w 248"/>
              <a:gd name="T39" fmla="*/ 155981 h 125"/>
              <a:gd name="T40" fmla="*/ 357674 w 248"/>
              <a:gd name="T41" fmla="*/ 166497 h 125"/>
              <a:gd name="T42" fmla="*/ 349865 w 248"/>
              <a:gd name="T43" fmla="*/ 173507 h 125"/>
              <a:gd name="T44" fmla="*/ 335807 w 248"/>
              <a:gd name="T45" fmla="*/ 178765 h 125"/>
              <a:gd name="T46" fmla="*/ 323312 w 248"/>
              <a:gd name="T47" fmla="*/ 191033 h 125"/>
              <a:gd name="T48" fmla="*/ 310817 w 248"/>
              <a:gd name="T49" fmla="*/ 196291 h 125"/>
              <a:gd name="T50" fmla="*/ 293636 w 248"/>
              <a:gd name="T51" fmla="*/ 201549 h 125"/>
              <a:gd name="T52" fmla="*/ 278017 w 248"/>
              <a:gd name="T53" fmla="*/ 206807 h 125"/>
              <a:gd name="T54" fmla="*/ 260836 w 248"/>
              <a:gd name="T55" fmla="*/ 213817 h 125"/>
              <a:gd name="T56" fmla="*/ 243656 w 248"/>
              <a:gd name="T57" fmla="*/ 213817 h 125"/>
              <a:gd name="T58" fmla="*/ 223351 w 248"/>
              <a:gd name="T59" fmla="*/ 213817 h 125"/>
              <a:gd name="T60" fmla="*/ 201484 w 248"/>
              <a:gd name="T61" fmla="*/ 219075 h 125"/>
              <a:gd name="T62" fmla="*/ 184304 w 248"/>
              <a:gd name="T63" fmla="*/ 219075 h 125"/>
              <a:gd name="T64" fmla="*/ 163999 w 248"/>
              <a:gd name="T65" fmla="*/ 213817 h 125"/>
              <a:gd name="T66" fmla="*/ 146818 w 248"/>
              <a:gd name="T67" fmla="*/ 213817 h 125"/>
              <a:gd name="T68" fmla="*/ 126514 w 248"/>
              <a:gd name="T69" fmla="*/ 213817 h 125"/>
              <a:gd name="T70" fmla="*/ 109333 w 248"/>
              <a:gd name="T71" fmla="*/ 206807 h 125"/>
              <a:gd name="T72" fmla="*/ 92152 w 248"/>
              <a:gd name="T73" fmla="*/ 201549 h 125"/>
              <a:gd name="T74" fmla="*/ 79657 w 248"/>
              <a:gd name="T75" fmla="*/ 196291 h 125"/>
              <a:gd name="T76" fmla="*/ 62476 w 248"/>
              <a:gd name="T77" fmla="*/ 191033 h 125"/>
              <a:gd name="T78" fmla="*/ 49981 w 248"/>
              <a:gd name="T79" fmla="*/ 178765 h 125"/>
              <a:gd name="T80" fmla="*/ 37485 w 248"/>
              <a:gd name="T81" fmla="*/ 173507 h 125"/>
              <a:gd name="T82" fmla="*/ 29676 w 248"/>
              <a:gd name="T83" fmla="*/ 166497 h 125"/>
              <a:gd name="T84" fmla="*/ 20305 w 248"/>
              <a:gd name="T85" fmla="*/ 155981 h 125"/>
              <a:gd name="T86" fmla="*/ 12495 w 248"/>
              <a:gd name="T87" fmla="*/ 143713 h 125"/>
              <a:gd name="T88" fmla="*/ 7809 w 248"/>
              <a:gd name="T89" fmla="*/ 133198 h 125"/>
              <a:gd name="T90" fmla="*/ 3124 w 248"/>
              <a:gd name="T91" fmla="*/ 126187 h 125"/>
              <a:gd name="T92" fmla="*/ 0 w 248"/>
              <a:gd name="T93" fmla="*/ 115672 h 125"/>
              <a:gd name="T94" fmla="*/ 0 w 248"/>
              <a:gd name="T95" fmla="*/ 103403 h 125"/>
              <a:gd name="T96" fmla="*/ 3124 w 248"/>
              <a:gd name="T97" fmla="*/ 92888 h 125"/>
              <a:gd name="T98" fmla="*/ 7809 w 248"/>
              <a:gd name="T99" fmla="*/ 80620 h 125"/>
              <a:gd name="T100" fmla="*/ 12495 w 248"/>
              <a:gd name="T101" fmla="*/ 68351 h 125"/>
              <a:gd name="T102" fmla="*/ 20305 w 248"/>
              <a:gd name="T103" fmla="*/ 63094 h 125"/>
              <a:gd name="T104" fmla="*/ 29676 w 248"/>
              <a:gd name="T105" fmla="*/ 52578 h 125"/>
              <a:gd name="T106" fmla="*/ 37485 w 248"/>
              <a:gd name="T107" fmla="*/ 40310 h 125"/>
              <a:gd name="T108" fmla="*/ 49981 w 248"/>
              <a:gd name="T109" fmla="*/ 35052 h 125"/>
              <a:gd name="T110" fmla="*/ 62476 w 248"/>
              <a:gd name="T111" fmla="*/ 28042 h 125"/>
              <a:gd name="T112" fmla="*/ 79657 w 248"/>
              <a:gd name="T113" fmla="*/ 22784 h 125"/>
              <a:gd name="T114" fmla="*/ 92152 w 248"/>
              <a:gd name="T115" fmla="*/ 17526 h 125"/>
              <a:gd name="T116" fmla="*/ 109333 w 248"/>
              <a:gd name="T117" fmla="*/ 10516 h 125"/>
              <a:gd name="T118" fmla="*/ 126514 w 248"/>
              <a:gd name="T119" fmla="*/ 5258 h 125"/>
              <a:gd name="T120" fmla="*/ 146818 w 248"/>
              <a:gd name="T121" fmla="*/ 0 h 125"/>
              <a:gd name="T122" fmla="*/ 163999 w 248"/>
              <a:gd name="T123" fmla="*/ 0 h 125"/>
              <a:gd name="T124" fmla="*/ 184304 w 248"/>
              <a:gd name="T125" fmla="*/ 0 h 1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48" h="125">
                <a:moveTo>
                  <a:pt x="124" y="0"/>
                </a:moveTo>
                <a:lnTo>
                  <a:pt x="129" y="0"/>
                </a:lnTo>
                <a:lnTo>
                  <a:pt x="137" y="0"/>
                </a:lnTo>
                <a:lnTo>
                  <a:pt x="143" y="0"/>
                </a:lnTo>
                <a:lnTo>
                  <a:pt x="148" y="0"/>
                </a:lnTo>
                <a:lnTo>
                  <a:pt x="156" y="0"/>
                </a:lnTo>
                <a:lnTo>
                  <a:pt x="161" y="3"/>
                </a:lnTo>
                <a:lnTo>
                  <a:pt x="167" y="3"/>
                </a:lnTo>
                <a:lnTo>
                  <a:pt x="172" y="3"/>
                </a:lnTo>
                <a:lnTo>
                  <a:pt x="178" y="6"/>
                </a:lnTo>
                <a:lnTo>
                  <a:pt x="183" y="6"/>
                </a:lnTo>
                <a:lnTo>
                  <a:pt x="188" y="10"/>
                </a:lnTo>
                <a:lnTo>
                  <a:pt x="194" y="10"/>
                </a:lnTo>
                <a:lnTo>
                  <a:pt x="199" y="13"/>
                </a:lnTo>
                <a:lnTo>
                  <a:pt x="202" y="13"/>
                </a:lnTo>
                <a:lnTo>
                  <a:pt x="207" y="16"/>
                </a:lnTo>
                <a:lnTo>
                  <a:pt x="213" y="16"/>
                </a:lnTo>
                <a:lnTo>
                  <a:pt x="215" y="20"/>
                </a:lnTo>
                <a:lnTo>
                  <a:pt x="221" y="23"/>
                </a:lnTo>
                <a:lnTo>
                  <a:pt x="224" y="23"/>
                </a:lnTo>
                <a:lnTo>
                  <a:pt x="226" y="26"/>
                </a:lnTo>
                <a:lnTo>
                  <a:pt x="229" y="30"/>
                </a:lnTo>
                <a:lnTo>
                  <a:pt x="234" y="33"/>
                </a:lnTo>
                <a:lnTo>
                  <a:pt x="237" y="36"/>
                </a:lnTo>
                <a:lnTo>
                  <a:pt x="240" y="39"/>
                </a:lnTo>
                <a:lnTo>
                  <a:pt x="242" y="43"/>
                </a:lnTo>
                <a:lnTo>
                  <a:pt x="245" y="46"/>
                </a:lnTo>
                <a:lnTo>
                  <a:pt x="245" y="49"/>
                </a:lnTo>
                <a:lnTo>
                  <a:pt x="248" y="53"/>
                </a:lnTo>
                <a:lnTo>
                  <a:pt x="248" y="56"/>
                </a:lnTo>
                <a:lnTo>
                  <a:pt x="248" y="59"/>
                </a:lnTo>
                <a:lnTo>
                  <a:pt x="248" y="62"/>
                </a:lnTo>
                <a:lnTo>
                  <a:pt x="248" y="66"/>
                </a:lnTo>
                <a:lnTo>
                  <a:pt x="248" y="69"/>
                </a:lnTo>
                <a:lnTo>
                  <a:pt x="248" y="72"/>
                </a:lnTo>
                <a:lnTo>
                  <a:pt x="245" y="76"/>
                </a:lnTo>
                <a:lnTo>
                  <a:pt x="242" y="79"/>
                </a:lnTo>
                <a:lnTo>
                  <a:pt x="240" y="82"/>
                </a:lnTo>
                <a:lnTo>
                  <a:pt x="237" y="86"/>
                </a:lnTo>
                <a:lnTo>
                  <a:pt x="237" y="89"/>
                </a:lnTo>
                <a:lnTo>
                  <a:pt x="234" y="92"/>
                </a:lnTo>
                <a:lnTo>
                  <a:pt x="229" y="95"/>
                </a:lnTo>
                <a:lnTo>
                  <a:pt x="226" y="95"/>
                </a:lnTo>
                <a:lnTo>
                  <a:pt x="224" y="99"/>
                </a:lnTo>
                <a:lnTo>
                  <a:pt x="221" y="102"/>
                </a:lnTo>
                <a:lnTo>
                  <a:pt x="215" y="102"/>
                </a:lnTo>
                <a:lnTo>
                  <a:pt x="213" y="105"/>
                </a:lnTo>
                <a:lnTo>
                  <a:pt x="207" y="109"/>
                </a:lnTo>
                <a:lnTo>
                  <a:pt x="202" y="109"/>
                </a:lnTo>
                <a:lnTo>
                  <a:pt x="199" y="112"/>
                </a:lnTo>
                <a:lnTo>
                  <a:pt x="194" y="112"/>
                </a:lnTo>
                <a:lnTo>
                  <a:pt x="188" y="115"/>
                </a:lnTo>
                <a:lnTo>
                  <a:pt x="183" y="115"/>
                </a:lnTo>
                <a:lnTo>
                  <a:pt x="178" y="118"/>
                </a:lnTo>
                <a:lnTo>
                  <a:pt x="172" y="118"/>
                </a:lnTo>
                <a:lnTo>
                  <a:pt x="167" y="122"/>
                </a:lnTo>
                <a:lnTo>
                  <a:pt x="161" y="122"/>
                </a:lnTo>
                <a:lnTo>
                  <a:pt x="156" y="122"/>
                </a:lnTo>
                <a:lnTo>
                  <a:pt x="148" y="122"/>
                </a:lnTo>
                <a:lnTo>
                  <a:pt x="143" y="122"/>
                </a:lnTo>
                <a:lnTo>
                  <a:pt x="137" y="125"/>
                </a:lnTo>
                <a:lnTo>
                  <a:pt x="129" y="125"/>
                </a:lnTo>
                <a:lnTo>
                  <a:pt x="124" y="125"/>
                </a:lnTo>
                <a:lnTo>
                  <a:pt x="118" y="125"/>
                </a:lnTo>
                <a:lnTo>
                  <a:pt x="110" y="125"/>
                </a:lnTo>
                <a:lnTo>
                  <a:pt x="105" y="122"/>
                </a:lnTo>
                <a:lnTo>
                  <a:pt x="99" y="122"/>
                </a:lnTo>
                <a:lnTo>
                  <a:pt x="94" y="122"/>
                </a:lnTo>
                <a:lnTo>
                  <a:pt x="86" y="122"/>
                </a:lnTo>
                <a:lnTo>
                  <a:pt x="81" y="122"/>
                </a:lnTo>
                <a:lnTo>
                  <a:pt x="75" y="118"/>
                </a:lnTo>
                <a:lnTo>
                  <a:pt x="70" y="118"/>
                </a:lnTo>
                <a:lnTo>
                  <a:pt x="64" y="115"/>
                </a:lnTo>
                <a:lnTo>
                  <a:pt x="59" y="115"/>
                </a:lnTo>
                <a:lnTo>
                  <a:pt x="54" y="112"/>
                </a:lnTo>
                <a:lnTo>
                  <a:pt x="51" y="112"/>
                </a:lnTo>
                <a:lnTo>
                  <a:pt x="46" y="109"/>
                </a:lnTo>
                <a:lnTo>
                  <a:pt x="40" y="109"/>
                </a:lnTo>
                <a:lnTo>
                  <a:pt x="37" y="105"/>
                </a:lnTo>
                <a:lnTo>
                  <a:pt x="32" y="102"/>
                </a:lnTo>
                <a:lnTo>
                  <a:pt x="29" y="102"/>
                </a:lnTo>
                <a:lnTo>
                  <a:pt x="24" y="99"/>
                </a:lnTo>
                <a:lnTo>
                  <a:pt x="21" y="95"/>
                </a:lnTo>
                <a:lnTo>
                  <a:pt x="19" y="95"/>
                </a:lnTo>
                <a:lnTo>
                  <a:pt x="16" y="92"/>
                </a:lnTo>
                <a:lnTo>
                  <a:pt x="13" y="89"/>
                </a:lnTo>
                <a:lnTo>
                  <a:pt x="10" y="86"/>
                </a:lnTo>
                <a:lnTo>
                  <a:pt x="8" y="82"/>
                </a:lnTo>
                <a:lnTo>
                  <a:pt x="5" y="79"/>
                </a:lnTo>
                <a:lnTo>
                  <a:pt x="5" y="76"/>
                </a:lnTo>
                <a:lnTo>
                  <a:pt x="2" y="76"/>
                </a:lnTo>
                <a:lnTo>
                  <a:pt x="2" y="72"/>
                </a:lnTo>
                <a:lnTo>
                  <a:pt x="0" y="69"/>
                </a:lnTo>
                <a:lnTo>
                  <a:pt x="0" y="66"/>
                </a:lnTo>
                <a:lnTo>
                  <a:pt x="0" y="62"/>
                </a:lnTo>
                <a:lnTo>
                  <a:pt x="0" y="59"/>
                </a:lnTo>
                <a:lnTo>
                  <a:pt x="0" y="56"/>
                </a:lnTo>
                <a:lnTo>
                  <a:pt x="2" y="53"/>
                </a:lnTo>
                <a:lnTo>
                  <a:pt x="2" y="49"/>
                </a:lnTo>
                <a:lnTo>
                  <a:pt x="5" y="46"/>
                </a:lnTo>
                <a:lnTo>
                  <a:pt x="5" y="43"/>
                </a:lnTo>
                <a:lnTo>
                  <a:pt x="8" y="39"/>
                </a:lnTo>
                <a:lnTo>
                  <a:pt x="10" y="36"/>
                </a:lnTo>
                <a:lnTo>
                  <a:pt x="13" y="36"/>
                </a:lnTo>
                <a:lnTo>
                  <a:pt x="16" y="33"/>
                </a:lnTo>
                <a:lnTo>
                  <a:pt x="19" y="30"/>
                </a:lnTo>
                <a:lnTo>
                  <a:pt x="21" y="26"/>
                </a:lnTo>
                <a:lnTo>
                  <a:pt x="24" y="23"/>
                </a:lnTo>
                <a:lnTo>
                  <a:pt x="29" y="23"/>
                </a:lnTo>
                <a:lnTo>
                  <a:pt x="32" y="20"/>
                </a:lnTo>
                <a:lnTo>
                  <a:pt x="37" y="16"/>
                </a:lnTo>
                <a:lnTo>
                  <a:pt x="40" y="16"/>
                </a:lnTo>
                <a:lnTo>
                  <a:pt x="46" y="13"/>
                </a:lnTo>
                <a:lnTo>
                  <a:pt x="51" y="13"/>
                </a:lnTo>
                <a:lnTo>
                  <a:pt x="54" y="10"/>
                </a:lnTo>
                <a:lnTo>
                  <a:pt x="59" y="10"/>
                </a:lnTo>
                <a:lnTo>
                  <a:pt x="64" y="6"/>
                </a:lnTo>
                <a:lnTo>
                  <a:pt x="70" y="6"/>
                </a:lnTo>
                <a:lnTo>
                  <a:pt x="75" y="3"/>
                </a:lnTo>
                <a:lnTo>
                  <a:pt x="81" y="3"/>
                </a:lnTo>
                <a:lnTo>
                  <a:pt x="86" y="3"/>
                </a:lnTo>
                <a:lnTo>
                  <a:pt x="94" y="0"/>
                </a:lnTo>
                <a:lnTo>
                  <a:pt x="99" y="0"/>
                </a:lnTo>
                <a:lnTo>
                  <a:pt x="105" y="0"/>
                </a:lnTo>
                <a:lnTo>
                  <a:pt x="110" y="0"/>
                </a:lnTo>
                <a:lnTo>
                  <a:pt x="118" y="0"/>
                </a:lnTo>
                <a:lnTo>
                  <a:pt x="124"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17" name="Freeform 251"/>
          <p:cNvSpPr>
            <a:spLocks/>
          </p:cNvSpPr>
          <p:nvPr/>
        </p:nvSpPr>
        <p:spPr bwMode="auto">
          <a:xfrm>
            <a:off x="5551488" y="1681163"/>
            <a:ext cx="387350" cy="219075"/>
          </a:xfrm>
          <a:custGeom>
            <a:avLst/>
            <a:gdLst>
              <a:gd name="T0" fmla="*/ 193675 w 248"/>
              <a:gd name="T1" fmla="*/ 0 h 125"/>
              <a:gd name="T2" fmla="*/ 231160 w 248"/>
              <a:gd name="T3" fmla="*/ 0 h 125"/>
              <a:gd name="T4" fmla="*/ 268646 w 248"/>
              <a:gd name="T5" fmla="*/ 5258 h 125"/>
              <a:gd name="T6" fmla="*/ 303008 w 248"/>
              <a:gd name="T7" fmla="*/ 17526 h 125"/>
              <a:gd name="T8" fmla="*/ 332684 w 248"/>
              <a:gd name="T9" fmla="*/ 28042 h 125"/>
              <a:gd name="T10" fmla="*/ 352988 w 248"/>
              <a:gd name="T11" fmla="*/ 45568 h 125"/>
              <a:gd name="T12" fmla="*/ 370169 w 248"/>
              <a:gd name="T13" fmla="*/ 63094 h 125"/>
              <a:gd name="T14" fmla="*/ 382664 w 248"/>
              <a:gd name="T15" fmla="*/ 85877 h 125"/>
              <a:gd name="T16" fmla="*/ 387350 w 248"/>
              <a:gd name="T17" fmla="*/ 108661 h 125"/>
              <a:gd name="T18" fmla="*/ 382664 w 248"/>
              <a:gd name="T19" fmla="*/ 133198 h 125"/>
              <a:gd name="T20" fmla="*/ 370169 w 248"/>
              <a:gd name="T21" fmla="*/ 150724 h 125"/>
              <a:gd name="T22" fmla="*/ 352988 w 248"/>
              <a:gd name="T23" fmla="*/ 166497 h 125"/>
              <a:gd name="T24" fmla="*/ 332684 w 248"/>
              <a:gd name="T25" fmla="*/ 184023 h 125"/>
              <a:gd name="T26" fmla="*/ 303008 w 248"/>
              <a:gd name="T27" fmla="*/ 196291 h 125"/>
              <a:gd name="T28" fmla="*/ 268646 w 248"/>
              <a:gd name="T29" fmla="*/ 206807 h 125"/>
              <a:gd name="T30" fmla="*/ 231160 w 248"/>
              <a:gd name="T31" fmla="*/ 213817 h 125"/>
              <a:gd name="T32" fmla="*/ 193675 w 248"/>
              <a:gd name="T33" fmla="*/ 219075 h 125"/>
              <a:gd name="T34" fmla="*/ 154628 w 248"/>
              <a:gd name="T35" fmla="*/ 213817 h 125"/>
              <a:gd name="T36" fmla="*/ 117142 w 248"/>
              <a:gd name="T37" fmla="*/ 206807 h 125"/>
              <a:gd name="T38" fmla="*/ 84342 w 248"/>
              <a:gd name="T39" fmla="*/ 196291 h 125"/>
              <a:gd name="T40" fmla="*/ 57790 w 248"/>
              <a:gd name="T41" fmla="*/ 184023 h 125"/>
              <a:gd name="T42" fmla="*/ 32800 w 248"/>
              <a:gd name="T43" fmla="*/ 166497 h 125"/>
              <a:gd name="T44" fmla="*/ 15619 w 248"/>
              <a:gd name="T45" fmla="*/ 150724 h 125"/>
              <a:gd name="T46" fmla="*/ 3124 w 248"/>
              <a:gd name="T47" fmla="*/ 133198 h 125"/>
              <a:gd name="T48" fmla="*/ 0 w 248"/>
              <a:gd name="T49" fmla="*/ 108661 h 125"/>
              <a:gd name="T50" fmla="*/ 3124 w 248"/>
              <a:gd name="T51" fmla="*/ 85877 h 125"/>
              <a:gd name="T52" fmla="*/ 15619 w 248"/>
              <a:gd name="T53" fmla="*/ 63094 h 125"/>
              <a:gd name="T54" fmla="*/ 32800 w 248"/>
              <a:gd name="T55" fmla="*/ 45568 h 125"/>
              <a:gd name="T56" fmla="*/ 57790 w 248"/>
              <a:gd name="T57" fmla="*/ 28042 h 125"/>
              <a:gd name="T58" fmla="*/ 84342 w 248"/>
              <a:gd name="T59" fmla="*/ 17526 h 125"/>
              <a:gd name="T60" fmla="*/ 117142 w 248"/>
              <a:gd name="T61" fmla="*/ 5258 h 125"/>
              <a:gd name="T62" fmla="*/ 154628 w 248"/>
              <a:gd name="T63" fmla="*/ 0 h 125"/>
              <a:gd name="T64" fmla="*/ 193675 w 248"/>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125">
                <a:moveTo>
                  <a:pt x="124" y="0"/>
                </a:moveTo>
                <a:lnTo>
                  <a:pt x="148" y="0"/>
                </a:lnTo>
                <a:lnTo>
                  <a:pt x="172" y="3"/>
                </a:lnTo>
                <a:lnTo>
                  <a:pt x="194" y="10"/>
                </a:lnTo>
                <a:lnTo>
                  <a:pt x="213" y="16"/>
                </a:lnTo>
                <a:lnTo>
                  <a:pt x="226" y="26"/>
                </a:lnTo>
                <a:lnTo>
                  <a:pt x="237" y="36"/>
                </a:lnTo>
                <a:lnTo>
                  <a:pt x="245" y="49"/>
                </a:lnTo>
                <a:lnTo>
                  <a:pt x="248" y="62"/>
                </a:lnTo>
                <a:lnTo>
                  <a:pt x="245" y="76"/>
                </a:lnTo>
                <a:lnTo>
                  <a:pt x="237" y="86"/>
                </a:lnTo>
                <a:lnTo>
                  <a:pt x="226" y="95"/>
                </a:lnTo>
                <a:lnTo>
                  <a:pt x="213" y="105"/>
                </a:lnTo>
                <a:lnTo>
                  <a:pt x="194" y="112"/>
                </a:lnTo>
                <a:lnTo>
                  <a:pt x="172" y="118"/>
                </a:lnTo>
                <a:lnTo>
                  <a:pt x="148" y="122"/>
                </a:lnTo>
                <a:lnTo>
                  <a:pt x="124" y="125"/>
                </a:lnTo>
                <a:lnTo>
                  <a:pt x="99" y="122"/>
                </a:lnTo>
                <a:lnTo>
                  <a:pt x="75" y="118"/>
                </a:lnTo>
                <a:lnTo>
                  <a:pt x="54" y="112"/>
                </a:lnTo>
                <a:lnTo>
                  <a:pt x="37" y="105"/>
                </a:lnTo>
                <a:lnTo>
                  <a:pt x="21" y="95"/>
                </a:lnTo>
                <a:lnTo>
                  <a:pt x="10" y="86"/>
                </a:lnTo>
                <a:lnTo>
                  <a:pt x="2" y="76"/>
                </a:lnTo>
                <a:lnTo>
                  <a:pt x="0" y="62"/>
                </a:lnTo>
                <a:lnTo>
                  <a:pt x="2" y="49"/>
                </a:lnTo>
                <a:lnTo>
                  <a:pt x="10" y="36"/>
                </a:lnTo>
                <a:lnTo>
                  <a:pt x="21" y="26"/>
                </a:lnTo>
                <a:lnTo>
                  <a:pt x="37" y="16"/>
                </a:lnTo>
                <a:lnTo>
                  <a:pt x="54" y="10"/>
                </a:lnTo>
                <a:lnTo>
                  <a:pt x="75" y="3"/>
                </a:lnTo>
                <a:lnTo>
                  <a:pt x="99" y="0"/>
                </a:lnTo>
                <a:lnTo>
                  <a:pt x="124"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18" name="Line 252"/>
          <p:cNvSpPr>
            <a:spLocks noChangeShapeType="1"/>
          </p:cNvSpPr>
          <p:nvPr/>
        </p:nvSpPr>
        <p:spPr bwMode="auto">
          <a:xfrm flipV="1">
            <a:off x="5480050" y="1895475"/>
            <a:ext cx="184150" cy="293688"/>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19" name="Freeform 253"/>
          <p:cNvSpPr>
            <a:spLocks/>
          </p:cNvSpPr>
          <p:nvPr/>
        </p:nvSpPr>
        <p:spPr bwMode="auto">
          <a:xfrm>
            <a:off x="5592763" y="1884363"/>
            <a:ext cx="80962" cy="109537"/>
          </a:xfrm>
          <a:custGeom>
            <a:avLst/>
            <a:gdLst>
              <a:gd name="T0" fmla="*/ 0 w 52"/>
              <a:gd name="T1" fmla="*/ 29558 h 63"/>
              <a:gd name="T2" fmla="*/ 80962 w 52"/>
              <a:gd name="T3" fmla="*/ 0 h 63"/>
              <a:gd name="T4" fmla="*/ 68506 w 52"/>
              <a:gd name="T5" fmla="*/ 109537 h 63"/>
              <a:gd name="T6" fmla="*/ 0 60000 65536"/>
              <a:gd name="T7" fmla="*/ 0 60000 65536"/>
              <a:gd name="T8" fmla="*/ 0 60000 65536"/>
            </a:gdLst>
            <a:ahLst/>
            <a:cxnLst>
              <a:cxn ang="T6">
                <a:pos x="T0" y="T1"/>
              </a:cxn>
              <a:cxn ang="T7">
                <a:pos x="T2" y="T3"/>
              </a:cxn>
              <a:cxn ang="T8">
                <a:pos x="T4" y="T5"/>
              </a:cxn>
            </a:cxnLst>
            <a:rect l="0" t="0" r="r" b="b"/>
            <a:pathLst>
              <a:path w="52" h="63">
                <a:moveTo>
                  <a:pt x="0" y="17"/>
                </a:moveTo>
                <a:lnTo>
                  <a:pt x="52" y="0"/>
                </a:lnTo>
                <a:lnTo>
                  <a:pt x="44" y="63"/>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20" name="Freeform 254"/>
          <p:cNvSpPr>
            <a:spLocks/>
          </p:cNvSpPr>
          <p:nvPr/>
        </p:nvSpPr>
        <p:spPr bwMode="auto">
          <a:xfrm>
            <a:off x="5880100" y="2093913"/>
            <a:ext cx="387350" cy="219075"/>
          </a:xfrm>
          <a:custGeom>
            <a:avLst/>
            <a:gdLst>
              <a:gd name="T0" fmla="*/ 213980 w 248"/>
              <a:gd name="T1" fmla="*/ 0 h 125"/>
              <a:gd name="T2" fmla="*/ 238970 w 248"/>
              <a:gd name="T3" fmla="*/ 7010 h 125"/>
              <a:gd name="T4" fmla="*/ 268646 w 248"/>
              <a:gd name="T5" fmla="*/ 12268 h 125"/>
              <a:gd name="T6" fmla="*/ 293636 w 248"/>
              <a:gd name="T7" fmla="*/ 17526 h 125"/>
              <a:gd name="T8" fmla="*/ 315503 w 248"/>
              <a:gd name="T9" fmla="*/ 22784 h 125"/>
              <a:gd name="T10" fmla="*/ 335807 w 248"/>
              <a:gd name="T11" fmla="*/ 35052 h 125"/>
              <a:gd name="T12" fmla="*/ 352988 w 248"/>
              <a:gd name="T13" fmla="*/ 47320 h 125"/>
              <a:gd name="T14" fmla="*/ 365483 w 248"/>
              <a:gd name="T15" fmla="*/ 63094 h 125"/>
              <a:gd name="T16" fmla="*/ 377979 w 248"/>
              <a:gd name="T17" fmla="*/ 75362 h 125"/>
              <a:gd name="T18" fmla="*/ 382664 w 248"/>
              <a:gd name="T19" fmla="*/ 92888 h 125"/>
              <a:gd name="T20" fmla="*/ 387350 w 248"/>
              <a:gd name="T21" fmla="*/ 110414 h 125"/>
              <a:gd name="T22" fmla="*/ 382664 w 248"/>
              <a:gd name="T23" fmla="*/ 127940 h 125"/>
              <a:gd name="T24" fmla="*/ 377979 w 248"/>
              <a:gd name="T25" fmla="*/ 145466 h 125"/>
              <a:gd name="T26" fmla="*/ 365483 w 248"/>
              <a:gd name="T27" fmla="*/ 155981 h 125"/>
              <a:gd name="T28" fmla="*/ 352988 w 248"/>
              <a:gd name="T29" fmla="*/ 173507 h 125"/>
              <a:gd name="T30" fmla="*/ 335807 w 248"/>
              <a:gd name="T31" fmla="*/ 185776 h 125"/>
              <a:gd name="T32" fmla="*/ 315503 w 248"/>
              <a:gd name="T33" fmla="*/ 196291 h 125"/>
              <a:gd name="T34" fmla="*/ 293636 w 248"/>
              <a:gd name="T35" fmla="*/ 203302 h 125"/>
              <a:gd name="T36" fmla="*/ 268646 w 248"/>
              <a:gd name="T37" fmla="*/ 208559 h 125"/>
              <a:gd name="T38" fmla="*/ 238970 w 248"/>
              <a:gd name="T39" fmla="*/ 213817 h 125"/>
              <a:gd name="T40" fmla="*/ 213980 w 248"/>
              <a:gd name="T41" fmla="*/ 219075 h 125"/>
              <a:gd name="T42" fmla="*/ 184304 w 248"/>
              <a:gd name="T43" fmla="*/ 219075 h 125"/>
              <a:gd name="T44" fmla="*/ 154628 w 248"/>
              <a:gd name="T45" fmla="*/ 219075 h 125"/>
              <a:gd name="T46" fmla="*/ 124952 w 248"/>
              <a:gd name="T47" fmla="*/ 213817 h 125"/>
              <a:gd name="T48" fmla="*/ 99961 w 248"/>
              <a:gd name="T49" fmla="*/ 208559 h 125"/>
              <a:gd name="T50" fmla="*/ 79657 w 248"/>
              <a:gd name="T51" fmla="*/ 196291 h 125"/>
              <a:gd name="T52" fmla="*/ 57790 w 248"/>
              <a:gd name="T53" fmla="*/ 185776 h 125"/>
              <a:gd name="T54" fmla="*/ 37485 w 248"/>
              <a:gd name="T55" fmla="*/ 173507 h 125"/>
              <a:gd name="T56" fmla="*/ 24990 w 248"/>
              <a:gd name="T57" fmla="*/ 161239 h 125"/>
              <a:gd name="T58" fmla="*/ 12495 w 248"/>
              <a:gd name="T59" fmla="*/ 150724 h 125"/>
              <a:gd name="T60" fmla="*/ 3124 w 248"/>
              <a:gd name="T61" fmla="*/ 133198 h 125"/>
              <a:gd name="T62" fmla="*/ 0 w 248"/>
              <a:gd name="T63" fmla="*/ 115672 h 125"/>
              <a:gd name="T64" fmla="*/ 0 w 248"/>
              <a:gd name="T65" fmla="*/ 98146 h 125"/>
              <a:gd name="T66" fmla="*/ 3124 w 248"/>
              <a:gd name="T67" fmla="*/ 80620 h 125"/>
              <a:gd name="T68" fmla="*/ 15619 w 248"/>
              <a:gd name="T69" fmla="*/ 70104 h 125"/>
              <a:gd name="T70" fmla="*/ 28114 w 248"/>
              <a:gd name="T71" fmla="*/ 52578 h 125"/>
              <a:gd name="T72" fmla="*/ 45295 w 248"/>
              <a:gd name="T73" fmla="*/ 40310 h 125"/>
              <a:gd name="T74" fmla="*/ 62476 w 248"/>
              <a:gd name="T75" fmla="*/ 29794 h 125"/>
              <a:gd name="T76" fmla="*/ 84342 w 248"/>
              <a:gd name="T77" fmla="*/ 17526 h 125"/>
              <a:gd name="T78" fmla="*/ 109333 w 248"/>
              <a:gd name="T79" fmla="*/ 12268 h 125"/>
              <a:gd name="T80" fmla="*/ 134323 w 248"/>
              <a:gd name="T81" fmla="*/ 7010 h 125"/>
              <a:gd name="T82" fmla="*/ 163999 w 248"/>
              <a:gd name="T83" fmla="*/ 0 h 125"/>
              <a:gd name="T84" fmla="*/ 193675 w 248"/>
              <a:gd name="T85" fmla="*/ 0 h 1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48" h="125">
                <a:moveTo>
                  <a:pt x="124" y="0"/>
                </a:moveTo>
                <a:lnTo>
                  <a:pt x="129" y="0"/>
                </a:lnTo>
                <a:lnTo>
                  <a:pt x="137" y="0"/>
                </a:lnTo>
                <a:lnTo>
                  <a:pt x="142" y="0"/>
                </a:lnTo>
                <a:lnTo>
                  <a:pt x="148" y="4"/>
                </a:lnTo>
                <a:lnTo>
                  <a:pt x="153" y="4"/>
                </a:lnTo>
                <a:lnTo>
                  <a:pt x="161" y="4"/>
                </a:lnTo>
                <a:lnTo>
                  <a:pt x="167" y="4"/>
                </a:lnTo>
                <a:lnTo>
                  <a:pt x="172" y="7"/>
                </a:lnTo>
                <a:lnTo>
                  <a:pt x="178" y="7"/>
                </a:lnTo>
                <a:lnTo>
                  <a:pt x="183" y="7"/>
                </a:lnTo>
                <a:lnTo>
                  <a:pt x="188" y="10"/>
                </a:lnTo>
                <a:lnTo>
                  <a:pt x="194" y="10"/>
                </a:lnTo>
                <a:lnTo>
                  <a:pt x="196" y="13"/>
                </a:lnTo>
                <a:lnTo>
                  <a:pt x="202" y="13"/>
                </a:lnTo>
                <a:lnTo>
                  <a:pt x="207" y="17"/>
                </a:lnTo>
                <a:lnTo>
                  <a:pt x="210" y="20"/>
                </a:lnTo>
                <a:lnTo>
                  <a:pt x="215" y="20"/>
                </a:lnTo>
                <a:lnTo>
                  <a:pt x="218" y="23"/>
                </a:lnTo>
                <a:lnTo>
                  <a:pt x="223" y="27"/>
                </a:lnTo>
                <a:lnTo>
                  <a:pt x="226" y="27"/>
                </a:lnTo>
                <a:lnTo>
                  <a:pt x="229" y="30"/>
                </a:lnTo>
                <a:lnTo>
                  <a:pt x="231" y="33"/>
                </a:lnTo>
                <a:lnTo>
                  <a:pt x="234" y="36"/>
                </a:lnTo>
                <a:lnTo>
                  <a:pt x="237" y="40"/>
                </a:lnTo>
                <a:lnTo>
                  <a:pt x="240" y="43"/>
                </a:lnTo>
                <a:lnTo>
                  <a:pt x="242" y="43"/>
                </a:lnTo>
                <a:lnTo>
                  <a:pt x="245" y="46"/>
                </a:lnTo>
                <a:lnTo>
                  <a:pt x="245" y="50"/>
                </a:lnTo>
                <a:lnTo>
                  <a:pt x="245" y="53"/>
                </a:lnTo>
                <a:lnTo>
                  <a:pt x="248" y="56"/>
                </a:lnTo>
                <a:lnTo>
                  <a:pt x="248" y="60"/>
                </a:lnTo>
                <a:lnTo>
                  <a:pt x="248" y="63"/>
                </a:lnTo>
                <a:lnTo>
                  <a:pt x="248" y="66"/>
                </a:lnTo>
                <a:lnTo>
                  <a:pt x="248" y="69"/>
                </a:lnTo>
                <a:lnTo>
                  <a:pt x="245" y="73"/>
                </a:lnTo>
                <a:lnTo>
                  <a:pt x="245" y="76"/>
                </a:lnTo>
                <a:lnTo>
                  <a:pt x="245" y="79"/>
                </a:lnTo>
                <a:lnTo>
                  <a:pt x="242" y="83"/>
                </a:lnTo>
                <a:lnTo>
                  <a:pt x="240" y="86"/>
                </a:lnTo>
                <a:lnTo>
                  <a:pt x="237" y="86"/>
                </a:lnTo>
                <a:lnTo>
                  <a:pt x="234" y="89"/>
                </a:lnTo>
                <a:lnTo>
                  <a:pt x="231" y="92"/>
                </a:lnTo>
                <a:lnTo>
                  <a:pt x="229" y="96"/>
                </a:lnTo>
                <a:lnTo>
                  <a:pt x="226" y="99"/>
                </a:lnTo>
                <a:lnTo>
                  <a:pt x="223" y="99"/>
                </a:lnTo>
                <a:lnTo>
                  <a:pt x="218" y="102"/>
                </a:lnTo>
                <a:lnTo>
                  <a:pt x="215" y="106"/>
                </a:lnTo>
                <a:lnTo>
                  <a:pt x="210" y="106"/>
                </a:lnTo>
                <a:lnTo>
                  <a:pt x="207" y="109"/>
                </a:lnTo>
                <a:lnTo>
                  <a:pt x="202" y="112"/>
                </a:lnTo>
                <a:lnTo>
                  <a:pt x="196" y="112"/>
                </a:lnTo>
                <a:lnTo>
                  <a:pt x="194" y="116"/>
                </a:lnTo>
                <a:lnTo>
                  <a:pt x="188" y="116"/>
                </a:lnTo>
                <a:lnTo>
                  <a:pt x="183" y="119"/>
                </a:lnTo>
                <a:lnTo>
                  <a:pt x="178" y="119"/>
                </a:lnTo>
                <a:lnTo>
                  <a:pt x="172" y="119"/>
                </a:lnTo>
                <a:lnTo>
                  <a:pt x="167" y="122"/>
                </a:lnTo>
                <a:lnTo>
                  <a:pt x="161" y="122"/>
                </a:lnTo>
                <a:lnTo>
                  <a:pt x="153" y="122"/>
                </a:lnTo>
                <a:lnTo>
                  <a:pt x="148" y="125"/>
                </a:lnTo>
                <a:lnTo>
                  <a:pt x="142" y="125"/>
                </a:lnTo>
                <a:lnTo>
                  <a:pt x="137" y="125"/>
                </a:lnTo>
                <a:lnTo>
                  <a:pt x="129" y="125"/>
                </a:lnTo>
                <a:lnTo>
                  <a:pt x="124" y="125"/>
                </a:lnTo>
                <a:lnTo>
                  <a:pt x="118" y="125"/>
                </a:lnTo>
                <a:lnTo>
                  <a:pt x="110" y="125"/>
                </a:lnTo>
                <a:lnTo>
                  <a:pt x="105" y="125"/>
                </a:lnTo>
                <a:lnTo>
                  <a:pt x="99" y="125"/>
                </a:lnTo>
                <a:lnTo>
                  <a:pt x="94" y="122"/>
                </a:lnTo>
                <a:lnTo>
                  <a:pt x="86" y="122"/>
                </a:lnTo>
                <a:lnTo>
                  <a:pt x="80" y="122"/>
                </a:lnTo>
                <a:lnTo>
                  <a:pt x="75" y="119"/>
                </a:lnTo>
                <a:lnTo>
                  <a:pt x="70" y="119"/>
                </a:lnTo>
                <a:lnTo>
                  <a:pt x="64" y="119"/>
                </a:lnTo>
                <a:lnTo>
                  <a:pt x="59" y="116"/>
                </a:lnTo>
                <a:lnTo>
                  <a:pt x="54" y="116"/>
                </a:lnTo>
                <a:lnTo>
                  <a:pt x="51" y="112"/>
                </a:lnTo>
                <a:lnTo>
                  <a:pt x="45" y="112"/>
                </a:lnTo>
                <a:lnTo>
                  <a:pt x="40" y="109"/>
                </a:lnTo>
                <a:lnTo>
                  <a:pt x="37" y="106"/>
                </a:lnTo>
                <a:lnTo>
                  <a:pt x="32" y="106"/>
                </a:lnTo>
                <a:lnTo>
                  <a:pt x="29" y="102"/>
                </a:lnTo>
                <a:lnTo>
                  <a:pt x="24" y="99"/>
                </a:lnTo>
                <a:lnTo>
                  <a:pt x="21" y="99"/>
                </a:lnTo>
                <a:lnTo>
                  <a:pt x="18" y="96"/>
                </a:lnTo>
                <a:lnTo>
                  <a:pt x="16" y="92"/>
                </a:lnTo>
                <a:lnTo>
                  <a:pt x="13" y="89"/>
                </a:lnTo>
                <a:lnTo>
                  <a:pt x="10" y="86"/>
                </a:lnTo>
                <a:lnTo>
                  <a:pt x="8" y="86"/>
                </a:lnTo>
                <a:lnTo>
                  <a:pt x="5" y="83"/>
                </a:lnTo>
                <a:lnTo>
                  <a:pt x="2" y="79"/>
                </a:lnTo>
                <a:lnTo>
                  <a:pt x="2" y="76"/>
                </a:lnTo>
                <a:lnTo>
                  <a:pt x="2" y="73"/>
                </a:lnTo>
                <a:lnTo>
                  <a:pt x="0" y="69"/>
                </a:lnTo>
                <a:lnTo>
                  <a:pt x="0" y="66"/>
                </a:lnTo>
                <a:lnTo>
                  <a:pt x="0" y="63"/>
                </a:lnTo>
                <a:lnTo>
                  <a:pt x="0" y="60"/>
                </a:lnTo>
                <a:lnTo>
                  <a:pt x="0" y="56"/>
                </a:lnTo>
                <a:lnTo>
                  <a:pt x="2" y="53"/>
                </a:lnTo>
                <a:lnTo>
                  <a:pt x="2" y="50"/>
                </a:lnTo>
                <a:lnTo>
                  <a:pt x="2" y="46"/>
                </a:lnTo>
                <a:lnTo>
                  <a:pt x="5" y="43"/>
                </a:lnTo>
                <a:lnTo>
                  <a:pt x="8" y="43"/>
                </a:lnTo>
                <a:lnTo>
                  <a:pt x="10" y="40"/>
                </a:lnTo>
                <a:lnTo>
                  <a:pt x="13" y="36"/>
                </a:lnTo>
                <a:lnTo>
                  <a:pt x="16" y="33"/>
                </a:lnTo>
                <a:lnTo>
                  <a:pt x="18" y="30"/>
                </a:lnTo>
                <a:lnTo>
                  <a:pt x="21" y="27"/>
                </a:lnTo>
                <a:lnTo>
                  <a:pt x="24" y="27"/>
                </a:lnTo>
                <a:lnTo>
                  <a:pt x="29" y="23"/>
                </a:lnTo>
                <a:lnTo>
                  <a:pt x="32" y="20"/>
                </a:lnTo>
                <a:lnTo>
                  <a:pt x="37" y="20"/>
                </a:lnTo>
                <a:lnTo>
                  <a:pt x="40" y="17"/>
                </a:lnTo>
                <a:lnTo>
                  <a:pt x="45" y="13"/>
                </a:lnTo>
                <a:lnTo>
                  <a:pt x="51" y="13"/>
                </a:lnTo>
                <a:lnTo>
                  <a:pt x="54" y="10"/>
                </a:lnTo>
                <a:lnTo>
                  <a:pt x="59" y="10"/>
                </a:lnTo>
                <a:lnTo>
                  <a:pt x="64" y="7"/>
                </a:lnTo>
                <a:lnTo>
                  <a:pt x="70" y="7"/>
                </a:lnTo>
                <a:lnTo>
                  <a:pt x="75" y="7"/>
                </a:lnTo>
                <a:lnTo>
                  <a:pt x="80" y="4"/>
                </a:lnTo>
                <a:lnTo>
                  <a:pt x="86" y="4"/>
                </a:lnTo>
                <a:lnTo>
                  <a:pt x="94" y="4"/>
                </a:lnTo>
                <a:lnTo>
                  <a:pt x="99" y="4"/>
                </a:lnTo>
                <a:lnTo>
                  <a:pt x="105" y="0"/>
                </a:lnTo>
                <a:lnTo>
                  <a:pt x="110" y="0"/>
                </a:lnTo>
                <a:lnTo>
                  <a:pt x="118" y="0"/>
                </a:lnTo>
                <a:lnTo>
                  <a:pt x="124"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21" name="Freeform 255"/>
          <p:cNvSpPr>
            <a:spLocks/>
          </p:cNvSpPr>
          <p:nvPr/>
        </p:nvSpPr>
        <p:spPr bwMode="auto">
          <a:xfrm>
            <a:off x="5821363" y="2093913"/>
            <a:ext cx="387350" cy="219075"/>
          </a:xfrm>
          <a:custGeom>
            <a:avLst/>
            <a:gdLst>
              <a:gd name="T0" fmla="*/ 193675 w 248"/>
              <a:gd name="T1" fmla="*/ 0 h 125"/>
              <a:gd name="T2" fmla="*/ 231160 w 248"/>
              <a:gd name="T3" fmla="*/ 7010 h 125"/>
              <a:gd name="T4" fmla="*/ 268646 w 248"/>
              <a:gd name="T5" fmla="*/ 12268 h 125"/>
              <a:gd name="T6" fmla="*/ 303008 w 248"/>
              <a:gd name="T7" fmla="*/ 17526 h 125"/>
              <a:gd name="T8" fmla="*/ 327998 w 248"/>
              <a:gd name="T9" fmla="*/ 35052 h 125"/>
              <a:gd name="T10" fmla="*/ 352988 w 248"/>
              <a:gd name="T11" fmla="*/ 47320 h 125"/>
              <a:gd name="T12" fmla="*/ 370169 w 248"/>
              <a:gd name="T13" fmla="*/ 70104 h 125"/>
              <a:gd name="T14" fmla="*/ 382664 w 248"/>
              <a:gd name="T15" fmla="*/ 87630 h 125"/>
              <a:gd name="T16" fmla="*/ 387350 w 248"/>
              <a:gd name="T17" fmla="*/ 110414 h 125"/>
              <a:gd name="T18" fmla="*/ 382664 w 248"/>
              <a:gd name="T19" fmla="*/ 133198 h 125"/>
              <a:gd name="T20" fmla="*/ 370169 w 248"/>
              <a:gd name="T21" fmla="*/ 150724 h 125"/>
              <a:gd name="T22" fmla="*/ 352988 w 248"/>
              <a:gd name="T23" fmla="*/ 173507 h 125"/>
              <a:gd name="T24" fmla="*/ 327998 w 248"/>
              <a:gd name="T25" fmla="*/ 185776 h 125"/>
              <a:gd name="T26" fmla="*/ 303008 w 248"/>
              <a:gd name="T27" fmla="*/ 203302 h 125"/>
              <a:gd name="T28" fmla="*/ 268646 w 248"/>
              <a:gd name="T29" fmla="*/ 208559 h 125"/>
              <a:gd name="T30" fmla="*/ 231160 w 248"/>
              <a:gd name="T31" fmla="*/ 219075 h 125"/>
              <a:gd name="T32" fmla="*/ 193675 w 248"/>
              <a:gd name="T33" fmla="*/ 219075 h 125"/>
              <a:gd name="T34" fmla="*/ 154628 w 248"/>
              <a:gd name="T35" fmla="*/ 219075 h 125"/>
              <a:gd name="T36" fmla="*/ 117142 w 248"/>
              <a:gd name="T37" fmla="*/ 208559 h 125"/>
              <a:gd name="T38" fmla="*/ 84342 w 248"/>
              <a:gd name="T39" fmla="*/ 203302 h 125"/>
              <a:gd name="T40" fmla="*/ 57790 w 248"/>
              <a:gd name="T41" fmla="*/ 185776 h 125"/>
              <a:gd name="T42" fmla="*/ 32800 w 248"/>
              <a:gd name="T43" fmla="*/ 173507 h 125"/>
              <a:gd name="T44" fmla="*/ 15619 w 248"/>
              <a:gd name="T45" fmla="*/ 150724 h 125"/>
              <a:gd name="T46" fmla="*/ 3124 w 248"/>
              <a:gd name="T47" fmla="*/ 133198 h 125"/>
              <a:gd name="T48" fmla="*/ 0 w 248"/>
              <a:gd name="T49" fmla="*/ 110414 h 125"/>
              <a:gd name="T50" fmla="*/ 3124 w 248"/>
              <a:gd name="T51" fmla="*/ 87630 h 125"/>
              <a:gd name="T52" fmla="*/ 15619 w 248"/>
              <a:gd name="T53" fmla="*/ 70104 h 125"/>
              <a:gd name="T54" fmla="*/ 32800 w 248"/>
              <a:gd name="T55" fmla="*/ 47320 h 125"/>
              <a:gd name="T56" fmla="*/ 57790 w 248"/>
              <a:gd name="T57" fmla="*/ 35052 h 125"/>
              <a:gd name="T58" fmla="*/ 84342 w 248"/>
              <a:gd name="T59" fmla="*/ 17526 h 125"/>
              <a:gd name="T60" fmla="*/ 117142 w 248"/>
              <a:gd name="T61" fmla="*/ 12268 h 125"/>
              <a:gd name="T62" fmla="*/ 154628 w 248"/>
              <a:gd name="T63" fmla="*/ 7010 h 125"/>
              <a:gd name="T64" fmla="*/ 193675 w 248"/>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125">
                <a:moveTo>
                  <a:pt x="124" y="0"/>
                </a:moveTo>
                <a:lnTo>
                  <a:pt x="148" y="4"/>
                </a:lnTo>
                <a:lnTo>
                  <a:pt x="172" y="7"/>
                </a:lnTo>
                <a:lnTo>
                  <a:pt x="194" y="10"/>
                </a:lnTo>
                <a:lnTo>
                  <a:pt x="210" y="20"/>
                </a:lnTo>
                <a:lnTo>
                  <a:pt x="226" y="27"/>
                </a:lnTo>
                <a:lnTo>
                  <a:pt x="237" y="40"/>
                </a:lnTo>
                <a:lnTo>
                  <a:pt x="245" y="50"/>
                </a:lnTo>
                <a:lnTo>
                  <a:pt x="248" y="63"/>
                </a:lnTo>
                <a:lnTo>
                  <a:pt x="245" y="76"/>
                </a:lnTo>
                <a:lnTo>
                  <a:pt x="237" y="86"/>
                </a:lnTo>
                <a:lnTo>
                  <a:pt x="226" y="99"/>
                </a:lnTo>
                <a:lnTo>
                  <a:pt x="210" y="106"/>
                </a:lnTo>
                <a:lnTo>
                  <a:pt x="194" y="116"/>
                </a:lnTo>
                <a:lnTo>
                  <a:pt x="172" y="119"/>
                </a:lnTo>
                <a:lnTo>
                  <a:pt x="148" y="125"/>
                </a:lnTo>
                <a:lnTo>
                  <a:pt x="124" y="125"/>
                </a:lnTo>
                <a:lnTo>
                  <a:pt x="99" y="125"/>
                </a:lnTo>
                <a:lnTo>
                  <a:pt x="75" y="119"/>
                </a:lnTo>
                <a:lnTo>
                  <a:pt x="54" y="116"/>
                </a:lnTo>
                <a:lnTo>
                  <a:pt x="37" y="106"/>
                </a:lnTo>
                <a:lnTo>
                  <a:pt x="21" y="99"/>
                </a:lnTo>
                <a:lnTo>
                  <a:pt x="10" y="86"/>
                </a:lnTo>
                <a:lnTo>
                  <a:pt x="2" y="76"/>
                </a:lnTo>
                <a:lnTo>
                  <a:pt x="0" y="63"/>
                </a:lnTo>
                <a:lnTo>
                  <a:pt x="2" y="50"/>
                </a:lnTo>
                <a:lnTo>
                  <a:pt x="10" y="40"/>
                </a:lnTo>
                <a:lnTo>
                  <a:pt x="21" y="27"/>
                </a:lnTo>
                <a:lnTo>
                  <a:pt x="37" y="20"/>
                </a:lnTo>
                <a:lnTo>
                  <a:pt x="54" y="10"/>
                </a:lnTo>
                <a:lnTo>
                  <a:pt x="75" y="7"/>
                </a:lnTo>
                <a:lnTo>
                  <a:pt x="99" y="4"/>
                </a:lnTo>
                <a:lnTo>
                  <a:pt x="124"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22" name="Freeform 256"/>
          <p:cNvSpPr>
            <a:spLocks/>
          </p:cNvSpPr>
          <p:nvPr/>
        </p:nvSpPr>
        <p:spPr bwMode="auto">
          <a:xfrm>
            <a:off x="5270500" y="2093913"/>
            <a:ext cx="387350" cy="219075"/>
          </a:xfrm>
          <a:custGeom>
            <a:avLst/>
            <a:gdLst>
              <a:gd name="T0" fmla="*/ 213980 w 248"/>
              <a:gd name="T1" fmla="*/ 0 h 125"/>
              <a:gd name="T2" fmla="*/ 243656 w 248"/>
              <a:gd name="T3" fmla="*/ 7010 h 125"/>
              <a:gd name="T4" fmla="*/ 268646 w 248"/>
              <a:gd name="T5" fmla="*/ 12268 h 125"/>
              <a:gd name="T6" fmla="*/ 295198 w 248"/>
              <a:gd name="T7" fmla="*/ 17526 h 125"/>
              <a:gd name="T8" fmla="*/ 315503 w 248"/>
              <a:gd name="T9" fmla="*/ 22784 h 125"/>
              <a:gd name="T10" fmla="*/ 337369 w 248"/>
              <a:gd name="T11" fmla="*/ 35052 h 125"/>
              <a:gd name="T12" fmla="*/ 352988 w 248"/>
              <a:gd name="T13" fmla="*/ 47320 h 125"/>
              <a:gd name="T14" fmla="*/ 370169 w 248"/>
              <a:gd name="T15" fmla="*/ 63094 h 125"/>
              <a:gd name="T16" fmla="*/ 379541 w 248"/>
              <a:gd name="T17" fmla="*/ 75362 h 125"/>
              <a:gd name="T18" fmla="*/ 387350 w 248"/>
              <a:gd name="T19" fmla="*/ 92888 h 125"/>
              <a:gd name="T20" fmla="*/ 387350 w 248"/>
              <a:gd name="T21" fmla="*/ 110414 h 125"/>
              <a:gd name="T22" fmla="*/ 387350 w 248"/>
              <a:gd name="T23" fmla="*/ 127940 h 125"/>
              <a:gd name="T24" fmla="*/ 379541 w 248"/>
              <a:gd name="T25" fmla="*/ 145466 h 125"/>
              <a:gd name="T26" fmla="*/ 365483 w 248"/>
              <a:gd name="T27" fmla="*/ 161239 h 125"/>
              <a:gd name="T28" fmla="*/ 349865 w 248"/>
              <a:gd name="T29" fmla="*/ 173507 h 125"/>
              <a:gd name="T30" fmla="*/ 332684 w 248"/>
              <a:gd name="T31" fmla="*/ 185776 h 125"/>
              <a:gd name="T32" fmla="*/ 310817 w 248"/>
              <a:gd name="T33" fmla="*/ 196291 h 125"/>
              <a:gd name="T34" fmla="*/ 285827 w 248"/>
              <a:gd name="T35" fmla="*/ 208559 h 125"/>
              <a:gd name="T36" fmla="*/ 260836 w 248"/>
              <a:gd name="T37" fmla="*/ 213817 h 125"/>
              <a:gd name="T38" fmla="*/ 231160 w 248"/>
              <a:gd name="T39" fmla="*/ 219075 h 125"/>
              <a:gd name="T40" fmla="*/ 206170 w 248"/>
              <a:gd name="T41" fmla="*/ 219075 h 125"/>
              <a:gd name="T42" fmla="*/ 176494 w 248"/>
              <a:gd name="T43" fmla="*/ 219075 h 125"/>
              <a:gd name="T44" fmla="*/ 146818 w 248"/>
              <a:gd name="T45" fmla="*/ 213817 h 125"/>
              <a:gd name="T46" fmla="*/ 117142 w 248"/>
              <a:gd name="T47" fmla="*/ 208559 h 125"/>
              <a:gd name="T48" fmla="*/ 92152 w 248"/>
              <a:gd name="T49" fmla="*/ 203302 h 125"/>
              <a:gd name="T50" fmla="*/ 71847 w 248"/>
              <a:gd name="T51" fmla="*/ 196291 h 125"/>
              <a:gd name="T52" fmla="*/ 49981 w 248"/>
              <a:gd name="T53" fmla="*/ 185776 h 125"/>
              <a:gd name="T54" fmla="*/ 32800 w 248"/>
              <a:gd name="T55" fmla="*/ 173507 h 125"/>
              <a:gd name="T56" fmla="*/ 20305 w 248"/>
              <a:gd name="T57" fmla="*/ 155981 h 125"/>
              <a:gd name="T58" fmla="*/ 7809 w 248"/>
              <a:gd name="T59" fmla="*/ 145466 h 125"/>
              <a:gd name="T60" fmla="*/ 4686 w 248"/>
              <a:gd name="T61" fmla="*/ 127940 h 125"/>
              <a:gd name="T62" fmla="*/ 0 w 248"/>
              <a:gd name="T63" fmla="*/ 110414 h 125"/>
              <a:gd name="T64" fmla="*/ 4686 w 248"/>
              <a:gd name="T65" fmla="*/ 92888 h 125"/>
              <a:gd name="T66" fmla="*/ 7809 w 248"/>
              <a:gd name="T67" fmla="*/ 75362 h 125"/>
              <a:gd name="T68" fmla="*/ 20305 w 248"/>
              <a:gd name="T69" fmla="*/ 63094 h 125"/>
              <a:gd name="T70" fmla="*/ 32800 w 248"/>
              <a:gd name="T71" fmla="*/ 47320 h 125"/>
              <a:gd name="T72" fmla="*/ 49981 w 248"/>
              <a:gd name="T73" fmla="*/ 35052 h 125"/>
              <a:gd name="T74" fmla="*/ 71847 w 248"/>
              <a:gd name="T75" fmla="*/ 22784 h 125"/>
              <a:gd name="T76" fmla="*/ 92152 w 248"/>
              <a:gd name="T77" fmla="*/ 17526 h 125"/>
              <a:gd name="T78" fmla="*/ 117142 w 248"/>
              <a:gd name="T79" fmla="*/ 12268 h 125"/>
              <a:gd name="T80" fmla="*/ 146818 w 248"/>
              <a:gd name="T81" fmla="*/ 7010 h 125"/>
              <a:gd name="T82" fmla="*/ 176494 w 248"/>
              <a:gd name="T83" fmla="*/ 0 h 1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8" h="125">
                <a:moveTo>
                  <a:pt x="124" y="0"/>
                </a:moveTo>
                <a:lnTo>
                  <a:pt x="132" y="0"/>
                </a:lnTo>
                <a:lnTo>
                  <a:pt x="137" y="0"/>
                </a:lnTo>
                <a:lnTo>
                  <a:pt x="143" y="0"/>
                </a:lnTo>
                <a:lnTo>
                  <a:pt x="148" y="4"/>
                </a:lnTo>
                <a:lnTo>
                  <a:pt x="156" y="4"/>
                </a:lnTo>
                <a:lnTo>
                  <a:pt x="162" y="4"/>
                </a:lnTo>
                <a:lnTo>
                  <a:pt x="167" y="4"/>
                </a:lnTo>
                <a:lnTo>
                  <a:pt x="172" y="7"/>
                </a:lnTo>
                <a:lnTo>
                  <a:pt x="178" y="7"/>
                </a:lnTo>
                <a:lnTo>
                  <a:pt x="183" y="7"/>
                </a:lnTo>
                <a:lnTo>
                  <a:pt x="189" y="10"/>
                </a:lnTo>
                <a:lnTo>
                  <a:pt x="194" y="10"/>
                </a:lnTo>
                <a:lnTo>
                  <a:pt x="199" y="13"/>
                </a:lnTo>
                <a:lnTo>
                  <a:pt x="202" y="13"/>
                </a:lnTo>
                <a:lnTo>
                  <a:pt x="207" y="17"/>
                </a:lnTo>
                <a:lnTo>
                  <a:pt x="213" y="20"/>
                </a:lnTo>
                <a:lnTo>
                  <a:pt x="216" y="20"/>
                </a:lnTo>
                <a:lnTo>
                  <a:pt x="221" y="23"/>
                </a:lnTo>
                <a:lnTo>
                  <a:pt x="224" y="27"/>
                </a:lnTo>
                <a:lnTo>
                  <a:pt x="226" y="27"/>
                </a:lnTo>
                <a:lnTo>
                  <a:pt x="232" y="30"/>
                </a:lnTo>
                <a:lnTo>
                  <a:pt x="234" y="33"/>
                </a:lnTo>
                <a:lnTo>
                  <a:pt x="237" y="36"/>
                </a:lnTo>
                <a:lnTo>
                  <a:pt x="240" y="40"/>
                </a:lnTo>
                <a:lnTo>
                  <a:pt x="240" y="43"/>
                </a:lnTo>
                <a:lnTo>
                  <a:pt x="243" y="43"/>
                </a:lnTo>
                <a:lnTo>
                  <a:pt x="245" y="46"/>
                </a:lnTo>
                <a:lnTo>
                  <a:pt x="245" y="50"/>
                </a:lnTo>
                <a:lnTo>
                  <a:pt x="248" y="53"/>
                </a:lnTo>
                <a:lnTo>
                  <a:pt x="248" y="56"/>
                </a:lnTo>
                <a:lnTo>
                  <a:pt x="248" y="60"/>
                </a:lnTo>
                <a:lnTo>
                  <a:pt x="248" y="63"/>
                </a:lnTo>
                <a:lnTo>
                  <a:pt x="248" y="66"/>
                </a:lnTo>
                <a:lnTo>
                  <a:pt x="248" y="69"/>
                </a:lnTo>
                <a:lnTo>
                  <a:pt x="248" y="73"/>
                </a:lnTo>
                <a:lnTo>
                  <a:pt x="245" y="76"/>
                </a:lnTo>
                <a:lnTo>
                  <a:pt x="245" y="79"/>
                </a:lnTo>
                <a:lnTo>
                  <a:pt x="243" y="83"/>
                </a:lnTo>
                <a:lnTo>
                  <a:pt x="240" y="86"/>
                </a:lnTo>
                <a:lnTo>
                  <a:pt x="237" y="89"/>
                </a:lnTo>
                <a:lnTo>
                  <a:pt x="234" y="92"/>
                </a:lnTo>
                <a:lnTo>
                  <a:pt x="232" y="96"/>
                </a:lnTo>
                <a:lnTo>
                  <a:pt x="226" y="99"/>
                </a:lnTo>
                <a:lnTo>
                  <a:pt x="224" y="99"/>
                </a:lnTo>
                <a:lnTo>
                  <a:pt x="221" y="102"/>
                </a:lnTo>
                <a:lnTo>
                  <a:pt x="216" y="106"/>
                </a:lnTo>
                <a:lnTo>
                  <a:pt x="213" y="106"/>
                </a:lnTo>
                <a:lnTo>
                  <a:pt x="207" y="109"/>
                </a:lnTo>
                <a:lnTo>
                  <a:pt x="202" y="112"/>
                </a:lnTo>
                <a:lnTo>
                  <a:pt x="199" y="112"/>
                </a:lnTo>
                <a:lnTo>
                  <a:pt x="194" y="116"/>
                </a:lnTo>
                <a:lnTo>
                  <a:pt x="189" y="116"/>
                </a:lnTo>
                <a:lnTo>
                  <a:pt x="183" y="119"/>
                </a:lnTo>
                <a:lnTo>
                  <a:pt x="178" y="119"/>
                </a:lnTo>
                <a:lnTo>
                  <a:pt x="172" y="119"/>
                </a:lnTo>
                <a:lnTo>
                  <a:pt x="167" y="122"/>
                </a:lnTo>
                <a:lnTo>
                  <a:pt x="162" y="122"/>
                </a:lnTo>
                <a:lnTo>
                  <a:pt x="156" y="122"/>
                </a:lnTo>
                <a:lnTo>
                  <a:pt x="148" y="125"/>
                </a:lnTo>
                <a:lnTo>
                  <a:pt x="143" y="125"/>
                </a:lnTo>
                <a:lnTo>
                  <a:pt x="137" y="125"/>
                </a:lnTo>
                <a:lnTo>
                  <a:pt x="132" y="125"/>
                </a:lnTo>
                <a:lnTo>
                  <a:pt x="124" y="125"/>
                </a:lnTo>
                <a:lnTo>
                  <a:pt x="118" y="125"/>
                </a:lnTo>
                <a:lnTo>
                  <a:pt x="113" y="125"/>
                </a:lnTo>
                <a:lnTo>
                  <a:pt x="105" y="125"/>
                </a:lnTo>
                <a:lnTo>
                  <a:pt x="100" y="125"/>
                </a:lnTo>
                <a:lnTo>
                  <a:pt x="94" y="122"/>
                </a:lnTo>
                <a:lnTo>
                  <a:pt x="89" y="122"/>
                </a:lnTo>
                <a:lnTo>
                  <a:pt x="81" y="122"/>
                </a:lnTo>
                <a:lnTo>
                  <a:pt x="75" y="119"/>
                </a:lnTo>
                <a:lnTo>
                  <a:pt x="70" y="119"/>
                </a:lnTo>
                <a:lnTo>
                  <a:pt x="65" y="119"/>
                </a:lnTo>
                <a:lnTo>
                  <a:pt x="59" y="116"/>
                </a:lnTo>
                <a:lnTo>
                  <a:pt x="56" y="116"/>
                </a:lnTo>
                <a:lnTo>
                  <a:pt x="51" y="112"/>
                </a:lnTo>
                <a:lnTo>
                  <a:pt x="46" y="112"/>
                </a:lnTo>
                <a:lnTo>
                  <a:pt x="40" y="109"/>
                </a:lnTo>
                <a:lnTo>
                  <a:pt x="38" y="106"/>
                </a:lnTo>
                <a:lnTo>
                  <a:pt x="32" y="106"/>
                </a:lnTo>
                <a:lnTo>
                  <a:pt x="29" y="102"/>
                </a:lnTo>
                <a:lnTo>
                  <a:pt x="24" y="99"/>
                </a:lnTo>
                <a:lnTo>
                  <a:pt x="21" y="99"/>
                </a:lnTo>
                <a:lnTo>
                  <a:pt x="19" y="96"/>
                </a:lnTo>
                <a:lnTo>
                  <a:pt x="16" y="92"/>
                </a:lnTo>
                <a:lnTo>
                  <a:pt x="13" y="89"/>
                </a:lnTo>
                <a:lnTo>
                  <a:pt x="11" y="86"/>
                </a:lnTo>
                <a:lnTo>
                  <a:pt x="8" y="86"/>
                </a:lnTo>
                <a:lnTo>
                  <a:pt x="5" y="83"/>
                </a:lnTo>
                <a:lnTo>
                  <a:pt x="5" y="79"/>
                </a:lnTo>
                <a:lnTo>
                  <a:pt x="3" y="76"/>
                </a:lnTo>
                <a:lnTo>
                  <a:pt x="3" y="73"/>
                </a:lnTo>
                <a:lnTo>
                  <a:pt x="3" y="69"/>
                </a:lnTo>
                <a:lnTo>
                  <a:pt x="0" y="66"/>
                </a:lnTo>
                <a:lnTo>
                  <a:pt x="0" y="63"/>
                </a:lnTo>
                <a:lnTo>
                  <a:pt x="0" y="60"/>
                </a:lnTo>
                <a:lnTo>
                  <a:pt x="3" y="56"/>
                </a:lnTo>
                <a:lnTo>
                  <a:pt x="3" y="53"/>
                </a:lnTo>
                <a:lnTo>
                  <a:pt x="3" y="50"/>
                </a:lnTo>
                <a:lnTo>
                  <a:pt x="5" y="46"/>
                </a:lnTo>
                <a:lnTo>
                  <a:pt x="5" y="43"/>
                </a:lnTo>
                <a:lnTo>
                  <a:pt x="8" y="43"/>
                </a:lnTo>
                <a:lnTo>
                  <a:pt x="11" y="40"/>
                </a:lnTo>
                <a:lnTo>
                  <a:pt x="13" y="36"/>
                </a:lnTo>
                <a:lnTo>
                  <a:pt x="16" y="33"/>
                </a:lnTo>
                <a:lnTo>
                  <a:pt x="19" y="30"/>
                </a:lnTo>
                <a:lnTo>
                  <a:pt x="21" y="27"/>
                </a:lnTo>
                <a:lnTo>
                  <a:pt x="24" y="27"/>
                </a:lnTo>
                <a:lnTo>
                  <a:pt x="29" y="23"/>
                </a:lnTo>
                <a:lnTo>
                  <a:pt x="32" y="20"/>
                </a:lnTo>
                <a:lnTo>
                  <a:pt x="38" y="20"/>
                </a:lnTo>
                <a:lnTo>
                  <a:pt x="40" y="17"/>
                </a:lnTo>
                <a:lnTo>
                  <a:pt x="46" y="13"/>
                </a:lnTo>
                <a:lnTo>
                  <a:pt x="51" y="13"/>
                </a:lnTo>
                <a:lnTo>
                  <a:pt x="56" y="10"/>
                </a:lnTo>
                <a:lnTo>
                  <a:pt x="59" y="10"/>
                </a:lnTo>
                <a:lnTo>
                  <a:pt x="65" y="7"/>
                </a:lnTo>
                <a:lnTo>
                  <a:pt x="70" y="7"/>
                </a:lnTo>
                <a:lnTo>
                  <a:pt x="75" y="7"/>
                </a:lnTo>
                <a:lnTo>
                  <a:pt x="81" y="4"/>
                </a:lnTo>
                <a:lnTo>
                  <a:pt x="89" y="4"/>
                </a:lnTo>
                <a:lnTo>
                  <a:pt x="94" y="4"/>
                </a:lnTo>
                <a:lnTo>
                  <a:pt x="100" y="4"/>
                </a:lnTo>
                <a:lnTo>
                  <a:pt x="105" y="0"/>
                </a:lnTo>
                <a:lnTo>
                  <a:pt x="113" y="0"/>
                </a:lnTo>
                <a:lnTo>
                  <a:pt x="118" y="0"/>
                </a:lnTo>
                <a:lnTo>
                  <a:pt x="124"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23" name="Freeform 257"/>
          <p:cNvSpPr>
            <a:spLocks/>
          </p:cNvSpPr>
          <p:nvPr/>
        </p:nvSpPr>
        <p:spPr bwMode="auto">
          <a:xfrm>
            <a:off x="5281613" y="2093913"/>
            <a:ext cx="387350" cy="219075"/>
          </a:xfrm>
          <a:custGeom>
            <a:avLst/>
            <a:gdLst>
              <a:gd name="T0" fmla="*/ 193675 w 248"/>
              <a:gd name="T1" fmla="*/ 0 h 125"/>
              <a:gd name="T2" fmla="*/ 231160 w 248"/>
              <a:gd name="T3" fmla="*/ 7010 h 125"/>
              <a:gd name="T4" fmla="*/ 268646 w 248"/>
              <a:gd name="T5" fmla="*/ 12268 h 125"/>
              <a:gd name="T6" fmla="*/ 303008 w 248"/>
              <a:gd name="T7" fmla="*/ 17526 h 125"/>
              <a:gd name="T8" fmla="*/ 332684 w 248"/>
              <a:gd name="T9" fmla="*/ 35052 h 125"/>
              <a:gd name="T10" fmla="*/ 352988 w 248"/>
              <a:gd name="T11" fmla="*/ 47320 h 125"/>
              <a:gd name="T12" fmla="*/ 374855 w 248"/>
              <a:gd name="T13" fmla="*/ 70104 h 125"/>
              <a:gd name="T14" fmla="*/ 382664 w 248"/>
              <a:gd name="T15" fmla="*/ 87630 h 125"/>
              <a:gd name="T16" fmla="*/ 387350 w 248"/>
              <a:gd name="T17" fmla="*/ 110414 h 125"/>
              <a:gd name="T18" fmla="*/ 382664 w 248"/>
              <a:gd name="T19" fmla="*/ 133198 h 125"/>
              <a:gd name="T20" fmla="*/ 374855 w 248"/>
              <a:gd name="T21" fmla="*/ 150724 h 125"/>
              <a:gd name="T22" fmla="*/ 352988 w 248"/>
              <a:gd name="T23" fmla="*/ 173507 h 125"/>
              <a:gd name="T24" fmla="*/ 332684 w 248"/>
              <a:gd name="T25" fmla="*/ 185776 h 125"/>
              <a:gd name="T26" fmla="*/ 303008 w 248"/>
              <a:gd name="T27" fmla="*/ 203302 h 125"/>
              <a:gd name="T28" fmla="*/ 268646 w 248"/>
              <a:gd name="T29" fmla="*/ 208559 h 125"/>
              <a:gd name="T30" fmla="*/ 231160 w 248"/>
              <a:gd name="T31" fmla="*/ 219075 h 125"/>
              <a:gd name="T32" fmla="*/ 193675 w 248"/>
              <a:gd name="T33" fmla="*/ 219075 h 125"/>
              <a:gd name="T34" fmla="*/ 156190 w 248"/>
              <a:gd name="T35" fmla="*/ 219075 h 125"/>
              <a:gd name="T36" fmla="*/ 117142 w 248"/>
              <a:gd name="T37" fmla="*/ 208559 h 125"/>
              <a:gd name="T38" fmla="*/ 87466 w 248"/>
              <a:gd name="T39" fmla="*/ 203302 h 125"/>
              <a:gd name="T40" fmla="*/ 59352 w 248"/>
              <a:gd name="T41" fmla="*/ 185776 h 125"/>
              <a:gd name="T42" fmla="*/ 32800 w 248"/>
              <a:gd name="T43" fmla="*/ 173507 h 125"/>
              <a:gd name="T44" fmla="*/ 17181 w 248"/>
              <a:gd name="T45" fmla="*/ 150724 h 125"/>
              <a:gd name="T46" fmla="*/ 4686 w 248"/>
              <a:gd name="T47" fmla="*/ 133198 h 125"/>
              <a:gd name="T48" fmla="*/ 0 w 248"/>
              <a:gd name="T49" fmla="*/ 110414 h 125"/>
              <a:gd name="T50" fmla="*/ 4686 w 248"/>
              <a:gd name="T51" fmla="*/ 87630 h 125"/>
              <a:gd name="T52" fmla="*/ 17181 w 248"/>
              <a:gd name="T53" fmla="*/ 70104 h 125"/>
              <a:gd name="T54" fmla="*/ 32800 w 248"/>
              <a:gd name="T55" fmla="*/ 47320 h 125"/>
              <a:gd name="T56" fmla="*/ 59352 w 248"/>
              <a:gd name="T57" fmla="*/ 35052 h 125"/>
              <a:gd name="T58" fmla="*/ 87466 w 248"/>
              <a:gd name="T59" fmla="*/ 17526 h 125"/>
              <a:gd name="T60" fmla="*/ 117142 w 248"/>
              <a:gd name="T61" fmla="*/ 12268 h 125"/>
              <a:gd name="T62" fmla="*/ 156190 w 248"/>
              <a:gd name="T63" fmla="*/ 7010 h 125"/>
              <a:gd name="T64" fmla="*/ 193675 w 248"/>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125">
                <a:moveTo>
                  <a:pt x="124" y="0"/>
                </a:moveTo>
                <a:lnTo>
                  <a:pt x="148" y="4"/>
                </a:lnTo>
                <a:lnTo>
                  <a:pt x="172" y="7"/>
                </a:lnTo>
                <a:lnTo>
                  <a:pt x="194" y="10"/>
                </a:lnTo>
                <a:lnTo>
                  <a:pt x="213" y="20"/>
                </a:lnTo>
                <a:lnTo>
                  <a:pt x="226" y="27"/>
                </a:lnTo>
                <a:lnTo>
                  <a:pt x="240" y="40"/>
                </a:lnTo>
                <a:lnTo>
                  <a:pt x="245" y="50"/>
                </a:lnTo>
                <a:lnTo>
                  <a:pt x="248" y="63"/>
                </a:lnTo>
                <a:lnTo>
                  <a:pt x="245" y="76"/>
                </a:lnTo>
                <a:lnTo>
                  <a:pt x="240" y="86"/>
                </a:lnTo>
                <a:lnTo>
                  <a:pt x="226" y="99"/>
                </a:lnTo>
                <a:lnTo>
                  <a:pt x="213" y="106"/>
                </a:lnTo>
                <a:lnTo>
                  <a:pt x="194" y="116"/>
                </a:lnTo>
                <a:lnTo>
                  <a:pt x="172" y="119"/>
                </a:lnTo>
                <a:lnTo>
                  <a:pt x="148" y="125"/>
                </a:lnTo>
                <a:lnTo>
                  <a:pt x="124" y="125"/>
                </a:lnTo>
                <a:lnTo>
                  <a:pt x="100" y="125"/>
                </a:lnTo>
                <a:lnTo>
                  <a:pt x="75" y="119"/>
                </a:lnTo>
                <a:lnTo>
                  <a:pt x="56" y="116"/>
                </a:lnTo>
                <a:lnTo>
                  <a:pt x="38" y="106"/>
                </a:lnTo>
                <a:lnTo>
                  <a:pt x="21" y="99"/>
                </a:lnTo>
                <a:lnTo>
                  <a:pt x="11" y="86"/>
                </a:lnTo>
                <a:lnTo>
                  <a:pt x="3" y="76"/>
                </a:lnTo>
                <a:lnTo>
                  <a:pt x="0" y="63"/>
                </a:lnTo>
                <a:lnTo>
                  <a:pt x="3" y="50"/>
                </a:lnTo>
                <a:lnTo>
                  <a:pt x="11" y="40"/>
                </a:lnTo>
                <a:lnTo>
                  <a:pt x="21" y="27"/>
                </a:lnTo>
                <a:lnTo>
                  <a:pt x="38" y="20"/>
                </a:lnTo>
                <a:lnTo>
                  <a:pt x="56" y="10"/>
                </a:lnTo>
                <a:lnTo>
                  <a:pt x="75" y="7"/>
                </a:lnTo>
                <a:lnTo>
                  <a:pt x="100" y="4"/>
                </a:lnTo>
                <a:lnTo>
                  <a:pt x="124"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24" name="Freeform 258"/>
          <p:cNvSpPr>
            <a:spLocks/>
          </p:cNvSpPr>
          <p:nvPr/>
        </p:nvSpPr>
        <p:spPr bwMode="auto">
          <a:xfrm>
            <a:off x="5156200" y="1676400"/>
            <a:ext cx="88900" cy="114300"/>
          </a:xfrm>
          <a:custGeom>
            <a:avLst/>
            <a:gdLst>
              <a:gd name="T0" fmla="*/ 51468 w 57"/>
              <a:gd name="T1" fmla="*/ 0 h 65"/>
              <a:gd name="T2" fmla="*/ 59267 w 57"/>
              <a:gd name="T3" fmla="*/ 0 h 65"/>
              <a:gd name="T4" fmla="*/ 63946 w 57"/>
              <a:gd name="T5" fmla="*/ 5275 h 65"/>
              <a:gd name="T6" fmla="*/ 71744 w 57"/>
              <a:gd name="T7" fmla="*/ 10551 h 65"/>
              <a:gd name="T8" fmla="*/ 76423 w 57"/>
              <a:gd name="T9" fmla="*/ 15826 h 65"/>
              <a:gd name="T10" fmla="*/ 81102 w 57"/>
              <a:gd name="T11" fmla="*/ 22860 h 65"/>
              <a:gd name="T12" fmla="*/ 84221 w 57"/>
              <a:gd name="T13" fmla="*/ 33411 h 65"/>
              <a:gd name="T14" fmla="*/ 88900 w 57"/>
              <a:gd name="T15" fmla="*/ 45720 h 65"/>
              <a:gd name="T16" fmla="*/ 88900 w 57"/>
              <a:gd name="T17" fmla="*/ 58029 h 65"/>
              <a:gd name="T18" fmla="*/ 88900 w 57"/>
              <a:gd name="T19" fmla="*/ 68580 h 65"/>
              <a:gd name="T20" fmla="*/ 84221 w 57"/>
              <a:gd name="T21" fmla="*/ 73855 h 65"/>
              <a:gd name="T22" fmla="*/ 84221 w 57"/>
              <a:gd name="T23" fmla="*/ 86165 h 65"/>
              <a:gd name="T24" fmla="*/ 76423 w 57"/>
              <a:gd name="T25" fmla="*/ 98474 h 65"/>
              <a:gd name="T26" fmla="*/ 67065 w 57"/>
              <a:gd name="T27" fmla="*/ 103749 h 65"/>
              <a:gd name="T28" fmla="*/ 63946 w 57"/>
              <a:gd name="T29" fmla="*/ 109025 h 65"/>
              <a:gd name="T30" fmla="*/ 54588 w 57"/>
              <a:gd name="T31" fmla="*/ 114300 h 65"/>
              <a:gd name="T32" fmla="*/ 46789 w 57"/>
              <a:gd name="T33" fmla="*/ 114300 h 65"/>
              <a:gd name="T34" fmla="*/ 38991 w 57"/>
              <a:gd name="T35" fmla="*/ 114300 h 65"/>
              <a:gd name="T36" fmla="*/ 29633 w 57"/>
              <a:gd name="T37" fmla="*/ 114300 h 65"/>
              <a:gd name="T38" fmla="*/ 26514 w 57"/>
              <a:gd name="T39" fmla="*/ 109025 h 65"/>
              <a:gd name="T40" fmla="*/ 21835 w 57"/>
              <a:gd name="T41" fmla="*/ 103749 h 65"/>
              <a:gd name="T42" fmla="*/ 17156 w 57"/>
              <a:gd name="T43" fmla="*/ 98474 h 65"/>
              <a:gd name="T44" fmla="*/ 12477 w 57"/>
              <a:gd name="T45" fmla="*/ 91440 h 65"/>
              <a:gd name="T46" fmla="*/ 9358 w 57"/>
              <a:gd name="T47" fmla="*/ 86165 h 65"/>
              <a:gd name="T48" fmla="*/ 4679 w 57"/>
              <a:gd name="T49" fmla="*/ 73855 h 65"/>
              <a:gd name="T50" fmla="*/ 4679 w 57"/>
              <a:gd name="T51" fmla="*/ 63305 h 65"/>
              <a:gd name="T52" fmla="*/ 0 w 57"/>
              <a:gd name="T53" fmla="*/ 58029 h 65"/>
              <a:gd name="T54" fmla="*/ 4679 w 57"/>
              <a:gd name="T55" fmla="*/ 45720 h 65"/>
              <a:gd name="T56" fmla="*/ 4679 w 57"/>
              <a:gd name="T57" fmla="*/ 33411 h 65"/>
              <a:gd name="T58" fmla="*/ 9358 w 57"/>
              <a:gd name="T59" fmla="*/ 28135 h 65"/>
              <a:gd name="T60" fmla="*/ 12477 w 57"/>
              <a:gd name="T61" fmla="*/ 15826 h 65"/>
              <a:gd name="T62" fmla="*/ 21835 w 57"/>
              <a:gd name="T63" fmla="*/ 10551 h 65"/>
              <a:gd name="T64" fmla="*/ 26514 w 57"/>
              <a:gd name="T65" fmla="*/ 5275 h 65"/>
              <a:gd name="T66" fmla="*/ 34312 w 57"/>
              <a:gd name="T67" fmla="*/ 0 h 65"/>
              <a:gd name="T68" fmla="*/ 42111 w 57"/>
              <a:gd name="T69" fmla="*/ 0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65">
                <a:moveTo>
                  <a:pt x="30" y="0"/>
                </a:moveTo>
                <a:lnTo>
                  <a:pt x="33" y="0"/>
                </a:lnTo>
                <a:lnTo>
                  <a:pt x="35" y="0"/>
                </a:lnTo>
                <a:lnTo>
                  <a:pt x="38" y="0"/>
                </a:lnTo>
                <a:lnTo>
                  <a:pt x="41" y="0"/>
                </a:lnTo>
                <a:lnTo>
                  <a:pt x="41" y="3"/>
                </a:lnTo>
                <a:lnTo>
                  <a:pt x="43" y="3"/>
                </a:lnTo>
                <a:lnTo>
                  <a:pt x="46" y="6"/>
                </a:lnTo>
                <a:lnTo>
                  <a:pt x="49" y="6"/>
                </a:lnTo>
                <a:lnTo>
                  <a:pt x="49" y="9"/>
                </a:lnTo>
                <a:lnTo>
                  <a:pt x="52" y="9"/>
                </a:lnTo>
                <a:lnTo>
                  <a:pt x="52" y="13"/>
                </a:lnTo>
                <a:lnTo>
                  <a:pt x="54" y="16"/>
                </a:lnTo>
                <a:lnTo>
                  <a:pt x="54" y="19"/>
                </a:lnTo>
                <a:lnTo>
                  <a:pt x="57" y="23"/>
                </a:lnTo>
                <a:lnTo>
                  <a:pt x="57" y="26"/>
                </a:lnTo>
                <a:lnTo>
                  <a:pt x="57" y="29"/>
                </a:lnTo>
                <a:lnTo>
                  <a:pt x="57" y="33"/>
                </a:lnTo>
                <a:lnTo>
                  <a:pt x="57" y="36"/>
                </a:lnTo>
                <a:lnTo>
                  <a:pt x="57" y="39"/>
                </a:lnTo>
                <a:lnTo>
                  <a:pt x="57" y="42"/>
                </a:lnTo>
                <a:lnTo>
                  <a:pt x="54" y="42"/>
                </a:lnTo>
                <a:lnTo>
                  <a:pt x="54" y="46"/>
                </a:lnTo>
                <a:lnTo>
                  <a:pt x="54" y="49"/>
                </a:lnTo>
                <a:lnTo>
                  <a:pt x="52" y="52"/>
                </a:lnTo>
                <a:lnTo>
                  <a:pt x="49" y="56"/>
                </a:lnTo>
                <a:lnTo>
                  <a:pt x="46" y="59"/>
                </a:lnTo>
                <a:lnTo>
                  <a:pt x="43" y="59"/>
                </a:lnTo>
                <a:lnTo>
                  <a:pt x="43" y="62"/>
                </a:lnTo>
                <a:lnTo>
                  <a:pt x="41" y="62"/>
                </a:lnTo>
                <a:lnTo>
                  <a:pt x="38" y="65"/>
                </a:lnTo>
                <a:lnTo>
                  <a:pt x="35" y="65"/>
                </a:lnTo>
                <a:lnTo>
                  <a:pt x="33" y="65"/>
                </a:lnTo>
                <a:lnTo>
                  <a:pt x="30" y="65"/>
                </a:lnTo>
                <a:lnTo>
                  <a:pt x="27" y="65"/>
                </a:lnTo>
                <a:lnTo>
                  <a:pt x="25" y="65"/>
                </a:lnTo>
                <a:lnTo>
                  <a:pt x="22" y="65"/>
                </a:lnTo>
                <a:lnTo>
                  <a:pt x="19" y="65"/>
                </a:lnTo>
                <a:lnTo>
                  <a:pt x="19" y="62"/>
                </a:lnTo>
                <a:lnTo>
                  <a:pt x="17" y="62"/>
                </a:lnTo>
                <a:lnTo>
                  <a:pt x="14" y="62"/>
                </a:lnTo>
                <a:lnTo>
                  <a:pt x="14" y="59"/>
                </a:lnTo>
                <a:lnTo>
                  <a:pt x="11" y="59"/>
                </a:lnTo>
                <a:lnTo>
                  <a:pt x="11" y="56"/>
                </a:lnTo>
                <a:lnTo>
                  <a:pt x="8" y="56"/>
                </a:lnTo>
                <a:lnTo>
                  <a:pt x="8" y="52"/>
                </a:lnTo>
                <a:lnTo>
                  <a:pt x="6" y="52"/>
                </a:lnTo>
                <a:lnTo>
                  <a:pt x="6" y="49"/>
                </a:lnTo>
                <a:lnTo>
                  <a:pt x="3" y="46"/>
                </a:lnTo>
                <a:lnTo>
                  <a:pt x="3" y="42"/>
                </a:lnTo>
                <a:lnTo>
                  <a:pt x="3" y="39"/>
                </a:lnTo>
                <a:lnTo>
                  <a:pt x="3" y="36"/>
                </a:lnTo>
                <a:lnTo>
                  <a:pt x="0" y="36"/>
                </a:lnTo>
                <a:lnTo>
                  <a:pt x="0" y="33"/>
                </a:lnTo>
                <a:lnTo>
                  <a:pt x="0" y="29"/>
                </a:lnTo>
                <a:lnTo>
                  <a:pt x="3" y="26"/>
                </a:lnTo>
                <a:lnTo>
                  <a:pt x="3" y="23"/>
                </a:lnTo>
                <a:lnTo>
                  <a:pt x="3" y="19"/>
                </a:lnTo>
                <a:lnTo>
                  <a:pt x="3" y="16"/>
                </a:lnTo>
                <a:lnTo>
                  <a:pt x="6" y="16"/>
                </a:lnTo>
                <a:lnTo>
                  <a:pt x="6" y="13"/>
                </a:lnTo>
                <a:lnTo>
                  <a:pt x="8" y="9"/>
                </a:lnTo>
                <a:lnTo>
                  <a:pt x="11" y="6"/>
                </a:lnTo>
                <a:lnTo>
                  <a:pt x="14" y="6"/>
                </a:lnTo>
                <a:lnTo>
                  <a:pt x="14" y="3"/>
                </a:lnTo>
                <a:lnTo>
                  <a:pt x="17" y="3"/>
                </a:lnTo>
                <a:lnTo>
                  <a:pt x="19" y="0"/>
                </a:lnTo>
                <a:lnTo>
                  <a:pt x="22" y="0"/>
                </a:lnTo>
                <a:lnTo>
                  <a:pt x="25" y="0"/>
                </a:lnTo>
                <a:lnTo>
                  <a:pt x="27" y="0"/>
                </a:lnTo>
                <a:lnTo>
                  <a:pt x="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25" name="Freeform 259"/>
          <p:cNvSpPr>
            <a:spLocks/>
          </p:cNvSpPr>
          <p:nvPr/>
        </p:nvSpPr>
        <p:spPr bwMode="auto">
          <a:xfrm>
            <a:off x="5156200" y="1676400"/>
            <a:ext cx="88900" cy="114300"/>
          </a:xfrm>
          <a:custGeom>
            <a:avLst/>
            <a:gdLst>
              <a:gd name="T0" fmla="*/ 46789 w 57"/>
              <a:gd name="T1" fmla="*/ 0 h 65"/>
              <a:gd name="T2" fmla="*/ 63946 w 57"/>
              <a:gd name="T3" fmla="*/ 0 h 65"/>
              <a:gd name="T4" fmla="*/ 76423 w 57"/>
              <a:gd name="T5" fmla="*/ 15826 h 65"/>
              <a:gd name="T6" fmla="*/ 84221 w 57"/>
              <a:gd name="T7" fmla="*/ 33411 h 65"/>
              <a:gd name="T8" fmla="*/ 88900 w 57"/>
              <a:gd name="T9" fmla="*/ 58029 h 65"/>
              <a:gd name="T10" fmla="*/ 84221 w 57"/>
              <a:gd name="T11" fmla="*/ 80889 h 65"/>
              <a:gd name="T12" fmla="*/ 76423 w 57"/>
              <a:gd name="T13" fmla="*/ 98474 h 65"/>
              <a:gd name="T14" fmla="*/ 63946 w 57"/>
              <a:gd name="T15" fmla="*/ 109025 h 65"/>
              <a:gd name="T16" fmla="*/ 46789 w 57"/>
              <a:gd name="T17" fmla="*/ 114300 h 65"/>
              <a:gd name="T18" fmla="*/ 29633 w 57"/>
              <a:gd name="T19" fmla="*/ 109025 h 65"/>
              <a:gd name="T20" fmla="*/ 12477 w 57"/>
              <a:gd name="T21" fmla="*/ 98474 h 65"/>
              <a:gd name="T22" fmla="*/ 4679 w 57"/>
              <a:gd name="T23" fmla="*/ 80889 h 65"/>
              <a:gd name="T24" fmla="*/ 0 w 57"/>
              <a:gd name="T25" fmla="*/ 58029 h 65"/>
              <a:gd name="T26" fmla="*/ 4679 w 57"/>
              <a:gd name="T27" fmla="*/ 33411 h 65"/>
              <a:gd name="T28" fmla="*/ 12477 w 57"/>
              <a:gd name="T29" fmla="*/ 15826 h 65"/>
              <a:gd name="T30" fmla="*/ 29633 w 57"/>
              <a:gd name="T31" fmla="*/ 0 h 65"/>
              <a:gd name="T32" fmla="*/ 46789 w 57"/>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65">
                <a:moveTo>
                  <a:pt x="30" y="0"/>
                </a:moveTo>
                <a:lnTo>
                  <a:pt x="41" y="0"/>
                </a:lnTo>
                <a:lnTo>
                  <a:pt x="49" y="9"/>
                </a:lnTo>
                <a:lnTo>
                  <a:pt x="54" y="19"/>
                </a:lnTo>
                <a:lnTo>
                  <a:pt x="57" y="33"/>
                </a:lnTo>
                <a:lnTo>
                  <a:pt x="54" y="46"/>
                </a:lnTo>
                <a:lnTo>
                  <a:pt x="49" y="56"/>
                </a:lnTo>
                <a:lnTo>
                  <a:pt x="41" y="62"/>
                </a:lnTo>
                <a:lnTo>
                  <a:pt x="30" y="65"/>
                </a:lnTo>
                <a:lnTo>
                  <a:pt x="19" y="62"/>
                </a:lnTo>
                <a:lnTo>
                  <a:pt x="8" y="56"/>
                </a:lnTo>
                <a:lnTo>
                  <a:pt x="3" y="46"/>
                </a:lnTo>
                <a:lnTo>
                  <a:pt x="0" y="33"/>
                </a:lnTo>
                <a:lnTo>
                  <a:pt x="3" y="19"/>
                </a:lnTo>
                <a:lnTo>
                  <a:pt x="8" y="9"/>
                </a:lnTo>
                <a:lnTo>
                  <a:pt x="19" y="0"/>
                </a:lnTo>
                <a:lnTo>
                  <a:pt x="30"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26" name="Line 260"/>
          <p:cNvSpPr>
            <a:spLocks noChangeShapeType="1"/>
          </p:cNvSpPr>
          <p:nvPr/>
        </p:nvSpPr>
        <p:spPr bwMode="auto">
          <a:xfrm>
            <a:off x="5143500" y="1811338"/>
            <a:ext cx="119063" cy="1587"/>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27" name="Freeform 261"/>
          <p:cNvSpPr>
            <a:spLocks/>
          </p:cNvSpPr>
          <p:nvPr/>
        </p:nvSpPr>
        <p:spPr bwMode="auto">
          <a:xfrm>
            <a:off x="5110163" y="1779588"/>
            <a:ext cx="92075" cy="230187"/>
          </a:xfrm>
          <a:custGeom>
            <a:avLst/>
            <a:gdLst>
              <a:gd name="T0" fmla="*/ 92075 w 59"/>
              <a:gd name="T1" fmla="*/ 0 h 132"/>
              <a:gd name="T2" fmla="*/ 92075 w 59"/>
              <a:gd name="T3" fmla="*/ 109862 h 132"/>
              <a:gd name="T4" fmla="*/ 0 w 59"/>
              <a:gd name="T5" fmla="*/ 230187 h 132"/>
              <a:gd name="T6" fmla="*/ 0 60000 65536"/>
              <a:gd name="T7" fmla="*/ 0 60000 65536"/>
              <a:gd name="T8" fmla="*/ 0 60000 65536"/>
            </a:gdLst>
            <a:ahLst/>
            <a:cxnLst>
              <a:cxn ang="T6">
                <a:pos x="T0" y="T1"/>
              </a:cxn>
              <a:cxn ang="T7">
                <a:pos x="T2" y="T3"/>
              </a:cxn>
              <a:cxn ang="T8">
                <a:pos x="T4" y="T5"/>
              </a:cxn>
            </a:cxnLst>
            <a:rect l="0" t="0" r="r" b="b"/>
            <a:pathLst>
              <a:path w="59" h="132">
                <a:moveTo>
                  <a:pt x="59" y="0"/>
                </a:moveTo>
                <a:lnTo>
                  <a:pt x="59" y="63"/>
                </a:lnTo>
                <a:lnTo>
                  <a:pt x="0" y="132"/>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28" name="Line 262"/>
          <p:cNvSpPr>
            <a:spLocks noChangeShapeType="1"/>
          </p:cNvSpPr>
          <p:nvPr/>
        </p:nvSpPr>
        <p:spPr bwMode="auto">
          <a:xfrm>
            <a:off x="5199063" y="1874838"/>
            <a:ext cx="93662" cy="125412"/>
          </a:xfrm>
          <a:prstGeom prst="line">
            <a:avLst/>
          </a:prstGeom>
          <a:noFill/>
          <a:ln w="0" cap="sq">
            <a:solidFill>
              <a:srgbClr val="CCCCC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29" name="Freeform 263"/>
          <p:cNvSpPr>
            <a:spLocks/>
          </p:cNvSpPr>
          <p:nvPr/>
        </p:nvSpPr>
        <p:spPr bwMode="auto">
          <a:xfrm>
            <a:off x="5130800" y="1633538"/>
            <a:ext cx="88900" cy="120650"/>
          </a:xfrm>
          <a:custGeom>
            <a:avLst/>
            <a:gdLst>
              <a:gd name="T0" fmla="*/ 46789 w 57"/>
              <a:gd name="T1" fmla="*/ 5246 h 69"/>
              <a:gd name="T2" fmla="*/ 54588 w 57"/>
              <a:gd name="T3" fmla="*/ 5246 h 69"/>
              <a:gd name="T4" fmla="*/ 63946 w 57"/>
              <a:gd name="T5" fmla="*/ 5246 h 69"/>
              <a:gd name="T6" fmla="*/ 67065 w 57"/>
              <a:gd name="T7" fmla="*/ 12240 h 69"/>
              <a:gd name="T8" fmla="*/ 76423 w 57"/>
              <a:gd name="T9" fmla="*/ 22731 h 69"/>
              <a:gd name="T10" fmla="*/ 79542 w 57"/>
              <a:gd name="T11" fmla="*/ 29725 h 69"/>
              <a:gd name="T12" fmla="*/ 84221 w 57"/>
              <a:gd name="T13" fmla="*/ 40217 h 69"/>
              <a:gd name="T14" fmla="*/ 88900 w 57"/>
              <a:gd name="T15" fmla="*/ 47211 h 69"/>
              <a:gd name="T16" fmla="*/ 88900 w 57"/>
              <a:gd name="T17" fmla="*/ 57702 h 69"/>
              <a:gd name="T18" fmla="*/ 88900 w 57"/>
              <a:gd name="T19" fmla="*/ 69942 h 69"/>
              <a:gd name="T20" fmla="*/ 84221 w 57"/>
              <a:gd name="T21" fmla="*/ 80433 h 69"/>
              <a:gd name="T22" fmla="*/ 84221 w 57"/>
              <a:gd name="T23" fmla="*/ 92673 h 69"/>
              <a:gd name="T24" fmla="*/ 79542 w 57"/>
              <a:gd name="T25" fmla="*/ 97919 h 69"/>
              <a:gd name="T26" fmla="*/ 71744 w 57"/>
              <a:gd name="T27" fmla="*/ 104913 h 69"/>
              <a:gd name="T28" fmla="*/ 67065 w 57"/>
              <a:gd name="T29" fmla="*/ 110159 h 69"/>
              <a:gd name="T30" fmla="*/ 63946 w 57"/>
              <a:gd name="T31" fmla="*/ 115404 h 69"/>
              <a:gd name="T32" fmla="*/ 59267 w 57"/>
              <a:gd name="T33" fmla="*/ 120650 h 69"/>
              <a:gd name="T34" fmla="*/ 51468 w 57"/>
              <a:gd name="T35" fmla="*/ 120650 h 69"/>
              <a:gd name="T36" fmla="*/ 42111 w 57"/>
              <a:gd name="T37" fmla="*/ 120650 h 69"/>
              <a:gd name="T38" fmla="*/ 34312 w 57"/>
              <a:gd name="T39" fmla="*/ 120650 h 69"/>
              <a:gd name="T40" fmla="*/ 24954 w 57"/>
              <a:gd name="T41" fmla="*/ 115404 h 69"/>
              <a:gd name="T42" fmla="*/ 21835 w 57"/>
              <a:gd name="T43" fmla="*/ 110159 h 69"/>
              <a:gd name="T44" fmla="*/ 17156 w 57"/>
              <a:gd name="T45" fmla="*/ 104913 h 69"/>
              <a:gd name="T46" fmla="*/ 12477 w 57"/>
              <a:gd name="T47" fmla="*/ 97919 h 69"/>
              <a:gd name="T48" fmla="*/ 9358 w 57"/>
              <a:gd name="T49" fmla="*/ 92673 h 69"/>
              <a:gd name="T50" fmla="*/ 4679 w 57"/>
              <a:gd name="T51" fmla="*/ 80433 h 69"/>
              <a:gd name="T52" fmla="*/ 0 w 57"/>
              <a:gd name="T53" fmla="*/ 75188 h 69"/>
              <a:gd name="T54" fmla="*/ 0 w 57"/>
              <a:gd name="T55" fmla="*/ 62948 h 69"/>
              <a:gd name="T56" fmla="*/ 0 w 57"/>
              <a:gd name="T57" fmla="*/ 52457 h 69"/>
              <a:gd name="T58" fmla="*/ 4679 w 57"/>
              <a:gd name="T59" fmla="*/ 40217 h 69"/>
              <a:gd name="T60" fmla="*/ 9358 w 57"/>
              <a:gd name="T61" fmla="*/ 34971 h 69"/>
              <a:gd name="T62" fmla="*/ 12477 w 57"/>
              <a:gd name="T63" fmla="*/ 22731 h 69"/>
              <a:gd name="T64" fmla="*/ 21835 w 57"/>
              <a:gd name="T65" fmla="*/ 12240 h 69"/>
              <a:gd name="T66" fmla="*/ 29633 w 57"/>
              <a:gd name="T67" fmla="*/ 5246 h 69"/>
              <a:gd name="T68" fmla="*/ 37432 w 57"/>
              <a:gd name="T69" fmla="*/ 5246 h 69"/>
              <a:gd name="T70" fmla="*/ 46789 w 57"/>
              <a:gd name="T71" fmla="*/ 0 h 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 h="69">
                <a:moveTo>
                  <a:pt x="30" y="0"/>
                </a:moveTo>
                <a:lnTo>
                  <a:pt x="30" y="3"/>
                </a:lnTo>
                <a:lnTo>
                  <a:pt x="33" y="3"/>
                </a:lnTo>
                <a:lnTo>
                  <a:pt x="35" y="3"/>
                </a:lnTo>
                <a:lnTo>
                  <a:pt x="38" y="3"/>
                </a:lnTo>
                <a:lnTo>
                  <a:pt x="41" y="3"/>
                </a:lnTo>
                <a:lnTo>
                  <a:pt x="41" y="7"/>
                </a:lnTo>
                <a:lnTo>
                  <a:pt x="43" y="7"/>
                </a:lnTo>
                <a:lnTo>
                  <a:pt x="46" y="10"/>
                </a:lnTo>
                <a:lnTo>
                  <a:pt x="49" y="13"/>
                </a:lnTo>
                <a:lnTo>
                  <a:pt x="51" y="13"/>
                </a:lnTo>
                <a:lnTo>
                  <a:pt x="51" y="17"/>
                </a:lnTo>
                <a:lnTo>
                  <a:pt x="54" y="20"/>
                </a:lnTo>
                <a:lnTo>
                  <a:pt x="54" y="23"/>
                </a:lnTo>
                <a:lnTo>
                  <a:pt x="54" y="27"/>
                </a:lnTo>
                <a:lnTo>
                  <a:pt x="57" y="27"/>
                </a:lnTo>
                <a:lnTo>
                  <a:pt x="57" y="30"/>
                </a:lnTo>
                <a:lnTo>
                  <a:pt x="57" y="33"/>
                </a:lnTo>
                <a:lnTo>
                  <a:pt x="57" y="36"/>
                </a:lnTo>
                <a:lnTo>
                  <a:pt x="57" y="40"/>
                </a:lnTo>
                <a:lnTo>
                  <a:pt x="57" y="43"/>
                </a:lnTo>
                <a:lnTo>
                  <a:pt x="54" y="46"/>
                </a:lnTo>
                <a:lnTo>
                  <a:pt x="54" y="50"/>
                </a:lnTo>
                <a:lnTo>
                  <a:pt x="54" y="53"/>
                </a:lnTo>
                <a:lnTo>
                  <a:pt x="51" y="53"/>
                </a:lnTo>
                <a:lnTo>
                  <a:pt x="51" y="56"/>
                </a:lnTo>
                <a:lnTo>
                  <a:pt x="49" y="60"/>
                </a:lnTo>
                <a:lnTo>
                  <a:pt x="46" y="60"/>
                </a:lnTo>
                <a:lnTo>
                  <a:pt x="46" y="63"/>
                </a:lnTo>
                <a:lnTo>
                  <a:pt x="43" y="63"/>
                </a:lnTo>
                <a:lnTo>
                  <a:pt x="43" y="66"/>
                </a:lnTo>
                <a:lnTo>
                  <a:pt x="41" y="66"/>
                </a:lnTo>
                <a:lnTo>
                  <a:pt x="38" y="66"/>
                </a:lnTo>
                <a:lnTo>
                  <a:pt x="38" y="69"/>
                </a:lnTo>
                <a:lnTo>
                  <a:pt x="35" y="69"/>
                </a:lnTo>
                <a:lnTo>
                  <a:pt x="33" y="69"/>
                </a:lnTo>
                <a:lnTo>
                  <a:pt x="30" y="69"/>
                </a:lnTo>
                <a:lnTo>
                  <a:pt x="27" y="69"/>
                </a:lnTo>
                <a:lnTo>
                  <a:pt x="24" y="69"/>
                </a:lnTo>
                <a:lnTo>
                  <a:pt x="22" y="69"/>
                </a:lnTo>
                <a:lnTo>
                  <a:pt x="19" y="66"/>
                </a:lnTo>
                <a:lnTo>
                  <a:pt x="16" y="66"/>
                </a:lnTo>
                <a:lnTo>
                  <a:pt x="14" y="66"/>
                </a:lnTo>
                <a:lnTo>
                  <a:pt x="14" y="63"/>
                </a:lnTo>
                <a:lnTo>
                  <a:pt x="11" y="63"/>
                </a:lnTo>
                <a:lnTo>
                  <a:pt x="11" y="60"/>
                </a:lnTo>
                <a:lnTo>
                  <a:pt x="8" y="60"/>
                </a:lnTo>
                <a:lnTo>
                  <a:pt x="8" y="56"/>
                </a:lnTo>
                <a:lnTo>
                  <a:pt x="6" y="56"/>
                </a:lnTo>
                <a:lnTo>
                  <a:pt x="6" y="53"/>
                </a:lnTo>
                <a:lnTo>
                  <a:pt x="3" y="50"/>
                </a:lnTo>
                <a:lnTo>
                  <a:pt x="3" y="46"/>
                </a:lnTo>
                <a:lnTo>
                  <a:pt x="3" y="43"/>
                </a:lnTo>
                <a:lnTo>
                  <a:pt x="0" y="43"/>
                </a:lnTo>
                <a:lnTo>
                  <a:pt x="0" y="40"/>
                </a:lnTo>
                <a:lnTo>
                  <a:pt x="0" y="36"/>
                </a:lnTo>
                <a:lnTo>
                  <a:pt x="0" y="33"/>
                </a:lnTo>
                <a:lnTo>
                  <a:pt x="0" y="30"/>
                </a:lnTo>
                <a:lnTo>
                  <a:pt x="3" y="27"/>
                </a:lnTo>
                <a:lnTo>
                  <a:pt x="3" y="23"/>
                </a:lnTo>
                <a:lnTo>
                  <a:pt x="3" y="20"/>
                </a:lnTo>
                <a:lnTo>
                  <a:pt x="6" y="20"/>
                </a:lnTo>
                <a:lnTo>
                  <a:pt x="6" y="17"/>
                </a:lnTo>
                <a:lnTo>
                  <a:pt x="8" y="13"/>
                </a:lnTo>
                <a:lnTo>
                  <a:pt x="11" y="10"/>
                </a:lnTo>
                <a:lnTo>
                  <a:pt x="14" y="7"/>
                </a:lnTo>
                <a:lnTo>
                  <a:pt x="16" y="7"/>
                </a:lnTo>
                <a:lnTo>
                  <a:pt x="19" y="3"/>
                </a:lnTo>
                <a:lnTo>
                  <a:pt x="22" y="3"/>
                </a:lnTo>
                <a:lnTo>
                  <a:pt x="24" y="3"/>
                </a:lnTo>
                <a:lnTo>
                  <a:pt x="27" y="3"/>
                </a:lnTo>
                <a:lnTo>
                  <a:pt x="30"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30" name="Freeform 264"/>
          <p:cNvSpPr>
            <a:spLocks/>
          </p:cNvSpPr>
          <p:nvPr/>
        </p:nvSpPr>
        <p:spPr bwMode="auto">
          <a:xfrm>
            <a:off x="5118100" y="1633538"/>
            <a:ext cx="88900" cy="120650"/>
          </a:xfrm>
          <a:custGeom>
            <a:avLst/>
            <a:gdLst>
              <a:gd name="T0" fmla="*/ 46789 w 57"/>
              <a:gd name="T1" fmla="*/ 0 h 69"/>
              <a:gd name="T2" fmla="*/ 63946 w 57"/>
              <a:gd name="T3" fmla="*/ 5246 h 69"/>
              <a:gd name="T4" fmla="*/ 76423 w 57"/>
              <a:gd name="T5" fmla="*/ 22731 h 69"/>
              <a:gd name="T6" fmla="*/ 84221 w 57"/>
              <a:gd name="T7" fmla="*/ 40217 h 69"/>
              <a:gd name="T8" fmla="*/ 88900 w 57"/>
              <a:gd name="T9" fmla="*/ 62948 h 69"/>
              <a:gd name="T10" fmla="*/ 84221 w 57"/>
              <a:gd name="T11" fmla="*/ 87428 h 69"/>
              <a:gd name="T12" fmla="*/ 76423 w 57"/>
              <a:gd name="T13" fmla="*/ 104913 h 69"/>
              <a:gd name="T14" fmla="*/ 63946 w 57"/>
              <a:gd name="T15" fmla="*/ 115404 h 69"/>
              <a:gd name="T16" fmla="*/ 46789 w 57"/>
              <a:gd name="T17" fmla="*/ 120650 h 69"/>
              <a:gd name="T18" fmla="*/ 29633 w 57"/>
              <a:gd name="T19" fmla="*/ 115404 h 69"/>
              <a:gd name="T20" fmla="*/ 12477 w 57"/>
              <a:gd name="T21" fmla="*/ 104913 h 69"/>
              <a:gd name="T22" fmla="*/ 4679 w 57"/>
              <a:gd name="T23" fmla="*/ 87428 h 69"/>
              <a:gd name="T24" fmla="*/ 0 w 57"/>
              <a:gd name="T25" fmla="*/ 62948 h 69"/>
              <a:gd name="T26" fmla="*/ 4679 w 57"/>
              <a:gd name="T27" fmla="*/ 40217 h 69"/>
              <a:gd name="T28" fmla="*/ 12477 w 57"/>
              <a:gd name="T29" fmla="*/ 22731 h 69"/>
              <a:gd name="T30" fmla="*/ 29633 w 57"/>
              <a:gd name="T31" fmla="*/ 5246 h 69"/>
              <a:gd name="T32" fmla="*/ 46789 w 57"/>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69">
                <a:moveTo>
                  <a:pt x="30" y="0"/>
                </a:moveTo>
                <a:lnTo>
                  <a:pt x="41" y="3"/>
                </a:lnTo>
                <a:lnTo>
                  <a:pt x="49" y="13"/>
                </a:lnTo>
                <a:lnTo>
                  <a:pt x="54" y="23"/>
                </a:lnTo>
                <a:lnTo>
                  <a:pt x="57" y="36"/>
                </a:lnTo>
                <a:lnTo>
                  <a:pt x="54" y="50"/>
                </a:lnTo>
                <a:lnTo>
                  <a:pt x="49" y="60"/>
                </a:lnTo>
                <a:lnTo>
                  <a:pt x="41" y="66"/>
                </a:lnTo>
                <a:lnTo>
                  <a:pt x="30" y="69"/>
                </a:lnTo>
                <a:lnTo>
                  <a:pt x="19" y="66"/>
                </a:lnTo>
                <a:lnTo>
                  <a:pt x="8" y="60"/>
                </a:lnTo>
                <a:lnTo>
                  <a:pt x="3" y="50"/>
                </a:lnTo>
                <a:lnTo>
                  <a:pt x="0" y="36"/>
                </a:lnTo>
                <a:lnTo>
                  <a:pt x="3" y="23"/>
                </a:lnTo>
                <a:lnTo>
                  <a:pt x="8" y="13"/>
                </a:lnTo>
                <a:lnTo>
                  <a:pt x="19" y="3"/>
                </a:lnTo>
                <a:lnTo>
                  <a:pt x="30" y="0"/>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31" name="Line 265"/>
          <p:cNvSpPr>
            <a:spLocks noChangeShapeType="1"/>
          </p:cNvSpPr>
          <p:nvPr/>
        </p:nvSpPr>
        <p:spPr bwMode="auto">
          <a:xfrm>
            <a:off x="5113338" y="1774825"/>
            <a:ext cx="123825" cy="1588"/>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32" name="Freeform 266"/>
          <p:cNvSpPr>
            <a:spLocks/>
          </p:cNvSpPr>
          <p:nvPr/>
        </p:nvSpPr>
        <p:spPr bwMode="auto">
          <a:xfrm>
            <a:off x="5083175" y="1743075"/>
            <a:ext cx="88900" cy="230188"/>
          </a:xfrm>
          <a:custGeom>
            <a:avLst/>
            <a:gdLst>
              <a:gd name="T0" fmla="*/ 88900 w 57"/>
              <a:gd name="T1" fmla="*/ 0 h 132"/>
              <a:gd name="T2" fmla="*/ 88900 w 57"/>
              <a:gd name="T3" fmla="*/ 109862 h 132"/>
              <a:gd name="T4" fmla="*/ 0 w 57"/>
              <a:gd name="T5" fmla="*/ 230188 h 132"/>
              <a:gd name="T6" fmla="*/ 0 60000 65536"/>
              <a:gd name="T7" fmla="*/ 0 60000 65536"/>
              <a:gd name="T8" fmla="*/ 0 60000 65536"/>
            </a:gdLst>
            <a:ahLst/>
            <a:cxnLst>
              <a:cxn ang="T6">
                <a:pos x="T0" y="T1"/>
              </a:cxn>
              <a:cxn ang="T7">
                <a:pos x="T2" y="T3"/>
              </a:cxn>
              <a:cxn ang="T8">
                <a:pos x="T4" y="T5"/>
              </a:cxn>
            </a:cxnLst>
            <a:rect l="0" t="0" r="r" b="b"/>
            <a:pathLst>
              <a:path w="57" h="132">
                <a:moveTo>
                  <a:pt x="57" y="0"/>
                </a:moveTo>
                <a:lnTo>
                  <a:pt x="57" y="63"/>
                </a:lnTo>
                <a:lnTo>
                  <a:pt x="0" y="132"/>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33" name="Line 267"/>
          <p:cNvSpPr>
            <a:spLocks noChangeShapeType="1"/>
          </p:cNvSpPr>
          <p:nvPr/>
        </p:nvSpPr>
        <p:spPr bwMode="auto">
          <a:xfrm>
            <a:off x="5173663" y="1838325"/>
            <a:ext cx="92075" cy="12541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34" name="Line 268"/>
          <p:cNvSpPr>
            <a:spLocks noChangeShapeType="1"/>
          </p:cNvSpPr>
          <p:nvPr/>
        </p:nvSpPr>
        <p:spPr bwMode="auto">
          <a:xfrm>
            <a:off x="5257800" y="1779588"/>
            <a:ext cx="274638" cy="158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35" name="Line 269"/>
          <p:cNvSpPr>
            <a:spLocks noChangeShapeType="1"/>
          </p:cNvSpPr>
          <p:nvPr/>
        </p:nvSpPr>
        <p:spPr bwMode="auto">
          <a:xfrm>
            <a:off x="5597525" y="1911350"/>
            <a:ext cx="63500" cy="8096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36" name="Line 270"/>
          <p:cNvSpPr>
            <a:spLocks noChangeShapeType="1"/>
          </p:cNvSpPr>
          <p:nvPr/>
        </p:nvSpPr>
        <p:spPr bwMode="auto">
          <a:xfrm flipH="1">
            <a:off x="5829300" y="1906588"/>
            <a:ext cx="66675" cy="80962"/>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37" name="Freeform 271"/>
          <p:cNvSpPr>
            <a:spLocks/>
          </p:cNvSpPr>
          <p:nvPr/>
        </p:nvSpPr>
        <p:spPr bwMode="auto">
          <a:xfrm>
            <a:off x="5586413" y="1900238"/>
            <a:ext cx="74612" cy="74612"/>
          </a:xfrm>
          <a:custGeom>
            <a:avLst/>
            <a:gdLst>
              <a:gd name="T0" fmla="*/ 0 w 33"/>
              <a:gd name="T1" fmla="*/ 20165 h 37"/>
              <a:gd name="T2" fmla="*/ 74612 w 33"/>
              <a:gd name="T3" fmla="*/ 0 h 37"/>
              <a:gd name="T4" fmla="*/ 61046 w 33"/>
              <a:gd name="T5" fmla="*/ 74612 h 37"/>
              <a:gd name="T6" fmla="*/ 0 w 33"/>
              <a:gd name="T7" fmla="*/ 20165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 h="37">
                <a:moveTo>
                  <a:pt x="0" y="10"/>
                </a:moveTo>
                <a:lnTo>
                  <a:pt x="33" y="0"/>
                </a:lnTo>
                <a:lnTo>
                  <a:pt x="27" y="37"/>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38" name="Freeform 272"/>
          <p:cNvSpPr>
            <a:spLocks/>
          </p:cNvSpPr>
          <p:nvPr/>
        </p:nvSpPr>
        <p:spPr bwMode="auto">
          <a:xfrm>
            <a:off x="5586413" y="1900238"/>
            <a:ext cx="74612" cy="74612"/>
          </a:xfrm>
          <a:custGeom>
            <a:avLst/>
            <a:gdLst>
              <a:gd name="T0" fmla="*/ 0 w 33"/>
              <a:gd name="T1" fmla="*/ 20165 h 37"/>
              <a:gd name="T2" fmla="*/ 74612 w 33"/>
              <a:gd name="T3" fmla="*/ 0 h 37"/>
              <a:gd name="T4" fmla="*/ 61046 w 33"/>
              <a:gd name="T5" fmla="*/ 74612 h 37"/>
              <a:gd name="T6" fmla="*/ 0 w 33"/>
              <a:gd name="T7" fmla="*/ 20165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 h="37">
                <a:moveTo>
                  <a:pt x="0" y="10"/>
                </a:moveTo>
                <a:lnTo>
                  <a:pt x="33" y="0"/>
                </a:lnTo>
                <a:lnTo>
                  <a:pt x="27" y="37"/>
                </a:lnTo>
                <a:lnTo>
                  <a:pt x="0" y="10"/>
                </a:lnTo>
              </a:path>
            </a:pathLst>
          </a:custGeom>
          <a:noFill/>
          <a:ln w="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39" name="Freeform 273"/>
          <p:cNvSpPr>
            <a:spLocks/>
          </p:cNvSpPr>
          <p:nvPr/>
        </p:nvSpPr>
        <p:spPr bwMode="auto">
          <a:xfrm>
            <a:off x="5627688" y="1931988"/>
            <a:ext cx="74612" cy="92075"/>
          </a:xfrm>
          <a:custGeom>
            <a:avLst/>
            <a:gdLst>
              <a:gd name="T0" fmla="*/ 17765 w 21"/>
              <a:gd name="T1" fmla="*/ 12161 h 53"/>
              <a:gd name="T2" fmla="*/ 74612 w 21"/>
              <a:gd name="T3" fmla="*/ 0 h 53"/>
              <a:gd name="T4" fmla="*/ 56847 w 21"/>
              <a:gd name="T5" fmla="*/ 92075 h 53"/>
              <a:gd name="T6" fmla="*/ 0 w 21"/>
              <a:gd name="T7" fmla="*/ 69491 h 53"/>
              <a:gd name="T8" fmla="*/ 17765 w 21"/>
              <a:gd name="T9" fmla="*/ 12161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53">
                <a:moveTo>
                  <a:pt x="5" y="7"/>
                </a:moveTo>
                <a:lnTo>
                  <a:pt x="21" y="0"/>
                </a:lnTo>
                <a:lnTo>
                  <a:pt x="16" y="53"/>
                </a:lnTo>
                <a:lnTo>
                  <a:pt x="0" y="40"/>
                </a:lnTo>
                <a:lnTo>
                  <a:pt x="5" y="7"/>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40" name="Freeform 274"/>
          <p:cNvSpPr>
            <a:spLocks/>
          </p:cNvSpPr>
          <p:nvPr/>
        </p:nvSpPr>
        <p:spPr bwMode="auto">
          <a:xfrm>
            <a:off x="5627688" y="1931988"/>
            <a:ext cx="74612" cy="92075"/>
          </a:xfrm>
          <a:custGeom>
            <a:avLst/>
            <a:gdLst>
              <a:gd name="T0" fmla="*/ 17765 w 21"/>
              <a:gd name="T1" fmla="*/ 12161 h 53"/>
              <a:gd name="T2" fmla="*/ 74612 w 21"/>
              <a:gd name="T3" fmla="*/ 0 h 53"/>
              <a:gd name="T4" fmla="*/ 56847 w 21"/>
              <a:gd name="T5" fmla="*/ 92075 h 53"/>
              <a:gd name="T6" fmla="*/ 0 w 21"/>
              <a:gd name="T7" fmla="*/ 69491 h 53"/>
              <a:gd name="T8" fmla="*/ 17765 w 21"/>
              <a:gd name="T9" fmla="*/ 12161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53">
                <a:moveTo>
                  <a:pt x="5" y="7"/>
                </a:moveTo>
                <a:lnTo>
                  <a:pt x="21" y="0"/>
                </a:lnTo>
                <a:lnTo>
                  <a:pt x="16" y="53"/>
                </a:lnTo>
                <a:lnTo>
                  <a:pt x="0" y="40"/>
                </a:lnTo>
                <a:lnTo>
                  <a:pt x="5" y="7"/>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41" name="Freeform 275"/>
          <p:cNvSpPr>
            <a:spLocks/>
          </p:cNvSpPr>
          <p:nvPr/>
        </p:nvSpPr>
        <p:spPr bwMode="auto">
          <a:xfrm>
            <a:off x="5851525" y="1936750"/>
            <a:ext cx="74613" cy="87313"/>
          </a:xfrm>
          <a:custGeom>
            <a:avLst/>
            <a:gdLst>
              <a:gd name="T0" fmla="*/ 25952 w 46"/>
              <a:gd name="T1" fmla="*/ 0 h 50"/>
              <a:gd name="T2" fmla="*/ 0 w 46"/>
              <a:gd name="T3" fmla="*/ 34925 h 50"/>
              <a:gd name="T4" fmla="*/ 8110 w 46"/>
              <a:gd name="T5" fmla="*/ 87313 h 50"/>
              <a:gd name="T6" fmla="*/ 74613 w 46"/>
              <a:gd name="T7" fmla="*/ 12224 h 50"/>
              <a:gd name="T8" fmla="*/ 25952 w 4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0">
                <a:moveTo>
                  <a:pt x="16" y="0"/>
                </a:moveTo>
                <a:lnTo>
                  <a:pt x="0" y="20"/>
                </a:lnTo>
                <a:lnTo>
                  <a:pt x="5" y="50"/>
                </a:lnTo>
                <a:lnTo>
                  <a:pt x="46" y="7"/>
                </a:lnTo>
                <a:lnTo>
                  <a:pt x="1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42" name="Freeform 276"/>
          <p:cNvSpPr>
            <a:spLocks/>
          </p:cNvSpPr>
          <p:nvPr/>
        </p:nvSpPr>
        <p:spPr bwMode="auto">
          <a:xfrm>
            <a:off x="5851525" y="1936750"/>
            <a:ext cx="74613" cy="87313"/>
          </a:xfrm>
          <a:custGeom>
            <a:avLst/>
            <a:gdLst>
              <a:gd name="T0" fmla="*/ 25952 w 46"/>
              <a:gd name="T1" fmla="*/ 0 h 50"/>
              <a:gd name="T2" fmla="*/ 0 w 46"/>
              <a:gd name="T3" fmla="*/ 34925 h 50"/>
              <a:gd name="T4" fmla="*/ 8110 w 46"/>
              <a:gd name="T5" fmla="*/ 87313 h 50"/>
              <a:gd name="T6" fmla="*/ 74613 w 46"/>
              <a:gd name="T7" fmla="*/ 12224 h 50"/>
              <a:gd name="T8" fmla="*/ 25952 w 4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0">
                <a:moveTo>
                  <a:pt x="16" y="0"/>
                </a:moveTo>
                <a:lnTo>
                  <a:pt x="0" y="20"/>
                </a:lnTo>
                <a:lnTo>
                  <a:pt x="5" y="50"/>
                </a:lnTo>
                <a:lnTo>
                  <a:pt x="46" y="7"/>
                </a:lnTo>
                <a:lnTo>
                  <a:pt x="16" y="0"/>
                </a:lnTo>
              </a:path>
            </a:pathLst>
          </a:custGeom>
          <a:noFill/>
          <a:ln w="0" cap="sq">
            <a:solidFill>
              <a:srgbClr val="CCCC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43" name="Line 277"/>
          <p:cNvSpPr>
            <a:spLocks noChangeShapeType="1"/>
          </p:cNvSpPr>
          <p:nvPr/>
        </p:nvSpPr>
        <p:spPr bwMode="auto">
          <a:xfrm flipH="1" flipV="1">
            <a:off x="5829300" y="1895475"/>
            <a:ext cx="139700" cy="219075"/>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2244" name="Freeform 278"/>
          <p:cNvSpPr>
            <a:spLocks/>
          </p:cNvSpPr>
          <p:nvPr/>
        </p:nvSpPr>
        <p:spPr bwMode="auto">
          <a:xfrm>
            <a:off x="5819775" y="1884363"/>
            <a:ext cx="80963" cy="109537"/>
          </a:xfrm>
          <a:custGeom>
            <a:avLst/>
            <a:gdLst>
              <a:gd name="T0" fmla="*/ 12456 w 52"/>
              <a:gd name="T1" fmla="*/ 109537 h 63"/>
              <a:gd name="T2" fmla="*/ 0 w 52"/>
              <a:gd name="T3" fmla="*/ 0 h 63"/>
              <a:gd name="T4" fmla="*/ 80963 w 52"/>
              <a:gd name="T5" fmla="*/ 29558 h 63"/>
              <a:gd name="T6" fmla="*/ 0 60000 65536"/>
              <a:gd name="T7" fmla="*/ 0 60000 65536"/>
              <a:gd name="T8" fmla="*/ 0 60000 65536"/>
            </a:gdLst>
            <a:ahLst/>
            <a:cxnLst>
              <a:cxn ang="T6">
                <a:pos x="T0" y="T1"/>
              </a:cxn>
              <a:cxn ang="T7">
                <a:pos x="T2" y="T3"/>
              </a:cxn>
              <a:cxn ang="T8">
                <a:pos x="T4" y="T5"/>
              </a:cxn>
            </a:cxnLst>
            <a:rect l="0" t="0" r="r" b="b"/>
            <a:pathLst>
              <a:path w="52" h="63">
                <a:moveTo>
                  <a:pt x="8" y="63"/>
                </a:moveTo>
                <a:lnTo>
                  <a:pt x="0" y="0"/>
                </a:lnTo>
                <a:lnTo>
                  <a:pt x="52" y="17"/>
                </a:lnTo>
              </a:path>
            </a:pathLst>
          </a:custGeom>
          <a:noFill/>
          <a:ln w="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45" name="Freeform 279"/>
          <p:cNvSpPr>
            <a:spLocks/>
          </p:cNvSpPr>
          <p:nvPr/>
        </p:nvSpPr>
        <p:spPr bwMode="auto">
          <a:xfrm>
            <a:off x="5799138" y="1900238"/>
            <a:ext cx="74612" cy="74612"/>
          </a:xfrm>
          <a:custGeom>
            <a:avLst/>
            <a:gdLst>
              <a:gd name="T0" fmla="*/ 0 w 29"/>
              <a:gd name="T1" fmla="*/ 0 h 37"/>
              <a:gd name="T2" fmla="*/ 12864 w 29"/>
              <a:gd name="T3" fmla="*/ 74612 h 37"/>
              <a:gd name="T4" fmla="*/ 74612 w 29"/>
              <a:gd name="T5" fmla="*/ 20165 h 37"/>
              <a:gd name="T6" fmla="*/ 0 w 29"/>
              <a:gd name="T7" fmla="*/ 0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37">
                <a:moveTo>
                  <a:pt x="0" y="0"/>
                </a:moveTo>
                <a:lnTo>
                  <a:pt x="5" y="37"/>
                </a:lnTo>
                <a:lnTo>
                  <a:pt x="29"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246" name="Freeform 280"/>
          <p:cNvSpPr>
            <a:spLocks/>
          </p:cNvSpPr>
          <p:nvPr/>
        </p:nvSpPr>
        <p:spPr bwMode="auto">
          <a:xfrm>
            <a:off x="5799138" y="1900238"/>
            <a:ext cx="74612" cy="74612"/>
          </a:xfrm>
          <a:custGeom>
            <a:avLst/>
            <a:gdLst>
              <a:gd name="T0" fmla="*/ 0 w 29"/>
              <a:gd name="T1" fmla="*/ 0 h 37"/>
              <a:gd name="T2" fmla="*/ 12864 w 29"/>
              <a:gd name="T3" fmla="*/ 74612 h 37"/>
              <a:gd name="T4" fmla="*/ 74612 w 29"/>
              <a:gd name="T5" fmla="*/ 20165 h 37"/>
              <a:gd name="T6" fmla="*/ 0 w 29"/>
              <a:gd name="T7" fmla="*/ 0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37">
                <a:moveTo>
                  <a:pt x="0" y="0"/>
                </a:moveTo>
                <a:lnTo>
                  <a:pt x="5" y="37"/>
                </a:lnTo>
                <a:lnTo>
                  <a:pt x="29" y="10"/>
                </a:lnTo>
                <a:lnTo>
                  <a:pt x="0" y="0"/>
                </a:lnTo>
              </a:path>
            </a:pathLst>
          </a:custGeom>
          <a:noFill/>
          <a:ln w="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247" name="Rectangle 48"/>
          <p:cNvSpPr>
            <a:spLocks noChangeArrowheads="1"/>
          </p:cNvSpPr>
          <p:nvPr/>
        </p:nvSpPr>
        <p:spPr bwMode="auto">
          <a:xfrm>
            <a:off x="1973263" y="2286000"/>
            <a:ext cx="12827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ko-KR" sz="1800" b="1" i="1">
                <a:solidFill>
                  <a:srgbClr val="316F03"/>
                </a:solidFill>
                <a:ea typeface="Gulim" pitchFamily="34" charset="-127"/>
              </a:rPr>
              <a:t>Structure</a:t>
            </a:r>
            <a:r>
              <a:rPr lang="en-US" altLang="ko-KR" sz="1800" b="1">
                <a:solidFill>
                  <a:srgbClr val="316F03"/>
                </a:solidFill>
                <a:ea typeface="Gulim" pitchFamily="34" charset="-127"/>
              </a:rPr>
              <a:t> </a:t>
            </a:r>
          </a:p>
        </p:txBody>
      </p:sp>
      <p:sp>
        <p:nvSpPr>
          <p:cNvPr id="42248" name="Rectangle 49"/>
          <p:cNvSpPr>
            <a:spLocks noChangeArrowheads="1"/>
          </p:cNvSpPr>
          <p:nvPr/>
        </p:nvSpPr>
        <p:spPr bwMode="auto">
          <a:xfrm>
            <a:off x="1993900" y="1752600"/>
            <a:ext cx="15271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ko-KR" sz="1600" b="1">
                <a:solidFill>
                  <a:srgbClr val="FF3300"/>
                </a:solidFill>
                <a:ea typeface="Gulim" pitchFamily="34" charset="-127"/>
              </a:rPr>
              <a:t>Analysts/</a:t>
            </a:r>
            <a:br>
              <a:rPr lang="en-US" altLang="ko-KR" sz="1600" b="1">
                <a:solidFill>
                  <a:srgbClr val="FF3300"/>
                </a:solidFill>
                <a:ea typeface="Gulim" pitchFamily="34" charset="-127"/>
              </a:rPr>
            </a:br>
            <a:r>
              <a:rPr lang="en-US" altLang="ko-KR" sz="1600" b="1">
                <a:solidFill>
                  <a:srgbClr val="FF3300"/>
                </a:solidFill>
                <a:ea typeface="Gulim" pitchFamily="34" charset="-127"/>
              </a:rPr>
              <a:t>Designers</a:t>
            </a:r>
          </a:p>
        </p:txBody>
      </p:sp>
      <p:grpSp>
        <p:nvGrpSpPr>
          <p:cNvPr id="42249" name="Group 18"/>
          <p:cNvGrpSpPr>
            <a:grpSpLocks/>
          </p:cNvGrpSpPr>
          <p:nvPr/>
        </p:nvGrpSpPr>
        <p:grpSpPr bwMode="auto">
          <a:xfrm>
            <a:off x="3878263" y="2006600"/>
            <a:ext cx="1468437" cy="588963"/>
            <a:chOff x="1056" y="755"/>
            <a:chExt cx="940" cy="337"/>
          </a:xfrm>
        </p:grpSpPr>
        <p:sp>
          <p:nvSpPr>
            <p:cNvPr id="42253" name="Rectangle 19"/>
            <p:cNvSpPr>
              <a:spLocks noChangeArrowheads="1"/>
            </p:cNvSpPr>
            <p:nvPr/>
          </p:nvSpPr>
          <p:spPr bwMode="auto">
            <a:xfrm>
              <a:off x="1056" y="755"/>
              <a:ext cx="73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ko-KR" sz="1600" b="1">
                  <a:solidFill>
                    <a:srgbClr val="FF3300"/>
                  </a:solidFill>
                  <a:ea typeface="Gulim" pitchFamily="34" charset="-127"/>
                </a:rPr>
                <a:t>End-user </a:t>
              </a:r>
            </a:p>
          </p:txBody>
        </p:sp>
        <p:sp>
          <p:nvSpPr>
            <p:cNvPr id="42254" name="Rectangle 20"/>
            <p:cNvSpPr>
              <a:spLocks noChangeArrowheads="1"/>
            </p:cNvSpPr>
            <p:nvPr/>
          </p:nvSpPr>
          <p:spPr bwMode="auto">
            <a:xfrm>
              <a:off x="1056" y="894"/>
              <a:ext cx="94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eaLnBrk="0">
                <a:defRPr sz="1200">
                  <a:solidFill>
                    <a:srgbClr val="000000"/>
                  </a:solidFill>
                  <a:latin typeface="Helvetica" charset="0"/>
                  <a:ea typeface="Helvetica" charset="0"/>
                  <a:cs typeface="Helvetica" charset="0"/>
                  <a:sym typeface="Helvetica" charset="0"/>
                </a:defRPr>
              </a:lvl1pPr>
              <a:lvl2pPr marL="742950" indent="-285750" defTabSz="1014413" eaLnBrk="0">
                <a:defRPr sz="1200">
                  <a:solidFill>
                    <a:srgbClr val="000000"/>
                  </a:solidFill>
                  <a:latin typeface="Helvetica" charset="0"/>
                  <a:ea typeface="Helvetica" charset="0"/>
                  <a:cs typeface="Helvetica" charset="0"/>
                  <a:sym typeface="Helvetica" charset="0"/>
                </a:defRPr>
              </a:lvl2pPr>
              <a:lvl3pPr marL="1143000" indent="-228600" defTabSz="1014413" eaLnBrk="0">
                <a:defRPr sz="1200">
                  <a:solidFill>
                    <a:srgbClr val="000000"/>
                  </a:solidFill>
                  <a:latin typeface="Helvetica" charset="0"/>
                  <a:ea typeface="Helvetica" charset="0"/>
                  <a:cs typeface="Helvetica" charset="0"/>
                  <a:sym typeface="Helvetica" charset="0"/>
                </a:defRPr>
              </a:lvl3pPr>
              <a:lvl4pPr marL="1600200" indent="-228600" defTabSz="1014413" eaLnBrk="0">
                <a:defRPr sz="1200">
                  <a:solidFill>
                    <a:srgbClr val="000000"/>
                  </a:solidFill>
                  <a:latin typeface="Helvetica" charset="0"/>
                  <a:ea typeface="Helvetica" charset="0"/>
                  <a:cs typeface="Helvetica" charset="0"/>
                  <a:sym typeface="Helvetica" charset="0"/>
                </a:defRPr>
              </a:lvl4pPr>
              <a:lvl5pPr marL="2057400" indent="-228600" defTabSz="1014413" eaLnBrk="0">
                <a:defRPr sz="1200">
                  <a:solidFill>
                    <a:srgbClr val="000000"/>
                  </a:solidFill>
                  <a:latin typeface="Helvetica" charset="0"/>
                  <a:ea typeface="Helvetica" charset="0"/>
                  <a:cs typeface="Helvetica" charset="0"/>
                  <a:sym typeface="Helvetica" charset="0"/>
                </a:defRPr>
              </a:lvl5pPr>
              <a:lvl6pPr marL="25146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1014413"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ko-KR" sz="1600" b="1" i="1">
                  <a:solidFill>
                    <a:schemeClr val="bg2"/>
                  </a:solidFill>
                  <a:ea typeface="Gulim" pitchFamily="34" charset="-127"/>
                </a:rPr>
                <a:t>Functionality</a:t>
              </a:r>
              <a:endParaRPr lang="en-US" altLang="ko-KR" sz="1600" b="1" i="1">
                <a:ea typeface="Gulim" pitchFamily="34" charset="-127"/>
              </a:endParaRPr>
            </a:p>
          </p:txBody>
        </p:sp>
      </p:grpSp>
      <p:sp>
        <p:nvSpPr>
          <p:cNvPr id="504089" name="Text Box 281"/>
          <p:cNvSpPr txBox="1">
            <a:spLocks noChangeArrowheads="1"/>
          </p:cNvSpPr>
          <p:nvPr/>
        </p:nvSpPr>
        <p:spPr bwMode="auto">
          <a:xfrm>
            <a:off x="136525" y="5105400"/>
            <a:ext cx="88836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800"/>
              <a:t>A </a:t>
            </a:r>
            <a:r>
              <a:rPr lang="en-US" sz="1800" b="1" i="1" u="sng">
                <a:effectLst>
                  <a:outerShdw blurRad="38100" dist="38100" dir="2700000" algn="tl">
                    <a:srgbClr val="C0C0C0"/>
                  </a:outerShdw>
                </a:effectLst>
              </a:rPr>
              <a:t>View</a:t>
            </a:r>
            <a:r>
              <a:rPr lang="en-US" sz="1800"/>
              <a:t> is a </a:t>
            </a:r>
            <a:r>
              <a:rPr lang="en-US" sz="1800" u="sng"/>
              <a:t>complete</a:t>
            </a:r>
            <a:r>
              <a:rPr lang="en-US" sz="1800"/>
              <a:t> description (an abstraction) of a system </a:t>
            </a:r>
            <a:r>
              <a:rPr lang="en-US" sz="1800" b="1" u="sng"/>
              <a:t>from a particular view-</a:t>
            </a:r>
          </a:p>
          <a:p>
            <a:pPr>
              <a:defRPr/>
            </a:pPr>
            <a:r>
              <a:rPr lang="en-US" sz="1800" b="1" u="sng"/>
              <a:t> point or perspective</a:t>
            </a:r>
            <a:r>
              <a:rPr lang="en-US" sz="1800" b="1"/>
              <a:t> – covering particular concerns and omitting others not </a:t>
            </a:r>
          </a:p>
          <a:p>
            <a:pPr>
              <a:defRPr/>
            </a:pPr>
            <a:r>
              <a:rPr lang="en-US" sz="1800" b="1"/>
              <a:t> relevant to this perspective.</a:t>
            </a:r>
          </a:p>
          <a:p>
            <a:pPr>
              <a:defRPr/>
            </a:pPr>
            <a:r>
              <a:rPr lang="en-US" sz="1800" b="1"/>
              <a:t>Different ‘views’ from different ‘stakeholders;  different concerns.</a:t>
            </a:r>
          </a:p>
          <a:p>
            <a:pPr>
              <a:defRPr/>
            </a:pPr>
            <a:r>
              <a:rPr lang="en-US" sz="1800" b="1"/>
              <a:t>A </a:t>
            </a:r>
            <a:r>
              <a:rPr lang="en-US" sz="1800" b="1" i="1" u="sng">
                <a:effectLst>
                  <a:outerShdw blurRad="38100" dist="38100" dir="2700000" algn="tl">
                    <a:srgbClr val="C0C0C0"/>
                  </a:outerShdw>
                </a:effectLst>
              </a:rPr>
              <a:t>Model</a:t>
            </a:r>
            <a:r>
              <a:rPr lang="en-US" sz="1800" b="1"/>
              <a:t> is a complete representation.</a:t>
            </a:r>
            <a:endParaRPr lang="en-US" sz="1800"/>
          </a:p>
        </p:txBody>
      </p:sp>
      <p:sp>
        <p:nvSpPr>
          <p:cNvPr id="42251" name="Text Box 283"/>
          <p:cNvSpPr txBox="1">
            <a:spLocks noChangeArrowheads="1"/>
          </p:cNvSpPr>
          <p:nvPr/>
        </p:nvSpPr>
        <p:spPr bwMode="auto">
          <a:xfrm>
            <a:off x="1933575" y="1508125"/>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en-US" sz="1600"/>
              <a:t>Functional requirements</a:t>
            </a:r>
          </a:p>
        </p:txBody>
      </p:sp>
      <p:sp>
        <p:nvSpPr>
          <p:cNvPr id="42252" name="Text Box 284"/>
          <p:cNvSpPr txBox="1">
            <a:spLocks noChangeArrowheads="1"/>
          </p:cNvSpPr>
          <p:nvPr/>
        </p:nvSpPr>
        <p:spPr bwMode="auto">
          <a:xfrm>
            <a:off x="-47625" y="728546"/>
            <a:ext cx="1978025"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r>
              <a:rPr lang="en-US" altLang="en-US" sz="1600" u="sng" dirty="0"/>
              <a:t>Logical View</a:t>
            </a:r>
          </a:p>
          <a:p>
            <a:pPr eaLnBrk="1"/>
            <a:r>
              <a:rPr lang="en-US" altLang="en-US" sz="1600" dirty="0"/>
              <a:t>Functional </a:t>
            </a:r>
          </a:p>
          <a:p>
            <a:pPr eaLnBrk="1"/>
            <a:r>
              <a:rPr lang="en-US" altLang="en-US" sz="1600" dirty="0"/>
              <a:t>Requirements – </a:t>
            </a:r>
          </a:p>
          <a:p>
            <a:pPr eaLnBrk="1"/>
            <a:endParaRPr lang="en-US" altLang="en-US" sz="1600" dirty="0"/>
          </a:p>
          <a:p>
            <a:pPr eaLnBrk="1"/>
            <a:r>
              <a:rPr lang="en-US" altLang="en-US" sz="1600" dirty="0"/>
              <a:t>Deals with design,</a:t>
            </a:r>
          </a:p>
          <a:p>
            <a:pPr eaLnBrk="1"/>
            <a:r>
              <a:rPr lang="en-US" altLang="en-US" sz="1600" dirty="0"/>
              <a:t> packages, sub-</a:t>
            </a:r>
          </a:p>
          <a:p>
            <a:pPr eaLnBrk="1"/>
            <a:r>
              <a:rPr lang="en-US" altLang="en-US" sz="1600" dirty="0"/>
              <a:t> systems, and </a:t>
            </a:r>
          </a:p>
          <a:p>
            <a:pPr eaLnBrk="1"/>
            <a:r>
              <a:rPr lang="en-US" altLang="en-US" sz="1600" dirty="0"/>
              <a:t> classes, layers, …</a:t>
            </a:r>
          </a:p>
          <a:p>
            <a:pPr eaLnBrk="1"/>
            <a:endParaRPr lang="en-US" altLang="en-US" sz="1600" dirty="0"/>
          </a:p>
          <a:p>
            <a:pPr eaLnBrk="1"/>
            <a:r>
              <a:rPr lang="en-US" altLang="en-US" sz="1600" u="sng" dirty="0"/>
              <a:t>Implementation</a:t>
            </a:r>
          </a:p>
          <a:p>
            <a:pPr eaLnBrk="1"/>
            <a:r>
              <a:rPr lang="en-US" altLang="en-US" sz="1600" u="sng" dirty="0"/>
              <a:t>View</a:t>
            </a:r>
            <a:r>
              <a:rPr lang="en-US" altLang="en-US" sz="1600" dirty="0"/>
              <a:t> – deals mostly</a:t>
            </a:r>
          </a:p>
          <a:p>
            <a:pPr eaLnBrk="1"/>
            <a:r>
              <a:rPr lang="en-US" altLang="en-US" sz="1600" dirty="0"/>
              <a:t> with programming</a:t>
            </a:r>
          </a:p>
          <a:p>
            <a:pPr eaLnBrk="1"/>
            <a:r>
              <a:rPr lang="en-US" altLang="en-US" sz="1600" dirty="0"/>
              <a:t> and organization of</a:t>
            </a:r>
          </a:p>
          <a:p>
            <a:pPr eaLnBrk="1"/>
            <a:r>
              <a:rPr lang="en-US" altLang="en-US" sz="1600" dirty="0"/>
              <a:t> the static software</a:t>
            </a:r>
          </a:p>
          <a:p>
            <a:pPr eaLnBrk="1"/>
            <a:r>
              <a:rPr lang="en-US" altLang="en-US" sz="1600" dirty="0"/>
              <a:t> modules &amp; unit test</a:t>
            </a:r>
          </a:p>
        </p:txBody>
      </p:sp>
    </p:spTree>
    <p:extLst>
      <p:ext uri="{BB962C8B-B14F-4D97-AF65-F5344CB8AC3E}">
        <p14:creationId xmlns:p14="http://schemas.microsoft.com/office/powerpoint/2010/main" val="318153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04850"/>
            <a:ext cx="8229600" cy="438150"/>
          </a:xfrm>
        </p:spPr>
        <p:txBody>
          <a:bodyPr/>
          <a:lstStyle/>
          <a:p>
            <a:r>
              <a:rPr lang="en-US" sz="2800" b="1" dirty="0"/>
              <a:t>UML </a:t>
            </a:r>
            <a:r>
              <a:rPr lang="en-US" sz="2800" b="1" dirty="0" smtClean="0"/>
              <a:t>Deployment </a:t>
            </a:r>
            <a:r>
              <a:rPr lang="en-US" sz="2800" b="1" dirty="0"/>
              <a:t>D</a:t>
            </a:r>
            <a:r>
              <a:rPr lang="en-US" sz="2800" b="1" dirty="0" smtClean="0"/>
              <a:t>iagrams</a:t>
            </a:r>
            <a:endParaRPr lang="en-US" sz="2800" dirty="0"/>
          </a:p>
        </p:txBody>
      </p:sp>
      <p:sp>
        <p:nvSpPr>
          <p:cNvPr id="27651" name="Content Placeholder 2"/>
          <p:cNvSpPr>
            <a:spLocks noGrp="1"/>
          </p:cNvSpPr>
          <p:nvPr>
            <p:ph idx="1"/>
          </p:nvPr>
        </p:nvSpPr>
        <p:spPr>
          <a:xfrm>
            <a:off x="152400" y="1219200"/>
            <a:ext cx="8991600" cy="5638800"/>
          </a:xfrm>
        </p:spPr>
        <p:txBody>
          <a:bodyPr/>
          <a:lstStyle/>
          <a:p>
            <a:r>
              <a:rPr lang="en-US" sz="2400" b="1" dirty="0"/>
              <a:t>UML deployment diagrams: </a:t>
            </a:r>
            <a:r>
              <a:rPr lang="en-US" sz="2400" dirty="0"/>
              <a:t>are used to depict the relationship among </a:t>
            </a:r>
            <a:r>
              <a:rPr lang="en-US" sz="2400" b="1" dirty="0"/>
              <a:t>run-time components and hardware </a:t>
            </a:r>
            <a:r>
              <a:rPr lang="en-US" sz="2400" dirty="0"/>
              <a:t>nodes.</a:t>
            </a:r>
          </a:p>
          <a:p>
            <a:pPr lvl="1"/>
            <a:r>
              <a:rPr lang="en-US" sz="2200" dirty="0"/>
              <a:t>Components are </a:t>
            </a:r>
            <a:r>
              <a:rPr lang="en-US" sz="2200" b="1" dirty="0"/>
              <a:t>self-contained</a:t>
            </a:r>
            <a:r>
              <a:rPr lang="en-US" sz="2200" dirty="0"/>
              <a:t> entities that provide services to other components or actors. E. g.  Web server, provides services to Web browsers.</a:t>
            </a:r>
          </a:p>
          <a:p>
            <a:pPr lvl="1"/>
            <a:r>
              <a:rPr lang="en-US" sz="2200" dirty="0"/>
              <a:t>In UML deployment diagrams, nodes are represented by </a:t>
            </a:r>
            <a:r>
              <a:rPr lang="en-US" sz="2200" b="1" dirty="0"/>
              <a:t>boxes </a:t>
            </a:r>
            <a:r>
              <a:rPr lang="en-US" sz="2200" dirty="0"/>
              <a:t>containing component icons.</a:t>
            </a:r>
          </a:p>
          <a:p>
            <a:pPr lvl="1"/>
            <a:r>
              <a:rPr lang="en-US" sz="2200" dirty="0"/>
              <a:t>Dependencies between components are represented by </a:t>
            </a:r>
            <a:r>
              <a:rPr lang="en-US" sz="2200" b="1" dirty="0"/>
              <a:t>dashed arrows</a:t>
            </a:r>
            <a:r>
              <a:rPr lang="en-US" sz="2200" b="1" dirty="0" smtClean="0"/>
              <a:t>.</a:t>
            </a:r>
            <a:endParaRPr lang="en-US" sz="2200" b="1"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60</a:t>
            </a:fld>
            <a:endParaRPr lang="en-US" dirty="0">
              <a:solidFill>
                <a:srgbClr val="04617B">
                  <a:shade val="90000"/>
                </a:srgbClr>
              </a:solidFill>
            </a:endParaRPr>
          </a:p>
        </p:txBody>
      </p:sp>
    </p:spTree>
    <p:extLst>
      <p:ext uri="{BB962C8B-B14F-4D97-AF65-F5344CB8AC3E}">
        <p14:creationId xmlns:p14="http://schemas.microsoft.com/office/powerpoint/2010/main" val="37889957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04850"/>
            <a:ext cx="8229600" cy="438150"/>
          </a:xfrm>
        </p:spPr>
        <p:txBody>
          <a:bodyPr/>
          <a:lstStyle/>
          <a:p>
            <a:r>
              <a:rPr lang="en-US" sz="3200"/>
              <a:t>Cont…</a:t>
            </a:r>
          </a:p>
        </p:txBody>
      </p:sp>
      <p:sp>
        <p:nvSpPr>
          <p:cNvPr id="28675" name="Content Placeholder 2"/>
          <p:cNvSpPr>
            <a:spLocks noGrp="1"/>
          </p:cNvSpPr>
          <p:nvPr>
            <p:ph idx="1"/>
          </p:nvPr>
        </p:nvSpPr>
        <p:spPr>
          <a:xfrm>
            <a:off x="152400" y="1219200"/>
            <a:ext cx="8991600" cy="5638800"/>
          </a:xfrm>
        </p:spPr>
        <p:txBody>
          <a:bodyPr/>
          <a:lstStyle/>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pPr>
              <a:buFont typeface="Wingdings 2" pitchFamily="18" charset="2"/>
              <a:buNone/>
            </a:pPr>
            <a:endParaRPr lang="en-US" sz="2000" b="1"/>
          </a:p>
          <a:p>
            <a:r>
              <a:rPr lang="en-US" sz="2000" b="1"/>
              <a:t>Fig. </a:t>
            </a:r>
            <a:r>
              <a:rPr lang="en-US" sz="2000"/>
              <a:t>A UML deployment diagram representing the allocation of components to different nodes and the dependencies among components. Web browsers on PCs and Macs can access a WebServer that provides information from a Database.</a:t>
            </a:r>
          </a:p>
        </p:txBody>
      </p:sp>
      <p:pic>
        <p:nvPicPr>
          <p:cNvPr id="28676" name="Picture 2"/>
          <p:cNvPicPr>
            <a:picLocks noChangeAspect="1" noChangeArrowheads="1"/>
          </p:cNvPicPr>
          <p:nvPr/>
        </p:nvPicPr>
        <p:blipFill>
          <a:blip r:embed="rId3"/>
          <a:srcRect/>
          <a:stretch>
            <a:fillRect/>
          </a:stretch>
        </p:blipFill>
        <p:spPr bwMode="auto">
          <a:xfrm>
            <a:off x="914400" y="1295400"/>
            <a:ext cx="7277100" cy="33909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61</a:t>
            </a:fld>
            <a:endParaRPr lang="en-US" dirty="0">
              <a:solidFill>
                <a:srgbClr val="04617B">
                  <a:shade val="90000"/>
                </a:srgbClr>
              </a:solidFill>
            </a:endParaRPr>
          </a:p>
        </p:txBody>
      </p:sp>
    </p:spTree>
    <p:extLst>
      <p:ext uri="{BB962C8B-B14F-4D97-AF65-F5344CB8AC3E}">
        <p14:creationId xmlns:p14="http://schemas.microsoft.com/office/powerpoint/2010/main" val="30547968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04850"/>
            <a:ext cx="8229600" cy="438150"/>
          </a:xfrm>
        </p:spPr>
        <p:txBody>
          <a:bodyPr/>
          <a:lstStyle/>
          <a:p>
            <a:r>
              <a:rPr lang="en-US" sz="3200"/>
              <a:t>Cont…</a:t>
            </a:r>
          </a:p>
        </p:txBody>
      </p:sp>
      <p:sp>
        <p:nvSpPr>
          <p:cNvPr id="29699" name="Content Placeholder 2"/>
          <p:cNvSpPr>
            <a:spLocks noGrp="1"/>
          </p:cNvSpPr>
          <p:nvPr>
            <p:ph idx="1"/>
          </p:nvPr>
        </p:nvSpPr>
        <p:spPr>
          <a:xfrm>
            <a:off x="152400" y="1219200"/>
            <a:ext cx="8991600" cy="5638800"/>
          </a:xfrm>
        </p:spPr>
        <p:txBody>
          <a:bodyPr/>
          <a:lstStyle/>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pPr>
              <a:buFont typeface="Wingdings 2" pitchFamily="18" charset="2"/>
              <a:buNone/>
            </a:pPr>
            <a:endParaRPr lang="en-US" sz="1800" b="1" dirty="0"/>
          </a:p>
          <a:p>
            <a:r>
              <a:rPr lang="en-US" sz="1800" b="1" dirty="0"/>
              <a:t>Fig</a:t>
            </a:r>
            <a:r>
              <a:rPr lang="en-US" sz="1800" dirty="0"/>
              <a:t>. Refined view of the </a:t>
            </a:r>
            <a:r>
              <a:rPr lang="en-US" sz="1800" dirty="0" err="1"/>
              <a:t>WebServer</a:t>
            </a:r>
            <a:r>
              <a:rPr lang="en-US" sz="1800" dirty="0"/>
              <a:t> component (UML deployment diagram). The </a:t>
            </a:r>
            <a:r>
              <a:rPr lang="en-US" sz="1800" dirty="0" err="1"/>
              <a:t>WebServer</a:t>
            </a:r>
            <a:r>
              <a:rPr lang="en-US" sz="1800" dirty="0"/>
              <a:t> component provides two interfaces to browsers: A browser can either request the content of a file referred by a URL (GET) or post the content of a form (POST). The </a:t>
            </a:r>
            <a:r>
              <a:rPr lang="en-US" sz="1800" dirty="0" err="1"/>
              <a:t>WebServer</a:t>
            </a:r>
            <a:r>
              <a:rPr lang="en-US" sz="1800" dirty="0"/>
              <a:t> component contains five classes: URL, </a:t>
            </a:r>
            <a:r>
              <a:rPr lang="en-US" sz="1800" dirty="0" err="1"/>
              <a:t>HttpRequest</a:t>
            </a:r>
            <a:r>
              <a:rPr lang="en-US" sz="1800" dirty="0"/>
              <a:t>, </a:t>
            </a:r>
            <a:r>
              <a:rPr lang="en-US" sz="1800" dirty="0" err="1"/>
              <a:t>DBQuery</a:t>
            </a:r>
            <a:r>
              <a:rPr lang="en-US" sz="1800" dirty="0"/>
              <a:t>, File, and </a:t>
            </a:r>
            <a:r>
              <a:rPr lang="en-US" sz="1800" dirty="0" err="1"/>
              <a:t>DBResult</a:t>
            </a:r>
            <a:r>
              <a:rPr lang="en-US" sz="1800" dirty="0"/>
              <a:t>.</a:t>
            </a:r>
          </a:p>
        </p:txBody>
      </p:sp>
      <p:pic>
        <p:nvPicPr>
          <p:cNvPr id="29700" name="Picture 2"/>
          <p:cNvPicPr>
            <a:picLocks noChangeAspect="1" noChangeArrowheads="1"/>
          </p:cNvPicPr>
          <p:nvPr/>
        </p:nvPicPr>
        <p:blipFill>
          <a:blip r:embed="rId2"/>
          <a:srcRect/>
          <a:stretch>
            <a:fillRect/>
          </a:stretch>
        </p:blipFill>
        <p:spPr bwMode="auto">
          <a:xfrm>
            <a:off x="1143000" y="1371600"/>
            <a:ext cx="6477000" cy="2895600"/>
          </a:xfrm>
          <a:prstGeom prst="rect">
            <a:avLst/>
          </a:prstGeom>
          <a:noFill/>
          <a:ln w="25400">
            <a:solidFill>
              <a:schemeClr val="tx1"/>
            </a:solidFill>
            <a:miter lim="800000"/>
            <a:headEnd/>
            <a:tailEnd/>
          </a:ln>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62</a:t>
            </a:fld>
            <a:endParaRPr lang="en-US" dirty="0">
              <a:solidFill>
                <a:srgbClr val="04617B">
                  <a:shade val="90000"/>
                </a:srgbClr>
              </a:solidFill>
            </a:endParaRPr>
          </a:p>
        </p:txBody>
      </p:sp>
    </p:spTree>
    <p:extLst>
      <p:ext uri="{BB962C8B-B14F-4D97-AF65-F5344CB8AC3E}">
        <p14:creationId xmlns:p14="http://schemas.microsoft.com/office/powerpoint/2010/main" val="37993746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685800"/>
            <a:ext cx="8229600" cy="438150"/>
          </a:xfrm>
        </p:spPr>
        <p:txBody>
          <a:bodyPr/>
          <a:lstStyle/>
          <a:p>
            <a:r>
              <a:rPr lang="en-US" sz="3200" b="1" dirty="0"/>
              <a:t>Example </a:t>
            </a:r>
            <a:r>
              <a:rPr lang="en-US" sz="3200" dirty="0"/>
              <a:t>In </a:t>
            </a:r>
            <a:r>
              <a:rPr lang="en-US" sz="2400" dirty="0" err="1" smtClean="0"/>
              <a:t>MyTrip</a:t>
            </a:r>
            <a:endParaRPr lang="en-US" sz="3200" dirty="0"/>
          </a:p>
        </p:txBody>
      </p:sp>
      <p:sp>
        <p:nvSpPr>
          <p:cNvPr id="47107" name="Content Placeholder 2"/>
          <p:cNvSpPr>
            <a:spLocks noGrp="1"/>
          </p:cNvSpPr>
          <p:nvPr>
            <p:ph idx="1"/>
          </p:nvPr>
        </p:nvSpPr>
        <p:spPr>
          <a:xfrm>
            <a:off x="152400" y="1219200"/>
            <a:ext cx="8991600" cy="5638800"/>
          </a:xfrm>
        </p:spPr>
        <p:txBody>
          <a:bodyPr/>
          <a:lstStyle/>
          <a:p>
            <a:r>
              <a:rPr lang="en-US" sz="2000" b="1" dirty="0"/>
              <a:t>Example </a:t>
            </a:r>
            <a:r>
              <a:rPr lang="en-US" sz="2000" dirty="0"/>
              <a:t>In </a:t>
            </a:r>
            <a:r>
              <a:rPr lang="en-US" sz="1600" dirty="0" err="1"/>
              <a:t>MyTrip</a:t>
            </a:r>
            <a:r>
              <a:rPr lang="en-US" sz="2000" dirty="0"/>
              <a:t>, we deduce from the requirements that </a:t>
            </a:r>
            <a:r>
              <a:rPr lang="en-US" sz="1800" b="1" dirty="0" err="1"/>
              <a:t>PlanningSubsystem</a:t>
            </a:r>
            <a:r>
              <a:rPr lang="en-US" sz="1800" dirty="0"/>
              <a:t> </a:t>
            </a:r>
            <a:r>
              <a:rPr lang="en-US" sz="2000" dirty="0"/>
              <a:t>and </a:t>
            </a:r>
            <a:r>
              <a:rPr lang="en-US" sz="1800" b="1" dirty="0" err="1"/>
              <a:t>RoutingSubsystem</a:t>
            </a:r>
            <a:r>
              <a:rPr lang="en-US" sz="1800" b="1" dirty="0"/>
              <a:t> </a:t>
            </a:r>
            <a:r>
              <a:rPr lang="en-US" sz="2000" dirty="0"/>
              <a:t>run on two different nodes:</a:t>
            </a:r>
            <a:endParaRPr lang="en-US" sz="2000" b="1" dirty="0"/>
          </a:p>
          <a:p>
            <a:r>
              <a:rPr lang="en-US" sz="2000" dirty="0" smtClean="0"/>
              <a:t>In </a:t>
            </a:r>
            <a:r>
              <a:rPr lang="en-US" sz="2000" dirty="0"/>
              <a:t>the </a:t>
            </a:r>
            <a:r>
              <a:rPr lang="en-US" sz="2000" b="1" dirty="0" err="1"/>
              <a:t>MyTrip</a:t>
            </a:r>
            <a:r>
              <a:rPr lang="en-US" sz="2000" b="1" dirty="0"/>
              <a:t> </a:t>
            </a:r>
            <a:r>
              <a:rPr lang="en-US" sz="2000" dirty="0"/>
              <a:t>subsystem We select a </a:t>
            </a:r>
            <a:r>
              <a:rPr lang="en-US" sz="2000" b="1" dirty="0"/>
              <a:t>Unix machine </a:t>
            </a:r>
            <a:r>
              <a:rPr lang="en-US" sz="2000" dirty="0"/>
              <a:t>as the virtual machine for the :</a:t>
            </a:r>
            <a:r>
              <a:rPr lang="en-US" sz="2000" b="1" dirty="0" err="1"/>
              <a:t>WebServer</a:t>
            </a:r>
            <a:r>
              <a:rPr lang="en-US" sz="2000" dirty="0"/>
              <a:t> and the </a:t>
            </a:r>
            <a:r>
              <a:rPr lang="en-US" sz="2000" b="1" dirty="0"/>
              <a:t>Web browsers </a:t>
            </a:r>
            <a:r>
              <a:rPr lang="en-US" sz="2000" b="1" dirty="0" smtClean="0"/>
              <a:t>on onboard computer</a:t>
            </a:r>
            <a:r>
              <a:rPr lang="en-US" sz="2000" dirty="0" smtClean="0"/>
              <a:t>  </a:t>
            </a:r>
            <a:endParaRPr lang="en-US" sz="2000" b="1" dirty="0"/>
          </a:p>
          <a:p>
            <a:endParaRPr lang="en-US" sz="2000" b="1" dirty="0"/>
          </a:p>
          <a:p>
            <a:endParaRPr lang="en-US" b="1" dirty="0"/>
          </a:p>
          <a:p>
            <a:pPr>
              <a:buFont typeface="Wingdings 2" pitchFamily="18" charset="2"/>
              <a:buNone/>
            </a:pPr>
            <a:endParaRPr lang="en-US" b="1" dirty="0"/>
          </a:p>
          <a:p>
            <a:pPr>
              <a:buFont typeface="Wingdings 2" pitchFamily="18" charset="2"/>
              <a:buNone/>
            </a:pPr>
            <a:endParaRPr lang="en-US" b="1" dirty="0"/>
          </a:p>
          <a:p>
            <a:pPr>
              <a:buFont typeface="Wingdings 2" pitchFamily="18" charset="2"/>
              <a:buNone/>
            </a:pPr>
            <a:endParaRPr lang="en-US" b="1" dirty="0"/>
          </a:p>
          <a:p>
            <a:endParaRPr lang="en-US" b="1" dirty="0"/>
          </a:p>
          <a:p>
            <a:endParaRPr lang="en-US" sz="600" b="1" dirty="0" smtClean="0"/>
          </a:p>
          <a:p>
            <a:r>
              <a:rPr lang="en-US" b="1" dirty="0" smtClean="0"/>
              <a:t>Fig</a:t>
            </a:r>
            <a:r>
              <a:rPr lang="en-US" b="1" dirty="0"/>
              <a:t>.</a:t>
            </a:r>
            <a:r>
              <a:rPr lang="en-US" dirty="0"/>
              <a:t> </a:t>
            </a:r>
            <a:r>
              <a:rPr lang="en-US" sz="2000" dirty="0"/>
              <a:t>Allocation of </a:t>
            </a:r>
            <a:r>
              <a:rPr lang="en-US" sz="2000" dirty="0" err="1"/>
              <a:t>MyTrip</a:t>
            </a:r>
            <a:r>
              <a:rPr lang="en-US" sz="2000" dirty="0"/>
              <a:t> subsystems to hardware (UML deployment diagram). </a:t>
            </a:r>
            <a:r>
              <a:rPr lang="en-US" sz="2000" dirty="0" err="1"/>
              <a:t>RoutingSubsystem</a:t>
            </a:r>
            <a:r>
              <a:rPr lang="en-US" sz="2000" dirty="0"/>
              <a:t> runs on the </a:t>
            </a:r>
            <a:r>
              <a:rPr lang="en-US" sz="2000" dirty="0" err="1"/>
              <a:t>OnBoardComputer</a:t>
            </a:r>
            <a:r>
              <a:rPr lang="en-US" sz="2000" dirty="0"/>
              <a:t> while </a:t>
            </a:r>
            <a:r>
              <a:rPr lang="en-US" sz="2000" dirty="0" err="1"/>
              <a:t>PlanningSubsystem</a:t>
            </a:r>
            <a:r>
              <a:rPr lang="en-US" sz="2000" dirty="0"/>
              <a:t> runs on a </a:t>
            </a:r>
            <a:r>
              <a:rPr lang="en-US" sz="2000" dirty="0" err="1"/>
              <a:t>WebServer</a:t>
            </a:r>
            <a:r>
              <a:rPr lang="en-US" sz="2000" dirty="0"/>
              <a:t>.</a:t>
            </a:r>
            <a:endParaRPr lang="en-US" dirty="0"/>
          </a:p>
        </p:txBody>
      </p:sp>
      <p:pic>
        <p:nvPicPr>
          <p:cNvPr id="47108" name="Picture 3"/>
          <p:cNvPicPr>
            <a:picLocks noChangeAspect="1" noChangeArrowheads="1"/>
          </p:cNvPicPr>
          <p:nvPr/>
        </p:nvPicPr>
        <p:blipFill>
          <a:blip r:embed="rId2"/>
          <a:srcRect/>
          <a:stretch>
            <a:fillRect/>
          </a:stretch>
        </p:blipFill>
        <p:spPr bwMode="auto">
          <a:xfrm>
            <a:off x="609600" y="2590800"/>
            <a:ext cx="7924800" cy="2819400"/>
          </a:xfrm>
          <a:prstGeom prst="rect">
            <a:avLst/>
          </a:prstGeom>
          <a:noFill/>
          <a:ln w="25400">
            <a:solidFill>
              <a:schemeClr val="tx1"/>
            </a:solidFill>
            <a:miter lim="800000"/>
            <a:headEnd/>
            <a:tailEnd/>
          </a:ln>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63</a:t>
            </a:fld>
            <a:endParaRPr lang="en-US" dirty="0">
              <a:solidFill>
                <a:srgbClr val="04617B">
                  <a:shade val="90000"/>
                </a:srgbClr>
              </a:solidFill>
            </a:endParaRPr>
          </a:p>
        </p:txBody>
      </p:sp>
    </p:spTree>
    <p:extLst>
      <p:ext uri="{BB962C8B-B14F-4D97-AF65-F5344CB8AC3E}">
        <p14:creationId xmlns:p14="http://schemas.microsoft.com/office/powerpoint/2010/main" val="18007224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704850"/>
            <a:ext cx="8229600" cy="438150"/>
          </a:xfrm>
        </p:spPr>
        <p:txBody>
          <a:bodyPr/>
          <a:lstStyle/>
          <a:p>
            <a:r>
              <a:rPr lang="en-US" sz="3200"/>
              <a:t>Cont…</a:t>
            </a:r>
          </a:p>
        </p:txBody>
      </p:sp>
      <p:sp>
        <p:nvSpPr>
          <p:cNvPr id="48131" name="Content Placeholder 2"/>
          <p:cNvSpPr>
            <a:spLocks noGrp="1"/>
          </p:cNvSpPr>
          <p:nvPr>
            <p:ph idx="1"/>
          </p:nvPr>
        </p:nvSpPr>
        <p:spPr>
          <a:xfrm>
            <a:off x="152400" y="990600"/>
            <a:ext cx="8991600" cy="5867400"/>
          </a:xfrm>
        </p:spPr>
        <p:txBody>
          <a:bodyPr/>
          <a:lstStyle/>
          <a:p>
            <a:r>
              <a:rPr lang="en-US" sz="2400" b="1" i="1" dirty="0"/>
              <a:t>Allocating objects and subsystems to nodes</a:t>
            </a:r>
          </a:p>
          <a:p>
            <a:pPr lvl="1"/>
            <a:r>
              <a:rPr lang="en-US" sz="2000" dirty="0"/>
              <a:t>After identification of virtual machines , objects and subsystems are assigned to </a:t>
            </a:r>
            <a:r>
              <a:rPr lang="en-US" sz="2000" b="1" dirty="0"/>
              <a:t>nodes</a:t>
            </a:r>
            <a:r>
              <a:rPr lang="en-US" sz="2000" dirty="0"/>
              <a:t>. This often triggers the identification of </a:t>
            </a:r>
            <a:r>
              <a:rPr lang="en-US" sz="2000" dirty="0">
                <a:solidFill>
                  <a:srgbClr val="FF0000"/>
                </a:solidFill>
              </a:rPr>
              <a:t>new objects </a:t>
            </a:r>
            <a:r>
              <a:rPr lang="en-US" sz="2000" dirty="0"/>
              <a:t>and subsystems for </a:t>
            </a:r>
            <a:r>
              <a:rPr lang="en-US" sz="2000" b="1" dirty="0"/>
              <a:t>transporting data among the nodes</a:t>
            </a:r>
            <a:r>
              <a:rPr lang="en-US" sz="2000" dirty="0"/>
              <a:t>.</a:t>
            </a:r>
          </a:p>
          <a:p>
            <a:pPr lvl="1"/>
            <a:r>
              <a:rPr lang="en-US" sz="1800" b="1" dirty="0"/>
              <a:t>Example: </a:t>
            </a:r>
            <a:r>
              <a:rPr lang="en-US" sz="2000" dirty="0"/>
              <a:t>in </a:t>
            </a:r>
            <a:r>
              <a:rPr lang="en-US" sz="2000" b="1" dirty="0" err="1"/>
              <a:t>MyTrip</a:t>
            </a:r>
            <a:r>
              <a:rPr lang="en-US" sz="2000" b="1" dirty="0"/>
              <a:t> </a:t>
            </a:r>
            <a:r>
              <a:rPr lang="en-US" sz="1800" dirty="0"/>
              <a:t>system</a:t>
            </a:r>
            <a:r>
              <a:rPr lang="en-US" dirty="0"/>
              <a:t> both </a:t>
            </a:r>
            <a:r>
              <a:rPr lang="en-US" sz="1800" b="1" dirty="0" err="1"/>
              <a:t>RoutingSubsystem</a:t>
            </a:r>
            <a:r>
              <a:rPr lang="en-US" sz="1800" b="1" dirty="0"/>
              <a:t> </a:t>
            </a:r>
            <a:r>
              <a:rPr lang="en-US" dirty="0"/>
              <a:t>and </a:t>
            </a:r>
            <a:r>
              <a:rPr lang="en-US" sz="1800" b="1" dirty="0" err="1"/>
              <a:t>PlanningSubsystem</a:t>
            </a:r>
            <a:r>
              <a:rPr lang="en-US" sz="1800" dirty="0"/>
              <a:t> </a:t>
            </a:r>
            <a:r>
              <a:rPr lang="en-US" dirty="0"/>
              <a:t>share the objects</a:t>
            </a:r>
            <a:r>
              <a:rPr lang="en-US" sz="1800" dirty="0"/>
              <a:t>. thus we </a:t>
            </a:r>
            <a:r>
              <a:rPr lang="en-US" sz="1800" dirty="0" smtClean="0"/>
              <a:t>create </a:t>
            </a:r>
            <a:r>
              <a:rPr lang="en-US" sz="1800" dirty="0"/>
              <a:t>new subsystem to support this communication:  </a:t>
            </a:r>
            <a:r>
              <a:rPr lang="en-US" sz="1800" b="1" dirty="0" err="1"/>
              <a:t>coommunicationSubsystem</a:t>
            </a:r>
            <a:r>
              <a:rPr lang="en-US" sz="1800" b="1" dirty="0"/>
              <a:t>.</a:t>
            </a:r>
            <a:r>
              <a:rPr lang="en-US" sz="1800" dirty="0"/>
              <a:t> </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FIG. Revised design model for </a:t>
            </a:r>
            <a:r>
              <a:rPr lang="en-US" sz="1600" dirty="0" err="1"/>
              <a:t>MyTrip</a:t>
            </a:r>
            <a:r>
              <a:rPr lang="en-US" sz="1600" dirty="0"/>
              <a:t> (UML Class diagram, associations omitted for clarity).</a:t>
            </a:r>
          </a:p>
          <a:p>
            <a:pPr>
              <a:buFont typeface="Wingdings 2" pitchFamily="18" charset="2"/>
              <a:buNone/>
            </a:pPr>
            <a:endParaRPr lang="en-US" sz="1800" dirty="0"/>
          </a:p>
        </p:txBody>
      </p:sp>
      <p:pic>
        <p:nvPicPr>
          <p:cNvPr id="48132" name="Picture 2"/>
          <p:cNvPicPr>
            <a:picLocks noChangeAspect="1" noChangeArrowheads="1"/>
          </p:cNvPicPr>
          <p:nvPr/>
        </p:nvPicPr>
        <p:blipFill>
          <a:blip r:embed="rId3"/>
          <a:srcRect/>
          <a:stretch>
            <a:fillRect/>
          </a:stretch>
        </p:blipFill>
        <p:spPr bwMode="auto">
          <a:xfrm>
            <a:off x="819150" y="3490912"/>
            <a:ext cx="7410450" cy="2681288"/>
          </a:xfrm>
          <a:prstGeom prst="rect">
            <a:avLst/>
          </a:prstGeom>
          <a:noFill/>
          <a:ln w="25400">
            <a:solidFill>
              <a:schemeClr val="tx1"/>
            </a:solidFill>
            <a:miter lim="800000"/>
            <a:headEnd/>
            <a:tailEnd/>
          </a:ln>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64</a:t>
            </a:fld>
            <a:endParaRPr lang="en-US" dirty="0">
              <a:solidFill>
                <a:srgbClr val="04617B">
                  <a:shade val="90000"/>
                </a:srgbClr>
              </a:solidFill>
            </a:endParaRPr>
          </a:p>
        </p:txBody>
      </p:sp>
    </p:spTree>
    <p:extLst>
      <p:ext uri="{BB962C8B-B14F-4D97-AF65-F5344CB8AC3E}">
        <p14:creationId xmlns:p14="http://schemas.microsoft.com/office/powerpoint/2010/main" val="11076915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704850"/>
            <a:ext cx="8229600" cy="438150"/>
          </a:xfrm>
        </p:spPr>
        <p:txBody>
          <a:bodyPr/>
          <a:lstStyle/>
          <a:p>
            <a:r>
              <a:rPr lang="en-US" sz="3200" b="1" dirty="0"/>
              <a:t>4. Defining </a:t>
            </a:r>
            <a:r>
              <a:rPr lang="en-US" sz="3200" b="1" dirty="0" smtClean="0"/>
              <a:t>Persistent </a:t>
            </a:r>
            <a:r>
              <a:rPr lang="en-US" sz="3200" b="1" dirty="0"/>
              <a:t>D</a:t>
            </a:r>
            <a:r>
              <a:rPr lang="en-US" sz="3200" b="1" dirty="0" smtClean="0"/>
              <a:t>ata </a:t>
            </a:r>
            <a:r>
              <a:rPr lang="en-US" sz="3200" b="1" dirty="0"/>
              <a:t>S</a:t>
            </a:r>
            <a:r>
              <a:rPr lang="en-US" sz="3200" b="1" dirty="0" smtClean="0"/>
              <a:t>tores</a:t>
            </a:r>
            <a:endParaRPr lang="en-US" sz="3200" dirty="0"/>
          </a:p>
        </p:txBody>
      </p:sp>
      <p:sp>
        <p:nvSpPr>
          <p:cNvPr id="3" name="Content Placeholder 2"/>
          <p:cNvSpPr>
            <a:spLocks noGrp="1"/>
          </p:cNvSpPr>
          <p:nvPr>
            <p:ph idx="1"/>
          </p:nvPr>
        </p:nvSpPr>
        <p:spPr>
          <a:xfrm>
            <a:off x="152400" y="1219200"/>
            <a:ext cx="8991600" cy="5638799"/>
          </a:xfrm>
        </p:spPr>
        <p:txBody>
          <a:bodyPr/>
          <a:lstStyle/>
          <a:p>
            <a:pPr lvl="1">
              <a:defRPr/>
            </a:pPr>
            <a:r>
              <a:rPr lang="en-US" dirty="0"/>
              <a:t>Where and how data is stored in the system impacts the system decomposition.</a:t>
            </a:r>
          </a:p>
          <a:p>
            <a:pPr marL="393700" lvl="1" indent="0">
              <a:buNone/>
              <a:defRPr/>
            </a:pPr>
            <a:endParaRPr lang="en-US" sz="1600" dirty="0" smtClean="0"/>
          </a:p>
          <a:p>
            <a:pPr lvl="1">
              <a:defRPr/>
            </a:pPr>
            <a:r>
              <a:rPr lang="en-US" dirty="0" smtClean="0"/>
              <a:t>The </a:t>
            </a:r>
            <a:r>
              <a:rPr lang="en-US" dirty="0"/>
              <a:t>selection of a specific database management system can also have implications on the overall control strategy and concurrency management.</a:t>
            </a:r>
          </a:p>
          <a:p>
            <a:pPr lvl="1">
              <a:buFont typeface="Wingdings 2" pitchFamily="18" charset="2"/>
              <a:buNone/>
              <a:defRPr/>
            </a:pPr>
            <a:endParaRPr lang="en-US" sz="1200" dirty="0"/>
          </a:p>
          <a:p>
            <a:pPr lvl="1">
              <a:defRPr/>
            </a:pPr>
            <a:r>
              <a:rPr lang="en-US" dirty="0"/>
              <a:t>we first need to identify which objects need to be persistent. The persistency of objects is directly inferred from the application domain.</a:t>
            </a:r>
          </a:p>
          <a:p>
            <a:pPr lvl="2">
              <a:defRPr/>
            </a:pPr>
            <a:r>
              <a:rPr lang="en-US" dirty="0"/>
              <a:t>E.g. In </a:t>
            </a:r>
            <a:r>
              <a:rPr lang="en-US" dirty="0" err="1"/>
              <a:t>Mytrip</a:t>
            </a:r>
            <a:r>
              <a:rPr lang="en-US" dirty="0"/>
              <a:t> - current trip in </a:t>
            </a:r>
            <a:r>
              <a:rPr lang="en-US" dirty="0" err="1"/>
              <a:t>Rroutngsubsystem</a:t>
            </a:r>
            <a:r>
              <a:rPr lang="en-US" dirty="0"/>
              <a:t>-file, location </a:t>
            </a:r>
            <a:r>
              <a:rPr lang="en-US" dirty="0">
                <a:solidFill>
                  <a:srgbClr val="FF0000"/>
                </a:solidFill>
              </a:rPr>
              <a:t>X</a:t>
            </a:r>
          </a:p>
          <a:p>
            <a:pPr lvl="8">
              <a:buFontTx/>
              <a:buNone/>
              <a:defRPr/>
            </a:pPr>
            <a:r>
              <a:rPr lang="en-US" dirty="0"/>
              <a:t>  </a:t>
            </a:r>
            <a:r>
              <a:rPr lang="en-US" sz="2800" dirty="0"/>
              <a:t>-</a:t>
            </a:r>
            <a:r>
              <a:rPr lang="en-US" dirty="0"/>
              <a:t> </a:t>
            </a:r>
            <a:r>
              <a:rPr lang="en-US" sz="2400" dirty="0"/>
              <a:t> entire trip in </a:t>
            </a:r>
            <a:r>
              <a:rPr lang="en-US" sz="2400" dirty="0" err="1"/>
              <a:t>PlanningSubsystem</a:t>
            </a:r>
            <a:r>
              <a:rPr lang="en-US" sz="2400" dirty="0"/>
              <a:t>-database</a:t>
            </a:r>
          </a:p>
          <a:p>
            <a:pPr lvl="8">
              <a:buFontTx/>
              <a:buNone/>
              <a:defRPr/>
            </a:pPr>
            <a:endParaRPr lang="en-US" sz="24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65</a:t>
            </a:fld>
            <a:endParaRPr lang="en-US" dirty="0">
              <a:solidFill>
                <a:srgbClr val="04617B">
                  <a:shade val="90000"/>
                </a:srgbClr>
              </a:solidFill>
            </a:endParaRPr>
          </a:p>
        </p:txBody>
      </p:sp>
    </p:spTree>
    <p:extLst>
      <p:ext uri="{BB962C8B-B14F-4D97-AF65-F5344CB8AC3E}">
        <p14:creationId xmlns:p14="http://schemas.microsoft.com/office/powerpoint/2010/main" val="4943294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704850"/>
            <a:ext cx="8229600" cy="438150"/>
          </a:xfrm>
        </p:spPr>
        <p:txBody>
          <a:bodyPr/>
          <a:lstStyle/>
          <a:p>
            <a:r>
              <a:rPr lang="en-US" sz="3200"/>
              <a:t>Cont…</a:t>
            </a:r>
          </a:p>
        </p:txBody>
      </p:sp>
      <p:sp>
        <p:nvSpPr>
          <p:cNvPr id="50179" name="Content Placeholder 2"/>
          <p:cNvSpPr>
            <a:spLocks noGrp="1"/>
          </p:cNvSpPr>
          <p:nvPr>
            <p:ph idx="1"/>
          </p:nvPr>
        </p:nvSpPr>
        <p:spPr>
          <a:xfrm>
            <a:off x="152400" y="1219200"/>
            <a:ext cx="8991600" cy="5638800"/>
          </a:xfr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sz="1800"/>
              <a:t>Fig. Subsystem decomposition of MyTrip after deciding on the issue of data stores (UML    class diagram, packages collapsed for clarity).</a:t>
            </a:r>
          </a:p>
        </p:txBody>
      </p:sp>
      <p:pic>
        <p:nvPicPr>
          <p:cNvPr id="1026" name="Picture 2"/>
          <p:cNvPicPr>
            <a:picLocks noChangeAspect="1" noChangeArrowheads="1"/>
          </p:cNvPicPr>
          <p:nvPr/>
        </p:nvPicPr>
        <p:blipFill>
          <a:blip r:embed="rId3"/>
          <a:srcRect/>
          <a:stretch>
            <a:fillRect/>
          </a:stretch>
        </p:blipFill>
        <p:spPr bwMode="auto">
          <a:xfrm>
            <a:off x="381000" y="1143000"/>
            <a:ext cx="8382000" cy="4833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66</a:t>
            </a:fld>
            <a:endParaRPr lang="en-US" dirty="0">
              <a:solidFill>
                <a:srgbClr val="04617B">
                  <a:shade val="90000"/>
                </a:srgbClr>
              </a:solidFill>
            </a:endParaRPr>
          </a:p>
        </p:txBody>
      </p:sp>
    </p:spTree>
    <p:extLst>
      <p:ext uri="{BB962C8B-B14F-4D97-AF65-F5344CB8AC3E}">
        <p14:creationId xmlns:p14="http://schemas.microsoft.com/office/powerpoint/2010/main" val="25276991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704850"/>
            <a:ext cx="8229600" cy="438150"/>
          </a:xfrm>
        </p:spPr>
        <p:txBody>
          <a:bodyPr/>
          <a:lstStyle/>
          <a:p>
            <a:r>
              <a:rPr lang="en-US" sz="3200" dirty="0"/>
              <a:t>5. </a:t>
            </a:r>
            <a:r>
              <a:rPr lang="en-US" sz="3200" b="1" dirty="0"/>
              <a:t>Defining access control</a:t>
            </a:r>
            <a:endParaRPr lang="en-US" sz="3200" dirty="0"/>
          </a:p>
        </p:txBody>
      </p:sp>
      <p:sp>
        <p:nvSpPr>
          <p:cNvPr id="3" name="Content Placeholder 2"/>
          <p:cNvSpPr>
            <a:spLocks noGrp="1"/>
          </p:cNvSpPr>
          <p:nvPr>
            <p:ph idx="1"/>
          </p:nvPr>
        </p:nvSpPr>
        <p:spPr>
          <a:xfrm>
            <a:off x="0" y="1219200"/>
            <a:ext cx="9144000" cy="5638800"/>
          </a:xfrm>
        </p:spPr>
        <p:txBody>
          <a:bodyPr/>
          <a:lstStyle/>
          <a:p>
            <a:pPr marL="763588" lvl="1" indent="-396875">
              <a:defRPr/>
            </a:pPr>
            <a:r>
              <a:rPr lang="en-US" dirty="0"/>
              <a:t>In multiuser systems, different actors have access to different functionality and data. We modeled these distinctions by associating different </a:t>
            </a:r>
            <a:r>
              <a:rPr lang="en-US" b="1" dirty="0"/>
              <a:t>use cases </a:t>
            </a:r>
            <a:r>
              <a:rPr lang="en-US" dirty="0"/>
              <a:t>to different actors.</a:t>
            </a:r>
          </a:p>
          <a:p>
            <a:pPr lvl="1">
              <a:buFont typeface="Wingdings 2" pitchFamily="18" charset="2"/>
              <a:buNone/>
              <a:defRPr/>
            </a:pPr>
            <a:endParaRPr lang="en-US" sz="1000" dirty="0"/>
          </a:p>
          <a:p>
            <a:pPr lvl="1">
              <a:defRPr/>
            </a:pPr>
            <a:r>
              <a:rPr lang="en-US" dirty="0"/>
              <a:t>During system design, we model access by examining the object model, by </a:t>
            </a:r>
            <a:r>
              <a:rPr lang="en-US" b="1" dirty="0"/>
              <a:t>determining which objects are shared among actors</a:t>
            </a:r>
            <a:r>
              <a:rPr lang="en-US" dirty="0"/>
              <a:t>, and by defining how actors can control access.</a:t>
            </a:r>
          </a:p>
          <a:p>
            <a:pPr lvl="1">
              <a:buFont typeface="Wingdings 2" pitchFamily="18" charset="2"/>
              <a:buNone/>
              <a:defRPr/>
            </a:pPr>
            <a:endParaRPr lang="en-US" sz="1200" dirty="0"/>
          </a:p>
          <a:p>
            <a:pPr lvl="1">
              <a:defRPr/>
            </a:pPr>
            <a:r>
              <a:rPr lang="en-US" dirty="0"/>
              <a:t>Depending on the </a:t>
            </a:r>
            <a:r>
              <a:rPr lang="en-US" b="1" dirty="0"/>
              <a:t>security requirements </a:t>
            </a:r>
            <a:r>
              <a:rPr lang="en-US" dirty="0"/>
              <a:t>on the system, we also define </a:t>
            </a:r>
            <a:r>
              <a:rPr lang="en-US" b="1" dirty="0"/>
              <a:t>how actors are authenticated </a:t>
            </a:r>
            <a:r>
              <a:rPr lang="en-US" dirty="0"/>
              <a:t>to the system (i.e., how actors prove to the system who they are) and how selected data in the system should be </a:t>
            </a:r>
            <a:r>
              <a:rPr lang="en-US" b="1" dirty="0"/>
              <a:t>encrypted</a:t>
            </a:r>
            <a:r>
              <a:rPr lang="en-US" dirty="0"/>
              <a:t>.</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67</a:t>
            </a:fld>
            <a:endParaRPr lang="en-US" dirty="0">
              <a:solidFill>
                <a:srgbClr val="04617B">
                  <a:shade val="90000"/>
                </a:srgbClr>
              </a:solidFill>
            </a:endParaRPr>
          </a:p>
        </p:txBody>
      </p:sp>
    </p:spTree>
    <p:extLst>
      <p:ext uri="{BB962C8B-B14F-4D97-AF65-F5344CB8AC3E}">
        <p14:creationId xmlns:p14="http://schemas.microsoft.com/office/powerpoint/2010/main" val="13012272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704850"/>
            <a:ext cx="8229600" cy="438150"/>
          </a:xfrm>
        </p:spPr>
        <p:txBody>
          <a:bodyPr/>
          <a:lstStyle/>
          <a:p>
            <a:r>
              <a:rPr lang="en-US" sz="3200"/>
              <a:t>Cont…</a:t>
            </a:r>
          </a:p>
        </p:txBody>
      </p:sp>
      <p:sp>
        <p:nvSpPr>
          <p:cNvPr id="56323" name="Content Placeholder 2"/>
          <p:cNvSpPr>
            <a:spLocks noGrp="1"/>
          </p:cNvSpPr>
          <p:nvPr>
            <p:ph idx="1"/>
          </p:nvPr>
        </p:nvSpPr>
        <p:spPr>
          <a:xfrm>
            <a:off x="152400" y="1219200"/>
            <a:ext cx="8991600" cy="5638800"/>
          </a:xfrm>
        </p:spPr>
        <p:txBody>
          <a:bodyPr/>
          <a:lstStyle/>
          <a:p>
            <a:endParaRPr lang="en-US"/>
          </a:p>
          <a:p>
            <a:endParaRPr lang="en-US"/>
          </a:p>
          <a:p>
            <a:endParaRPr lang="en-US"/>
          </a:p>
          <a:p>
            <a:endParaRPr lang="en-US"/>
          </a:p>
          <a:p>
            <a:endParaRPr lang="en-US"/>
          </a:p>
          <a:p>
            <a:endParaRPr lang="en-US"/>
          </a:p>
          <a:p>
            <a:endParaRPr lang="en-US"/>
          </a:p>
          <a:p>
            <a:endParaRPr lang="en-US"/>
          </a:p>
          <a:p>
            <a:pPr>
              <a:buFont typeface="Wingdings 2" pitchFamily="18" charset="2"/>
              <a:buNone/>
            </a:pPr>
            <a:endParaRPr lang="en-US" sz="2400"/>
          </a:p>
          <a:p>
            <a:r>
              <a:rPr lang="en-US" sz="2400"/>
              <a:t>Fig. Revisions to the design model stemming from the decision to authenticate Drivers and encrypt communication traffic. The text added to the model is in </a:t>
            </a:r>
            <a:r>
              <a:rPr lang="en-US" sz="2400" i="1"/>
              <a:t>italics.</a:t>
            </a:r>
            <a:endParaRPr lang="en-US" sz="2400"/>
          </a:p>
        </p:txBody>
      </p:sp>
      <p:pic>
        <p:nvPicPr>
          <p:cNvPr id="2050" name="Picture 2"/>
          <p:cNvPicPr>
            <a:picLocks noChangeAspect="1" noChangeArrowheads="1"/>
          </p:cNvPicPr>
          <p:nvPr/>
        </p:nvPicPr>
        <p:blipFill>
          <a:blip r:embed="rId3"/>
          <a:srcRect/>
          <a:stretch>
            <a:fillRect/>
          </a:stretch>
        </p:blipFill>
        <p:spPr bwMode="auto">
          <a:xfrm>
            <a:off x="381000" y="1143000"/>
            <a:ext cx="845820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68</a:t>
            </a:fld>
            <a:endParaRPr lang="en-US" dirty="0">
              <a:solidFill>
                <a:srgbClr val="04617B">
                  <a:shade val="90000"/>
                </a:srgbClr>
              </a:solidFill>
            </a:endParaRPr>
          </a:p>
        </p:txBody>
      </p:sp>
    </p:spTree>
    <p:extLst>
      <p:ext uri="{BB962C8B-B14F-4D97-AF65-F5344CB8AC3E}">
        <p14:creationId xmlns:p14="http://schemas.microsoft.com/office/powerpoint/2010/main" val="38455173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704850"/>
            <a:ext cx="8229600" cy="438150"/>
          </a:xfrm>
        </p:spPr>
        <p:txBody>
          <a:bodyPr/>
          <a:lstStyle/>
          <a:p>
            <a:r>
              <a:rPr lang="en-US" sz="3200"/>
              <a:t>Cont…</a:t>
            </a:r>
          </a:p>
        </p:txBody>
      </p:sp>
      <p:sp>
        <p:nvSpPr>
          <p:cNvPr id="57347" name="Content Placeholder 2"/>
          <p:cNvSpPr>
            <a:spLocks noGrp="1"/>
          </p:cNvSpPr>
          <p:nvPr>
            <p:ph idx="1"/>
          </p:nvPr>
        </p:nvSpPr>
        <p:spPr>
          <a:xfrm>
            <a:off x="152400" y="1219200"/>
            <a:ext cx="8991600" cy="5638800"/>
          </a:xfrm>
        </p:spPr>
        <p:txBody>
          <a:bodyPr/>
          <a:lstStyle/>
          <a:p>
            <a:r>
              <a:rPr lang="en-US" b="1"/>
              <a:t>Access matrix: </a:t>
            </a:r>
            <a:r>
              <a:rPr lang="en-US" sz="2000"/>
              <a:t>Is a table where the </a:t>
            </a:r>
            <a:r>
              <a:rPr lang="en-US" sz="1600" i="1"/>
              <a:t>rows</a:t>
            </a:r>
            <a:r>
              <a:rPr lang="en-US" sz="1800" i="1"/>
              <a:t> </a:t>
            </a:r>
            <a:r>
              <a:rPr lang="en-US" sz="2000"/>
              <a:t>of the matrix represents the </a:t>
            </a:r>
            <a:r>
              <a:rPr lang="en-US" sz="2000" b="1"/>
              <a:t>actors</a:t>
            </a:r>
            <a:r>
              <a:rPr lang="en-US" sz="2000"/>
              <a:t> of the system. The </a:t>
            </a:r>
            <a:r>
              <a:rPr lang="en-US" sz="1600" i="1"/>
              <a:t>columns </a:t>
            </a:r>
            <a:r>
              <a:rPr lang="en-US" sz="2000"/>
              <a:t>represent </a:t>
            </a:r>
            <a:r>
              <a:rPr lang="en-US" sz="2000" b="1"/>
              <a:t>classes </a:t>
            </a:r>
            <a:r>
              <a:rPr lang="en-US" sz="2000"/>
              <a:t>whose access we control. </a:t>
            </a:r>
          </a:p>
          <a:p>
            <a:r>
              <a:rPr lang="en-US" sz="2000"/>
              <a:t>An entry (class, actor) in the access matrix is called an </a:t>
            </a:r>
            <a:r>
              <a:rPr lang="en-US" sz="2000" b="1"/>
              <a:t>access right </a:t>
            </a:r>
            <a:r>
              <a:rPr lang="en-US" sz="2000"/>
              <a:t>and lists the </a:t>
            </a:r>
            <a:r>
              <a:rPr lang="en-US" sz="2000" b="1"/>
              <a:t>operations </a:t>
            </a:r>
            <a:r>
              <a:rPr lang="en-US" sz="2000"/>
              <a:t>that can be executed on instances of the class or by the actor.</a:t>
            </a:r>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Fig. Access matrix for a banking system.</a:t>
            </a:r>
          </a:p>
        </p:txBody>
      </p:sp>
      <p:pic>
        <p:nvPicPr>
          <p:cNvPr id="3074" name="Picture 2"/>
          <p:cNvPicPr>
            <a:picLocks noChangeAspect="1" noChangeArrowheads="1"/>
          </p:cNvPicPr>
          <p:nvPr/>
        </p:nvPicPr>
        <p:blipFill>
          <a:blip r:embed="rId3"/>
          <a:srcRect/>
          <a:stretch>
            <a:fillRect/>
          </a:stretch>
        </p:blipFill>
        <p:spPr bwMode="auto">
          <a:xfrm>
            <a:off x="381000" y="2743200"/>
            <a:ext cx="83820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69</a:t>
            </a:fld>
            <a:endParaRPr lang="en-US" dirty="0">
              <a:solidFill>
                <a:srgbClr val="04617B">
                  <a:shade val="90000"/>
                </a:srgbClr>
              </a:solidFill>
            </a:endParaRPr>
          </a:p>
        </p:txBody>
      </p:sp>
    </p:spTree>
    <p:extLst>
      <p:ext uri="{BB962C8B-B14F-4D97-AF65-F5344CB8AC3E}">
        <p14:creationId xmlns:p14="http://schemas.microsoft.com/office/powerpoint/2010/main" val="2463873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Software Design</a:t>
            </a:r>
          </a:p>
        </p:txBody>
      </p:sp>
      <p:sp>
        <p:nvSpPr>
          <p:cNvPr id="17411" name="Rectangle 3"/>
          <p:cNvSpPr>
            <a:spLocks noGrp="1" noChangeArrowheads="1"/>
          </p:cNvSpPr>
          <p:nvPr>
            <p:ph type="body" idx="1"/>
          </p:nvPr>
        </p:nvSpPr>
        <p:spPr/>
        <p:txBody>
          <a:bodyPr/>
          <a:lstStyle/>
          <a:p>
            <a:r>
              <a:rPr lang="en-US" dirty="0"/>
              <a:t>Software design model consists of 4 </a:t>
            </a:r>
            <a:r>
              <a:rPr lang="en-US" dirty="0" smtClean="0"/>
              <a:t>major designs</a:t>
            </a:r>
            <a:r>
              <a:rPr lang="en-US" dirty="0"/>
              <a:t>:</a:t>
            </a:r>
          </a:p>
          <a:p>
            <a:pPr lvl="1"/>
            <a:r>
              <a:rPr lang="en-US" dirty="0"/>
              <a:t>Architectural Design</a:t>
            </a:r>
          </a:p>
          <a:p>
            <a:pPr lvl="1"/>
            <a:r>
              <a:rPr lang="en-US" dirty="0" smtClean="0"/>
              <a:t>Data/Class </a:t>
            </a:r>
            <a:r>
              <a:rPr lang="en-US" dirty="0"/>
              <a:t>Design</a:t>
            </a:r>
          </a:p>
          <a:p>
            <a:pPr lvl="1"/>
            <a:r>
              <a:rPr lang="en-US" dirty="0" smtClean="0"/>
              <a:t>Interface </a:t>
            </a:r>
            <a:r>
              <a:rPr lang="en-US" dirty="0"/>
              <a:t>Design</a:t>
            </a:r>
          </a:p>
          <a:p>
            <a:pPr lvl="1"/>
            <a:r>
              <a:rPr lang="en-US" dirty="0"/>
              <a:t>Component Design</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a:t>
            </a:fld>
            <a:endParaRPr lang="en-US" dirty="0">
              <a:solidFill>
                <a:srgbClr val="04617B">
                  <a:shade val="90000"/>
                </a:srgbClr>
              </a:solidFill>
            </a:endParaRPr>
          </a:p>
        </p:txBody>
      </p:sp>
    </p:spTree>
    <p:extLst>
      <p:ext uri="{BB962C8B-B14F-4D97-AF65-F5344CB8AC3E}">
        <p14:creationId xmlns:p14="http://schemas.microsoft.com/office/powerpoint/2010/main" val="28480291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704850"/>
            <a:ext cx="8229600" cy="438150"/>
          </a:xfrm>
        </p:spPr>
        <p:txBody>
          <a:bodyPr/>
          <a:lstStyle/>
          <a:p>
            <a:r>
              <a:rPr lang="en-US" sz="3200"/>
              <a:t>Cont…</a:t>
            </a:r>
          </a:p>
        </p:txBody>
      </p:sp>
      <p:sp>
        <p:nvSpPr>
          <p:cNvPr id="58371" name="Content Placeholder 2"/>
          <p:cNvSpPr>
            <a:spLocks noGrp="1"/>
          </p:cNvSpPr>
          <p:nvPr>
            <p:ph idx="1"/>
          </p:nvPr>
        </p:nvSpPr>
        <p:spPr>
          <a:xfrm>
            <a:off x="152400" y="1219200"/>
            <a:ext cx="8991600" cy="5638800"/>
          </a:xfrm>
        </p:spPr>
        <p:txBody>
          <a:bodyPr/>
          <a:lstStyle/>
          <a:p>
            <a:pPr lvl="1"/>
            <a:r>
              <a:rPr lang="en-US" sz="2000"/>
              <a:t>An access matrix only represents </a:t>
            </a:r>
            <a:r>
              <a:rPr lang="en-US" sz="2000" b="1"/>
              <a:t>static access control. </a:t>
            </a:r>
            <a:r>
              <a:rPr lang="en-US" sz="2000"/>
              <a:t>This means that access rights can be modeled as </a:t>
            </a:r>
            <a:r>
              <a:rPr lang="en-US" sz="2000" b="1"/>
              <a:t>attributes </a:t>
            </a:r>
            <a:r>
              <a:rPr lang="en-US" sz="2000"/>
              <a:t>of the objects of the system.</a:t>
            </a:r>
          </a:p>
          <a:p>
            <a:pPr lvl="1"/>
            <a:r>
              <a:rPr lang="en-US" sz="2000"/>
              <a:t>In  a model if the access rights  is allocated dynamically in the system, this type of access is called </a:t>
            </a:r>
            <a:r>
              <a:rPr lang="en-US" sz="2000" b="1"/>
              <a:t>dynamic access control.</a:t>
            </a:r>
          </a:p>
          <a:p>
            <a:pPr lvl="1"/>
            <a:endParaRPr lang="en-US" sz="2000" b="1"/>
          </a:p>
          <a:p>
            <a:pPr lvl="1"/>
            <a:endParaRPr lang="en-US" sz="2000" b="1"/>
          </a:p>
          <a:p>
            <a:pPr lvl="1"/>
            <a:endParaRPr lang="en-US" sz="2000" b="1"/>
          </a:p>
          <a:p>
            <a:pPr lvl="1"/>
            <a:endParaRPr lang="en-US" sz="2000" b="1"/>
          </a:p>
          <a:p>
            <a:pPr lvl="1"/>
            <a:endParaRPr lang="en-US" sz="2000" b="1"/>
          </a:p>
          <a:p>
            <a:pPr lvl="1"/>
            <a:endParaRPr lang="en-US" sz="2000" b="1"/>
          </a:p>
          <a:p>
            <a:pPr lvl="1"/>
            <a:endParaRPr lang="en-US" sz="2000" b="1"/>
          </a:p>
          <a:p>
            <a:pPr lvl="1"/>
            <a:endParaRPr lang="en-US" sz="2000" b="1"/>
          </a:p>
          <a:p>
            <a:pPr lvl="1"/>
            <a:endParaRPr lang="en-US" sz="2000" b="1"/>
          </a:p>
          <a:p>
            <a:pPr lvl="1"/>
            <a:endParaRPr lang="en-US" sz="2000" b="1"/>
          </a:p>
          <a:p>
            <a:pPr lvl="1"/>
            <a:r>
              <a:rPr lang="en-US" sz="2000" b="1"/>
              <a:t>Fig. </a:t>
            </a:r>
            <a:r>
              <a:rPr lang="en-US" sz="2000"/>
              <a:t>Dynamic access implemented with a protection Proxy.</a:t>
            </a:r>
          </a:p>
        </p:txBody>
      </p:sp>
      <p:pic>
        <p:nvPicPr>
          <p:cNvPr id="4098" name="Picture 2"/>
          <p:cNvPicPr>
            <a:picLocks noChangeAspect="1" noChangeArrowheads="1"/>
          </p:cNvPicPr>
          <p:nvPr/>
        </p:nvPicPr>
        <p:blipFill>
          <a:blip r:embed="rId3"/>
          <a:srcRect/>
          <a:stretch>
            <a:fillRect/>
          </a:stretch>
        </p:blipFill>
        <p:spPr bwMode="auto">
          <a:xfrm>
            <a:off x="228600" y="2667000"/>
            <a:ext cx="86106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70</a:t>
            </a:fld>
            <a:endParaRPr lang="en-US" dirty="0">
              <a:solidFill>
                <a:srgbClr val="04617B">
                  <a:shade val="90000"/>
                </a:srgbClr>
              </a:solidFill>
            </a:endParaRPr>
          </a:p>
        </p:txBody>
      </p:sp>
    </p:spTree>
    <p:extLst>
      <p:ext uri="{BB962C8B-B14F-4D97-AF65-F5344CB8AC3E}">
        <p14:creationId xmlns:p14="http://schemas.microsoft.com/office/powerpoint/2010/main" val="10253110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704850"/>
            <a:ext cx="8229600" cy="438150"/>
          </a:xfrm>
        </p:spPr>
        <p:txBody>
          <a:bodyPr/>
          <a:lstStyle/>
          <a:p>
            <a:r>
              <a:rPr lang="en-US" sz="3200"/>
              <a:t>Cont…</a:t>
            </a:r>
          </a:p>
        </p:txBody>
      </p:sp>
      <p:sp>
        <p:nvSpPr>
          <p:cNvPr id="59395" name="Content Placeholder 2"/>
          <p:cNvSpPr>
            <a:spLocks noGrp="1"/>
          </p:cNvSpPr>
          <p:nvPr>
            <p:ph idx="1"/>
          </p:nvPr>
        </p:nvSpPr>
        <p:spPr>
          <a:xfrm>
            <a:off x="0" y="1219200"/>
            <a:ext cx="9144000" cy="5638800"/>
          </a:xfrm>
        </p:spPr>
        <p:txBody>
          <a:bodyPr/>
          <a:lstStyle/>
          <a:p>
            <a:pPr lvl="1"/>
            <a:r>
              <a:rPr lang="en-US" sz="2000"/>
              <a:t>In an environment where resources are shared among </a:t>
            </a:r>
            <a:r>
              <a:rPr lang="en-US" sz="2000" b="1"/>
              <a:t>multiple users, authentication is usually not sufficient</a:t>
            </a:r>
            <a:r>
              <a:rPr lang="en-US" sz="2000"/>
              <a:t>.</a:t>
            </a:r>
          </a:p>
          <a:p>
            <a:pPr lvl="1"/>
            <a:r>
              <a:rPr lang="en-US" sz="2000" b="1"/>
              <a:t>Encryption </a:t>
            </a:r>
            <a:r>
              <a:rPr lang="en-US" sz="2000"/>
              <a:t>is used to prevent such unauthorized accesses. Using an encryption algorithm, we can translate a message, called </a:t>
            </a:r>
            <a:r>
              <a:rPr lang="en-US" sz="2000" b="1"/>
              <a:t>plaintext, </a:t>
            </a:r>
            <a:r>
              <a:rPr lang="en-US" sz="2000"/>
              <a:t>into a encrypted message, called a </a:t>
            </a:r>
            <a:r>
              <a:rPr lang="en-US" sz="2000" b="1"/>
              <a:t>ciphertext,</a:t>
            </a:r>
            <a:endParaRPr lang="en-US" sz="2000"/>
          </a:p>
        </p:txBody>
      </p:sp>
      <p:pic>
        <p:nvPicPr>
          <p:cNvPr id="5122" name="Picture 2"/>
          <p:cNvPicPr>
            <a:picLocks noChangeAspect="1" noChangeArrowheads="1"/>
          </p:cNvPicPr>
          <p:nvPr/>
        </p:nvPicPr>
        <p:blipFill>
          <a:blip r:embed="rId3"/>
          <a:srcRect/>
          <a:stretch>
            <a:fillRect/>
          </a:stretch>
        </p:blipFill>
        <p:spPr bwMode="auto">
          <a:xfrm>
            <a:off x="838200" y="3076575"/>
            <a:ext cx="7410450" cy="3400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71</a:t>
            </a:fld>
            <a:endParaRPr lang="en-US" dirty="0">
              <a:solidFill>
                <a:srgbClr val="04617B">
                  <a:shade val="90000"/>
                </a:srgbClr>
              </a:solidFill>
            </a:endParaRPr>
          </a:p>
        </p:txBody>
      </p:sp>
    </p:spTree>
    <p:extLst>
      <p:ext uri="{BB962C8B-B14F-4D97-AF65-F5344CB8AC3E}">
        <p14:creationId xmlns:p14="http://schemas.microsoft.com/office/powerpoint/2010/main" val="33403541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704850"/>
            <a:ext cx="8229600" cy="438150"/>
          </a:xfrm>
        </p:spPr>
        <p:txBody>
          <a:bodyPr/>
          <a:lstStyle/>
          <a:p>
            <a:r>
              <a:rPr lang="en-US" sz="3200" b="1" dirty="0"/>
              <a:t>6. Designing the global control flow</a:t>
            </a:r>
            <a:endParaRPr lang="en-US" sz="3200" dirty="0"/>
          </a:p>
        </p:txBody>
      </p:sp>
      <p:sp>
        <p:nvSpPr>
          <p:cNvPr id="3" name="Content Placeholder 2"/>
          <p:cNvSpPr>
            <a:spLocks noGrp="1"/>
          </p:cNvSpPr>
          <p:nvPr>
            <p:ph idx="1"/>
          </p:nvPr>
        </p:nvSpPr>
        <p:spPr>
          <a:xfrm>
            <a:off x="0" y="1219200"/>
            <a:ext cx="9144000" cy="5638799"/>
          </a:xfrm>
        </p:spPr>
        <p:txBody>
          <a:bodyPr/>
          <a:lstStyle/>
          <a:p>
            <a:r>
              <a:rPr lang="en-US" dirty="0"/>
              <a:t>Designing the global control flow in system design involves planning and organizing the sequence of operations and interactions between various components and modules of the system. It defines the overall structure and flow of execution within the system. Here are some key considerations for designing the global control flow</a:t>
            </a:r>
            <a:r>
              <a:rPr lang="en-US" dirty="0" smtClean="0"/>
              <a:t>:</a:t>
            </a:r>
          </a:p>
          <a:p>
            <a:endParaRPr lang="en-US" dirty="0"/>
          </a:p>
          <a:p>
            <a:r>
              <a:rPr lang="en-US" b="1" dirty="0"/>
              <a:t>Identify System Components: </a:t>
            </a:r>
            <a:r>
              <a:rPr lang="en-US" dirty="0"/>
              <a:t>Start by identifying the major components or modules of the system. These components can represent different functionalities or subsystems within the overall system.</a:t>
            </a:r>
          </a:p>
          <a:p>
            <a:pPr lvl="1">
              <a:defRPr/>
            </a:pPr>
            <a:endParaRPr lang="en-US" b="1"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72</a:t>
            </a:fld>
            <a:endParaRPr lang="en-US" dirty="0">
              <a:solidFill>
                <a:srgbClr val="04617B">
                  <a:shade val="90000"/>
                </a:srgbClr>
              </a:solidFill>
            </a:endParaRPr>
          </a:p>
        </p:txBody>
      </p:sp>
    </p:spTree>
    <p:extLst>
      <p:ext uri="{BB962C8B-B14F-4D97-AF65-F5344CB8AC3E}">
        <p14:creationId xmlns:p14="http://schemas.microsoft.com/office/powerpoint/2010/main" val="26609173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704850"/>
            <a:ext cx="8229600" cy="438150"/>
          </a:xfrm>
        </p:spPr>
        <p:txBody>
          <a:bodyPr/>
          <a:lstStyle/>
          <a:p>
            <a:r>
              <a:rPr lang="en-US" sz="3200"/>
              <a:t>Cont…</a:t>
            </a:r>
          </a:p>
        </p:txBody>
      </p:sp>
      <p:sp>
        <p:nvSpPr>
          <p:cNvPr id="61443" name="Content Placeholder 2"/>
          <p:cNvSpPr>
            <a:spLocks noGrp="1"/>
          </p:cNvSpPr>
          <p:nvPr>
            <p:ph idx="1"/>
          </p:nvPr>
        </p:nvSpPr>
        <p:spPr>
          <a:xfrm>
            <a:off x="152400" y="1219200"/>
            <a:ext cx="8991600" cy="5638800"/>
          </a:xfrm>
        </p:spPr>
        <p:txBody>
          <a:bodyPr/>
          <a:lstStyle/>
          <a:p>
            <a:r>
              <a:rPr lang="en-US" b="1" dirty="0"/>
              <a:t>Define High-Level Interactions</a:t>
            </a:r>
            <a:r>
              <a:rPr lang="en-US" dirty="0"/>
              <a:t>: Determine the high-level interactions between the identified components. This involves understanding how data, control, and messages flow between the components, and how they collaborate to achieve the system's objectives.</a:t>
            </a:r>
          </a:p>
          <a:p>
            <a:r>
              <a:rPr lang="en-US" b="1" dirty="0"/>
              <a:t>Determine Control Dependencies</a:t>
            </a:r>
            <a:r>
              <a:rPr lang="en-US" dirty="0"/>
              <a:t>: Analyze the dependencies and relationships between the components to identify the control flow dependencies. This includes identifying which components are responsible for initiating certain actions or operations and how they interact with other components.</a:t>
            </a:r>
          </a:p>
          <a:p>
            <a:pPr marL="514350" indent="-514350">
              <a:buFont typeface="Wingdings 2" pitchFamily="18" charset="2"/>
              <a:buNone/>
            </a:pPr>
            <a:endParaRPr lang="en-US"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73</a:t>
            </a:fld>
            <a:endParaRPr lang="en-US" dirty="0">
              <a:solidFill>
                <a:srgbClr val="04617B">
                  <a:shade val="90000"/>
                </a:srgbClr>
              </a:solidFill>
            </a:endParaRPr>
          </a:p>
        </p:txBody>
      </p:sp>
    </p:spTree>
    <p:extLst>
      <p:ext uri="{BB962C8B-B14F-4D97-AF65-F5344CB8AC3E}">
        <p14:creationId xmlns:p14="http://schemas.microsoft.com/office/powerpoint/2010/main" val="26079455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704850"/>
            <a:ext cx="8229600" cy="438150"/>
          </a:xfrm>
        </p:spPr>
        <p:txBody>
          <a:bodyPr/>
          <a:lstStyle/>
          <a:p>
            <a:r>
              <a:rPr lang="en-US" sz="3200" b="1" dirty="0"/>
              <a:t>7.Identifying boundary conditions</a:t>
            </a:r>
            <a:endParaRPr lang="en-US" sz="3200" dirty="0"/>
          </a:p>
        </p:txBody>
      </p:sp>
      <p:sp>
        <p:nvSpPr>
          <p:cNvPr id="62467" name="Content Placeholder 2"/>
          <p:cNvSpPr>
            <a:spLocks noGrp="1"/>
          </p:cNvSpPr>
          <p:nvPr>
            <p:ph idx="1"/>
          </p:nvPr>
        </p:nvSpPr>
        <p:spPr>
          <a:xfrm>
            <a:off x="152400" y="1219200"/>
            <a:ext cx="8991600" cy="5638800"/>
          </a:xfrm>
        </p:spPr>
        <p:txBody>
          <a:bodyPr/>
          <a:lstStyle/>
          <a:p>
            <a:pPr lvl="1"/>
            <a:r>
              <a:rPr lang="en-US" sz="2000" dirty="0"/>
              <a:t>It is deciding  how the system is </a:t>
            </a:r>
            <a:r>
              <a:rPr lang="en-US" sz="2000" b="1" dirty="0"/>
              <a:t>started, initialized, and shut down</a:t>
            </a:r>
            <a:r>
              <a:rPr lang="en-US" sz="2000" dirty="0"/>
              <a:t>, and how to deal with </a:t>
            </a:r>
            <a:r>
              <a:rPr lang="en-US" sz="2000" b="1" dirty="0"/>
              <a:t>major failures</a:t>
            </a:r>
            <a:r>
              <a:rPr lang="en-US" sz="2000" dirty="0"/>
              <a:t>, such as data corruption, whether they are caused by a </a:t>
            </a:r>
            <a:r>
              <a:rPr lang="en-US" sz="2000" b="1" dirty="0"/>
              <a:t>software</a:t>
            </a:r>
            <a:r>
              <a:rPr lang="en-US" sz="2000" dirty="0"/>
              <a:t> </a:t>
            </a:r>
            <a:r>
              <a:rPr lang="en-US" sz="2000" b="1" dirty="0"/>
              <a:t>error</a:t>
            </a:r>
            <a:r>
              <a:rPr lang="en-US" sz="2000" dirty="0"/>
              <a:t> or a </a:t>
            </a:r>
            <a:r>
              <a:rPr lang="en-US" sz="2000" b="1" dirty="0"/>
              <a:t>power</a:t>
            </a:r>
            <a:r>
              <a:rPr lang="en-US" sz="2000" dirty="0"/>
              <a:t> </a:t>
            </a:r>
            <a:r>
              <a:rPr lang="en-US" sz="2000" b="1" dirty="0"/>
              <a:t>outage</a:t>
            </a:r>
            <a:r>
              <a:rPr lang="en-US" sz="2000" dirty="0"/>
              <a:t>.</a:t>
            </a:r>
          </a:p>
          <a:p>
            <a:pPr lvl="1">
              <a:buNone/>
            </a:pPr>
            <a:endParaRPr lang="en-US" sz="1800" dirty="0"/>
          </a:p>
          <a:p>
            <a:pPr lvl="1"/>
            <a:r>
              <a:rPr lang="en-US" sz="2000" dirty="0"/>
              <a:t>Considering the </a:t>
            </a:r>
            <a:r>
              <a:rPr lang="en-US" sz="2000" dirty="0" err="1"/>
              <a:t>MyTrip</a:t>
            </a:r>
            <a:r>
              <a:rPr lang="en-US" sz="2000" dirty="0"/>
              <a:t> system our system design </a:t>
            </a:r>
            <a:r>
              <a:rPr lang="en-US" sz="2000" dirty="0" smtClean="0"/>
              <a:t>doesn’t </a:t>
            </a:r>
            <a:r>
              <a:rPr lang="en-US" sz="2000" dirty="0"/>
              <a:t>address the following questions:</a:t>
            </a:r>
          </a:p>
          <a:p>
            <a:pPr lvl="2"/>
            <a:r>
              <a:rPr lang="en-US" sz="1900" dirty="0"/>
              <a:t>How </a:t>
            </a:r>
            <a:r>
              <a:rPr lang="en-US" sz="1300" dirty="0" err="1"/>
              <a:t>MyTrip</a:t>
            </a:r>
            <a:r>
              <a:rPr lang="en-US" sz="1300" dirty="0"/>
              <a:t> </a:t>
            </a:r>
            <a:r>
              <a:rPr lang="en-US" sz="1900" dirty="0"/>
              <a:t>is initialized.</a:t>
            </a:r>
          </a:p>
          <a:p>
            <a:pPr lvl="2"/>
            <a:r>
              <a:rPr lang="en-US" sz="1900" dirty="0"/>
              <a:t>How are maps loaded into the </a:t>
            </a:r>
            <a:r>
              <a:rPr lang="en-US" sz="1500" dirty="0" err="1"/>
              <a:t>PlanningService</a:t>
            </a:r>
            <a:r>
              <a:rPr lang="en-US" sz="1900" dirty="0"/>
              <a:t>? </a:t>
            </a:r>
          </a:p>
          <a:p>
            <a:pPr lvl="2"/>
            <a:r>
              <a:rPr lang="en-US" sz="1900" dirty="0"/>
              <a:t>How is </a:t>
            </a:r>
            <a:r>
              <a:rPr lang="en-US" sz="1300" dirty="0" err="1"/>
              <a:t>MyTrip</a:t>
            </a:r>
            <a:r>
              <a:rPr lang="en-US" sz="1300" dirty="0"/>
              <a:t> </a:t>
            </a:r>
            <a:r>
              <a:rPr lang="en-US" sz="1900" dirty="0"/>
              <a:t>installed in the car? </a:t>
            </a:r>
          </a:p>
          <a:p>
            <a:pPr lvl="2"/>
            <a:r>
              <a:rPr lang="en-US" sz="1900" dirty="0"/>
              <a:t>How does </a:t>
            </a:r>
            <a:r>
              <a:rPr lang="en-US" sz="1300" dirty="0" err="1"/>
              <a:t>MyTrip</a:t>
            </a:r>
            <a:r>
              <a:rPr lang="en-US" sz="1300" dirty="0"/>
              <a:t> </a:t>
            </a:r>
            <a:r>
              <a:rPr lang="en-US" sz="1900" dirty="0"/>
              <a:t>know which </a:t>
            </a:r>
            <a:r>
              <a:rPr lang="en-US" sz="1500" dirty="0" err="1"/>
              <a:t>PlanningService</a:t>
            </a:r>
            <a:r>
              <a:rPr lang="en-US" sz="1500" dirty="0"/>
              <a:t> </a:t>
            </a:r>
            <a:r>
              <a:rPr lang="en-US" sz="1900" dirty="0"/>
              <a:t>to connect to? </a:t>
            </a:r>
          </a:p>
          <a:p>
            <a:pPr lvl="2"/>
            <a:r>
              <a:rPr lang="en-US" sz="1900" dirty="0"/>
              <a:t>How are drivers added to the </a:t>
            </a:r>
            <a:r>
              <a:rPr lang="en-US" sz="1500" dirty="0" err="1"/>
              <a:t>PlanningService</a:t>
            </a:r>
            <a:r>
              <a:rPr lang="en-US" sz="1900" dirty="0"/>
              <a:t>? </a:t>
            </a:r>
          </a:p>
          <a:p>
            <a:pPr lvl="2">
              <a:buNone/>
            </a:pPr>
            <a:endParaRPr lang="en-US" sz="1000" dirty="0"/>
          </a:p>
          <a:p>
            <a:pPr marL="625475" lvl="2" indent="-274638"/>
            <a:r>
              <a:rPr lang="en-US" sz="2000" dirty="0"/>
              <a:t>We discover a set of </a:t>
            </a:r>
            <a:r>
              <a:rPr lang="en-US" sz="2000" b="1" dirty="0"/>
              <a:t>use cases </a:t>
            </a:r>
            <a:r>
              <a:rPr lang="en-US" sz="2000" dirty="0"/>
              <a:t>that has not been specified. We call these the </a:t>
            </a:r>
            <a:r>
              <a:rPr lang="en-US" sz="2000" b="1" dirty="0"/>
              <a:t>system administration use cases, </a:t>
            </a:r>
            <a:r>
              <a:rPr lang="en-US" sz="2000" dirty="0"/>
              <a:t>which specify the system during startup and shutdown phases.</a:t>
            </a:r>
            <a:endParaRPr lang="en-US" sz="54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74</a:t>
            </a:fld>
            <a:endParaRPr lang="en-US" dirty="0">
              <a:solidFill>
                <a:srgbClr val="04617B">
                  <a:shade val="90000"/>
                </a:srgbClr>
              </a:solidFill>
            </a:endParaRPr>
          </a:p>
        </p:txBody>
      </p:sp>
    </p:spTree>
    <p:extLst>
      <p:ext uri="{BB962C8B-B14F-4D97-AF65-F5344CB8AC3E}">
        <p14:creationId xmlns:p14="http://schemas.microsoft.com/office/powerpoint/2010/main" val="38350703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704850"/>
            <a:ext cx="8229600" cy="438150"/>
          </a:xfrm>
        </p:spPr>
        <p:txBody>
          <a:bodyPr/>
          <a:lstStyle/>
          <a:p>
            <a:r>
              <a:rPr lang="en-US" sz="3200"/>
              <a:t>Cont…</a:t>
            </a:r>
          </a:p>
        </p:txBody>
      </p:sp>
      <p:sp>
        <p:nvSpPr>
          <p:cNvPr id="63491" name="Content Placeholder 2"/>
          <p:cNvSpPr>
            <a:spLocks noGrp="1"/>
          </p:cNvSpPr>
          <p:nvPr>
            <p:ph idx="1"/>
          </p:nvPr>
        </p:nvSpPr>
        <p:spPr>
          <a:xfrm>
            <a:off x="152400" y="1219200"/>
            <a:ext cx="8991600" cy="5638800"/>
          </a:xfrm>
        </p:spPr>
        <p:txBody>
          <a:bodyPr/>
          <a:lstStyle/>
          <a:p>
            <a:r>
              <a:rPr lang="en-US" sz="2000" dirty="0"/>
              <a:t>Modify the analysis model for </a:t>
            </a:r>
            <a:r>
              <a:rPr lang="en-US" sz="2000" dirty="0" err="1"/>
              <a:t>MyTrip</a:t>
            </a:r>
            <a:r>
              <a:rPr lang="en-US" sz="2000" dirty="0"/>
              <a:t> to include the administration use cases : </a:t>
            </a:r>
            <a:r>
              <a:rPr lang="en-US" sz="2000" b="1" dirty="0" err="1"/>
              <a:t>ManageDrivers</a:t>
            </a:r>
            <a:r>
              <a:rPr lang="en-US" sz="2000" b="1" dirty="0"/>
              <a:t>, </a:t>
            </a:r>
            <a:r>
              <a:rPr lang="en-US" sz="2000" dirty="0"/>
              <a:t>to add, remove, and edit drivers; </a:t>
            </a:r>
            <a:r>
              <a:rPr lang="en-US" sz="2000" b="1" dirty="0" err="1"/>
              <a:t>ManageMaps</a:t>
            </a:r>
            <a:r>
              <a:rPr lang="en-US" sz="2000" dirty="0"/>
              <a:t>, to add, remove, and update maps used to generate trips; and </a:t>
            </a:r>
            <a:r>
              <a:rPr lang="en-US" sz="2000" b="1" dirty="0" err="1"/>
              <a:t>ManageServer</a:t>
            </a:r>
            <a:r>
              <a:rPr lang="en-US" sz="2000" b="1" dirty="0"/>
              <a:t>,</a:t>
            </a:r>
            <a:r>
              <a:rPr lang="en-US" sz="2000" dirty="0"/>
              <a:t> to perform routine configuration, start-up, and shutdown. </a:t>
            </a:r>
            <a:r>
              <a:rPr lang="en-US" sz="2000" dirty="0" err="1"/>
              <a:t>StartServer</a:t>
            </a:r>
            <a:r>
              <a:rPr lang="en-US" sz="2000" dirty="0"/>
              <a:t>, part of </a:t>
            </a:r>
            <a:r>
              <a:rPr lang="en-US" sz="2000" dirty="0" err="1"/>
              <a:t>ManageServer</a:t>
            </a:r>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Fig. Administration use cases for </a:t>
            </a:r>
            <a:r>
              <a:rPr lang="en-US" sz="2000" dirty="0" err="1"/>
              <a:t>MyTrip</a:t>
            </a:r>
            <a:r>
              <a:rPr lang="en-US" sz="2000" dirty="0"/>
              <a:t> (UML use case diagram).</a:t>
            </a:r>
          </a:p>
        </p:txBody>
      </p:sp>
      <p:pic>
        <p:nvPicPr>
          <p:cNvPr id="63492" name="Picture 4"/>
          <p:cNvPicPr>
            <a:picLocks noChangeAspect="1" noChangeArrowheads="1"/>
          </p:cNvPicPr>
          <p:nvPr/>
        </p:nvPicPr>
        <p:blipFill>
          <a:blip r:embed="rId2"/>
          <a:srcRect/>
          <a:stretch>
            <a:fillRect/>
          </a:stretch>
        </p:blipFill>
        <p:spPr bwMode="auto">
          <a:xfrm>
            <a:off x="533400" y="2971800"/>
            <a:ext cx="7772400" cy="3124200"/>
          </a:xfrm>
          <a:prstGeom prst="rect">
            <a:avLst/>
          </a:prstGeom>
          <a:ln>
            <a:noFill/>
          </a:ln>
          <a:effectLst>
            <a:outerShdw blurRad="190500" algn="tl" rotWithShape="0">
              <a:srgbClr val="000000">
                <a:alpha val="70000"/>
              </a:srgbClr>
            </a:outerShdw>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75</a:t>
            </a:fld>
            <a:endParaRPr lang="en-US" dirty="0">
              <a:solidFill>
                <a:srgbClr val="04617B">
                  <a:shade val="90000"/>
                </a:srgbClr>
              </a:solidFill>
            </a:endParaRPr>
          </a:p>
        </p:txBody>
      </p:sp>
    </p:spTree>
    <p:extLst>
      <p:ext uri="{BB962C8B-B14F-4D97-AF65-F5344CB8AC3E}">
        <p14:creationId xmlns:p14="http://schemas.microsoft.com/office/powerpoint/2010/main" val="6029037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704850"/>
            <a:ext cx="8229600" cy="438150"/>
          </a:xfrm>
        </p:spPr>
        <p:txBody>
          <a:bodyPr/>
          <a:lstStyle/>
          <a:p>
            <a:r>
              <a:rPr lang="en-US" sz="3200" b="1" dirty="0"/>
              <a:t>Documenting system design</a:t>
            </a:r>
            <a:endParaRPr lang="en-US" sz="3200" dirty="0"/>
          </a:p>
        </p:txBody>
      </p:sp>
      <p:sp>
        <p:nvSpPr>
          <p:cNvPr id="64515" name="Content Placeholder 2"/>
          <p:cNvSpPr>
            <a:spLocks noGrp="1"/>
          </p:cNvSpPr>
          <p:nvPr>
            <p:ph idx="1"/>
          </p:nvPr>
        </p:nvSpPr>
        <p:spPr>
          <a:xfrm>
            <a:off x="0" y="1219200"/>
            <a:ext cx="9144000" cy="5638800"/>
          </a:xfrm>
        </p:spPr>
        <p:txBody>
          <a:bodyPr/>
          <a:lstStyle/>
          <a:p>
            <a:pPr marL="514350" indent="-514350">
              <a:buFont typeface="Wingdings 2" pitchFamily="18" charset="2"/>
              <a:buNone/>
            </a:pPr>
            <a:endParaRPr lang="en-US" dirty="0"/>
          </a:p>
        </p:txBody>
      </p:sp>
      <p:pic>
        <p:nvPicPr>
          <p:cNvPr id="64516" name="Picture 4"/>
          <p:cNvPicPr>
            <a:picLocks noChangeAspect="1" noChangeArrowheads="1"/>
          </p:cNvPicPr>
          <p:nvPr/>
        </p:nvPicPr>
        <p:blipFill>
          <a:blip r:embed="rId2"/>
          <a:srcRect/>
          <a:stretch>
            <a:fillRect/>
          </a:stretch>
        </p:blipFill>
        <p:spPr bwMode="auto">
          <a:xfrm>
            <a:off x="0" y="1295400"/>
            <a:ext cx="9144000" cy="55626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76</a:t>
            </a:fld>
            <a:endParaRPr lang="en-US" dirty="0">
              <a:solidFill>
                <a:srgbClr val="04617B">
                  <a:shade val="90000"/>
                </a:srgbClr>
              </a:solidFill>
            </a:endParaRPr>
          </a:p>
        </p:txBody>
      </p:sp>
    </p:spTree>
    <p:extLst>
      <p:ext uri="{BB962C8B-B14F-4D97-AF65-F5344CB8AC3E}">
        <p14:creationId xmlns:p14="http://schemas.microsoft.com/office/powerpoint/2010/main" val="8013350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381000" y="1295400"/>
            <a:ext cx="8229600" cy="4922838"/>
          </a:xfrm>
        </p:spPr>
        <p:txBody>
          <a:bodyPr>
            <a:normAutofit/>
          </a:bodyPr>
          <a:lstStyle/>
          <a:p>
            <a:pPr marL="274320" indent="-274320" eaLnBrk="1" fontAlgn="auto" hangingPunct="1">
              <a:spcAft>
                <a:spcPts val="0"/>
              </a:spcAft>
              <a:buClr>
                <a:schemeClr val="accent3"/>
              </a:buClr>
              <a:buFont typeface="Wingdings 2" pitchFamily="18" charset="2"/>
              <a:buNone/>
              <a:defRPr/>
            </a:pPr>
            <a:r>
              <a:rPr lang="en-US" sz="2800" b="1" dirty="0"/>
              <a:t>                     </a:t>
            </a:r>
          </a:p>
          <a:p>
            <a:pPr marL="274320" indent="-274320" eaLnBrk="1" fontAlgn="auto" hangingPunct="1">
              <a:spcAft>
                <a:spcPts val="0"/>
              </a:spcAft>
              <a:buClr>
                <a:schemeClr val="accent3"/>
              </a:buClr>
              <a:buFont typeface="Wingdings 2" pitchFamily="18" charset="2"/>
              <a:buNone/>
              <a:defRPr/>
            </a:pPr>
            <a:endParaRPr lang="en-US" sz="2800" b="1" dirty="0"/>
          </a:p>
          <a:p>
            <a:pPr marL="274320" indent="-274320" eaLnBrk="1" fontAlgn="auto" hangingPunct="1">
              <a:spcAft>
                <a:spcPts val="0"/>
              </a:spcAft>
              <a:buClr>
                <a:schemeClr val="accent3"/>
              </a:buClr>
              <a:buFont typeface="Wingdings 2" pitchFamily="18" charset="2"/>
              <a:buNone/>
              <a:defRPr/>
            </a:pPr>
            <a:endParaRPr lang="en-US" sz="2800" b="1" dirty="0"/>
          </a:p>
          <a:p>
            <a:pPr marL="274320" indent="-274320" eaLnBrk="1" fontAlgn="auto" hangingPunct="1">
              <a:spcAft>
                <a:spcPts val="0"/>
              </a:spcAft>
              <a:buClr>
                <a:schemeClr val="accent3"/>
              </a:buClr>
              <a:buFont typeface="Wingdings 2" pitchFamily="18" charset="2"/>
              <a:buNone/>
              <a:defRPr/>
            </a:pPr>
            <a:r>
              <a:rPr lang="en-US" sz="2800" b="1" dirty="0"/>
              <a:t>                                 </a:t>
            </a:r>
            <a:r>
              <a:rPr lang="en-US" sz="3600" b="1" dirty="0"/>
              <a:t>Thank You!</a:t>
            </a:r>
          </a:p>
          <a:p>
            <a:pPr marL="274320" indent="-274320" eaLnBrk="1" fontAlgn="auto" hangingPunct="1">
              <a:spcAft>
                <a:spcPts val="0"/>
              </a:spcAft>
              <a:buClr>
                <a:schemeClr val="accent3"/>
              </a:buClr>
              <a:buFont typeface="Wingdings 2" pitchFamily="18" charset="2"/>
              <a:buNone/>
              <a:defRPr/>
            </a:pPr>
            <a:r>
              <a:rPr lang="en-US" sz="3600" b="1" dirty="0"/>
              <a:t>					Q?</a:t>
            </a:r>
            <a:br>
              <a:rPr lang="en-US" sz="3600" b="1" dirty="0"/>
            </a:br>
            <a:endParaRPr lang="en-US" sz="36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77</a:t>
            </a:fld>
            <a:endParaRPr lang="en-US" dirty="0">
              <a:solidFill>
                <a:srgbClr val="04617B">
                  <a:shade val="90000"/>
                </a:srgbClr>
              </a:solidFill>
            </a:endParaRPr>
          </a:p>
        </p:txBody>
      </p:sp>
    </p:spTree>
    <p:extLst>
      <p:ext uri="{BB962C8B-B14F-4D97-AF65-F5344CB8AC3E}">
        <p14:creationId xmlns:p14="http://schemas.microsoft.com/office/powerpoint/2010/main" val="85732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8994" y="228600"/>
            <a:ext cx="8229600" cy="533400"/>
          </a:xfrm>
        </p:spPr>
        <p:txBody>
          <a:bodyPr/>
          <a:lstStyle/>
          <a:p>
            <a:r>
              <a:rPr lang="en-US" dirty="0"/>
              <a:t>Cont.… </a:t>
            </a:r>
          </a:p>
        </p:txBody>
      </p:sp>
      <p:sp>
        <p:nvSpPr>
          <p:cNvPr id="18435" name="Rectangle 3"/>
          <p:cNvSpPr>
            <a:spLocks noGrp="1" noChangeArrowheads="1"/>
          </p:cNvSpPr>
          <p:nvPr>
            <p:ph type="body" idx="1"/>
          </p:nvPr>
        </p:nvSpPr>
        <p:spPr>
          <a:xfrm>
            <a:off x="228600" y="762000"/>
            <a:ext cx="8229600" cy="6096000"/>
          </a:xfrm>
        </p:spPr>
        <p:txBody>
          <a:bodyPr/>
          <a:lstStyle/>
          <a:p>
            <a:pPr>
              <a:lnSpc>
                <a:spcPct val="90000"/>
              </a:lnSpc>
              <a:spcAft>
                <a:spcPct val="20000"/>
              </a:spcAft>
            </a:pPr>
            <a:r>
              <a:rPr lang="en-US" sz="2200" b="1" dirty="0" smtClean="0">
                <a:latin typeface="Times New Roman" pitchFamily="18" charset="0"/>
                <a:cs typeface="Times New Roman" pitchFamily="18" charset="0"/>
              </a:rPr>
              <a:t>Architectural Design</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000" dirty="0" smtClean="0"/>
              <a:t>focuses </a:t>
            </a:r>
            <a:r>
              <a:rPr lang="en-US" sz="2000" dirty="0"/>
              <a:t>on defining the overall structure and organization of a software system, including the major components, their interactions, and the system's high-level behavior. It determines the system's architecture, which serves as a blueprint for the </a:t>
            </a:r>
            <a:r>
              <a:rPr lang="en-US" sz="2000" dirty="0" smtClean="0"/>
              <a:t>implementation</a:t>
            </a:r>
          </a:p>
          <a:p>
            <a:pPr>
              <a:lnSpc>
                <a:spcPct val="90000"/>
              </a:lnSpc>
              <a:spcAft>
                <a:spcPct val="20000"/>
              </a:spcAft>
            </a:pPr>
            <a:r>
              <a:rPr lang="en-US" sz="2000" dirty="0"/>
              <a:t>An example of architectural design is the Model-View-Controller (MVC) pattern commonly used in web applications. In MVC, the architectural design separates the application into three main components: the Model (represents the data and business logic), the View (handles the user interface), and the Controller (manages the flow of data between the Model and View).</a:t>
            </a:r>
            <a:endParaRPr lang="en-US" sz="2000" dirty="0" smtClean="0"/>
          </a:p>
          <a:p>
            <a:pPr>
              <a:lnSpc>
                <a:spcPct val="90000"/>
              </a:lnSpc>
              <a:spcAft>
                <a:spcPct val="20000"/>
              </a:spcAft>
            </a:pPr>
            <a:r>
              <a:rPr lang="en-US" sz="2200" b="1" dirty="0" smtClean="0">
                <a:latin typeface="Times New Roman" pitchFamily="18" charset="0"/>
                <a:cs typeface="Times New Roman" pitchFamily="18" charset="0"/>
              </a:rPr>
              <a:t>Data/class </a:t>
            </a:r>
            <a:r>
              <a:rPr lang="en-US" sz="2200" b="1" dirty="0">
                <a:latin typeface="Times New Roman" pitchFamily="18" charset="0"/>
                <a:cs typeface="Times New Roman" pitchFamily="18" charset="0"/>
              </a:rPr>
              <a:t>Design</a:t>
            </a:r>
            <a:r>
              <a:rPr lang="en-US" sz="2200" dirty="0">
                <a:latin typeface="Times New Roman" pitchFamily="18" charset="0"/>
                <a:cs typeface="Times New Roman" pitchFamily="18" charset="0"/>
              </a:rPr>
              <a:t> - </a:t>
            </a:r>
            <a:r>
              <a:rPr lang="en-US" sz="2000" dirty="0"/>
              <a:t>Data or class design focuses on the internal structure of individual classes and the relationships between them. It involves designing the data models and class hierarchies, determining the attributes and methods of each class, and defining how they interact with each other. </a:t>
            </a:r>
            <a:r>
              <a:rPr lang="en-US" sz="2000" b="1" dirty="0"/>
              <a:t>For example</a:t>
            </a:r>
            <a:r>
              <a:rPr lang="en-US" sz="2000" dirty="0"/>
              <a:t>, in an e-commerce system, data design may involve creating classes such as "Product," "Order," and "Customer," along with their respective attributes and methods. The design ensures that the classes are organized, cohesive, and follow best practices such as encapsulation, inheritance, and association.</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8</a:t>
            </a:fld>
            <a:endParaRPr lang="en-US" dirty="0">
              <a:solidFill>
                <a:srgbClr val="04617B">
                  <a:shade val="90000"/>
                </a:srgbClr>
              </a:solidFill>
            </a:endParaRPr>
          </a:p>
        </p:txBody>
      </p:sp>
    </p:spTree>
    <p:extLst>
      <p:ext uri="{BB962C8B-B14F-4D97-AF65-F5344CB8AC3E}">
        <p14:creationId xmlns:p14="http://schemas.microsoft.com/office/powerpoint/2010/main" val="1322647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8994" y="228600"/>
            <a:ext cx="8229600" cy="533400"/>
          </a:xfrm>
        </p:spPr>
        <p:txBody>
          <a:bodyPr/>
          <a:lstStyle/>
          <a:p>
            <a:r>
              <a:rPr lang="en-US" dirty="0"/>
              <a:t>Cont.… </a:t>
            </a:r>
          </a:p>
        </p:txBody>
      </p:sp>
      <p:sp>
        <p:nvSpPr>
          <p:cNvPr id="18435" name="Rectangle 3"/>
          <p:cNvSpPr>
            <a:spLocks noGrp="1" noChangeArrowheads="1"/>
          </p:cNvSpPr>
          <p:nvPr>
            <p:ph type="body" idx="1"/>
          </p:nvPr>
        </p:nvSpPr>
        <p:spPr>
          <a:xfrm>
            <a:off x="228600" y="708391"/>
            <a:ext cx="8229600" cy="6302009"/>
          </a:xfrm>
        </p:spPr>
        <p:txBody>
          <a:bodyPr/>
          <a:lstStyle/>
          <a:p>
            <a:pPr>
              <a:lnSpc>
                <a:spcPct val="90000"/>
              </a:lnSpc>
            </a:pPr>
            <a:r>
              <a:rPr lang="en-US" sz="2400" b="1" dirty="0">
                <a:latin typeface="Times New Roman" pitchFamily="18" charset="0"/>
                <a:cs typeface="Times New Roman" pitchFamily="18" charset="0"/>
              </a:rPr>
              <a:t>Interface Design</a:t>
            </a: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400" dirty="0">
                <a:latin typeface="Times New Roman" pitchFamily="18" charset="0"/>
                <a:cs typeface="Times New Roman" pitchFamily="18" charset="0"/>
              </a:rPr>
              <a:t>describes how the software elements, hardware elements, and end-users communicate with one another, </a:t>
            </a:r>
            <a:endParaRPr lang="en-US" sz="2400" dirty="0" smtClean="0">
              <a:latin typeface="Times New Roman" pitchFamily="18" charset="0"/>
              <a:cs typeface="Times New Roman" pitchFamily="18" charset="0"/>
            </a:endParaRPr>
          </a:p>
          <a:p>
            <a:pPr>
              <a:lnSpc>
                <a:spcPct val="90000"/>
              </a:lnSpc>
            </a:pPr>
            <a:r>
              <a:rPr lang="en-US" sz="2400" dirty="0" smtClean="0"/>
              <a:t>focuses </a:t>
            </a:r>
            <a:r>
              <a:rPr lang="en-US" sz="2400" dirty="0"/>
              <a:t>on defining the interfaces or contracts between different components or modules of a system. It specifies how different parts of the system will interact and communicate with each other. Interface design ensures that components can be developed independently, as long as they adhere to the agreed-upon interfaces. </a:t>
            </a:r>
            <a:r>
              <a:rPr lang="en-US" sz="2400" b="1" dirty="0"/>
              <a:t>For example</a:t>
            </a:r>
            <a:r>
              <a:rPr lang="en-US" sz="2400" dirty="0"/>
              <a:t>, in a messaging application, interface design defines the methods and parameters required for sending and receiving messages between users or groups. It ensures that the messaging functionality can be implemented and integrated seamlessly across different modules</a:t>
            </a:r>
            <a:r>
              <a:rPr lang="en-US" sz="2400" dirty="0" smtClean="0"/>
              <a:t>.</a:t>
            </a: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9</a:t>
            </a:fld>
            <a:endParaRPr lang="en-US" dirty="0">
              <a:solidFill>
                <a:srgbClr val="04617B">
                  <a:shade val="90000"/>
                </a:srgbClr>
              </a:solidFill>
            </a:endParaRPr>
          </a:p>
        </p:txBody>
      </p:sp>
    </p:spTree>
    <p:extLst>
      <p:ext uri="{BB962C8B-B14F-4D97-AF65-F5344CB8AC3E}">
        <p14:creationId xmlns:p14="http://schemas.microsoft.com/office/powerpoint/2010/main" val="33584187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7440</TotalTime>
  <Words>5396</Words>
  <Application>Microsoft Office PowerPoint</Application>
  <PresentationFormat>On-screen Show (4:3)</PresentationFormat>
  <Paragraphs>612</Paragraphs>
  <Slides>77</Slides>
  <Notes>30</Notes>
  <HiddenSlides>5</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77</vt:i4>
      </vt:variant>
    </vt:vector>
  </HeadingPairs>
  <TitlesOfParts>
    <vt:vector size="92" baseType="lpstr">
      <vt:lpstr>ＭＳ Ｐゴシック</vt:lpstr>
      <vt:lpstr>Arial</vt:lpstr>
      <vt:lpstr>Arial Black</vt:lpstr>
      <vt:lpstr>Calibri</vt:lpstr>
      <vt:lpstr>Century Gothic</vt:lpstr>
      <vt:lpstr>Constantia</vt:lpstr>
      <vt:lpstr>Gulim</vt:lpstr>
      <vt:lpstr>Helvetica</vt:lpstr>
      <vt:lpstr>Symbol</vt:lpstr>
      <vt:lpstr>Times</vt:lpstr>
      <vt:lpstr>Times New Roman</vt:lpstr>
      <vt:lpstr>Wingdings</vt:lpstr>
      <vt:lpstr>Wingdings 2</vt:lpstr>
      <vt:lpstr>ZapfHumnst BT</vt:lpstr>
      <vt:lpstr>Flow</vt:lpstr>
      <vt:lpstr>Fundamental of Software Engineering </vt:lpstr>
      <vt:lpstr>Software Design</vt:lpstr>
      <vt:lpstr>Relation of Software architecture to other development tasks</vt:lpstr>
      <vt:lpstr>4 + 1 view model of software architecture</vt:lpstr>
      <vt:lpstr>4 + 1 view model of software architecture</vt:lpstr>
      <vt:lpstr>PowerPoint Presentation</vt:lpstr>
      <vt:lpstr>Software Design</vt:lpstr>
      <vt:lpstr>Cont.… </vt:lpstr>
      <vt:lpstr>Cont.… </vt:lpstr>
      <vt:lpstr>Cont.… </vt:lpstr>
      <vt:lpstr>The Design Process </vt:lpstr>
      <vt:lpstr>General Model of the Design Process </vt:lpstr>
      <vt:lpstr>Why design is so important?</vt:lpstr>
      <vt:lpstr>Design Process and Design Quality</vt:lpstr>
      <vt:lpstr>Design quality attributes</vt:lpstr>
      <vt:lpstr>Design quality attributes</vt:lpstr>
      <vt:lpstr>Design quality attributes</vt:lpstr>
      <vt:lpstr> Software architecture</vt:lpstr>
      <vt:lpstr> Software architecture</vt:lpstr>
      <vt:lpstr> Software architecture</vt:lpstr>
      <vt:lpstr>Cont…</vt:lpstr>
      <vt:lpstr>Cont…</vt:lpstr>
      <vt:lpstr>Cont…</vt:lpstr>
      <vt:lpstr>Cont…</vt:lpstr>
      <vt:lpstr>6. Service Oriented Architecture </vt:lpstr>
      <vt:lpstr>7. Microservice Architecture</vt:lpstr>
      <vt:lpstr>Service Oriented vs Microservice</vt:lpstr>
      <vt:lpstr>System Design</vt:lpstr>
      <vt:lpstr>From Analysis to System Design</vt:lpstr>
      <vt:lpstr>Design Goal </vt:lpstr>
      <vt:lpstr>Relationship Between Design Goals</vt:lpstr>
      <vt:lpstr>Typical Design Trade-offs</vt:lpstr>
      <vt:lpstr>Typical Design Trade-offs</vt:lpstr>
      <vt:lpstr>Typical Design Trade-offs</vt:lpstr>
      <vt:lpstr>Typical Design Trade-offs</vt:lpstr>
      <vt:lpstr>System Decomposition</vt:lpstr>
      <vt:lpstr>Cont. </vt:lpstr>
      <vt:lpstr>Structural Decomposition</vt:lpstr>
      <vt:lpstr>Criteria for subsystem selection:</vt:lpstr>
      <vt:lpstr>Coupling and Cohesion</vt:lpstr>
      <vt:lpstr>Cont. </vt:lpstr>
      <vt:lpstr>Decomposition Guidelines</vt:lpstr>
      <vt:lpstr>Coupling and Cohesion</vt:lpstr>
      <vt:lpstr>Detailed Design</vt:lpstr>
      <vt:lpstr>                                                                                 Object Oriented Design System design activities: From objects to subsystems</vt:lpstr>
      <vt:lpstr>                                                                                 Object Oriented Design </vt:lpstr>
      <vt:lpstr>PowerPoint Presentation</vt:lpstr>
      <vt:lpstr>1. Identifying Design Goals</vt:lpstr>
      <vt:lpstr>Cont…</vt:lpstr>
      <vt:lpstr>Cont..</vt:lpstr>
      <vt:lpstr>Cont…</vt:lpstr>
      <vt:lpstr>Cont…</vt:lpstr>
      <vt:lpstr>Cont…</vt:lpstr>
      <vt:lpstr>2. Identifying subsystems</vt:lpstr>
      <vt:lpstr>2. Identifying subsystems</vt:lpstr>
      <vt:lpstr>2. Identifying subsystems</vt:lpstr>
      <vt:lpstr>3. Mapping subsystems to processors and components</vt:lpstr>
      <vt:lpstr>3. Mapping subsystems to processors and components</vt:lpstr>
      <vt:lpstr>3. Mapping subsystems to processors and components</vt:lpstr>
      <vt:lpstr>UML Deployment Diagrams</vt:lpstr>
      <vt:lpstr>Cont…</vt:lpstr>
      <vt:lpstr>Cont…</vt:lpstr>
      <vt:lpstr>Example In MyTrip</vt:lpstr>
      <vt:lpstr>Cont…</vt:lpstr>
      <vt:lpstr>4. Defining Persistent Data Stores</vt:lpstr>
      <vt:lpstr>Cont…</vt:lpstr>
      <vt:lpstr>5. Defining access control</vt:lpstr>
      <vt:lpstr>Cont…</vt:lpstr>
      <vt:lpstr>Cont…</vt:lpstr>
      <vt:lpstr>Cont…</vt:lpstr>
      <vt:lpstr>Cont…</vt:lpstr>
      <vt:lpstr>6. Designing the global control flow</vt:lpstr>
      <vt:lpstr>Cont…</vt:lpstr>
      <vt:lpstr>7.Identifying boundary conditions</vt:lpstr>
      <vt:lpstr>Cont…</vt:lpstr>
      <vt:lpstr>Documenting system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 IT2302</dc:title>
  <dc:creator>Endale</dc:creator>
  <cp:lastModifiedBy>user</cp:lastModifiedBy>
  <cp:revision>117</cp:revision>
  <dcterms:created xsi:type="dcterms:W3CDTF">2014-08-26T07:23:24Z</dcterms:created>
  <dcterms:modified xsi:type="dcterms:W3CDTF">2023-06-02T08:35:23Z</dcterms:modified>
</cp:coreProperties>
</file>