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7" r:id="rId2"/>
    <p:sldId id="258" r:id="rId3"/>
    <p:sldId id="370" r:id="rId4"/>
    <p:sldId id="371" r:id="rId5"/>
    <p:sldId id="377" r:id="rId6"/>
    <p:sldId id="378" r:id="rId7"/>
    <p:sldId id="372" r:id="rId8"/>
    <p:sldId id="379" r:id="rId9"/>
    <p:sldId id="373" r:id="rId10"/>
    <p:sldId id="380" r:id="rId11"/>
    <p:sldId id="310" r:id="rId12"/>
    <p:sldId id="259" r:id="rId13"/>
    <p:sldId id="260" r:id="rId14"/>
    <p:sldId id="267" r:id="rId15"/>
    <p:sldId id="270" r:id="rId16"/>
    <p:sldId id="271" r:id="rId17"/>
    <p:sldId id="274" r:id="rId18"/>
    <p:sldId id="276" r:id="rId19"/>
    <p:sldId id="277" r:id="rId20"/>
    <p:sldId id="280" r:id="rId21"/>
    <p:sldId id="285" r:id="rId22"/>
    <p:sldId id="291" r:id="rId23"/>
    <p:sldId id="295" r:id="rId24"/>
    <p:sldId id="308" r:id="rId25"/>
    <p:sldId id="381" r:id="rId26"/>
    <p:sldId id="382" r:id="rId27"/>
    <p:sldId id="383" r:id="rId28"/>
    <p:sldId id="384" r:id="rId29"/>
    <p:sldId id="385" r:id="rId30"/>
    <p:sldId id="386" r:id="rId31"/>
    <p:sldId id="387" r:id="rId32"/>
    <p:sldId id="388" r:id="rId33"/>
    <p:sldId id="390" r:id="rId34"/>
    <p:sldId id="389" r:id="rId35"/>
    <p:sldId id="391" r:id="rId36"/>
    <p:sldId id="393" r:id="rId37"/>
    <p:sldId id="394" r:id="rId38"/>
    <p:sldId id="311"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317" autoAdjust="0"/>
  </p:normalViewPr>
  <p:slideViewPr>
    <p:cSldViewPr>
      <p:cViewPr varScale="1">
        <p:scale>
          <a:sx n="60" d="100"/>
          <a:sy n="60" d="100"/>
        </p:scale>
        <p:origin x="165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69A47F-169A-4134-B587-49BBFA58A5B2}" type="datetimeFigureOut">
              <a:rPr lang="en-US" smtClean="0"/>
              <a:t>6/2/2023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32C6C0-D4B8-463D-A61A-9717EB59B9ED}" type="slidenum">
              <a:rPr lang="en-US" smtClean="0"/>
              <a:t>‹#›</a:t>
            </a:fld>
            <a:endParaRPr lang="en-US"/>
          </a:p>
        </p:txBody>
      </p:sp>
    </p:spTree>
    <p:extLst>
      <p:ext uri="{BB962C8B-B14F-4D97-AF65-F5344CB8AC3E}">
        <p14:creationId xmlns:p14="http://schemas.microsoft.com/office/powerpoint/2010/main" val="3544214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E32C6C0-D4B8-463D-A61A-9717EB59B9ED}" type="slidenum">
              <a:rPr lang="en-US" smtClean="0"/>
              <a:t>7</a:t>
            </a:fld>
            <a:endParaRPr lang="en-US"/>
          </a:p>
        </p:txBody>
      </p:sp>
    </p:spTree>
    <p:extLst>
      <p:ext uri="{BB962C8B-B14F-4D97-AF65-F5344CB8AC3E}">
        <p14:creationId xmlns:p14="http://schemas.microsoft.com/office/powerpoint/2010/main" val="1362968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44C9A8-C46B-4D63-AED8-3A9FE350BA17}" type="slidenum">
              <a:rPr lang="en-CA"/>
              <a:pPr/>
              <a:t>15</a:t>
            </a:fld>
            <a:endParaRPr lang="en-CA"/>
          </a:p>
        </p:txBody>
      </p:sp>
      <p:sp>
        <p:nvSpPr>
          <p:cNvPr id="3993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9939" name="Rectangle 3"/>
          <p:cNvSpPr>
            <a:spLocks noGrp="1" noChangeArrowheads="1"/>
          </p:cNvSpPr>
          <p:nvPr>
            <p:ph type="body" idx="1"/>
          </p:nvPr>
        </p:nvSpPr>
        <p:spPr bwMode="auto">
          <a:xfrm>
            <a:off x="914815" y="4343713"/>
            <a:ext cx="5028370" cy="4113862"/>
          </a:xfrm>
          <a:prstGeom prst="rect">
            <a:avLst/>
          </a:prstGeom>
          <a:solidFill>
            <a:srgbClr val="FFFFFF"/>
          </a:solidFill>
          <a:ln>
            <a:solidFill>
              <a:srgbClr val="000000"/>
            </a:solidFill>
            <a:miter lim="800000"/>
            <a:headEnd/>
            <a:tailEnd/>
          </a:ln>
        </p:spPr>
        <p:txBody>
          <a:bodyPr/>
          <a:lstStyle/>
          <a:p>
            <a:endParaRPr lang="en-CA"/>
          </a:p>
        </p:txBody>
      </p:sp>
    </p:spTree>
    <p:extLst>
      <p:ext uri="{BB962C8B-B14F-4D97-AF65-F5344CB8AC3E}">
        <p14:creationId xmlns:p14="http://schemas.microsoft.com/office/powerpoint/2010/main" val="672783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F4C495-ECE3-4B9E-A1D3-EF14551D0796}" type="slidenum">
              <a:rPr lang="en-CA"/>
              <a:pPr/>
              <a:t>16</a:t>
            </a:fld>
            <a:endParaRPr lang="en-CA"/>
          </a:p>
        </p:txBody>
      </p:sp>
      <p:sp>
        <p:nvSpPr>
          <p:cNvPr id="4198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1987" name="Rectangle 3"/>
          <p:cNvSpPr>
            <a:spLocks noGrp="1" noChangeArrowheads="1"/>
          </p:cNvSpPr>
          <p:nvPr>
            <p:ph type="body" idx="1"/>
          </p:nvPr>
        </p:nvSpPr>
        <p:spPr bwMode="auto">
          <a:xfrm>
            <a:off x="914815" y="4343713"/>
            <a:ext cx="5028370" cy="4113862"/>
          </a:xfrm>
          <a:prstGeom prst="rect">
            <a:avLst/>
          </a:prstGeom>
          <a:solidFill>
            <a:srgbClr val="FFFFFF"/>
          </a:solidFill>
          <a:ln>
            <a:solidFill>
              <a:srgbClr val="000000"/>
            </a:solidFill>
            <a:miter lim="800000"/>
            <a:headEnd/>
            <a:tailEnd/>
          </a:ln>
        </p:spPr>
        <p:txBody>
          <a:bodyPr/>
          <a:lstStyle/>
          <a:p>
            <a:endParaRPr lang="en-CA"/>
          </a:p>
        </p:txBody>
      </p:sp>
    </p:spTree>
    <p:extLst>
      <p:ext uri="{BB962C8B-B14F-4D97-AF65-F5344CB8AC3E}">
        <p14:creationId xmlns:p14="http://schemas.microsoft.com/office/powerpoint/2010/main" val="13569578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r>
              <a:rPr lang="en-US" smtClean="0">
                <a:solidFill>
                  <a:srgbClr val="DBF5F9">
                    <a:shade val="90000"/>
                  </a:srgbClr>
                </a:solidFill>
              </a:rPr>
              <a:t>8/28/2014</a:t>
            </a:r>
            <a:endParaRPr lang="en-US">
              <a:solidFill>
                <a:srgbClr val="DBF5F9">
                  <a:shade val="90000"/>
                </a:srgbClr>
              </a:solidFill>
            </a:endParaRPr>
          </a:p>
        </p:txBody>
      </p:sp>
      <p:sp>
        <p:nvSpPr>
          <p:cNvPr id="5" name="Footer Placeholder 18"/>
          <p:cNvSpPr>
            <a:spLocks noGrp="1"/>
          </p:cNvSpPr>
          <p:nvPr>
            <p:ph type="ftr" sz="quarter" idx="11"/>
          </p:nvPr>
        </p:nvSpPr>
        <p:spPr/>
        <p:txBody>
          <a:bodyPr/>
          <a:lstStyle>
            <a:lvl1pPr>
              <a:defRPr/>
            </a:lvl1pPr>
          </a:lstStyle>
          <a:p>
            <a:pPr>
              <a:defRPr/>
            </a:pPr>
            <a:endParaRPr lang="en-US">
              <a:solidFill>
                <a:srgbClr val="DBF5F9">
                  <a:shade val="90000"/>
                </a:srgbClr>
              </a:solidFill>
            </a:endParaRPr>
          </a:p>
        </p:txBody>
      </p:sp>
      <p:sp>
        <p:nvSpPr>
          <p:cNvPr id="6" name="Slide Number Placeholder 26"/>
          <p:cNvSpPr>
            <a:spLocks noGrp="1"/>
          </p:cNvSpPr>
          <p:nvPr>
            <p:ph type="sldNum" sz="quarter" idx="12"/>
          </p:nvPr>
        </p:nvSpPr>
        <p:spPr/>
        <p:txBody>
          <a:bodyPr/>
          <a:lstStyle>
            <a:lvl1pPr>
              <a:defRPr/>
            </a:lvl1pPr>
          </a:lstStyle>
          <a:p>
            <a:pPr>
              <a:defRPr/>
            </a:pPr>
            <a:fld id="{E5A80DDB-AB80-4291-8F10-B9E000248017}" type="slidenum">
              <a:rPr lang="en-US">
                <a:solidFill>
                  <a:srgbClr val="DBF5F9">
                    <a:shade val="90000"/>
                  </a:srgbClr>
                </a:solidFill>
              </a:rPr>
              <a:pPr>
                <a:defRPr/>
              </a:pPr>
              <a:t>‹#›</a:t>
            </a:fld>
            <a:endParaRPr lang="en-US">
              <a:solidFill>
                <a:srgbClr val="DBF5F9">
                  <a:shade val="90000"/>
                </a:srgbClr>
              </a:solidFill>
            </a:endParaRPr>
          </a:p>
        </p:txBody>
      </p:sp>
    </p:spTree>
    <p:extLst>
      <p:ext uri="{BB962C8B-B14F-4D97-AF65-F5344CB8AC3E}">
        <p14:creationId xmlns:p14="http://schemas.microsoft.com/office/powerpoint/2010/main" val="54334581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r>
              <a:rPr lang="en-US" smtClean="0">
                <a:solidFill>
                  <a:srgbClr val="04617B">
                    <a:shade val="90000"/>
                  </a:srgbClr>
                </a:solidFill>
              </a:rPr>
              <a:t>8/28/2014</a:t>
            </a:r>
            <a:endParaRPr lang="en-US" dirty="0">
              <a:solidFill>
                <a:srgbClr val="04617B">
                  <a:shade val="90000"/>
                </a:srgbClr>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srgbClr val="04617B">
                  <a:shade val="90000"/>
                </a:srgbClr>
              </a:solidFill>
            </a:endParaRPr>
          </a:p>
        </p:txBody>
      </p:sp>
      <p:sp>
        <p:nvSpPr>
          <p:cNvPr id="6" name="Slide Number Placeholder 17"/>
          <p:cNvSpPr>
            <a:spLocks noGrp="1"/>
          </p:cNvSpPr>
          <p:nvPr>
            <p:ph type="sldNum" sz="quarter" idx="12"/>
          </p:nvPr>
        </p:nvSpPr>
        <p:spPr/>
        <p:txBody>
          <a:bodyPr/>
          <a:lstStyle>
            <a:lvl1pPr>
              <a:defRPr/>
            </a:lvl1pPr>
          </a:lstStyle>
          <a:p>
            <a:pPr>
              <a:defRPr/>
            </a:pPr>
            <a:fld id="{0DEB91E2-D6F6-4970-9DBA-627A7E229A52}" type="slidenum">
              <a:rPr lang="en-US">
                <a:solidFill>
                  <a:srgbClr val="04617B">
                    <a:shade val="90000"/>
                  </a:srgbClr>
                </a:solidFill>
              </a:rPr>
              <a:pPr>
                <a:defRPr/>
              </a:pPr>
              <a:t>‹#›</a:t>
            </a:fld>
            <a:endParaRPr lang="en-US" dirty="0">
              <a:solidFill>
                <a:srgbClr val="04617B">
                  <a:shade val="90000"/>
                </a:srgbClr>
              </a:solidFill>
            </a:endParaRPr>
          </a:p>
        </p:txBody>
      </p:sp>
    </p:spTree>
    <p:extLst>
      <p:ext uri="{BB962C8B-B14F-4D97-AF65-F5344CB8AC3E}">
        <p14:creationId xmlns:p14="http://schemas.microsoft.com/office/powerpoint/2010/main" val="2484888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r>
              <a:rPr lang="en-US" smtClean="0">
                <a:solidFill>
                  <a:srgbClr val="04617B">
                    <a:shade val="90000"/>
                  </a:srgbClr>
                </a:solidFill>
              </a:rPr>
              <a:t>8/28/2014</a:t>
            </a:r>
            <a:endParaRPr lang="en-US" dirty="0">
              <a:solidFill>
                <a:srgbClr val="04617B">
                  <a:shade val="90000"/>
                </a:srgbClr>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srgbClr val="04617B">
                  <a:shade val="90000"/>
                </a:srgbClr>
              </a:solidFill>
            </a:endParaRPr>
          </a:p>
        </p:txBody>
      </p:sp>
      <p:sp>
        <p:nvSpPr>
          <p:cNvPr id="6" name="Slide Number Placeholder 17"/>
          <p:cNvSpPr>
            <a:spLocks noGrp="1"/>
          </p:cNvSpPr>
          <p:nvPr>
            <p:ph type="sldNum" sz="quarter" idx="12"/>
          </p:nvPr>
        </p:nvSpPr>
        <p:spPr/>
        <p:txBody>
          <a:bodyPr/>
          <a:lstStyle>
            <a:lvl1pPr>
              <a:defRPr/>
            </a:lvl1pPr>
          </a:lstStyle>
          <a:p>
            <a:pPr>
              <a:defRPr/>
            </a:pPr>
            <a:fld id="{E89B01CA-EE01-4ED3-A002-634048C7135C}" type="slidenum">
              <a:rPr lang="en-US">
                <a:solidFill>
                  <a:srgbClr val="04617B">
                    <a:shade val="90000"/>
                  </a:srgbClr>
                </a:solidFill>
              </a:rPr>
              <a:pPr>
                <a:defRPr/>
              </a:pPr>
              <a:t>‹#›</a:t>
            </a:fld>
            <a:endParaRPr lang="en-US" dirty="0">
              <a:solidFill>
                <a:srgbClr val="04617B">
                  <a:shade val="90000"/>
                </a:srgbClr>
              </a:solidFill>
            </a:endParaRPr>
          </a:p>
        </p:txBody>
      </p:sp>
    </p:spTree>
    <p:extLst>
      <p:ext uri="{BB962C8B-B14F-4D97-AF65-F5344CB8AC3E}">
        <p14:creationId xmlns:p14="http://schemas.microsoft.com/office/powerpoint/2010/main" val="1513444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r>
              <a:rPr lang="en-US" smtClean="0">
                <a:solidFill>
                  <a:srgbClr val="04617B">
                    <a:shade val="90000"/>
                  </a:srgbClr>
                </a:solidFill>
              </a:rPr>
              <a:t>8/28/2014</a:t>
            </a:r>
            <a:endParaRPr lang="en-US" dirty="0">
              <a:solidFill>
                <a:srgbClr val="04617B">
                  <a:shade val="90000"/>
                </a:srgbClr>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srgbClr val="04617B">
                  <a:shade val="90000"/>
                </a:srgbClr>
              </a:solidFill>
            </a:endParaRPr>
          </a:p>
        </p:txBody>
      </p:sp>
      <p:sp>
        <p:nvSpPr>
          <p:cNvPr id="6" name="Slide Number Placeholder 17"/>
          <p:cNvSpPr>
            <a:spLocks noGrp="1"/>
          </p:cNvSpPr>
          <p:nvPr>
            <p:ph type="sldNum" sz="quarter" idx="12"/>
          </p:nvPr>
        </p:nvSpPr>
        <p:spPr/>
        <p:txBody>
          <a:bodyPr/>
          <a:lstStyle>
            <a:lvl1pPr>
              <a:defRPr/>
            </a:lvl1pPr>
          </a:lstStyle>
          <a:p>
            <a:pPr>
              <a:defRPr/>
            </a:pPr>
            <a:fld id="{C1B469B0-D8BC-4189-A363-B126C5C82CDA}" type="slidenum">
              <a:rPr lang="en-US">
                <a:solidFill>
                  <a:srgbClr val="04617B">
                    <a:shade val="90000"/>
                  </a:srgbClr>
                </a:solidFill>
              </a:rPr>
              <a:pPr>
                <a:defRPr/>
              </a:pPr>
              <a:t>‹#›</a:t>
            </a:fld>
            <a:endParaRPr lang="en-US" dirty="0">
              <a:solidFill>
                <a:srgbClr val="04617B">
                  <a:shade val="90000"/>
                </a:srgbClr>
              </a:solidFill>
            </a:endParaRPr>
          </a:p>
        </p:txBody>
      </p:sp>
    </p:spTree>
    <p:extLst>
      <p:ext uri="{BB962C8B-B14F-4D97-AF65-F5344CB8AC3E}">
        <p14:creationId xmlns:p14="http://schemas.microsoft.com/office/powerpoint/2010/main" val="2008980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smtClean="0">
                <a:solidFill>
                  <a:srgbClr val="DBF5F9">
                    <a:shade val="90000"/>
                  </a:srgbClr>
                </a:solidFill>
              </a:rPr>
              <a:t>8/28/2014</a:t>
            </a:r>
            <a:endParaRPr lang="en-US">
              <a:solidFill>
                <a:srgbClr val="DBF5F9">
                  <a:shade val="90000"/>
                </a:srgb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srgbClr val="DBF5F9">
                  <a:shade val="90000"/>
                </a:srgbClr>
              </a:solidFill>
            </a:endParaRPr>
          </a:p>
        </p:txBody>
      </p:sp>
      <p:sp>
        <p:nvSpPr>
          <p:cNvPr id="6" name="Slide Number Placeholder 5"/>
          <p:cNvSpPr>
            <a:spLocks noGrp="1"/>
          </p:cNvSpPr>
          <p:nvPr>
            <p:ph type="sldNum" sz="quarter" idx="12"/>
          </p:nvPr>
        </p:nvSpPr>
        <p:spPr/>
        <p:txBody>
          <a:bodyPr/>
          <a:lstStyle>
            <a:lvl1pPr>
              <a:defRPr/>
            </a:lvl1pPr>
          </a:lstStyle>
          <a:p>
            <a:pPr>
              <a:defRPr/>
            </a:pPr>
            <a:fld id="{27BFA5AA-A593-4484-AFD0-B8B1DB226320}" type="slidenum">
              <a:rPr lang="en-US">
                <a:solidFill>
                  <a:srgbClr val="DBF5F9">
                    <a:shade val="90000"/>
                  </a:srgbClr>
                </a:solidFill>
              </a:rPr>
              <a:pPr>
                <a:defRPr/>
              </a:pPr>
              <a:t>‹#›</a:t>
            </a:fld>
            <a:endParaRPr lang="en-US">
              <a:solidFill>
                <a:srgbClr val="DBF5F9">
                  <a:shade val="90000"/>
                </a:srgbClr>
              </a:solidFill>
            </a:endParaRPr>
          </a:p>
        </p:txBody>
      </p:sp>
    </p:spTree>
    <p:extLst>
      <p:ext uri="{BB962C8B-B14F-4D97-AF65-F5344CB8AC3E}">
        <p14:creationId xmlns:p14="http://schemas.microsoft.com/office/powerpoint/2010/main" val="402956573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r>
              <a:rPr lang="en-US" smtClean="0">
                <a:solidFill>
                  <a:srgbClr val="04617B">
                    <a:shade val="90000"/>
                  </a:srgbClr>
                </a:solidFill>
              </a:rPr>
              <a:t>8/28/2014</a:t>
            </a:r>
            <a:endParaRPr lang="en-US" dirty="0">
              <a:solidFill>
                <a:srgbClr val="04617B">
                  <a:shade val="90000"/>
                </a:srgbClr>
              </a:solidFill>
            </a:endParaRPr>
          </a:p>
        </p:txBody>
      </p:sp>
      <p:sp>
        <p:nvSpPr>
          <p:cNvPr id="6" name="Footer Placeholder 21"/>
          <p:cNvSpPr>
            <a:spLocks noGrp="1"/>
          </p:cNvSpPr>
          <p:nvPr>
            <p:ph type="ftr" sz="quarter" idx="11"/>
          </p:nvPr>
        </p:nvSpPr>
        <p:spPr/>
        <p:txBody>
          <a:bodyPr/>
          <a:lstStyle>
            <a:lvl1pPr>
              <a:defRPr/>
            </a:lvl1pPr>
          </a:lstStyle>
          <a:p>
            <a:pPr>
              <a:defRPr/>
            </a:pPr>
            <a:endParaRPr lang="en-US">
              <a:solidFill>
                <a:srgbClr val="04617B">
                  <a:shade val="90000"/>
                </a:srgbClr>
              </a:solidFill>
            </a:endParaRPr>
          </a:p>
        </p:txBody>
      </p:sp>
      <p:sp>
        <p:nvSpPr>
          <p:cNvPr id="7" name="Slide Number Placeholder 17"/>
          <p:cNvSpPr>
            <a:spLocks noGrp="1"/>
          </p:cNvSpPr>
          <p:nvPr>
            <p:ph type="sldNum" sz="quarter" idx="12"/>
          </p:nvPr>
        </p:nvSpPr>
        <p:spPr/>
        <p:txBody>
          <a:bodyPr/>
          <a:lstStyle>
            <a:lvl1pPr>
              <a:defRPr/>
            </a:lvl1pPr>
          </a:lstStyle>
          <a:p>
            <a:pPr>
              <a:defRPr/>
            </a:pPr>
            <a:fld id="{35B298AC-AFF9-46ED-AAA5-3CE235AE9B92}" type="slidenum">
              <a:rPr lang="en-US">
                <a:solidFill>
                  <a:srgbClr val="04617B">
                    <a:shade val="90000"/>
                  </a:srgbClr>
                </a:solidFill>
              </a:rPr>
              <a:pPr>
                <a:defRPr/>
              </a:pPr>
              <a:t>‹#›</a:t>
            </a:fld>
            <a:endParaRPr lang="en-US" dirty="0">
              <a:solidFill>
                <a:srgbClr val="04617B">
                  <a:shade val="90000"/>
                </a:srgbClr>
              </a:solidFill>
            </a:endParaRPr>
          </a:p>
        </p:txBody>
      </p:sp>
    </p:spTree>
    <p:extLst>
      <p:ext uri="{BB962C8B-B14F-4D97-AF65-F5344CB8AC3E}">
        <p14:creationId xmlns:p14="http://schemas.microsoft.com/office/powerpoint/2010/main" val="791172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r>
              <a:rPr lang="en-US" smtClean="0">
                <a:solidFill>
                  <a:srgbClr val="04617B">
                    <a:shade val="90000"/>
                  </a:srgbClr>
                </a:solidFill>
              </a:rPr>
              <a:t>8/28/2014</a:t>
            </a:r>
            <a:endParaRPr lang="en-US" dirty="0">
              <a:solidFill>
                <a:srgbClr val="04617B">
                  <a:shade val="90000"/>
                </a:srgbClr>
              </a:solidFill>
            </a:endParaRPr>
          </a:p>
        </p:txBody>
      </p:sp>
      <p:sp>
        <p:nvSpPr>
          <p:cNvPr id="8" name="Footer Placeholder 21"/>
          <p:cNvSpPr>
            <a:spLocks noGrp="1"/>
          </p:cNvSpPr>
          <p:nvPr>
            <p:ph type="ftr" sz="quarter" idx="11"/>
          </p:nvPr>
        </p:nvSpPr>
        <p:spPr/>
        <p:txBody>
          <a:bodyPr/>
          <a:lstStyle>
            <a:lvl1pPr>
              <a:defRPr/>
            </a:lvl1pPr>
          </a:lstStyle>
          <a:p>
            <a:pPr>
              <a:defRPr/>
            </a:pPr>
            <a:endParaRPr lang="en-US">
              <a:solidFill>
                <a:srgbClr val="04617B">
                  <a:shade val="90000"/>
                </a:srgbClr>
              </a:solidFill>
            </a:endParaRPr>
          </a:p>
        </p:txBody>
      </p:sp>
      <p:sp>
        <p:nvSpPr>
          <p:cNvPr id="9" name="Slide Number Placeholder 17"/>
          <p:cNvSpPr>
            <a:spLocks noGrp="1"/>
          </p:cNvSpPr>
          <p:nvPr>
            <p:ph type="sldNum" sz="quarter" idx="12"/>
          </p:nvPr>
        </p:nvSpPr>
        <p:spPr/>
        <p:txBody>
          <a:bodyPr/>
          <a:lstStyle>
            <a:lvl1pPr>
              <a:defRPr/>
            </a:lvl1pPr>
          </a:lstStyle>
          <a:p>
            <a:pPr>
              <a:defRPr/>
            </a:pPr>
            <a:fld id="{35A6097E-0E30-4370-A15A-CA1EB1A55F92}" type="slidenum">
              <a:rPr lang="en-US">
                <a:solidFill>
                  <a:srgbClr val="04617B">
                    <a:shade val="90000"/>
                  </a:srgbClr>
                </a:solidFill>
              </a:rPr>
              <a:pPr>
                <a:defRPr/>
              </a:pPr>
              <a:t>‹#›</a:t>
            </a:fld>
            <a:endParaRPr lang="en-US" dirty="0">
              <a:solidFill>
                <a:srgbClr val="04617B">
                  <a:shade val="90000"/>
                </a:srgbClr>
              </a:solidFill>
            </a:endParaRPr>
          </a:p>
        </p:txBody>
      </p:sp>
    </p:spTree>
    <p:extLst>
      <p:ext uri="{BB962C8B-B14F-4D97-AF65-F5344CB8AC3E}">
        <p14:creationId xmlns:p14="http://schemas.microsoft.com/office/powerpoint/2010/main" val="730398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r>
              <a:rPr lang="en-US" smtClean="0">
                <a:solidFill>
                  <a:srgbClr val="04617B">
                    <a:shade val="90000"/>
                  </a:srgbClr>
                </a:solidFill>
              </a:rPr>
              <a:t>8/28/2014</a:t>
            </a:r>
            <a:endParaRPr lang="en-US" dirty="0">
              <a:solidFill>
                <a:srgbClr val="04617B">
                  <a:shade val="90000"/>
                </a:srgbClr>
              </a:solidFill>
            </a:endParaRPr>
          </a:p>
        </p:txBody>
      </p:sp>
      <p:sp>
        <p:nvSpPr>
          <p:cNvPr id="4" name="Footer Placeholder 21"/>
          <p:cNvSpPr>
            <a:spLocks noGrp="1"/>
          </p:cNvSpPr>
          <p:nvPr>
            <p:ph type="ftr" sz="quarter" idx="11"/>
          </p:nvPr>
        </p:nvSpPr>
        <p:spPr/>
        <p:txBody>
          <a:bodyPr/>
          <a:lstStyle>
            <a:lvl1pPr>
              <a:defRPr/>
            </a:lvl1pPr>
          </a:lstStyle>
          <a:p>
            <a:pPr>
              <a:defRPr/>
            </a:pPr>
            <a:endParaRPr lang="en-US">
              <a:solidFill>
                <a:srgbClr val="04617B">
                  <a:shade val="90000"/>
                </a:srgbClr>
              </a:solidFill>
            </a:endParaRPr>
          </a:p>
        </p:txBody>
      </p:sp>
      <p:sp>
        <p:nvSpPr>
          <p:cNvPr id="5" name="Slide Number Placeholder 17"/>
          <p:cNvSpPr>
            <a:spLocks noGrp="1"/>
          </p:cNvSpPr>
          <p:nvPr>
            <p:ph type="sldNum" sz="quarter" idx="12"/>
          </p:nvPr>
        </p:nvSpPr>
        <p:spPr/>
        <p:txBody>
          <a:bodyPr/>
          <a:lstStyle>
            <a:lvl1pPr>
              <a:defRPr/>
            </a:lvl1pPr>
          </a:lstStyle>
          <a:p>
            <a:pPr>
              <a:defRPr/>
            </a:pPr>
            <a:fld id="{579CE04E-C90C-499B-9E95-03B527A6D77D}" type="slidenum">
              <a:rPr lang="en-US">
                <a:solidFill>
                  <a:srgbClr val="04617B">
                    <a:shade val="90000"/>
                  </a:srgbClr>
                </a:solidFill>
              </a:rPr>
              <a:pPr>
                <a:defRPr/>
              </a:pPr>
              <a:t>‹#›</a:t>
            </a:fld>
            <a:endParaRPr lang="en-US" dirty="0">
              <a:solidFill>
                <a:srgbClr val="04617B">
                  <a:shade val="90000"/>
                </a:srgbClr>
              </a:solidFill>
            </a:endParaRPr>
          </a:p>
        </p:txBody>
      </p:sp>
    </p:spTree>
    <p:extLst>
      <p:ext uri="{BB962C8B-B14F-4D97-AF65-F5344CB8AC3E}">
        <p14:creationId xmlns:p14="http://schemas.microsoft.com/office/powerpoint/2010/main" val="3738243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r>
              <a:rPr lang="en-US" smtClean="0">
                <a:solidFill>
                  <a:srgbClr val="04617B">
                    <a:shade val="90000"/>
                  </a:srgbClr>
                </a:solidFill>
              </a:rPr>
              <a:t>8/28/2014</a:t>
            </a:r>
            <a:endParaRPr lang="en-US" dirty="0">
              <a:solidFill>
                <a:srgbClr val="04617B">
                  <a:shade val="90000"/>
                </a:srgbClr>
              </a:solidFill>
            </a:endParaRPr>
          </a:p>
        </p:txBody>
      </p:sp>
      <p:sp>
        <p:nvSpPr>
          <p:cNvPr id="3" name="Footer Placeholder 21"/>
          <p:cNvSpPr>
            <a:spLocks noGrp="1"/>
          </p:cNvSpPr>
          <p:nvPr>
            <p:ph type="ftr" sz="quarter" idx="11"/>
          </p:nvPr>
        </p:nvSpPr>
        <p:spPr/>
        <p:txBody>
          <a:bodyPr/>
          <a:lstStyle>
            <a:lvl1pPr>
              <a:defRPr/>
            </a:lvl1pPr>
          </a:lstStyle>
          <a:p>
            <a:pPr>
              <a:defRPr/>
            </a:pPr>
            <a:endParaRPr lang="en-US">
              <a:solidFill>
                <a:srgbClr val="04617B">
                  <a:shade val="90000"/>
                </a:srgbClr>
              </a:solidFill>
            </a:endParaRPr>
          </a:p>
        </p:txBody>
      </p:sp>
      <p:sp>
        <p:nvSpPr>
          <p:cNvPr id="4" name="Slide Number Placeholder 17"/>
          <p:cNvSpPr>
            <a:spLocks noGrp="1"/>
          </p:cNvSpPr>
          <p:nvPr>
            <p:ph type="sldNum" sz="quarter" idx="12"/>
          </p:nvPr>
        </p:nvSpPr>
        <p:spPr/>
        <p:txBody>
          <a:bodyPr/>
          <a:lstStyle>
            <a:lvl1pPr>
              <a:defRPr/>
            </a:lvl1pPr>
          </a:lstStyle>
          <a:p>
            <a:pPr>
              <a:defRPr/>
            </a:pPr>
            <a:fld id="{EE3BADF7-5576-4A82-8BF9-80734B4F52E1}" type="slidenum">
              <a:rPr lang="en-US">
                <a:solidFill>
                  <a:srgbClr val="04617B">
                    <a:shade val="90000"/>
                  </a:srgbClr>
                </a:solidFill>
              </a:rPr>
              <a:pPr>
                <a:defRPr/>
              </a:pPr>
              <a:t>‹#›</a:t>
            </a:fld>
            <a:endParaRPr lang="en-US" dirty="0">
              <a:solidFill>
                <a:srgbClr val="04617B">
                  <a:shade val="90000"/>
                </a:srgbClr>
              </a:solidFill>
            </a:endParaRPr>
          </a:p>
        </p:txBody>
      </p:sp>
    </p:spTree>
    <p:extLst>
      <p:ext uri="{BB962C8B-B14F-4D97-AF65-F5344CB8AC3E}">
        <p14:creationId xmlns:p14="http://schemas.microsoft.com/office/powerpoint/2010/main" val="316081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r>
              <a:rPr lang="en-US" smtClean="0">
                <a:solidFill>
                  <a:srgbClr val="04617B">
                    <a:shade val="90000"/>
                  </a:srgbClr>
                </a:solidFill>
              </a:rPr>
              <a:t>8/28/2014</a:t>
            </a:r>
            <a:endParaRPr lang="en-US" dirty="0">
              <a:solidFill>
                <a:srgbClr val="04617B">
                  <a:shade val="90000"/>
                </a:srgbClr>
              </a:solidFill>
            </a:endParaRPr>
          </a:p>
        </p:txBody>
      </p:sp>
      <p:sp>
        <p:nvSpPr>
          <p:cNvPr id="6" name="Footer Placeholder 21"/>
          <p:cNvSpPr>
            <a:spLocks noGrp="1"/>
          </p:cNvSpPr>
          <p:nvPr>
            <p:ph type="ftr" sz="quarter" idx="11"/>
          </p:nvPr>
        </p:nvSpPr>
        <p:spPr/>
        <p:txBody>
          <a:bodyPr/>
          <a:lstStyle>
            <a:lvl1pPr>
              <a:defRPr/>
            </a:lvl1pPr>
          </a:lstStyle>
          <a:p>
            <a:pPr>
              <a:defRPr/>
            </a:pPr>
            <a:endParaRPr lang="en-US">
              <a:solidFill>
                <a:srgbClr val="04617B">
                  <a:shade val="90000"/>
                </a:srgbClr>
              </a:solidFill>
            </a:endParaRPr>
          </a:p>
        </p:txBody>
      </p:sp>
      <p:sp>
        <p:nvSpPr>
          <p:cNvPr id="7" name="Slide Number Placeholder 17"/>
          <p:cNvSpPr>
            <a:spLocks noGrp="1"/>
          </p:cNvSpPr>
          <p:nvPr>
            <p:ph type="sldNum" sz="quarter" idx="12"/>
          </p:nvPr>
        </p:nvSpPr>
        <p:spPr/>
        <p:txBody>
          <a:bodyPr/>
          <a:lstStyle>
            <a:lvl1pPr>
              <a:defRPr/>
            </a:lvl1pPr>
          </a:lstStyle>
          <a:p>
            <a:pPr>
              <a:defRPr/>
            </a:pPr>
            <a:fld id="{ED858694-36F6-47B7-8AD3-224396703724}" type="slidenum">
              <a:rPr lang="en-US">
                <a:solidFill>
                  <a:srgbClr val="04617B">
                    <a:shade val="90000"/>
                  </a:srgbClr>
                </a:solidFill>
              </a:rPr>
              <a:pPr>
                <a:defRPr/>
              </a:pPr>
              <a:t>‹#›</a:t>
            </a:fld>
            <a:endParaRPr lang="en-US" dirty="0">
              <a:solidFill>
                <a:srgbClr val="04617B">
                  <a:shade val="90000"/>
                </a:srgbClr>
              </a:solidFill>
            </a:endParaRPr>
          </a:p>
        </p:txBody>
      </p:sp>
    </p:spTree>
    <p:extLst>
      <p:ext uri="{BB962C8B-B14F-4D97-AF65-F5344CB8AC3E}">
        <p14:creationId xmlns:p14="http://schemas.microsoft.com/office/powerpoint/2010/main" val="70126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400">
              <a:solidFill>
                <a:prstClr val="white"/>
              </a:solidFill>
            </a:endParaRPr>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sz="2400">
              <a:solidFill>
                <a:prstClr val="white"/>
              </a:solidFill>
            </a:endParaRPr>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base">
              <a:spcBef>
                <a:spcPct val="0"/>
              </a:spcBef>
              <a:spcAft>
                <a:spcPct val="0"/>
              </a:spcAft>
              <a:defRPr/>
            </a:pPr>
            <a:endParaRPr lang="en-US" sz="2400">
              <a:solidFill>
                <a:prstClr val="black"/>
              </a:solidFill>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base">
              <a:spcBef>
                <a:spcPct val="0"/>
              </a:spcBef>
              <a:spcAft>
                <a:spcPct val="0"/>
              </a:spcAft>
              <a:defRPr/>
            </a:pPr>
            <a:endParaRPr lang="en-US" sz="2400">
              <a:solidFill>
                <a:prstClr val="black"/>
              </a:solidFill>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r>
              <a:rPr lang="en-US" smtClean="0">
                <a:solidFill>
                  <a:srgbClr val="04617B">
                    <a:shade val="90000"/>
                  </a:srgbClr>
                </a:solidFill>
              </a:rPr>
              <a:t>8/28/2014</a:t>
            </a:r>
            <a:endParaRPr lang="en-US">
              <a:solidFill>
                <a:srgbClr val="04617B">
                  <a:shade val="90000"/>
                </a:srgbClr>
              </a:solidFill>
            </a:endParaRPr>
          </a:p>
        </p:txBody>
      </p:sp>
      <p:sp>
        <p:nvSpPr>
          <p:cNvPr id="10" name="Footer Placeholder 5"/>
          <p:cNvSpPr>
            <a:spLocks noGrp="1"/>
          </p:cNvSpPr>
          <p:nvPr>
            <p:ph type="ftr" sz="quarter" idx="11"/>
          </p:nvPr>
        </p:nvSpPr>
        <p:spPr/>
        <p:txBody>
          <a:bodyPr/>
          <a:lstStyle>
            <a:lvl1pPr>
              <a:defRPr/>
            </a:lvl1pPr>
          </a:lstStyle>
          <a:p>
            <a:pPr>
              <a:defRPr/>
            </a:pPr>
            <a:endParaRPr lang="en-US">
              <a:solidFill>
                <a:srgbClr val="04617B">
                  <a:shade val="90000"/>
                </a:srgbClr>
              </a:solidFill>
            </a:endParaRPr>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0B768C64-6223-49C0-A9F2-288BE00404A3}" type="slidenum">
              <a:rPr lang="en-US">
                <a:solidFill>
                  <a:srgbClr val="04617B">
                    <a:shade val="90000"/>
                  </a:srgbClr>
                </a:solidFill>
              </a:rPr>
              <a:pPr>
                <a:defRPr/>
              </a:pPr>
              <a:t>‹#›</a:t>
            </a:fld>
            <a:endParaRPr lang="en-US">
              <a:solidFill>
                <a:srgbClr val="04617B">
                  <a:shade val="90000"/>
                </a:srgbClr>
              </a:solidFill>
            </a:endParaRPr>
          </a:p>
        </p:txBody>
      </p:sp>
    </p:spTree>
    <p:extLst>
      <p:ext uri="{BB962C8B-B14F-4D97-AF65-F5344CB8AC3E}">
        <p14:creationId xmlns:p14="http://schemas.microsoft.com/office/powerpoint/2010/main" val="1082981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base">
              <a:spcBef>
                <a:spcPct val="0"/>
              </a:spcBef>
              <a:spcAft>
                <a:spcPct val="0"/>
              </a:spcAft>
              <a:defRPr/>
            </a:pPr>
            <a:endParaRPr lang="en-US" sz="2400">
              <a:solidFill>
                <a:prstClr val="black"/>
              </a:solidFill>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base">
              <a:spcBef>
                <a:spcPct val="0"/>
              </a:spcBef>
              <a:spcAft>
                <a:spcPct val="0"/>
              </a:spcAft>
              <a:defRPr/>
            </a:pPr>
            <a:endParaRPr lang="en-US" sz="2400">
              <a:solidFill>
                <a:prstClr val="black"/>
              </a:solidFill>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defRPr>
            </a:lvl1pPr>
          </a:lstStyle>
          <a:p>
            <a:pPr fontAlgn="base">
              <a:spcBef>
                <a:spcPct val="0"/>
              </a:spcBef>
              <a:spcAft>
                <a:spcPct val="0"/>
              </a:spcAft>
              <a:defRPr/>
            </a:pPr>
            <a:r>
              <a:rPr lang="en-US" smtClean="0">
                <a:solidFill>
                  <a:srgbClr val="04617B">
                    <a:shade val="90000"/>
                  </a:srgbClr>
                </a:solidFill>
              </a:rPr>
              <a:t>8/28/2014</a:t>
            </a:r>
            <a:endParaRPr lang="en-US" dirty="0">
              <a:solidFill>
                <a:srgbClr val="04617B">
                  <a:shade val="90000"/>
                </a:srgb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defRPr>
            </a:lvl1pPr>
          </a:lstStyle>
          <a:p>
            <a:pPr fontAlgn="base">
              <a:spcBef>
                <a:spcPct val="0"/>
              </a:spcBef>
              <a:spcAft>
                <a:spcPct val="0"/>
              </a:spcAft>
              <a:defRPr/>
            </a:pPr>
            <a:endParaRPr lang="en-US">
              <a:solidFill>
                <a:srgbClr val="04617B">
                  <a:shade val="90000"/>
                </a:srgb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latin typeface="Arial" charset="0"/>
              </a:defRPr>
            </a:lvl1pPr>
          </a:lstStyle>
          <a:p>
            <a:pPr fontAlgn="base">
              <a:spcBef>
                <a:spcPct val="0"/>
              </a:spcBef>
              <a:spcAft>
                <a:spcPct val="0"/>
              </a:spcAft>
              <a:defRPr/>
            </a:pPr>
            <a:fld id="{814AFAEB-39D0-4FE1-833D-0D6F70192CD1}" type="slidenum">
              <a:rPr lang="en-US">
                <a:solidFill>
                  <a:srgbClr val="04617B">
                    <a:shade val="90000"/>
                  </a:srgbClr>
                </a:solidFill>
              </a:rPr>
              <a:pPr fontAlgn="base">
                <a:spcBef>
                  <a:spcPct val="0"/>
                </a:spcBef>
                <a:spcAft>
                  <a:spcPct val="0"/>
                </a:spcAft>
                <a:defRPr/>
              </a:pPr>
              <a:t>‹#›</a:t>
            </a:fld>
            <a:endParaRPr lang="en-US" dirty="0">
              <a:solidFill>
                <a:srgbClr val="04617B">
                  <a:shade val="90000"/>
                </a:srgbClr>
              </a:solidFill>
            </a:endParaRPr>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0" fontAlgn="base" hangingPunct="0">
                <a:spcBef>
                  <a:spcPct val="0"/>
                </a:spcBef>
                <a:spcAft>
                  <a:spcPct val="0"/>
                </a:spcAft>
                <a:defRPr/>
              </a:pPr>
              <a:endParaRPr lang="en-US" sz="2400">
                <a:solidFill>
                  <a:prstClr val="black"/>
                </a:solidFill>
                <a:latin typeface="Arial" charset="0"/>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0" fontAlgn="base" hangingPunct="0">
                <a:spcBef>
                  <a:spcPct val="0"/>
                </a:spcBef>
                <a:spcAft>
                  <a:spcPct val="0"/>
                </a:spcAft>
                <a:defRPr/>
              </a:pPr>
              <a:endParaRPr lang="en-US" sz="2400">
                <a:solidFill>
                  <a:prstClr val="black"/>
                </a:solidFill>
                <a:latin typeface="Arial" charset="0"/>
              </a:endParaRPr>
            </a:p>
          </p:txBody>
        </p:sp>
      </p:grpSp>
    </p:spTree>
    <p:extLst>
      <p:ext uri="{BB962C8B-B14F-4D97-AF65-F5344CB8AC3E}">
        <p14:creationId xmlns:p14="http://schemas.microsoft.com/office/powerpoint/2010/main" val="2550024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ctr" eaLnBrk="1" hangingPunct="1"/>
            <a:r>
              <a:rPr lang="en-GB" sz="2800" dirty="0">
                <a:solidFill>
                  <a:srgbClr val="FF0000"/>
                </a:solidFill>
                <a:latin typeface="Arial Black" pitchFamily="34" charset="0"/>
              </a:rPr>
              <a:t>Fundamental of Software Engineering</a:t>
            </a:r>
            <a:br>
              <a:rPr lang="en-GB" sz="2800" dirty="0">
                <a:solidFill>
                  <a:srgbClr val="FF0000"/>
                </a:solidFill>
                <a:latin typeface="Arial Black" pitchFamily="34" charset="0"/>
              </a:rPr>
            </a:br>
            <a:endParaRPr lang="en-US" sz="2800" dirty="0" smtClean="0"/>
          </a:p>
        </p:txBody>
      </p:sp>
      <p:sp>
        <p:nvSpPr>
          <p:cNvPr id="5123" name="Rectangle 3"/>
          <p:cNvSpPr>
            <a:spLocks noGrp="1" noChangeArrowheads="1"/>
          </p:cNvSpPr>
          <p:nvPr>
            <p:ph idx="1"/>
          </p:nvPr>
        </p:nvSpPr>
        <p:spPr>
          <a:xfrm>
            <a:off x="355600" y="1904999"/>
            <a:ext cx="8483600" cy="4816475"/>
          </a:xfrm>
        </p:spPr>
        <p:txBody>
          <a:bodyPr/>
          <a:lstStyle/>
          <a:p>
            <a:pPr algn="ctr" eaLnBrk="1" hangingPunct="1">
              <a:buFont typeface="Symbol" pitchFamily="18" charset="2"/>
              <a:buNone/>
            </a:pPr>
            <a:endParaRPr lang="en-US" sz="900" dirty="0" smtClean="0"/>
          </a:p>
          <a:p>
            <a:pPr algn="ctr" eaLnBrk="1" hangingPunct="1">
              <a:buFont typeface="Symbol" pitchFamily="18" charset="2"/>
              <a:buNone/>
            </a:pPr>
            <a:r>
              <a:rPr lang="en-US" b="1" dirty="0" smtClean="0"/>
              <a:t>Chapter  Five</a:t>
            </a:r>
          </a:p>
          <a:p>
            <a:pPr algn="ctr" eaLnBrk="1" hangingPunct="1">
              <a:buFont typeface="Symbol" pitchFamily="18" charset="2"/>
              <a:buNone/>
            </a:pPr>
            <a:r>
              <a:rPr lang="en-US" b="1" dirty="0" smtClean="0"/>
              <a:t> </a:t>
            </a:r>
            <a:r>
              <a:rPr lang="en-US" b="1" dirty="0"/>
              <a:t>C</a:t>
            </a:r>
            <a:r>
              <a:rPr lang="en-US" b="1" dirty="0" smtClean="0"/>
              <a:t>oding  </a:t>
            </a:r>
            <a:endParaRPr lang="en-US" sz="2800" i="1" dirty="0" smtClean="0"/>
          </a:p>
          <a:p>
            <a:pPr algn="ctr">
              <a:buNone/>
            </a:pPr>
            <a:r>
              <a:rPr lang="en-US" sz="2800" i="1" dirty="0"/>
              <a:t>School of  </a:t>
            </a:r>
            <a:r>
              <a:rPr lang="en-US" sz="2800" i="1" dirty="0" smtClean="0"/>
              <a:t>Computing</a:t>
            </a:r>
            <a:endParaRPr lang="en-US" sz="2800" i="1" dirty="0"/>
          </a:p>
          <a:p>
            <a:pPr algn="ctr" eaLnBrk="1" hangingPunct="1">
              <a:buFont typeface="Symbol" pitchFamily="18" charset="2"/>
              <a:buNone/>
            </a:pPr>
            <a:r>
              <a:rPr lang="en-US" sz="2800" i="1" dirty="0"/>
              <a:t>Department of  </a:t>
            </a:r>
            <a:r>
              <a:rPr lang="en-US" sz="2800" i="1" dirty="0" smtClean="0"/>
              <a:t>Software Engineering </a:t>
            </a:r>
            <a:endParaRPr lang="en-US" sz="2800" i="1" dirty="0"/>
          </a:p>
          <a:p>
            <a:pPr algn="r" eaLnBrk="1" hangingPunct="1">
              <a:buFont typeface="Symbol" pitchFamily="18" charset="2"/>
              <a:buNone/>
            </a:pPr>
            <a:endParaRPr lang="en-US" sz="2800" i="1" dirty="0" smtClean="0"/>
          </a:p>
          <a:p>
            <a:pPr algn="r" eaLnBrk="1" hangingPunct="1">
              <a:buFont typeface="Symbol" pitchFamily="18" charset="2"/>
              <a:buNone/>
            </a:pPr>
            <a:fld id="{58B8885B-5331-4F6E-90D5-E6AD91BDD565}" type="datetime4">
              <a:rPr lang="en-US" sz="2800" i="1" smtClean="0"/>
              <a:pPr algn="r" eaLnBrk="1" hangingPunct="1">
                <a:buFont typeface="Symbol" pitchFamily="18" charset="2"/>
                <a:buNone/>
              </a:pPr>
              <a:t>June 2, 2023</a:t>
            </a:fld>
            <a:endParaRPr lang="en-US" sz="2800" i="1" dirty="0" smtClean="0"/>
          </a:p>
          <a:p>
            <a:pPr algn="r" eaLnBrk="1" hangingPunct="1">
              <a:buFont typeface="Symbol" pitchFamily="18" charset="2"/>
              <a:buNone/>
            </a:pPr>
            <a:endParaRPr lang="en-US" sz="2800" dirty="0" smtClean="0"/>
          </a:p>
          <a:p>
            <a:pPr algn="r" eaLnBrk="1" hangingPunct="1">
              <a:buFont typeface="Symbol" pitchFamily="18" charset="2"/>
              <a:buNone/>
            </a:pPr>
            <a:endParaRPr lang="en-US" sz="2800" dirty="0"/>
          </a:p>
        </p:txBody>
      </p:sp>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1</a:t>
            </a:fld>
            <a:endParaRPr lang="en-US" dirty="0">
              <a:solidFill>
                <a:srgbClr val="04617B">
                  <a:shade val="90000"/>
                </a:srgbClr>
              </a:solidFill>
            </a:endParaRPr>
          </a:p>
        </p:txBody>
      </p:sp>
    </p:spTree>
    <p:extLst>
      <p:ext uri="{BB962C8B-B14F-4D97-AF65-F5344CB8AC3E}">
        <p14:creationId xmlns:p14="http://schemas.microsoft.com/office/powerpoint/2010/main" val="27664620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807" y="152400"/>
            <a:ext cx="8229600" cy="742950"/>
          </a:xfrm>
        </p:spPr>
        <p:txBody>
          <a:bodyPr/>
          <a:lstStyle/>
          <a:p>
            <a:r>
              <a:rPr lang="en-GB" sz="4000" b="1" dirty="0"/>
              <a:t>Coding </a:t>
            </a:r>
            <a:r>
              <a:rPr lang="en-GB" sz="4000" b="1" dirty="0" smtClean="0"/>
              <a:t>Standards</a:t>
            </a:r>
            <a:endParaRPr lang="en-GB" sz="4000" dirty="0"/>
          </a:p>
        </p:txBody>
      </p:sp>
      <p:sp>
        <p:nvSpPr>
          <p:cNvPr id="3" name="Content Placeholder 2"/>
          <p:cNvSpPr>
            <a:spLocks noGrp="1"/>
          </p:cNvSpPr>
          <p:nvPr>
            <p:ph idx="1"/>
          </p:nvPr>
        </p:nvSpPr>
        <p:spPr>
          <a:xfrm>
            <a:off x="304800" y="1066910"/>
            <a:ext cx="8839200" cy="5654565"/>
          </a:xfrm>
        </p:spPr>
        <p:txBody>
          <a:bodyPr/>
          <a:lstStyle/>
          <a:p>
            <a:r>
              <a:rPr lang="en-US" b="1" dirty="0"/>
              <a:t>Comments and Documentation: </a:t>
            </a:r>
            <a:r>
              <a:rPr lang="en-US" dirty="0"/>
              <a:t>Guidelines often recommend the use of comments to explain code intent, clarify complex logic, and provide documentation for future reference</a:t>
            </a:r>
            <a:r>
              <a:rPr lang="en-US" dirty="0" smtClean="0"/>
              <a:t>.</a:t>
            </a:r>
          </a:p>
          <a:p>
            <a:r>
              <a:rPr lang="en-US" b="1" dirty="0"/>
              <a:t>Code Structure and Organization: </a:t>
            </a:r>
            <a:r>
              <a:rPr lang="en-US" dirty="0"/>
              <a:t>Standards may outline principles for organizing code files, directories, and modules. They may suggest the use of consistent file headers, imports, and code sectioning</a:t>
            </a:r>
            <a:r>
              <a:rPr lang="en-US" dirty="0" smtClean="0"/>
              <a:t>.</a:t>
            </a:r>
          </a:p>
          <a:p>
            <a:endParaRPr lang="en-US" dirty="0"/>
          </a:p>
          <a:p>
            <a:r>
              <a:rPr lang="en-US" b="1" dirty="0"/>
              <a:t>Code Reusability and Modularity: </a:t>
            </a:r>
            <a:r>
              <a:rPr lang="en-US" dirty="0"/>
              <a:t>Standards may encourage the creation of reusable code components, such as functions or classes, to promote modularity and maintainability. </a:t>
            </a:r>
            <a:r>
              <a:rPr lang="en-GB" dirty="0"/>
              <a:t/>
            </a:r>
            <a:br>
              <a:rPr lang="en-GB" dirty="0"/>
            </a:br>
            <a:r>
              <a:rPr lang="en-GB" dirty="0"/>
              <a:t/>
            </a:r>
            <a:br>
              <a:rPr lang="en-GB" dirty="0"/>
            </a:br>
            <a:endParaRPr lang="en-GB" dirty="0"/>
          </a:p>
        </p:txBody>
      </p:sp>
      <p:sp>
        <p:nvSpPr>
          <p:cNvPr id="4" name="Slide Number Placeholder 3"/>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10</a:t>
            </a:fld>
            <a:endParaRPr lang="en-US" dirty="0">
              <a:solidFill>
                <a:srgbClr val="04617B">
                  <a:shade val="90000"/>
                </a:srgbClr>
              </a:solidFill>
            </a:endParaRPr>
          </a:p>
        </p:txBody>
      </p:sp>
    </p:spTree>
    <p:extLst>
      <p:ext uri="{BB962C8B-B14F-4D97-AF65-F5344CB8AC3E}">
        <p14:creationId xmlns:p14="http://schemas.microsoft.com/office/powerpoint/2010/main" val="3854317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Principles</a:t>
            </a:r>
            <a:endParaRPr lang="en-US" dirty="0"/>
          </a:p>
        </p:txBody>
      </p:sp>
      <p:sp>
        <p:nvSpPr>
          <p:cNvPr id="3" name="Content Placeholder 2"/>
          <p:cNvSpPr>
            <a:spLocks noGrp="1"/>
          </p:cNvSpPr>
          <p:nvPr>
            <p:ph idx="1"/>
          </p:nvPr>
        </p:nvSpPr>
        <p:spPr/>
        <p:txBody>
          <a:bodyPr/>
          <a:lstStyle/>
          <a:p>
            <a:r>
              <a:rPr lang="en-US" dirty="0"/>
              <a:t>The principles that guide the coding task are closely aligned with programming style, programming languages, and programming methods.</a:t>
            </a:r>
          </a:p>
          <a:p>
            <a:r>
              <a:rPr lang="en-US" dirty="0"/>
              <a:t>However, there are a number of fundamental principles that can be stated</a:t>
            </a:r>
          </a:p>
          <a:p>
            <a:endParaRPr lang="en-US" dirty="0"/>
          </a:p>
        </p:txBody>
      </p:sp>
      <p:sp>
        <p:nvSpPr>
          <p:cNvPr id="4" name="Slide Number Placeholder 3"/>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11</a:t>
            </a:fld>
            <a:endParaRPr lang="en-US" dirty="0">
              <a:solidFill>
                <a:srgbClr val="04617B">
                  <a:shade val="90000"/>
                </a:srgbClr>
              </a:solidFill>
            </a:endParaRPr>
          </a:p>
        </p:txBody>
      </p:sp>
    </p:spTree>
    <p:extLst>
      <p:ext uri="{BB962C8B-B14F-4D97-AF65-F5344CB8AC3E}">
        <p14:creationId xmlns:p14="http://schemas.microsoft.com/office/powerpoint/2010/main" val="534353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Preparation principles</a:t>
            </a:r>
            <a:r>
              <a:rPr lang="en-US" sz="4000" dirty="0" smtClean="0"/>
              <a:t>:</a:t>
            </a:r>
            <a:endParaRPr lang="en-US" sz="4000" dirty="0"/>
          </a:p>
        </p:txBody>
      </p:sp>
      <p:sp>
        <p:nvSpPr>
          <p:cNvPr id="3" name="Content Placeholder 2"/>
          <p:cNvSpPr>
            <a:spLocks noGrp="1"/>
          </p:cNvSpPr>
          <p:nvPr>
            <p:ph idx="1"/>
          </p:nvPr>
        </p:nvSpPr>
        <p:spPr/>
        <p:txBody>
          <a:bodyPr/>
          <a:lstStyle/>
          <a:p>
            <a:pPr marL="0" indent="0">
              <a:buNone/>
            </a:pPr>
            <a:r>
              <a:rPr lang="en-US" sz="3200" dirty="0"/>
              <a:t>Before you write one line of code, be sure you</a:t>
            </a:r>
            <a:endParaRPr lang="en-US" sz="2800" dirty="0" smtClean="0"/>
          </a:p>
          <a:p>
            <a:r>
              <a:rPr lang="en-US" dirty="0" smtClean="0"/>
              <a:t>Understand </a:t>
            </a:r>
            <a:r>
              <a:rPr lang="en-US" dirty="0"/>
              <a:t>of the </a:t>
            </a:r>
            <a:r>
              <a:rPr lang="en-US" dirty="0" smtClean="0"/>
              <a:t>problem before you </a:t>
            </a:r>
            <a:r>
              <a:rPr lang="en-US" dirty="0"/>
              <a:t>trying to solve.</a:t>
            </a:r>
          </a:p>
          <a:p>
            <a:r>
              <a:rPr lang="en-US" dirty="0" smtClean="0"/>
              <a:t>Understand </a:t>
            </a:r>
            <a:r>
              <a:rPr lang="en-US" dirty="0"/>
              <a:t>basic design principles and concepts.</a:t>
            </a:r>
          </a:p>
          <a:p>
            <a:r>
              <a:rPr lang="en-US" dirty="0" smtClean="0"/>
              <a:t>Pick </a:t>
            </a:r>
            <a:r>
              <a:rPr lang="en-US" dirty="0"/>
              <a:t>a programming language that meets the needs of the software to </a:t>
            </a:r>
            <a:r>
              <a:rPr lang="en-US" dirty="0" smtClean="0"/>
              <a:t>be built </a:t>
            </a:r>
            <a:r>
              <a:rPr lang="en-US" dirty="0"/>
              <a:t>and the environment in which it will operate.</a:t>
            </a:r>
          </a:p>
          <a:p>
            <a:r>
              <a:rPr lang="en-US" dirty="0" smtClean="0"/>
              <a:t>Select </a:t>
            </a:r>
            <a:r>
              <a:rPr lang="en-US" dirty="0"/>
              <a:t>a programming environment that provides tools that will make </a:t>
            </a:r>
            <a:r>
              <a:rPr lang="en-US" dirty="0" smtClean="0"/>
              <a:t>your work </a:t>
            </a:r>
            <a:r>
              <a:rPr lang="en-US" dirty="0"/>
              <a:t>easier.</a:t>
            </a:r>
          </a:p>
          <a:p>
            <a:r>
              <a:rPr lang="en-US" dirty="0" smtClean="0"/>
              <a:t>Create </a:t>
            </a:r>
            <a:r>
              <a:rPr lang="en-US" dirty="0"/>
              <a:t>a set of unit tests that will be applied once the component you code </a:t>
            </a:r>
            <a:r>
              <a:rPr lang="en-US" dirty="0" smtClean="0"/>
              <a:t>is completed</a:t>
            </a:r>
            <a:r>
              <a:rPr lang="en-US" dirty="0"/>
              <a:t>.</a:t>
            </a:r>
          </a:p>
        </p:txBody>
      </p:sp>
      <p:sp>
        <p:nvSpPr>
          <p:cNvPr id="4" name="Slide Number Placeholder 3"/>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12</a:t>
            </a:fld>
            <a:endParaRPr lang="en-US" dirty="0">
              <a:solidFill>
                <a:srgbClr val="04617B">
                  <a:shade val="90000"/>
                </a:srgbClr>
              </a:solidFill>
            </a:endParaRPr>
          </a:p>
        </p:txBody>
      </p:sp>
    </p:spTree>
    <p:extLst>
      <p:ext uri="{BB962C8B-B14F-4D97-AF65-F5344CB8AC3E}">
        <p14:creationId xmlns:p14="http://schemas.microsoft.com/office/powerpoint/2010/main" val="831047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Programming principles: </a:t>
            </a:r>
            <a:r>
              <a:rPr lang="en-US" sz="3200" dirty="0"/>
              <a:t>As you begin writing code, be sure </a:t>
            </a:r>
            <a:r>
              <a:rPr lang="en-US" sz="3200" dirty="0" smtClean="0"/>
              <a:t>you</a:t>
            </a:r>
            <a:endParaRPr lang="en-US" sz="3200" dirty="0"/>
          </a:p>
        </p:txBody>
      </p:sp>
      <p:sp>
        <p:nvSpPr>
          <p:cNvPr id="3" name="Content Placeholder 2"/>
          <p:cNvSpPr>
            <a:spLocks noGrp="1"/>
          </p:cNvSpPr>
          <p:nvPr>
            <p:ph idx="1"/>
          </p:nvPr>
        </p:nvSpPr>
        <p:spPr/>
        <p:txBody>
          <a:bodyPr/>
          <a:lstStyle/>
          <a:p>
            <a:r>
              <a:rPr lang="en-US" sz="2800" dirty="0" smtClean="0"/>
              <a:t>Consider </a:t>
            </a:r>
            <a:r>
              <a:rPr lang="en-US" sz="2800" dirty="0"/>
              <a:t>the use of pair programming.</a:t>
            </a:r>
          </a:p>
          <a:p>
            <a:r>
              <a:rPr lang="en-US" sz="2800" dirty="0" smtClean="0"/>
              <a:t>Select </a:t>
            </a:r>
            <a:r>
              <a:rPr lang="en-US" sz="2800" dirty="0"/>
              <a:t>data structures that will meet the needs of the design.</a:t>
            </a:r>
          </a:p>
          <a:p>
            <a:r>
              <a:rPr lang="en-US" sz="2800" dirty="0" smtClean="0"/>
              <a:t>Understand </a:t>
            </a:r>
            <a:r>
              <a:rPr lang="en-US" sz="2800" dirty="0"/>
              <a:t>the software architecture and create interfaces that </a:t>
            </a:r>
            <a:r>
              <a:rPr lang="en-US" sz="2800" dirty="0" smtClean="0"/>
              <a:t>are consistent </a:t>
            </a:r>
            <a:r>
              <a:rPr lang="en-US" sz="2800" dirty="0"/>
              <a:t>with it.</a:t>
            </a:r>
          </a:p>
          <a:p>
            <a:r>
              <a:rPr lang="en-US" sz="2800" dirty="0" smtClean="0"/>
              <a:t>Keep </a:t>
            </a:r>
            <a:r>
              <a:rPr lang="en-US" sz="2800" dirty="0"/>
              <a:t>conditional logic as simple as possible.</a:t>
            </a:r>
          </a:p>
          <a:p>
            <a:pPr marL="0" indent="0">
              <a:buNone/>
            </a:pPr>
            <a:endParaRPr lang="en-US" sz="2400" dirty="0"/>
          </a:p>
        </p:txBody>
      </p:sp>
      <p:sp>
        <p:nvSpPr>
          <p:cNvPr id="4" name="Slide Number Placeholder 3"/>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13</a:t>
            </a:fld>
            <a:endParaRPr lang="en-US" dirty="0">
              <a:solidFill>
                <a:srgbClr val="04617B">
                  <a:shade val="90000"/>
                </a:srgbClr>
              </a:solidFill>
            </a:endParaRPr>
          </a:p>
        </p:txBody>
      </p:sp>
    </p:spTree>
    <p:extLst>
      <p:ext uri="{BB962C8B-B14F-4D97-AF65-F5344CB8AC3E}">
        <p14:creationId xmlns:p14="http://schemas.microsoft.com/office/powerpoint/2010/main" val="1941284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337E270-1EC3-41F8-AC4F-D29266491024}" type="slidenum">
              <a:rPr lang="en-US"/>
              <a:pPr/>
              <a:t>14</a:t>
            </a:fld>
            <a:endParaRPr lang="en-US"/>
          </a:p>
        </p:txBody>
      </p:sp>
      <p:sp>
        <p:nvSpPr>
          <p:cNvPr id="45058" name="Rectangle 2"/>
          <p:cNvSpPr>
            <a:spLocks noGrp="1" noChangeArrowheads="1"/>
          </p:cNvSpPr>
          <p:nvPr>
            <p:ph type="title"/>
          </p:nvPr>
        </p:nvSpPr>
        <p:spPr/>
        <p:txBody>
          <a:bodyPr/>
          <a:lstStyle/>
          <a:p>
            <a:r>
              <a:rPr lang="en-US" sz="4400" i="1" dirty="0"/>
              <a:t>Goal:</a:t>
            </a:r>
            <a:r>
              <a:rPr lang="en-US" sz="4400" dirty="0"/>
              <a:t> Self-Documenting Code</a:t>
            </a:r>
          </a:p>
        </p:txBody>
      </p:sp>
      <p:sp>
        <p:nvSpPr>
          <p:cNvPr id="45059" name="Rectangle 3"/>
          <p:cNvSpPr>
            <a:spLocks noGrp="1" noChangeArrowheads="1"/>
          </p:cNvSpPr>
          <p:nvPr>
            <p:ph type="body" idx="1"/>
          </p:nvPr>
        </p:nvSpPr>
        <p:spPr/>
        <p:txBody>
          <a:bodyPr/>
          <a:lstStyle/>
          <a:p>
            <a:pPr>
              <a:lnSpc>
                <a:spcPct val="90000"/>
              </a:lnSpc>
            </a:pPr>
            <a:r>
              <a:rPr lang="en-US" sz="2800" b="1" dirty="0"/>
              <a:t>Self-documenting</a:t>
            </a:r>
            <a:r>
              <a:rPr lang="en-US" sz="2800" dirty="0"/>
              <a:t> explains </a:t>
            </a:r>
            <a:r>
              <a:rPr lang="en-US" sz="2800" i="1" dirty="0"/>
              <a:t>itself</a:t>
            </a:r>
            <a:r>
              <a:rPr lang="en-US" sz="2800" dirty="0"/>
              <a:t> without need for external documentation, like flowcharts, UML diagrams, process-flow diagrams, etc.</a:t>
            </a:r>
          </a:p>
          <a:p>
            <a:pPr lvl="1">
              <a:lnSpc>
                <a:spcPct val="90000"/>
              </a:lnSpc>
            </a:pPr>
            <a:r>
              <a:rPr lang="en-US" sz="2400" i="1" dirty="0">
                <a:solidFill>
                  <a:schemeClr val="accent2"/>
                </a:solidFill>
              </a:rPr>
              <a:t>Doesn’t imply we don’t like/use those documents!</a:t>
            </a:r>
          </a:p>
          <a:p>
            <a:pPr>
              <a:lnSpc>
                <a:spcPct val="90000"/>
              </a:lnSpc>
            </a:pPr>
            <a:r>
              <a:rPr lang="en-US" sz="2800" b="1" dirty="0"/>
              <a:t>Coding conventions </a:t>
            </a:r>
            <a:r>
              <a:rPr lang="en-US" sz="2800" dirty="0"/>
              <a:t>target:</a:t>
            </a:r>
          </a:p>
          <a:p>
            <a:pPr lvl="1">
              <a:lnSpc>
                <a:spcPct val="90000"/>
              </a:lnSpc>
            </a:pPr>
            <a:r>
              <a:rPr lang="en-US" sz="2400" dirty="0"/>
              <a:t>How you write </a:t>
            </a:r>
            <a:r>
              <a:rPr lang="en-US" sz="2400" b="1" dirty="0"/>
              <a:t>statements</a:t>
            </a:r>
            <a:r>
              <a:rPr lang="en-US" sz="2400" dirty="0"/>
              <a:t> in the language, </a:t>
            </a:r>
            <a:r>
              <a:rPr lang="en-US" sz="2400" b="1" dirty="0"/>
              <a:t>organize</a:t>
            </a:r>
            <a:r>
              <a:rPr lang="en-US" sz="2400" dirty="0"/>
              <a:t> them into “</a:t>
            </a:r>
            <a:r>
              <a:rPr lang="en-US" sz="2400" dirty="0">
                <a:solidFill>
                  <a:srgbClr val="FF0000"/>
                </a:solidFill>
              </a:rPr>
              <a:t>modules</a:t>
            </a:r>
            <a:r>
              <a:rPr lang="en-US" sz="2400" dirty="0"/>
              <a:t>,” </a:t>
            </a:r>
            <a:r>
              <a:rPr lang="en-US" sz="2400" b="1" dirty="0"/>
              <a:t>format </a:t>
            </a:r>
            <a:r>
              <a:rPr lang="en-US" sz="2400" dirty="0"/>
              <a:t>them in the source files</a:t>
            </a:r>
          </a:p>
          <a:p>
            <a:pPr lvl="2">
              <a:lnSpc>
                <a:spcPct val="90000"/>
              </a:lnSpc>
            </a:pPr>
            <a:r>
              <a:rPr lang="en-US" sz="2000" i="1" dirty="0">
                <a:solidFill>
                  <a:srgbClr val="FF0000"/>
                </a:solidFill>
              </a:rPr>
              <a:t>Module:</a:t>
            </a:r>
            <a:r>
              <a:rPr lang="en-US" sz="2000" dirty="0">
                <a:solidFill>
                  <a:srgbClr val="FF0000"/>
                </a:solidFill>
              </a:rPr>
              <a:t> generic term meaning C function, Java/C++ class, etc.</a:t>
            </a:r>
          </a:p>
          <a:p>
            <a:pPr lvl="1">
              <a:lnSpc>
                <a:spcPct val="90000"/>
              </a:lnSpc>
            </a:pPr>
            <a:r>
              <a:rPr lang="en-US" sz="2400" dirty="0"/>
              <a:t>How you create </a:t>
            </a:r>
            <a:r>
              <a:rPr lang="en-US" sz="2400" b="1" dirty="0"/>
              <a:t>names</a:t>
            </a:r>
          </a:p>
          <a:p>
            <a:pPr lvl="1">
              <a:lnSpc>
                <a:spcPct val="90000"/>
              </a:lnSpc>
            </a:pPr>
            <a:r>
              <a:rPr lang="en-US" sz="2400" dirty="0"/>
              <a:t>How you write </a:t>
            </a:r>
            <a:r>
              <a:rPr lang="en-US" sz="2400" b="1" dirty="0"/>
              <a:t>comments</a:t>
            </a:r>
          </a:p>
        </p:txBody>
      </p:sp>
    </p:spTree>
    <p:extLst>
      <p:ext uri="{BB962C8B-B14F-4D97-AF65-F5344CB8AC3E}">
        <p14:creationId xmlns:p14="http://schemas.microsoft.com/office/powerpoint/2010/main" val="229161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0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505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50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505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505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505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50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6009EA62-63B4-4208-BEA6-B6C89E5F3618}" type="slidenum">
              <a:rPr lang="en-US"/>
              <a:pPr/>
              <a:t>15</a:t>
            </a:fld>
            <a:endParaRPr lang="en-US"/>
          </a:p>
        </p:txBody>
      </p:sp>
      <p:sp>
        <p:nvSpPr>
          <p:cNvPr id="38914" name="Rectangle 2"/>
          <p:cNvSpPr>
            <a:spLocks noGrp="1" noChangeArrowheads="1"/>
          </p:cNvSpPr>
          <p:nvPr>
            <p:ph type="title"/>
          </p:nvPr>
        </p:nvSpPr>
        <p:spPr/>
        <p:txBody>
          <a:bodyPr/>
          <a:lstStyle/>
          <a:p>
            <a:r>
              <a:rPr lang="en-US" dirty="0"/>
              <a:t>Standard Coding </a:t>
            </a:r>
            <a:r>
              <a:rPr lang="en-US" dirty="0" smtClean="0"/>
              <a:t> convention </a:t>
            </a:r>
            <a:endParaRPr lang="en-US" dirty="0"/>
          </a:p>
        </p:txBody>
      </p:sp>
      <p:sp>
        <p:nvSpPr>
          <p:cNvPr id="38915" name="Rectangle 3"/>
          <p:cNvSpPr>
            <a:spLocks noGrp="1" noChangeArrowheads="1"/>
          </p:cNvSpPr>
          <p:nvPr>
            <p:ph type="body" idx="1"/>
          </p:nvPr>
        </p:nvSpPr>
        <p:spPr>
          <a:xfrm>
            <a:off x="685800" y="1752600"/>
            <a:ext cx="7772400" cy="4343400"/>
          </a:xfrm>
        </p:spPr>
        <p:txBody>
          <a:bodyPr/>
          <a:lstStyle/>
          <a:p>
            <a:pPr>
              <a:lnSpc>
                <a:spcPct val="90000"/>
              </a:lnSpc>
            </a:pPr>
            <a:r>
              <a:rPr lang="en-US"/>
              <a:t>Teams strive to use the same </a:t>
            </a:r>
            <a:r>
              <a:rPr lang="en-US" b="1"/>
              <a:t>coding</a:t>
            </a:r>
            <a:r>
              <a:rPr lang="en-US"/>
              <a:t> </a:t>
            </a:r>
            <a:r>
              <a:rPr lang="en-US" b="1"/>
              <a:t>conventions</a:t>
            </a:r>
            <a:r>
              <a:rPr lang="en-US"/>
              <a:t> in every regard:</a:t>
            </a:r>
          </a:p>
          <a:p>
            <a:pPr lvl="1">
              <a:lnSpc>
                <a:spcPct val="90000"/>
              </a:lnSpc>
            </a:pPr>
            <a:r>
              <a:rPr lang="en-US" b="1"/>
              <a:t>Name</a:t>
            </a:r>
            <a:r>
              <a:rPr lang="en-US"/>
              <a:t> your classes similarly, your variables, your functions. </a:t>
            </a:r>
          </a:p>
          <a:p>
            <a:pPr lvl="1">
              <a:lnSpc>
                <a:spcPct val="90000"/>
              </a:lnSpc>
            </a:pPr>
            <a:r>
              <a:rPr lang="en-US" b="1"/>
              <a:t>Comment</a:t>
            </a:r>
            <a:r>
              <a:rPr lang="en-US"/>
              <a:t> the same way, </a:t>
            </a:r>
            <a:r>
              <a:rPr lang="en-US" b="1"/>
              <a:t>format</a:t>
            </a:r>
            <a:r>
              <a:rPr lang="en-US"/>
              <a:t> your code the same way.</a:t>
            </a:r>
          </a:p>
          <a:p>
            <a:pPr lvl="2">
              <a:lnSpc>
                <a:spcPct val="90000"/>
              </a:lnSpc>
            </a:pPr>
            <a:r>
              <a:rPr lang="en-US"/>
              <a:t>By doing this, you ensure rapid understanding of whatever module needs changing, and as they evolve, your modules will not degenerate into a </a:t>
            </a:r>
            <a:r>
              <a:rPr lang="en-US" i="1"/>
              <a:t>HorseByCommittee</a:t>
            </a:r>
            <a:r>
              <a:rPr lang="en-US"/>
              <a:t> appearance.</a:t>
            </a:r>
          </a:p>
        </p:txBody>
      </p:sp>
      <p:pic>
        <p:nvPicPr>
          <p:cNvPr id="3891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86600" y="4953000"/>
            <a:ext cx="1828800" cy="151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4953000"/>
            <a:ext cx="161925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18556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D33EB8E-9A0A-4733-83EC-06F5F7D7B2CC}" type="slidenum">
              <a:rPr lang="en-US"/>
              <a:pPr/>
              <a:t>16</a:t>
            </a:fld>
            <a:endParaRPr lang="en-US"/>
          </a:p>
        </p:txBody>
      </p:sp>
      <p:sp>
        <p:nvSpPr>
          <p:cNvPr id="40962" name="Rectangle 2"/>
          <p:cNvSpPr>
            <a:spLocks noGrp="1" noChangeArrowheads="1"/>
          </p:cNvSpPr>
          <p:nvPr>
            <p:ph type="title"/>
          </p:nvPr>
        </p:nvSpPr>
        <p:spPr/>
        <p:txBody>
          <a:bodyPr/>
          <a:lstStyle/>
          <a:p>
            <a:r>
              <a:rPr lang="en-US"/>
              <a:t>Benefits</a:t>
            </a:r>
          </a:p>
        </p:txBody>
      </p:sp>
      <p:sp>
        <p:nvSpPr>
          <p:cNvPr id="40963" name="Rectangle 3"/>
          <p:cNvSpPr>
            <a:spLocks noGrp="1" noChangeArrowheads="1"/>
          </p:cNvSpPr>
          <p:nvPr>
            <p:ph type="body" idx="1"/>
          </p:nvPr>
        </p:nvSpPr>
        <p:spPr/>
        <p:txBody>
          <a:bodyPr/>
          <a:lstStyle/>
          <a:p>
            <a:pPr>
              <a:lnSpc>
                <a:spcPct val="90000"/>
              </a:lnSpc>
            </a:pPr>
            <a:r>
              <a:rPr lang="en-US" sz="2800"/>
              <a:t>Projects </a:t>
            </a:r>
            <a:r>
              <a:rPr lang="en-US" sz="2800" b="1"/>
              <a:t>benefit</a:t>
            </a:r>
            <a:r>
              <a:rPr lang="en-US" sz="2800"/>
              <a:t> from having strong Coding Conventions/Standards because...</a:t>
            </a:r>
          </a:p>
          <a:p>
            <a:pPr lvl="1">
              <a:lnSpc>
                <a:spcPct val="90000"/>
              </a:lnSpc>
            </a:pPr>
            <a:r>
              <a:rPr lang="en-US" sz="2400"/>
              <a:t>People can stop </a:t>
            </a:r>
            <a:r>
              <a:rPr lang="en-US" sz="2400" b="1"/>
              <a:t>reformatting</a:t>
            </a:r>
            <a:r>
              <a:rPr lang="en-US" sz="2400"/>
              <a:t> code and </a:t>
            </a:r>
            <a:r>
              <a:rPr lang="en-US" sz="2400" b="1"/>
              <a:t>renaming</a:t>
            </a:r>
            <a:r>
              <a:rPr lang="en-US" sz="2400"/>
              <a:t> variables and methods whenever working on code written by </a:t>
            </a:r>
            <a:r>
              <a:rPr lang="en-US" sz="2400" b="1"/>
              <a:t>other</a:t>
            </a:r>
            <a:r>
              <a:rPr lang="en-US" sz="2400"/>
              <a:t> people.</a:t>
            </a:r>
          </a:p>
          <a:p>
            <a:pPr lvl="1">
              <a:lnSpc>
                <a:spcPct val="90000"/>
              </a:lnSpc>
            </a:pPr>
            <a:r>
              <a:rPr lang="en-US" sz="2400"/>
              <a:t>It's slightly </a:t>
            </a:r>
            <a:r>
              <a:rPr lang="en-US" sz="2400" b="1"/>
              <a:t>easier to understand</a:t>
            </a:r>
            <a:r>
              <a:rPr lang="en-US" sz="2400"/>
              <a:t> code that is consistently formatted and uses a consistent naming standard.</a:t>
            </a:r>
          </a:p>
          <a:p>
            <a:pPr lvl="1">
              <a:lnSpc>
                <a:spcPct val="90000"/>
              </a:lnSpc>
            </a:pPr>
            <a:r>
              <a:rPr lang="en-US" sz="2400"/>
              <a:t>It's </a:t>
            </a:r>
            <a:r>
              <a:rPr lang="en-US" sz="2400" b="1"/>
              <a:t>easier to integrate</a:t>
            </a:r>
            <a:r>
              <a:rPr lang="en-US" sz="2400"/>
              <a:t> modules that use a common consistent naming standard -- less need to look up and cross-reference the different names that refer to the same thing.</a:t>
            </a:r>
          </a:p>
        </p:txBody>
      </p:sp>
    </p:spTree>
    <p:extLst>
      <p:ext uri="{BB962C8B-B14F-4D97-AF65-F5344CB8AC3E}">
        <p14:creationId xmlns:p14="http://schemas.microsoft.com/office/powerpoint/2010/main" val="26385729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7CA994C-4BBC-4EE7-AB20-31571DCE2336}" type="slidenum">
              <a:rPr lang="en-US"/>
              <a:pPr/>
              <a:t>17</a:t>
            </a:fld>
            <a:endParaRPr lang="en-US"/>
          </a:p>
        </p:txBody>
      </p:sp>
      <p:sp>
        <p:nvSpPr>
          <p:cNvPr id="52226" name="Rectangle 2"/>
          <p:cNvSpPr>
            <a:spLocks noGrp="1" noChangeArrowheads="1"/>
          </p:cNvSpPr>
          <p:nvPr>
            <p:ph type="title"/>
          </p:nvPr>
        </p:nvSpPr>
        <p:spPr/>
        <p:txBody>
          <a:bodyPr/>
          <a:lstStyle/>
          <a:p>
            <a:r>
              <a:rPr lang="en-US"/>
              <a:t>Coding Conventions Apply To…</a:t>
            </a:r>
            <a:endParaRPr lang="en-CA"/>
          </a:p>
        </p:txBody>
      </p:sp>
      <p:sp>
        <p:nvSpPr>
          <p:cNvPr id="52227" name="Rectangle 3"/>
          <p:cNvSpPr>
            <a:spLocks noGrp="1" noChangeArrowheads="1"/>
          </p:cNvSpPr>
          <p:nvPr>
            <p:ph type="body" idx="1"/>
          </p:nvPr>
        </p:nvSpPr>
        <p:spPr/>
        <p:txBody>
          <a:bodyPr/>
          <a:lstStyle/>
          <a:p>
            <a:pPr>
              <a:lnSpc>
                <a:spcPct val="90000"/>
              </a:lnSpc>
            </a:pPr>
            <a:r>
              <a:rPr lang="en-US"/>
              <a:t>Comments, 3 types:</a:t>
            </a:r>
          </a:p>
          <a:p>
            <a:pPr lvl="1">
              <a:lnSpc>
                <a:spcPct val="90000"/>
              </a:lnSpc>
            </a:pPr>
            <a:r>
              <a:rPr lang="en-US"/>
              <a:t>File headers</a:t>
            </a:r>
          </a:p>
          <a:p>
            <a:pPr lvl="1">
              <a:lnSpc>
                <a:spcPct val="90000"/>
              </a:lnSpc>
            </a:pPr>
            <a:r>
              <a:rPr lang="en-US"/>
              <a:t>Function headers</a:t>
            </a:r>
          </a:p>
          <a:p>
            <a:pPr lvl="1">
              <a:lnSpc>
                <a:spcPct val="90000"/>
              </a:lnSpc>
            </a:pPr>
            <a:r>
              <a:rPr lang="en-US"/>
              <a:t>Explanations of variables and statements</a:t>
            </a:r>
            <a:endParaRPr lang="en-CA"/>
          </a:p>
          <a:p>
            <a:pPr>
              <a:lnSpc>
                <a:spcPct val="90000"/>
              </a:lnSpc>
            </a:pPr>
            <a:r>
              <a:rPr lang="en-US"/>
              <a:t>Names (chosen by programmer)</a:t>
            </a:r>
          </a:p>
          <a:p>
            <a:pPr>
              <a:lnSpc>
                <a:spcPct val="90000"/>
              </a:lnSpc>
            </a:pPr>
            <a:r>
              <a:rPr lang="en-US"/>
              <a:t>Statements</a:t>
            </a:r>
          </a:p>
          <a:p>
            <a:pPr lvl="1">
              <a:lnSpc>
                <a:spcPct val="90000"/>
              </a:lnSpc>
            </a:pPr>
            <a:r>
              <a:rPr lang="en-US"/>
              <a:t>Organization: files, “modules,” nesting</a:t>
            </a:r>
          </a:p>
          <a:p>
            <a:pPr lvl="1">
              <a:lnSpc>
                <a:spcPct val="90000"/>
              </a:lnSpc>
            </a:pPr>
            <a:r>
              <a:rPr lang="en-US"/>
              <a:t>Format: spacing and alignment</a:t>
            </a:r>
          </a:p>
        </p:txBody>
      </p:sp>
    </p:spTree>
    <p:extLst>
      <p:ext uri="{BB962C8B-B14F-4D97-AF65-F5344CB8AC3E}">
        <p14:creationId xmlns:p14="http://schemas.microsoft.com/office/powerpoint/2010/main" val="785454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2F63944-0685-40F2-9828-E6FB2F45E310}" type="slidenum">
              <a:rPr lang="en-US"/>
              <a:pPr/>
              <a:t>18</a:t>
            </a:fld>
            <a:endParaRPr lang="en-US"/>
          </a:p>
        </p:txBody>
      </p:sp>
      <p:sp>
        <p:nvSpPr>
          <p:cNvPr id="20482" name="Rectangle 2"/>
          <p:cNvSpPr>
            <a:spLocks noGrp="1" noChangeArrowheads="1"/>
          </p:cNvSpPr>
          <p:nvPr>
            <p:ph type="title"/>
          </p:nvPr>
        </p:nvSpPr>
        <p:spPr>
          <a:xfrm>
            <a:off x="381000" y="685800"/>
            <a:ext cx="8229600" cy="1143000"/>
          </a:xfrm>
        </p:spPr>
        <p:txBody>
          <a:bodyPr/>
          <a:lstStyle/>
          <a:p>
            <a:r>
              <a:rPr lang="en-US"/>
              <a:t>Organization of Program</a:t>
            </a:r>
          </a:p>
        </p:txBody>
      </p:sp>
      <p:sp>
        <p:nvSpPr>
          <p:cNvPr id="20483" name="Rectangle 3"/>
          <p:cNvSpPr>
            <a:spLocks noGrp="1" noChangeArrowheads="1"/>
          </p:cNvSpPr>
          <p:nvPr>
            <p:ph type="body" idx="1"/>
          </p:nvPr>
        </p:nvSpPr>
        <p:spPr/>
        <p:txBody>
          <a:bodyPr/>
          <a:lstStyle/>
          <a:p>
            <a:r>
              <a:rPr lang="en-US" sz="2800" i="1"/>
              <a:t>Analogy:</a:t>
            </a:r>
            <a:r>
              <a:rPr lang="en-US" sz="2800"/>
              <a:t> Organize programs for readability, as you would organize a book:</a:t>
            </a:r>
          </a:p>
          <a:p>
            <a:pPr lvl="1"/>
            <a:r>
              <a:rPr lang="en-US" sz="2400"/>
              <a:t>Title page &amp; Table of contents → File header</a:t>
            </a:r>
          </a:p>
          <a:p>
            <a:pPr lvl="1"/>
            <a:r>
              <a:rPr lang="en-US" sz="2400"/>
              <a:t>Chapter → Module (function or logical group of functions)</a:t>
            </a:r>
          </a:p>
          <a:p>
            <a:pPr lvl="1"/>
            <a:r>
              <a:rPr lang="en-US" sz="2400"/>
              <a:t>Paragraph → Block of code</a:t>
            </a:r>
          </a:p>
          <a:p>
            <a:pPr lvl="1"/>
            <a:r>
              <a:rPr lang="en-US" sz="2400"/>
              <a:t>Index &amp; Glossary → can be generated automatically if comments are used wisely (</a:t>
            </a:r>
            <a:r>
              <a:rPr lang="en-US" sz="2400">
                <a:solidFill>
                  <a:srgbClr val="FF0000"/>
                </a:solidFill>
              </a:rPr>
              <a:t>Javadoc</a:t>
            </a:r>
            <a:r>
              <a:rPr lang="en-US" sz="2400"/>
              <a:t>, </a:t>
            </a:r>
            <a:r>
              <a:rPr lang="en-US" sz="2400">
                <a:solidFill>
                  <a:srgbClr val="FF0000"/>
                </a:solidFill>
              </a:rPr>
              <a:t>doxygen</a:t>
            </a:r>
            <a:r>
              <a:rPr lang="en-US" sz="2400"/>
              <a:t>)</a:t>
            </a:r>
          </a:p>
          <a:p>
            <a:pPr lvl="1"/>
            <a:r>
              <a:rPr lang="en-US" sz="2400"/>
              <a:t>Cross references → </a:t>
            </a:r>
            <a:r>
              <a:rPr lang="en-US" sz="2400">
                <a:solidFill>
                  <a:srgbClr val="FF0000"/>
                </a:solidFill>
              </a:rPr>
              <a:t>ctags</a:t>
            </a:r>
            <a:r>
              <a:rPr lang="en-US" sz="2400"/>
              <a:t>.sourceforge.net free tool</a:t>
            </a:r>
          </a:p>
        </p:txBody>
      </p:sp>
    </p:spTree>
    <p:extLst>
      <p:ext uri="{BB962C8B-B14F-4D97-AF65-F5344CB8AC3E}">
        <p14:creationId xmlns:p14="http://schemas.microsoft.com/office/powerpoint/2010/main" val="2794523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5A55B0A-E5BC-4530-AA01-87080BA4A275}" type="slidenum">
              <a:rPr lang="en-US"/>
              <a:pPr/>
              <a:t>19</a:t>
            </a:fld>
            <a:endParaRPr lang="en-US"/>
          </a:p>
        </p:txBody>
      </p:sp>
      <p:sp>
        <p:nvSpPr>
          <p:cNvPr id="22530" name="Rectangle 2"/>
          <p:cNvSpPr>
            <a:spLocks noGrp="1" noChangeArrowheads="1"/>
          </p:cNvSpPr>
          <p:nvPr>
            <p:ph type="title"/>
          </p:nvPr>
        </p:nvSpPr>
        <p:spPr/>
        <p:txBody>
          <a:bodyPr/>
          <a:lstStyle/>
          <a:p>
            <a:r>
              <a:rPr lang="en-US"/>
              <a:t>Organization of Modules</a:t>
            </a:r>
          </a:p>
        </p:txBody>
      </p:sp>
      <p:sp>
        <p:nvSpPr>
          <p:cNvPr id="22531" name="Rectangle 3"/>
          <p:cNvSpPr>
            <a:spLocks noGrp="1" noChangeArrowheads="1"/>
          </p:cNvSpPr>
          <p:nvPr>
            <p:ph type="body" idx="1"/>
          </p:nvPr>
        </p:nvSpPr>
        <p:spPr/>
        <p:txBody>
          <a:bodyPr/>
          <a:lstStyle/>
          <a:p>
            <a:r>
              <a:rPr lang="en-US" dirty="0"/>
              <a:t>Apply comp. sci. principle of </a:t>
            </a:r>
            <a:r>
              <a:rPr lang="en-US" dirty="0">
                <a:solidFill>
                  <a:srgbClr val="FF0000"/>
                </a:solidFill>
              </a:rPr>
              <a:t>information hiding</a:t>
            </a:r>
          </a:p>
          <a:p>
            <a:pPr lvl="1"/>
            <a:r>
              <a:rPr lang="en-US" dirty="0">
                <a:solidFill>
                  <a:schemeClr val="accent2"/>
                </a:solidFill>
              </a:rPr>
              <a:t>Hide details of </a:t>
            </a:r>
            <a:r>
              <a:rPr lang="en-US" dirty="0" err="1">
                <a:solidFill>
                  <a:schemeClr val="accent2"/>
                </a:solidFill>
              </a:rPr>
              <a:t>of</a:t>
            </a:r>
            <a:r>
              <a:rPr lang="en-US" dirty="0">
                <a:solidFill>
                  <a:schemeClr val="accent2"/>
                </a:solidFill>
              </a:rPr>
              <a:t> implementation that users don’t need to know</a:t>
            </a:r>
          </a:p>
          <a:p>
            <a:r>
              <a:rPr lang="en-US" dirty="0"/>
              <a:t>Divide each module into a </a:t>
            </a:r>
            <a:r>
              <a:rPr lang="en-US" b="1" dirty="0"/>
              <a:t>public</a:t>
            </a:r>
            <a:r>
              <a:rPr lang="en-US" dirty="0"/>
              <a:t> part and a </a:t>
            </a:r>
            <a:r>
              <a:rPr lang="en-US" b="1" dirty="0"/>
              <a:t>private</a:t>
            </a:r>
            <a:r>
              <a:rPr lang="en-US" dirty="0"/>
              <a:t> part.</a:t>
            </a:r>
          </a:p>
          <a:p>
            <a:pPr lvl="1"/>
            <a:r>
              <a:rPr lang="en-US" dirty="0"/>
              <a:t>public part goes into an </a:t>
            </a:r>
            <a:r>
              <a:rPr lang="en-US" i="1" dirty="0"/>
              <a:t>include</a:t>
            </a:r>
            <a:r>
              <a:rPr lang="en-US" dirty="0"/>
              <a:t> (.h) file</a:t>
            </a:r>
          </a:p>
          <a:p>
            <a:pPr lvl="1"/>
            <a:r>
              <a:rPr lang="en-US" dirty="0"/>
              <a:t>private part goes into a </a:t>
            </a:r>
            <a:r>
              <a:rPr lang="en-US" i="1" dirty="0"/>
              <a:t>source</a:t>
            </a:r>
            <a:r>
              <a:rPr lang="en-US" dirty="0"/>
              <a:t> (.c) file</a:t>
            </a:r>
          </a:p>
        </p:txBody>
      </p:sp>
    </p:spTree>
    <p:extLst>
      <p:ext uri="{BB962C8B-B14F-4D97-AF65-F5344CB8AC3E}">
        <p14:creationId xmlns:p14="http://schemas.microsoft.com/office/powerpoint/2010/main" val="825411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a:xfrm>
            <a:off x="457200" y="1935163"/>
            <a:ext cx="8229600" cy="4618037"/>
          </a:xfrm>
        </p:spPr>
        <p:txBody>
          <a:bodyPr/>
          <a:lstStyle/>
          <a:p>
            <a:r>
              <a:rPr lang="en-US" dirty="0"/>
              <a:t>Coding is a fundamental aspect of software engineering, serving as the means to translate design concepts into executable instructions for a computer system. It involves writing and structuring lines of code in a programming language to create software applications and systems.</a:t>
            </a:r>
          </a:p>
          <a:p>
            <a:r>
              <a:rPr lang="en-US" dirty="0"/>
              <a:t>During the coding phase, developers utilize their knowledge of programming languages, algorithms, and data structures to implement the software solution.</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2</a:t>
            </a:fld>
            <a:endParaRPr lang="en-US" dirty="0">
              <a:solidFill>
                <a:srgbClr val="04617B">
                  <a:shade val="90000"/>
                </a:srgbClr>
              </a:solidFill>
            </a:endParaRPr>
          </a:p>
        </p:txBody>
      </p:sp>
    </p:spTree>
    <p:extLst>
      <p:ext uri="{BB962C8B-B14F-4D97-AF65-F5344CB8AC3E}">
        <p14:creationId xmlns:p14="http://schemas.microsoft.com/office/powerpoint/2010/main" val="15963258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42F89CC-3E1C-40F5-BFF2-88B42D0CBE79}" type="slidenum">
              <a:rPr lang="en-US"/>
              <a:pPr/>
              <a:t>20</a:t>
            </a:fld>
            <a:endParaRPr lang="en-US"/>
          </a:p>
        </p:txBody>
      </p:sp>
      <p:sp>
        <p:nvSpPr>
          <p:cNvPr id="47106" name="Rectangle 2"/>
          <p:cNvSpPr>
            <a:spLocks noGrp="1" noChangeArrowheads="1"/>
          </p:cNvSpPr>
          <p:nvPr>
            <p:ph type="title"/>
          </p:nvPr>
        </p:nvSpPr>
        <p:spPr>
          <a:xfrm>
            <a:off x="441434" y="228600"/>
            <a:ext cx="8229600" cy="514350"/>
          </a:xfrm>
        </p:spPr>
        <p:txBody>
          <a:bodyPr/>
          <a:lstStyle/>
          <a:p>
            <a:r>
              <a:rPr lang="en-US" dirty="0"/>
              <a:t>File Headers </a:t>
            </a:r>
          </a:p>
        </p:txBody>
      </p:sp>
      <p:sp>
        <p:nvSpPr>
          <p:cNvPr id="47107" name="Rectangle 3"/>
          <p:cNvSpPr>
            <a:spLocks noGrp="1" noChangeArrowheads="1"/>
          </p:cNvSpPr>
          <p:nvPr>
            <p:ph type="body" idx="1"/>
          </p:nvPr>
        </p:nvSpPr>
        <p:spPr>
          <a:xfrm>
            <a:off x="472966" y="609600"/>
            <a:ext cx="8229600" cy="6111875"/>
          </a:xfrm>
        </p:spPr>
        <p:txBody>
          <a:bodyPr/>
          <a:lstStyle/>
          <a:p>
            <a:r>
              <a:rPr lang="en-US" sz="2800" dirty="0"/>
              <a:t>are descriptive blocks of text placed at the beginning of a source code file. They provide important information about the file's purpose, authorship, version history, and licensing</a:t>
            </a:r>
            <a:endParaRPr lang="en-US" sz="2800" i="1" dirty="0" smtClean="0"/>
          </a:p>
          <a:p>
            <a:r>
              <a:rPr lang="en-US" sz="2800" i="1" dirty="0" smtClean="0"/>
              <a:t>Creation </a:t>
            </a:r>
            <a:r>
              <a:rPr lang="en-US" sz="2800" i="1" dirty="0"/>
              <a:t>date</a:t>
            </a:r>
          </a:p>
          <a:p>
            <a:pPr lvl="1"/>
            <a:r>
              <a:rPr lang="en-US" sz="2400" dirty="0"/>
              <a:t>Provides a creation timestamp for copyright purposes, but it does more than that. It provides a quick clue to the </a:t>
            </a:r>
            <a:r>
              <a:rPr lang="en-US" sz="2400" i="1" dirty="0"/>
              <a:t>context</a:t>
            </a:r>
            <a:r>
              <a:rPr lang="en-US" sz="2400" dirty="0"/>
              <a:t> that existed at the time the module was created. Not as accurate as </a:t>
            </a:r>
            <a:r>
              <a:rPr lang="en-US" sz="2400" dirty="0">
                <a:solidFill>
                  <a:schemeClr val="accent2"/>
                </a:solidFill>
              </a:rPr>
              <a:t>source control</a:t>
            </a:r>
            <a:r>
              <a:rPr lang="en-US" sz="2400" dirty="0"/>
              <a:t>, but </a:t>
            </a:r>
            <a:r>
              <a:rPr lang="en-US" sz="2400" i="1" dirty="0"/>
              <a:t>quick</a:t>
            </a:r>
            <a:r>
              <a:rPr lang="en-US" sz="2400" dirty="0"/>
              <a:t> and </a:t>
            </a:r>
            <a:r>
              <a:rPr lang="en-US" sz="2400" i="1" dirty="0"/>
              <a:t>maintenance free</a:t>
            </a:r>
            <a:r>
              <a:rPr lang="en-US" sz="2400" dirty="0"/>
              <a:t>. </a:t>
            </a:r>
          </a:p>
          <a:p>
            <a:r>
              <a:rPr lang="en-US" sz="2800" i="1" dirty="0"/>
              <a:t>Author's Name or Initials</a:t>
            </a:r>
          </a:p>
          <a:p>
            <a:r>
              <a:rPr lang="en-US" sz="2800" i="1" dirty="0"/>
              <a:t>Copyright banner</a:t>
            </a:r>
          </a:p>
          <a:p>
            <a:pPr lvl="1"/>
            <a:r>
              <a:rPr lang="en-US" sz="2400" dirty="0"/>
              <a:t>This identifies the uses to which this code can be put.</a:t>
            </a:r>
          </a:p>
        </p:txBody>
      </p:sp>
    </p:spTree>
    <p:extLst>
      <p:ext uri="{BB962C8B-B14F-4D97-AF65-F5344CB8AC3E}">
        <p14:creationId xmlns:p14="http://schemas.microsoft.com/office/powerpoint/2010/main" val="2124357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3976344-9A7D-4929-A049-501FD476D150}" type="slidenum">
              <a:rPr lang="en-US"/>
              <a:pPr/>
              <a:t>21</a:t>
            </a:fld>
            <a:endParaRPr lang="en-US"/>
          </a:p>
        </p:txBody>
      </p:sp>
      <p:sp>
        <p:nvSpPr>
          <p:cNvPr id="23554" name="Rectangle 2"/>
          <p:cNvSpPr>
            <a:spLocks noGrp="1" noChangeArrowheads="1"/>
          </p:cNvSpPr>
          <p:nvPr>
            <p:ph type="title"/>
          </p:nvPr>
        </p:nvSpPr>
        <p:spPr/>
        <p:txBody>
          <a:bodyPr/>
          <a:lstStyle/>
          <a:p>
            <a:r>
              <a:rPr lang="en-US"/>
              <a:t>Variable Names</a:t>
            </a:r>
          </a:p>
        </p:txBody>
      </p:sp>
      <p:sp>
        <p:nvSpPr>
          <p:cNvPr id="23555" name="Rectangle 3"/>
          <p:cNvSpPr>
            <a:spLocks noGrp="1" noChangeArrowheads="1"/>
          </p:cNvSpPr>
          <p:nvPr>
            <p:ph type="body" idx="1"/>
          </p:nvPr>
        </p:nvSpPr>
        <p:spPr/>
        <p:txBody>
          <a:bodyPr/>
          <a:lstStyle/>
          <a:p>
            <a:r>
              <a:rPr lang="en-US" sz="2800" dirty="0"/>
              <a:t>Use simple, descriptive variable names.</a:t>
            </a:r>
          </a:p>
          <a:p>
            <a:r>
              <a:rPr lang="en-US" sz="2800" dirty="0"/>
              <a:t>Good names can be created by using one word or putting multiple words together joined by underscores or caps</a:t>
            </a:r>
          </a:p>
          <a:p>
            <a:pPr lvl="1"/>
            <a:r>
              <a:rPr lang="en-US" sz="2400" dirty="0"/>
              <a:t>prefer usual English word order</a:t>
            </a:r>
          </a:p>
          <a:p>
            <a:pPr lvl="1"/>
            <a:endParaRPr lang="en-US" sz="2400" dirty="0"/>
          </a:p>
          <a:p>
            <a:pPr lvl="1">
              <a:buFontTx/>
              <a:buNone/>
            </a:pPr>
            <a:r>
              <a:rPr lang="en-US" sz="2400" dirty="0">
                <a:solidFill>
                  <a:schemeClr val="accent2"/>
                </a:solidFill>
              </a:rPr>
              <a:t>#define MAX_FIELD 127</a:t>
            </a:r>
          </a:p>
          <a:p>
            <a:pPr lvl="1">
              <a:buFontTx/>
              <a:buNone/>
            </a:pPr>
            <a:r>
              <a:rPr lang="en-US" sz="2400" dirty="0" err="1">
                <a:solidFill>
                  <a:schemeClr val="accent2"/>
                </a:solidFill>
              </a:rPr>
              <a:t>int</a:t>
            </a:r>
            <a:r>
              <a:rPr lang="en-US" sz="2400" dirty="0">
                <a:solidFill>
                  <a:schemeClr val="accent2"/>
                </a:solidFill>
              </a:rPr>
              <a:t> </a:t>
            </a:r>
            <a:r>
              <a:rPr lang="en-US" sz="2400" dirty="0" err="1">
                <a:solidFill>
                  <a:schemeClr val="accent2"/>
                </a:solidFill>
              </a:rPr>
              <a:t>numStudents</a:t>
            </a:r>
            <a:r>
              <a:rPr lang="en-US" sz="2400" dirty="0">
                <a:solidFill>
                  <a:schemeClr val="accent2"/>
                </a:solidFill>
              </a:rPr>
              <a:t>, </a:t>
            </a:r>
            <a:r>
              <a:rPr lang="en-US" sz="2400" dirty="0" err="1">
                <a:solidFill>
                  <a:schemeClr val="accent2"/>
                </a:solidFill>
              </a:rPr>
              <a:t>studentID</a:t>
            </a:r>
            <a:r>
              <a:rPr lang="en-US" sz="2400" dirty="0" smtClean="0">
                <a:solidFill>
                  <a:schemeClr val="accent2"/>
                </a:solidFill>
              </a:rPr>
              <a:t>;</a:t>
            </a:r>
            <a:endParaRPr lang="en-US" sz="2400" dirty="0">
              <a:solidFill>
                <a:schemeClr val="accent2"/>
              </a:solidFill>
            </a:endParaRPr>
          </a:p>
        </p:txBody>
      </p:sp>
    </p:spTree>
    <p:extLst>
      <p:ext uri="{BB962C8B-B14F-4D97-AF65-F5344CB8AC3E}">
        <p14:creationId xmlns:p14="http://schemas.microsoft.com/office/powerpoint/2010/main" val="1693952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C6B13767-67E8-4030-9100-7482B05336DB}" type="slidenum">
              <a:rPr lang="en-US"/>
              <a:pPr/>
              <a:t>22</a:t>
            </a:fld>
            <a:endParaRPr lang="en-US"/>
          </a:p>
        </p:txBody>
      </p:sp>
      <p:sp>
        <p:nvSpPr>
          <p:cNvPr id="9218" name="Rectangle 2"/>
          <p:cNvSpPr>
            <a:spLocks noGrp="1" noChangeArrowheads="1"/>
          </p:cNvSpPr>
          <p:nvPr>
            <p:ph type="title"/>
          </p:nvPr>
        </p:nvSpPr>
        <p:spPr/>
        <p:txBody>
          <a:bodyPr/>
          <a:lstStyle/>
          <a:p>
            <a:r>
              <a:rPr lang="en-US"/>
              <a:t>Use Vertical Alignment (Type A)</a:t>
            </a:r>
          </a:p>
        </p:txBody>
      </p:sp>
      <p:sp>
        <p:nvSpPr>
          <p:cNvPr id="9219" name="Rectangle 3"/>
          <p:cNvSpPr>
            <a:spLocks noGrp="1" noChangeArrowheads="1"/>
          </p:cNvSpPr>
          <p:nvPr>
            <p:ph type="body" idx="1"/>
          </p:nvPr>
        </p:nvSpPr>
        <p:spPr/>
        <p:txBody>
          <a:bodyPr/>
          <a:lstStyle/>
          <a:p>
            <a:pPr>
              <a:lnSpc>
                <a:spcPct val="90000"/>
              </a:lnSpc>
            </a:pPr>
            <a:r>
              <a:rPr lang="en-US" sz="2800"/>
              <a:t>Makes lines at same level of nesting stand out.</a:t>
            </a:r>
          </a:p>
          <a:p>
            <a:pPr>
              <a:lnSpc>
                <a:spcPct val="90000"/>
              </a:lnSpc>
              <a:buFontTx/>
              <a:buNone/>
            </a:pPr>
            <a:r>
              <a:rPr lang="en-US" sz="2800"/>
              <a:t>   </a:t>
            </a:r>
            <a:r>
              <a:rPr lang="en-US" sz="2800">
                <a:solidFill>
                  <a:srgbClr val="FF0000"/>
                </a:solidFill>
              </a:rPr>
              <a:t>if ( flag == 0 ) {</a:t>
            </a:r>
          </a:p>
          <a:p>
            <a:pPr>
              <a:lnSpc>
                <a:spcPct val="90000"/>
              </a:lnSpc>
              <a:buFontTx/>
              <a:buNone/>
            </a:pPr>
            <a:r>
              <a:rPr lang="en-US" sz="2800">
                <a:solidFill>
                  <a:srgbClr val="FF0000"/>
                </a:solidFill>
              </a:rPr>
              <a:t>        var1 = 0;</a:t>
            </a:r>
          </a:p>
          <a:p>
            <a:pPr>
              <a:lnSpc>
                <a:spcPct val="90000"/>
              </a:lnSpc>
              <a:buFontTx/>
              <a:buNone/>
            </a:pPr>
            <a:r>
              <a:rPr lang="en-US" sz="2800">
                <a:solidFill>
                  <a:srgbClr val="FF0000"/>
                </a:solidFill>
              </a:rPr>
              <a:t>        if ( var2 &gt; level1 ) {</a:t>
            </a:r>
          </a:p>
          <a:p>
            <a:pPr>
              <a:lnSpc>
                <a:spcPct val="90000"/>
              </a:lnSpc>
              <a:buFontTx/>
              <a:buNone/>
            </a:pPr>
            <a:r>
              <a:rPr lang="en-US" sz="2800">
                <a:solidFill>
                  <a:srgbClr val="FF0000"/>
                </a:solidFill>
              </a:rPr>
              <a:t>             var2 = level1;</a:t>
            </a:r>
          </a:p>
          <a:p>
            <a:pPr>
              <a:lnSpc>
                <a:spcPct val="90000"/>
              </a:lnSpc>
              <a:buFontTx/>
              <a:buNone/>
            </a:pPr>
            <a:r>
              <a:rPr lang="en-US" sz="2800">
                <a:solidFill>
                  <a:srgbClr val="FF0000"/>
                </a:solidFill>
              </a:rPr>
              <a:t>             level1 = 0;</a:t>
            </a:r>
          </a:p>
          <a:p>
            <a:pPr>
              <a:lnSpc>
                <a:spcPct val="90000"/>
              </a:lnSpc>
              <a:buFontTx/>
              <a:buNone/>
            </a:pPr>
            <a:r>
              <a:rPr lang="en-US" sz="2800">
                <a:solidFill>
                  <a:srgbClr val="FF0000"/>
                </a:solidFill>
              </a:rPr>
              <a:t>        }</a:t>
            </a:r>
          </a:p>
          <a:p>
            <a:pPr>
              <a:lnSpc>
                <a:spcPct val="90000"/>
              </a:lnSpc>
              <a:buFontTx/>
              <a:buNone/>
            </a:pPr>
            <a:r>
              <a:rPr lang="en-US" sz="2800">
                <a:solidFill>
                  <a:srgbClr val="FF0000"/>
                </a:solidFill>
              </a:rPr>
              <a:t>        printf ( "%d/n", var2 );</a:t>
            </a:r>
          </a:p>
          <a:p>
            <a:pPr>
              <a:lnSpc>
                <a:spcPct val="90000"/>
              </a:lnSpc>
              <a:buFontTx/>
              <a:buNone/>
            </a:pPr>
            <a:r>
              <a:rPr lang="en-US" sz="2800">
                <a:solidFill>
                  <a:srgbClr val="FF0000"/>
                </a:solidFill>
              </a:rPr>
              <a:t>   }</a:t>
            </a:r>
          </a:p>
        </p:txBody>
      </p:sp>
      <p:sp>
        <p:nvSpPr>
          <p:cNvPr id="9220" name="Line 4"/>
          <p:cNvSpPr>
            <a:spLocks noChangeShapeType="1"/>
          </p:cNvSpPr>
          <p:nvPr/>
        </p:nvSpPr>
        <p:spPr bwMode="auto">
          <a:xfrm flipV="1">
            <a:off x="1066800" y="2971800"/>
            <a:ext cx="0" cy="2743200"/>
          </a:xfrm>
          <a:prstGeom prst="line">
            <a:avLst/>
          </a:prstGeom>
          <a:noFill/>
          <a:ln w="57150">
            <a:solidFill>
              <a:srgbClr val="33CC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1" name="Line 5"/>
          <p:cNvSpPr>
            <a:spLocks noChangeShapeType="1"/>
          </p:cNvSpPr>
          <p:nvPr/>
        </p:nvSpPr>
        <p:spPr bwMode="auto">
          <a:xfrm flipV="1">
            <a:off x="1524000" y="3886200"/>
            <a:ext cx="0" cy="914400"/>
          </a:xfrm>
          <a:prstGeom prst="line">
            <a:avLst/>
          </a:prstGeom>
          <a:noFill/>
          <a:ln w="38100">
            <a:solidFill>
              <a:srgbClr val="33CC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833753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 calcmode="lin" valueType="num">
                                      <p:cBhvr>
                                        <p:cTn id="7" dur="500" fill="hold"/>
                                        <p:tgtEl>
                                          <p:spTgt spid="9220"/>
                                        </p:tgtEl>
                                        <p:attrNameLst>
                                          <p:attrName>ppt_x</p:attrName>
                                        </p:attrNameLst>
                                      </p:cBhvr>
                                      <p:tavLst>
                                        <p:tav tm="0">
                                          <p:val>
                                            <p:strVal val="#ppt_x"/>
                                          </p:val>
                                        </p:tav>
                                        <p:tav tm="100000">
                                          <p:val>
                                            <p:strVal val="#ppt_x"/>
                                          </p:val>
                                        </p:tav>
                                      </p:tavLst>
                                    </p:anim>
                                    <p:anim calcmode="lin" valueType="num">
                                      <p:cBhvr>
                                        <p:cTn id="8" dur="500" fill="hold"/>
                                        <p:tgtEl>
                                          <p:spTgt spid="9220"/>
                                        </p:tgtEl>
                                        <p:attrNameLst>
                                          <p:attrName>ppt_y</p:attrName>
                                        </p:attrNameLst>
                                      </p:cBhvr>
                                      <p:tavLst>
                                        <p:tav tm="0">
                                          <p:val>
                                            <p:strVal val="#ppt_y+#ppt_h/2"/>
                                          </p:val>
                                        </p:tav>
                                        <p:tav tm="100000">
                                          <p:val>
                                            <p:strVal val="#ppt_y"/>
                                          </p:val>
                                        </p:tav>
                                      </p:tavLst>
                                    </p:anim>
                                    <p:anim calcmode="lin" valueType="num">
                                      <p:cBhvr>
                                        <p:cTn id="9" dur="500" fill="hold"/>
                                        <p:tgtEl>
                                          <p:spTgt spid="9220"/>
                                        </p:tgtEl>
                                        <p:attrNameLst>
                                          <p:attrName>ppt_w</p:attrName>
                                        </p:attrNameLst>
                                      </p:cBhvr>
                                      <p:tavLst>
                                        <p:tav tm="0">
                                          <p:val>
                                            <p:strVal val="#ppt_w"/>
                                          </p:val>
                                        </p:tav>
                                        <p:tav tm="100000">
                                          <p:val>
                                            <p:strVal val="#ppt_w"/>
                                          </p:val>
                                        </p:tav>
                                      </p:tavLst>
                                    </p:anim>
                                    <p:anim calcmode="lin" valueType="num">
                                      <p:cBhvr>
                                        <p:cTn id="10" dur="500" fill="hold"/>
                                        <p:tgtEl>
                                          <p:spTgt spid="9220"/>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4" fill="hold" grpId="0" nodeType="clickEffect">
                                  <p:stCondLst>
                                    <p:cond delay="0"/>
                                  </p:stCondLst>
                                  <p:childTnLst>
                                    <p:set>
                                      <p:cBhvr>
                                        <p:cTn id="14" dur="1" fill="hold">
                                          <p:stCondLst>
                                            <p:cond delay="0"/>
                                          </p:stCondLst>
                                        </p:cTn>
                                        <p:tgtEl>
                                          <p:spTgt spid="9221"/>
                                        </p:tgtEl>
                                        <p:attrNameLst>
                                          <p:attrName>style.visibility</p:attrName>
                                        </p:attrNameLst>
                                      </p:cBhvr>
                                      <p:to>
                                        <p:strVal val="visible"/>
                                      </p:to>
                                    </p:set>
                                    <p:anim calcmode="lin" valueType="num">
                                      <p:cBhvr>
                                        <p:cTn id="15" dur="500" fill="hold"/>
                                        <p:tgtEl>
                                          <p:spTgt spid="9221"/>
                                        </p:tgtEl>
                                        <p:attrNameLst>
                                          <p:attrName>ppt_x</p:attrName>
                                        </p:attrNameLst>
                                      </p:cBhvr>
                                      <p:tavLst>
                                        <p:tav tm="0">
                                          <p:val>
                                            <p:strVal val="#ppt_x"/>
                                          </p:val>
                                        </p:tav>
                                        <p:tav tm="100000">
                                          <p:val>
                                            <p:strVal val="#ppt_x"/>
                                          </p:val>
                                        </p:tav>
                                      </p:tavLst>
                                    </p:anim>
                                    <p:anim calcmode="lin" valueType="num">
                                      <p:cBhvr>
                                        <p:cTn id="16" dur="500" fill="hold"/>
                                        <p:tgtEl>
                                          <p:spTgt spid="9221"/>
                                        </p:tgtEl>
                                        <p:attrNameLst>
                                          <p:attrName>ppt_y</p:attrName>
                                        </p:attrNameLst>
                                      </p:cBhvr>
                                      <p:tavLst>
                                        <p:tav tm="0">
                                          <p:val>
                                            <p:strVal val="#ppt_y+#ppt_h/2"/>
                                          </p:val>
                                        </p:tav>
                                        <p:tav tm="100000">
                                          <p:val>
                                            <p:strVal val="#ppt_y"/>
                                          </p:val>
                                        </p:tav>
                                      </p:tavLst>
                                    </p:anim>
                                    <p:anim calcmode="lin" valueType="num">
                                      <p:cBhvr>
                                        <p:cTn id="17" dur="500" fill="hold"/>
                                        <p:tgtEl>
                                          <p:spTgt spid="9221"/>
                                        </p:tgtEl>
                                        <p:attrNameLst>
                                          <p:attrName>ppt_w</p:attrName>
                                        </p:attrNameLst>
                                      </p:cBhvr>
                                      <p:tavLst>
                                        <p:tav tm="0">
                                          <p:val>
                                            <p:strVal val="#ppt_w"/>
                                          </p:val>
                                        </p:tav>
                                        <p:tav tm="100000">
                                          <p:val>
                                            <p:strVal val="#ppt_w"/>
                                          </p:val>
                                        </p:tav>
                                      </p:tavLst>
                                    </p:anim>
                                    <p:anim calcmode="lin" valueType="num">
                                      <p:cBhvr>
                                        <p:cTn id="18" dur="500" fill="hold"/>
                                        <p:tgtEl>
                                          <p:spTgt spid="92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P spid="9221"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8920A86-19CA-4115-B40C-6AD4EE9EFAB0}" type="slidenum">
              <a:rPr lang="en-US"/>
              <a:pPr/>
              <a:t>23</a:t>
            </a:fld>
            <a:endParaRPr lang="en-US"/>
          </a:p>
        </p:txBody>
      </p:sp>
      <p:sp>
        <p:nvSpPr>
          <p:cNvPr id="17410" name="Rectangle 2"/>
          <p:cNvSpPr>
            <a:spLocks noGrp="1" noChangeArrowheads="1"/>
          </p:cNvSpPr>
          <p:nvPr>
            <p:ph type="title"/>
          </p:nvPr>
        </p:nvSpPr>
        <p:spPr/>
        <p:txBody>
          <a:bodyPr/>
          <a:lstStyle/>
          <a:p>
            <a:r>
              <a:rPr lang="en-US"/>
              <a:t>Good General Coding Principle</a:t>
            </a:r>
          </a:p>
        </p:txBody>
      </p:sp>
      <p:sp>
        <p:nvSpPr>
          <p:cNvPr id="17411" name="Rectangle 3"/>
          <p:cNvSpPr>
            <a:spLocks noGrp="1" noChangeArrowheads="1"/>
          </p:cNvSpPr>
          <p:nvPr>
            <p:ph type="body" idx="1"/>
          </p:nvPr>
        </p:nvSpPr>
        <p:spPr/>
        <p:txBody>
          <a:bodyPr/>
          <a:lstStyle/>
          <a:p>
            <a:r>
              <a:rPr lang="en-US" b="1" dirty="0"/>
              <a:t>KISS</a:t>
            </a:r>
          </a:p>
          <a:p>
            <a:pPr lvl="1"/>
            <a:r>
              <a:rPr lang="en-US" dirty="0"/>
              <a:t>Keep it </a:t>
            </a:r>
            <a:r>
              <a:rPr lang="en-US" dirty="0" smtClean="0"/>
              <a:t>simple and small - </a:t>
            </a:r>
            <a:r>
              <a:rPr lang="en-US" dirty="0"/>
              <a:t>always easier to read and maintain (and debug!)</a:t>
            </a:r>
          </a:p>
          <a:p>
            <a:r>
              <a:rPr lang="en-US" b="1" dirty="0"/>
              <a:t>Be Explicit</a:t>
            </a:r>
          </a:p>
          <a:p>
            <a:pPr lvl="1"/>
            <a:r>
              <a:rPr lang="en-US" dirty="0"/>
              <a:t>SWYM - Say What You Mean</a:t>
            </a:r>
          </a:p>
          <a:p>
            <a:pPr lvl="1">
              <a:buFontTx/>
              <a:buNone/>
            </a:pPr>
            <a:r>
              <a:rPr lang="en-US" dirty="0">
                <a:solidFill>
                  <a:srgbClr val="FF0000"/>
                </a:solidFill>
              </a:rPr>
              <a:t>if ( </a:t>
            </a:r>
            <a:r>
              <a:rPr lang="en-US" dirty="0" err="1">
                <a:solidFill>
                  <a:srgbClr val="FF0000"/>
                </a:solidFill>
              </a:rPr>
              <a:t>WordCount</a:t>
            </a:r>
            <a:r>
              <a:rPr lang="en-US" dirty="0">
                <a:solidFill>
                  <a:srgbClr val="FF0000"/>
                </a:solidFill>
              </a:rPr>
              <a:t> ) </a:t>
            </a:r>
            <a:r>
              <a:rPr lang="en-US" dirty="0"/>
              <a:t>vs.</a:t>
            </a:r>
            <a:r>
              <a:rPr lang="en-US" dirty="0">
                <a:solidFill>
                  <a:srgbClr val="FF0000"/>
                </a:solidFill>
              </a:rPr>
              <a:t> </a:t>
            </a:r>
            <a:r>
              <a:rPr lang="en-US" dirty="0">
                <a:solidFill>
                  <a:srgbClr val="33CC33"/>
                </a:solidFill>
              </a:rPr>
              <a:t>if ( </a:t>
            </a:r>
            <a:r>
              <a:rPr lang="en-US" dirty="0" err="1">
                <a:solidFill>
                  <a:srgbClr val="33CC33"/>
                </a:solidFill>
              </a:rPr>
              <a:t>WordCount</a:t>
            </a:r>
            <a:r>
              <a:rPr lang="en-US" dirty="0">
                <a:solidFill>
                  <a:srgbClr val="33CC33"/>
                </a:solidFill>
              </a:rPr>
              <a:t> != 0 )</a:t>
            </a:r>
          </a:p>
          <a:p>
            <a:pPr lvl="1">
              <a:buFontTx/>
              <a:buNone/>
            </a:pPr>
            <a:r>
              <a:rPr lang="en-US" dirty="0">
                <a:solidFill>
                  <a:srgbClr val="FF0000"/>
                </a:solidFill>
              </a:rPr>
              <a:t>n+3*x-5/y    </a:t>
            </a:r>
            <a:r>
              <a:rPr lang="en-US" dirty="0"/>
              <a:t>vs.</a:t>
            </a:r>
            <a:r>
              <a:rPr lang="en-US" dirty="0">
                <a:solidFill>
                  <a:srgbClr val="FF0000"/>
                </a:solidFill>
              </a:rPr>
              <a:t>    </a:t>
            </a:r>
            <a:r>
              <a:rPr lang="en-US" dirty="0">
                <a:solidFill>
                  <a:srgbClr val="33CC33"/>
                </a:solidFill>
              </a:rPr>
              <a:t>n + ((3*x)-5)/y</a:t>
            </a:r>
          </a:p>
        </p:txBody>
      </p:sp>
    </p:spTree>
    <p:extLst>
      <p:ext uri="{BB962C8B-B14F-4D97-AF65-F5344CB8AC3E}">
        <p14:creationId xmlns:p14="http://schemas.microsoft.com/office/powerpoint/2010/main" val="18223683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741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74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74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741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74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Tips of Fixing Errors</a:t>
            </a:r>
          </a:p>
        </p:txBody>
      </p:sp>
      <p:sp>
        <p:nvSpPr>
          <p:cNvPr id="18435" name="Rectangle 3"/>
          <p:cNvSpPr>
            <a:spLocks noGrp="1" noChangeArrowheads="1"/>
          </p:cNvSpPr>
          <p:nvPr>
            <p:ph type="body" idx="1"/>
          </p:nvPr>
        </p:nvSpPr>
        <p:spPr/>
        <p:txBody>
          <a:bodyPr/>
          <a:lstStyle/>
          <a:p>
            <a:pPr>
              <a:lnSpc>
                <a:spcPct val="90000"/>
              </a:lnSpc>
            </a:pPr>
            <a:r>
              <a:rPr lang="en-US" sz="2800"/>
              <a:t>Understand the problem before you fix it</a:t>
            </a:r>
          </a:p>
          <a:p>
            <a:pPr>
              <a:lnSpc>
                <a:spcPct val="90000"/>
              </a:lnSpc>
            </a:pPr>
            <a:r>
              <a:rPr lang="en-US" sz="2800"/>
              <a:t>Understand the program, not just the problem</a:t>
            </a:r>
          </a:p>
          <a:p>
            <a:pPr>
              <a:lnSpc>
                <a:spcPct val="90000"/>
              </a:lnSpc>
            </a:pPr>
            <a:r>
              <a:rPr lang="en-US" sz="2800"/>
              <a:t>Confirm the error diagnosis</a:t>
            </a:r>
          </a:p>
          <a:p>
            <a:pPr>
              <a:lnSpc>
                <a:spcPct val="90000"/>
              </a:lnSpc>
            </a:pPr>
            <a:r>
              <a:rPr lang="en-US" sz="2800"/>
              <a:t>Relax</a:t>
            </a:r>
          </a:p>
          <a:p>
            <a:pPr>
              <a:lnSpc>
                <a:spcPct val="90000"/>
              </a:lnSpc>
            </a:pPr>
            <a:r>
              <a:rPr lang="en-US" sz="2800"/>
              <a:t>Save the original source code</a:t>
            </a:r>
          </a:p>
          <a:p>
            <a:pPr>
              <a:lnSpc>
                <a:spcPct val="90000"/>
              </a:lnSpc>
            </a:pPr>
            <a:r>
              <a:rPr lang="en-US" sz="2800"/>
              <a:t>Fix the problem, not the symptom</a:t>
            </a:r>
          </a:p>
          <a:p>
            <a:pPr>
              <a:lnSpc>
                <a:spcPct val="90000"/>
              </a:lnSpc>
            </a:pPr>
            <a:r>
              <a:rPr lang="en-US" sz="2800"/>
              <a:t>Make one change at a time</a:t>
            </a:r>
          </a:p>
          <a:p>
            <a:pPr>
              <a:lnSpc>
                <a:spcPct val="90000"/>
              </a:lnSpc>
            </a:pPr>
            <a:r>
              <a:rPr lang="en-US" sz="2800"/>
              <a:t>Check your fix</a:t>
            </a:r>
          </a:p>
          <a:p>
            <a:pPr>
              <a:lnSpc>
                <a:spcPct val="90000"/>
              </a:lnSpc>
            </a:pPr>
            <a:r>
              <a:rPr lang="en-US" sz="2800"/>
              <a:t>Look for similar errors</a:t>
            </a:r>
          </a:p>
        </p:txBody>
      </p:sp>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24</a:t>
            </a:fld>
            <a:endParaRPr lang="en-US" dirty="0">
              <a:solidFill>
                <a:srgbClr val="04617B">
                  <a:shade val="90000"/>
                </a:srgbClr>
              </a:solidFill>
            </a:endParaRPr>
          </a:p>
        </p:txBody>
      </p:sp>
    </p:spTree>
    <p:extLst>
      <p:ext uri="{BB962C8B-B14F-4D97-AF65-F5344CB8AC3E}">
        <p14:creationId xmlns:p14="http://schemas.microsoft.com/office/powerpoint/2010/main" val="27638923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52400"/>
            <a:ext cx="8229600" cy="895350"/>
          </a:xfrm>
        </p:spPr>
        <p:txBody>
          <a:bodyPr/>
          <a:lstStyle/>
          <a:p>
            <a:r>
              <a:rPr lang="en-US" dirty="0" smtClean="0"/>
              <a:t>Coding Process</a:t>
            </a:r>
            <a:endParaRPr lang="en-US" dirty="0"/>
          </a:p>
        </p:txBody>
      </p:sp>
      <p:sp>
        <p:nvSpPr>
          <p:cNvPr id="18435" name="Rectangle 3"/>
          <p:cNvSpPr>
            <a:spLocks noGrp="1" noChangeArrowheads="1"/>
          </p:cNvSpPr>
          <p:nvPr>
            <p:ph type="body" idx="1"/>
          </p:nvPr>
        </p:nvSpPr>
        <p:spPr>
          <a:xfrm>
            <a:off x="76200" y="1143001"/>
            <a:ext cx="8610600" cy="5578474"/>
          </a:xfrm>
        </p:spPr>
        <p:txBody>
          <a:bodyPr/>
          <a:lstStyle/>
          <a:p>
            <a:pPr>
              <a:lnSpc>
                <a:spcPct val="90000"/>
              </a:lnSpc>
            </a:pPr>
            <a:r>
              <a:rPr lang="en-US" sz="2800" dirty="0"/>
              <a:t>The coding process refers to the steps involved in writing, testing, and refining code to create software solutions. It is a crucial part of the software development lifecycle and involves translating requirements and design specifications into actual executable </a:t>
            </a:r>
            <a:r>
              <a:rPr lang="en-US" sz="2800" dirty="0" smtClean="0"/>
              <a:t>code</a:t>
            </a:r>
          </a:p>
          <a:p>
            <a:pPr>
              <a:lnSpc>
                <a:spcPct val="90000"/>
              </a:lnSpc>
            </a:pPr>
            <a:endParaRPr lang="en-US" sz="2800" dirty="0" smtClean="0"/>
          </a:p>
          <a:p>
            <a:pPr>
              <a:lnSpc>
                <a:spcPct val="90000"/>
              </a:lnSpc>
            </a:pPr>
            <a:r>
              <a:rPr lang="en-US" sz="2800" b="1" dirty="0"/>
              <a:t>Understanding Requirements: </a:t>
            </a:r>
            <a:r>
              <a:rPr lang="en-US" sz="2800" dirty="0"/>
              <a:t>The coding process begins by understanding the requirements and desired functionality of the software. This includes analyzing user needs, system specifications, and any design or architecture documents.</a:t>
            </a:r>
          </a:p>
          <a:p>
            <a:pPr>
              <a:lnSpc>
                <a:spcPct val="90000"/>
              </a:lnSpc>
            </a:pPr>
            <a:endParaRPr lang="en-US" sz="2800" dirty="0"/>
          </a:p>
        </p:txBody>
      </p:sp>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25</a:t>
            </a:fld>
            <a:endParaRPr lang="en-US" dirty="0">
              <a:solidFill>
                <a:srgbClr val="04617B">
                  <a:shade val="90000"/>
                </a:srgbClr>
              </a:solidFill>
            </a:endParaRPr>
          </a:p>
        </p:txBody>
      </p:sp>
    </p:spTree>
    <p:extLst>
      <p:ext uri="{BB962C8B-B14F-4D97-AF65-F5344CB8AC3E}">
        <p14:creationId xmlns:p14="http://schemas.microsoft.com/office/powerpoint/2010/main" val="23754777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52400"/>
            <a:ext cx="8229600" cy="895350"/>
          </a:xfrm>
        </p:spPr>
        <p:txBody>
          <a:bodyPr/>
          <a:lstStyle/>
          <a:p>
            <a:r>
              <a:rPr lang="en-US" dirty="0" smtClean="0"/>
              <a:t>Coding Process</a:t>
            </a:r>
            <a:endParaRPr lang="en-US" dirty="0"/>
          </a:p>
        </p:txBody>
      </p:sp>
      <p:sp>
        <p:nvSpPr>
          <p:cNvPr id="18435" name="Rectangle 3"/>
          <p:cNvSpPr>
            <a:spLocks noGrp="1" noChangeArrowheads="1"/>
          </p:cNvSpPr>
          <p:nvPr>
            <p:ph type="body" idx="1"/>
          </p:nvPr>
        </p:nvSpPr>
        <p:spPr>
          <a:xfrm>
            <a:off x="76200" y="1143001"/>
            <a:ext cx="8610600" cy="5578474"/>
          </a:xfrm>
        </p:spPr>
        <p:txBody>
          <a:bodyPr/>
          <a:lstStyle/>
          <a:p>
            <a:r>
              <a:rPr lang="en-US" sz="2800" b="1" dirty="0"/>
              <a:t>Designing the Solution: </a:t>
            </a:r>
            <a:r>
              <a:rPr lang="en-US" sz="2800" dirty="0"/>
              <a:t>Based on the requirements, a high-level design is created to outline the overall structure and organization of the software. This includes defining the modules, classes, functions, and data structures that will be used</a:t>
            </a:r>
            <a:r>
              <a:rPr lang="en-US" sz="2800" dirty="0" smtClean="0"/>
              <a:t>.</a:t>
            </a:r>
          </a:p>
          <a:p>
            <a:endParaRPr lang="en-US" sz="2800" dirty="0"/>
          </a:p>
          <a:p>
            <a:r>
              <a:rPr lang="en-US" sz="2800" b="1" dirty="0"/>
              <a:t>Translating Design to Code: </a:t>
            </a:r>
            <a:r>
              <a:rPr lang="en-US" sz="2800" dirty="0"/>
              <a:t>Developers write the code, translating the design into actual programming instructions. This involves selecting an appropriate programming language, utilizing coding standards and best practices, and implementing algorithms and logic to solve the problem at hand.</a:t>
            </a:r>
          </a:p>
        </p:txBody>
      </p:sp>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26</a:t>
            </a:fld>
            <a:endParaRPr lang="en-US" dirty="0">
              <a:solidFill>
                <a:srgbClr val="04617B">
                  <a:shade val="90000"/>
                </a:srgbClr>
              </a:solidFill>
            </a:endParaRPr>
          </a:p>
        </p:txBody>
      </p:sp>
    </p:spTree>
    <p:extLst>
      <p:ext uri="{BB962C8B-B14F-4D97-AF65-F5344CB8AC3E}">
        <p14:creationId xmlns:p14="http://schemas.microsoft.com/office/powerpoint/2010/main" val="28391172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52400"/>
            <a:ext cx="8229600" cy="895350"/>
          </a:xfrm>
        </p:spPr>
        <p:txBody>
          <a:bodyPr/>
          <a:lstStyle/>
          <a:p>
            <a:r>
              <a:rPr lang="en-US" dirty="0" smtClean="0"/>
              <a:t>Coding Process</a:t>
            </a:r>
            <a:endParaRPr lang="en-US" dirty="0"/>
          </a:p>
        </p:txBody>
      </p:sp>
      <p:sp>
        <p:nvSpPr>
          <p:cNvPr id="18435" name="Rectangle 3"/>
          <p:cNvSpPr>
            <a:spLocks noGrp="1" noChangeArrowheads="1"/>
          </p:cNvSpPr>
          <p:nvPr>
            <p:ph type="body" idx="1"/>
          </p:nvPr>
        </p:nvSpPr>
        <p:spPr>
          <a:xfrm>
            <a:off x="76200" y="1143001"/>
            <a:ext cx="8610600" cy="5578474"/>
          </a:xfrm>
        </p:spPr>
        <p:txBody>
          <a:bodyPr/>
          <a:lstStyle/>
          <a:p>
            <a:r>
              <a:rPr lang="en-US" sz="2800" b="1" dirty="0"/>
              <a:t>Refactoring and Optimization: </a:t>
            </a:r>
            <a:r>
              <a:rPr lang="en-US" sz="2800" dirty="0"/>
              <a:t>After initial testing, the code may undergo refactoring, which involves restructuring or improving the code without changing its functionality. This includes improving code readability, removing duplicate code, optimizing performance, and enhancing maintainability.</a:t>
            </a:r>
          </a:p>
          <a:p>
            <a:r>
              <a:rPr lang="en-US" sz="2800" b="1" dirty="0"/>
              <a:t>Documentation: </a:t>
            </a:r>
            <a:r>
              <a:rPr lang="en-US" sz="2800" dirty="0"/>
              <a:t>As code is written, developers document the functionality, purpose, and usage of the code. This helps future developers understand the code and promotes collaboration and maintainability.</a:t>
            </a:r>
          </a:p>
        </p:txBody>
      </p:sp>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27</a:t>
            </a:fld>
            <a:endParaRPr lang="en-US" dirty="0">
              <a:solidFill>
                <a:srgbClr val="04617B">
                  <a:shade val="90000"/>
                </a:srgbClr>
              </a:solidFill>
            </a:endParaRPr>
          </a:p>
        </p:txBody>
      </p:sp>
    </p:spTree>
    <p:extLst>
      <p:ext uri="{BB962C8B-B14F-4D97-AF65-F5344CB8AC3E}">
        <p14:creationId xmlns:p14="http://schemas.microsoft.com/office/powerpoint/2010/main" val="35123649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52400"/>
            <a:ext cx="8229600" cy="895350"/>
          </a:xfrm>
        </p:spPr>
        <p:txBody>
          <a:bodyPr/>
          <a:lstStyle/>
          <a:p>
            <a:r>
              <a:rPr lang="en-US" dirty="0" smtClean="0"/>
              <a:t>Coding Process</a:t>
            </a:r>
            <a:endParaRPr lang="en-US" dirty="0"/>
          </a:p>
        </p:txBody>
      </p:sp>
      <p:sp>
        <p:nvSpPr>
          <p:cNvPr id="18435" name="Rectangle 3"/>
          <p:cNvSpPr>
            <a:spLocks noGrp="1" noChangeArrowheads="1"/>
          </p:cNvSpPr>
          <p:nvPr>
            <p:ph type="body" idx="1"/>
          </p:nvPr>
        </p:nvSpPr>
        <p:spPr>
          <a:xfrm>
            <a:off x="76200" y="1143001"/>
            <a:ext cx="8610600" cy="5578474"/>
          </a:xfrm>
        </p:spPr>
        <p:txBody>
          <a:bodyPr/>
          <a:lstStyle/>
          <a:p>
            <a:r>
              <a:rPr lang="en-US" sz="2800" b="1" dirty="0"/>
              <a:t>Iterative Development: </a:t>
            </a:r>
            <a:r>
              <a:rPr lang="en-US" sz="2800" dirty="0"/>
              <a:t>The coding process often follows an iterative approach, with multiple cycles of coding, testing, and refinement. This allows for feedback and continuous improvement, ensuring that the software meets the desired requirements</a:t>
            </a:r>
            <a:r>
              <a:rPr lang="en-US" sz="2800" dirty="0" smtClean="0"/>
              <a:t>.</a:t>
            </a:r>
          </a:p>
          <a:p>
            <a:endParaRPr lang="en-US" sz="2800" dirty="0" smtClean="0"/>
          </a:p>
          <a:p>
            <a:r>
              <a:rPr lang="en-US" sz="2800" b="1" dirty="0"/>
              <a:t>Deployment: </a:t>
            </a:r>
            <a:r>
              <a:rPr lang="en-US" sz="2800" dirty="0"/>
              <a:t>Once the coding process is complete, the software is prepared for deployment, which includes packaging the code, creating installers, and setting up the necessary infrastructure to make the software available to end users.</a:t>
            </a:r>
          </a:p>
          <a:p>
            <a:endParaRPr lang="en-US" sz="2800" dirty="0"/>
          </a:p>
        </p:txBody>
      </p:sp>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28</a:t>
            </a:fld>
            <a:endParaRPr lang="en-US" dirty="0">
              <a:solidFill>
                <a:srgbClr val="04617B">
                  <a:shade val="90000"/>
                </a:srgbClr>
              </a:solidFill>
            </a:endParaRPr>
          </a:p>
        </p:txBody>
      </p:sp>
    </p:spTree>
    <p:extLst>
      <p:ext uri="{BB962C8B-B14F-4D97-AF65-F5344CB8AC3E}">
        <p14:creationId xmlns:p14="http://schemas.microsoft.com/office/powerpoint/2010/main" val="32602674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52400"/>
            <a:ext cx="8229600" cy="895350"/>
          </a:xfrm>
        </p:spPr>
        <p:txBody>
          <a:bodyPr/>
          <a:lstStyle/>
          <a:p>
            <a:r>
              <a:rPr lang="en-US" dirty="0"/>
              <a:t>Verification and validation</a:t>
            </a:r>
            <a:endParaRPr lang="en-US" dirty="0"/>
          </a:p>
        </p:txBody>
      </p:sp>
      <p:sp>
        <p:nvSpPr>
          <p:cNvPr id="18435" name="Rectangle 3"/>
          <p:cNvSpPr>
            <a:spLocks noGrp="1" noChangeArrowheads="1"/>
          </p:cNvSpPr>
          <p:nvPr>
            <p:ph type="body" idx="1"/>
          </p:nvPr>
        </p:nvSpPr>
        <p:spPr>
          <a:xfrm>
            <a:off x="76200" y="1143001"/>
            <a:ext cx="8610600" cy="5578474"/>
          </a:xfrm>
        </p:spPr>
        <p:txBody>
          <a:bodyPr/>
          <a:lstStyle/>
          <a:p>
            <a:r>
              <a:rPr lang="en-US" sz="2800" dirty="0"/>
              <a:t>code verification and validation specifically focus on the correctness and quality of the code itself</a:t>
            </a:r>
            <a:r>
              <a:rPr lang="en-US" sz="2800" dirty="0" smtClean="0"/>
              <a:t>.</a:t>
            </a:r>
          </a:p>
          <a:p>
            <a:r>
              <a:rPr lang="en-US" sz="2800" b="1" dirty="0"/>
              <a:t>Code verification </a:t>
            </a:r>
            <a:r>
              <a:rPr lang="en-US" sz="2800" dirty="0"/>
              <a:t>is the process of evaluating and checking the code to ensure that it meets predefined standards, guidelines, and </a:t>
            </a:r>
            <a:r>
              <a:rPr lang="en-US" sz="2800" dirty="0" smtClean="0"/>
              <a:t>specifications.</a:t>
            </a:r>
          </a:p>
          <a:p>
            <a:r>
              <a:rPr lang="en-US" sz="2800" dirty="0"/>
              <a:t>It focuses on determining whether the code has been implemented correctly according to the design, coding standards, and requirements</a:t>
            </a:r>
          </a:p>
        </p:txBody>
      </p:sp>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29</a:t>
            </a:fld>
            <a:endParaRPr lang="en-US" dirty="0">
              <a:solidFill>
                <a:srgbClr val="04617B">
                  <a:shade val="90000"/>
                </a:srgbClr>
              </a:solidFill>
            </a:endParaRPr>
          </a:p>
        </p:txBody>
      </p:sp>
    </p:spTree>
    <p:extLst>
      <p:ext uri="{BB962C8B-B14F-4D97-AF65-F5344CB8AC3E}">
        <p14:creationId xmlns:p14="http://schemas.microsoft.com/office/powerpoint/2010/main" val="31136025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a:t>
            </a:r>
            <a:endParaRPr lang="en-GB" dirty="0"/>
          </a:p>
        </p:txBody>
      </p:sp>
      <p:sp>
        <p:nvSpPr>
          <p:cNvPr id="3" name="Content Placeholder 2"/>
          <p:cNvSpPr>
            <a:spLocks noGrp="1"/>
          </p:cNvSpPr>
          <p:nvPr>
            <p:ph idx="1"/>
          </p:nvPr>
        </p:nvSpPr>
        <p:spPr/>
        <p:txBody>
          <a:bodyPr/>
          <a:lstStyle/>
          <a:p>
            <a:r>
              <a:rPr lang="en-GB" dirty="0"/>
              <a:t>The objective of </a:t>
            </a:r>
            <a:r>
              <a:rPr lang="en-GB" b="1" dirty="0" smtClean="0"/>
              <a:t>Coding</a:t>
            </a:r>
            <a:r>
              <a:rPr lang="en-GB" dirty="0" smtClean="0"/>
              <a:t> is </a:t>
            </a:r>
            <a:r>
              <a:rPr lang="en-GB" dirty="0"/>
              <a:t>to transform the design of a system into code in </a:t>
            </a:r>
            <a:r>
              <a:rPr lang="en-GB" dirty="0" smtClean="0"/>
              <a:t>a high </a:t>
            </a:r>
            <a:r>
              <a:rPr lang="en-GB" dirty="0"/>
              <a:t>level language and then to unit test this code </a:t>
            </a:r>
            <a:r>
              <a:rPr lang="en-GB" dirty="0" smtClean="0"/>
              <a:t>. </a:t>
            </a:r>
            <a:r>
              <a:rPr lang="en-GB" dirty="0"/>
              <a:t/>
            </a:r>
            <a:br>
              <a:rPr lang="en-GB" dirty="0"/>
            </a:br>
            <a:endParaRPr lang="en-GB" dirty="0"/>
          </a:p>
        </p:txBody>
      </p:sp>
      <p:sp>
        <p:nvSpPr>
          <p:cNvPr id="4" name="Slide Number Placeholder 3"/>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3</a:t>
            </a:fld>
            <a:endParaRPr lang="en-US" dirty="0">
              <a:solidFill>
                <a:srgbClr val="04617B">
                  <a:shade val="90000"/>
                </a:srgbClr>
              </a:solidFill>
            </a:endParaRPr>
          </a:p>
        </p:txBody>
      </p:sp>
    </p:spTree>
    <p:extLst>
      <p:ext uri="{BB962C8B-B14F-4D97-AF65-F5344CB8AC3E}">
        <p14:creationId xmlns:p14="http://schemas.microsoft.com/office/powerpoint/2010/main" val="1073762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52400"/>
            <a:ext cx="8229600" cy="895350"/>
          </a:xfrm>
        </p:spPr>
        <p:txBody>
          <a:bodyPr/>
          <a:lstStyle/>
          <a:p>
            <a:r>
              <a:rPr lang="en-US" dirty="0"/>
              <a:t>Verification and validation</a:t>
            </a:r>
            <a:endParaRPr lang="en-US" dirty="0"/>
          </a:p>
        </p:txBody>
      </p:sp>
      <p:sp>
        <p:nvSpPr>
          <p:cNvPr id="18435" name="Rectangle 3"/>
          <p:cNvSpPr>
            <a:spLocks noGrp="1" noChangeArrowheads="1"/>
          </p:cNvSpPr>
          <p:nvPr>
            <p:ph type="body" idx="1"/>
          </p:nvPr>
        </p:nvSpPr>
        <p:spPr>
          <a:xfrm>
            <a:off x="76200" y="1143001"/>
            <a:ext cx="8610600" cy="5578474"/>
          </a:xfrm>
        </p:spPr>
        <p:txBody>
          <a:bodyPr/>
          <a:lstStyle/>
          <a:p>
            <a:r>
              <a:rPr lang="en-US" sz="2800" dirty="0"/>
              <a:t>Code verification activities typically include</a:t>
            </a:r>
            <a:r>
              <a:rPr lang="en-US" sz="2800" dirty="0" smtClean="0"/>
              <a:t>:</a:t>
            </a:r>
          </a:p>
          <a:p>
            <a:pPr marL="0" indent="0">
              <a:buNone/>
            </a:pPr>
            <a:endParaRPr lang="en-US" sz="2800" dirty="0"/>
          </a:p>
          <a:p>
            <a:r>
              <a:rPr lang="en-US" sz="2800" b="1" dirty="0" smtClean="0"/>
              <a:t>Code </a:t>
            </a:r>
            <a:r>
              <a:rPr lang="en-US" sz="2800" b="1" dirty="0"/>
              <a:t>Reviews: </a:t>
            </a:r>
            <a:r>
              <a:rPr lang="en-US" sz="2800" dirty="0"/>
              <a:t>Manual examination of the code by peers or experienced developers to identify defects, coding errors, and adherence to coding standards and best practices.</a:t>
            </a:r>
          </a:p>
          <a:p>
            <a:r>
              <a:rPr lang="en-US" sz="2800" b="1" dirty="0"/>
              <a:t>Static Code Analysis: </a:t>
            </a:r>
            <a:r>
              <a:rPr lang="en-US" sz="2800" dirty="0"/>
              <a:t>Automated analysis of the code without executing it, using tools that check for issues such as syntax errors, code complexity, code duplication, coding standards violations, potential bugs, and security vulnerabilities.</a:t>
            </a:r>
          </a:p>
          <a:p>
            <a:endParaRPr lang="en-US" sz="2800" dirty="0"/>
          </a:p>
        </p:txBody>
      </p:sp>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30</a:t>
            </a:fld>
            <a:endParaRPr lang="en-US" dirty="0">
              <a:solidFill>
                <a:srgbClr val="04617B">
                  <a:shade val="90000"/>
                </a:srgbClr>
              </a:solidFill>
            </a:endParaRPr>
          </a:p>
        </p:txBody>
      </p:sp>
    </p:spTree>
    <p:extLst>
      <p:ext uri="{BB962C8B-B14F-4D97-AF65-F5344CB8AC3E}">
        <p14:creationId xmlns:p14="http://schemas.microsoft.com/office/powerpoint/2010/main" val="7688312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52400"/>
            <a:ext cx="8229600" cy="895350"/>
          </a:xfrm>
        </p:spPr>
        <p:txBody>
          <a:bodyPr/>
          <a:lstStyle/>
          <a:p>
            <a:r>
              <a:rPr lang="en-US" dirty="0"/>
              <a:t>Verification and validation</a:t>
            </a:r>
            <a:endParaRPr lang="en-US" dirty="0"/>
          </a:p>
        </p:txBody>
      </p:sp>
      <p:sp>
        <p:nvSpPr>
          <p:cNvPr id="18435" name="Rectangle 3"/>
          <p:cNvSpPr>
            <a:spLocks noGrp="1" noChangeArrowheads="1"/>
          </p:cNvSpPr>
          <p:nvPr>
            <p:ph type="body" idx="1"/>
          </p:nvPr>
        </p:nvSpPr>
        <p:spPr>
          <a:xfrm>
            <a:off x="76200" y="1143001"/>
            <a:ext cx="8610600" cy="5578474"/>
          </a:xfrm>
        </p:spPr>
        <p:txBody>
          <a:bodyPr/>
          <a:lstStyle/>
          <a:p>
            <a:r>
              <a:rPr lang="en-US" sz="2800" b="1" dirty="0"/>
              <a:t>Unit Testing: </a:t>
            </a:r>
            <a:r>
              <a:rPr lang="en-US" sz="2800" dirty="0"/>
              <a:t>Testing individual components or modules in isolation to verify their behavior and functionality. This involves writing and running test cases to exercise the code and ensure it produces the expected outputs</a:t>
            </a:r>
            <a:r>
              <a:rPr lang="en-US" sz="2800" dirty="0" smtClean="0"/>
              <a:t>.</a:t>
            </a:r>
          </a:p>
          <a:p>
            <a:endParaRPr lang="en-US" sz="2800" dirty="0"/>
          </a:p>
          <a:p>
            <a:r>
              <a:rPr lang="en-US" sz="2800" dirty="0"/>
              <a:t>Code verification aims to catch coding errors, bugs, and deviations from coding standards early in the development process. It helps ensure that the code is well-structured, follows best practices, and adheres to the intended design and requirements.</a:t>
            </a:r>
          </a:p>
          <a:p>
            <a:endParaRPr lang="en-US" sz="2800" dirty="0"/>
          </a:p>
        </p:txBody>
      </p:sp>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31</a:t>
            </a:fld>
            <a:endParaRPr lang="en-US" dirty="0">
              <a:solidFill>
                <a:srgbClr val="04617B">
                  <a:shade val="90000"/>
                </a:srgbClr>
              </a:solidFill>
            </a:endParaRPr>
          </a:p>
        </p:txBody>
      </p:sp>
    </p:spTree>
    <p:extLst>
      <p:ext uri="{BB962C8B-B14F-4D97-AF65-F5344CB8AC3E}">
        <p14:creationId xmlns:p14="http://schemas.microsoft.com/office/powerpoint/2010/main" val="23243778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52400"/>
            <a:ext cx="8229600" cy="895350"/>
          </a:xfrm>
        </p:spPr>
        <p:txBody>
          <a:bodyPr/>
          <a:lstStyle/>
          <a:p>
            <a:r>
              <a:rPr lang="en-US" dirty="0"/>
              <a:t>Verification and validation</a:t>
            </a:r>
            <a:endParaRPr lang="en-US" dirty="0"/>
          </a:p>
        </p:txBody>
      </p:sp>
      <p:sp>
        <p:nvSpPr>
          <p:cNvPr id="18435" name="Rectangle 3"/>
          <p:cNvSpPr>
            <a:spLocks noGrp="1" noChangeArrowheads="1"/>
          </p:cNvSpPr>
          <p:nvPr>
            <p:ph type="body" idx="1"/>
          </p:nvPr>
        </p:nvSpPr>
        <p:spPr>
          <a:xfrm>
            <a:off x="76200" y="1143001"/>
            <a:ext cx="8610600" cy="5578474"/>
          </a:xfrm>
        </p:spPr>
        <p:txBody>
          <a:bodyPr/>
          <a:lstStyle/>
          <a:p>
            <a:r>
              <a:rPr lang="en-US" sz="2800" b="1" dirty="0"/>
              <a:t>Code Validation: </a:t>
            </a:r>
            <a:r>
              <a:rPr lang="en-US" sz="2800" dirty="0"/>
              <a:t>Code validation, on the other hand, focuses on evaluating the code to determine if it fulfills the desired functionality and requirements of the software system. It involves testing the code within the broader context of the system to ensure that it behaves correctly and meets the specified functional and non-functional requirements</a:t>
            </a:r>
          </a:p>
        </p:txBody>
      </p:sp>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32</a:t>
            </a:fld>
            <a:endParaRPr lang="en-US" dirty="0">
              <a:solidFill>
                <a:srgbClr val="04617B">
                  <a:shade val="90000"/>
                </a:srgbClr>
              </a:solidFill>
            </a:endParaRPr>
          </a:p>
        </p:txBody>
      </p:sp>
    </p:spTree>
    <p:extLst>
      <p:ext uri="{BB962C8B-B14F-4D97-AF65-F5344CB8AC3E}">
        <p14:creationId xmlns:p14="http://schemas.microsoft.com/office/powerpoint/2010/main" val="39896845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066800" y="-228600"/>
            <a:ext cx="8229600" cy="895350"/>
          </a:xfrm>
        </p:spPr>
        <p:txBody>
          <a:bodyPr/>
          <a:lstStyle/>
          <a:p>
            <a:r>
              <a:rPr lang="en-US" dirty="0"/>
              <a:t>Verification and validation</a:t>
            </a:r>
            <a:endParaRPr lang="en-US" dirty="0"/>
          </a:p>
        </p:txBody>
      </p:sp>
      <p:sp>
        <p:nvSpPr>
          <p:cNvPr id="18435" name="Rectangle 3"/>
          <p:cNvSpPr>
            <a:spLocks noGrp="1" noChangeArrowheads="1"/>
          </p:cNvSpPr>
          <p:nvPr>
            <p:ph type="body" idx="1"/>
          </p:nvPr>
        </p:nvSpPr>
        <p:spPr>
          <a:xfrm>
            <a:off x="110359" y="722312"/>
            <a:ext cx="8610600" cy="6135687"/>
          </a:xfrm>
        </p:spPr>
        <p:txBody>
          <a:bodyPr/>
          <a:lstStyle/>
          <a:p>
            <a:r>
              <a:rPr lang="en-US" sz="2800" dirty="0"/>
              <a:t>Code validation activities typically include</a:t>
            </a:r>
            <a:r>
              <a:rPr lang="en-US" sz="2800" dirty="0" smtClean="0"/>
              <a:t>:</a:t>
            </a:r>
          </a:p>
          <a:p>
            <a:endParaRPr lang="en-US" sz="2800" dirty="0"/>
          </a:p>
          <a:p>
            <a:r>
              <a:rPr lang="en-US" sz="2800" b="1" dirty="0"/>
              <a:t>Integration Testing: </a:t>
            </a:r>
            <a:r>
              <a:rPr lang="en-US" sz="2800" dirty="0"/>
              <a:t>Testing the interaction between different components or modules to verify that they work correctly when combined. This includes testing the integration points and ensuring that data flows smoothly between the different parts of the system.</a:t>
            </a:r>
          </a:p>
          <a:p>
            <a:r>
              <a:rPr lang="en-US" sz="2800" b="1" dirty="0"/>
              <a:t>System Testing: </a:t>
            </a:r>
            <a:r>
              <a:rPr lang="en-US" sz="2800" dirty="0"/>
              <a:t>Conducting tests on the entire software system to verify that it functions as expected and meets the defined requirements. This involves testing various scenarios and user interactions to validate the overall behavior of the system.</a:t>
            </a:r>
          </a:p>
          <a:p>
            <a:endParaRPr lang="en-US" sz="2800" dirty="0"/>
          </a:p>
        </p:txBody>
      </p:sp>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33</a:t>
            </a:fld>
            <a:endParaRPr lang="en-US" dirty="0">
              <a:solidFill>
                <a:srgbClr val="04617B">
                  <a:shade val="90000"/>
                </a:srgbClr>
              </a:solidFill>
            </a:endParaRPr>
          </a:p>
        </p:txBody>
      </p:sp>
    </p:spTree>
    <p:extLst>
      <p:ext uri="{BB962C8B-B14F-4D97-AF65-F5344CB8AC3E}">
        <p14:creationId xmlns:p14="http://schemas.microsoft.com/office/powerpoint/2010/main" val="30372778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52400"/>
            <a:ext cx="8229600" cy="895350"/>
          </a:xfrm>
        </p:spPr>
        <p:txBody>
          <a:bodyPr/>
          <a:lstStyle/>
          <a:p>
            <a:r>
              <a:rPr lang="en-US" dirty="0"/>
              <a:t>Verification and validation</a:t>
            </a:r>
            <a:endParaRPr lang="en-US" dirty="0"/>
          </a:p>
        </p:txBody>
      </p:sp>
      <p:sp>
        <p:nvSpPr>
          <p:cNvPr id="18435" name="Rectangle 3"/>
          <p:cNvSpPr>
            <a:spLocks noGrp="1" noChangeArrowheads="1"/>
          </p:cNvSpPr>
          <p:nvPr>
            <p:ph type="body" idx="1"/>
          </p:nvPr>
        </p:nvSpPr>
        <p:spPr>
          <a:xfrm>
            <a:off x="76200" y="1143001"/>
            <a:ext cx="8610600" cy="5578474"/>
          </a:xfrm>
        </p:spPr>
        <p:txBody>
          <a:bodyPr/>
          <a:lstStyle/>
          <a:p>
            <a:r>
              <a:rPr lang="en-US" sz="2800" dirty="0"/>
              <a:t>User Acceptance Testing (UAT): Testing the software with end-users or stakeholders to ensure it meets their needs, performs as expected, and delivers the desired functionality.</a:t>
            </a:r>
          </a:p>
          <a:p>
            <a:r>
              <a:rPr lang="en-US" sz="2800" dirty="0"/>
              <a:t>Code validation ensures that the code, when integrated into the larger software system, functions correctly and meets the intended purpose</a:t>
            </a:r>
            <a:r>
              <a:rPr lang="en-US" sz="2800" dirty="0" smtClean="0"/>
              <a:t>.</a:t>
            </a:r>
          </a:p>
          <a:p>
            <a:endParaRPr lang="en-US" sz="2800" dirty="0"/>
          </a:p>
          <a:p>
            <a:r>
              <a:rPr lang="en-US" sz="2800" dirty="0"/>
              <a:t>By performing code verification and validation, developers can increase the reliability, correctness, and quality of the code, leading to a more robust and successful software system</a:t>
            </a:r>
          </a:p>
        </p:txBody>
      </p:sp>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34</a:t>
            </a:fld>
            <a:endParaRPr lang="en-US" dirty="0">
              <a:solidFill>
                <a:srgbClr val="04617B">
                  <a:shade val="90000"/>
                </a:srgbClr>
              </a:solidFill>
            </a:endParaRPr>
          </a:p>
        </p:txBody>
      </p:sp>
    </p:spTree>
    <p:extLst>
      <p:ext uri="{BB962C8B-B14F-4D97-AF65-F5344CB8AC3E}">
        <p14:creationId xmlns:p14="http://schemas.microsoft.com/office/powerpoint/2010/main" val="1239666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52400"/>
            <a:ext cx="8229600" cy="895350"/>
          </a:xfrm>
        </p:spPr>
        <p:txBody>
          <a:bodyPr/>
          <a:lstStyle/>
          <a:p>
            <a:r>
              <a:rPr lang="en-US" dirty="0" smtClean="0"/>
              <a:t>Metrics</a:t>
            </a:r>
            <a:endParaRPr lang="en-US" dirty="0"/>
          </a:p>
        </p:txBody>
      </p:sp>
      <p:sp>
        <p:nvSpPr>
          <p:cNvPr id="18435" name="Rectangle 3"/>
          <p:cNvSpPr>
            <a:spLocks noGrp="1" noChangeArrowheads="1"/>
          </p:cNvSpPr>
          <p:nvPr>
            <p:ph type="body" idx="1"/>
          </p:nvPr>
        </p:nvSpPr>
        <p:spPr>
          <a:xfrm>
            <a:off x="76200" y="1143001"/>
            <a:ext cx="8610600" cy="5578474"/>
          </a:xfrm>
        </p:spPr>
        <p:txBody>
          <a:bodyPr/>
          <a:lstStyle/>
          <a:p>
            <a:r>
              <a:rPr lang="en-US" sz="2800" dirty="0" smtClean="0"/>
              <a:t>In </a:t>
            </a:r>
            <a:r>
              <a:rPr lang="en-US" sz="2800" dirty="0"/>
              <a:t>coding, metrics refer to quantitative measurements and analysis of various aspects of the codebase. These metrics provide insights into the quality, complexity, maintainability, and efficiency of the code</a:t>
            </a:r>
            <a:r>
              <a:rPr lang="en-US" sz="2800" dirty="0" smtClean="0"/>
              <a:t>.</a:t>
            </a:r>
          </a:p>
          <a:p>
            <a:endParaRPr lang="en-US" sz="2800" dirty="0" smtClean="0"/>
          </a:p>
          <a:p>
            <a:r>
              <a:rPr lang="en-US" sz="2800" b="1" dirty="0"/>
              <a:t>Code Coverage: </a:t>
            </a:r>
            <a:r>
              <a:rPr lang="en-US" sz="2800" dirty="0"/>
              <a:t>Code coverage measures the percentage of code that is exercised by tests. It indicates how much of the code is being tested and can help identify areas that need more testing.</a:t>
            </a:r>
          </a:p>
          <a:p>
            <a:endParaRPr lang="en-US" sz="2800" dirty="0"/>
          </a:p>
        </p:txBody>
      </p:sp>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35</a:t>
            </a:fld>
            <a:endParaRPr lang="en-US" dirty="0">
              <a:solidFill>
                <a:srgbClr val="04617B">
                  <a:shade val="90000"/>
                </a:srgbClr>
              </a:solidFill>
            </a:endParaRPr>
          </a:p>
        </p:txBody>
      </p:sp>
    </p:spTree>
    <p:extLst>
      <p:ext uri="{BB962C8B-B14F-4D97-AF65-F5344CB8AC3E}">
        <p14:creationId xmlns:p14="http://schemas.microsoft.com/office/powerpoint/2010/main" val="31071950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52400"/>
            <a:ext cx="8229600" cy="895350"/>
          </a:xfrm>
        </p:spPr>
        <p:txBody>
          <a:bodyPr/>
          <a:lstStyle/>
          <a:p>
            <a:r>
              <a:rPr lang="en-US" dirty="0" smtClean="0"/>
              <a:t>Metrics</a:t>
            </a:r>
            <a:endParaRPr lang="en-US" dirty="0"/>
          </a:p>
        </p:txBody>
      </p:sp>
      <p:sp>
        <p:nvSpPr>
          <p:cNvPr id="18435" name="Rectangle 3"/>
          <p:cNvSpPr>
            <a:spLocks noGrp="1" noChangeArrowheads="1"/>
          </p:cNvSpPr>
          <p:nvPr>
            <p:ph type="body" idx="1"/>
          </p:nvPr>
        </p:nvSpPr>
        <p:spPr>
          <a:xfrm>
            <a:off x="76200" y="1143001"/>
            <a:ext cx="8610600" cy="5578474"/>
          </a:xfrm>
        </p:spPr>
        <p:txBody>
          <a:bodyPr/>
          <a:lstStyle/>
          <a:p>
            <a:r>
              <a:rPr lang="en-US" sz="2800" b="1" dirty="0" err="1"/>
              <a:t>Cyclomatic</a:t>
            </a:r>
            <a:r>
              <a:rPr lang="en-US" sz="2800" b="1" dirty="0"/>
              <a:t> Complexity: </a:t>
            </a:r>
            <a:r>
              <a:rPr lang="en-US" sz="2800" dirty="0" err="1"/>
              <a:t>Cyclomatic</a:t>
            </a:r>
            <a:r>
              <a:rPr lang="en-US" sz="2800" dirty="0"/>
              <a:t> complexity is a quantitative measure of the complexity of a program. It counts the number of linearly independent paths through the code, providing an indication of how difficult the code is to understand and maintain.</a:t>
            </a:r>
          </a:p>
          <a:p>
            <a:endParaRPr lang="en-US" sz="2800" dirty="0" smtClean="0"/>
          </a:p>
          <a:p>
            <a:r>
              <a:rPr lang="en-US" sz="2800" b="1" dirty="0"/>
              <a:t>Code Duplication: </a:t>
            </a:r>
            <a:r>
              <a:rPr lang="en-US" sz="2800" dirty="0"/>
              <a:t>Code duplication metrics measure the amount of duplicated code within a codebase. High levels of duplication can lead to maintenance issues, increased complexity, and difficulties in making changes.</a:t>
            </a:r>
          </a:p>
          <a:p>
            <a:endParaRPr lang="en-US" sz="2800" dirty="0"/>
          </a:p>
        </p:txBody>
      </p:sp>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36</a:t>
            </a:fld>
            <a:endParaRPr lang="en-US" dirty="0">
              <a:solidFill>
                <a:srgbClr val="04617B">
                  <a:shade val="90000"/>
                </a:srgbClr>
              </a:solidFill>
            </a:endParaRPr>
          </a:p>
        </p:txBody>
      </p:sp>
    </p:spTree>
    <p:extLst>
      <p:ext uri="{BB962C8B-B14F-4D97-AF65-F5344CB8AC3E}">
        <p14:creationId xmlns:p14="http://schemas.microsoft.com/office/powerpoint/2010/main" val="27956559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52400"/>
            <a:ext cx="8229600" cy="895350"/>
          </a:xfrm>
        </p:spPr>
        <p:txBody>
          <a:bodyPr/>
          <a:lstStyle/>
          <a:p>
            <a:r>
              <a:rPr lang="en-US" dirty="0" smtClean="0"/>
              <a:t>Metrics</a:t>
            </a:r>
            <a:endParaRPr lang="en-US" dirty="0"/>
          </a:p>
        </p:txBody>
      </p:sp>
      <p:sp>
        <p:nvSpPr>
          <p:cNvPr id="18435" name="Rectangle 3"/>
          <p:cNvSpPr>
            <a:spLocks noGrp="1" noChangeArrowheads="1"/>
          </p:cNvSpPr>
          <p:nvPr>
            <p:ph type="body" idx="1"/>
          </p:nvPr>
        </p:nvSpPr>
        <p:spPr>
          <a:xfrm>
            <a:off x="76200" y="1143001"/>
            <a:ext cx="8610600" cy="5578474"/>
          </a:xfrm>
        </p:spPr>
        <p:txBody>
          <a:bodyPr/>
          <a:lstStyle/>
          <a:p>
            <a:r>
              <a:rPr lang="en-US" sz="2800" b="1" dirty="0"/>
              <a:t>Performance Metrics: </a:t>
            </a:r>
            <a:r>
              <a:rPr lang="en-US" sz="2800" dirty="0"/>
              <a:t>Performance metrics measure the runtime performance of the code, including factors such as execution time, memory usage, and CPU utilization. These metrics help identify performance bottlenecks and areas for optimization.</a:t>
            </a:r>
          </a:p>
          <a:p>
            <a:endParaRPr lang="en-US" sz="2800" dirty="0" smtClean="0"/>
          </a:p>
          <a:p>
            <a:r>
              <a:rPr lang="en-US" sz="2800" b="1" dirty="0"/>
              <a:t>Defect Density: </a:t>
            </a:r>
            <a:r>
              <a:rPr lang="en-US" sz="2800" dirty="0"/>
              <a:t>Defect density measures the number of defects or bugs found in the code per unit of code size (e.g., per thousand lines of code). It provides an indication of the code's quality and can help identify areas that require more attention and testing.</a:t>
            </a:r>
          </a:p>
          <a:p>
            <a:endParaRPr lang="en-US" sz="2800" dirty="0"/>
          </a:p>
        </p:txBody>
      </p:sp>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37</a:t>
            </a:fld>
            <a:endParaRPr lang="en-US" dirty="0">
              <a:solidFill>
                <a:srgbClr val="04617B">
                  <a:shade val="90000"/>
                </a:srgbClr>
              </a:solidFill>
            </a:endParaRPr>
          </a:p>
        </p:txBody>
      </p:sp>
    </p:spTree>
    <p:extLst>
      <p:ext uri="{BB962C8B-B14F-4D97-AF65-F5344CB8AC3E}">
        <p14:creationId xmlns:p14="http://schemas.microsoft.com/office/powerpoint/2010/main" val="16337048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p:cNvSpPr>
            <a:spLocks noGrp="1"/>
          </p:cNvSpPr>
          <p:nvPr>
            <p:ph idx="1"/>
          </p:nvPr>
        </p:nvSpPr>
        <p:spPr>
          <a:xfrm>
            <a:off x="381000" y="1295400"/>
            <a:ext cx="8229600" cy="4922838"/>
          </a:xfrm>
        </p:spPr>
        <p:txBody>
          <a:bodyPr>
            <a:normAutofit/>
          </a:bodyPr>
          <a:lstStyle/>
          <a:p>
            <a:pPr marL="274320" indent="-274320" eaLnBrk="1" fontAlgn="auto" hangingPunct="1">
              <a:spcAft>
                <a:spcPts val="0"/>
              </a:spcAft>
              <a:buClr>
                <a:schemeClr val="accent3"/>
              </a:buClr>
              <a:buFont typeface="Wingdings 2" pitchFamily="18" charset="2"/>
              <a:buNone/>
              <a:defRPr/>
            </a:pPr>
            <a:r>
              <a:rPr lang="en-US" sz="2800" b="1" dirty="0" smtClean="0"/>
              <a:t>                     </a:t>
            </a:r>
          </a:p>
          <a:p>
            <a:pPr marL="274320" indent="-274320" eaLnBrk="1" fontAlgn="auto" hangingPunct="1">
              <a:spcAft>
                <a:spcPts val="0"/>
              </a:spcAft>
              <a:buClr>
                <a:schemeClr val="accent3"/>
              </a:buClr>
              <a:buFont typeface="Wingdings 2" pitchFamily="18" charset="2"/>
              <a:buNone/>
              <a:defRPr/>
            </a:pPr>
            <a:endParaRPr lang="en-US" sz="2800" b="1" dirty="0" smtClean="0"/>
          </a:p>
          <a:p>
            <a:pPr marL="274320" indent="-274320" eaLnBrk="1" fontAlgn="auto" hangingPunct="1">
              <a:spcAft>
                <a:spcPts val="0"/>
              </a:spcAft>
              <a:buClr>
                <a:schemeClr val="accent3"/>
              </a:buClr>
              <a:buFont typeface="Wingdings 2" pitchFamily="18" charset="2"/>
              <a:buNone/>
              <a:defRPr/>
            </a:pPr>
            <a:endParaRPr lang="en-US" sz="2800" b="1" dirty="0" smtClean="0"/>
          </a:p>
          <a:p>
            <a:pPr marL="274320" indent="-274320" eaLnBrk="1" fontAlgn="auto" hangingPunct="1">
              <a:spcAft>
                <a:spcPts val="0"/>
              </a:spcAft>
              <a:buClr>
                <a:schemeClr val="accent3"/>
              </a:buClr>
              <a:buFont typeface="Wingdings 2" pitchFamily="18" charset="2"/>
              <a:buNone/>
              <a:defRPr/>
            </a:pPr>
            <a:r>
              <a:rPr lang="en-US" sz="2800" b="1" dirty="0" smtClean="0"/>
              <a:t>                                 </a:t>
            </a:r>
            <a:r>
              <a:rPr lang="en-US" sz="3600" b="1" dirty="0" smtClean="0"/>
              <a:t>Thank You!</a:t>
            </a:r>
          </a:p>
          <a:p>
            <a:pPr marL="274320" indent="-274320" eaLnBrk="1" fontAlgn="auto" hangingPunct="1">
              <a:spcAft>
                <a:spcPts val="0"/>
              </a:spcAft>
              <a:buClr>
                <a:schemeClr val="accent3"/>
              </a:buClr>
              <a:buFont typeface="Wingdings 2" pitchFamily="18" charset="2"/>
              <a:buNone/>
              <a:defRPr/>
            </a:pPr>
            <a:r>
              <a:rPr lang="en-US" sz="3600" b="1" dirty="0"/>
              <a:t>	</a:t>
            </a:r>
            <a:r>
              <a:rPr lang="en-US" sz="3600" b="1" dirty="0" smtClean="0"/>
              <a:t>				Q?</a:t>
            </a:r>
            <a:br>
              <a:rPr lang="en-US" sz="3600" b="1" dirty="0" smtClean="0"/>
            </a:br>
            <a:endParaRPr lang="en-US" sz="3600" dirty="0" smtClean="0"/>
          </a:p>
        </p:txBody>
      </p:sp>
      <p:sp>
        <p:nvSpPr>
          <p:cNvPr id="2" name="Slide Number Placeholder 1"/>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38</a:t>
            </a:fld>
            <a:endParaRPr lang="en-US" dirty="0">
              <a:solidFill>
                <a:srgbClr val="04617B">
                  <a:shade val="90000"/>
                </a:srgbClr>
              </a:solidFill>
            </a:endParaRPr>
          </a:p>
        </p:txBody>
      </p:sp>
    </p:spTree>
    <p:extLst>
      <p:ext uri="{BB962C8B-B14F-4D97-AF65-F5344CB8AC3E}">
        <p14:creationId xmlns:p14="http://schemas.microsoft.com/office/powerpoint/2010/main" val="29508917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35163"/>
            <a:ext cx="8534400" cy="4389437"/>
          </a:xfrm>
        </p:spPr>
        <p:txBody>
          <a:bodyPr/>
          <a:lstStyle/>
          <a:p>
            <a:r>
              <a:rPr lang="en-US" sz="2400" b="1" dirty="0"/>
              <a:t>Readability: </a:t>
            </a:r>
            <a:r>
              <a:rPr lang="en-US" sz="2400" dirty="0"/>
              <a:t>Writing code that is easy to understand and follow is vital. It involves using descriptive names for variables, functions, and classes, employing appropriate indentation and formatting, and adding comments to clarify complex sections.</a:t>
            </a:r>
          </a:p>
          <a:p>
            <a:r>
              <a:rPr lang="en-US" sz="2400" b="1" dirty="0" smtClean="0"/>
              <a:t>Modularity: </a:t>
            </a:r>
            <a:r>
              <a:rPr lang="en-US" sz="2400" dirty="0" smtClean="0"/>
              <a:t>Breaking down the code into smaller, </a:t>
            </a:r>
            <a:r>
              <a:rPr lang="en-US" sz="2400" dirty="0"/>
              <a:t>manageable modules promotes reusability and maintainability. Developers often create functions or classes that perform specific tasks, which can be easily integrated into other parts of the software</a:t>
            </a:r>
            <a:r>
              <a:rPr lang="en-US" sz="2400" dirty="0" smtClean="0"/>
              <a:t>.</a:t>
            </a:r>
            <a:r>
              <a:rPr lang="en-GB" sz="2400" dirty="0"/>
              <a:t/>
            </a:r>
            <a:br>
              <a:rPr lang="en-GB" sz="2400" dirty="0"/>
            </a:br>
            <a:endParaRPr lang="en-GB" sz="2400" dirty="0"/>
          </a:p>
        </p:txBody>
      </p:sp>
      <p:sp>
        <p:nvSpPr>
          <p:cNvPr id="2" name="Title 1"/>
          <p:cNvSpPr>
            <a:spLocks noGrp="1"/>
          </p:cNvSpPr>
          <p:nvPr>
            <p:ph type="title"/>
          </p:nvPr>
        </p:nvSpPr>
        <p:spPr/>
        <p:txBody>
          <a:bodyPr/>
          <a:lstStyle/>
          <a:p>
            <a:r>
              <a:rPr lang="en-GB" sz="3200" b="1" dirty="0" smtClean="0"/>
              <a:t>Good Characteristics </a:t>
            </a:r>
            <a:r>
              <a:rPr lang="en-GB" sz="3200" b="1" dirty="0"/>
              <a:t>of a Programming </a:t>
            </a:r>
            <a:r>
              <a:rPr lang="en-GB" sz="3200" b="1" dirty="0" smtClean="0"/>
              <a:t>Language for Implementation  </a:t>
            </a:r>
            <a:endParaRPr lang="en-GB" sz="3200" dirty="0"/>
          </a:p>
        </p:txBody>
      </p:sp>
      <p:sp>
        <p:nvSpPr>
          <p:cNvPr id="4" name="Slide Number Placeholder 3"/>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4</a:t>
            </a:fld>
            <a:endParaRPr lang="en-US" dirty="0">
              <a:solidFill>
                <a:srgbClr val="04617B">
                  <a:shade val="90000"/>
                </a:srgbClr>
              </a:solidFill>
            </a:endParaRPr>
          </a:p>
        </p:txBody>
      </p:sp>
    </p:spTree>
    <p:extLst>
      <p:ext uri="{BB962C8B-B14F-4D97-AF65-F5344CB8AC3E}">
        <p14:creationId xmlns:p14="http://schemas.microsoft.com/office/powerpoint/2010/main" val="111706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35163"/>
            <a:ext cx="8534400" cy="4389437"/>
          </a:xfrm>
        </p:spPr>
        <p:txBody>
          <a:bodyPr/>
          <a:lstStyle/>
          <a:p>
            <a:r>
              <a:rPr lang="en-US" sz="2400" b="1" dirty="0"/>
              <a:t>Error handling: </a:t>
            </a:r>
            <a:r>
              <a:rPr lang="en-US" sz="2400" dirty="0"/>
              <a:t>Anticipating and handling errors effectively is essential in software engineering. Developers implement techniques like exception handling and error logging to ensure the system can gracefully handle unexpected situations and provide appropriate feedback to users</a:t>
            </a:r>
            <a:r>
              <a:rPr lang="en-US" sz="2400" dirty="0" smtClean="0"/>
              <a:t>.</a:t>
            </a:r>
          </a:p>
          <a:p>
            <a:endParaRPr lang="en-US" sz="2400" dirty="0"/>
          </a:p>
          <a:p>
            <a:r>
              <a:rPr lang="en-US" sz="2400" b="1" dirty="0"/>
              <a:t>Efficiency: </a:t>
            </a:r>
            <a:r>
              <a:rPr lang="en-US" sz="2400" dirty="0"/>
              <a:t>Optimizing code for efficiency is crucial, especially when dealing with resource-intensive tasks. This involves using efficient algorithms and data structures, avoiding unnecessary computations, and optimizing code execution.</a:t>
            </a:r>
          </a:p>
          <a:p>
            <a:r>
              <a:rPr lang="en-GB" sz="2400" dirty="0"/>
              <a:t/>
            </a:r>
            <a:br>
              <a:rPr lang="en-GB" sz="2400" dirty="0"/>
            </a:br>
            <a:endParaRPr lang="en-GB" sz="2400" dirty="0"/>
          </a:p>
        </p:txBody>
      </p:sp>
      <p:sp>
        <p:nvSpPr>
          <p:cNvPr id="2" name="Title 1"/>
          <p:cNvSpPr>
            <a:spLocks noGrp="1"/>
          </p:cNvSpPr>
          <p:nvPr>
            <p:ph type="title"/>
          </p:nvPr>
        </p:nvSpPr>
        <p:spPr/>
        <p:txBody>
          <a:bodyPr/>
          <a:lstStyle/>
          <a:p>
            <a:r>
              <a:rPr lang="en-GB" sz="3200" b="1" dirty="0" smtClean="0"/>
              <a:t>Good Characteristics </a:t>
            </a:r>
            <a:r>
              <a:rPr lang="en-GB" sz="3200" b="1" dirty="0"/>
              <a:t>of a Programming </a:t>
            </a:r>
            <a:r>
              <a:rPr lang="en-GB" sz="3200" b="1" dirty="0" smtClean="0"/>
              <a:t>Language for Implementation  </a:t>
            </a:r>
            <a:endParaRPr lang="en-GB" sz="3200" dirty="0"/>
          </a:p>
        </p:txBody>
      </p:sp>
      <p:sp>
        <p:nvSpPr>
          <p:cNvPr id="4" name="Slide Number Placeholder 3"/>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5</a:t>
            </a:fld>
            <a:endParaRPr lang="en-US" dirty="0">
              <a:solidFill>
                <a:srgbClr val="04617B">
                  <a:shade val="90000"/>
                </a:srgbClr>
              </a:solidFill>
            </a:endParaRPr>
          </a:p>
        </p:txBody>
      </p:sp>
    </p:spTree>
    <p:extLst>
      <p:ext uri="{BB962C8B-B14F-4D97-AF65-F5344CB8AC3E}">
        <p14:creationId xmlns:p14="http://schemas.microsoft.com/office/powerpoint/2010/main" val="39711237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35163"/>
            <a:ext cx="8534400" cy="4389437"/>
          </a:xfrm>
        </p:spPr>
        <p:txBody>
          <a:bodyPr/>
          <a:lstStyle/>
          <a:p>
            <a:r>
              <a:rPr lang="en-US" sz="2400" b="1" dirty="0"/>
              <a:t>Version control: </a:t>
            </a:r>
            <a:r>
              <a:rPr lang="en-US" sz="2400" dirty="0"/>
              <a:t>Utilizing version control systems, such as </a:t>
            </a:r>
            <a:r>
              <a:rPr lang="en-US" sz="2400" dirty="0" err="1"/>
              <a:t>Git</a:t>
            </a:r>
            <a:r>
              <a:rPr lang="en-US" sz="2400" dirty="0"/>
              <a:t>, allows developers to manage code changes, collaborate with others, and maintain a history of code revisions. It enables teams to work concurrently on different features and facilitates easy rollback to previous versions if needed.</a:t>
            </a:r>
          </a:p>
          <a:p>
            <a:r>
              <a:rPr lang="en-GB" sz="2400" dirty="0"/>
              <a:t/>
            </a:r>
            <a:br>
              <a:rPr lang="en-GB" sz="2400" dirty="0"/>
            </a:br>
            <a:endParaRPr lang="en-GB" sz="2400" dirty="0"/>
          </a:p>
        </p:txBody>
      </p:sp>
      <p:sp>
        <p:nvSpPr>
          <p:cNvPr id="2" name="Title 1"/>
          <p:cNvSpPr>
            <a:spLocks noGrp="1"/>
          </p:cNvSpPr>
          <p:nvPr>
            <p:ph type="title"/>
          </p:nvPr>
        </p:nvSpPr>
        <p:spPr/>
        <p:txBody>
          <a:bodyPr/>
          <a:lstStyle/>
          <a:p>
            <a:r>
              <a:rPr lang="en-GB" sz="3200" b="1" dirty="0" smtClean="0"/>
              <a:t>Good Characteristics </a:t>
            </a:r>
            <a:r>
              <a:rPr lang="en-GB" sz="3200" b="1" dirty="0"/>
              <a:t>of a Programming </a:t>
            </a:r>
            <a:r>
              <a:rPr lang="en-GB" sz="3200" b="1" dirty="0" smtClean="0"/>
              <a:t>Language for Implementation  </a:t>
            </a:r>
            <a:endParaRPr lang="en-GB" sz="3200" dirty="0"/>
          </a:p>
        </p:txBody>
      </p:sp>
      <p:sp>
        <p:nvSpPr>
          <p:cNvPr id="4" name="Slide Number Placeholder 3"/>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6</a:t>
            </a:fld>
            <a:endParaRPr lang="en-US" dirty="0">
              <a:solidFill>
                <a:srgbClr val="04617B">
                  <a:shade val="90000"/>
                </a:srgbClr>
              </a:solidFill>
            </a:endParaRPr>
          </a:p>
        </p:txBody>
      </p:sp>
    </p:spTree>
    <p:extLst>
      <p:ext uri="{BB962C8B-B14F-4D97-AF65-F5344CB8AC3E}">
        <p14:creationId xmlns:p14="http://schemas.microsoft.com/office/powerpoint/2010/main" val="2220330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930" y="1219200"/>
            <a:ext cx="8610600" cy="4476750"/>
          </a:xfrm>
        </p:spPr>
        <p:txBody>
          <a:bodyPr/>
          <a:lstStyle/>
          <a:p>
            <a:pPr algn="just"/>
            <a:r>
              <a:rPr lang="en-GB" sz="2400" b="1" dirty="0"/>
              <a:t>Familiar notation: </a:t>
            </a:r>
            <a:r>
              <a:rPr lang="en-GB" sz="2400" dirty="0"/>
              <a:t>A language should have familiar notation, so it can be understood </a:t>
            </a:r>
            <a:r>
              <a:rPr lang="en-GB" sz="2400" dirty="0" smtClean="0"/>
              <a:t>by most </a:t>
            </a:r>
            <a:r>
              <a:rPr lang="en-GB" sz="2400" dirty="0"/>
              <a:t>of the programmers</a:t>
            </a:r>
            <a:r>
              <a:rPr lang="en-GB" sz="2400" dirty="0" smtClean="0"/>
              <a:t>.</a:t>
            </a:r>
          </a:p>
          <a:p>
            <a:pPr algn="just"/>
            <a:endParaRPr lang="en-GB" sz="2400" dirty="0" smtClean="0"/>
          </a:p>
          <a:p>
            <a:pPr algn="just"/>
            <a:r>
              <a:rPr lang="en-GB" sz="2400" dirty="0"/>
              <a:t> </a:t>
            </a:r>
            <a:r>
              <a:rPr lang="en-GB" sz="2400" b="1" dirty="0" smtClean="0"/>
              <a:t>Quick </a:t>
            </a:r>
            <a:r>
              <a:rPr lang="en-GB" sz="2400" b="1" dirty="0"/>
              <a:t>translation: </a:t>
            </a:r>
            <a:r>
              <a:rPr lang="en-GB" sz="2400" dirty="0"/>
              <a:t>It should admit quick translation</a:t>
            </a:r>
            <a:r>
              <a:rPr lang="en-GB" sz="2400" dirty="0" smtClean="0"/>
              <a:t>.</a:t>
            </a:r>
          </a:p>
          <a:p>
            <a:pPr algn="just"/>
            <a:endParaRPr lang="en-GB" sz="2400" dirty="0" smtClean="0"/>
          </a:p>
          <a:p>
            <a:pPr algn="just"/>
            <a:r>
              <a:rPr lang="en-GB" sz="2400" b="1" dirty="0" smtClean="0"/>
              <a:t>Widely </a:t>
            </a:r>
            <a:r>
              <a:rPr lang="en-GB" sz="2400" b="1" dirty="0"/>
              <a:t>available: </a:t>
            </a:r>
            <a:r>
              <a:rPr lang="en-GB" sz="2400" dirty="0"/>
              <a:t>Language should be widely available and it should be possible </a:t>
            </a:r>
            <a:r>
              <a:rPr lang="en-GB" sz="2400" dirty="0" smtClean="0"/>
              <a:t>to provide </a:t>
            </a:r>
            <a:r>
              <a:rPr lang="en-GB" sz="2400" dirty="0"/>
              <a:t>translators for all the major machines and for all the major operating systems. </a:t>
            </a:r>
            <a:br>
              <a:rPr lang="en-GB" sz="2400" dirty="0"/>
            </a:br>
            <a:endParaRPr lang="en-GB" sz="2400" dirty="0"/>
          </a:p>
        </p:txBody>
      </p:sp>
      <p:sp>
        <p:nvSpPr>
          <p:cNvPr id="2" name="Title 1"/>
          <p:cNvSpPr>
            <a:spLocks noGrp="1"/>
          </p:cNvSpPr>
          <p:nvPr>
            <p:ph type="title"/>
          </p:nvPr>
        </p:nvSpPr>
        <p:spPr>
          <a:xfrm>
            <a:off x="401619" y="216423"/>
            <a:ext cx="8229600" cy="1143000"/>
          </a:xfrm>
        </p:spPr>
        <p:txBody>
          <a:bodyPr/>
          <a:lstStyle/>
          <a:p>
            <a:r>
              <a:rPr lang="en-GB" dirty="0" smtClean="0"/>
              <a:t>Cont..</a:t>
            </a:r>
            <a:endParaRPr lang="en-GB" dirty="0"/>
          </a:p>
        </p:txBody>
      </p:sp>
      <p:sp>
        <p:nvSpPr>
          <p:cNvPr id="4" name="Slide Number Placeholder 3"/>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7</a:t>
            </a:fld>
            <a:endParaRPr lang="en-US" dirty="0">
              <a:solidFill>
                <a:srgbClr val="04617B">
                  <a:shade val="90000"/>
                </a:srgbClr>
              </a:solidFill>
            </a:endParaRPr>
          </a:p>
        </p:txBody>
      </p:sp>
    </p:spTree>
    <p:extLst>
      <p:ext uri="{BB962C8B-B14F-4D97-AF65-F5344CB8AC3E}">
        <p14:creationId xmlns:p14="http://schemas.microsoft.com/office/powerpoint/2010/main" val="3288509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669" y="304800"/>
            <a:ext cx="8229600" cy="742950"/>
          </a:xfrm>
        </p:spPr>
        <p:txBody>
          <a:bodyPr/>
          <a:lstStyle/>
          <a:p>
            <a:r>
              <a:rPr lang="en-GB" sz="4000" b="1" dirty="0"/>
              <a:t>Coding </a:t>
            </a:r>
            <a:r>
              <a:rPr lang="en-GB" sz="4000" b="1" dirty="0" smtClean="0"/>
              <a:t>Standards</a:t>
            </a:r>
            <a:endParaRPr lang="en-GB" sz="4000" dirty="0"/>
          </a:p>
        </p:txBody>
      </p:sp>
      <p:sp>
        <p:nvSpPr>
          <p:cNvPr id="3" name="Content Placeholder 2"/>
          <p:cNvSpPr>
            <a:spLocks noGrp="1"/>
          </p:cNvSpPr>
          <p:nvPr>
            <p:ph idx="1"/>
          </p:nvPr>
        </p:nvSpPr>
        <p:spPr>
          <a:xfrm>
            <a:off x="228600" y="1371601"/>
            <a:ext cx="8839200" cy="4953000"/>
          </a:xfrm>
        </p:spPr>
        <p:txBody>
          <a:bodyPr/>
          <a:lstStyle/>
          <a:p>
            <a:r>
              <a:rPr lang="en-US" dirty="0" smtClean="0"/>
              <a:t>Coding </a:t>
            </a:r>
            <a:r>
              <a:rPr lang="en-US" dirty="0"/>
              <a:t>standards, also known as programming conventions or coding guidelines, are a set of rules and guidelines that define the style, formatting, and best practices to be followed while writing </a:t>
            </a:r>
            <a:r>
              <a:rPr lang="en-US" dirty="0" smtClean="0"/>
              <a:t>code.</a:t>
            </a:r>
          </a:p>
          <a:p>
            <a:endParaRPr lang="en-US" dirty="0" smtClean="0"/>
          </a:p>
          <a:p>
            <a:r>
              <a:rPr lang="en-US" dirty="0"/>
              <a:t>These standards help promote consistency, readability, maintainability, and collaboration within software development teams</a:t>
            </a:r>
            <a:r>
              <a:rPr lang="en-GB" dirty="0"/>
              <a:t/>
            </a:r>
            <a:br>
              <a:rPr lang="en-GB" dirty="0"/>
            </a:br>
            <a:r>
              <a:rPr lang="en-GB" dirty="0"/>
              <a:t/>
            </a:r>
            <a:br>
              <a:rPr lang="en-GB" dirty="0"/>
            </a:br>
            <a:r>
              <a:rPr lang="en-GB" dirty="0"/>
              <a:t/>
            </a:r>
            <a:br>
              <a:rPr lang="en-GB" dirty="0"/>
            </a:br>
            <a:endParaRPr lang="en-GB" dirty="0"/>
          </a:p>
        </p:txBody>
      </p:sp>
      <p:sp>
        <p:nvSpPr>
          <p:cNvPr id="4" name="Slide Number Placeholder 3"/>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8</a:t>
            </a:fld>
            <a:endParaRPr lang="en-US" dirty="0">
              <a:solidFill>
                <a:srgbClr val="04617B">
                  <a:shade val="90000"/>
                </a:srgbClr>
              </a:solidFill>
            </a:endParaRPr>
          </a:p>
        </p:txBody>
      </p:sp>
    </p:spTree>
    <p:extLst>
      <p:ext uri="{BB962C8B-B14F-4D97-AF65-F5344CB8AC3E}">
        <p14:creationId xmlns:p14="http://schemas.microsoft.com/office/powerpoint/2010/main" val="11257452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669" y="304800"/>
            <a:ext cx="8229600" cy="742950"/>
          </a:xfrm>
        </p:spPr>
        <p:txBody>
          <a:bodyPr/>
          <a:lstStyle/>
          <a:p>
            <a:r>
              <a:rPr lang="en-GB" sz="4000" b="1" dirty="0"/>
              <a:t>Coding </a:t>
            </a:r>
            <a:r>
              <a:rPr lang="en-GB" sz="4000" b="1" dirty="0" smtClean="0"/>
              <a:t>Standards</a:t>
            </a:r>
            <a:endParaRPr lang="en-GB" sz="4000" dirty="0"/>
          </a:p>
        </p:txBody>
      </p:sp>
      <p:sp>
        <p:nvSpPr>
          <p:cNvPr id="3" name="Content Placeholder 2"/>
          <p:cNvSpPr>
            <a:spLocks noGrp="1"/>
          </p:cNvSpPr>
          <p:nvPr>
            <p:ph idx="1"/>
          </p:nvPr>
        </p:nvSpPr>
        <p:spPr>
          <a:xfrm>
            <a:off x="228600" y="1371601"/>
            <a:ext cx="8839200" cy="4953000"/>
          </a:xfrm>
        </p:spPr>
        <p:txBody>
          <a:bodyPr/>
          <a:lstStyle/>
          <a:p>
            <a:r>
              <a:rPr lang="en-US" b="1" dirty="0"/>
              <a:t>Naming Conventions: </a:t>
            </a:r>
            <a:r>
              <a:rPr lang="en-US" dirty="0"/>
              <a:t>Consistent and meaningful names for variables, functions, classes, and other code entities improve code readability. Naming conventions may specify capitalization rules, word separators, and naming patterns</a:t>
            </a:r>
            <a:r>
              <a:rPr lang="en-US" dirty="0" smtClean="0"/>
              <a:t>.</a:t>
            </a:r>
          </a:p>
          <a:p>
            <a:endParaRPr lang="en-US" dirty="0"/>
          </a:p>
          <a:p>
            <a:r>
              <a:rPr lang="en-US" b="1" dirty="0"/>
              <a:t>Indentation and Formatting: </a:t>
            </a:r>
            <a:r>
              <a:rPr lang="en-US" dirty="0"/>
              <a:t>Consistent indentation and code formatting enhance code readability. Guidelines may specify the use of tabs or spaces, line length limits, and rules for braces, parentheses, and operators.</a:t>
            </a:r>
          </a:p>
          <a:p>
            <a:r>
              <a:rPr lang="en-GB" dirty="0"/>
              <a:t/>
            </a:r>
            <a:br>
              <a:rPr lang="en-GB" dirty="0"/>
            </a:br>
            <a:r>
              <a:rPr lang="en-GB" dirty="0"/>
              <a:t/>
            </a:r>
            <a:br>
              <a:rPr lang="en-GB" dirty="0"/>
            </a:br>
            <a:endParaRPr lang="en-GB" dirty="0"/>
          </a:p>
        </p:txBody>
      </p:sp>
      <p:sp>
        <p:nvSpPr>
          <p:cNvPr id="4" name="Slide Number Placeholder 3"/>
          <p:cNvSpPr>
            <a:spLocks noGrp="1"/>
          </p:cNvSpPr>
          <p:nvPr>
            <p:ph type="sldNum" sz="quarter" idx="12"/>
          </p:nvPr>
        </p:nvSpPr>
        <p:spPr/>
        <p:txBody>
          <a:bodyPr/>
          <a:lstStyle/>
          <a:p>
            <a:pPr>
              <a:defRPr/>
            </a:pPr>
            <a:fld id="{C1B469B0-D8BC-4189-A363-B126C5C82CDA}" type="slidenum">
              <a:rPr lang="en-US" smtClean="0">
                <a:solidFill>
                  <a:srgbClr val="04617B">
                    <a:shade val="90000"/>
                  </a:srgbClr>
                </a:solidFill>
              </a:rPr>
              <a:pPr>
                <a:defRPr/>
              </a:pPr>
              <a:t>9</a:t>
            </a:fld>
            <a:endParaRPr lang="en-US" dirty="0">
              <a:solidFill>
                <a:srgbClr val="04617B">
                  <a:shade val="90000"/>
                </a:srgbClr>
              </a:solidFill>
            </a:endParaRPr>
          </a:p>
        </p:txBody>
      </p:sp>
    </p:spTree>
    <p:extLst>
      <p:ext uri="{BB962C8B-B14F-4D97-AF65-F5344CB8AC3E}">
        <p14:creationId xmlns:p14="http://schemas.microsoft.com/office/powerpoint/2010/main" val="41345680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otalTime>7608</TotalTime>
  <Words>2553</Words>
  <Application>Microsoft Office PowerPoint</Application>
  <PresentationFormat>On-screen Show (4:3)</PresentationFormat>
  <Paragraphs>238</Paragraphs>
  <Slides>38</Slides>
  <Notes>3</Notes>
  <HiddenSlides>15</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Arial Black</vt:lpstr>
      <vt:lpstr>Calibri</vt:lpstr>
      <vt:lpstr>Constantia</vt:lpstr>
      <vt:lpstr>Symbol</vt:lpstr>
      <vt:lpstr>Wingdings 2</vt:lpstr>
      <vt:lpstr>Flow</vt:lpstr>
      <vt:lpstr>Fundamental of Software Engineering </vt:lpstr>
      <vt:lpstr>Introduction </vt:lpstr>
      <vt:lpstr>Cont..</vt:lpstr>
      <vt:lpstr>Good Characteristics of a Programming Language for Implementation  </vt:lpstr>
      <vt:lpstr>Good Characteristics of a Programming Language for Implementation  </vt:lpstr>
      <vt:lpstr>Good Characteristics of a Programming Language for Implementation  </vt:lpstr>
      <vt:lpstr>Cont..</vt:lpstr>
      <vt:lpstr>Coding Standards</vt:lpstr>
      <vt:lpstr>Coding Standards</vt:lpstr>
      <vt:lpstr>Coding Standards</vt:lpstr>
      <vt:lpstr>Coding Principles</vt:lpstr>
      <vt:lpstr>Preparation principles:</vt:lpstr>
      <vt:lpstr>Programming principles: As you begin writing code, be sure you</vt:lpstr>
      <vt:lpstr>Goal: Self-Documenting Code</vt:lpstr>
      <vt:lpstr>Standard Coding  convention </vt:lpstr>
      <vt:lpstr>Benefits</vt:lpstr>
      <vt:lpstr>Coding Conventions Apply To…</vt:lpstr>
      <vt:lpstr>Organization of Program</vt:lpstr>
      <vt:lpstr>Organization of Modules</vt:lpstr>
      <vt:lpstr>File Headers </vt:lpstr>
      <vt:lpstr>Variable Names</vt:lpstr>
      <vt:lpstr>Use Vertical Alignment (Type A)</vt:lpstr>
      <vt:lpstr>Good General Coding Principle</vt:lpstr>
      <vt:lpstr>Tips of Fixing Errors</vt:lpstr>
      <vt:lpstr>Coding Process</vt:lpstr>
      <vt:lpstr>Coding Process</vt:lpstr>
      <vt:lpstr>Coding Process</vt:lpstr>
      <vt:lpstr>Coding Process</vt:lpstr>
      <vt:lpstr>Verification and validation</vt:lpstr>
      <vt:lpstr>Verification and validation</vt:lpstr>
      <vt:lpstr>Verification and validation</vt:lpstr>
      <vt:lpstr>Verification and validation</vt:lpstr>
      <vt:lpstr>Verification and validation</vt:lpstr>
      <vt:lpstr>Verification and validation</vt:lpstr>
      <vt:lpstr>Metrics</vt:lpstr>
      <vt:lpstr>Metrics</vt:lpstr>
      <vt:lpstr>Metrics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 Software Engineering CoSc 3091</dc:title>
  <dc:creator>Endale</dc:creator>
  <cp:lastModifiedBy>user</cp:lastModifiedBy>
  <cp:revision>72</cp:revision>
  <dcterms:created xsi:type="dcterms:W3CDTF">2014-08-28T06:33:33Z</dcterms:created>
  <dcterms:modified xsi:type="dcterms:W3CDTF">2023-06-05T15:19:46Z</dcterms:modified>
</cp:coreProperties>
</file>