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7AE7EA-0B0D-4F71-BB24-FB6F6D1503B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17878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AE7EA-0B0D-4F71-BB24-FB6F6D1503B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98446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AE7EA-0B0D-4F71-BB24-FB6F6D1503B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328010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AE7EA-0B0D-4F71-BB24-FB6F6D1503B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207814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7AE7EA-0B0D-4F71-BB24-FB6F6D1503B7}"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86908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7AE7EA-0B0D-4F71-BB24-FB6F6D1503B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234302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7AE7EA-0B0D-4F71-BB24-FB6F6D1503B7}"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89441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7AE7EA-0B0D-4F71-BB24-FB6F6D1503B7}"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198731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AE7EA-0B0D-4F71-BB24-FB6F6D1503B7}"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282721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7AE7EA-0B0D-4F71-BB24-FB6F6D1503B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259999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7AE7EA-0B0D-4F71-BB24-FB6F6D1503B7}"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344293-CBF3-4877-8C9B-3E7C1677B56A}" type="slidenum">
              <a:rPr lang="en-US" smtClean="0"/>
              <a:t>‹#›</a:t>
            </a:fld>
            <a:endParaRPr lang="en-US"/>
          </a:p>
        </p:txBody>
      </p:sp>
    </p:spTree>
    <p:extLst>
      <p:ext uri="{BB962C8B-B14F-4D97-AF65-F5344CB8AC3E}">
        <p14:creationId xmlns:p14="http://schemas.microsoft.com/office/powerpoint/2010/main" val="414708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AE7EA-0B0D-4F71-BB24-FB6F6D1503B7}" type="datetimeFigureOut">
              <a:rPr lang="en-US" smtClean="0"/>
              <a:t>3/9/2022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44293-CBF3-4877-8C9B-3E7C1677B56A}" type="slidenum">
              <a:rPr lang="en-US" smtClean="0"/>
              <a:t>‹#›</a:t>
            </a:fld>
            <a:endParaRPr lang="en-US"/>
          </a:p>
        </p:txBody>
      </p:sp>
    </p:spTree>
    <p:extLst>
      <p:ext uri="{BB962C8B-B14F-4D97-AF65-F5344CB8AC3E}">
        <p14:creationId xmlns:p14="http://schemas.microsoft.com/office/powerpoint/2010/main" val="115686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US" dirty="0"/>
          </a:p>
        </p:txBody>
      </p:sp>
      <p:sp>
        <p:nvSpPr>
          <p:cNvPr id="3" name="Subtitle 2"/>
          <p:cNvSpPr>
            <a:spLocks noGrp="1"/>
          </p:cNvSpPr>
          <p:nvPr>
            <p:ph type="subTitle" idx="1"/>
          </p:nvPr>
        </p:nvSpPr>
        <p:spPr/>
        <p:txBody>
          <a:bodyPr/>
          <a:lstStyle/>
          <a:p>
            <a:r>
              <a:rPr lang="en-US" dirty="0" smtClean="0"/>
              <a:t>Introduction to Digital systems</a:t>
            </a:r>
            <a:endParaRPr lang="en-US" dirty="0"/>
          </a:p>
        </p:txBody>
      </p:sp>
    </p:spTree>
    <p:extLst>
      <p:ext uri="{BB962C8B-B14F-4D97-AF65-F5344CB8AC3E}">
        <p14:creationId xmlns:p14="http://schemas.microsoft.com/office/powerpoint/2010/main" val="241349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lstStyle/>
          <a:p>
            <a:pPr algn="just"/>
            <a:r>
              <a:rPr lang="en-US" dirty="0"/>
              <a:t>Digital circuits implement components such as logic gates or more complex digital </a:t>
            </a:r>
            <a:r>
              <a:rPr lang="en-US" dirty="0" err="1" smtClean="0"/>
              <a:t>Ics</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81534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75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r>
              <a:rPr lang="en-US" dirty="0"/>
              <a:t>Digital circuits commonly use a binary scheme. Although data values are represented by just two states (0s and 1s), larger values can be represented by groups of binary bits. </a:t>
            </a:r>
            <a:endParaRPr lang="en-US" dirty="0" smtClean="0"/>
          </a:p>
          <a:p>
            <a:pPr algn="just"/>
            <a:r>
              <a:rPr lang="en-US" dirty="0" smtClean="0"/>
              <a:t>For </a:t>
            </a:r>
            <a:r>
              <a:rPr lang="en-US" dirty="0"/>
              <a:t>example, in a 1-bit system, a 0 represents a data value of 0, and a 1 represents a data value of 1. However, in a 2-bit system, a 00 represents a 0, a 01 represents a 1, a 10 represents a 2, and a 11 represents a 3. In a 16-bit system, the largest number that can be represented is 2</a:t>
            </a:r>
            <a:r>
              <a:rPr lang="en-US" baseline="30000" dirty="0"/>
              <a:t>16</a:t>
            </a:r>
            <a:r>
              <a:rPr lang="en-US" dirty="0"/>
              <a:t>, or 65,536. These groups of bits can be captured either as a sequence of successive bits or a parallel bus. This allows large streams of data to be processed easily.</a:t>
            </a:r>
          </a:p>
        </p:txBody>
      </p:sp>
    </p:spTree>
    <p:extLst>
      <p:ext uri="{BB962C8B-B14F-4D97-AF65-F5344CB8AC3E}">
        <p14:creationId xmlns:p14="http://schemas.microsoft.com/office/powerpoint/2010/main" val="217260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t>Most </a:t>
            </a:r>
            <a:r>
              <a:rPr lang="en-US" dirty="0"/>
              <a:t>useful digital circuits are synchronous, meaning there is a reference clock to coordinate the operation of the circuit blocks, so they operate in a predictable manner. </a:t>
            </a:r>
            <a:endParaRPr lang="en-US" dirty="0" smtClean="0"/>
          </a:p>
          <a:p>
            <a:pPr algn="just"/>
            <a:r>
              <a:rPr lang="en-US" dirty="0" smtClean="0"/>
              <a:t>Analog </a:t>
            </a:r>
            <a:r>
              <a:rPr lang="en-US" dirty="0"/>
              <a:t>electronics operate asynchronously, meaning they process the signal as it arrives at the input.</a:t>
            </a:r>
          </a:p>
        </p:txBody>
      </p:sp>
    </p:spTree>
    <p:extLst>
      <p:ext uri="{BB962C8B-B14F-4D97-AF65-F5344CB8AC3E}">
        <p14:creationId xmlns:p14="http://schemas.microsoft.com/office/powerpoint/2010/main" val="212080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Digital Signals vs. Analog Signals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marL="0" indent="0" algn="just">
              <a:buNone/>
            </a:pPr>
            <a:r>
              <a:rPr lang="en-US" dirty="0"/>
              <a:t>Advantages to using digital </a:t>
            </a:r>
            <a:r>
              <a:rPr lang="en-US" dirty="0" smtClean="0"/>
              <a:t>signals include </a:t>
            </a:r>
            <a:r>
              <a:rPr lang="en-US" dirty="0"/>
              <a:t>the following:</a:t>
            </a:r>
          </a:p>
          <a:p>
            <a:pPr algn="just"/>
            <a:r>
              <a:rPr lang="en-US" dirty="0" smtClean="0"/>
              <a:t>Digital </a:t>
            </a:r>
            <a:r>
              <a:rPr lang="en-US" dirty="0"/>
              <a:t>signals can convey information with less noise, distortion, and interference.</a:t>
            </a:r>
          </a:p>
          <a:p>
            <a:pPr algn="just"/>
            <a:r>
              <a:rPr lang="en-US" dirty="0"/>
              <a:t>Digital circuits can be reproduced easily in mass quantities at comparatively low costs.</a:t>
            </a:r>
          </a:p>
          <a:p>
            <a:pPr algn="just"/>
            <a:r>
              <a:rPr lang="en-US" dirty="0"/>
              <a:t>Digital signal processing is more flexible because DSP operations can be altered using digitally programmable systems.</a:t>
            </a:r>
          </a:p>
          <a:p>
            <a:pPr algn="just"/>
            <a:r>
              <a:rPr lang="en-US" dirty="0"/>
              <a:t>Digital signal processing is more secure because digital information can be easily encrypted and compressed.</a:t>
            </a:r>
          </a:p>
          <a:p>
            <a:pPr algn="just"/>
            <a:r>
              <a:rPr lang="en-US" dirty="0"/>
              <a:t>Digital systems are more accurate, and the probability of error occurrence can be reduced by employing error detection and correction codes.</a:t>
            </a:r>
          </a:p>
          <a:p>
            <a:pPr algn="just"/>
            <a:r>
              <a:rPr lang="en-US" dirty="0"/>
              <a:t>Digital signals can be easily stored on any magnetic media or optical media using semiconductor chips.</a:t>
            </a:r>
          </a:p>
          <a:p>
            <a:pPr algn="just"/>
            <a:r>
              <a:rPr lang="en-US" dirty="0"/>
              <a:t>Digital signals can be transmitted over long distances.</a:t>
            </a:r>
          </a:p>
          <a:p>
            <a:endParaRPr lang="en-US" dirty="0"/>
          </a:p>
        </p:txBody>
      </p:sp>
    </p:spTree>
    <p:extLst>
      <p:ext uri="{BB962C8B-B14F-4D97-AF65-F5344CB8AC3E}">
        <p14:creationId xmlns:p14="http://schemas.microsoft.com/office/powerpoint/2010/main" val="120168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Disadvantages to using digital </a:t>
            </a:r>
            <a:r>
              <a:rPr lang="en-US" dirty="0" smtClean="0"/>
              <a:t>signals include </a:t>
            </a:r>
            <a:r>
              <a:rPr lang="en-US" dirty="0"/>
              <a:t>the following:</a:t>
            </a:r>
          </a:p>
          <a:p>
            <a:pPr algn="just"/>
            <a:r>
              <a:rPr lang="en-US" dirty="0" smtClean="0"/>
              <a:t>A </a:t>
            </a:r>
            <a:r>
              <a:rPr lang="en-US" dirty="0"/>
              <a:t>higher bandwidth is required for digital communication when compared to analog transmission of the same information.</a:t>
            </a:r>
          </a:p>
          <a:p>
            <a:pPr algn="just"/>
            <a:r>
              <a:rPr lang="en-US" dirty="0"/>
              <a:t>DSP processes the signal at high speeds, and comprises more top internal hardware resources. This results in higher power dissipation compared to analog signal processing, which includes passive components that consume less energy.</a:t>
            </a:r>
          </a:p>
          <a:p>
            <a:pPr algn="just"/>
            <a:r>
              <a:rPr lang="en-US" dirty="0"/>
              <a:t>Digital systems and processing are typically more complex.</a:t>
            </a:r>
          </a:p>
          <a:p>
            <a:endParaRPr lang="en-US" dirty="0"/>
          </a:p>
        </p:txBody>
      </p:sp>
    </p:spTree>
    <p:extLst>
      <p:ext uri="{BB962C8B-B14F-4D97-AF65-F5344CB8AC3E}">
        <p14:creationId xmlns:p14="http://schemas.microsoft.com/office/powerpoint/2010/main" val="176648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Advantages to using analog </a:t>
            </a:r>
            <a:r>
              <a:rPr lang="en-US" dirty="0" smtClean="0"/>
              <a:t>signals include </a:t>
            </a:r>
            <a:r>
              <a:rPr lang="en-US" dirty="0"/>
              <a:t>the following:</a:t>
            </a:r>
          </a:p>
          <a:p>
            <a:pPr algn="just"/>
            <a:r>
              <a:rPr lang="en-US" dirty="0" smtClean="0"/>
              <a:t>Analog </a:t>
            </a:r>
            <a:r>
              <a:rPr lang="en-US" dirty="0"/>
              <a:t>signals are easier to process.</a:t>
            </a:r>
          </a:p>
          <a:p>
            <a:pPr algn="just"/>
            <a:r>
              <a:rPr lang="en-US" dirty="0"/>
              <a:t>Analog signals best suited for audio and video transmission.</a:t>
            </a:r>
          </a:p>
          <a:p>
            <a:pPr algn="just"/>
            <a:r>
              <a:rPr lang="en-US" dirty="0"/>
              <a:t>Analog signals are much higher density, and can present more refined information.</a:t>
            </a:r>
          </a:p>
          <a:p>
            <a:pPr algn="just"/>
            <a:r>
              <a:rPr lang="en-US" dirty="0"/>
              <a:t>Analog signals use less bandwidth than digital signals.</a:t>
            </a:r>
          </a:p>
          <a:p>
            <a:pPr algn="just"/>
            <a:r>
              <a:rPr lang="en-US" dirty="0"/>
              <a:t>Analog signals provide a more accurate representation of changes in physical phenomena, such as sound, light, temperature, position, or pressure.</a:t>
            </a:r>
          </a:p>
          <a:p>
            <a:pPr algn="just"/>
            <a:r>
              <a:rPr lang="en-US" dirty="0"/>
              <a:t>Analog communication systems are less sensitive in terms of electrical tolerance.</a:t>
            </a:r>
          </a:p>
          <a:p>
            <a:endParaRPr lang="en-US" dirty="0"/>
          </a:p>
        </p:txBody>
      </p:sp>
    </p:spTree>
    <p:extLst>
      <p:ext uri="{BB962C8B-B14F-4D97-AF65-F5344CB8AC3E}">
        <p14:creationId xmlns:p14="http://schemas.microsoft.com/office/powerpoint/2010/main" val="423154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Disadvantages to using analog </a:t>
            </a:r>
            <a:r>
              <a:rPr lang="en-US" dirty="0" smtClean="0"/>
              <a:t>signals include </a:t>
            </a:r>
            <a:r>
              <a:rPr lang="en-US" dirty="0"/>
              <a:t>the following:</a:t>
            </a:r>
          </a:p>
          <a:p>
            <a:pPr algn="just"/>
            <a:r>
              <a:rPr lang="en-US" dirty="0" smtClean="0"/>
              <a:t>Data </a:t>
            </a:r>
            <a:r>
              <a:rPr lang="en-US" dirty="0"/>
              <a:t>transmission at long distances may result in undesirable signal disturbances.</a:t>
            </a:r>
          </a:p>
          <a:p>
            <a:pPr algn="just"/>
            <a:r>
              <a:rPr lang="en-US" dirty="0"/>
              <a:t>Analog signals are prone to generation loss.</a:t>
            </a:r>
          </a:p>
          <a:p>
            <a:pPr algn="just"/>
            <a:r>
              <a:rPr lang="en-US" dirty="0"/>
              <a:t>Analog signals are subject to noise and distortion, as opposed to digital signals which have much higher immunity.</a:t>
            </a:r>
          </a:p>
          <a:p>
            <a:pPr algn="just"/>
            <a:r>
              <a:rPr lang="en-US" dirty="0"/>
              <a:t>Analog signals are generally lower quality signals than digital signals.</a:t>
            </a:r>
          </a:p>
          <a:p>
            <a:endParaRPr lang="en-US" dirty="0"/>
          </a:p>
        </p:txBody>
      </p:sp>
    </p:spTree>
    <p:extLst>
      <p:ext uri="{BB962C8B-B14F-4D97-AF65-F5344CB8AC3E}">
        <p14:creationId xmlns:p14="http://schemas.microsoft.com/office/powerpoint/2010/main" val="180888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Analog and Digital Signals: Systems and Applications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A few analog signal applications </a:t>
            </a:r>
            <a:r>
              <a:rPr lang="en-US" dirty="0" smtClean="0"/>
              <a:t>include:</a:t>
            </a:r>
            <a:endParaRPr lang="en-US" dirty="0"/>
          </a:p>
          <a:p>
            <a:pPr algn="just"/>
            <a:r>
              <a:rPr lang="en-US" dirty="0"/>
              <a:t> Audio recording and reproduction</a:t>
            </a:r>
          </a:p>
          <a:p>
            <a:pPr algn="just"/>
            <a:r>
              <a:rPr lang="en-US" dirty="0"/>
              <a:t>Temperature sensors</a:t>
            </a:r>
          </a:p>
          <a:p>
            <a:pPr algn="just"/>
            <a:r>
              <a:rPr lang="en-US" dirty="0"/>
              <a:t>Image sensors</a:t>
            </a:r>
          </a:p>
          <a:p>
            <a:pPr algn="just"/>
            <a:r>
              <a:rPr lang="en-US" dirty="0"/>
              <a:t>Radio signals</a:t>
            </a:r>
          </a:p>
          <a:p>
            <a:pPr marL="0" indent="0" algn="just">
              <a:buNone/>
            </a:pPr>
            <a:r>
              <a:rPr lang="en-US" dirty="0"/>
              <a:t>A few digital signal applications </a:t>
            </a:r>
            <a:r>
              <a:rPr lang="en-US" dirty="0" smtClean="0"/>
              <a:t>include:</a:t>
            </a:r>
            <a:endParaRPr lang="en-US" dirty="0"/>
          </a:p>
          <a:p>
            <a:pPr algn="just"/>
            <a:r>
              <a:rPr lang="en-US" dirty="0"/>
              <a:t> Communication systems (broadband, cellular)</a:t>
            </a:r>
          </a:p>
          <a:p>
            <a:pPr algn="just"/>
            <a:r>
              <a:rPr lang="en-US" dirty="0"/>
              <a:t>Networking and data communications</a:t>
            </a:r>
          </a:p>
          <a:p>
            <a:pPr algn="just"/>
            <a:r>
              <a:rPr lang="en-US" dirty="0"/>
              <a:t>Digital interfaces for programmability</a:t>
            </a:r>
          </a:p>
          <a:p>
            <a:endParaRPr lang="en-US" dirty="0"/>
          </a:p>
        </p:txBody>
      </p:sp>
    </p:spTree>
    <p:extLst>
      <p:ext uri="{BB962C8B-B14F-4D97-AF65-F5344CB8AC3E}">
        <p14:creationId xmlns:p14="http://schemas.microsoft.com/office/powerpoint/2010/main" val="241395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a:t>
            </a:r>
            <a:endParaRPr lang="en-US" dirty="0"/>
          </a:p>
        </p:txBody>
      </p:sp>
      <p:sp>
        <p:nvSpPr>
          <p:cNvPr id="3" name="Content Placeholder 2"/>
          <p:cNvSpPr>
            <a:spLocks noGrp="1"/>
          </p:cNvSpPr>
          <p:nvPr>
            <p:ph idx="1"/>
          </p:nvPr>
        </p:nvSpPr>
        <p:spPr/>
        <p:txBody>
          <a:bodyPr>
            <a:normAutofit lnSpcReduction="10000"/>
          </a:bodyPr>
          <a:lstStyle/>
          <a:p>
            <a:pPr algn="just"/>
            <a:r>
              <a:rPr lang="en-US" dirty="0"/>
              <a:t>A signal is an electromagnetic or electrical current that carries data from one system or network to another. </a:t>
            </a:r>
            <a:endParaRPr lang="en-US" dirty="0" smtClean="0"/>
          </a:p>
          <a:p>
            <a:pPr algn="just"/>
            <a:r>
              <a:rPr lang="en-US" dirty="0" smtClean="0"/>
              <a:t>In </a:t>
            </a:r>
            <a:r>
              <a:rPr lang="en-US" dirty="0"/>
              <a:t>electronics, a signal is often a time-varying voltage that is also an electromagnetic wave carrying information, though it can take on other forms, such as current. </a:t>
            </a:r>
            <a:endParaRPr lang="en-US" dirty="0" smtClean="0"/>
          </a:p>
          <a:p>
            <a:pPr algn="just"/>
            <a:r>
              <a:rPr lang="en-US" dirty="0" smtClean="0"/>
              <a:t>There </a:t>
            </a:r>
            <a:r>
              <a:rPr lang="en-US" dirty="0"/>
              <a:t>are two main types of signals used in electronics: analog and digital signals.</a:t>
            </a:r>
          </a:p>
        </p:txBody>
      </p:sp>
    </p:spTree>
    <p:extLst>
      <p:ext uri="{BB962C8B-B14F-4D97-AF65-F5344CB8AC3E}">
        <p14:creationId xmlns:p14="http://schemas.microsoft.com/office/powerpoint/2010/main" val="340382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Signal</a:t>
            </a:r>
          </a:p>
        </p:txBody>
      </p:sp>
      <p:sp>
        <p:nvSpPr>
          <p:cNvPr id="3" name="Content Placeholder 2"/>
          <p:cNvSpPr>
            <a:spLocks noGrp="1"/>
          </p:cNvSpPr>
          <p:nvPr>
            <p:ph idx="1"/>
          </p:nvPr>
        </p:nvSpPr>
        <p:spPr/>
        <p:txBody>
          <a:bodyPr>
            <a:normAutofit fontScale="85000" lnSpcReduction="20000"/>
          </a:bodyPr>
          <a:lstStyle/>
          <a:p>
            <a:pPr algn="just"/>
            <a:r>
              <a:rPr lang="en-US" dirty="0"/>
              <a:t>An analog signal is time-varying and generally bound to a range (e.g. +12V to -12V), but there is an infinite number of values within that continuous range. </a:t>
            </a:r>
            <a:endParaRPr lang="en-US" dirty="0" smtClean="0"/>
          </a:p>
          <a:p>
            <a:pPr algn="just"/>
            <a:r>
              <a:rPr lang="en-US" dirty="0" smtClean="0"/>
              <a:t>An </a:t>
            </a:r>
            <a:r>
              <a:rPr lang="en-US" dirty="0"/>
              <a:t>analog signal uses a given property of the medium to convey the signal’s information, such as electricity moving through a wire. </a:t>
            </a:r>
            <a:endParaRPr lang="en-US" dirty="0" smtClean="0"/>
          </a:p>
          <a:p>
            <a:pPr algn="just"/>
            <a:r>
              <a:rPr lang="en-US" dirty="0" smtClean="0"/>
              <a:t>In </a:t>
            </a:r>
            <a:r>
              <a:rPr lang="en-US" dirty="0"/>
              <a:t>an electrical signal, the voltage, current, or frequency of the signal may be varied to represent the information. </a:t>
            </a:r>
            <a:endParaRPr lang="en-US" dirty="0" smtClean="0"/>
          </a:p>
          <a:p>
            <a:pPr algn="just"/>
            <a:r>
              <a:rPr lang="en-US" dirty="0" smtClean="0"/>
              <a:t>Analog </a:t>
            </a:r>
            <a:r>
              <a:rPr lang="en-US" dirty="0"/>
              <a:t>signals are often calculated responses to changes in light, sound, temperature, position, pressure, or other physical phenomena.</a:t>
            </a:r>
          </a:p>
        </p:txBody>
      </p:sp>
    </p:spTree>
    <p:extLst>
      <p:ext uri="{BB962C8B-B14F-4D97-AF65-F5344CB8AC3E}">
        <p14:creationId xmlns:p14="http://schemas.microsoft.com/office/powerpoint/2010/main" val="358792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Cont’d</a:t>
            </a:r>
            <a:endParaRPr lang="en-US" dirty="0"/>
          </a:p>
        </p:txBody>
      </p:sp>
      <p:sp>
        <p:nvSpPr>
          <p:cNvPr id="3" name="Content Placeholder 2"/>
          <p:cNvSpPr>
            <a:spLocks noGrp="1"/>
          </p:cNvSpPr>
          <p:nvPr>
            <p:ph idx="1"/>
          </p:nvPr>
        </p:nvSpPr>
        <p:spPr/>
        <p:txBody>
          <a:bodyPr/>
          <a:lstStyle/>
          <a:p>
            <a:pPr algn="just"/>
            <a:r>
              <a:rPr lang="en-US" dirty="0"/>
              <a:t>When plotted on a voltage vs. time graph, an analog signal should produce a smooth and continuous curve. There should not be any </a:t>
            </a:r>
            <a:r>
              <a:rPr lang="en-US" dirty="0" smtClean="0"/>
              <a:t>discrete </a:t>
            </a:r>
            <a:r>
              <a:rPr lang="en-US" dirty="0"/>
              <a:t>value </a:t>
            </a:r>
            <a:r>
              <a:rPr lang="en-US" dirty="0" smtClean="0"/>
              <a:t>changes.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6629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11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lstStyle/>
          <a:p>
            <a:pPr algn="just"/>
            <a:r>
              <a:rPr lang="en-US" dirty="0"/>
              <a:t>Most of the fundamental electronic </a:t>
            </a:r>
            <a:r>
              <a:rPr lang="en-US" dirty="0" smtClean="0"/>
              <a:t>components; resistors</a:t>
            </a:r>
            <a:r>
              <a:rPr lang="en-US" dirty="0"/>
              <a:t>, capacitors, inductors, diodes, transistors, and operational amplifiers (op amps) </a:t>
            </a:r>
            <a:r>
              <a:rPr lang="en-US" dirty="0" smtClean="0"/>
              <a:t>are </a:t>
            </a:r>
            <a:r>
              <a:rPr lang="en-US" dirty="0"/>
              <a:t>all inherently analog components. Circuits built with a combination of these components are analog </a:t>
            </a:r>
            <a:r>
              <a:rPr lang="en-US" dirty="0" smtClean="0"/>
              <a:t>circuits.</a:t>
            </a:r>
          </a:p>
          <a:p>
            <a:pPr algn="just"/>
            <a:r>
              <a:rPr lang="en-US" dirty="0"/>
              <a:t>Analog circuits can be complex designs with multiple components, or they can be </a:t>
            </a:r>
            <a:r>
              <a:rPr lang="en-US" dirty="0" smtClean="0"/>
              <a:t>simple.</a:t>
            </a:r>
            <a:endParaRPr lang="en-US" dirty="0"/>
          </a:p>
        </p:txBody>
      </p:sp>
    </p:spTree>
    <p:extLst>
      <p:ext uri="{BB962C8B-B14F-4D97-AF65-F5344CB8AC3E}">
        <p14:creationId xmlns:p14="http://schemas.microsoft.com/office/powerpoint/2010/main" val="410871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lgn="just"/>
            <a:r>
              <a:rPr lang="en-US" dirty="0"/>
              <a:t>Analog circuits are usually more susceptible to noise, with “noise” being any small, undesired variations in voltage. Small changes in the voltage level of an analog signal can produce significant errors when being processed</a:t>
            </a:r>
            <a:r>
              <a:rPr lang="en-US" dirty="0" smtClean="0"/>
              <a:t>.</a:t>
            </a:r>
          </a:p>
          <a:p>
            <a:pPr algn="just"/>
            <a:r>
              <a:rPr lang="en-US" dirty="0"/>
              <a:t>Analog signals are commonly used in communication systems that convey voice, data, </a:t>
            </a:r>
            <a:r>
              <a:rPr lang="en-US" dirty="0" smtClean="0"/>
              <a:t>image </a:t>
            </a:r>
            <a:r>
              <a:rPr lang="en-US" dirty="0"/>
              <a:t>signal, or video information using a continuous signal.</a:t>
            </a:r>
          </a:p>
        </p:txBody>
      </p:sp>
    </p:spTree>
    <p:extLst>
      <p:ext uri="{BB962C8B-B14F-4D97-AF65-F5344CB8AC3E}">
        <p14:creationId xmlns:p14="http://schemas.microsoft.com/office/powerpoint/2010/main" val="59537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There </a:t>
            </a:r>
            <a:r>
              <a:rPr lang="en-US" dirty="0"/>
              <a:t>are two basic kinds of analog transmission, which are both based on how they adapt data to combine an input signal with a carrier signal. </a:t>
            </a:r>
            <a:endParaRPr lang="en-US" dirty="0" smtClean="0"/>
          </a:p>
          <a:p>
            <a:pPr algn="just"/>
            <a:r>
              <a:rPr lang="en-US" dirty="0" smtClean="0"/>
              <a:t>The </a:t>
            </a:r>
            <a:r>
              <a:rPr lang="en-US" dirty="0"/>
              <a:t>two techniques are </a:t>
            </a:r>
            <a:r>
              <a:rPr lang="en-US" b="1" dirty="0"/>
              <a:t>amplitude modulation</a:t>
            </a:r>
            <a:r>
              <a:rPr lang="en-US" dirty="0"/>
              <a:t> and </a:t>
            </a:r>
            <a:r>
              <a:rPr lang="en-US" b="1" dirty="0"/>
              <a:t>frequency modulation</a:t>
            </a:r>
            <a:r>
              <a:rPr lang="en-US" dirty="0"/>
              <a:t>. </a:t>
            </a:r>
            <a:endParaRPr lang="en-US" dirty="0" smtClean="0"/>
          </a:p>
          <a:p>
            <a:pPr algn="just"/>
            <a:r>
              <a:rPr lang="en-US" dirty="0" smtClean="0"/>
              <a:t>Amplitude </a:t>
            </a:r>
            <a:r>
              <a:rPr lang="en-US" dirty="0"/>
              <a:t>modulation (AM) adjusts the amplitude of the carrier signal. </a:t>
            </a:r>
            <a:endParaRPr lang="en-US" dirty="0" smtClean="0"/>
          </a:p>
          <a:p>
            <a:pPr algn="just"/>
            <a:r>
              <a:rPr lang="en-US" dirty="0" smtClean="0"/>
              <a:t>Frequency </a:t>
            </a:r>
            <a:r>
              <a:rPr lang="en-US" dirty="0"/>
              <a:t>modulation (FM) adjusts the frequency of the carrier signal. </a:t>
            </a:r>
          </a:p>
        </p:txBody>
      </p:sp>
    </p:spTree>
    <p:extLst>
      <p:ext uri="{BB962C8B-B14F-4D97-AF65-F5344CB8AC3E}">
        <p14:creationId xmlns:p14="http://schemas.microsoft.com/office/powerpoint/2010/main" val="147710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t>Analog transmission may be achieved via many methods:</a:t>
            </a:r>
          </a:p>
          <a:p>
            <a:pPr lvl="1" algn="just"/>
            <a:r>
              <a:rPr lang="en-US" dirty="0"/>
              <a:t>Through a twisted pair or coaxial cable</a:t>
            </a:r>
          </a:p>
          <a:p>
            <a:pPr lvl="1" algn="just"/>
            <a:r>
              <a:rPr lang="en-US" dirty="0"/>
              <a:t>Through an optical fiber cable</a:t>
            </a:r>
          </a:p>
          <a:p>
            <a:pPr lvl="1" algn="just"/>
            <a:r>
              <a:rPr lang="en-US" dirty="0"/>
              <a:t>Through radio</a:t>
            </a:r>
          </a:p>
          <a:p>
            <a:pPr lvl="1" algn="just"/>
            <a:r>
              <a:rPr lang="en-US" dirty="0"/>
              <a:t>Through water</a:t>
            </a:r>
          </a:p>
          <a:p>
            <a:endParaRPr lang="en-US" dirty="0"/>
          </a:p>
        </p:txBody>
      </p:sp>
    </p:spTree>
    <p:extLst>
      <p:ext uri="{BB962C8B-B14F-4D97-AF65-F5344CB8AC3E}">
        <p14:creationId xmlns:p14="http://schemas.microsoft.com/office/powerpoint/2010/main" val="341031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Signal</a:t>
            </a:r>
          </a:p>
        </p:txBody>
      </p:sp>
      <p:sp>
        <p:nvSpPr>
          <p:cNvPr id="3" name="Content Placeholder 2"/>
          <p:cNvSpPr>
            <a:spLocks noGrp="1"/>
          </p:cNvSpPr>
          <p:nvPr>
            <p:ph idx="1"/>
          </p:nvPr>
        </p:nvSpPr>
        <p:spPr/>
        <p:txBody>
          <a:bodyPr>
            <a:normAutofit fontScale="92500"/>
          </a:bodyPr>
          <a:lstStyle/>
          <a:p>
            <a:pPr algn="just"/>
            <a:r>
              <a:rPr lang="en-US" dirty="0"/>
              <a:t>A digital signal is a signal that represents data as a sequence of discrete values. A digital signal can only take on one value from a finite set of possible values at a given time</a:t>
            </a:r>
            <a:r>
              <a:rPr lang="en-US" dirty="0" smtClean="0"/>
              <a:t>.</a:t>
            </a:r>
          </a:p>
          <a:p>
            <a:pPr algn="just"/>
            <a:r>
              <a:rPr lang="en-US" dirty="0"/>
              <a:t>Digital signals are used in all digital electronics, including computing equipment and data transmission devices. When plotted on a voltage vs. time graph, digital signals are one of two values, and are usually between 0V and </a:t>
            </a:r>
            <a:r>
              <a:rPr lang="en-US" dirty="0" smtClean="0"/>
              <a:t>VCC.</a:t>
            </a:r>
            <a:endParaRPr lang="en-US" dirty="0"/>
          </a:p>
        </p:txBody>
      </p:sp>
    </p:spTree>
    <p:extLst>
      <p:ext uri="{BB962C8B-B14F-4D97-AF65-F5344CB8AC3E}">
        <p14:creationId xmlns:p14="http://schemas.microsoft.com/office/powerpoint/2010/main" val="222083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2958</TotalTime>
  <Words>1075</Words>
  <Application>Microsoft Office PowerPoint</Application>
  <PresentationFormat>On-screen Show (4:3)</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Chapter 1</vt:lpstr>
      <vt:lpstr>Signal</vt:lpstr>
      <vt:lpstr>Analog Signal</vt:lpstr>
      <vt:lpstr>Cont’d</vt:lpstr>
      <vt:lpstr>Cont’d</vt:lpstr>
      <vt:lpstr>Cont’d</vt:lpstr>
      <vt:lpstr>Cont’d</vt:lpstr>
      <vt:lpstr>Cont’d</vt:lpstr>
      <vt:lpstr>Digital Signal</vt:lpstr>
      <vt:lpstr>Cont’d</vt:lpstr>
      <vt:lpstr>Cont’d</vt:lpstr>
      <vt:lpstr>Cont’d</vt:lpstr>
      <vt:lpstr>Digital Signals vs. Analog Signals</vt:lpstr>
      <vt:lpstr>Cont’d</vt:lpstr>
      <vt:lpstr>Cont’d</vt:lpstr>
      <vt:lpstr>Cont’d</vt:lpstr>
      <vt:lpstr>Analog and Digital Signals: Systems and 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user</dc:creator>
  <cp:lastModifiedBy>user</cp:lastModifiedBy>
  <cp:revision>14</cp:revision>
  <dcterms:created xsi:type="dcterms:W3CDTF">2021-11-30T06:39:32Z</dcterms:created>
  <dcterms:modified xsi:type="dcterms:W3CDTF">2022-03-09T14:52:45Z</dcterms:modified>
</cp:coreProperties>
</file>