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7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8" r:id="rId16"/>
    <p:sldId id="279" r:id="rId17"/>
    <p:sldId id="286" r:id="rId18"/>
    <p:sldId id="287" r:id="rId19"/>
    <p:sldId id="288" r:id="rId20"/>
    <p:sldId id="283" r:id="rId21"/>
    <p:sldId id="284" r:id="rId22"/>
    <p:sldId id="285" r:id="rId23"/>
    <p:sldId id="289" r:id="rId24"/>
    <p:sldId id="290" r:id="rId25"/>
    <p:sldId id="291" r:id="rId26"/>
    <p:sldId id="292" r:id="rId27"/>
    <p:sldId id="280" r:id="rId28"/>
    <p:sldId id="281" r:id="rId29"/>
    <p:sldId id="282" r:id="rId30"/>
    <p:sldId id="293" r:id="rId31"/>
    <p:sldId id="294" r:id="rId32"/>
    <p:sldId id="295" r:id="rId33"/>
    <p:sldId id="296" r:id="rId34"/>
    <p:sldId id="298" r:id="rId35"/>
    <p:sldId id="299" r:id="rId36"/>
    <p:sldId id="297" r:id="rId37"/>
    <p:sldId id="300" r:id="rId38"/>
    <p:sldId id="301" r:id="rId39"/>
    <p:sldId id="302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 autoAdjust="0"/>
    <p:restoredTop sz="92895" autoAdjust="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92F-26FE-4D0B-A44D-31939E0EE0D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58E7-C3A9-421A-A37E-B64C8551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83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86CA-650C-443E-A834-CDE83BF7347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D300-B460-4C9E-AAE6-8F1DEB63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64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7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A91B5B-D77B-4388-B661-6A7483B5DF64}" type="slidenum">
              <a:rPr lang="en-US" smtClean="0"/>
              <a:pPr eaLnBrk="1" hangingPunct="1"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5D7FB5-44E9-48E9-A76C-FBC80C6FC9EF}" type="slidenum">
              <a:rPr lang="en-US" smtClean="0"/>
              <a:pPr eaLnBrk="1" hangingPunct="1"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B64D11-0E13-46FD-B61D-716175189E6E}" type="slidenum">
              <a:rPr lang="en-US" smtClean="0"/>
              <a:pPr eaLnBrk="1" hangingPunct="1"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4EBFE3-DE19-44DC-B6A4-8D48814DE069}" type="slidenum">
              <a:rPr lang="en-US" smtClean="0"/>
              <a:pPr eaLnBrk="1" hangingPunct="1"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D6B91E-21CD-466B-94C3-CB9B4FC3BB20}" type="slidenum">
              <a:rPr lang="en-US" smtClean="0"/>
              <a:pPr eaLnBrk="1" hangingPunct="1"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9697CB-5B79-4B53-BC31-29883CA8EFBD}" type="slidenum">
              <a:rPr lang="en-US" smtClean="0"/>
              <a:pPr eaLnBrk="1" hangingPunct="1"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350041-9D47-4BC2-8B6B-AB5FC897C987}" type="slidenum">
              <a:rPr lang="en-US" smtClean="0"/>
              <a:pPr eaLnBrk="1" hangingPunct="1"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5F5ADC-1B64-4260-86C9-CD5F18A1BB15}" type="slidenum">
              <a:rPr lang="en-US" smtClean="0"/>
              <a:pPr eaLnBrk="1" hangingPunct="1"/>
              <a:t>44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E005-1353-4305-BB47-48E8D716E63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B629-1F13-43C6-B3DD-9BF083A6DBE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C636-C336-443E-9E34-31E3D63E38C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218F0-FD65-477D-A757-721BCC8B0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95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16B4-38F6-4538-A478-B066003F3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9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BD4C-D9D4-4CCA-AD99-C93CA9F47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7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MY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17AE1-12E5-4ACB-AAAC-5AD283ABF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4245-B242-4E3A-B2CA-C182A49783B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EF5C-4913-47AC-A787-98C1A243E2B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4AC-CFAD-4E45-AF54-CB05E0646599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103C-A8A5-4780-8A7F-20DFB9C5AF0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BFDC-F37C-4612-AE78-D3B0B88B4A07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1B6E-81A3-4D04-89AC-52D9AF4C97DE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73B8-5224-400B-AE04-DF78DF6F74A7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4F5-6270-41C5-8011-AFAD7EBC1340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02B8-0853-4427-B074-1B23A6C4737C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8000999" cy="441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62200" y="3200400"/>
            <a:ext cx="472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Bookman Old Style" pitchFamily="18" charset="0"/>
              </a:rPr>
              <a:t>Digital Electronics</a:t>
            </a:r>
            <a:endParaRPr lang="en-US" sz="3200" i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839200" cy="472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0441"/>
            <a:ext cx="8839200" cy="13145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6320"/>
            <a:ext cx="8839200" cy="44582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10360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839200" cy="5105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019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686800" cy="1600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6868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38600"/>
            <a:ext cx="8686800" cy="1600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763000" cy="2209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763000" cy="1143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8763000" cy="22289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5800" y="5619690"/>
            <a:ext cx="7086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No borrows were required in this example.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839200" cy="1143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39200" cy="43912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7200" y="3200400"/>
            <a:ext cx="82296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See the following illustration since a borrow is required in this example.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8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9"/>
            <a:ext cx="8839200" cy="3931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19600"/>
            <a:ext cx="8839201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867400" y="5105400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Partial Products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029200"/>
            <a:ext cx="1066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mic Sans MS" pitchFamily="66" charset="0"/>
              </a:rPr>
              <a:t>Partial Products</a:t>
            </a:r>
            <a:endParaRPr lang="en-US" sz="1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763000" cy="3581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64178"/>
            <a:ext cx="8762999" cy="3779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" y="4343400"/>
            <a:ext cx="8762999" cy="19483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8991600" cy="586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" y="640378"/>
            <a:ext cx="8687408" cy="21028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2" y="2743200"/>
            <a:ext cx="8687408" cy="3505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839200" cy="56080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51477"/>
            <a:ext cx="8763000" cy="10487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763000" cy="205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05200"/>
            <a:ext cx="8763000" cy="2590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6078"/>
            <a:ext cx="8839200" cy="31315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400"/>
            <a:ext cx="8839200" cy="2667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6080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33982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0"/>
            <a:ext cx="8839200" cy="2514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6842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0678"/>
            <a:ext cx="8839200" cy="59001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26078"/>
            <a:ext cx="8839200" cy="17599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1676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3962400"/>
            <a:ext cx="8813800" cy="2362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686800" cy="2788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00400"/>
            <a:ext cx="8686800" cy="2971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39200" cy="2743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5" y="3276600"/>
            <a:ext cx="8839200" cy="2971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205"/>
            <a:ext cx="8686800" cy="52773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609600"/>
            <a:ext cx="8674100" cy="3657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19600"/>
            <a:ext cx="8686800" cy="1524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686800" cy="2971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978"/>
            <a:ext cx="6248400" cy="59890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1178"/>
            <a:ext cx="8686800" cy="57096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72716"/>
            <a:ext cx="8610600" cy="45850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105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978"/>
            <a:ext cx="8610600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839200" cy="205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95600"/>
            <a:ext cx="8839200" cy="2819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686800" cy="571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09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4178"/>
            <a:ext cx="8534400" cy="56842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763000" cy="5410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  </a:t>
            </a:r>
            <a:r>
              <a:rPr lang="en-US" b="1" dirty="0" smtClean="0"/>
              <a:t>Binary Coded Decimal (BCD)</a:t>
            </a:r>
          </a:p>
        </p:txBody>
      </p:sp>
      <p:sp>
        <p:nvSpPr>
          <p:cNvPr id="45059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353425" cy="4530725"/>
          </a:xfrm>
          <a:noFill/>
        </p:spPr>
        <p:txBody>
          <a:bodyPr/>
          <a:lstStyle/>
          <a:p>
            <a:pPr eaLnBrk="1" hangingPunct="1"/>
            <a:r>
              <a:rPr lang="en-US" sz="2800" dirty="0" smtClean="0"/>
              <a:t>BCD is a way to express each of the decimal digits with a binary code.</a:t>
            </a:r>
          </a:p>
          <a:p>
            <a:pPr eaLnBrk="1" hangingPunct="1"/>
            <a:r>
              <a:rPr lang="en-US" sz="2800" dirty="0" smtClean="0"/>
              <a:t>There are only 10 code groups in the BCD system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Ex : 35</a:t>
            </a:r>
            <a:r>
              <a:rPr lang="en-US" sz="2800" baseline="-25000" dirty="0" smtClean="0"/>
              <a:t>10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FF0066"/>
                </a:solidFill>
              </a:rPr>
              <a:t>0011 0101</a:t>
            </a:r>
            <a:endParaRPr lang="en-US" sz="2600" dirty="0" smtClean="0"/>
          </a:p>
          <a:p>
            <a:pPr eaLnBrk="1" hangingPunct="1"/>
            <a:endParaRPr lang="en-US" dirty="0" smtClean="0"/>
          </a:p>
        </p:txBody>
      </p:sp>
      <p:graphicFrame>
        <p:nvGraphicFramePr>
          <p:cNvPr id="127072" name="Group 96"/>
          <p:cNvGraphicFramePr>
            <a:graphicFrameLocks noGrp="1"/>
          </p:cNvGraphicFramePr>
          <p:nvPr>
            <p:ph sz="half" idx="2"/>
          </p:nvPr>
        </p:nvGraphicFramePr>
        <p:xfrm>
          <a:off x="209550" y="3141663"/>
          <a:ext cx="8820150" cy="1549400"/>
        </p:xfrm>
        <a:graphic>
          <a:graphicData uri="http://schemas.openxmlformats.org/drawingml/2006/table">
            <a:tbl>
              <a:tblPr/>
              <a:tblGrid>
                <a:gridCol w="882650"/>
                <a:gridCol w="881063"/>
                <a:gridCol w="882650"/>
                <a:gridCol w="882650"/>
                <a:gridCol w="882650"/>
                <a:gridCol w="879475"/>
                <a:gridCol w="882650"/>
                <a:gridCol w="882650"/>
                <a:gridCol w="881062"/>
                <a:gridCol w="882650"/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3DC7769-6CC2-4644-8E9B-2CC1B800F71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74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032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b="1" dirty="0"/>
              <a:t/>
            </a:r>
            <a:br>
              <a:rPr lang="en-US" sz="3800" b="1" dirty="0"/>
            </a:br>
            <a:r>
              <a:rPr lang="en-US" sz="3800" b="1" dirty="0" smtClean="0"/>
              <a:t>  </a:t>
            </a:r>
            <a:r>
              <a:rPr lang="en-US" sz="3800" b="1" dirty="0" smtClean="0"/>
              <a:t>Digital </a:t>
            </a:r>
            <a:r>
              <a:rPr lang="en-US" sz="3800" b="1" dirty="0" smtClean="0"/>
              <a:t>Codes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endParaRPr lang="en-GB" sz="38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97FC1B4-00E6-401E-92AA-2703783DE072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GB" smtClean="0"/>
              <a:t>There are other specialized codes used in digital systems </a:t>
            </a:r>
            <a:r>
              <a:rPr lang="en-GB" smtClean="0">
                <a:sym typeface="Wingdings" pitchFamily="2" charset="2"/>
              </a:rPr>
              <a:t> e.g. Gray code, ASCII code</a:t>
            </a:r>
          </a:p>
          <a:p>
            <a:pPr eaLnBrk="1" hangingPunct="1"/>
            <a:r>
              <a:rPr lang="en-GB" smtClean="0">
                <a:sym typeface="Wingdings" pitchFamily="2" charset="2"/>
              </a:rPr>
              <a:t>Some codes are </a:t>
            </a:r>
          </a:p>
          <a:p>
            <a:pPr marL="742950" lvl="1" indent="-285750" eaLnBrk="1" hangingPunct="1"/>
            <a:r>
              <a:rPr lang="en-GB" smtClean="0">
                <a:sym typeface="Wingdings" pitchFamily="2" charset="2"/>
              </a:rPr>
              <a:t>strictly numeric : e.g. BCD</a:t>
            </a:r>
          </a:p>
          <a:p>
            <a:pPr marL="742950" lvl="1" indent="-285750" eaLnBrk="1" hangingPunct="1"/>
            <a:r>
              <a:rPr lang="en-GB" smtClean="0">
                <a:sym typeface="Wingdings" pitchFamily="2" charset="2"/>
              </a:rPr>
              <a:t>Alphanumeric – to represent numbers, letters, symbols, instructions : e.g. ASCII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906218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5076825" y="3357563"/>
            <a:ext cx="3167063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33375"/>
            <a:ext cx="7920038" cy="6119813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b="1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Gray</a:t>
            </a:r>
            <a:r>
              <a:rPr lang="en-GB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Code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GB" sz="2200" dirty="0" smtClean="0"/>
              <a:t>is not an arithmetic code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GB" sz="2200" dirty="0" smtClean="0"/>
              <a:t>Only one bit changes from one code to the next in the sequence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GB" sz="2200" dirty="0" err="1" smtClean="0"/>
              <a:t>Gray</a:t>
            </a:r>
            <a:r>
              <a:rPr lang="en-GB" sz="2200" dirty="0" smtClean="0"/>
              <a:t> code can be any amounts of bits.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GB" sz="2200" dirty="0" smtClean="0"/>
              <a:t>Below is example from </a:t>
            </a:r>
            <a:r>
              <a:rPr lang="en-GB" sz="2200" dirty="0" err="1" smtClean="0">
                <a:solidFill>
                  <a:schemeClr val="tx2"/>
                </a:solidFill>
              </a:rPr>
              <a:t>Gray</a:t>
            </a:r>
            <a:r>
              <a:rPr lang="en-GB" sz="2200" dirty="0" smtClean="0">
                <a:solidFill>
                  <a:schemeClr val="tx2"/>
                </a:solidFill>
              </a:rPr>
              <a:t> Code</a:t>
            </a:r>
            <a:r>
              <a:rPr 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-to-</a:t>
            </a:r>
            <a:r>
              <a:rPr lang="en-GB" sz="2200" dirty="0" smtClean="0">
                <a:solidFill>
                  <a:schemeClr val="tx2"/>
                </a:solidFill>
              </a:rPr>
              <a:t>Binary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ms-MY" sz="2200" dirty="0" smtClean="0"/>
              <a:t>Eg : 1110 (Gray Code)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dirty="0" smtClean="0"/>
              <a:t>		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dirty="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dirty="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dirty="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dirty="0" smtClean="0"/>
              <a:t>		= </a:t>
            </a:r>
            <a:r>
              <a:rPr lang="ms-MY" sz="2200" b="1" dirty="0" smtClean="0">
                <a:solidFill>
                  <a:srgbClr val="FF0066"/>
                </a:solidFill>
              </a:rPr>
              <a:t>1011</a:t>
            </a:r>
            <a:r>
              <a:rPr lang="ms-MY" sz="2200" b="1" baseline="-25000" dirty="0" smtClean="0">
                <a:solidFill>
                  <a:srgbClr val="FF0066"/>
                </a:solidFill>
              </a:rPr>
              <a:t>2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dirty="0" smtClean="0"/>
              <a:t>			</a:t>
            </a:r>
            <a:endParaRPr lang="en-GB" sz="2200" dirty="0" smtClean="0"/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725" y="3500438"/>
            <a:ext cx="2808288" cy="2271712"/>
          </a:xfrm>
          <a:noFill/>
        </p:spPr>
      </p:pic>
      <p:pic>
        <p:nvPicPr>
          <p:cNvPr id="4710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284538"/>
            <a:ext cx="3024188" cy="1284287"/>
          </a:xfrm>
          <a:noFill/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CD5FDB5-D5AC-459F-96CD-061503908A3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718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33375"/>
            <a:ext cx="7920038" cy="6119813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Gray Code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GB" sz="2200" smtClean="0"/>
              <a:t>Below is example from </a:t>
            </a:r>
            <a:r>
              <a:rPr lang="en-GB" sz="2200" smtClean="0">
                <a:solidFill>
                  <a:schemeClr val="tx2"/>
                </a:solidFill>
              </a:rPr>
              <a:t>Binary</a:t>
            </a:r>
            <a:r>
              <a:rPr lang="en-US" sz="2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-to-</a:t>
            </a:r>
            <a:r>
              <a:rPr lang="en-GB" sz="2200" smtClean="0">
                <a:solidFill>
                  <a:schemeClr val="tx2"/>
                </a:solidFill>
              </a:rPr>
              <a:t>Gray Code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ms-MY" sz="2200" smtClean="0"/>
              <a:t>Eg : 1110</a:t>
            </a:r>
            <a:r>
              <a:rPr lang="ms-MY" sz="2200" baseline="-25000" smtClean="0"/>
              <a:t>2</a:t>
            </a:r>
            <a:r>
              <a:rPr lang="ms-MY" sz="2200" smtClean="0"/>
              <a:t>		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smtClean="0"/>
              <a:t>	</a:t>
            </a:r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ms-MY" sz="220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smtClean="0"/>
              <a:t>		= 1001 (Kod Gray)</a:t>
            </a:r>
            <a:endParaRPr lang="ms-MY" sz="2200" baseline="-25000" smtClean="0"/>
          </a:p>
          <a:p>
            <a:pPr marL="742950" lvl="1" indent="-28575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ms-MY" sz="2200" smtClean="0"/>
              <a:t>			</a:t>
            </a:r>
            <a:endParaRPr lang="en-GB" sz="2200" smtClean="0"/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425" y="3716338"/>
            <a:ext cx="2376488" cy="1922462"/>
          </a:xfrm>
          <a:noFill/>
        </p:spPr>
      </p:pic>
      <p:pic>
        <p:nvPicPr>
          <p:cNvPr id="48132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2060575"/>
            <a:ext cx="5040312" cy="1204913"/>
          </a:xfrm>
          <a:noFill/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05F8780-8C75-4AFB-A1DF-759115581B58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5364163" y="3573463"/>
            <a:ext cx="316865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9990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Group 2"/>
          <p:cNvGraphicFramePr>
            <a:graphicFrameLocks noGrp="1"/>
          </p:cNvGraphicFramePr>
          <p:nvPr>
            <p:ph/>
          </p:nvPr>
        </p:nvGraphicFramePr>
        <p:xfrm>
          <a:off x="2268538" y="184150"/>
          <a:ext cx="4103687" cy="6264276"/>
        </p:xfrm>
        <a:graphic>
          <a:graphicData uri="http://schemas.openxmlformats.org/drawingml/2006/table">
            <a:tbl>
              <a:tblPr/>
              <a:tblGrid>
                <a:gridCol w="1304925"/>
                <a:gridCol w="1128712"/>
                <a:gridCol w="16700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GRAY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9B944D4-5E14-48BA-94F1-6EF71C2003F0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218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B896B4D-6969-451F-8F68-43CC456EFA1F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0550" y="476250"/>
            <a:ext cx="8667750" cy="5761038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36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GB" sz="3200" b="1" smtClean="0"/>
              <a:t>American Standard Code for Information Interchange</a:t>
            </a:r>
            <a:r>
              <a:rPr lang="en-GB" sz="3200" smtClean="0"/>
              <a:t> (ASCII)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GB" sz="3200" smtClean="0"/>
              <a:t>It has 128 characters and symbols represented in 7-bit binary code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GB" sz="3200" smtClean="0"/>
              <a:t>Example : </a:t>
            </a:r>
          </a:p>
          <a:p>
            <a:pPr marL="1143000"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GB" sz="4000" smtClean="0"/>
              <a:t> </a:t>
            </a:r>
            <a:r>
              <a:rPr lang="en-GB" sz="4000" smtClean="0">
                <a:solidFill>
                  <a:srgbClr val="FF0066"/>
                </a:solidFill>
              </a:rPr>
              <a:t>A</a:t>
            </a:r>
            <a:r>
              <a:rPr lang="en-GB" sz="4000" smtClean="0"/>
              <a:t> = 1000001</a:t>
            </a:r>
            <a:r>
              <a:rPr lang="en-GB" sz="4000" baseline="-25000" smtClean="0"/>
              <a:t>2</a:t>
            </a:r>
            <a:r>
              <a:rPr lang="en-GB" sz="4000" smtClean="0"/>
              <a:t>;     </a:t>
            </a:r>
          </a:p>
          <a:p>
            <a:pPr marL="1143000" lvl="2" eaLnBrk="1" fontAlgn="auto" hangingPunct="1">
              <a:spcAft>
                <a:spcPts val="0"/>
              </a:spcAft>
              <a:buFont typeface="Wingdings"/>
              <a:buChar char=""/>
              <a:defRPr/>
            </a:pPr>
            <a:r>
              <a:rPr lang="en-GB" sz="4000" smtClean="0"/>
              <a:t> </a:t>
            </a:r>
            <a:r>
              <a:rPr lang="en-GB" sz="4000" smtClean="0">
                <a:solidFill>
                  <a:srgbClr val="FF0066"/>
                </a:solidFill>
              </a:rPr>
              <a:t>a</a:t>
            </a:r>
            <a:r>
              <a:rPr lang="en-GB" sz="4000" smtClean="0"/>
              <a:t> = 1100001</a:t>
            </a:r>
            <a:r>
              <a:rPr lang="en-GB" sz="4000" baseline="-2500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232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ASCII Table</a:t>
            </a:r>
          </a:p>
        </p:txBody>
      </p:sp>
      <p:graphicFrame>
        <p:nvGraphicFramePr>
          <p:cNvPr id="166920" name="Group 1032"/>
          <p:cNvGraphicFramePr>
            <a:graphicFrameLocks noGrp="1"/>
          </p:cNvGraphicFramePr>
          <p:nvPr>
            <p:ph type="tbl"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DLE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`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SOH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DCI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STX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DC2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"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ETX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DC3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EOT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DC4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$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ENQ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NAK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ACK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BEL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ETB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LF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VT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ESC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\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ms-MY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</a:t>
                      </a:r>
                      <a:endParaRPr kumimoji="0" lang="ms-MY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419CE69-39FD-4414-8B5B-C5EA8AF34F6F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1386" name="Oval 1033"/>
          <p:cNvSpPr>
            <a:spLocks noChangeArrowheads="1"/>
          </p:cNvSpPr>
          <p:nvPr/>
        </p:nvSpPr>
        <p:spPr bwMode="auto">
          <a:xfrm>
            <a:off x="5337175" y="2079625"/>
            <a:ext cx="287338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51387" name="AutoShape 1034"/>
          <p:cNvSpPr>
            <a:spLocks noChangeArrowheads="1"/>
          </p:cNvSpPr>
          <p:nvPr/>
        </p:nvSpPr>
        <p:spPr bwMode="auto">
          <a:xfrm>
            <a:off x="5292725" y="317500"/>
            <a:ext cx="2808288" cy="720725"/>
          </a:xfrm>
          <a:prstGeom prst="wedgeRoundRectCallout">
            <a:avLst>
              <a:gd name="adj1" fmla="val -37167"/>
              <a:gd name="adj2" fmla="val 20682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Kos ASCII : 1000001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61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3827463" cy="2540000"/>
          </a:xfrm>
        </p:spPr>
        <p:txBody>
          <a:bodyPr/>
          <a:lstStyle/>
          <a:p>
            <a:pPr eaLnBrk="1" hangingPunct="1"/>
            <a:r>
              <a:rPr lang="en-GB" sz="2900" smtClean="0"/>
              <a:t>ASCII example:    </a:t>
            </a:r>
            <a:br>
              <a:rPr lang="en-GB" sz="2900" smtClean="0"/>
            </a:br>
            <a:r>
              <a:rPr lang="en-GB" sz="2900" smtClean="0"/>
              <a:t/>
            </a:r>
            <a:br>
              <a:rPr lang="en-GB" sz="2900" smtClean="0"/>
            </a:br>
            <a:r>
              <a:rPr lang="en-GB" sz="2900" b="1" smtClean="0">
                <a:solidFill>
                  <a:srgbClr val="990033"/>
                </a:solidFill>
              </a:rPr>
              <a:t>20 PRINT A=“X”;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F46D87-7010-45EB-B932-2E7E9236A2BB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graphicFrame>
        <p:nvGraphicFramePr>
          <p:cNvPr id="135171" name="Group 3"/>
          <p:cNvGraphicFramePr>
            <a:graphicFrameLocks noGrp="1"/>
          </p:cNvGraphicFramePr>
          <p:nvPr>
            <p:ph sz="quarter" idx="1"/>
          </p:nvPr>
        </p:nvGraphicFramePr>
        <p:xfrm>
          <a:off x="4427538" y="549275"/>
          <a:ext cx="3897312" cy="5359408"/>
        </p:xfrm>
        <a:graphic>
          <a:graphicData uri="http://schemas.openxmlformats.org/drawingml/2006/table">
            <a:tbl>
              <a:tblPr/>
              <a:tblGrid>
                <a:gridCol w="1131887"/>
                <a:gridCol w="1001713"/>
                <a:gridCol w="1763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98" name="AutoShape 73"/>
          <p:cNvSpPr>
            <a:spLocks noChangeArrowheads="1"/>
          </p:cNvSpPr>
          <p:nvPr/>
        </p:nvSpPr>
        <p:spPr bwMode="auto">
          <a:xfrm>
            <a:off x="250825" y="4365625"/>
            <a:ext cx="3673475" cy="1081088"/>
          </a:xfrm>
          <a:prstGeom prst="wedgeRoundRectCallout">
            <a:avLst>
              <a:gd name="adj1" fmla="val 140102"/>
              <a:gd name="adj2" fmla="val -75259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>
                <a:solidFill>
                  <a:schemeClr val="tx2"/>
                </a:solidFill>
              </a:rPr>
              <a:t>1000001</a:t>
            </a:r>
            <a:r>
              <a:rPr lang="en-US" sz="2400" b="1" baseline="-25000">
                <a:solidFill>
                  <a:schemeClr val="tx2"/>
                </a:solidFill>
              </a:rPr>
              <a:t>2</a:t>
            </a:r>
            <a:r>
              <a:rPr lang="en-US" sz="2400" baseline="-25000"/>
              <a:t> </a:t>
            </a:r>
            <a:r>
              <a:rPr lang="en-US" sz="2400"/>
              <a:t>= 0100 0001</a:t>
            </a:r>
            <a:r>
              <a:rPr lang="en-US" sz="2400" baseline="-25000"/>
              <a:t>2</a:t>
            </a:r>
          </a:p>
          <a:p>
            <a:r>
              <a:rPr lang="en-US" sz="2400"/>
              <a:t>                    </a:t>
            </a:r>
            <a:r>
              <a:rPr lang="en-US" sz="2400" b="1">
                <a:solidFill>
                  <a:srgbClr val="FF0066"/>
                </a:solidFill>
              </a:rPr>
              <a:t>4       1</a:t>
            </a:r>
            <a:r>
              <a:rPr lang="en-US" sz="2400" b="1" baseline="-25000">
                <a:solidFill>
                  <a:srgbClr val="FF0066"/>
                </a:solidFill>
              </a:rPr>
              <a:t>8</a:t>
            </a:r>
            <a:r>
              <a:rPr lang="en-US" sz="240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655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067800" cy="586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479432" y="1002268"/>
            <a:ext cx="194016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Decimal Number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10022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Binary Number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10360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200" cy="16764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02484"/>
            <a:ext cx="8839200" cy="10360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19200" y="3810000"/>
            <a:ext cx="190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7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1"/>
            <a:ext cx="8839201" cy="6172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228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06557"/>
            <a:ext cx="8839200" cy="170824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4800"/>
            <a:ext cx="8839200" cy="76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6800"/>
            <a:ext cx="8839200" cy="15064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15400" cy="3124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276600"/>
            <a:ext cx="8900160" cy="990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4267200"/>
            <a:ext cx="8900160" cy="2057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</TotalTime>
  <Words>654</Words>
  <Application>Microsoft Office PowerPoint</Application>
  <PresentationFormat>On-screen Show (4:3)</PresentationFormat>
  <Paragraphs>418</Paragraphs>
  <Slides>49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Binary Coded Decimal (BCD)</vt:lpstr>
      <vt:lpstr>   Digital Codes </vt:lpstr>
      <vt:lpstr>PowerPoint Presentation</vt:lpstr>
      <vt:lpstr>PowerPoint Presentation</vt:lpstr>
      <vt:lpstr>PowerPoint Presentation</vt:lpstr>
      <vt:lpstr>PowerPoint Presentation</vt:lpstr>
      <vt:lpstr>ASCII Table</vt:lpstr>
      <vt:lpstr>ASCII example:      20 PRINT A=“X”;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DDU</dc:creator>
  <cp:lastModifiedBy>user</cp:lastModifiedBy>
  <cp:revision>193</cp:revision>
  <dcterms:created xsi:type="dcterms:W3CDTF">2018-10-06T11:26:39Z</dcterms:created>
  <dcterms:modified xsi:type="dcterms:W3CDTF">2021-12-08T12:56:31Z</dcterms:modified>
</cp:coreProperties>
</file>