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107950">
              <a:lnSpc>
                <a:spcPct val="100000"/>
              </a:lnSpc>
            </a:pPr>
            <a:fld id="{81D60167-4931-47E6-BA6A-407CBD079E47}" type="slidenum">
              <a:rPr lang="en-US" spc="-50" smtClean="0"/>
              <a:t>‹#›</a:t>
            </a:fld>
            <a:endParaRPr lang="en-US"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JUnit-Tutorial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3600" y="3223164"/>
            <a:ext cx="6172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Intoduction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to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Unit</a:t>
            </a:r>
            <a:r>
              <a:rPr spc="-10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514600" y="3909821"/>
            <a:ext cx="5117212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Using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JUnit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structure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Unit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Testing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581400" y="2715272"/>
            <a:ext cx="2743200" cy="474489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000" b="1" kern="1200" cap="sm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dirty="0" smtClean="0">
                <a:solidFill>
                  <a:schemeClr val="tx1"/>
                </a:solidFill>
              </a:rPr>
              <a:t>Chapter five</a:t>
            </a:r>
            <a:endParaRPr lang="en-US" spc="-1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354965" indent="-342265" algn="just">
              <a:lnSpc>
                <a:spcPct val="100000"/>
              </a:lnSpc>
              <a:spcBef>
                <a:spcPts val="575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4965" algn="l"/>
              </a:tabLst>
            </a:pPr>
            <a:r>
              <a:rPr lang="en-US" dirty="0"/>
              <a:t>There</a:t>
            </a:r>
            <a:r>
              <a:rPr lang="en-US" spc="70" dirty="0"/>
              <a:t> </a:t>
            </a:r>
            <a:r>
              <a:rPr lang="en-US" dirty="0"/>
              <a:t>must</a:t>
            </a:r>
            <a:r>
              <a:rPr lang="en-US" spc="65" dirty="0"/>
              <a:t> </a:t>
            </a:r>
            <a:r>
              <a:rPr lang="en-US" dirty="0"/>
              <a:t>be</a:t>
            </a:r>
            <a:r>
              <a:rPr lang="en-US" spc="75" dirty="0"/>
              <a:t> </a:t>
            </a:r>
            <a:r>
              <a:rPr lang="en-US" dirty="0"/>
              <a:t>at</a:t>
            </a:r>
            <a:r>
              <a:rPr lang="en-US" spc="85" dirty="0"/>
              <a:t> </a:t>
            </a:r>
            <a:r>
              <a:rPr lang="en-US" dirty="0"/>
              <a:t>least</a:t>
            </a:r>
            <a:r>
              <a:rPr lang="en-US" spc="80" dirty="0"/>
              <a:t> </a:t>
            </a:r>
            <a:r>
              <a:rPr lang="en-US" dirty="0"/>
              <a:t>two</a:t>
            </a:r>
            <a:r>
              <a:rPr lang="en-US" spc="70" dirty="0"/>
              <a:t> </a:t>
            </a:r>
            <a:r>
              <a:rPr lang="en-US" dirty="0"/>
              <a:t>unit</a:t>
            </a:r>
            <a:r>
              <a:rPr lang="en-US" spc="85" dirty="0"/>
              <a:t> </a:t>
            </a:r>
            <a:r>
              <a:rPr lang="en-US" dirty="0"/>
              <a:t>test</a:t>
            </a:r>
            <a:r>
              <a:rPr lang="en-US" spc="65" dirty="0"/>
              <a:t> </a:t>
            </a:r>
            <a:r>
              <a:rPr lang="en-US" dirty="0"/>
              <a:t>cases</a:t>
            </a:r>
            <a:r>
              <a:rPr lang="en-US" spc="75" dirty="0"/>
              <a:t> </a:t>
            </a:r>
            <a:r>
              <a:rPr lang="en-US" dirty="0"/>
              <a:t>for</a:t>
            </a:r>
            <a:r>
              <a:rPr lang="en-US" spc="75" dirty="0"/>
              <a:t> </a:t>
            </a:r>
            <a:r>
              <a:rPr lang="en-US" dirty="0"/>
              <a:t>each</a:t>
            </a:r>
            <a:r>
              <a:rPr lang="en-US" spc="80" dirty="0"/>
              <a:t> </a:t>
            </a:r>
            <a:r>
              <a:rPr lang="en-US" spc="-10" dirty="0"/>
              <a:t>requirement</a:t>
            </a:r>
          </a:p>
          <a:p>
            <a:pPr marL="355600" algn="just">
              <a:lnSpc>
                <a:spcPct val="100000"/>
              </a:lnSpc>
            </a:pPr>
            <a:r>
              <a:rPr lang="en-US" dirty="0"/>
              <a:t>−</a:t>
            </a:r>
            <a:r>
              <a:rPr lang="en-US" spc="165" dirty="0"/>
              <a:t> </a:t>
            </a:r>
            <a:r>
              <a:rPr lang="en-US" dirty="0"/>
              <a:t>one</a:t>
            </a:r>
            <a:r>
              <a:rPr lang="en-US" spc="150" dirty="0"/>
              <a:t> </a:t>
            </a:r>
            <a:r>
              <a:rPr lang="en-US" dirty="0"/>
              <a:t>positive</a:t>
            </a:r>
            <a:r>
              <a:rPr lang="en-US" spc="150" dirty="0"/>
              <a:t> </a:t>
            </a:r>
            <a:r>
              <a:rPr lang="en-US" dirty="0"/>
              <a:t>test</a:t>
            </a:r>
            <a:r>
              <a:rPr lang="en-US" spc="160" dirty="0"/>
              <a:t> </a:t>
            </a:r>
            <a:r>
              <a:rPr lang="en-US" dirty="0"/>
              <a:t>and</a:t>
            </a:r>
            <a:r>
              <a:rPr lang="en-US" spc="150" dirty="0"/>
              <a:t> </a:t>
            </a:r>
            <a:r>
              <a:rPr lang="en-US" dirty="0"/>
              <a:t>one</a:t>
            </a:r>
            <a:r>
              <a:rPr lang="en-US" spc="170" dirty="0"/>
              <a:t> </a:t>
            </a:r>
            <a:r>
              <a:rPr lang="en-US" dirty="0"/>
              <a:t>negative</a:t>
            </a:r>
            <a:r>
              <a:rPr lang="en-US" spc="155" dirty="0"/>
              <a:t> </a:t>
            </a:r>
            <a:r>
              <a:rPr lang="en-US" dirty="0"/>
              <a:t>test.</a:t>
            </a:r>
            <a:r>
              <a:rPr lang="en-US" spc="150" dirty="0"/>
              <a:t> </a:t>
            </a:r>
            <a:r>
              <a:rPr lang="en-US" dirty="0"/>
              <a:t>If</a:t>
            </a:r>
            <a:r>
              <a:rPr lang="en-US" spc="155" dirty="0"/>
              <a:t> </a:t>
            </a:r>
            <a:r>
              <a:rPr lang="en-US" dirty="0"/>
              <a:t>a</a:t>
            </a:r>
            <a:r>
              <a:rPr lang="en-US" spc="150" dirty="0"/>
              <a:t> </a:t>
            </a:r>
            <a:r>
              <a:rPr lang="en-US" dirty="0"/>
              <a:t>requirement</a:t>
            </a:r>
            <a:r>
              <a:rPr lang="en-US" spc="155" dirty="0"/>
              <a:t> </a:t>
            </a:r>
            <a:r>
              <a:rPr lang="en-US" spc="-25" dirty="0"/>
              <a:t>has</a:t>
            </a:r>
          </a:p>
          <a:p>
            <a:pPr marL="355600" algn="just">
              <a:spcBef>
                <a:spcPts val="5"/>
              </a:spcBef>
            </a:pPr>
            <a:r>
              <a:rPr lang="en-US" spc="-20" dirty="0"/>
              <a:t>sub-</a:t>
            </a:r>
            <a:r>
              <a:rPr lang="en-US" dirty="0"/>
              <a:t>requirements,</a:t>
            </a:r>
            <a:r>
              <a:rPr lang="en-US" spc="20" dirty="0"/>
              <a:t> </a:t>
            </a:r>
            <a:r>
              <a:rPr lang="en-US" dirty="0"/>
              <a:t>each </a:t>
            </a:r>
            <a:r>
              <a:rPr lang="en-US" spc="-20" dirty="0"/>
              <a:t>sub-</a:t>
            </a:r>
            <a:r>
              <a:rPr lang="en-US" dirty="0"/>
              <a:t>requirement</a:t>
            </a:r>
            <a:r>
              <a:rPr lang="en-US" spc="35" dirty="0"/>
              <a:t> </a:t>
            </a:r>
            <a:r>
              <a:rPr lang="en-US" dirty="0"/>
              <a:t>must</a:t>
            </a:r>
            <a:r>
              <a:rPr lang="en-US" spc="20" dirty="0"/>
              <a:t> </a:t>
            </a:r>
            <a:r>
              <a:rPr lang="en-US" dirty="0"/>
              <a:t>have</a:t>
            </a:r>
            <a:r>
              <a:rPr lang="en-US" spc="20" dirty="0"/>
              <a:t> </a:t>
            </a:r>
            <a:r>
              <a:rPr lang="en-US" dirty="0"/>
              <a:t>at</a:t>
            </a:r>
            <a:r>
              <a:rPr lang="en-US" spc="15" dirty="0"/>
              <a:t> </a:t>
            </a:r>
            <a:r>
              <a:rPr lang="en-US" dirty="0"/>
              <a:t>least</a:t>
            </a:r>
            <a:r>
              <a:rPr lang="en-US" spc="20" dirty="0"/>
              <a:t> </a:t>
            </a:r>
            <a:r>
              <a:rPr lang="en-US" spc="-25" dirty="0" smtClean="0"/>
              <a:t>two </a:t>
            </a:r>
            <a:r>
              <a:rPr lang="en-US" dirty="0" smtClean="0">
                <a:latin typeface="Times New Roman"/>
                <a:cs typeface="Times New Roman"/>
              </a:rPr>
              <a:t>test</a:t>
            </a:r>
            <a:r>
              <a:rPr lang="en-US" spc="-30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cases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positive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negative.</a:t>
            </a:r>
            <a:endParaRPr lang="en-US" dirty="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5"/>
              </a:spcBef>
            </a:pPr>
            <a:endParaRPr lang="en-US" spc="-25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55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Demonstration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1981200" y="1549403"/>
            <a:ext cx="4747895" cy="1398905"/>
            <a:chOff x="1981200" y="1549403"/>
            <a:chExt cx="4747895" cy="1398905"/>
          </a:xfrm>
        </p:grpSpPr>
        <p:sp>
          <p:nvSpPr>
            <p:cNvPr id="4" name="object 4"/>
            <p:cNvSpPr/>
            <p:nvPr/>
          </p:nvSpPr>
          <p:spPr>
            <a:xfrm>
              <a:off x="2061625" y="1549403"/>
              <a:ext cx="4577080" cy="1383665"/>
            </a:xfrm>
            <a:custGeom>
              <a:avLst/>
              <a:gdLst/>
              <a:ahLst/>
              <a:cxnLst/>
              <a:rect l="l" t="t" r="r" b="b"/>
              <a:pathLst>
                <a:path w="4577080" h="1383664">
                  <a:moveTo>
                    <a:pt x="2527283" y="0"/>
                  </a:moveTo>
                  <a:lnTo>
                    <a:pt x="2200728" y="0"/>
                  </a:lnTo>
                  <a:lnTo>
                    <a:pt x="2039918" y="2419"/>
                  </a:lnTo>
                  <a:lnTo>
                    <a:pt x="1876600" y="3629"/>
                  </a:lnTo>
                  <a:lnTo>
                    <a:pt x="1718196" y="7259"/>
                  </a:lnTo>
                  <a:lnTo>
                    <a:pt x="1559772" y="9679"/>
                  </a:lnTo>
                  <a:lnTo>
                    <a:pt x="1406241" y="13208"/>
                  </a:lnTo>
                  <a:lnTo>
                    <a:pt x="1257564" y="15628"/>
                  </a:lnTo>
                  <a:lnTo>
                    <a:pt x="1116208" y="20468"/>
                  </a:lnTo>
                  <a:lnTo>
                    <a:pt x="982173" y="22888"/>
                  </a:lnTo>
                  <a:lnTo>
                    <a:pt x="855437" y="26417"/>
                  </a:lnTo>
                  <a:lnTo>
                    <a:pt x="738449" y="30047"/>
                  </a:lnTo>
                  <a:lnTo>
                    <a:pt x="633656" y="33676"/>
                  </a:lnTo>
                  <a:lnTo>
                    <a:pt x="538609" y="36096"/>
                  </a:lnTo>
                  <a:lnTo>
                    <a:pt x="450863" y="37306"/>
                  </a:lnTo>
                  <a:lnTo>
                    <a:pt x="375311" y="37306"/>
                  </a:lnTo>
                  <a:lnTo>
                    <a:pt x="309527" y="38415"/>
                  </a:lnTo>
                  <a:lnTo>
                    <a:pt x="248597" y="36096"/>
                  </a:lnTo>
                  <a:lnTo>
                    <a:pt x="199840" y="34886"/>
                  </a:lnTo>
                  <a:lnTo>
                    <a:pt x="155977" y="32466"/>
                  </a:lnTo>
                  <a:lnTo>
                    <a:pt x="119420" y="31257"/>
                  </a:lnTo>
                  <a:lnTo>
                    <a:pt x="87737" y="27627"/>
                  </a:lnTo>
                  <a:lnTo>
                    <a:pt x="65804" y="25308"/>
                  </a:lnTo>
                  <a:lnTo>
                    <a:pt x="46305" y="22888"/>
                  </a:lnTo>
                  <a:lnTo>
                    <a:pt x="31682" y="20468"/>
                  </a:lnTo>
                  <a:lnTo>
                    <a:pt x="19498" y="18048"/>
                  </a:lnTo>
                  <a:lnTo>
                    <a:pt x="12186" y="16838"/>
                  </a:lnTo>
                  <a:lnTo>
                    <a:pt x="9749" y="15628"/>
                  </a:lnTo>
                  <a:lnTo>
                    <a:pt x="0" y="1049419"/>
                  </a:lnTo>
                  <a:lnTo>
                    <a:pt x="4875" y="1116652"/>
                  </a:lnTo>
                  <a:lnTo>
                    <a:pt x="9749" y="1146668"/>
                  </a:lnTo>
                  <a:lnTo>
                    <a:pt x="14622" y="1200703"/>
                  </a:lnTo>
                  <a:lnTo>
                    <a:pt x="14622" y="1243918"/>
                  </a:lnTo>
                  <a:lnTo>
                    <a:pt x="17059" y="1263136"/>
                  </a:lnTo>
                  <a:lnTo>
                    <a:pt x="14622" y="1278744"/>
                  </a:lnTo>
                  <a:lnTo>
                    <a:pt x="14622" y="1330370"/>
                  </a:lnTo>
                  <a:lnTo>
                    <a:pt x="4576887" y="1383199"/>
                  </a:lnTo>
                  <a:lnTo>
                    <a:pt x="4576887" y="1157477"/>
                  </a:lnTo>
                  <a:lnTo>
                    <a:pt x="4572157" y="1105843"/>
                  </a:lnTo>
                  <a:lnTo>
                    <a:pt x="4572157" y="1051818"/>
                  </a:lnTo>
                  <a:lnTo>
                    <a:pt x="4562287" y="936551"/>
                  </a:lnTo>
                  <a:lnTo>
                    <a:pt x="4557557" y="875317"/>
                  </a:lnTo>
                  <a:lnTo>
                    <a:pt x="4542751" y="754060"/>
                  </a:lnTo>
                  <a:lnTo>
                    <a:pt x="4533086" y="694026"/>
                  </a:lnTo>
                  <a:lnTo>
                    <a:pt x="4520953" y="633993"/>
                  </a:lnTo>
                  <a:lnTo>
                    <a:pt x="4511082" y="576359"/>
                  </a:lnTo>
                  <a:lnTo>
                    <a:pt x="4496482" y="518725"/>
                  </a:lnTo>
                  <a:lnTo>
                    <a:pt x="4484349" y="464701"/>
                  </a:lnTo>
                  <a:lnTo>
                    <a:pt x="4467281" y="411886"/>
                  </a:lnTo>
                  <a:lnTo>
                    <a:pt x="4452681" y="361472"/>
                  </a:lnTo>
                  <a:lnTo>
                    <a:pt x="4438081" y="313376"/>
                  </a:lnTo>
                  <a:lnTo>
                    <a:pt x="4423480" y="270221"/>
                  </a:lnTo>
                  <a:lnTo>
                    <a:pt x="4411142" y="229386"/>
                  </a:lnTo>
                  <a:lnTo>
                    <a:pt x="4396541" y="193390"/>
                  </a:lnTo>
                  <a:lnTo>
                    <a:pt x="4374744" y="134506"/>
                  </a:lnTo>
                  <a:lnTo>
                    <a:pt x="4364873" y="112928"/>
                  </a:lnTo>
                  <a:lnTo>
                    <a:pt x="4360143" y="97300"/>
                  </a:lnTo>
                  <a:lnTo>
                    <a:pt x="4355208" y="86511"/>
                  </a:lnTo>
                  <a:lnTo>
                    <a:pt x="4355208" y="84091"/>
                  </a:lnTo>
                  <a:lnTo>
                    <a:pt x="4347805" y="82881"/>
                  </a:lnTo>
                  <a:lnTo>
                    <a:pt x="4328475" y="81671"/>
                  </a:lnTo>
                  <a:lnTo>
                    <a:pt x="4296601" y="78041"/>
                  </a:lnTo>
                  <a:lnTo>
                    <a:pt x="4255267" y="74512"/>
                  </a:lnTo>
                  <a:lnTo>
                    <a:pt x="4201596" y="68462"/>
                  </a:lnTo>
                  <a:lnTo>
                    <a:pt x="4138259" y="63723"/>
                  </a:lnTo>
                  <a:lnTo>
                    <a:pt x="4062789" y="58884"/>
                  </a:lnTo>
                  <a:lnTo>
                    <a:pt x="3977449" y="52834"/>
                  </a:lnTo>
                  <a:lnTo>
                    <a:pt x="3882444" y="45675"/>
                  </a:lnTo>
                  <a:lnTo>
                    <a:pt x="3780036" y="39625"/>
                  </a:lnTo>
                  <a:lnTo>
                    <a:pt x="3667962" y="33676"/>
                  </a:lnTo>
                  <a:lnTo>
                    <a:pt x="3548486" y="26417"/>
                  </a:lnTo>
                  <a:lnTo>
                    <a:pt x="3419345" y="20468"/>
                  </a:lnTo>
                  <a:lnTo>
                    <a:pt x="3287736" y="15628"/>
                  </a:lnTo>
                  <a:lnTo>
                    <a:pt x="3146462" y="10889"/>
                  </a:lnTo>
                  <a:lnTo>
                    <a:pt x="3000047" y="7259"/>
                  </a:lnTo>
                  <a:lnTo>
                    <a:pt x="2844172" y="3629"/>
                  </a:lnTo>
                  <a:lnTo>
                    <a:pt x="2688092" y="1209"/>
                  </a:lnTo>
                  <a:lnTo>
                    <a:pt x="2527283" y="0"/>
                  </a:lnTo>
                  <a:close/>
                </a:path>
              </a:pathLst>
            </a:custGeom>
            <a:solidFill>
              <a:srgbClr val="BCC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93385" y="1560293"/>
              <a:ext cx="4004310" cy="1052195"/>
            </a:xfrm>
            <a:custGeom>
              <a:avLst/>
              <a:gdLst/>
              <a:ahLst/>
              <a:cxnLst/>
              <a:rect l="l" t="t" r="r" b="b"/>
              <a:pathLst>
                <a:path w="4004310" h="1052195">
                  <a:moveTo>
                    <a:pt x="92612" y="0"/>
                  </a:moveTo>
                  <a:lnTo>
                    <a:pt x="75552" y="0"/>
                  </a:lnTo>
                  <a:lnTo>
                    <a:pt x="73115" y="5948"/>
                  </a:lnTo>
                  <a:lnTo>
                    <a:pt x="68239" y="13208"/>
                  </a:lnTo>
                  <a:lnTo>
                    <a:pt x="63366" y="25207"/>
                  </a:lnTo>
                  <a:lnTo>
                    <a:pt x="58492" y="38415"/>
                  </a:lnTo>
                  <a:lnTo>
                    <a:pt x="51179" y="56363"/>
                  </a:lnTo>
                  <a:lnTo>
                    <a:pt x="46306" y="75621"/>
                  </a:lnTo>
                  <a:lnTo>
                    <a:pt x="41432" y="99619"/>
                  </a:lnTo>
                  <a:lnTo>
                    <a:pt x="31683" y="124826"/>
                  </a:lnTo>
                  <a:lnTo>
                    <a:pt x="26809" y="152453"/>
                  </a:lnTo>
                  <a:lnTo>
                    <a:pt x="19497" y="182500"/>
                  </a:lnTo>
                  <a:lnTo>
                    <a:pt x="9747" y="250862"/>
                  </a:lnTo>
                  <a:lnTo>
                    <a:pt x="4874" y="288068"/>
                  </a:lnTo>
                  <a:lnTo>
                    <a:pt x="2437" y="327694"/>
                  </a:lnTo>
                  <a:lnTo>
                    <a:pt x="2437" y="369740"/>
                  </a:lnTo>
                  <a:lnTo>
                    <a:pt x="0" y="414185"/>
                  </a:lnTo>
                  <a:lnTo>
                    <a:pt x="4874" y="515045"/>
                  </a:lnTo>
                  <a:lnTo>
                    <a:pt x="24370" y="739561"/>
                  </a:lnTo>
                  <a:lnTo>
                    <a:pt x="31683" y="794795"/>
                  </a:lnTo>
                  <a:lnTo>
                    <a:pt x="41432" y="894444"/>
                  </a:lnTo>
                  <a:lnTo>
                    <a:pt x="46306" y="937670"/>
                  </a:lnTo>
                  <a:lnTo>
                    <a:pt x="53616" y="976096"/>
                  </a:lnTo>
                  <a:lnTo>
                    <a:pt x="56053" y="1006113"/>
                  </a:lnTo>
                  <a:lnTo>
                    <a:pt x="60929" y="1030120"/>
                  </a:lnTo>
                  <a:lnTo>
                    <a:pt x="63366" y="1045728"/>
                  </a:lnTo>
                  <a:lnTo>
                    <a:pt x="63366" y="1051738"/>
                  </a:lnTo>
                  <a:lnTo>
                    <a:pt x="3862876" y="746770"/>
                  </a:lnTo>
                  <a:lnTo>
                    <a:pt x="4004150" y="566669"/>
                  </a:lnTo>
                  <a:lnTo>
                    <a:pt x="1091849" y="4738"/>
                  </a:lnTo>
                  <a:lnTo>
                    <a:pt x="1047965" y="4738"/>
                  </a:lnTo>
                  <a:lnTo>
                    <a:pt x="1018723" y="5948"/>
                  </a:lnTo>
                  <a:lnTo>
                    <a:pt x="982181" y="5948"/>
                  </a:lnTo>
                  <a:lnTo>
                    <a:pt x="940745" y="7158"/>
                  </a:lnTo>
                  <a:lnTo>
                    <a:pt x="894435" y="7158"/>
                  </a:lnTo>
                  <a:lnTo>
                    <a:pt x="845699" y="8368"/>
                  </a:lnTo>
                  <a:lnTo>
                    <a:pt x="792068" y="8368"/>
                  </a:lnTo>
                  <a:lnTo>
                    <a:pt x="736011" y="9578"/>
                  </a:lnTo>
                  <a:lnTo>
                    <a:pt x="677527" y="9578"/>
                  </a:lnTo>
                  <a:lnTo>
                    <a:pt x="621470" y="10788"/>
                  </a:lnTo>
                  <a:lnTo>
                    <a:pt x="363126" y="10788"/>
                  </a:lnTo>
                  <a:lnTo>
                    <a:pt x="321710" y="9578"/>
                  </a:lnTo>
                  <a:lnTo>
                    <a:pt x="282700" y="9578"/>
                  </a:lnTo>
                  <a:lnTo>
                    <a:pt x="216896" y="7158"/>
                  </a:lnTo>
                  <a:lnTo>
                    <a:pt x="165726" y="4738"/>
                  </a:lnTo>
                  <a:lnTo>
                    <a:pt x="146228" y="4738"/>
                  </a:lnTo>
                  <a:lnTo>
                    <a:pt x="129168" y="2319"/>
                  </a:lnTo>
                  <a:lnTo>
                    <a:pt x="114545" y="2319"/>
                  </a:lnTo>
                  <a:lnTo>
                    <a:pt x="102361" y="1209"/>
                  </a:lnTo>
                  <a:lnTo>
                    <a:pt x="92612" y="0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078685" y="2853356"/>
              <a:ext cx="4498975" cy="88265"/>
            </a:xfrm>
            <a:custGeom>
              <a:avLst/>
              <a:gdLst/>
              <a:ahLst/>
              <a:cxnLst/>
              <a:rect l="l" t="t" r="r" b="b"/>
              <a:pathLst>
                <a:path w="4498975" h="88264">
                  <a:moveTo>
                    <a:pt x="3229137" y="0"/>
                  </a:moveTo>
                  <a:lnTo>
                    <a:pt x="0" y="26418"/>
                  </a:lnTo>
                  <a:lnTo>
                    <a:pt x="350951" y="48029"/>
                  </a:lnTo>
                  <a:lnTo>
                    <a:pt x="2437221" y="46829"/>
                  </a:lnTo>
                  <a:lnTo>
                    <a:pt x="2817448" y="87651"/>
                  </a:lnTo>
                  <a:lnTo>
                    <a:pt x="4498958" y="70842"/>
                  </a:lnTo>
                  <a:lnTo>
                    <a:pt x="3229137" y="0"/>
                  </a:lnTo>
                  <a:close/>
                </a:path>
              </a:pathLst>
            </a:custGeom>
            <a:solidFill>
              <a:srgbClr val="8989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200" y="1601028"/>
              <a:ext cx="2322692" cy="13183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1209" y="1955240"/>
              <a:ext cx="2617579" cy="99297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36877" y="1614236"/>
              <a:ext cx="300355" cy="149225"/>
            </a:xfrm>
            <a:custGeom>
              <a:avLst/>
              <a:gdLst/>
              <a:ahLst/>
              <a:cxnLst/>
              <a:rect l="l" t="t" r="r" b="b"/>
              <a:pathLst>
                <a:path w="300355" h="149225">
                  <a:moveTo>
                    <a:pt x="253450" y="42045"/>
                  </a:moveTo>
                  <a:lnTo>
                    <a:pt x="112093" y="42045"/>
                  </a:lnTo>
                  <a:lnTo>
                    <a:pt x="107220" y="46885"/>
                  </a:lnTo>
                  <a:lnTo>
                    <a:pt x="104793" y="50515"/>
                  </a:lnTo>
                  <a:lnTo>
                    <a:pt x="102346" y="54044"/>
                  </a:lnTo>
                  <a:lnTo>
                    <a:pt x="97472" y="58884"/>
                  </a:lnTo>
                  <a:lnTo>
                    <a:pt x="92599" y="66043"/>
                  </a:lnTo>
                  <a:lnTo>
                    <a:pt x="87725" y="70882"/>
                  </a:lnTo>
                  <a:lnTo>
                    <a:pt x="82851" y="78041"/>
                  </a:lnTo>
                  <a:lnTo>
                    <a:pt x="73104" y="82881"/>
                  </a:lnTo>
                  <a:lnTo>
                    <a:pt x="65804" y="87721"/>
                  </a:lnTo>
                  <a:lnTo>
                    <a:pt x="58483" y="91250"/>
                  </a:lnTo>
                  <a:lnTo>
                    <a:pt x="53610" y="97300"/>
                  </a:lnTo>
                  <a:lnTo>
                    <a:pt x="46289" y="100929"/>
                  </a:lnTo>
                  <a:lnTo>
                    <a:pt x="41415" y="105668"/>
                  </a:lnTo>
                  <a:lnTo>
                    <a:pt x="38989" y="110508"/>
                  </a:lnTo>
                  <a:lnTo>
                    <a:pt x="38989" y="118877"/>
                  </a:lnTo>
                  <a:lnTo>
                    <a:pt x="43862" y="128557"/>
                  </a:lnTo>
                  <a:lnTo>
                    <a:pt x="51162" y="133296"/>
                  </a:lnTo>
                  <a:lnTo>
                    <a:pt x="56057" y="136925"/>
                  </a:lnTo>
                  <a:lnTo>
                    <a:pt x="63357" y="141765"/>
                  </a:lnTo>
                  <a:lnTo>
                    <a:pt x="73104" y="144084"/>
                  </a:lnTo>
                  <a:lnTo>
                    <a:pt x="82851" y="147714"/>
                  </a:lnTo>
                  <a:lnTo>
                    <a:pt x="97472" y="148924"/>
                  </a:lnTo>
                  <a:lnTo>
                    <a:pt x="109667" y="148924"/>
                  </a:lnTo>
                  <a:lnTo>
                    <a:pt x="119414" y="147714"/>
                  </a:lnTo>
                  <a:lnTo>
                    <a:pt x="124288" y="147714"/>
                  </a:lnTo>
                  <a:lnTo>
                    <a:pt x="121841" y="145294"/>
                  </a:lnTo>
                  <a:lnTo>
                    <a:pt x="116967" y="141765"/>
                  </a:lnTo>
                  <a:lnTo>
                    <a:pt x="107220" y="135715"/>
                  </a:lnTo>
                  <a:lnTo>
                    <a:pt x="99920" y="130876"/>
                  </a:lnTo>
                  <a:lnTo>
                    <a:pt x="92599" y="123717"/>
                  </a:lnTo>
                  <a:lnTo>
                    <a:pt x="90172" y="118877"/>
                  </a:lnTo>
                  <a:lnTo>
                    <a:pt x="92599" y="111718"/>
                  </a:lnTo>
                  <a:lnTo>
                    <a:pt x="99920" y="105668"/>
                  </a:lnTo>
                  <a:lnTo>
                    <a:pt x="104793" y="99719"/>
                  </a:lnTo>
                  <a:lnTo>
                    <a:pt x="114540" y="94880"/>
                  </a:lnTo>
                  <a:lnTo>
                    <a:pt x="124288" y="88931"/>
                  </a:lnTo>
                  <a:lnTo>
                    <a:pt x="136482" y="85301"/>
                  </a:lnTo>
                  <a:lnTo>
                    <a:pt x="143782" y="80461"/>
                  </a:lnTo>
                  <a:lnTo>
                    <a:pt x="153530" y="75722"/>
                  </a:lnTo>
                  <a:lnTo>
                    <a:pt x="160850" y="70882"/>
                  </a:lnTo>
                  <a:lnTo>
                    <a:pt x="168151" y="67253"/>
                  </a:lnTo>
                  <a:lnTo>
                    <a:pt x="170598" y="62514"/>
                  </a:lnTo>
                  <a:lnTo>
                    <a:pt x="173024" y="57674"/>
                  </a:lnTo>
                  <a:lnTo>
                    <a:pt x="173024" y="52834"/>
                  </a:lnTo>
                  <a:lnTo>
                    <a:pt x="175471" y="50515"/>
                  </a:lnTo>
                  <a:lnTo>
                    <a:pt x="170598" y="46885"/>
                  </a:lnTo>
                  <a:lnTo>
                    <a:pt x="170598" y="45675"/>
                  </a:lnTo>
                  <a:lnTo>
                    <a:pt x="238829" y="45675"/>
                  </a:lnTo>
                  <a:lnTo>
                    <a:pt x="246149" y="44465"/>
                  </a:lnTo>
                  <a:lnTo>
                    <a:pt x="253450" y="42045"/>
                  </a:lnTo>
                  <a:close/>
                </a:path>
                <a:path w="300355" h="149225">
                  <a:moveTo>
                    <a:pt x="202266" y="0"/>
                  </a:moveTo>
                  <a:lnTo>
                    <a:pt x="185219" y="0"/>
                  </a:lnTo>
                  <a:lnTo>
                    <a:pt x="180345" y="1209"/>
                  </a:lnTo>
                  <a:lnTo>
                    <a:pt x="165724" y="3629"/>
                  </a:lnTo>
                  <a:lnTo>
                    <a:pt x="160850" y="4839"/>
                  </a:lnTo>
                  <a:lnTo>
                    <a:pt x="121841" y="24098"/>
                  </a:lnTo>
                  <a:lnTo>
                    <a:pt x="112093" y="27627"/>
                  </a:lnTo>
                  <a:lnTo>
                    <a:pt x="102346" y="30047"/>
                  </a:lnTo>
                  <a:lnTo>
                    <a:pt x="82851" y="37306"/>
                  </a:lnTo>
                  <a:lnTo>
                    <a:pt x="73104" y="40835"/>
                  </a:lnTo>
                  <a:lnTo>
                    <a:pt x="63357" y="44465"/>
                  </a:lnTo>
                  <a:lnTo>
                    <a:pt x="56057" y="48095"/>
                  </a:lnTo>
                  <a:lnTo>
                    <a:pt x="48736" y="52834"/>
                  </a:lnTo>
                  <a:lnTo>
                    <a:pt x="29241" y="60094"/>
                  </a:lnTo>
                  <a:lnTo>
                    <a:pt x="21921" y="64833"/>
                  </a:lnTo>
                  <a:lnTo>
                    <a:pt x="17047" y="69672"/>
                  </a:lnTo>
                  <a:lnTo>
                    <a:pt x="9747" y="74512"/>
                  </a:lnTo>
                  <a:lnTo>
                    <a:pt x="7300" y="79251"/>
                  </a:lnTo>
                  <a:lnTo>
                    <a:pt x="2426" y="84091"/>
                  </a:lnTo>
                  <a:lnTo>
                    <a:pt x="2426" y="88931"/>
                  </a:lnTo>
                  <a:lnTo>
                    <a:pt x="0" y="93670"/>
                  </a:lnTo>
                  <a:lnTo>
                    <a:pt x="0" y="110508"/>
                  </a:lnTo>
                  <a:lnTo>
                    <a:pt x="2426" y="116558"/>
                  </a:lnTo>
                  <a:lnTo>
                    <a:pt x="4873" y="120087"/>
                  </a:lnTo>
                  <a:lnTo>
                    <a:pt x="4873" y="110508"/>
                  </a:lnTo>
                  <a:lnTo>
                    <a:pt x="9747" y="106878"/>
                  </a:lnTo>
                  <a:lnTo>
                    <a:pt x="9747" y="100929"/>
                  </a:lnTo>
                  <a:lnTo>
                    <a:pt x="12173" y="96090"/>
                  </a:lnTo>
                  <a:lnTo>
                    <a:pt x="19494" y="90141"/>
                  </a:lnTo>
                  <a:lnTo>
                    <a:pt x="21921" y="86511"/>
                  </a:lnTo>
                  <a:lnTo>
                    <a:pt x="31668" y="80461"/>
                  </a:lnTo>
                  <a:lnTo>
                    <a:pt x="41415" y="75722"/>
                  </a:lnTo>
                  <a:lnTo>
                    <a:pt x="51162" y="72092"/>
                  </a:lnTo>
                  <a:lnTo>
                    <a:pt x="65804" y="68462"/>
                  </a:lnTo>
                  <a:lnTo>
                    <a:pt x="73104" y="63723"/>
                  </a:lnTo>
                  <a:lnTo>
                    <a:pt x="82851" y="60094"/>
                  </a:lnTo>
                  <a:lnTo>
                    <a:pt x="87725" y="55254"/>
                  </a:lnTo>
                  <a:lnTo>
                    <a:pt x="97472" y="51624"/>
                  </a:lnTo>
                  <a:lnTo>
                    <a:pt x="107220" y="44465"/>
                  </a:lnTo>
                  <a:lnTo>
                    <a:pt x="112093" y="42045"/>
                  </a:lnTo>
                  <a:lnTo>
                    <a:pt x="253450" y="42045"/>
                  </a:lnTo>
                  <a:lnTo>
                    <a:pt x="258323" y="37306"/>
                  </a:lnTo>
                  <a:lnTo>
                    <a:pt x="258323" y="27627"/>
                  </a:lnTo>
                  <a:lnTo>
                    <a:pt x="256516" y="24098"/>
                  </a:lnTo>
                  <a:lnTo>
                    <a:pt x="238829" y="24098"/>
                  </a:lnTo>
                  <a:lnTo>
                    <a:pt x="233955" y="21678"/>
                  </a:lnTo>
                  <a:lnTo>
                    <a:pt x="231528" y="14418"/>
                  </a:lnTo>
                  <a:lnTo>
                    <a:pt x="221781" y="6049"/>
                  </a:lnTo>
                  <a:lnTo>
                    <a:pt x="212034" y="1209"/>
                  </a:lnTo>
                  <a:lnTo>
                    <a:pt x="202266" y="0"/>
                  </a:lnTo>
                  <a:close/>
                </a:path>
                <a:path w="300355" h="149225">
                  <a:moveTo>
                    <a:pt x="287573" y="10889"/>
                  </a:moveTo>
                  <a:lnTo>
                    <a:pt x="253450" y="10889"/>
                  </a:lnTo>
                  <a:lnTo>
                    <a:pt x="255897" y="13208"/>
                  </a:lnTo>
                  <a:lnTo>
                    <a:pt x="263197" y="20468"/>
                  </a:lnTo>
                  <a:lnTo>
                    <a:pt x="265644" y="24098"/>
                  </a:lnTo>
                  <a:lnTo>
                    <a:pt x="268071" y="28837"/>
                  </a:lnTo>
                  <a:lnTo>
                    <a:pt x="270518" y="32466"/>
                  </a:lnTo>
                  <a:lnTo>
                    <a:pt x="272944" y="37306"/>
                  </a:lnTo>
                  <a:lnTo>
                    <a:pt x="275391" y="43255"/>
                  </a:lnTo>
                  <a:lnTo>
                    <a:pt x="275391" y="45675"/>
                  </a:lnTo>
                  <a:lnTo>
                    <a:pt x="272944" y="48095"/>
                  </a:lnTo>
                  <a:lnTo>
                    <a:pt x="297333" y="51624"/>
                  </a:lnTo>
                  <a:lnTo>
                    <a:pt x="297333" y="44465"/>
                  </a:lnTo>
                  <a:lnTo>
                    <a:pt x="299760" y="40835"/>
                  </a:lnTo>
                  <a:lnTo>
                    <a:pt x="299760" y="22888"/>
                  </a:lnTo>
                  <a:lnTo>
                    <a:pt x="294886" y="18048"/>
                  </a:lnTo>
                  <a:lnTo>
                    <a:pt x="292459" y="14418"/>
                  </a:lnTo>
                  <a:lnTo>
                    <a:pt x="290012" y="12099"/>
                  </a:lnTo>
                  <a:lnTo>
                    <a:pt x="287573" y="10889"/>
                  </a:lnTo>
                  <a:close/>
                </a:path>
                <a:path w="300355" h="149225">
                  <a:moveTo>
                    <a:pt x="238829" y="45675"/>
                  </a:moveTo>
                  <a:lnTo>
                    <a:pt x="170598" y="45675"/>
                  </a:lnTo>
                  <a:lnTo>
                    <a:pt x="238829" y="46885"/>
                  </a:lnTo>
                  <a:lnTo>
                    <a:pt x="238829" y="45675"/>
                  </a:lnTo>
                  <a:close/>
                </a:path>
                <a:path w="300355" h="149225">
                  <a:moveTo>
                    <a:pt x="238829" y="1209"/>
                  </a:moveTo>
                  <a:lnTo>
                    <a:pt x="238829" y="24098"/>
                  </a:lnTo>
                  <a:lnTo>
                    <a:pt x="256516" y="24098"/>
                  </a:lnTo>
                  <a:lnTo>
                    <a:pt x="255897" y="22888"/>
                  </a:lnTo>
                  <a:lnTo>
                    <a:pt x="255897" y="19258"/>
                  </a:lnTo>
                  <a:lnTo>
                    <a:pt x="253450" y="12099"/>
                  </a:lnTo>
                  <a:lnTo>
                    <a:pt x="253450" y="10889"/>
                  </a:lnTo>
                  <a:lnTo>
                    <a:pt x="287573" y="10889"/>
                  </a:lnTo>
                  <a:lnTo>
                    <a:pt x="277818" y="6049"/>
                  </a:lnTo>
                  <a:lnTo>
                    <a:pt x="275391" y="6049"/>
                  </a:lnTo>
                  <a:lnTo>
                    <a:pt x="238829" y="1209"/>
                  </a:lnTo>
                  <a:close/>
                </a:path>
              </a:pathLst>
            </a:custGeom>
            <a:solidFill>
              <a:srgbClr val="FFA6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22044" y="3609213"/>
            <a:ext cx="570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3035" algn="l"/>
              </a:tabLst>
            </a:pPr>
            <a:r>
              <a:rPr sz="1800" dirty="0">
                <a:latin typeface="Arial"/>
                <a:cs typeface="Arial"/>
              </a:rPr>
              <a:t>Look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JUnit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Laboratory</a:t>
            </a:r>
            <a:r>
              <a:rPr sz="1800" spc="-10" dirty="0">
                <a:latin typeface="Arial"/>
                <a:cs typeface="Arial"/>
              </a:rPr>
              <a:t> manual: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u="sng" spc="-10" dirty="0">
                <a:solidFill>
                  <a:srgbClr val="7D9CE8"/>
                </a:solidFill>
                <a:uFill>
                  <a:solidFill>
                    <a:srgbClr val="7D9CE8"/>
                  </a:solidFill>
                </a:uFill>
                <a:latin typeface="Arial"/>
                <a:cs typeface="Arial"/>
                <a:hlinkClick r:id="rId4"/>
              </a:rPr>
              <a:t>JUnit-Tutorial.pdf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2985"/>
            <a:ext cx="7467600" cy="1074653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5899785" algn="l"/>
              </a:tabLst>
            </a:pPr>
            <a:r>
              <a:rPr dirty="0">
                <a:solidFill>
                  <a:schemeClr val="tx1"/>
                </a:solidFill>
              </a:rPr>
              <a:t>How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can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you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test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20" dirty="0" smtClean="0">
                <a:solidFill>
                  <a:schemeClr val="tx1"/>
                </a:solidFill>
              </a:rPr>
              <a:t>your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spc="-10" dirty="0" smtClean="0">
                <a:solidFill>
                  <a:schemeClr val="tx1"/>
                </a:solidFill>
              </a:rPr>
              <a:t>code</a:t>
            </a:r>
            <a:r>
              <a:rPr spc="-1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grpSp>
        <p:nvGrpSpPr>
          <p:cNvPr id="3" name="object 3"/>
          <p:cNvGrpSpPr/>
          <p:nvPr/>
        </p:nvGrpSpPr>
        <p:grpSpPr>
          <a:xfrm>
            <a:off x="2758954" y="1876829"/>
            <a:ext cx="3894454" cy="3338195"/>
            <a:chOff x="2758954" y="1876829"/>
            <a:chExt cx="3894454" cy="3338195"/>
          </a:xfrm>
        </p:grpSpPr>
        <p:sp>
          <p:nvSpPr>
            <p:cNvPr id="4" name="object 4"/>
            <p:cNvSpPr/>
            <p:nvPr/>
          </p:nvSpPr>
          <p:spPr>
            <a:xfrm>
              <a:off x="3139668" y="2107742"/>
              <a:ext cx="2665095" cy="3107055"/>
            </a:xfrm>
            <a:custGeom>
              <a:avLst/>
              <a:gdLst/>
              <a:ahLst/>
              <a:cxnLst/>
              <a:rect l="l" t="t" r="r" b="b"/>
              <a:pathLst>
                <a:path w="2665095" h="3107054">
                  <a:moveTo>
                    <a:pt x="2082203" y="351650"/>
                  </a:moveTo>
                  <a:lnTo>
                    <a:pt x="0" y="0"/>
                  </a:lnTo>
                  <a:lnTo>
                    <a:pt x="13144" y="1514144"/>
                  </a:lnTo>
                  <a:lnTo>
                    <a:pt x="1509801" y="1787055"/>
                  </a:lnTo>
                  <a:lnTo>
                    <a:pt x="2082203" y="351650"/>
                  </a:lnTo>
                  <a:close/>
                </a:path>
                <a:path w="2665095" h="3107054">
                  <a:moveTo>
                    <a:pt x="2665069" y="2734360"/>
                  </a:moveTo>
                  <a:lnTo>
                    <a:pt x="1782864" y="2443073"/>
                  </a:lnTo>
                  <a:lnTo>
                    <a:pt x="1220965" y="2458834"/>
                  </a:lnTo>
                  <a:lnTo>
                    <a:pt x="1026668" y="2878671"/>
                  </a:lnTo>
                  <a:lnTo>
                    <a:pt x="2604630" y="3106978"/>
                  </a:lnTo>
                  <a:lnTo>
                    <a:pt x="2665069" y="2734360"/>
                  </a:lnTo>
                  <a:close/>
                </a:path>
              </a:pathLst>
            </a:custGeom>
            <a:solidFill>
              <a:srgbClr val="FDDA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954" y="1876829"/>
              <a:ext cx="3893859" cy="316206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393429"/>
            <a:ext cx="664083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42585" algn="l"/>
              </a:tabLst>
            </a:pPr>
            <a:r>
              <a:rPr dirty="0">
                <a:solidFill>
                  <a:schemeClr val="tx1"/>
                </a:solidFill>
              </a:rPr>
              <a:t>How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can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you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test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20" dirty="0" smtClean="0">
                <a:solidFill>
                  <a:schemeClr val="tx1"/>
                </a:solidFill>
              </a:rPr>
              <a:t>your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spc="-20" dirty="0" smtClean="0">
                <a:solidFill>
                  <a:schemeClr val="tx1"/>
                </a:solidFill>
              </a:rPr>
              <a:t>app</a:t>
            </a:r>
            <a:r>
              <a:rPr spc="-2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07340" y="1320749"/>
            <a:ext cx="7517765" cy="4794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Run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app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with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inputs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should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produce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a</a:t>
            </a:r>
            <a:endParaRPr sz="24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Arial"/>
                <a:cs typeface="Arial"/>
              </a:rPr>
              <a:t>known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output,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verify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actual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output</a:t>
            </a:r>
            <a:endParaRPr sz="2400" dirty="0">
              <a:latin typeface="Arial"/>
              <a:cs typeface="Arial"/>
            </a:endParaRPr>
          </a:p>
          <a:p>
            <a:pPr marL="704850" marR="4953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One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approach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may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you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can’t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make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your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app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accept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“bad”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inputs;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thus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you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may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not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able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to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force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all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possible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if-then-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r>
              <a:rPr sz="20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blocks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app’s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classes’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methods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to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 execute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75"/>
              </a:spcBef>
            </a:pPr>
            <a:endParaRPr sz="2000" dirty="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8750"/>
              <a:buFont typeface="DejaVu Sans"/>
              <a:buChar char="⚫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Write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separate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“test”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designed</a:t>
            </a:r>
            <a:r>
              <a:rPr sz="2400" spc="-25" dirty="0">
                <a:latin typeface="Arial"/>
                <a:cs typeface="Arial"/>
              </a:rPr>
              <a:t> to </a:t>
            </a:r>
            <a:r>
              <a:rPr sz="2400" dirty="0">
                <a:latin typeface="Arial"/>
                <a:cs typeface="Arial"/>
              </a:rPr>
              <a:t>exercise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classes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“production” </a:t>
            </a:r>
            <a:r>
              <a:rPr sz="2400" spc="-25" dirty="0">
                <a:latin typeface="Arial"/>
                <a:cs typeface="Arial"/>
              </a:rPr>
              <a:t>app</a:t>
            </a:r>
            <a:endParaRPr sz="2400" dirty="0">
              <a:latin typeface="Arial"/>
              <a:cs typeface="Arial"/>
            </a:endParaRPr>
          </a:p>
          <a:p>
            <a:pPr marL="704850" marR="542290" algn="just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problem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with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this</a:t>
            </a:r>
            <a:r>
              <a:rPr sz="2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might</a:t>
            </a:r>
            <a:r>
              <a:rPr sz="20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be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gathering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results</a:t>
            </a:r>
            <a:r>
              <a:rPr sz="2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exercises</a:t>
            </a:r>
            <a:r>
              <a:rPr sz="2000" spc="-5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and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determining</a:t>
            </a:r>
            <a:r>
              <a:rPr sz="20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whether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each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passed</a:t>
            </a:r>
            <a:r>
              <a:rPr sz="20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6FC0"/>
                </a:solidFill>
                <a:latin typeface="Arial"/>
                <a:cs typeface="Arial"/>
              </a:rPr>
              <a:t>or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failed.</a:t>
            </a:r>
            <a:endParaRPr sz="2000" dirty="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663" y="1683373"/>
            <a:ext cx="1224359" cy="1418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3800" y="4495800"/>
            <a:ext cx="1600199" cy="17205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342985"/>
            <a:ext cx="7467600" cy="1074653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What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Unit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Testing?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41754"/>
            <a:ext cx="8027034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70000"/>
              <a:buFont typeface="DejaVu Sans"/>
              <a:buChar char="⚫"/>
              <a:tabLst>
                <a:tab pos="355600" algn="l"/>
              </a:tabLst>
            </a:pPr>
            <a:r>
              <a:rPr sz="3000" dirty="0">
                <a:latin typeface="Arial"/>
                <a:cs typeface="Arial"/>
              </a:rPr>
              <a:t>Creating</a:t>
            </a:r>
            <a:r>
              <a:rPr sz="3000" spc="-50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special-</a:t>
            </a:r>
            <a:r>
              <a:rPr sz="3000" dirty="0">
                <a:latin typeface="Arial"/>
                <a:cs typeface="Arial"/>
              </a:rPr>
              <a:t>purpose</a:t>
            </a:r>
            <a:r>
              <a:rPr sz="3000" spc="-5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code</a:t>
            </a:r>
            <a:r>
              <a:rPr sz="3000" spc="-45" dirty="0">
                <a:latin typeface="Arial"/>
                <a:cs typeface="Arial"/>
              </a:rPr>
              <a:t> </a:t>
            </a:r>
            <a:r>
              <a:rPr sz="3000" spc="-20" dirty="0">
                <a:latin typeface="Arial"/>
                <a:cs typeface="Arial"/>
              </a:rPr>
              <a:t>that </a:t>
            </a:r>
            <a:r>
              <a:rPr sz="3000" dirty="0">
                <a:latin typeface="Arial"/>
                <a:cs typeface="Arial"/>
              </a:rPr>
              <a:t>exercises</a:t>
            </a:r>
            <a:r>
              <a:rPr sz="3000" spc="-3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specific</a:t>
            </a:r>
            <a:r>
              <a:rPr sz="3000" spc="-35" dirty="0"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0000"/>
                </a:solidFill>
                <a:latin typeface="Arial"/>
                <a:cs typeface="Arial"/>
              </a:rPr>
              <a:t>classes</a:t>
            </a:r>
            <a:r>
              <a:rPr sz="3000" b="1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of</a:t>
            </a:r>
            <a:r>
              <a:rPr sz="3000" spc="-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your</a:t>
            </a:r>
            <a:r>
              <a:rPr sz="3000" spc="-1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application </a:t>
            </a:r>
            <a:r>
              <a:rPr sz="3000" dirty="0">
                <a:latin typeface="Arial"/>
                <a:cs typeface="Arial"/>
              </a:rPr>
              <a:t>is</a:t>
            </a:r>
            <a:r>
              <a:rPr sz="3000" spc="-1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called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Unit</a:t>
            </a:r>
            <a:r>
              <a:rPr sz="3000" spc="-25" dirty="0">
                <a:latin typeface="Arial"/>
                <a:cs typeface="Arial"/>
              </a:rPr>
              <a:t> </a:t>
            </a:r>
            <a:r>
              <a:rPr sz="3000" spc="-10" dirty="0">
                <a:latin typeface="Arial"/>
                <a:cs typeface="Arial"/>
              </a:rPr>
              <a:t>Testing</a:t>
            </a:r>
            <a:endParaRPr sz="3000" dirty="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645"/>
              </a:spcBef>
              <a:buClr>
                <a:srgbClr val="669999"/>
              </a:buClr>
              <a:buSzPct val="69230"/>
              <a:buFont typeface="DejaVu Sans"/>
              <a:buChar char="⚫"/>
              <a:tabLst>
                <a:tab pos="704215" algn="l"/>
              </a:tabLst>
            </a:pP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Unit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Testing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sz="26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also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known</a:t>
            </a:r>
            <a:r>
              <a:rPr sz="26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as</a:t>
            </a:r>
            <a:r>
              <a:rPr sz="26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FF0000"/>
                </a:solidFill>
                <a:latin typeface="Arial"/>
                <a:cs typeface="Arial"/>
              </a:rPr>
              <a:t>“Class</a:t>
            </a:r>
            <a:r>
              <a:rPr sz="26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Arial"/>
                <a:cs typeface="Arial"/>
              </a:rPr>
              <a:t>Testing”</a:t>
            </a:r>
            <a:endParaRPr sz="2600" dirty="0">
              <a:latin typeface="Arial"/>
              <a:cs typeface="Arial"/>
            </a:endParaRPr>
          </a:p>
          <a:p>
            <a:pPr marL="355600" marR="20955" indent="-342900">
              <a:lnSpc>
                <a:spcPct val="100000"/>
              </a:lnSpc>
              <a:spcBef>
                <a:spcPts val="705"/>
              </a:spcBef>
              <a:buClr>
                <a:srgbClr val="330066"/>
              </a:buClr>
              <a:buSzPct val="70000"/>
              <a:buFont typeface="DejaVu Sans"/>
              <a:buChar char="⚫"/>
              <a:tabLst>
                <a:tab pos="355600" algn="l"/>
              </a:tabLst>
            </a:pP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Such</a:t>
            </a:r>
            <a:r>
              <a:rPr sz="3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test</a:t>
            </a:r>
            <a:r>
              <a:rPr sz="3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code</a:t>
            </a:r>
            <a:r>
              <a:rPr sz="3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usually</a:t>
            </a:r>
            <a:r>
              <a:rPr sz="3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exercises</a:t>
            </a:r>
            <a:r>
              <a:rPr sz="3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one</a:t>
            </a:r>
            <a:r>
              <a:rPr sz="3000" spc="-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6FC0"/>
                </a:solidFill>
                <a:latin typeface="Arial"/>
                <a:cs typeface="Arial"/>
              </a:rPr>
              <a:t>method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of</a:t>
            </a:r>
            <a:r>
              <a:rPr sz="3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class</a:t>
            </a:r>
            <a:r>
              <a:rPr sz="3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at</a:t>
            </a:r>
            <a:r>
              <a:rPr sz="3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30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6FC0"/>
                </a:solidFill>
                <a:latin typeface="Arial"/>
                <a:cs typeface="Arial"/>
              </a:rPr>
              <a:t>time whenever</a:t>
            </a:r>
            <a:r>
              <a:rPr sz="30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006FC0"/>
                </a:solidFill>
                <a:latin typeface="Arial"/>
                <a:cs typeface="Arial"/>
              </a:rPr>
              <a:t>possible.</a:t>
            </a:r>
            <a:endParaRPr sz="3000" dirty="0">
              <a:latin typeface="Arial"/>
              <a:cs typeface="Arial"/>
            </a:endParaRPr>
          </a:p>
          <a:p>
            <a:pPr marL="355600" marR="293370" indent="-342900">
              <a:lnSpc>
                <a:spcPct val="100000"/>
              </a:lnSpc>
              <a:spcBef>
                <a:spcPts val="720"/>
              </a:spcBef>
              <a:buClr>
                <a:srgbClr val="330066"/>
              </a:buClr>
              <a:buSzPct val="70000"/>
              <a:buFont typeface="DejaVu Sans"/>
              <a:buChar char="⚫"/>
              <a:tabLst>
                <a:tab pos="355600" algn="l"/>
              </a:tabLst>
            </a:pP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The</a:t>
            </a:r>
            <a:r>
              <a:rPr sz="3000" spc="-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tests</a:t>
            </a:r>
            <a:r>
              <a:rPr sz="3000" spc="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usually</a:t>
            </a:r>
            <a:r>
              <a:rPr sz="3000" spc="-40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include</a:t>
            </a:r>
            <a:r>
              <a:rPr sz="3000" spc="-20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exercising</a:t>
            </a:r>
            <a:r>
              <a:rPr sz="3000" spc="-25" dirty="0">
                <a:solidFill>
                  <a:srgbClr val="9A0075"/>
                </a:solidFill>
                <a:latin typeface="Arial"/>
                <a:cs typeface="Arial"/>
              </a:rPr>
              <a:t> the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methods</a:t>
            </a:r>
            <a:r>
              <a:rPr sz="3000" spc="-1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in</a:t>
            </a:r>
            <a:r>
              <a:rPr sz="3000" spc="-1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“boundary</a:t>
            </a:r>
            <a:r>
              <a:rPr sz="3000" spc="-40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conditions”</a:t>
            </a:r>
            <a:r>
              <a:rPr sz="3000" spc="-4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by</a:t>
            </a:r>
            <a:r>
              <a:rPr sz="3000" spc="-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9A0075"/>
                </a:solidFill>
                <a:latin typeface="Arial"/>
                <a:cs typeface="Arial"/>
              </a:rPr>
              <a:t>force-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feeding</a:t>
            </a:r>
            <a:r>
              <a:rPr sz="3000" spc="-50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the</a:t>
            </a:r>
            <a:r>
              <a:rPr sz="3000" spc="-1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methods</a:t>
            </a:r>
            <a:r>
              <a:rPr sz="3000" spc="-2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“bad”</a:t>
            </a:r>
            <a:r>
              <a:rPr sz="3000" spc="-1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arguments,</a:t>
            </a:r>
            <a:r>
              <a:rPr sz="3000" spc="-15" dirty="0">
                <a:solidFill>
                  <a:srgbClr val="9A0075"/>
                </a:solidFill>
                <a:latin typeface="Arial"/>
                <a:cs typeface="Arial"/>
              </a:rPr>
              <a:t> </a:t>
            </a:r>
            <a:r>
              <a:rPr sz="3000" spc="-20" dirty="0">
                <a:solidFill>
                  <a:srgbClr val="9A0075"/>
                </a:solidFill>
                <a:latin typeface="Arial"/>
                <a:cs typeface="Arial"/>
              </a:rPr>
              <a:t>such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39" y="6059220"/>
            <a:ext cx="14243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9A0075"/>
                </a:solidFill>
                <a:latin typeface="Arial"/>
                <a:cs typeface="Arial"/>
              </a:rPr>
              <a:t>as </a:t>
            </a:r>
            <a:r>
              <a:rPr sz="3000" spc="-10" dirty="0">
                <a:solidFill>
                  <a:srgbClr val="9A0075"/>
                </a:solidFill>
                <a:latin typeface="Arial"/>
                <a:cs typeface="Arial"/>
              </a:rPr>
              <a:t>nulls.</a:t>
            </a:r>
            <a:endParaRPr sz="3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12302" y="6279896"/>
            <a:ext cx="95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163145"/>
            <a:ext cx="1454755" cy="168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/>
              <a:t>Naïve</a:t>
            </a:r>
            <a:r>
              <a:rPr spc="-110" dirty="0"/>
              <a:t> </a:t>
            </a:r>
            <a:r>
              <a:rPr spc="-20" dirty="0"/>
              <a:t>Demo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22029"/>
            <a:ext cx="346900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What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is</a:t>
            </a:r>
            <a:r>
              <a:rPr spc="-5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JUnit?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59740" y="1244853"/>
            <a:ext cx="8071484" cy="4772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5885" indent="-342900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JUnit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source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Java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testing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framework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used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write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repeatable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tests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95"/>
              </a:spcBef>
              <a:buClr>
                <a:srgbClr val="330066"/>
              </a:buClr>
              <a:buFont typeface="DejaVu Sans"/>
              <a:buChar char="⚫"/>
            </a:pP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4965" algn="l"/>
              </a:tabLst>
            </a:pPr>
            <a:r>
              <a:rPr sz="2400" dirty="0">
                <a:latin typeface="Arial"/>
                <a:cs typeface="Arial"/>
              </a:rPr>
              <a:t>It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built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Eclipse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ItelliJ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etc)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Clr>
                <a:srgbClr val="330066"/>
              </a:buClr>
              <a:buFont typeface="DejaVu Sans"/>
              <a:buChar char="⚫"/>
            </a:pPr>
            <a:endParaRPr sz="24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buClr>
                <a:srgbClr val="330066"/>
              </a:buClr>
              <a:buSzPct val="68750"/>
              <a:buFont typeface="DejaVu Sans"/>
              <a:buChar char="⚫"/>
              <a:tabLst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JUnit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designed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to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automatically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“test”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methods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in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turn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“real”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code.</a:t>
            </a:r>
            <a:endParaRPr sz="2400">
              <a:latin typeface="Arial"/>
              <a:cs typeface="Arial"/>
            </a:endParaRPr>
          </a:p>
          <a:p>
            <a:pPr marL="704850" marR="736600" lvl="1" indent="-347980">
              <a:lnSpc>
                <a:spcPct val="100000"/>
              </a:lnSpc>
              <a:spcBef>
                <a:spcPts val="490"/>
              </a:spcBef>
              <a:buClr>
                <a:srgbClr val="669999"/>
              </a:buClr>
              <a:buSzPct val="70000"/>
              <a:buFont typeface="DejaVu Sans"/>
              <a:buChar char="⚫"/>
              <a:tabLst>
                <a:tab pos="704850" algn="l"/>
              </a:tabLst>
            </a:pP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It</a:t>
            </a:r>
            <a:r>
              <a:rPr sz="2000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can</a:t>
            </a:r>
            <a:r>
              <a:rPr sz="20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compare</a:t>
            </a:r>
            <a:r>
              <a:rPr sz="2000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actual</a:t>
            </a:r>
            <a:r>
              <a:rPr sz="2000" u="none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results</a:t>
            </a:r>
            <a:r>
              <a:rPr sz="2000" u="none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000" u="none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“test”</a:t>
            </a:r>
            <a:r>
              <a:rPr sz="2000" u="none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received</a:t>
            </a:r>
            <a:r>
              <a:rPr sz="2000" u="none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from</a:t>
            </a:r>
            <a:r>
              <a:rPr sz="2000" u="none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a</a:t>
            </a:r>
            <a:r>
              <a:rPr sz="2000" u="none" spc="-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spc="-20" dirty="0">
                <a:solidFill>
                  <a:srgbClr val="00AF50"/>
                </a:solidFill>
                <a:latin typeface="Arial"/>
                <a:cs typeface="Arial"/>
              </a:rPr>
              <a:t>real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method</a:t>
            </a:r>
            <a:r>
              <a:rPr sz="2000" u="none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vs.</a:t>
            </a:r>
            <a:r>
              <a:rPr sz="2000" u="none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the</a:t>
            </a:r>
            <a:r>
              <a:rPr sz="2000" u="none" spc="-3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results</a:t>
            </a:r>
            <a:r>
              <a:rPr sz="2000" u="none" spc="-3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it</a:t>
            </a:r>
            <a:r>
              <a:rPr sz="2000" u="none" spc="-1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Arial"/>
                <a:cs typeface="Arial"/>
              </a:rPr>
              <a:t>expected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,</a:t>
            </a:r>
            <a:r>
              <a:rPr sz="2000" u="none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and</a:t>
            </a:r>
            <a:r>
              <a:rPr sz="2000" u="none" spc="-2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dirty="0">
                <a:solidFill>
                  <a:srgbClr val="00AF50"/>
                </a:solidFill>
                <a:latin typeface="Arial"/>
                <a:cs typeface="Arial"/>
              </a:rPr>
              <a:t>report</a:t>
            </a:r>
            <a:r>
              <a:rPr sz="2000" u="none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u="none" spc="-10" dirty="0">
                <a:solidFill>
                  <a:srgbClr val="00AF50"/>
                </a:solidFill>
                <a:latin typeface="Arial"/>
                <a:cs typeface="Arial"/>
              </a:rPr>
              <a:t>deviations.</a:t>
            </a:r>
            <a:endParaRPr sz="2000">
              <a:latin typeface="Arial"/>
              <a:cs typeface="Arial"/>
            </a:endParaRPr>
          </a:p>
          <a:p>
            <a:pPr marL="704215" lvl="1" indent="-347345">
              <a:lnSpc>
                <a:spcPct val="100000"/>
              </a:lnSpc>
              <a:spcBef>
                <a:spcPts val="480"/>
              </a:spcBef>
              <a:buClr>
                <a:srgbClr val="669999"/>
              </a:buClr>
              <a:buSzPct val="70000"/>
              <a:buFont typeface="DejaVu Sans"/>
              <a:buChar char="⚫"/>
              <a:tabLst>
                <a:tab pos="70421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0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does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guarantee</a:t>
            </a:r>
            <a:r>
              <a:rPr sz="20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that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methods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it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calls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actually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 perform</a:t>
            </a:r>
            <a:endParaRPr sz="2000">
              <a:latin typeface="Arial"/>
              <a:cs typeface="Arial"/>
            </a:endParaRPr>
          </a:p>
          <a:p>
            <a:pPr marL="704850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meaningful</a:t>
            </a:r>
            <a:r>
              <a:rPr sz="20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endParaRPr sz="2000">
              <a:latin typeface="Arial"/>
              <a:cs typeface="Arial"/>
            </a:endParaRPr>
          </a:p>
          <a:p>
            <a:pPr marL="1000125" lvl="2" indent="-294005">
              <a:lnSpc>
                <a:spcPct val="100000"/>
              </a:lnSpc>
              <a:spcBef>
                <a:spcPts val="420"/>
              </a:spcBef>
              <a:buClr>
                <a:srgbClr val="CCCC00"/>
              </a:buClr>
              <a:buSzPct val="67647"/>
              <a:buFont typeface="DejaVu Sans"/>
              <a:buChar char="⚫"/>
              <a:tabLst>
                <a:tab pos="1000125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sz="17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sz="17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meaningful</a:t>
            </a:r>
            <a:r>
              <a:rPr sz="17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endParaRPr sz="1700">
              <a:latin typeface="Arial"/>
              <a:cs typeface="Arial"/>
            </a:endParaRPr>
          </a:p>
          <a:p>
            <a:pPr marL="1000125" lvl="2" indent="-294005">
              <a:lnSpc>
                <a:spcPct val="100000"/>
              </a:lnSpc>
              <a:spcBef>
                <a:spcPts val="409"/>
              </a:spcBef>
              <a:buClr>
                <a:srgbClr val="CCCC00"/>
              </a:buClr>
              <a:buSzPct val="67647"/>
              <a:buFont typeface="DejaVu Sans"/>
              <a:buChar char="⚫"/>
              <a:tabLst>
                <a:tab pos="1000125" algn="l"/>
              </a:tabLst>
            </a:pP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You</a:t>
            </a:r>
            <a:r>
              <a:rPr sz="17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must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write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“enough”</a:t>
            </a:r>
            <a:r>
              <a:rPr sz="17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tests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to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cover</a:t>
            </a:r>
            <a:r>
              <a:rPr sz="17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all</a:t>
            </a:r>
            <a:r>
              <a:rPr sz="17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FF0000"/>
                </a:solidFill>
                <a:latin typeface="Arial"/>
                <a:cs typeface="Arial"/>
              </a:rPr>
              <a:t>possible</a:t>
            </a:r>
            <a:r>
              <a:rPr sz="1700" spc="-3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Arial"/>
                <a:cs typeface="Arial"/>
              </a:rPr>
              <a:t>situations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81484"/>
            <a:ext cx="7467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What</a:t>
            </a:r>
            <a:r>
              <a:rPr spc="-13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are</a:t>
            </a:r>
            <a:r>
              <a:rPr spc="-11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some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limitations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-35" dirty="0">
                <a:solidFill>
                  <a:schemeClr val="tx1"/>
                </a:solidFill>
              </a:rPr>
              <a:t>of </a:t>
            </a:r>
            <a:r>
              <a:rPr dirty="0">
                <a:solidFill>
                  <a:schemeClr val="tx1"/>
                </a:solidFill>
              </a:rPr>
              <a:t>JUnit</a:t>
            </a:r>
            <a:r>
              <a:rPr spc="-9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testing?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743278"/>
            <a:ext cx="7965440" cy="32696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44145" indent="-342900">
              <a:lnSpc>
                <a:spcPct val="100000"/>
              </a:lnSpc>
              <a:spcBef>
                <a:spcPts val="95"/>
              </a:spcBef>
              <a:buClr>
                <a:srgbClr val="330066"/>
              </a:buClr>
              <a:buSzPct val="69642"/>
              <a:buFont typeface="DejaVu Sans"/>
              <a:buChar char="⚫"/>
              <a:tabLst>
                <a:tab pos="355600" algn="l"/>
              </a:tabLst>
            </a:pP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Not</a:t>
            </a:r>
            <a:r>
              <a:rPr sz="2800" spc="-6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8509FF"/>
                </a:solidFill>
                <a:latin typeface="Arial"/>
                <a:cs typeface="Arial"/>
              </a:rPr>
              <a:t>well-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suited</a:t>
            </a:r>
            <a:r>
              <a:rPr sz="2800" spc="-5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for</a:t>
            </a:r>
            <a:r>
              <a:rPr sz="2800" spc="-6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testing</a:t>
            </a:r>
            <a:r>
              <a:rPr sz="2800" spc="-6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user</a:t>
            </a:r>
            <a:r>
              <a:rPr sz="2800" spc="-6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interfaces</a:t>
            </a:r>
            <a:r>
              <a:rPr sz="2800" spc="-7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509FF"/>
                </a:solidFill>
                <a:latin typeface="Arial"/>
                <a:cs typeface="Arial"/>
              </a:rPr>
              <a:t>(other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approaches</a:t>
            </a:r>
            <a:r>
              <a:rPr sz="2800" spc="-6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8509FF"/>
                </a:solidFill>
                <a:latin typeface="Arial"/>
                <a:cs typeface="Arial"/>
              </a:rPr>
              <a:t>are</a:t>
            </a:r>
            <a:r>
              <a:rPr sz="2800" spc="-7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8509FF"/>
                </a:solidFill>
                <a:latin typeface="Arial"/>
                <a:cs typeface="Arial"/>
              </a:rPr>
              <a:t>needed)</a:t>
            </a:r>
            <a:endParaRPr sz="2800">
              <a:latin typeface="Arial"/>
              <a:cs typeface="Arial"/>
            </a:endParaRPr>
          </a:p>
          <a:p>
            <a:pPr marL="355600" marR="235585" indent="-342900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DejaVu Sans"/>
              <a:buChar char="⚫"/>
              <a:tabLst>
                <a:tab pos="355600" algn="l"/>
              </a:tabLst>
            </a:pP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Does</a:t>
            </a:r>
            <a:r>
              <a:rPr sz="2800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not</a:t>
            </a:r>
            <a:r>
              <a:rPr sz="2800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ensure</a:t>
            </a:r>
            <a:r>
              <a:rPr sz="2800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that</a:t>
            </a:r>
            <a:r>
              <a:rPr sz="2800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all</a:t>
            </a:r>
            <a:r>
              <a:rPr sz="2800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code</a:t>
            </a:r>
            <a:r>
              <a:rPr sz="2800" spc="-4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is</a:t>
            </a:r>
            <a:r>
              <a:rPr sz="2800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actually</a:t>
            </a:r>
            <a:r>
              <a:rPr sz="2800" spc="-5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AF50"/>
                </a:solidFill>
                <a:latin typeface="Arial"/>
                <a:cs typeface="Arial"/>
              </a:rPr>
              <a:t>tested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(other</a:t>
            </a:r>
            <a:r>
              <a:rPr sz="2800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tools</a:t>
            </a:r>
            <a:r>
              <a:rPr sz="2800" spc="-7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are</a:t>
            </a:r>
            <a:r>
              <a:rPr sz="2800" spc="-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needed</a:t>
            </a:r>
            <a:r>
              <a:rPr sz="2800" spc="-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800" spc="-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AF50"/>
                </a:solidFill>
                <a:latin typeface="Arial"/>
                <a:cs typeface="Arial"/>
              </a:rPr>
              <a:t>measure</a:t>
            </a:r>
            <a:r>
              <a:rPr sz="2800" spc="-5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AF50"/>
                </a:solidFill>
                <a:latin typeface="Arial"/>
                <a:cs typeface="Arial"/>
              </a:rPr>
              <a:t>code </a:t>
            </a:r>
            <a:r>
              <a:rPr sz="2800" spc="-10" dirty="0">
                <a:solidFill>
                  <a:srgbClr val="00AF50"/>
                </a:solidFill>
                <a:latin typeface="Arial"/>
                <a:cs typeface="Arial"/>
              </a:rPr>
              <a:t>coverage)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DejaVu Sans"/>
              <a:buChar char="⚫"/>
              <a:tabLst>
                <a:tab pos="354965" algn="l"/>
              </a:tabLst>
            </a:pP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Is</a:t>
            </a:r>
            <a:r>
              <a:rPr sz="28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not</a:t>
            </a:r>
            <a:r>
              <a:rPr sz="28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006FC0"/>
                </a:solidFill>
                <a:latin typeface="Arial"/>
                <a:cs typeface="Arial"/>
              </a:rPr>
              <a:t>well-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suited</a:t>
            </a:r>
            <a:r>
              <a:rPr sz="28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for</a:t>
            </a:r>
            <a:r>
              <a:rPr sz="28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testing</a:t>
            </a:r>
            <a:r>
              <a:rPr sz="28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an</a:t>
            </a:r>
            <a:r>
              <a:rPr sz="2800" spc="-4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FC0"/>
                </a:solidFill>
                <a:latin typeface="Arial"/>
                <a:cs typeface="Arial"/>
              </a:rPr>
              <a:t>entire</a:t>
            </a:r>
            <a:r>
              <a:rPr sz="2800" spc="-5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6FC0"/>
                </a:solidFill>
                <a:latin typeface="Arial"/>
                <a:cs typeface="Arial"/>
              </a:rPr>
              <a:t>application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330066"/>
              </a:buClr>
              <a:buSzPct val="69642"/>
              <a:buFont typeface="DejaVu Sans"/>
              <a:buChar char="⚫"/>
              <a:tabLst>
                <a:tab pos="354965" algn="l"/>
              </a:tabLst>
            </a:pP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Complexities</a:t>
            </a:r>
            <a:r>
              <a:rPr sz="2800" spc="-6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related</a:t>
            </a:r>
            <a:r>
              <a:rPr sz="2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to</a:t>
            </a:r>
            <a:r>
              <a:rPr sz="2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testing</a:t>
            </a:r>
            <a:r>
              <a:rPr sz="28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1F5F"/>
                </a:solidFill>
                <a:latin typeface="Arial"/>
                <a:cs typeface="Arial"/>
              </a:rPr>
              <a:t>private</a:t>
            </a:r>
            <a:r>
              <a:rPr sz="2800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001F5F"/>
                </a:solidFill>
                <a:latin typeface="Arial"/>
                <a:cs typeface="Arial"/>
              </a:rPr>
              <a:t>methods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21105" y="1801973"/>
          <a:ext cx="7595234" cy="4224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745"/>
                <a:gridCol w="3793489"/>
              </a:tblGrid>
              <a:tr h="226695">
                <a:tc>
                  <a:txBody>
                    <a:bodyPr/>
                    <a:lstStyle/>
                    <a:p>
                      <a:pPr marR="17780" algn="ctr">
                        <a:lnSpc>
                          <a:spcPts val="1435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3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Testing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2855">
                        <a:lnSpc>
                          <a:spcPts val="1435"/>
                        </a:lnSpc>
                      </a:pPr>
                      <a:r>
                        <a:rPr sz="1300" spc="-10" dirty="0">
                          <a:latin typeface="Arial"/>
                          <a:cs typeface="Arial"/>
                        </a:rPr>
                        <a:t>Automated Testing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717550">
                <a:tc>
                  <a:txBody>
                    <a:bodyPr/>
                    <a:lstStyle/>
                    <a:p>
                      <a:pPr marL="31750" marR="20701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Executing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manually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without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tool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known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testing.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5730" marB="0"/>
                </a:tc>
                <a:tc>
                  <a:txBody>
                    <a:bodyPr/>
                    <a:lstStyle/>
                    <a:p>
                      <a:pPr marL="78740" marR="176530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1300" spc="-25" dirty="0">
                          <a:latin typeface="Arial"/>
                          <a:cs typeface="Arial"/>
                        </a:rPr>
                        <a:t>Taking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tool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support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executing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cases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tool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known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as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3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testing.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6670" marB="0"/>
                </a:tc>
              </a:tr>
              <a:tr h="819150">
                <a:tc>
                  <a:txBody>
                    <a:bodyPr/>
                    <a:lstStyle/>
                    <a:p>
                      <a:pPr marL="31750" marR="7112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300" b="1" spc="-25" dirty="0">
                          <a:latin typeface="Arial"/>
                          <a:cs typeface="Arial"/>
                        </a:rPr>
                        <a:t>Time-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consuming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tedious</a:t>
                      </a:r>
                      <a:r>
                        <a:rPr sz="13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Since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cases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executed by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resources,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slow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tedious.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 marL="78740" marR="292735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runs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significantly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faster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resources.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77165" marB="0"/>
                </a:tc>
              </a:tr>
              <a:tr h="1067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31750" marR="79375" algn="just">
                        <a:lnSpc>
                          <a:spcPct val="100000"/>
                        </a:lnSpc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Huge</a:t>
                      </a:r>
                      <a:r>
                        <a:rPr sz="1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investment in</a:t>
                      </a:r>
                      <a:r>
                        <a:rPr sz="1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resources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need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manually,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testers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required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testing.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8100" marB="0"/>
                </a:tc>
                <a:tc>
                  <a:txBody>
                    <a:bodyPr/>
                    <a:lstStyle/>
                    <a:p>
                      <a:pPr marL="78740" marR="103505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3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investment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resources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cases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tools,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so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number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testers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required in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automation testing.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8905" marB="0"/>
                </a:tc>
              </a:tr>
              <a:tr h="669925">
                <a:tc>
                  <a:txBody>
                    <a:bodyPr/>
                    <a:lstStyle/>
                    <a:p>
                      <a:pPr marL="31750" marR="1441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3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reliable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Manual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testing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reliable,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as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has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account for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human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errors.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  <a:tc>
                  <a:txBody>
                    <a:bodyPr/>
                    <a:lstStyle/>
                    <a:p>
                      <a:pPr marL="78740" marR="8890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300" b="1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3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reliable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Automation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tests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precise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reliable.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28270" marB="0"/>
                </a:tc>
              </a:tr>
              <a:tr h="723900">
                <a:tc>
                  <a:txBody>
                    <a:bodyPr/>
                    <a:lstStyle/>
                    <a:p>
                      <a:pPr marL="31750" marR="271780" algn="just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300" b="1" spc="-20" dirty="0">
                          <a:latin typeface="Arial"/>
                          <a:cs typeface="Arial"/>
                        </a:rPr>
                        <a:t>Non-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programmable</a:t>
                      </a:r>
                      <a:r>
                        <a:rPr sz="13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3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3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be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done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sophisticated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fetch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hidden information.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174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78740" marR="24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300" b="1" spc="-10" dirty="0">
                          <a:latin typeface="Arial"/>
                          <a:cs typeface="Arial"/>
                        </a:rPr>
                        <a:t>Programmable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−</a:t>
                      </a:r>
                      <a:r>
                        <a:rPr sz="13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Testers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program sophisticated</a:t>
                      </a:r>
                      <a:r>
                        <a:rPr sz="1300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tests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bring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hidden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information.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01192" y="1411351"/>
            <a:ext cx="8462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Unit</a:t>
            </a:r>
            <a:r>
              <a:rPr sz="1800" b="1" spc="-2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testing</a:t>
            </a:r>
            <a:r>
              <a:rPr sz="1800" b="1" spc="-2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can</a:t>
            </a:r>
            <a:r>
              <a:rPr sz="1800" b="1" spc="-1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be</a:t>
            </a:r>
            <a:r>
              <a:rPr sz="1800" b="1" spc="-3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done</a:t>
            </a:r>
            <a:r>
              <a:rPr sz="1800" b="1" spc="-3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in</a:t>
            </a:r>
            <a:r>
              <a:rPr sz="1800" b="1" spc="-2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two</a:t>
            </a:r>
            <a:r>
              <a:rPr sz="1800" b="1" spc="-6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ways</a:t>
            </a:r>
            <a:r>
              <a:rPr sz="1800" b="1" spc="-3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−</a:t>
            </a:r>
            <a:r>
              <a:rPr sz="1800" b="1" spc="-2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manual</a:t>
            </a:r>
            <a:r>
              <a:rPr sz="1800" b="1" spc="-2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testing</a:t>
            </a:r>
            <a:r>
              <a:rPr sz="1800" b="1" spc="-2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and</a:t>
            </a:r>
            <a:r>
              <a:rPr sz="1800" b="1" spc="-30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8509FF"/>
                </a:solidFill>
                <a:latin typeface="Arial"/>
                <a:cs typeface="Arial"/>
              </a:rPr>
              <a:t>automated</a:t>
            </a:r>
            <a:r>
              <a:rPr sz="1800" b="1" spc="-15" dirty="0">
                <a:solidFill>
                  <a:srgbClr val="8509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8509FF"/>
                </a:solidFill>
                <a:latin typeface="Arial"/>
                <a:cs typeface="Arial"/>
              </a:rPr>
              <a:t>testing.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8137" rIns="0" bIns="0" rtlCol="0">
            <a:spAutoFit/>
          </a:bodyPr>
          <a:lstStyle/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Times New Roman"/>
                <a:cs typeface="Times New Roman"/>
              </a:rPr>
              <a:t>What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is</a:t>
            </a:r>
            <a:r>
              <a:rPr sz="4000" spc="-6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a</a:t>
            </a:r>
            <a:r>
              <a:rPr sz="4000" spc="-6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Unit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Test</a:t>
            </a:r>
            <a:r>
              <a:rPr sz="4000" spc="-55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Case</a:t>
            </a:r>
            <a:r>
              <a:rPr sz="4000" spc="-50" dirty="0">
                <a:latin typeface="Times New Roman"/>
                <a:cs typeface="Times New Roman"/>
              </a:rPr>
              <a:t> ?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quarter" idx="1"/>
          </p:nvPr>
        </p:nvSpPr>
        <p:spPr>
          <a:xfrm>
            <a:off x="457200" y="1600200"/>
            <a:ext cx="7467600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5600" algn="l"/>
              </a:tabLst>
            </a:pPr>
            <a:r>
              <a:rPr dirty="0"/>
              <a:t>A</a:t>
            </a:r>
            <a:r>
              <a:rPr spc="100" dirty="0"/>
              <a:t> </a:t>
            </a:r>
            <a:r>
              <a:rPr dirty="0"/>
              <a:t>Unit</a:t>
            </a:r>
            <a:r>
              <a:rPr spc="100" dirty="0"/>
              <a:t> </a:t>
            </a:r>
            <a:r>
              <a:rPr dirty="0"/>
              <a:t>Test</a:t>
            </a:r>
            <a:r>
              <a:rPr spc="85" dirty="0"/>
              <a:t> </a:t>
            </a:r>
            <a:r>
              <a:rPr dirty="0"/>
              <a:t>Case</a:t>
            </a:r>
            <a:r>
              <a:rPr spc="100" dirty="0"/>
              <a:t> </a:t>
            </a:r>
            <a:r>
              <a:rPr dirty="0"/>
              <a:t>is</a:t>
            </a:r>
            <a:r>
              <a:rPr spc="95" dirty="0"/>
              <a:t> </a:t>
            </a:r>
            <a:r>
              <a:rPr dirty="0"/>
              <a:t>a</a:t>
            </a:r>
            <a:r>
              <a:rPr spc="100" dirty="0"/>
              <a:t> </a:t>
            </a:r>
            <a:r>
              <a:rPr dirty="0"/>
              <a:t>part</a:t>
            </a:r>
            <a:r>
              <a:rPr spc="105" dirty="0"/>
              <a:t> </a:t>
            </a:r>
            <a:r>
              <a:rPr dirty="0"/>
              <a:t>of</a:t>
            </a:r>
            <a:r>
              <a:rPr spc="85" dirty="0"/>
              <a:t> </a:t>
            </a:r>
            <a:r>
              <a:rPr dirty="0"/>
              <a:t>code,</a:t>
            </a:r>
            <a:r>
              <a:rPr spc="90" dirty="0"/>
              <a:t> </a:t>
            </a:r>
            <a:r>
              <a:rPr dirty="0"/>
              <a:t>which</a:t>
            </a:r>
            <a:r>
              <a:rPr spc="95" dirty="0"/>
              <a:t> </a:t>
            </a:r>
            <a:r>
              <a:rPr dirty="0"/>
              <a:t>ensures</a:t>
            </a:r>
            <a:r>
              <a:rPr spc="100" dirty="0"/>
              <a:t> </a:t>
            </a:r>
            <a:r>
              <a:rPr dirty="0"/>
              <a:t>that</a:t>
            </a:r>
            <a:r>
              <a:rPr spc="85" dirty="0"/>
              <a:t> </a:t>
            </a:r>
            <a:r>
              <a:rPr spc="-10" dirty="0"/>
              <a:t>another </a:t>
            </a:r>
            <a:r>
              <a:rPr dirty="0"/>
              <a:t>part</a:t>
            </a:r>
            <a:r>
              <a:rPr spc="45" dirty="0"/>
              <a:t>  </a:t>
            </a:r>
            <a:r>
              <a:rPr dirty="0"/>
              <a:t>of</a:t>
            </a:r>
            <a:r>
              <a:rPr spc="40" dirty="0"/>
              <a:t>  </a:t>
            </a:r>
            <a:r>
              <a:rPr dirty="0"/>
              <a:t>code</a:t>
            </a:r>
            <a:r>
              <a:rPr spc="45" dirty="0"/>
              <a:t>  </a:t>
            </a:r>
            <a:r>
              <a:rPr dirty="0"/>
              <a:t>(method)</a:t>
            </a:r>
            <a:r>
              <a:rPr spc="40" dirty="0"/>
              <a:t>  </a:t>
            </a:r>
            <a:r>
              <a:rPr dirty="0"/>
              <a:t>works</a:t>
            </a:r>
            <a:r>
              <a:rPr spc="45" dirty="0"/>
              <a:t>  </a:t>
            </a:r>
            <a:r>
              <a:rPr dirty="0"/>
              <a:t>as</a:t>
            </a:r>
            <a:r>
              <a:rPr spc="40" dirty="0"/>
              <a:t>  </a:t>
            </a:r>
            <a:r>
              <a:rPr dirty="0"/>
              <a:t>expected.</a:t>
            </a:r>
            <a:r>
              <a:rPr spc="45" dirty="0"/>
              <a:t>  </a:t>
            </a:r>
            <a:r>
              <a:rPr dirty="0"/>
              <a:t>To</a:t>
            </a:r>
            <a:r>
              <a:rPr spc="45" dirty="0"/>
              <a:t>  </a:t>
            </a:r>
            <a:r>
              <a:rPr dirty="0"/>
              <a:t>achieve</a:t>
            </a:r>
            <a:r>
              <a:rPr spc="40" dirty="0"/>
              <a:t>  </a:t>
            </a:r>
            <a:r>
              <a:rPr spc="-25" dirty="0"/>
              <a:t>the </a:t>
            </a:r>
            <a:r>
              <a:rPr dirty="0"/>
              <a:t>desired</a:t>
            </a:r>
            <a:r>
              <a:rPr spc="50" dirty="0"/>
              <a:t> </a:t>
            </a:r>
            <a:r>
              <a:rPr dirty="0"/>
              <a:t>results</a:t>
            </a:r>
            <a:r>
              <a:rPr spc="60" dirty="0"/>
              <a:t> </a:t>
            </a:r>
            <a:r>
              <a:rPr dirty="0"/>
              <a:t>quickly,</a:t>
            </a:r>
            <a:r>
              <a:rPr spc="60" dirty="0"/>
              <a:t> </a:t>
            </a:r>
            <a:r>
              <a:rPr dirty="0"/>
              <a:t>a</a:t>
            </a:r>
            <a:r>
              <a:rPr spc="45" dirty="0"/>
              <a:t> </a:t>
            </a:r>
            <a:r>
              <a:rPr dirty="0"/>
              <a:t>test</a:t>
            </a:r>
            <a:r>
              <a:rPr spc="60" dirty="0"/>
              <a:t> </a:t>
            </a:r>
            <a:r>
              <a:rPr dirty="0"/>
              <a:t>framework</a:t>
            </a:r>
            <a:r>
              <a:rPr spc="60" dirty="0"/>
              <a:t> </a:t>
            </a:r>
            <a:r>
              <a:rPr dirty="0"/>
              <a:t>is</a:t>
            </a:r>
            <a:r>
              <a:rPr spc="55" dirty="0"/>
              <a:t> </a:t>
            </a:r>
            <a:r>
              <a:rPr dirty="0"/>
              <a:t>required.</a:t>
            </a:r>
            <a:r>
              <a:rPr spc="55" dirty="0"/>
              <a:t> </a:t>
            </a:r>
            <a:r>
              <a:rPr dirty="0"/>
              <a:t>JUnit</a:t>
            </a:r>
            <a:r>
              <a:rPr spc="50" dirty="0"/>
              <a:t> </a:t>
            </a:r>
            <a:r>
              <a:rPr dirty="0"/>
              <a:t>is</a:t>
            </a:r>
            <a:r>
              <a:rPr spc="45" dirty="0"/>
              <a:t> </a:t>
            </a:r>
            <a:r>
              <a:rPr spc="-50" dirty="0"/>
              <a:t>a </a:t>
            </a:r>
            <a:r>
              <a:rPr dirty="0"/>
              <a:t>perfect</a:t>
            </a:r>
            <a:r>
              <a:rPr spc="-50" dirty="0"/>
              <a:t> </a:t>
            </a:r>
            <a:r>
              <a:rPr dirty="0"/>
              <a:t>unit</a:t>
            </a:r>
            <a:r>
              <a:rPr spc="-30" dirty="0"/>
              <a:t> </a:t>
            </a:r>
            <a:r>
              <a:rPr dirty="0"/>
              <a:t>test</a:t>
            </a:r>
            <a:r>
              <a:rPr spc="-40" dirty="0"/>
              <a:t> </a:t>
            </a:r>
            <a:r>
              <a:rPr dirty="0"/>
              <a:t>framework</a:t>
            </a:r>
            <a:r>
              <a:rPr spc="-20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dirty="0"/>
              <a:t>Java</a:t>
            </a:r>
            <a:r>
              <a:rPr spc="-25" dirty="0"/>
              <a:t> </a:t>
            </a:r>
            <a:r>
              <a:rPr dirty="0"/>
              <a:t>programming</a:t>
            </a:r>
            <a:r>
              <a:rPr spc="-5" dirty="0"/>
              <a:t> </a:t>
            </a:r>
            <a:r>
              <a:rPr spc="-10" dirty="0"/>
              <a:t>language.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Clr>
                <a:srgbClr val="330066"/>
              </a:buClr>
              <a:buSzPct val="68750"/>
              <a:buFont typeface="DejaVu Sans"/>
              <a:buChar char="⚫"/>
              <a:tabLst>
                <a:tab pos="355600" algn="l"/>
              </a:tabLst>
            </a:pPr>
            <a:r>
              <a:rPr dirty="0"/>
              <a:t>A</a:t>
            </a:r>
            <a:r>
              <a:rPr spc="400" dirty="0"/>
              <a:t> </a:t>
            </a:r>
            <a:r>
              <a:rPr dirty="0"/>
              <a:t>formal</a:t>
            </a:r>
            <a:r>
              <a:rPr spc="415" dirty="0"/>
              <a:t> </a:t>
            </a:r>
            <a:r>
              <a:rPr dirty="0"/>
              <a:t>written</a:t>
            </a:r>
            <a:r>
              <a:rPr spc="415" dirty="0"/>
              <a:t> </a:t>
            </a:r>
            <a:r>
              <a:rPr dirty="0"/>
              <a:t>unit</a:t>
            </a:r>
            <a:r>
              <a:rPr spc="395" dirty="0"/>
              <a:t> </a:t>
            </a:r>
            <a:r>
              <a:rPr dirty="0"/>
              <a:t>test</a:t>
            </a:r>
            <a:r>
              <a:rPr spc="395" dirty="0"/>
              <a:t> </a:t>
            </a:r>
            <a:r>
              <a:rPr dirty="0"/>
              <a:t>case</a:t>
            </a:r>
            <a:r>
              <a:rPr spc="395" dirty="0"/>
              <a:t> </a:t>
            </a:r>
            <a:r>
              <a:rPr dirty="0"/>
              <a:t>is</a:t>
            </a:r>
            <a:r>
              <a:rPr spc="400" dirty="0"/>
              <a:t> </a:t>
            </a:r>
            <a:r>
              <a:rPr dirty="0"/>
              <a:t>characterized</a:t>
            </a:r>
            <a:r>
              <a:rPr spc="405" dirty="0"/>
              <a:t> </a:t>
            </a:r>
            <a:r>
              <a:rPr dirty="0"/>
              <a:t>by</a:t>
            </a:r>
            <a:r>
              <a:rPr spc="405" dirty="0"/>
              <a:t> </a:t>
            </a:r>
            <a:r>
              <a:rPr dirty="0"/>
              <a:t>a</a:t>
            </a:r>
            <a:r>
              <a:rPr spc="405" dirty="0"/>
              <a:t> </a:t>
            </a:r>
            <a:r>
              <a:rPr spc="-10" dirty="0"/>
              <a:t>known </a:t>
            </a:r>
            <a:r>
              <a:rPr dirty="0"/>
              <a:t>input</a:t>
            </a:r>
            <a:r>
              <a:rPr spc="170" dirty="0"/>
              <a:t> </a:t>
            </a:r>
            <a:r>
              <a:rPr dirty="0"/>
              <a:t>and</a:t>
            </a:r>
            <a:r>
              <a:rPr spc="190" dirty="0"/>
              <a:t> </a:t>
            </a:r>
            <a:r>
              <a:rPr dirty="0"/>
              <a:t>an</a:t>
            </a:r>
            <a:r>
              <a:rPr spc="175" dirty="0"/>
              <a:t> </a:t>
            </a:r>
            <a:r>
              <a:rPr dirty="0"/>
              <a:t>expected</a:t>
            </a:r>
            <a:r>
              <a:rPr spc="185" dirty="0"/>
              <a:t> </a:t>
            </a:r>
            <a:r>
              <a:rPr dirty="0"/>
              <a:t>output,</a:t>
            </a:r>
            <a:r>
              <a:rPr spc="190" dirty="0"/>
              <a:t> </a:t>
            </a:r>
            <a:r>
              <a:rPr dirty="0"/>
              <a:t>which</a:t>
            </a:r>
            <a:r>
              <a:rPr spc="180" dirty="0"/>
              <a:t> </a:t>
            </a:r>
            <a:r>
              <a:rPr dirty="0"/>
              <a:t>is</a:t>
            </a:r>
            <a:r>
              <a:rPr spc="175" dirty="0"/>
              <a:t> </a:t>
            </a:r>
            <a:r>
              <a:rPr dirty="0"/>
              <a:t>worked</a:t>
            </a:r>
            <a:r>
              <a:rPr spc="175" dirty="0"/>
              <a:t> </a:t>
            </a:r>
            <a:r>
              <a:rPr dirty="0"/>
              <a:t>out</a:t>
            </a:r>
            <a:r>
              <a:rPr spc="190" dirty="0"/>
              <a:t> </a:t>
            </a:r>
            <a:r>
              <a:rPr dirty="0"/>
              <a:t>before</a:t>
            </a:r>
            <a:r>
              <a:rPr spc="180" dirty="0"/>
              <a:t> </a:t>
            </a:r>
            <a:r>
              <a:rPr spc="-25" dirty="0"/>
              <a:t>the </a:t>
            </a:r>
            <a:r>
              <a:rPr dirty="0"/>
              <a:t>test</a:t>
            </a:r>
            <a:r>
              <a:rPr spc="325" dirty="0"/>
              <a:t> </a:t>
            </a:r>
            <a:r>
              <a:rPr dirty="0"/>
              <a:t>is</a:t>
            </a:r>
            <a:r>
              <a:rPr spc="335" dirty="0"/>
              <a:t> </a:t>
            </a:r>
            <a:r>
              <a:rPr dirty="0"/>
              <a:t>executed.</a:t>
            </a:r>
            <a:r>
              <a:rPr spc="340" dirty="0"/>
              <a:t> </a:t>
            </a:r>
            <a:r>
              <a:rPr dirty="0"/>
              <a:t>The</a:t>
            </a:r>
            <a:r>
              <a:rPr spc="335" dirty="0"/>
              <a:t> </a:t>
            </a:r>
            <a:r>
              <a:rPr dirty="0"/>
              <a:t>known</a:t>
            </a:r>
            <a:r>
              <a:rPr spc="330" dirty="0"/>
              <a:t> </a:t>
            </a:r>
            <a:r>
              <a:rPr dirty="0"/>
              <a:t>input</a:t>
            </a:r>
            <a:r>
              <a:rPr spc="330" dirty="0"/>
              <a:t> </a:t>
            </a:r>
            <a:r>
              <a:rPr dirty="0"/>
              <a:t>should</a:t>
            </a:r>
            <a:r>
              <a:rPr spc="325" dirty="0"/>
              <a:t> </a:t>
            </a:r>
            <a:r>
              <a:rPr dirty="0"/>
              <a:t>test</a:t>
            </a:r>
            <a:r>
              <a:rPr spc="325" dirty="0"/>
              <a:t> </a:t>
            </a:r>
            <a:r>
              <a:rPr dirty="0"/>
              <a:t>a</a:t>
            </a:r>
            <a:r>
              <a:rPr spc="340" dirty="0"/>
              <a:t> </a:t>
            </a:r>
            <a:r>
              <a:rPr spc="-10" dirty="0"/>
              <a:t>precondition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expected</a:t>
            </a:r>
            <a:r>
              <a:rPr spc="-10" dirty="0"/>
              <a:t> </a:t>
            </a:r>
            <a:r>
              <a:rPr dirty="0"/>
              <a:t>output</a:t>
            </a:r>
            <a:r>
              <a:rPr spc="-5" dirty="0"/>
              <a:t> </a:t>
            </a:r>
            <a:r>
              <a:rPr dirty="0"/>
              <a:t>should test a </a:t>
            </a:r>
            <a:r>
              <a:rPr spc="-10" dirty="0"/>
              <a:t>post-condition</a:t>
            </a:r>
            <a:r>
              <a:rPr spc="-10" dirty="0" smtClean="0"/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7950">
              <a:lnSpc>
                <a:spcPct val="10000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</TotalTime>
  <Words>708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Oriel</vt:lpstr>
      <vt:lpstr>Intoduction to Unit Testing</vt:lpstr>
      <vt:lpstr>How can you test your code?</vt:lpstr>
      <vt:lpstr>How can you test your app?</vt:lpstr>
      <vt:lpstr>What is Unit Testing?</vt:lpstr>
      <vt:lpstr>Naïve Demo</vt:lpstr>
      <vt:lpstr>What is JUnit?</vt:lpstr>
      <vt:lpstr>What are some limitations of JUnit testing?</vt:lpstr>
      <vt:lpstr>PowerPoint Presentation</vt:lpstr>
      <vt:lpstr>What is a Unit Test Case ?</vt:lpstr>
      <vt:lpstr>Cont..</vt:lpstr>
      <vt:lpstr>Demonstration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SE-2030</dc:title>
  <dc:creator>Dr. Mark Hornick</dc:creator>
  <cp:lastModifiedBy>asresa moges</cp:lastModifiedBy>
  <cp:revision>1</cp:revision>
  <dcterms:created xsi:type="dcterms:W3CDTF">2025-02-16T08:23:05Z</dcterms:created>
  <dcterms:modified xsi:type="dcterms:W3CDTF">2025-02-16T09:17:56Z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2025-02-16T00:00:00Z</vt:filetime>
  </property>
  <property fmtid="{D5CDD505-2E9C-101B-9397-08002B2CF9AE}" pid="5" name="Producer">
    <vt:lpwstr>3-Heights(TM) PDF Security Shell 4.8.25.2 (http://www.pdf-tools.com)</vt:lpwstr>
  </property>
</Properties>
</file>