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825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ant_tutori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glossary/continuous-integr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81200" y="3355651"/>
            <a:ext cx="6172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tx1"/>
                </a:solidFill>
              </a:rPr>
              <a:t>Automating</a:t>
            </a:r>
            <a:r>
              <a:rPr sz="2800" spc="-120" dirty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the</a:t>
            </a:r>
            <a:r>
              <a:rPr sz="2800" spc="-114" dirty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Build</a:t>
            </a:r>
            <a:r>
              <a:rPr sz="2800" spc="-114" dirty="0">
                <a:solidFill>
                  <a:schemeClr val="tx1"/>
                </a:solidFill>
              </a:rPr>
              <a:t> </a:t>
            </a:r>
            <a:r>
              <a:rPr sz="2800" spc="-10" dirty="0">
                <a:solidFill>
                  <a:schemeClr val="tx1"/>
                </a:solidFill>
              </a:rPr>
              <a:t>Process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670553" y="3870325"/>
            <a:ext cx="180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using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ANT</a:t>
            </a:r>
            <a:endParaRPr sz="3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6058" y="4352925"/>
            <a:ext cx="1772395" cy="1095375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2871399" y="2590800"/>
            <a:ext cx="3401708" cy="6129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900" dirty="0" smtClean="0">
                <a:solidFill>
                  <a:schemeClr val="tx1"/>
                </a:solidFill>
              </a:rPr>
              <a:t>Chapter six</a:t>
            </a:r>
            <a:endParaRPr lang="en-US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"/>
            <a:ext cx="60299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9490" algn="l"/>
                <a:tab pos="3288665" algn="l"/>
              </a:tabLst>
            </a:pPr>
            <a:r>
              <a:rPr sz="3900" spc="-10" dirty="0"/>
              <a:t>Anatomy</a:t>
            </a:r>
            <a:r>
              <a:rPr sz="3900" dirty="0"/>
              <a:t>	of</a:t>
            </a:r>
            <a:r>
              <a:rPr sz="3900" spc="-35" dirty="0"/>
              <a:t> </a:t>
            </a:r>
            <a:r>
              <a:rPr sz="3900" spc="-60" dirty="0"/>
              <a:t>a</a:t>
            </a:r>
            <a:r>
              <a:rPr sz="3900" dirty="0"/>
              <a:t>	simple</a:t>
            </a:r>
            <a:r>
              <a:rPr sz="3900" spc="-120" dirty="0"/>
              <a:t> </a:t>
            </a:r>
            <a:r>
              <a:rPr sz="3900" spc="-25" dirty="0"/>
              <a:t>ANT</a:t>
            </a:r>
            <a:endParaRPr sz="3900"/>
          </a:p>
        </p:txBody>
      </p:sp>
      <p:sp>
        <p:nvSpPr>
          <p:cNvPr id="6" name="object 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25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AF50"/>
                </a:solidFill>
                <a:latin typeface="Arial"/>
                <a:cs typeface="Arial"/>
              </a:rPr>
              <a:t>Properties</a:t>
            </a:r>
            <a:r>
              <a:rPr b="1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name/value</a:t>
            </a:r>
            <a:r>
              <a:rPr spc="-25" dirty="0"/>
              <a:t> </a:t>
            </a:r>
            <a:r>
              <a:rPr dirty="0"/>
              <a:t>pairs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declared</a:t>
            </a:r>
            <a:r>
              <a:rPr spc="-10" dirty="0"/>
              <a:t> </a:t>
            </a:r>
            <a:r>
              <a:rPr spc="-25" dirty="0"/>
              <a:t>for</a:t>
            </a:r>
          </a:p>
          <a:p>
            <a:pPr marL="1472565">
              <a:lnSpc>
                <a:spcPct val="100000"/>
              </a:lnSpc>
              <a:spcBef>
                <a:spcPts val="5"/>
              </a:spcBef>
            </a:pPr>
            <a:r>
              <a:rPr dirty="0"/>
              <a:t>subsequent</a:t>
            </a:r>
            <a:r>
              <a:rPr spc="-25" dirty="0"/>
              <a:t> </a:t>
            </a:r>
            <a:r>
              <a:rPr dirty="0"/>
              <a:t>symbolic</a:t>
            </a:r>
            <a:r>
              <a:rPr spc="-10" dirty="0"/>
              <a:t> </a:t>
            </a:r>
            <a:r>
              <a:rPr dirty="0"/>
              <a:t>access</a:t>
            </a:r>
            <a:r>
              <a:rPr spc="-40" dirty="0"/>
              <a:t> </a:t>
            </a:r>
            <a:r>
              <a:rPr dirty="0"/>
              <a:t>within</a:t>
            </a:r>
            <a:r>
              <a:rPr spc="5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Ant</a:t>
            </a:r>
            <a:r>
              <a:rPr spc="-40" dirty="0"/>
              <a:t> </a:t>
            </a:r>
            <a:r>
              <a:rPr spc="-10" dirty="0"/>
              <a:t>script.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solidFill>
                  <a:srgbClr val="000000"/>
                </a:solidFill>
                <a:latin typeface="Lucida Console"/>
                <a:cs typeface="Lucida Console"/>
              </a:rPr>
              <a:t>&lt;</a:t>
            </a:r>
            <a:r>
              <a:rPr sz="1400" dirty="0">
                <a:solidFill>
                  <a:srgbClr val="00AF50"/>
                </a:solidFill>
                <a:latin typeface="Lucida Console"/>
                <a:cs typeface="Lucida Console"/>
              </a:rPr>
              <a:t>property</a:t>
            </a:r>
            <a:r>
              <a:rPr sz="1400" spc="-25" dirty="0">
                <a:solidFill>
                  <a:srgbClr val="00AF50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Lucida Console"/>
                <a:cs typeface="Lucida Console"/>
              </a:rPr>
              <a:t>name=</a:t>
            </a:r>
            <a:r>
              <a:rPr sz="1450" spc="-10" dirty="0">
                <a:solidFill>
                  <a:srgbClr val="000000"/>
                </a:solidFill>
                <a:latin typeface="Lucida Console"/>
                <a:cs typeface="Lucida Console"/>
              </a:rPr>
              <a:t>“output"</a:t>
            </a:r>
            <a:r>
              <a:rPr sz="1450" spc="-6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450" spc="-30" dirty="0">
                <a:solidFill>
                  <a:srgbClr val="000000"/>
                </a:solidFill>
                <a:latin typeface="Lucida Console"/>
                <a:cs typeface="Lucida Console"/>
              </a:rPr>
              <a:t>value="Hello</a:t>
            </a:r>
            <a:r>
              <a:rPr sz="1450" spc="-6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450" spc="-10" dirty="0">
                <a:solidFill>
                  <a:srgbClr val="000000"/>
                </a:solidFill>
                <a:latin typeface="Lucida Console"/>
                <a:cs typeface="Lucida Console"/>
              </a:rPr>
              <a:t>SE2030!"/&gt;</a:t>
            </a:r>
            <a:endParaRPr sz="1450" dirty="0">
              <a:latin typeface="Lucida Console"/>
              <a:cs typeface="Lucida Console"/>
            </a:endParaRPr>
          </a:p>
          <a:p>
            <a:pPr marL="1320165">
              <a:lnSpc>
                <a:spcPct val="100000"/>
              </a:lnSpc>
              <a:spcBef>
                <a:spcPts val="835"/>
              </a:spcBef>
            </a:pPr>
            <a:r>
              <a:rPr b="1" spc="-10" dirty="0">
                <a:solidFill>
                  <a:srgbClr val="00AF50"/>
                </a:solidFill>
                <a:latin typeface="Arial"/>
                <a:cs typeface="Arial"/>
              </a:rPr>
              <a:t>Targets</a:t>
            </a:r>
            <a:r>
              <a:rPr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6FC0"/>
                </a:solidFill>
              </a:rPr>
              <a:t>contain</a:t>
            </a:r>
            <a:r>
              <a:rPr spc="-30" dirty="0">
                <a:solidFill>
                  <a:srgbClr val="006FC0"/>
                </a:solidFill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statements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6FC0"/>
                </a:solidFill>
              </a:rPr>
              <a:t>and</a:t>
            </a:r>
            <a:r>
              <a:rPr spc="-40" dirty="0">
                <a:solidFill>
                  <a:srgbClr val="006FC0"/>
                </a:solidFill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rules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6FC0"/>
                </a:solidFill>
              </a:rPr>
              <a:t>that</a:t>
            </a:r>
            <a:r>
              <a:rPr spc="-3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the</a:t>
            </a:r>
            <a:r>
              <a:rPr spc="-12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Ant</a:t>
            </a:r>
            <a:r>
              <a:rPr spc="-3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engine</a:t>
            </a:r>
            <a:r>
              <a:rPr spc="-20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executes</a:t>
            </a:r>
          </a:p>
          <a:p>
            <a:pPr marL="1320165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</a:rPr>
              <a:t>in</a:t>
            </a:r>
            <a:r>
              <a:rPr spc="-3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order</a:t>
            </a:r>
            <a:r>
              <a:rPr spc="-1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to</a:t>
            </a:r>
            <a:r>
              <a:rPr spc="-2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perform</a:t>
            </a:r>
            <a:r>
              <a:rPr spc="-2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some</a:t>
            </a:r>
            <a:r>
              <a:rPr spc="-2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task</a:t>
            </a:r>
            <a:r>
              <a:rPr spc="-2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or</a:t>
            </a:r>
            <a:r>
              <a:rPr spc="-2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achieve</a:t>
            </a:r>
            <a:r>
              <a:rPr spc="-1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some</a:t>
            </a:r>
            <a:r>
              <a:rPr spc="-10" dirty="0">
                <a:solidFill>
                  <a:srgbClr val="006FC0"/>
                </a:solidFill>
              </a:rPr>
              <a:t> goal.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solidFill>
                  <a:srgbClr val="000000"/>
                </a:solidFill>
                <a:latin typeface="Lucida Console"/>
                <a:cs typeface="Lucida Console"/>
              </a:rPr>
              <a:t>&lt;</a:t>
            </a:r>
            <a:r>
              <a:rPr sz="1400" dirty="0">
                <a:solidFill>
                  <a:srgbClr val="00AF50"/>
                </a:solidFill>
                <a:latin typeface="Lucida Console"/>
                <a:cs typeface="Lucida Console"/>
              </a:rPr>
              <a:t>target</a:t>
            </a:r>
            <a:r>
              <a:rPr sz="1400" spc="-5" dirty="0">
                <a:solidFill>
                  <a:srgbClr val="00AF50"/>
                </a:solidFill>
                <a:latin typeface="Lucida Console"/>
                <a:cs typeface="Lucida Console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Lucida Console"/>
                <a:cs typeface="Lucida Console"/>
              </a:rPr>
              <a:t>name=</a:t>
            </a:r>
            <a:r>
              <a:rPr sz="1450" spc="-20" dirty="0">
                <a:solidFill>
                  <a:srgbClr val="000000"/>
                </a:solidFill>
                <a:latin typeface="Lucida Console"/>
                <a:cs typeface="Lucida Console"/>
              </a:rPr>
              <a:t>“printMessage"</a:t>
            </a:r>
            <a:r>
              <a:rPr sz="1450" spc="-4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450" spc="-35" dirty="0">
                <a:solidFill>
                  <a:srgbClr val="000000"/>
                </a:solidFill>
                <a:latin typeface="Lucida Console"/>
                <a:cs typeface="Lucida Console"/>
              </a:rPr>
              <a:t>description="Prints</a:t>
            </a:r>
            <a:r>
              <a:rPr sz="1450" spc="-5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solidFill>
                  <a:srgbClr val="000000"/>
                </a:solidFill>
                <a:latin typeface="Lucida Console"/>
                <a:cs typeface="Lucida Console"/>
              </a:rPr>
              <a:t>a</a:t>
            </a:r>
            <a:r>
              <a:rPr sz="1450" spc="-4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450" spc="-10" dirty="0">
                <a:solidFill>
                  <a:srgbClr val="000000"/>
                </a:solidFill>
                <a:latin typeface="Lucida Console"/>
                <a:cs typeface="Lucida Console"/>
              </a:rPr>
              <a:t>message."&gt;</a:t>
            </a:r>
            <a:endParaRPr sz="14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450" dirty="0">
              <a:latin typeface="Lucida Console"/>
              <a:cs typeface="Lucida Console"/>
            </a:endParaRPr>
          </a:p>
          <a:p>
            <a:pPr marL="7105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00"/>
                </a:solidFill>
                <a:latin typeface="Lucida Console"/>
                <a:cs typeface="Lucida Console"/>
              </a:rPr>
              <a:t>&lt;</a:t>
            </a:r>
            <a:r>
              <a:rPr sz="1400" dirty="0">
                <a:solidFill>
                  <a:srgbClr val="00AF50"/>
                </a:solidFill>
                <a:latin typeface="Lucida Console"/>
                <a:cs typeface="Lucida Console"/>
              </a:rPr>
              <a:t>echo</a:t>
            </a:r>
            <a:r>
              <a:rPr sz="1400" spc="-55" dirty="0">
                <a:solidFill>
                  <a:srgbClr val="00AF5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000000"/>
                </a:solidFill>
                <a:latin typeface="Lucida Console"/>
                <a:cs typeface="Lucida Console"/>
              </a:rPr>
              <a:t>message=</a:t>
            </a:r>
            <a:r>
              <a:rPr sz="1450" dirty="0">
                <a:solidFill>
                  <a:srgbClr val="000000"/>
                </a:solidFill>
                <a:latin typeface="Lucida Console"/>
                <a:cs typeface="Lucida Console"/>
              </a:rPr>
              <a:t>"The</a:t>
            </a:r>
            <a:r>
              <a:rPr sz="1450" spc="-8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450" spc="-10" dirty="0">
                <a:solidFill>
                  <a:srgbClr val="000000"/>
                </a:solidFill>
                <a:latin typeface="Lucida Console"/>
                <a:cs typeface="Lucida Console"/>
              </a:rPr>
              <a:t>message</a:t>
            </a:r>
            <a:r>
              <a:rPr sz="1450" spc="-8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solidFill>
                  <a:srgbClr val="000000"/>
                </a:solidFill>
                <a:latin typeface="Lucida Console"/>
                <a:cs typeface="Lucida Console"/>
              </a:rPr>
              <a:t>is</a:t>
            </a:r>
            <a:r>
              <a:rPr sz="1450" spc="-8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450" spc="-10" dirty="0">
                <a:solidFill>
                  <a:srgbClr val="000000"/>
                </a:solidFill>
                <a:latin typeface="Lucida Console"/>
                <a:cs typeface="Lucida Console"/>
              </a:rPr>
              <a:t>${output}"/&gt;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51459"/>
            <a:ext cx="229489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solidFill>
                  <a:srgbClr val="330066"/>
                </a:solidFill>
                <a:latin typeface="Arial"/>
                <a:cs typeface="Arial"/>
              </a:rPr>
              <a:t>script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70"/>
              </a:spcBef>
            </a:pPr>
            <a:r>
              <a:rPr sz="1400" dirty="0">
                <a:latin typeface="Lucida Console"/>
                <a:cs typeface="Lucida Console"/>
              </a:rPr>
              <a:t>&lt;?</a:t>
            </a:r>
            <a:r>
              <a:rPr sz="1400" dirty="0">
                <a:solidFill>
                  <a:srgbClr val="00AF50"/>
                </a:solidFill>
                <a:latin typeface="Lucida Console"/>
                <a:cs typeface="Lucida Console"/>
              </a:rPr>
              <a:t>xml</a:t>
            </a:r>
            <a:r>
              <a:rPr sz="1400" spc="75" dirty="0">
                <a:solidFill>
                  <a:srgbClr val="00AF50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version=</a:t>
            </a:r>
            <a:r>
              <a:rPr sz="1450" spc="-10" dirty="0">
                <a:latin typeface="Lucida Console"/>
                <a:cs typeface="Lucida Console"/>
              </a:rPr>
              <a:t>"1.0"?&gt;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58093"/>
            <a:ext cx="250952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Lucida Console"/>
                <a:cs typeface="Lucida Console"/>
              </a:rPr>
              <a:t>&lt;</a:t>
            </a:r>
            <a:r>
              <a:rPr sz="1400" dirty="0">
                <a:solidFill>
                  <a:srgbClr val="00AF50"/>
                </a:solidFill>
                <a:latin typeface="Lucida Console"/>
                <a:cs typeface="Lucida Console"/>
              </a:rPr>
              <a:t>project</a:t>
            </a:r>
            <a:r>
              <a:rPr sz="1400" spc="10" dirty="0">
                <a:solidFill>
                  <a:srgbClr val="00AF5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name=</a:t>
            </a:r>
            <a:r>
              <a:rPr sz="1450" dirty="0">
                <a:latin typeface="Lucida Console"/>
                <a:cs typeface="Lucida Console"/>
              </a:rPr>
              <a:t>"Ant</a:t>
            </a:r>
            <a:r>
              <a:rPr sz="1450" spc="-5" dirty="0">
                <a:latin typeface="Lucida Console"/>
                <a:cs typeface="Lucida Console"/>
              </a:rPr>
              <a:t> </a:t>
            </a:r>
            <a:r>
              <a:rPr sz="1450" spc="-20" dirty="0">
                <a:latin typeface="Lucida Console"/>
                <a:cs typeface="Lucida Console"/>
              </a:rPr>
              <a:t>demo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439" y="1936826"/>
            <a:ext cx="595185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project</a:t>
            </a:r>
            <a:r>
              <a:rPr sz="18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element</a:t>
            </a:r>
            <a:r>
              <a:rPr sz="1800" spc="-1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names</a:t>
            </a:r>
            <a:r>
              <a:rPr sz="1800" spc="-3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the</a:t>
            </a:r>
            <a:r>
              <a:rPr sz="1800" spc="-12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Ant</a:t>
            </a:r>
            <a:r>
              <a:rPr sz="1800" spc="-2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project,</a:t>
            </a:r>
            <a:r>
              <a:rPr sz="1800" spc="-2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9A0075"/>
                </a:solidFill>
                <a:latin typeface="Arial MT"/>
                <a:cs typeface="Arial MT"/>
              </a:rPr>
              <a:t>optionally</a:t>
            </a:r>
            <a:endParaRPr sz="1800">
              <a:latin typeface="Arial MT"/>
              <a:cs typeface="Arial MT"/>
            </a:endParaRPr>
          </a:p>
          <a:p>
            <a:pPr marL="36830">
              <a:lnSpc>
                <a:spcPts val="2065"/>
              </a:lnSpc>
              <a:spcBef>
                <a:spcPts val="5"/>
              </a:spcBef>
            </a:pP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specifies</a:t>
            </a:r>
            <a:r>
              <a:rPr sz="1800" spc="-4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the</a:t>
            </a:r>
            <a:r>
              <a:rPr sz="1800" spc="-4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default</a:t>
            </a:r>
            <a:r>
              <a:rPr sz="1800" spc="-2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9A0075"/>
                </a:solidFill>
                <a:latin typeface="Arial"/>
                <a:cs typeface="Arial"/>
              </a:rPr>
              <a:t>target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,</a:t>
            </a:r>
            <a:r>
              <a:rPr sz="1800" spc="-3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A0075"/>
                </a:solidFill>
                <a:latin typeface="Arial MT"/>
                <a:cs typeface="Arial MT"/>
              </a:rPr>
              <a:t>base</a:t>
            </a:r>
            <a:r>
              <a:rPr sz="1800" spc="-4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9A0075"/>
                </a:solidFill>
                <a:latin typeface="Arial MT"/>
                <a:cs typeface="Arial MT"/>
              </a:rPr>
              <a:t>directory,</a:t>
            </a:r>
            <a:r>
              <a:rPr sz="1800" spc="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9A0075"/>
                </a:solidFill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645"/>
              </a:lnSpc>
            </a:pPr>
            <a:r>
              <a:rPr sz="1450" spc="-10" dirty="0">
                <a:latin typeface="Lucida Console"/>
                <a:cs typeface="Lucida Console"/>
              </a:rPr>
              <a:t>script"</a:t>
            </a:r>
            <a:r>
              <a:rPr sz="1450" spc="-125" dirty="0">
                <a:latin typeface="Lucida Console"/>
                <a:cs typeface="Lucida Console"/>
              </a:rPr>
              <a:t> </a:t>
            </a:r>
            <a:r>
              <a:rPr sz="1450" spc="-30" dirty="0">
                <a:latin typeface="Lucida Console"/>
                <a:cs typeface="Lucida Console"/>
              </a:rPr>
              <a:t>default=“printMessage"</a:t>
            </a:r>
            <a:r>
              <a:rPr sz="1450" spc="-125" dirty="0">
                <a:latin typeface="Lucida Console"/>
                <a:cs typeface="Lucida Console"/>
              </a:rPr>
              <a:t> </a:t>
            </a:r>
            <a:r>
              <a:rPr sz="1450" spc="-10" dirty="0">
                <a:latin typeface="Lucida Console"/>
                <a:cs typeface="Lucida Console"/>
              </a:rPr>
              <a:t>basedir="."&gt;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348" y="5028691"/>
            <a:ext cx="996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Lucida Console"/>
                <a:cs typeface="Lucida Console"/>
              </a:rPr>
              <a:t>&lt;/target&gt;</a:t>
            </a:r>
            <a:endParaRPr sz="1400" dirty="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540755"/>
            <a:ext cx="1106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Lucida Console"/>
                <a:cs typeface="Lucida Console"/>
              </a:rPr>
              <a:t>&lt;/project&gt;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2323" y="865378"/>
            <a:ext cx="4115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Every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script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starts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xml</a:t>
            </a:r>
            <a:r>
              <a:rPr sz="1800" spc="-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statement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similar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which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identifies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file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containing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xml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statements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5919" y="5133594"/>
            <a:ext cx="6783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Echo</a:t>
            </a:r>
            <a:r>
              <a:rPr sz="1800" b="1" spc="-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very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simple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task.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See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1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Ant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manual for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list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other</a:t>
            </a:r>
            <a:r>
              <a:rPr sz="18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tasks</a:t>
            </a:r>
            <a:r>
              <a:rPr sz="18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at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ant.apache.org/manua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sz="18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18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section</a:t>
            </a:r>
            <a:r>
              <a:rPr sz="18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“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Overview</a:t>
            </a:r>
            <a:r>
              <a:rPr sz="18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Ant</a:t>
            </a:r>
            <a:r>
              <a:rPr sz="18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Tasks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”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94485"/>
            <a:ext cx="7922259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&lt;?xml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version="1.0"?&gt;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XML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document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begins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XML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declaration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version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XML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possibility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automatic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version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become necessary.</a:t>
            </a:r>
            <a:endParaRPr sz="180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&lt;project</a:t>
            </a:r>
            <a:r>
              <a:rPr sz="1800" b="1" spc="16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name="test"</a:t>
            </a:r>
            <a:r>
              <a:rPr sz="1800" b="1" spc="16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default="compile"</a:t>
            </a:r>
            <a:r>
              <a:rPr sz="1800" b="1" spc="165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basedir="."&gt;</a:t>
            </a:r>
            <a:r>
              <a:rPr sz="1800" b="1" spc="16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The</a:t>
            </a:r>
            <a:r>
              <a:rPr sz="1800" b="1" spc="17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root</a:t>
            </a:r>
            <a:r>
              <a:rPr sz="1800" b="1" spc="17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element</a:t>
            </a:r>
            <a:r>
              <a:rPr sz="1800" b="1" spc="165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8509FF"/>
                </a:solidFill>
                <a:latin typeface="Times New Roman"/>
                <a:cs typeface="Times New Roman"/>
              </a:rPr>
              <a:t>of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an</a:t>
            </a:r>
            <a:r>
              <a:rPr sz="1800" b="1" spc="-25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Ant</a:t>
            </a:r>
            <a:r>
              <a:rPr sz="1800" b="1" spc="-15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build</a:t>
            </a:r>
            <a:r>
              <a:rPr sz="1800" b="1" spc="-2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file</a:t>
            </a:r>
            <a:r>
              <a:rPr sz="1800" b="1" spc="-3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is</a:t>
            </a:r>
            <a:r>
              <a:rPr sz="1800" b="1" spc="-2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the</a:t>
            </a:r>
            <a:r>
              <a:rPr sz="1800" b="1" spc="-3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project</a:t>
            </a:r>
            <a:r>
              <a:rPr sz="1800" b="1" spc="-2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element,</a:t>
            </a:r>
            <a:r>
              <a:rPr sz="1800" b="1" spc="-30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it</a:t>
            </a:r>
            <a:r>
              <a:rPr sz="1800" b="1" spc="-25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has</a:t>
            </a:r>
            <a:r>
              <a:rPr sz="1800" b="1" spc="-15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509FF"/>
                </a:solidFill>
                <a:latin typeface="Times New Roman"/>
                <a:cs typeface="Times New Roman"/>
              </a:rPr>
              <a:t>three</a:t>
            </a:r>
            <a:r>
              <a:rPr sz="1800" b="1" spc="-35" dirty="0">
                <a:solidFill>
                  <a:srgbClr val="8509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8509FF"/>
                </a:solidFill>
                <a:latin typeface="Times New Roman"/>
                <a:cs typeface="Times New Roman"/>
              </a:rPr>
              <a:t>attributes.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Clr>
                <a:srgbClr val="330066"/>
              </a:buClr>
              <a:buFont typeface="Wingdings"/>
              <a:buChar char=""/>
            </a:pPr>
            <a:endParaRPr sz="1800">
              <a:latin typeface="Times New Roman"/>
              <a:cs typeface="Times New Roman"/>
            </a:endParaRPr>
          </a:p>
          <a:p>
            <a:pPr marL="355600" marR="733425" indent="-342900">
              <a:lnSpc>
                <a:spcPct val="100000"/>
              </a:lnSpc>
              <a:buClr>
                <a:srgbClr val="330066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alphanumeric </a:t>
            </a:r>
            <a:r>
              <a:rPr sz="1800" dirty="0">
                <a:latin typeface="Times New Roman"/>
                <a:cs typeface="Times New Roman"/>
              </a:rPr>
              <a:t>characters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constitute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valid</a:t>
            </a:r>
            <a:r>
              <a:rPr sz="1800" spc="-20" dirty="0">
                <a:latin typeface="Times New Roman"/>
                <a:cs typeface="Times New Roman"/>
              </a:rPr>
              <a:t> XML.</a:t>
            </a:r>
            <a:endParaRPr sz="18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default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default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target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target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specified,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three </a:t>
            </a:r>
            <a:r>
              <a:rPr sz="1800" dirty="0">
                <a:latin typeface="Times New Roman"/>
                <a:cs typeface="Times New Roman"/>
              </a:rPr>
              <a:t>attributes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default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attribute.</a:t>
            </a:r>
            <a:endParaRPr sz="1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basedir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directory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relative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directories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Ant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referenced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from.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omitted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parent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directory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build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9989"/>
            <a:ext cx="8073390" cy="29343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535"/>
              </a:spcBef>
              <a:buClr>
                <a:srgbClr val="330066"/>
              </a:buClr>
              <a:buSzPct val="69444"/>
              <a:buFont typeface="Wingdings"/>
              <a:buChar char="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&lt;property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name="src"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value="."/&gt;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&lt;property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name="build"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value="build"/&gt;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declaration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user- </a:t>
            </a:r>
            <a:r>
              <a:rPr sz="1800" dirty="0">
                <a:latin typeface="Times New Roman"/>
                <a:cs typeface="Times New Roman"/>
              </a:rPr>
              <a:t>definable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Ant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file.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attribute </a:t>
            </a:r>
            <a:r>
              <a:rPr sz="1800" dirty="0">
                <a:latin typeface="Times New Roman"/>
                <a:cs typeface="Times New Roman"/>
              </a:rPr>
              <a:t>specifies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property.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subject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XML </a:t>
            </a:r>
            <a:r>
              <a:rPr sz="1800" dirty="0">
                <a:latin typeface="Times New Roman"/>
                <a:cs typeface="Times New Roman"/>
              </a:rPr>
              <a:t>constraints.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markup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shown above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src has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assigned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".".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reference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defined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manner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specifies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name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${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},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example,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reference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src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${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src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}.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example,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src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later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specify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.java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files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be </a:t>
            </a:r>
            <a:r>
              <a:rPr sz="1800" spc="-10" dirty="0">
                <a:latin typeface="Times New Roman"/>
                <a:cs typeface="Times New Roman"/>
              </a:rPr>
              <a:t>processed.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"/>
            <a:ext cx="655447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89500" algn="l"/>
              </a:tabLst>
            </a:pPr>
            <a:r>
              <a:rPr sz="3900" dirty="0"/>
              <a:t>Creating</a:t>
            </a:r>
            <a:r>
              <a:rPr sz="3900" spc="-70" dirty="0"/>
              <a:t> </a:t>
            </a:r>
            <a:r>
              <a:rPr sz="3900" dirty="0"/>
              <a:t>an</a:t>
            </a:r>
            <a:r>
              <a:rPr sz="3900" spc="-70" dirty="0"/>
              <a:t> </a:t>
            </a:r>
            <a:r>
              <a:rPr sz="3900" dirty="0"/>
              <a:t>ANT</a:t>
            </a:r>
            <a:r>
              <a:rPr sz="3900" spc="-70" dirty="0"/>
              <a:t> </a:t>
            </a:r>
            <a:r>
              <a:rPr sz="3900" dirty="0"/>
              <a:t>script</a:t>
            </a:r>
            <a:r>
              <a:rPr sz="3900" spc="-70" dirty="0"/>
              <a:t> </a:t>
            </a:r>
            <a:r>
              <a:rPr sz="3900" spc="-25" dirty="0"/>
              <a:t>to </a:t>
            </a:r>
            <a:r>
              <a:rPr sz="3900" dirty="0"/>
              <a:t>compile</a:t>
            </a:r>
            <a:r>
              <a:rPr sz="3900" spc="-125" dirty="0"/>
              <a:t> </a:t>
            </a:r>
            <a:r>
              <a:rPr sz="3900" dirty="0"/>
              <a:t>(build)</a:t>
            </a:r>
            <a:r>
              <a:rPr sz="3900" spc="-120" dirty="0"/>
              <a:t> </a:t>
            </a:r>
            <a:r>
              <a:rPr sz="3900" spc="-20" dirty="0"/>
              <a:t>your</a:t>
            </a:r>
            <a:r>
              <a:rPr sz="3900" dirty="0"/>
              <a:t>	</a:t>
            </a:r>
            <a:r>
              <a:rPr sz="3900" spc="-10" dirty="0"/>
              <a:t>project</a:t>
            </a:r>
            <a:endParaRPr sz="3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50047"/>
            <a:ext cx="5596890" cy="11239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3000" spc="-10" dirty="0">
                <a:latin typeface="Arial MT"/>
                <a:cs typeface="Arial MT"/>
              </a:rPr>
              <a:t>Demonstration</a:t>
            </a:r>
            <a:endParaRPr sz="3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Look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for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file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u="sng" spc="-10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 MT"/>
                <a:cs typeface="Arial MT"/>
                <a:hlinkClick r:id="rId2"/>
              </a:rPr>
              <a:t>ant_tutorial.pdf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8581"/>
            <a:ext cx="7467600" cy="1239057"/>
          </a:xfrm>
          <a:prstGeom prst="rect">
            <a:avLst/>
          </a:prstGeom>
        </p:spPr>
        <p:txBody>
          <a:bodyPr vert="horz" wrap="square" lIns="0" tIns="617474" rIns="0" bIns="0" rtlCol="0">
            <a:spAutoFit/>
          </a:bodyPr>
          <a:lstStyle/>
          <a:p>
            <a:pPr marL="260604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chemeClr val="tx1"/>
                </a:solidFill>
                <a:latin typeface="Times New Roman"/>
                <a:cs typeface="Times New Roman"/>
              </a:rPr>
              <a:t>Definition</a:t>
            </a:r>
            <a:endParaRPr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807339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context</a:t>
            </a:r>
            <a:r>
              <a:rPr sz="2400" spc="1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8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1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development,</a:t>
            </a:r>
            <a:r>
              <a:rPr sz="2400" spc="185" dirty="0">
                <a:latin typeface="Times New Roman"/>
                <a:cs typeface="Times New Roman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build</a:t>
            </a:r>
            <a:r>
              <a:rPr sz="240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refers</a:t>
            </a:r>
            <a:r>
              <a:rPr sz="2400" spc="19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converts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assets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developers'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responsibility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consumable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 </a:t>
            </a:r>
            <a:r>
              <a:rPr sz="2400" spc="-10" dirty="0">
                <a:latin typeface="Times New Roman"/>
                <a:cs typeface="Times New Roman"/>
              </a:rPr>
              <a:t>include:</a:t>
            </a:r>
            <a:endParaRPr sz="24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Times New Roman"/>
                <a:cs typeface="Times New Roman"/>
              </a:rPr>
              <a:t>compiling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Times New Roman"/>
                <a:cs typeface="Times New Roman"/>
              </a:rPr>
              <a:t>packaging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compiled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compressed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(such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zip)</a:t>
            </a:r>
            <a:endParaRPr sz="20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Times New Roman"/>
                <a:cs typeface="Times New Roman"/>
              </a:rPr>
              <a:t>producing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installers</a:t>
            </a:r>
            <a:endParaRPr sz="20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schema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65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build</a:t>
            </a:r>
            <a:r>
              <a:rPr sz="2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automated</a:t>
            </a:r>
            <a:r>
              <a:rPr sz="2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65" dirty="0">
                <a:latin typeface="Times New Roman"/>
                <a:cs typeface="Times New Roman"/>
              </a:rPr>
              <a:t> 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repeatable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24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direct</a:t>
            </a:r>
            <a:r>
              <a:rPr sz="2400" spc="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human</a:t>
            </a:r>
            <a:r>
              <a:rPr sz="24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intervention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performed</a:t>
            </a:r>
            <a:r>
              <a:rPr sz="2400" spc="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any</a:t>
            </a:r>
            <a:r>
              <a:rPr sz="2400" spc="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2400" spc="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repository.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8581"/>
            <a:ext cx="7467600" cy="1239057"/>
          </a:xfrm>
          <a:prstGeom prst="rect">
            <a:avLst/>
          </a:prstGeom>
        </p:spPr>
        <p:txBody>
          <a:bodyPr vert="horz" wrap="square" lIns="0" tIns="617474" rIns="0" bIns="0" rtlCol="0">
            <a:spAutoFit/>
          </a:bodyPr>
          <a:lstStyle/>
          <a:p>
            <a:pPr marL="1751964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chemeClr val="tx1"/>
                </a:solidFill>
                <a:latin typeface="Times New Roman"/>
                <a:cs typeface="Times New Roman"/>
              </a:rPr>
              <a:t>Expected</a:t>
            </a:r>
            <a:r>
              <a:rPr sz="4000" spc="-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chemeClr val="tx1"/>
                </a:solidFill>
                <a:latin typeface="Times New Roman"/>
                <a:cs typeface="Times New Roman"/>
              </a:rPr>
              <a:t>Benefits</a:t>
            </a:r>
            <a:endParaRPr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807402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3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automation</a:t>
            </a:r>
            <a:r>
              <a:rPr sz="2400" spc="3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prerequisite</a:t>
            </a:r>
            <a:r>
              <a:rPr sz="2400" spc="3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effective</a:t>
            </a:r>
            <a:r>
              <a:rPr sz="2400" spc="3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33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Times New Roman"/>
                <a:cs typeface="Times New Roman"/>
                <a:hlinkClick r:id="rId2"/>
              </a:rPr>
              <a:t>continuous</a:t>
            </a:r>
            <a:r>
              <a:rPr sz="2400" u="sng" spc="-30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Times New Roman"/>
                <a:cs typeface="Times New Roman"/>
                <a:hlinkClick r:id="rId2"/>
              </a:rPr>
              <a:t>integration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brings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benefits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own: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eliminating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variation,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defects;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manual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necessary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steps </a:t>
            </a:r>
            <a:r>
              <a:rPr sz="2400" dirty="0">
                <a:latin typeface="Times New Roman"/>
                <a:cs typeface="Times New Roman"/>
              </a:rPr>
              <a:t>offers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mistakes.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requiring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thorough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documentation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assumptions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target</a:t>
            </a:r>
            <a:r>
              <a:rPr sz="2400" spc="2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environment,</a:t>
            </a:r>
            <a:r>
              <a:rPr sz="2400" spc="2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dependencies</a:t>
            </a:r>
            <a:r>
              <a:rPr sz="2400" spc="2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2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27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party products.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7883"/>
            <a:ext cx="7467600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chemeClr val="tx1"/>
                </a:solidFill>
              </a:rPr>
              <a:t>ANT</a:t>
            </a:r>
            <a:r>
              <a:rPr sz="3900" spc="-60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is</a:t>
            </a:r>
            <a:r>
              <a:rPr sz="3900" spc="-30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used</a:t>
            </a:r>
            <a:r>
              <a:rPr sz="3900" spc="-45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in</a:t>
            </a:r>
            <a:r>
              <a:rPr sz="3900" spc="-45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the </a:t>
            </a:r>
            <a:r>
              <a:rPr sz="3900" spc="-10" dirty="0">
                <a:solidFill>
                  <a:srgbClr val="FF0000"/>
                </a:solidFill>
              </a:rPr>
              <a:t>Verification</a:t>
            </a:r>
            <a:r>
              <a:rPr sz="3900" spc="-10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phases</a:t>
            </a:r>
            <a:r>
              <a:rPr sz="3900" spc="-40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of</a:t>
            </a:r>
            <a:r>
              <a:rPr sz="3900" spc="-65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the</a:t>
            </a:r>
            <a:r>
              <a:rPr sz="3900" spc="-45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SW</a:t>
            </a:r>
            <a:r>
              <a:rPr sz="3900" spc="-65" dirty="0">
                <a:solidFill>
                  <a:schemeClr val="tx1"/>
                </a:solidFill>
              </a:rPr>
              <a:t> </a:t>
            </a:r>
            <a:r>
              <a:rPr sz="3900" spc="-10" dirty="0">
                <a:solidFill>
                  <a:schemeClr val="tx1"/>
                </a:solidFill>
              </a:rPr>
              <a:t>lifecycle</a:t>
            </a:r>
            <a:endParaRPr sz="39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23711"/>
            <a:ext cx="8066405" cy="42246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stages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developing</a:t>
            </a:r>
            <a:r>
              <a:rPr sz="3000" spc="-6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software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application</a:t>
            </a:r>
            <a:endParaRPr sz="30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dirty="0">
                <a:solidFill>
                  <a:srgbClr val="C00000"/>
                </a:solidFill>
                <a:latin typeface="Arial MT"/>
                <a:cs typeface="Arial MT"/>
              </a:rPr>
              <a:t>Requirements</a:t>
            </a:r>
            <a:r>
              <a:rPr sz="2200" spc="-1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 MT"/>
                <a:cs typeface="Arial MT"/>
              </a:rPr>
              <a:t>Analysis</a:t>
            </a:r>
            <a:endParaRPr sz="22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26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20" dirty="0">
                <a:solidFill>
                  <a:srgbClr val="6F2F9F"/>
                </a:solidFill>
                <a:latin typeface="Arial MT"/>
                <a:cs typeface="Arial MT"/>
              </a:rPr>
              <a:t>High-</a:t>
            </a:r>
            <a:r>
              <a:rPr sz="2200" dirty="0">
                <a:solidFill>
                  <a:srgbClr val="6F2F9F"/>
                </a:solidFill>
                <a:latin typeface="Arial MT"/>
                <a:cs typeface="Arial MT"/>
              </a:rPr>
              <a:t>level</a:t>
            </a:r>
            <a:r>
              <a:rPr sz="2200" spc="-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Arial MT"/>
                <a:cs typeface="Arial MT"/>
              </a:rPr>
              <a:t>Design</a:t>
            </a:r>
            <a:endParaRPr sz="22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20" dirty="0">
                <a:solidFill>
                  <a:srgbClr val="6F2F9F"/>
                </a:solidFill>
                <a:latin typeface="Arial MT"/>
                <a:cs typeface="Arial MT"/>
              </a:rPr>
              <a:t>Plan</a:t>
            </a:r>
            <a:endParaRPr sz="22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20" dirty="0">
                <a:solidFill>
                  <a:srgbClr val="6F2F9F"/>
                </a:solidFill>
                <a:latin typeface="Arial MT"/>
                <a:cs typeface="Arial MT"/>
              </a:rPr>
              <a:t>Low-</a:t>
            </a:r>
            <a:r>
              <a:rPr sz="2200" dirty="0">
                <a:solidFill>
                  <a:srgbClr val="6F2F9F"/>
                </a:solidFill>
                <a:latin typeface="Arial MT"/>
                <a:cs typeface="Arial MT"/>
              </a:rPr>
              <a:t>level</a:t>
            </a:r>
            <a:r>
              <a:rPr sz="22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Arial MT"/>
                <a:cs typeface="Arial MT"/>
              </a:rPr>
              <a:t>Design</a:t>
            </a:r>
            <a:endParaRPr sz="22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26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10" dirty="0">
                <a:solidFill>
                  <a:srgbClr val="92D050"/>
                </a:solidFill>
                <a:latin typeface="Arial MT"/>
                <a:cs typeface="Arial MT"/>
              </a:rPr>
              <a:t>Implementation</a:t>
            </a:r>
            <a:endParaRPr sz="22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dirty="0">
                <a:solidFill>
                  <a:srgbClr val="92D050"/>
                </a:solidFill>
                <a:latin typeface="Arial MT"/>
                <a:cs typeface="Arial MT"/>
              </a:rPr>
              <a:t>Unit</a:t>
            </a:r>
            <a:r>
              <a:rPr sz="2200" spc="-40" dirty="0">
                <a:solidFill>
                  <a:srgbClr val="92D05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92D050"/>
                </a:solidFill>
                <a:latin typeface="Arial MT"/>
                <a:cs typeface="Arial MT"/>
              </a:rPr>
              <a:t>Test</a:t>
            </a:r>
            <a:endParaRPr sz="22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b="1" spc="-10" dirty="0">
                <a:solidFill>
                  <a:srgbClr val="FFC000"/>
                </a:solidFill>
                <a:latin typeface="Arial"/>
                <a:cs typeface="Arial"/>
              </a:rPr>
              <a:t>Integration</a:t>
            </a:r>
            <a:endParaRPr sz="2200" dirty="0">
              <a:latin typeface="Arial"/>
              <a:cs typeface="Arial"/>
            </a:endParaRPr>
          </a:p>
          <a:p>
            <a:pPr marL="704215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b="1" dirty="0">
                <a:solidFill>
                  <a:srgbClr val="FFC000"/>
                </a:solidFill>
                <a:latin typeface="Arial"/>
                <a:cs typeface="Arial"/>
              </a:rPr>
              <a:t>System</a:t>
            </a:r>
            <a:r>
              <a:rPr sz="2200" b="1" spc="-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C000"/>
                </a:solidFill>
                <a:latin typeface="Arial"/>
                <a:cs typeface="Arial"/>
              </a:rPr>
              <a:t>Test</a:t>
            </a:r>
            <a:endParaRPr sz="2200" dirty="0">
              <a:latin typeface="Arial"/>
              <a:cs typeface="Arial"/>
            </a:endParaRPr>
          </a:p>
          <a:p>
            <a:pPr marL="704215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10" dirty="0">
                <a:solidFill>
                  <a:srgbClr val="00AFEF"/>
                </a:solidFill>
                <a:latin typeface="Arial MT"/>
                <a:cs typeface="Arial MT"/>
              </a:rPr>
              <a:t>Deploy</a:t>
            </a:r>
            <a:endParaRPr sz="22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10" dirty="0">
                <a:solidFill>
                  <a:srgbClr val="00AFEF"/>
                </a:solidFill>
                <a:latin typeface="Arial MT"/>
                <a:cs typeface="Arial MT"/>
              </a:rPr>
              <a:t>Maintain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1828" y="2667000"/>
            <a:ext cx="3679172" cy="33318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2407"/>
            <a:ext cx="324866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chemeClr val="tx1"/>
                </a:solidFill>
              </a:rPr>
              <a:t>What</a:t>
            </a:r>
            <a:r>
              <a:rPr sz="3900" spc="-70" dirty="0">
                <a:solidFill>
                  <a:schemeClr val="tx1"/>
                </a:solidFill>
              </a:rPr>
              <a:t> </a:t>
            </a:r>
            <a:r>
              <a:rPr sz="3900" dirty="0">
                <a:solidFill>
                  <a:schemeClr val="tx1"/>
                </a:solidFill>
              </a:rPr>
              <a:t>is</a:t>
            </a:r>
            <a:r>
              <a:rPr sz="3900" spc="-50" dirty="0">
                <a:solidFill>
                  <a:schemeClr val="tx1"/>
                </a:solidFill>
              </a:rPr>
              <a:t> </a:t>
            </a:r>
            <a:r>
              <a:rPr sz="3900" spc="-20" dirty="0">
                <a:solidFill>
                  <a:schemeClr val="tx1"/>
                </a:solidFill>
              </a:rPr>
              <a:t>ANT?</a:t>
            </a:r>
            <a:endParaRPr sz="39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676400"/>
            <a:ext cx="7642860" cy="5039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735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ANT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(</a:t>
            </a:r>
            <a:r>
              <a:rPr sz="3000" dirty="0">
                <a:solidFill>
                  <a:srgbClr val="0000FF"/>
                </a:solidFill>
                <a:latin typeface="Arial MT"/>
                <a:cs typeface="Arial MT"/>
              </a:rPr>
              <a:t>Another</a:t>
            </a:r>
            <a:r>
              <a:rPr sz="30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FF"/>
                </a:solidFill>
                <a:latin typeface="Arial MT"/>
                <a:cs typeface="Arial MT"/>
              </a:rPr>
              <a:t>Neat</a:t>
            </a:r>
            <a:r>
              <a:rPr sz="30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00FF"/>
                </a:solidFill>
                <a:latin typeface="Arial MT"/>
                <a:cs typeface="Arial MT"/>
              </a:rPr>
              <a:t>Tool</a:t>
            </a:r>
            <a:r>
              <a:rPr sz="3000" dirty="0">
                <a:latin typeface="Arial MT"/>
                <a:cs typeface="Arial MT"/>
              </a:rPr>
              <a:t>)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utility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20" dirty="0">
                <a:latin typeface="Arial MT"/>
                <a:cs typeface="Arial MT"/>
              </a:rPr>
              <a:t>that </a:t>
            </a:r>
            <a:r>
              <a:rPr sz="3000" dirty="0">
                <a:latin typeface="Arial MT"/>
                <a:cs typeface="Arial MT"/>
              </a:rPr>
              <a:t>automates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process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compiling</a:t>
            </a:r>
            <a:r>
              <a:rPr sz="3000" spc="-25" dirty="0">
                <a:latin typeface="Arial MT"/>
                <a:cs typeface="Arial MT"/>
              </a:rPr>
              <a:t> and </a:t>
            </a:r>
            <a:r>
              <a:rPr sz="3000" dirty="0">
                <a:latin typeface="Arial MT"/>
                <a:cs typeface="Arial MT"/>
              </a:rPr>
              <a:t>building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(jarring)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Java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project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files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30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3000" dirty="0">
                <a:latin typeface="Arial MT"/>
                <a:cs typeface="Arial MT"/>
              </a:rPr>
              <a:t>It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run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independently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Eclipse, </a:t>
            </a:r>
            <a:r>
              <a:rPr sz="3000" dirty="0">
                <a:latin typeface="Arial MT"/>
                <a:cs typeface="Arial MT"/>
              </a:rPr>
              <a:t>NetBeans,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or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any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other Java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development environment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3000" dirty="0">
              <a:latin typeface="Arial MT"/>
              <a:cs typeface="Arial MT"/>
            </a:endParaRPr>
          </a:p>
          <a:p>
            <a:pPr marL="355600" marR="43815" indent="-342900">
              <a:lnSpc>
                <a:spcPct val="100000"/>
              </a:lnSpc>
            </a:pPr>
            <a:r>
              <a:rPr sz="3000" dirty="0">
                <a:latin typeface="Arial MT"/>
                <a:cs typeface="Arial MT"/>
              </a:rPr>
              <a:t>ANT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only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depends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JDK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utilities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(Java </a:t>
            </a:r>
            <a:r>
              <a:rPr sz="3000" dirty="0">
                <a:latin typeface="Arial MT"/>
                <a:cs typeface="Arial MT"/>
              </a:rPr>
              <a:t>compiler,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JAR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utility,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etc.)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558"/>
            <a:ext cx="25304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070" algn="l"/>
              </a:tabLst>
            </a:pPr>
            <a:r>
              <a:rPr sz="3900" spc="-25" dirty="0">
                <a:solidFill>
                  <a:schemeClr val="tx1"/>
                </a:solidFill>
              </a:rPr>
              <a:t>Why</a:t>
            </a:r>
            <a:r>
              <a:rPr sz="3900" dirty="0">
                <a:solidFill>
                  <a:schemeClr val="tx1"/>
                </a:solidFill>
              </a:rPr>
              <a:t>	</a:t>
            </a:r>
            <a:r>
              <a:rPr sz="3900" spc="-20" dirty="0">
                <a:solidFill>
                  <a:schemeClr val="tx1"/>
                </a:solidFill>
              </a:rPr>
              <a:t>ANT?</a:t>
            </a:r>
            <a:endParaRPr sz="39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3901"/>
            <a:ext cx="7966075" cy="480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070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Typically,</a:t>
            </a:r>
            <a:r>
              <a:rPr sz="3000" spc="-6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large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projects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need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built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and </a:t>
            </a:r>
            <a:r>
              <a:rPr sz="3000" dirty="0">
                <a:latin typeface="Arial MT"/>
                <a:cs typeface="Arial MT"/>
              </a:rPr>
              <a:t>tested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frequently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during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Verification phase</a:t>
            </a:r>
            <a:endParaRPr sz="30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64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</a:tabLst>
            </a:pPr>
            <a:r>
              <a:rPr sz="2600" dirty="0">
                <a:latin typeface="Arial MT"/>
                <a:cs typeface="Arial MT"/>
              </a:rPr>
              <a:t>Builds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done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daily,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even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frequently</a:t>
            </a:r>
            <a:endParaRPr sz="2600" dirty="0">
              <a:latin typeface="Arial MT"/>
              <a:cs typeface="Arial MT"/>
            </a:endParaRPr>
          </a:p>
          <a:p>
            <a:pPr marL="1000125" lvl="1" indent="-294005">
              <a:lnSpc>
                <a:spcPct val="100000"/>
              </a:lnSpc>
              <a:spcBef>
                <a:spcPts val="555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000125" algn="l"/>
              </a:tabLst>
            </a:pPr>
            <a:r>
              <a:rPr sz="2300" dirty="0">
                <a:latin typeface="Arial MT"/>
                <a:cs typeface="Arial MT"/>
              </a:rPr>
              <a:t>Usually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by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people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doing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verification</a:t>
            </a:r>
            <a:endParaRPr sz="2300" dirty="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62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</a:tabLst>
            </a:pPr>
            <a:r>
              <a:rPr sz="2600" dirty="0">
                <a:latin typeface="Arial MT"/>
                <a:cs typeface="Arial MT"/>
              </a:rPr>
              <a:t>ANT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completely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automate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tasks</a:t>
            </a:r>
            <a:r>
              <a:rPr sz="2600" spc="-25" dirty="0">
                <a:latin typeface="Arial MT"/>
                <a:cs typeface="Arial MT"/>
              </a:rPr>
              <a:t> of</a:t>
            </a:r>
            <a:endParaRPr sz="2600" dirty="0">
              <a:latin typeface="Arial MT"/>
              <a:cs typeface="Arial MT"/>
            </a:endParaRPr>
          </a:p>
          <a:p>
            <a:pPr marL="1000125" lvl="1" indent="-294005">
              <a:lnSpc>
                <a:spcPct val="100000"/>
              </a:lnSpc>
              <a:spcBef>
                <a:spcPts val="555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000125" algn="l"/>
              </a:tabLst>
            </a:pPr>
            <a:r>
              <a:rPr sz="2300" dirty="0">
                <a:latin typeface="Arial MT"/>
                <a:cs typeface="Arial MT"/>
              </a:rPr>
              <a:t>retrieving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code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from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Repository</a:t>
            </a:r>
            <a:endParaRPr sz="2300" dirty="0">
              <a:latin typeface="Arial MT"/>
              <a:cs typeface="Arial MT"/>
            </a:endParaRPr>
          </a:p>
          <a:p>
            <a:pPr marL="1000125" lvl="1" indent="-294005">
              <a:lnSpc>
                <a:spcPct val="100000"/>
              </a:lnSpc>
              <a:spcBef>
                <a:spcPts val="555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000125" algn="l"/>
              </a:tabLst>
            </a:pPr>
            <a:r>
              <a:rPr sz="2300" dirty="0">
                <a:latin typeface="Arial MT"/>
                <a:cs typeface="Arial MT"/>
              </a:rPr>
              <a:t>Completely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recompiling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all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source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(.java)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files</a:t>
            </a:r>
            <a:endParaRPr sz="2300" dirty="0">
              <a:latin typeface="Arial MT"/>
              <a:cs typeface="Arial MT"/>
            </a:endParaRPr>
          </a:p>
          <a:p>
            <a:pPr marL="1000125" lvl="1" indent="-294005">
              <a:lnSpc>
                <a:spcPct val="100000"/>
              </a:lnSpc>
              <a:spcBef>
                <a:spcPts val="550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000125" algn="l"/>
              </a:tabLst>
            </a:pPr>
            <a:r>
              <a:rPr sz="2300" dirty="0">
                <a:latin typeface="Arial MT"/>
                <a:cs typeface="Arial MT"/>
              </a:rPr>
              <a:t>JAR’ing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rebuilt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class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(.java)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files</a:t>
            </a:r>
            <a:endParaRPr sz="2300" dirty="0">
              <a:latin typeface="Arial MT"/>
              <a:cs typeface="Arial MT"/>
            </a:endParaRPr>
          </a:p>
          <a:p>
            <a:pPr marL="1000125" marR="5080" lvl="1" indent="-294640">
              <a:lnSpc>
                <a:spcPct val="100000"/>
              </a:lnSpc>
              <a:spcBef>
                <a:spcPts val="555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000125" algn="l"/>
              </a:tabLst>
            </a:pPr>
            <a:r>
              <a:rPr sz="2300" dirty="0">
                <a:latin typeface="Arial MT"/>
                <a:cs typeface="Arial MT"/>
              </a:rPr>
              <a:t>Copying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built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files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to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distribution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directory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for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access </a:t>
            </a:r>
            <a:r>
              <a:rPr sz="2300" dirty="0">
                <a:latin typeface="Arial MT"/>
                <a:cs typeface="Arial MT"/>
              </a:rPr>
              <a:t>by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testers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25304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070" algn="l"/>
              </a:tabLst>
            </a:pPr>
            <a:r>
              <a:rPr sz="3900" spc="-25" dirty="0">
                <a:solidFill>
                  <a:schemeClr val="tx1"/>
                </a:solidFill>
              </a:rPr>
              <a:t>Why</a:t>
            </a:r>
            <a:r>
              <a:rPr sz="3900" dirty="0">
                <a:solidFill>
                  <a:schemeClr val="tx1"/>
                </a:solidFill>
              </a:rPr>
              <a:t>	</a:t>
            </a:r>
            <a:r>
              <a:rPr sz="3900" spc="-20" dirty="0">
                <a:solidFill>
                  <a:schemeClr val="tx1"/>
                </a:solidFill>
              </a:rPr>
              <a:t>ANT?</a:t>
            </a:r>
            <a:endParaRPr sz="39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7914640" cy="4113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Dedicated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PCs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usually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used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perform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the </a:t>
            </a:r>
            <a:r>
              <a:rPr sz="3000" dirty="0">
                <a:latin typeface="Arial MT"/>
                <a:cs typeface="Arial MT"/>
              </a:rPr>
              <a:t>compile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build</a:t>
            </a:r>
            <a:endParaRPr sz="30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64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</a:tabLst>
            </a:pP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OS</a:t>
            </a:r>
            <a:r>
              <a:rPr sz="2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2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at</a:t>
            </a:r>
            <a:r>
              <a:rPr sz="2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known</a:t>
            </a:r>
            <a:r>
              <a:rPr sz="2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fixed</a:t>
            </a:r>
            <a:r>
              <a:rPr sz="2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revision</a:t>
            </a:r>
            <a:r>
              <a:rPr sz="2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Arial MT"/>
                <a:cs typeface="Arial MT"/>
              </a:rPr>
              <a:t>level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80"/>
              </a:spcBef>
              <a:buClr>
                <a:srgbClr val="669999"/>
              </a:buClr>
              <a:buFont typeface="Wingdings"/>
              <a:buChar char=""/>
            </a:pPr>
            <a:endParaRPr sz="2600">
              <a:latin typeface="Arial MT"/>
              <a:cs typeface="Arial MT"/>
            </a:endParaRPr>
          </a:p>
          <a:p>
            <a:pPr marL="704850" marR="309880" indent="-347980">
              <a:lnSpc>
                <a:spcPct val="100000"/>
              </a:lnSpc>
              <a:buClr>
                <a:srgbClr val="669999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build</a:t>
            </a:r>
            <a:r>
              <a:rPr sz="2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PC</a:t>
            </a:r>
            <a:r>
              <a:rPr sz="2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2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kept</a:t>
            </a:r>
            <a:r>
              <a:rPr sz="2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“unpolluted”</a:t>
            </a:r>
            <a:r>
              <a:rPr sz="2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except</a:t>
            </a:r>
            <a:r>
              <a:rPr sz="2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2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000FF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tools</a:t>
            </a:r>
            <a:r>
              <a:rPr sz="2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needed</a:t>
            </a:r>
            <a:r>
              <a:rPr sz="26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build</a:t>
            </a:r>
            <a:r>
              <a:rPr sz="2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target</a:t>
            </a:r>
            <a:r>
              <a:rPr sz="2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Arial MT"/>
                <a:cs typeface="Arial MT"/>
              </a:rPr>
              <a:t>application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80"/>
              </a:spcBef>
              <a:buClr>
                <a:srgbClr val="669999"/>
              </a:buClr>
              <a:buFont typeface="Wingdings"/>
              <a:buChar char=""/>
            </a:pPr>
            <a:endParaRPr sz="2600">
              <a:latin typeface="Arial MT"/>
              <a:cs typeface="Arial MT"/>
            </a:endParaRPr>
          </a:p>
          <a:p>
            <a:pPr marL="704850" marR="585470" indent="-347980">
              <a:lnSpc>
                <a:spcPct val="100000"/>
              </a:lnSpc>
              <a:buClr>
                <a:srgbClr val="669999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JDK</a:t>
            </a:r>
            <a:r>
              <a:rPr sz="2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2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other</a:t>
            </a:r>
            <a:r>
              <a:rPr sz="2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tools</a:t>
            </a:r>
            <a:r>
              <a:rPr sz="2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2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at</a:t>
            </a:r>
            <a:r>
              <a:rPr sz="2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known</a:t>
            </a:r>
            <a:r>
              <a:rPr sz="2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Arial MT"/>
                <a:cs typeface="Arial MT"/>
              </a:rPr>
              <a:t>fixed </a:t>
            </a:r>
            <a:r>
              <a:rPr sz="2600" dirty="0">
                <a:solidFill>
                  <a:srgbClr val="0000FF"/>
                </a:solidFill>
                <a:latin typeface="Arial MT"/>
                <a:cs typeface="Arial MT"/>
              </a:rPr>
              <a:t>revision</a:t>
            </a:r>
            <a:r>
              <a:rPr sz="26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Arial MT"/>
                <a:cs typeface="Arial MT"/>
              </a:rPr>
              <a:t>level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67805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chemeClr val="tx1"/>
                </a:solidFill>
              </a:rPr>
              <a:t>The</a:t>
            </a:r>
            <a:r>
              <a:rPr sz="2800" b="1" spc="-35" dirty="0">
                <a:solidFill>
                  <a:schemeClr val="tx1"/>
                </a:solidFill>
              </a:rPr>
              <a:t> </a:t>
            </a:r>
            <a:r>
              <a:rPr sz="2800" b="1" dirty="0">
                <a:solidFill>
                  <a:schemeClr val="tx1"/>
                </a:solidFill>
              </a:rPr>
              <a:t>idea</a:t>
            </a:r>
            <a:r>
              <a:rPr sz="2800" b="1" spc="-30" dirty="0">
                <a:solidFill>
                  <a:schemeClr val="tx1"/>
                </a:solidFill>
              </a:rPr>
              <a:t> </a:t>
            </a:r>
            <a:r>
              <a:rPr sz="2800" b="1" dirty="0">
                <a:solidFill>
                  <a:schemeClr val="tx1"/>
                </a:solidFill>
              </a:rPr>
              <a:t>behind</a:t>
            </a:r>
            <a:r>
              <a:rPr sz="2800" b="1" spc="-25" dirty="0">
                <a:solidFill>
                  <a:schemeClr val="tx1"/>
                </a:solidFill>
              </a:rPr>
              <a:t> </a:t>
            </a:r>
            <a:r>
              <a:rPr sz="2800" b="1" dirty="0">
                <a:solidFill>
                  <a:schemeClr val="tx1"/>
                </a:solidFill>
              </a:rPr>
              <a:t>ANT</a:t>
            </a:r>
            <a:r>
              <a:rPr sz="2800" b="1" spc="-35" dirty="0">
                <a:solidFill>
                  <a:schemeClr val="tx1"/>
                </a:solidFill>
              </a:rPr>
              <a:t> </a:t>
            </a:r>
            <a:r>
              <a:rPr sz="2800" b="1" dirty="0">
                <a:solidFill>
                  <a:schemeClr val="tx1"/>
                </a:solidFill>
              </a:rPr>
              <a:t>and</a:t>
            </a:r>
            <a:r>
              <a:rPr sz="2800" b="1" spc="-30" dirty="0">
                <a:solidFill>
                  <a:schemeClr val="tx1"/>
                </a:solidFill>
              </a:rPr>
              <a:t> </a:t>
            </a:r>
            <a:r>
              <a:rPr sz="2800" b="1" spc="-10" dirty="0">
                <a:solidFill>
                  <a:schemeClr val="tx1"/>
                </a:solidFill>
              </a:rPr>
              <a:t>other </a:t>
            </a:r>
            <a:r>
              <a:rPr sz="2800" b="1" dirty="0">
                <a:solidFill>
                  <a:schemeClr val="tx1"/>
                </a:solidFill>
              </a:rPr>
              <a:t>similar</a:t>
            </a:r>
            <a:r>
              <a:rPr sz="2800" b="1" spc="-45" dirty="0">
                <a:solidFill>
                  <a:schemeClr val="tx1"/>
                </a:solidFill>
              </a:rPr>
              <a:t> </a:t>
            </a:r>
            <a:r>
              <a:rPr sz="2800" b="1" dirty="0">
                <a:solidFill>
                  <a:schemeClr val="tx1"/>
                </a:solidFill>
              </a:rPr>
              <a:t>build</a:t>
            </a:r>
            <a:r>
              <a:rPr sz="2800" b="1" spc="-45" dirty="0">
                <a:solidFill>
                  <a:schemeClr val="tx1"/>
                </a:solidFill>
              </a:rPr>
              <a:t> </a:t>
            </a:r>
            <a:r>
              <a:rPr sz="2800" b="1" dirty="0">
                <a:solidFill>
                  <a:schemeClr val="tx1"/>
                </a:solidFill>
              </a:rPr>
              <a:t>automation</a:t>
            </a:r>
            <a:r>
              <a:rPr sz="2800" b="1" spc="-45" dirty="0">
                <a:solidFill>
                  <a:schemeClr val="tx1"/>
                </a:solidFill>
              </a:rPr>
              <a:t> </a:t>
            </a:r>
            <a:r>
              <a:rPr sz="2800" b="1" spc="-10" dirty="0">
                <a:solidFill>
                  <a:schemeClr val="tx1"/>
                </a:solidFill>
              </a:rPr>
              <a:t>tools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71320"/>
            <a:ext cx="7767320" cy="77905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dirty="0">
                <a:latin typeface="Arial MT"/>
                <a:cs typeface="Arial MT"/>
              </a:rPr>
              <a:t>ANT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build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scripts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describe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000" spc="-25" dirty="0">
                <a:solidFill>
                  <a:srgbClr val="330066"/>
                </a:solidFill>
                <a:latin typeface="Arial MT"/>
                <a:cs typeface="Arial MT"/>
              </a:rPr>
              <a:t>1.</a:t>
            </a:r>
            <a:r>
              <a:rPr sz="2000" dirty="0">
                <a:solidFill>
                  <a:srgbClr val="330066"/>
                </a:solidFill>
                <a:latin typeface="Arial MT"/>
                <a:cs typeface="Arial MT"/>
              </a:rPr>
              <a:t>	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Targets:</a:t>
            </a:r>
            <a:r>
              <a:rPr sz="20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usually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file(s)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be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963" y="1976901"/>
            <a:ext cx="3971925" cy="766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675"/>
              </a:spcBef>
            </a:pPr>
            <a:r>
              <a:rPr sz="2000" dirty="0">
                <a:latin typeface="Arial MT"/>
                <a:cs typeface="Arial MT"/>
              </a:rPr>
              <a:t>created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“product”</a:t>
            </a:r>
            <a:endParaRPr sz="2000" dirty="0">
              <a:latin typeface="Arial MT"/>
              <a:cs typeface="Arial MT"/>
            </a:endParaRPr>
          </a:p>
          <a:p>
            <a:pPr marL="360045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</a:tabLst>
            </a:pPr>
            <a:r>
              <a:rPr sz="2000" dirty="0">
                <a:latin typeface="Arial MT"/>
                <a:cs typeface="Arial MT"/>
              </a:rPr>
              <a:t>E.g.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file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781827"/>
            <a:ext cx="7906384" cy="8305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56565" marR="5080" indent="-456565" algn="r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8750"/>
              <a:buAutoNum type="arabicPeriod" startAt="2"/>
              <a:tabLst>
                <a:tab pos="4565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dependencies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target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targets</a:t>
            </a:r>
            <a:endParaRPr sz="2400" dirty="0">
              <a:latin typeface="Arial MT"/>
              <a:cs typeface="Arial MT"/>
            </a:endParaRPr>
          </a:p>
          <a:p>
            <a:pPr marL="347345" marR="41275" lvl="1" indent="-347345" algn="r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47345" algn="l"/>
                <a:tab pos="6948805" algn="l"/>
              </a:tabLst>
            </a:pPr>
            <a:r>
              <a:rPr sz="2000" dirty="0">
                <a:latin typeface="Arial MT"/>
                <a:cs typeface="Arial MT"/>
              </a:rPr>
              <a:t>E.g.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.class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Javadoc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.html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963" y="3526378"/>
            <a:ext cx="3943985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Arial MT"/>
                <a:cs typeface="Arial MT"/>
              </a:rPr>
              <a:t>files)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built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first</a:t>
            </a:r>
            <a:endParaRPr sz="2000" dirty="0">
              <a:latin typeface="Arial MT"/>
              <a:cs typeface="Arial MT"/>
            </a:endParaRPr>
          </a:p>
          <a:p>
            <a:pPr marL="360045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</a:tabLst>
            </a:pPr>
            <a:r>
              <a:rPr sz="2000" dirty="0">
                <a:latin typeface="Arial MT"/>
                <a:cs typeface="Arial MT"/>
              </a:rPr>
              <a:t>.class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.java</a:t>
            </a:r>
            <a:r>
              <a:rPr sz="2000" spc="-10" dirty="0">
                <a:latin typeface="Arial MT"/>
                <a:cs typeface="Arial MT"/>
              </a:rPr>
              <a:t> files</a:t>
            </a:r>
            <a:endParaRPr sz="2000" dirty="0">
              <a:latin typeface="Arial MT"/>
              <a:cs typeface="Arial MT"/>
            </a:endParaRPr>
          </a:p>
          <a:p>
            <a:pPr marL="360045" indent="-347345">
              <a:lnSpc>
                <a:spcPct val="100000"/>
              </a:lnSpc>
              <a:spcBef>
                <a:spcPts val="484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</a:tabLst>
            </a:pPr>
            <a:r>
              <a:rPr sz="2000" dirty="0">
                <a:latin typeface="Arial MT"/>
                <a:cs typeface="Arial MT"/>
              </a:rPr>
              <a:t>.html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.java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files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623651"/>
            <a:ext cx="7656195" cy="18669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0"/>
              </a:spcBef>
              <a:buClr>
                <a:srgbClr val="330066"/>
              </a:buClr>
              <a:buSzPct val="68750"/>
              <a:buAutoNum type="arabicPeriod" startAt="3"/>
              <a:tabLst>
                <a:tab pos="4692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rules</a:t>
            </a:r>
            <a:r>
              <a:rPr sz="20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target(s):</a:t>
            </a:r>
            <a:endParaRPr sz="2000" dirty="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84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jar.exe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utility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.class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files</a:t>
            </a:r>
            <a:endParaRPr sz="2000" dirty="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javac.exe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compile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.java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.class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files</a:t>
            </a:r>
            <a:endParaRPr sz="2000" dirty="0">
              <a:latin typeface="Arial MT"/>
              <a:cs typeface="Arial MT"/>
            </a:endParaRPr>
          </a:p>
          <a:p>
            <a:pPr marL="704850" marR="5080" lvl="1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javadoc.exe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comments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.java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.html files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2302" y="627989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7428" y="3686936"/>
            <a:ext cx="28232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There</a:t>
            </a:r>
            <a:r>
              <a:rPr sz="16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is</a:t>
            </a:r>
            <a:r>
              <a:rPr sz="1600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typically</a:t>
            </a:r>
            <a:r>
              <a:rPr sz="16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16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hierarchy</a:t>
            </a:r>
            <a:r>
              <a:rPr sz="1600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AF50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dependencies;</a:t>
            </a:r>
            <a:r>
              <a:rPr sz="16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final</a:t>
            </a:r>
            <a:r>
              <a:rPr sz="1600" spc="-4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Arial MT"/>
                <a:cs typeface="Arial MT"/>
              </a:rPr>
              <a:t>target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depends</a:t>
            </a:r>
            <a:r>
              <a:rPr sz="16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on</a:t>
            </a:r>
            <a:r>
              <a:rPr sz="16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Arial MT"/>
                <a:cs typeface="Arial MT"/>
              </a:rPr>
              <a:t>intermediate targets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1637" y="2127793"/>
            <a:ext cx="2729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mtClean="0">
                <a:solidFill>
                  <a:srgbClr val="00AF50"/>
                </a:solidFill>
                <a:latin typeface="Arial MT"/>
                <a:cs typeface="Arial MT"/>
              </a:rPr>
              <a:t>There</a:t>
            </a:r>
            <a:r>
              <a:rPr spc="-30" dirty="0" smtClean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dirty="0" smtClean="0">
                <a:solidFill>
                  <a:srgbClr val="00AF50"/>
                </a:solidFill>
                <a:latin typeface="Arial MT"/>
                <a:cs typeface="Arial MT"/>
              </a:rPr>
              <a:t>may</a:t>
            </a:r>
            <a:r>
              <a:rPr spc="-15" dirty="0" smtClean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dirty="0" smtClean="0">
                <a:solidFill>
                  <a:srgbClr val="00AF50"/>
                </a:solidFill>
                <a:latin typeface="Arial MT"/>
                <a:cs typeface="Arial MT"/>
              </a:rPr>
              <a:t>be</a:t>
            </a:r>
            <a:r>
              <a:rPr spc="-5" dirty="0" smtClean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dirty="0" smtClean="0">
                <a:solidFill>
                  <a:srgbClr val="00AF50"/>
                </a:solidFill>
                <a:latin typeface="Arial MT"/>
                <a:cs typeface="Arial MT"/>
              </a:rPr>
              <a:t>one</a:t>
            </a:r>
            <a:r>
              <a:rPr spc="-15" dirty="0" smtClean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dirty="0" smtClean="0">
                <a:solidFill>
                  <a:srgbClr val="00AF50"/>
                </a:solidFill>
                <a:latin typeface="Arial MT"/>
                <a:cs typeface="Arial MT"/>
              </a:rPr>
              <a:t>or</a:t>
            </a:r>
            <a:r>
              <a:rPr spc="-10" dirty="0" smtClean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pc="-20" dirty="0" smtClean="0">
                <a:solidFill>
                  <a:srgbClr val="00AF50"/>
                </a:solidFill>
                <a:latin typeface="Arial MT"/>
                <a:cs typeface="Arial MT"/>
              </a:rPr>
              <a:t>more </a:t>
            </a:r>
            <a:r>
              <a:rPr dirty="0" smtClean="0">
                <a:solidFill>
                  <a:srgbClr val="00AF50"/>
                </a:solidFill>
                <a:latin typeface="Arial MT"/>
                <a:cs typeface="Arial MT"/>
              </a:rPr>
              <a:t>targets</a:t>
            </a:r>
            <a:r>
              <a:rPr spc="-25" dirty="0" smtClean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pc="-10" dirty="0" smtClean="0">
                <a:solidFill>
                  <a:srgbClr val="00AF50"/>
                </a:solidFill>
                <a:latin typeface="Arial MT"/>
                <a:cs typeface="Arial MT"/>
              </a:rPr>
              <a:t>defined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5318"/>
            <a:ext cx="7467600" cy="982320"/>
          </a:xfrm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For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standalone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ANT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engine,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you </a:t>
            </a:r>
            <a:r>
              <a:rPr dirty="0">
                <a:solidFill>
                  <a:schemeClr val="tx1"/>
                </a:solidFill>
              </a:rPr>
              <a:t>can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Install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from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hlinkClick r:id="rId2"/>
              </a:rPr>
              <a:t>www.apache.org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371600"/>
            <a:ext cx="4419600" cy="37917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85028" y="2847213"/>
            <a:ext cx="33089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Eclipse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comes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its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own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ANT</a:t>
            </a:r>
            <a:r>
              <a:rPr sz="1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“engine”,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so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you don’t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need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install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standalone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version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800" spc="-1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ANT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unless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you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want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run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ANT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outside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Eclipse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</TotalTime>
  <Words>1076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Automating the Build Process</vt:lpstr>
      <vt:lpstr>Definition</vt:lpstr>
      <vt:lpstr>Expected Benefits</vt:lpstr>
      <vt:lpstr>ANT is used in the Verification phases of the SW lifecycle</vt:lpstr>
      <vt:lpstr>What is ANT?</vt:lpstr>
      <vt:lpstr>Why ANT?</vt:lpstr>
      <vt:lpstr>Why ANT?</vt:lpstr>
      <vt:lpstr>The idea behind ANT and other similar build automation tools</vt:lpstr>
      <vt:lpstr>For a standalone ANT engine, you can Install ANT from www.apache.org</vt:lpstr>
      <vt:lpstr>Anatomy of a simple ANT</vt:lpstr>
      <vt:lpstr>PowerPoint Presentation</vt:lpstr>
      <vt:lpstr>PowerPoint Presentation</vt:lpstr>
      <vt:lpstr>Creating an ANT script to compile (build) your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SE-2030</dc:title>
  <dc:creator>Dr. Mark Hornick</dc:creator>
  <cp:lastModifiedBy>asresa moges</cp:lastModifiedBy>
  <cp:revision>1</cp:revision>
  <dcterms:created xsi:type="dcterms:W3CDTF">2025-02-16T08:27:28Z</dcterms:created>
  <dcterms:modified xsi:type="dcterms:W3CDTF">2025-02-16T09:29:08Z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2025-02-16T00:00:00Z</vt:filetime>
  </property>
  <property fmtid="{D5CDD505-2E9C-101B-9397-08002B2CF9AE}" pid="5" name="Producer">
    <vt:lpwstr>Microsoft® PowerPoint® 2016</vt:lpwstr>
  </property>
</Properties>
</file>