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67"/>
  </p:notesMasterIdLst>
  <p:handoutMasterIdLst>
    <p:handoutMasterId r:id="rId68"/>
  </p:handoutMasterIdLst>
  <p:sldIdLst>
    <p:sldId id="261" r:id="rId2"/>
    <p:sldId id="265" r:id="rId3"/>
    <p:sldId id="266" r:id="rId4"/>
    <p:sldId id="268" r:id="rId5"/>
    <p:sldId id="269" r:id="rId6"/>
    <p:sldId id="270" r:id="rId7"/>
    <p:sldId id="271" r:id="rId8"/>
    <p:sldId id="272" r:id="rId9"/>
    <p:sldId id="308" r:id="rId10"/>
    <p:sldId id="281" r:id="rId11"/>
    <p:sldId id="282" r:id="rId12"/>
    <p:sldId id="273" r:id="rId13"/>
    <p:sldId id="274" r:id="rId14"/>
    <p:sldId id="275" r:id="rId15"/>
    <p:sldId id="276" r:id="rId16"/>
    <p:sldId id="283" r:id="rId17"/>
    <p:sldId id="284" r:id="rId18"/>
    <p:sldId id="287" r:id="rId19"/>
    <p:sldId id="288" r:id="rId20"/>
    <p:sldId id="289" r:id="rId21"/>
    <p:sldId id="290" r:id="rId22"/>
    <p:sldId id="292" r:id="rId23"/>
    <p:sldId id="293" r:id="rId24"/>
    <p:sldId id="291" r:id="rId25"/>
    <p:sldId id="294" r:id="rId26"/>
    <p:sldId id="295" r:id="rId27"/>
    <p:sldId id="297" r:id="rId28"/>
    <p:sldId id="298" r:id="rId29"/>
    <p:sldId id="299" r:id="rId30"/>
    <p:sldId id="301" r:id="rId31"/>
    <p:sldId id="302" r:id="rId32"/>
    <p:sldId id="303" r:id="rId33"/>
    <p:sldId id="304" r:id="rId34"/>
    <p:sldId id="305" r:id="rId35"/>
    <p:sldId id="307" r:id="rId36"/>
    <p:sldId id="309" r:id="rId37"/>
    <p:sldId id="310" r:id="rId38"/>
    <p:sldId id="311" r:id="rId39"/>
    <p:sldId id="312" r:id="rId40"/>
    <p:sldId id="313" r:id="rId41"/>
    <p:sldId id="314" r:id="rId42"/>
    <p:sldId id="315" r:id="rId43"/>
    <p:sldId id="316" r:id="rId44"/>
    <p:sldId id="317" r:id="rId45"/>
    <p:sldId id="318" r:id="rId46"/>
    <p:sldId id="319" r:id="rId47"/>
    <p:sldId id="320" r:id="rId48"/>
    <p:sldId id="321" r:id="rId49"/>
    <p:sldId id="322" r:id="rId50"/>
    <p:sldId id="323" r:id="rId51"/>
    <p:sldId id="324" r:id="rId52"/>
    <p:sldId id="325" r:id="rId53"/>
    <p:sldId id="326" r:id="rId54"/>
    <p:sldId id="327" r:id="rId55"/>
    <p:sldId id="328" r:id="rId56"/>
    <p:sldId id="329" r:id="rId57"/>
    <p:sldId id="330" r:id="rId58"/>
    <p:sldId id="331" r:id="rId59"/>
    <p:sldId id="332" r:id="rId60"/>
    <p:sldId id="333" r:id="rId61"/>
    <p:sldId id="334" r:id="rId62"/>
    <p:sldId id="335" r:id="rId63"/>
    <p:sldId id="336" r:id="rId64"/>
    <p:sldId id="337" r:id="rId65"/>
    <p:sldId id="338" r:id="rId6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424" autoAdjust="0"/>
  </p:normalViewPr>
  <p:slideViewPr>
    <p:cSldViewPr>
      <p:cViewPr varScale="1">
        <p:scale>
          <a:sx n="88" d="100"/>
          <a:sy n="88" d="100"/>
        </p:scale>
        <p:origin x="146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5" d="100"/>
          <a:sy n="75" d="100"/>
        </p:scale>
        <p:origin x="-1680" y="-9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F5001D71-9DA8-4BAF-B506-377BFA4613EA}" type="datetimeFigureOut">
              <a:rPr lang="en-US" smtClean="0"/>
              <a:pPr/>
              <a:t>11/22/2023</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CD027E73-E4C0-4097-9844-250226F0FDBF}" type="slidenum">
              <a:rPr lang="en-US" smtClean="0"/>
              <a:pPr/>
              <a:t>‹#›</a:t>
            </a:fld>
            <a:endParaRPr lang="en-US"/>
          </a:p>
        </p:txBody>
      </p:sp>
    </p:spTree>
    <p:extLst>
      <p:ext uri="{BB962C8B-B14F-4D97-AF65-F5344CB8AC3E}">
        <p14:creationId xmlns:p14="http://schemas.microsoft.com/office/powerpoint/2010/main" val="2244750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9BEE1106-0CAA-43FD-AF59-18F4DBBBE9F4}" type="datetimeFigureOut">
              <a:rPr lang="en-US" smtClean="0"/>
              <a:pPr/>
              <a:t>11/22/2023</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69642D79-FA9C-4E98-B582-11DFA104E27C}" type="slidenum">
              <a:rPr lang="en-US" smtClean="0"/>
              <a:pPr/>
              <a:t>‹#›</a:t>
            </a:fld>
            <a:endParaRPr lang="en-US"/>
          </a:p>
        </p:txBody>
      </p:sp>
    </p:spTree>
    <p:extLst>
      <p:ext uri="{BB962C8B-B14F-4D97-AF65-F5344CB8AC3E}">
        <p14:creationId xmlns:p14="http://schemas.microsoft.com/office/powerpoint/2010/main" val="3162538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9642D79-FA9C-4E98-B582-11DFA104E27C}" type="slidenum">
              <a:rPr lang="en-US" smtClean="0"/>
              <a:pPr/>
              <a:t>1</a:t>
            </a:fld>
            <a:endParaRPr lang="en-US" dirty="0"/>
          </a:p>
        </p:txBody>
      </p:sp>
    </p:spTree>
    <p:extLst>
      <p:ext uri="{BB962C8B-B14F-4D97-AF65-F5344CB8AC3E}">
        <p14:creationId xmlns:p14="http://schemas.microsoft.com/office/powerpoint/2010/main" val="2820468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dt" sz="quarter" idx="1"/>
          </p:nvPr>
        </p:nvSpPr>
        <p:spPr>
          <a:noFill/>
        </p:spPr>
        <p:txBody>
          <a:bodyPr/>
          <a:lstStyle/>
          <a:p>
            <a:fld id="{FCC044B7-9457-48DF-AA87-A30253980C2F}" type="datetime3">
              <a:rPr lang="en-US" smtClean="0">
                <a:latin typeface="Arial" pitchFamily="34" charset="0"/>
              </a:rPr>
              <a:pPr/>
              <a:t>22 November 2023</a:t>
            </a:fld>
            <a:endParaRPr lang="en-US" smtClean="0">
              <a:latin typeface="Arial" pitchFamily="34" charset="0"/>
            </a:endParaRPr>
          </a:p>
        </p:txBody>
      </p:sp>
      <p:sp>
        <p:nvSpPr>
          <p:cNvPr id="60419" name="Rectangle 7"/>
          <p:cNvSpPr>
            <a:spLocks noGrp="1" noChangeArrowheads="1"/>
          </p:cNvSpPr>
          <p:nvPr>
            <p:ph type="sldNum" sz="quarter" idx="5"/>
          </p:nvPr>
        </p:nvSpPr>
        <p:spPr>
          <a:noFill/>
        </p:spPr>
        <p:txBody>
          <a:bodyPr/>
          <a:lstStyle/>
          <a:p>
            <a:fld id="{A4E2FF08-AECF-40B5-9052-9F28C3CD8F56}" type="slidenum">
              <a:rPr lang="en-US" smtClean="0">
                <a:latin typeface="Arial" pitchFamily="34" charset="0"/>
              </a:rPr>
              <a:pPr/>
              <a:t>15</a:t>
            </a:fld>
            <a:endParaRPr lang="en-US" smtClean="0">
              <a:latin typeface="Arial" pitchFamily="34" charset="0"/>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xfrm>
            <a:off x="1219201" y="3258019"/>
            <a:ext cx="6705600" cy="3085866"/>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479263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9642D79-FA9C-4E98-B582-11DFA104E27C}" type="slidenum">
              <a:rPr lang="en-US" smtClean="0"/>
              <a:pPr/>
              <a:t>36</a:t>
            </a:fld>
            <a:endParaRPr lang="en-US"/>
          </a:p>
        </p:txBody>
      </p:sp>
    </p:spTree>
    <p:extLst>
      <p:ext uri="{BB962C8B-B14F-4D97-AF65-F5344CB8AC3E}">
        <p14:creationId xmlns:p14="http://schemas.microsoft.com/office/powerpoint/2010/main" val="67054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E6ADA5F1-E23A-4FAA-B44F-7EFFDC6D35BA}" type="slidenum">
              <a:rPr lang="en-US" smtClean="0"/>
              <a:pPr/>
              <a:t>40</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1219201" y="3258019"/>
            <a:ext cx="6705600" cy="3085866"/>
          </a:xfrm>
          <a:noFill/>
          <a:ln/>
        </p:spPr>
        <p:txBody>
          <a:bodyPr/>
          <a:lstStyle/>
          <a:p>
            <a:pPr eaLnBrk="1" hangingPunct="1"/>
            <a:endParaRPr lang="en-US" altLang="en-US" smtClean="0"/>
          </a:p>
        </p:txBody>
      </p:sp>
    </p:spTree>
    <p:extLst>
      <p:ext uri="{BB962C8B-B14F-4D97-AF65-F5344CB8AC3E}">
        <p14:creationId xmlns:p14="http://schemas.microsoft.com/office/powerpoint/2010/main" val="115697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27D729E7-5E54-434B-A3BD-53D18A84D633}" type="slidenum">
              <a:rPr lang="en-US" smtClean="0"/>
              <a:pPr/>
              <a:t>45</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1219201" y="3258019"/>
            <a:ext cx="6705600" cy="3085866"/>
          </a:xfrm>
          <a:noFill/>
          <a:ln/>
        </p:spPr>
        <p:txBody>
          <a:bodyPr/>
          <a:lstStyle/>
          <a:p>
            <a:pPr eaLnBrk="1" hangingPunct="1"/>
            <a:endParaRPr lang="en-US" smtClean="0"/>
          </a:p>
        </p:txBody>
      </p:sp>
    </p:spTree>
    <p:extLst>
      <p:ext uri="{BB962C8B-B14F-4D97-AF65-F5344CB8AC3E}">
        <p14:creationId xmlns:p14="http://schemas.microsoft.com/office/powerpoint/2010/main" val="171010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27D729E7-5E54-434B-A3BD-53D18A84D633}" type="slidenum">
              <a:rPr lang="en-US" smtClean="0"/>
              <a:pPr/>
              <a:t>47</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1219201" y="3258019"/>
            <a:ext cx="6705600" cy="3085866"/>
          </a:xfrm>
          <a:noFill/>
          <a:ln/>
        </p:spPr>
        <p:txBody>
          <a:bodyPr/>
          <a:lstStyle/>
          <a:p>
            <a:pPr eaLnBrk="1" hangingPunct="1"/>
            <a:endParaRPr lang="en-US" smtClean="0"/>
          </a:p>
        </p:txBody>
      </p:sp>
    </p:spTree>
    <p:extLst>
      <p:ext uri="{BB962C8B-B14F-4D97-AF65-F5344CB8AC3E}">
        <p14:creationId xmlns:p14="http://schemas.microsoft.com/office/powerpoint/2010/main" val="3200040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27D729E7-5E54-434B-A3BD-53D18A84D633}" type="slidenum">
              <a:rPr lang="en-US" smtClean="0"/>
              <a:pPr/>
              <a:t>48</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1219201" y="3258019"/>
            <a:ext cx="6705600" cy="3085866"/>
          </a:xfrm>
          <a:noFill/>
          <a:ln/>
        </p:spPr>
        <p:txBody>
          <a:bodyPr/>
          <a:lstStyle/>
          <a:p>
            <a:pPr eaLnBrk="1" hangingPunct="1"/>
            <a:endParaRPr lang="en-US" smtClean="0"/>
          </a:p>
        </p:txBody>
      </p:sp>
    </p:spTree>
    <p:extLst>
      <p:ext uri="{BB962C8B-B14F-4D97-AF65-F5344CB8AC3E}">
        <p14:creationId xmlns:p14="http://schemas.microsoft.com/office/powerpoint/2010/main" val="2484586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87CDD1A-C699-4E3B-92CF-B8723B0A8C02}" type="slidenum">
              <a:rPr lang="en-US" smtClean="0"/>
              <a:pPr/>
              <a:t>52</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1219201" y="3258019"/>
            <a:ext cx="6705600" cy="3085866"/>
          </a:xfrm>
          <a:noFill/>
          <a:ln/>
        </p:spPr>
        <p:txBody>
          <a:bodyPr/>
          <a:lstStyle/>
          <a:p>
            <a:pPr eaLnBrk="1" hangingPunct="1"/>
            <a:endParaRPr lang="en-US" smtClean="0"/>
          </a:p>
        </p:txBody>
      </p:sp>
    </p:spTree>
    <p:extLst>
      <p:ext uri="{BB962C8B-B14F-4D97-AF65-F5344CB8AC3E}">
        <p14:creationId xmlns:p14="http://schemas.microsoft.com/office/powerpoint/2010/main" val="4089652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706A3654-FB1E-4B63-941E-1B2D54262DB5}" type="slidenum">
              <a:rPr lang="en-US" smtClean="0"/>
              <a:pPr/>
              <a:t>58</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1219201" y="3258019"/>
            <a:ext cx="6705600" cy="3085866"/>
          </a:xfrm>
          <a:noFill/>
          <a:ln/>
        </p:spPr>
        <p:txBody>
          <a:bodyPr/>
          <a:lstStyle/>
          <a:p>
            <a:pPr eaLnBrk="1" hangingPunct="1"/>
            <a:endParaRPr lang="en-US" smtClean="0"/>
          </a:p>
        </p:txBody>
      </p:sp>
    </p:spTree>
    <p:extLst>
      <p:ext uri="{BB962C8B-B14F-4D97-AF65-F5344CB8AC3E}">
        <p14:creationId xmlns:p14="http://schemas.microsoft.com/office/powerpoint/2010/main" val="2309618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75CB3BDF-0DE7-42E7-A8A5-4D2D416CA5C1}" type="slidenum">
              <a:rPr lang="en-US" smtClean="0"/>
              <a:pPr/>
              <a:t>60</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1219201" y="3258019"/>
            <a:ext cx="6705600" cy="3085866"/>
          </a:xfrm>
          <a:noFill/>
          <a:ln/>
        </p:spPr>
        <p:txBody>
          <a:bodyPr/>
          <a:lstStyle/>
          <a:p>
            <a:pPr eaLnBrk="1" hangingPunct="1"/>
            <a:endParaRPr lang="en-US" smtClean="0"/>
          </a:p>
        </p:txBody>
      </p:sp>
    </p:spTree>
    <p:extLst>
      <p:ext uri="{BB962C8B-B14F-4D97-AF65-F5344CB8AC3E}">
        <p14:creationId xmlns:p14="http://schemas.microsoft.com/office/powerpoint/2010/main" val="13609606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7B735453-C122-43A3-AC11-79372819A2E1}" type="slidenum">
              <a:rPr lang="en-US" smtClean="0"/>
              <a:pPr/>
              <a:t>61</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1219201" y="3258019"/>
            <a:ext cx="6705600" cy="3085866"/>
          </a:xfrm>
          <a:noFill/>
          <a:ln/>
        </p:spPr>
        <p:txBody>
          <a:bodyPr/>
          <a:lstStyle/>
          <a:p>
            <a:pPr eaLnBrk="1" hangingPunct="1"/>
            <a:endParaRPr lang="en-US" smtClean="0"/>
          </a:p>
        </p:txBody>
      </p:sp>
    </p:spTree>
    <p:extLst>
      <p:ext uri="{BB962C8B-B14F-4D97-AF65-F5344CB8AC3E}">
        <p14:creationId xmlns:p14="http://schemas.microsoft.com/office/powerpoint/2010/main" val="186731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dt" sz="quarter" idx="1"/>
          </p:nvPr>
        </p:nvSpPr>
        <p:spPr>
          <a:noFill/>
        </p:spPr>
        <p:txBody>
          <a:bodyPr/>
          <a:lstStyle/>
          <a:p>
            <a:fld id="{CACE6A21-0AA8-40A6-95FB-6D27E75B7203}" type="datetime3">
              <a:rPr lang="en-US" smtClean="0">
                <a:latin typeface="Arial" pitchFamily="34" charset="0"/>
              </a:rPr>
              <a:pPr/>
              <a:t>22 November 2023</a:t>
            </a:fld>
            <a:endParaRPr lang="en-US" smtClean="0">
              <a:latin typeface="Arial" pitchFamily="34" charset="0"/>
            </a:endParaRPr>
          </a:p>
        </p:txBody>
      </p:sp>
      <p:sp>
        <p:nvSpPr>
          <p:cNvPr id="51203" name="Rectangle 7"/>
          <p:cNvSpPr>
            <a:spLocks noGrp="1" noChangeArrowheads="1"/>
          </p:cNvSpPr>
          <p:nvPr>
            <p:ph type="sldNum" sz="quarter" idx="5"/>
          </p:nvPr>
        </p:nvSpPr>
        <p:spPr>
          <a:noFill/>
        </p:spPr>
        <p:txBody>
          <a:bodyPr/>
          <a:lstStyle/>
          <a:p>
            <a:fld id="{73DE8A7C-1291-4376-80C2-9F7F21C257D5}" type="slidenum">
              <a:rPr lang="en-US" smtClean="0">
                <a:latin typeface="Arial" pitchFamily="34" charset="0"/>
              </a:rPr>
              <a:pPr/>
              <a:t>5</a:t>
            </a:fld>
            <a:endParaRPr lang="en-US" smtClean="0">
              <a:latin typeface="Arial" pitchFamily="34" charset="0"/>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xfrm>
            <a:off x="1219201" y="3258019"/>
            <a:ext cx="6705600" cy="3085866"/>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8084521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30907620-F6A8-47C4-8A2A-3BEBA3B12858}" type="slidenum">
              <a:rPr lang="en-US" smtClean="0"/>
              <a:pPr/>
              <a:t>62</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1219201" y="3258019"/>
            <a:ext cx="6705600" cy="3085866"/>
          </a:xfrm>
          <a:noFill/>
          <a:ln/>
        </p:spPr>
        <p:txBody>
          <a:bodyPr/>
          <a:lstStyle/>
          <a:p>
            <a:pPr eaLnBrk="1" hangingPunct="1"/>
            <a:endParaRPr lang="en-US" smtClean="0"/>
          </a:p>
        </p:txBody>
      </p:sp>
    </p:spTree>
    <p:extLst>
      <p:ext uri="{BB962C8B-B14F-4D97-AF65-F5344CB8AC3E}">
        <p14:creationId xmlns:p14="http://schemas.microsoft.com/office/powerpoint/2010/main" val="14477648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E2BB275C-1F68-4DCB-8AE8-60EF722EDC03}" type="slidenum">
              <a:rPr lang="en-US" smtClean="0"/>
              <a:pPr/>
              <a:t>63</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1219201" y="3258019"/>
            <a:ext cx="6705600" cy="3085866"/>
          </a:xfrm>
          <a:noFill/>
          <a:ln/>
        </p:spPr>
        <p:txBody>
          <a:bodyPr/>
          <a:lstStyle/>
          <a:p>
            <a:pPr eaLnBrk="1" hangingPunct="1"/>
            <a:endParaRPr lang="en-US" smtClean="0"/>
          </a:p>
        </p:txBody>
      </p:sp>
    </p:spTree>
    <p:extLst>
      <p:ext uri="{BB962C8B-B14F-4D97-AF65-F5344CB8AC3E}">
        <p14:creationId xmlns:p14="http://schemas.microsoft.com/office/powerpoint/2010/main" val="36897624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3402E784-792D-4EDA-81CF-A9A7E5B4DB6D}" type="slidenum">
              <a:rPr lang="en-US" smtClean="0"/>
              <a:pPr/>
              <a:t>64</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1219201" y="3258019"/>
            <a:ext cx="6705600" cy="3085866"/>
          </a:xfrm>
          <a:noFill/>
          <a:ln/>
        </p:spPr>
        <p:txBody>
          <a:bodyPr/>
          <a:lstStyle/>
          <a:p>
            <a:pPr eaLnBrk="1" hangingPunct="1"/>
            <a:endParaRPr lang="en-US" smtClean="0"/>
          </a:p>
        </p:txBody>
      </p:sp>
    </p:spTree>
    <p:extLst>
      <p:ext uri="{BB962C8B-B14F-4D97-AF65-F5344CB8AC3E}">
        <p14:creationId xmlns:p14="http://schemas.microsoft.com/office/powerpoint/2010/main" val="19859962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F99233AB-11DA-40EB-9D3F-4D024913C4AD}" type="slidenum">
              <a:rPr lang="en-US" smtClean="0"/>
              <a:pPr/>
              <a:t>65</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1219201" y="3258019"/>
            <a:ext cx="6705600" cy="3085866"/>
          </a:xfrm>
          <a:noFill/>
          <a:ln/>
        </p:spPr>
        <p:txBody>
          <a:bodyPr/>
          <a:lstStyle/>
          <a:p>
            <a:pPr eaLnBrk="1" hangingPunct="1"/>
            <a:endParaRPr lang="en-US" smtClean="0"/>
          </a:p>
        </p:txBody>
      </p:sp>
    </p:spTree>
    <p:extLst>
      <p:ext uri="{BB962C8B-B14F-4D97-AF65-F5344CB8AC3E}">
        <p14:creationId xmlns:p14="http://schemas.microsoft.com/office/powerpoint/2010/main" val="1945495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dt" sz="quarter" idx="1"/>
          </p:nvPr>
        </p:nvSpPr>
        <p:spPr>
          <a:noFill/>
        </p:spPr>
        <p:txBody>
          <a:bodyPr/>
          <a:lstStyle/>
          <a:p>
            <a:fld id="{B241D9E6-AEDB-4D6A-9218-F6CF0E5AD7CB}" type="datetime3">
              <a:rPr lang="en-US" smtClean="0">
                <a:latin typeface="Arial" pitchFamily="34" charset="0"/>
              </a:rPr>
              <a:pPr/>
              <a:t>22 November 2023</a:t>
            </a:fld>
            <a:endParaRPr lang="en-US" smtClean="0">
              <a:latin typeface="Arial" pitchFamily="34" charset="0"/>
            </a:endParaRPr>
          </a:p>
        </p:txBody>
      </p:sp>
      <p:sp>
        <p:nvSpPr>
          <p:cNvPr id="52227" name="Rectangle 7"/>
          <p:cNvSpPr>
            <a:spLocks noGrp="1" noChangeArrowheads="1"/>
          </p:cNvSpPr>
          <p:nvPr>
            <p:ph type="sldNum" sz="quarter" idx="5"/>
          </p:nvPr>
        </p:nvSpPr>
        <p:spPr>
          <a:noFill/>
        </p:spPr>
        <p:txBody>
          <a:bodyPr/>
          <a:lstStyle/>
          <a:p>
            <a:fld id="{71363F12-13C8-413F-A52D-236D2974E0CB}" type="slidenum">
              <a:rPr lang="en-US" smtClean="0">
                <a:latin typeface="Arial" pitchFamily="34" charset="0"/>
              </a:rPr>
              <a:pPr/>
              <a:t>6</a:t>
            </a:fld>
            <a:endParaRPr lang="en-US" smtClean="0">
              <a:latin typeface="Arial" pitchFamily="34" charset="0"/>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xfrm>
            <a:off x="1219201" y="3258019"/>
            <a:ext cx="6705600" cy="3085866"/>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35600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dt" sz="quarter" idx="1"/>
          </p:nvPr>
        </p:nvSpPr>
        <p:spPr>
          <a:noFill/>
        </p:spPr>
        <p:txBody>
          <a:bodyPr/>
          <a:lstStyle/>
          <a:p>
            <a:fld id="{CE70C8C6-CC3F-415D-8CC3-A4992AFBD158}" type="datetime3">
              <a:rPr lang="en-US" smtClean="0">
                <a:latin typeface="Arial" pitchFamily="34" charset="0"/>
              </a:rPr>
              <a:pPr/>
              <a:t>22 November 2023</a:t>
            </a:fld>
            <a:endParaRPr lang="en-US" smtClean="0">
              <a:latin typeface="Arial" pitchFamily="34" charset="0"/>
            </a:endParaRPr>
          </a:p>
        </p:txBody>
      </p:sp>
      <p:sp>
        <p:nvSpPr>
          <p:cNvPr id="53251" name="Rectangle 7"/>
          <p:cNvSpPr>
            <a:spLocks noGrp="1" noChangeArrowheads="1"/>
          </p:cNvSpPr>
          <p:nvPr>
            <p:ph type="sldNum" sz="quarter" idx="5"/>
          </p:nvPr>
        </p:nvSpPr>
        <p:spPr>
          <a:noFill/>
        </p:spPr>
        <p:txBody>
          <a:bodyPr/>
          <a:lstStyle/>
          <a:p>
            <a:fld id="{F684D7BE-00C5-4396-B5FC-270073B51B56}" type="slidenum">
              <a:rPr lang="en-US" smtClean="0">
                <a:latin typeface="Arial" pitchFamily="34" charset="0"/>
              </a:rPr>
              <a:pPr/>
              <a:t>7</a:t>
            </a:fld>
            <a:endParaRPr lang="en-US" smtClean="0">
              <a:latin typeface="Arial" pitchFamily="34" charset="0"/>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xfrm>
            <a:off x="1219201" y="3258019"/>
            <a:ext cx="6705600" cy="3085866"/>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491722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dt" sz="quarter" idx="1"/>
          </p:nvPr>
        </p:nvSpPr>
        <p:spPr>
          <a:noFill/>
        </p:spPr>
        <p:txBody>
          <a:bodyPr/>
          <a:lstStyle/>
          <a:p>
            <a:fld id="{919EF623-FBEA-4488-B333-1B615799991D}" type="datetime3">
              <a:rPr lang="en-US" smtClean="0">
                <a:latin typeface="Arial" pitchFamily="34" charset="0"/>
              </a:rPr>
              <a:pPr/>
              <a:t>22 November 2023</a:t>
            </a:fld>
            <a:endParaRPr lang="en-US" smtClean="0">
              <a:latin typeface="Arial" pitchFamily="34" charset="0"/>
            </a:endParaRPr>
          </a:p>
        </p:txBody>
      </p:sp>
      <p:sp>
        <p:nvSpPr>
          <p:cNvPr id="54275" name="Rectangle 7"/>
          <p:cNvSpPr>
            <a:spLocks noGrp="1" noChangeArrowheads="1"/>
          </p:cNvSpPr>
          <p:nvPr>
            <p:ph type="sldNum" sz="quarter" idx="5"/>
          </p:nvPr>
        </p:nvSpPr>
        <p:spPr>
          <a:noFill/>
        </p:spPr>
        <p:txBody>
          <a:bodyPr/>
          <a:lstStyle/>
          <a:p>
            <a:fld id="{2D30FCC0-6DF1-4D82-9358-7A9191A419F2}" type="slidenum">
              <a:rPr lang="en-US" smtClean="0">
                <a:latin typeface="Arial" pitchFamily="34" charset="0"/>
              </a:rPr>
              <a:pPr/>
              <a:t>8</a:t>
            </a:fld>
            <a:endParaRPr lang="en-US" smtClean="0">
              <a:latin typeface="Arial" pitchFamily="34" charset="0"/>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xfrm>
            <a:off x="1219201" y="3258019"/>
            <a:ext cx="6705600" cy="3085866"/>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4216832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dt" sz="quarter" idx="1"/>
          </p:nvPr>
        </p:nvSpPr>
        <p:spPr>
          <a:noFill/>
        </p:spPr>
        <p:txBody>
          <a:bodyPr/>
          <a:lstStyle/>
          <a:p>
            <a:fld id="{77499FB4-38A0-442D-8F27-15C5A857BEAA}" type="datetime3">
              <a:rPr lang="en-US" smtClean="0">
                <a:latin typeface="Arial" pitchFamily="34" charset="0"/>
              </a:rPr>
              <a:pPr/>
              <a:t>22 November 2023</a:t>
            </a:fld>
            <a:endParaRPr lang="en-US" smtClean="0">
              <a:latin typeface="Arial" pitchFamily="34" charset="0"/>
            </a:endParaRPr>
          </a:p>
        </p:txBody>
      </p:sp>
      <p:sp>
        <p:nvSpPr>
          <p:cNvPr id="55299" name="Rectangle 7"/>
          <p:cNvSpPr>
            <a:spLocks noGrp="1" noChangeArrowheads="1"/>
          </p:cNvSpPr>
          <p:nvPr>
            <p:ph type="sldNum" sz="quarter" idx="5"/>
          </p:nvPr>
        </p:nvSpPr>
        <p:spPr>
          <a:noFill/>
        </p:spPr>
        <p:txBody>
          <a:bodyPr/>
          <a:lstStyle/>
          <a:p>
            <a:fld id="{67301A16-95B0-4FC1-8D5C-6C85F6736A02}" type="slidenum">
              <a:rPr lang="en-US" smtClean="0">
                <a:latin typeface="Arial" pitchFamily="34" charset="0"/>
              </a:rPr>
              <a:pPr/>
              <a:t>10</a:t>
            </a:fld>
            <a:endParaRPr lang="en-US" smtClean="0">
              <a:latin typeface="Arial" pitchFamily="34" charset="0"/>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xfrm>
            <a:off x="1219201" y="3258019"/>
            <a:ext cx="6705600" cy="3085866"/>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4179406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dt" sz="quarter" idx="1"/>
          </p:nvPr>
        </p:nvSpPr>
        <p:spPr>
          <a:noFill/>
        </p:spPr>
        <p:txBody>
          <a:bodyPr/>
          <a:lstStyle/>
          <a:p>
            <a:fld id="{77499FB4-38A0-442D-8F27-15C5A857BEAA}" type="datetime3">
              <a:rPr lang="en-US" smtClean="0">
                <a:latin typeface="Arial" pitchFamily="34" charset="0"/>
              </a:rPr>
              <a:pPr/>
              <a:t>22 November 2023</a:t>
            </a:fld>
            <a:endParaRPr lang="en-US" smtClean="0">
              <a:latin typeface="Arial" pitchFamily="34" charset="0"/>
            </a:endParaRPr>
          </a:p>
        </p:txBody>
      </p:sp>
      <p:sp>
        <p:nvSpPr>
          <p:cNvPr id="55299" name="Rectangle 7"/>
          <p:cNvSpPr>
            <a:spLocks noGrp="1" noChangeArrowheads="1"/>
          </p:cNvSpPr>
          <p:nvPr>
            <p:ph type="sldNum" sz="quarter" idx="5"/>
          </p:nvPr>
        </p:nvSpPr>
        <p:spPr>
          <a:noFill/>
        </p:spPr>
        <p:txBody>
          <a:bodyPr/>
          <a:lstStyle/>
          <a:p>
            <a:fld id="{67301A16-95B0-4FC1-8D5C-6C85F6736A02}" type="slidenum">
              <a:rPr lang="en-US" smtClean="0">
                <a:latin typeface="Arial" pitchFamily="34" charset="0"/>
              </a:rPr>
              <a:pPr/>
              <a:t>11</a:t>
            </a:fld>
            <a:endParaRPr lang="en-US" smtClean="0">
              <a:latin typeface="Arial" pitchFamily="34" charset="0"/>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xfrm>
            <a:off x="1219201" y="3258019"/>
            <a:ext cx="6705600" cy="3085866"/>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269225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dt" sz="quarter" idx="1"/>
          </p:nvPr>
        </p:nvSpPr>
        <p:spPr>
          <a:noFill/>
        </p:spPr>
        <p:txBody>
          <a:bodyPr/>
          <a:lstStyle/>
          <a:p>
            <a:fld id="{8C5A29A7-7A46-4A95-A8FA-E79F3C98946A}" type="datetime3">
              <a:rPr lang="en-US" smtClean="0">
                <a:latin typeface="Arial" pitchFamily="34" charset="0"/>
              </a:rPr>
              <a:pPr/>
              <a:t>22 November 2023</a:t>
            </a:fld>
            <a:endParaRPr lang="en-US" smtClean="0">
              <a:latin typeface="Arial" pitchFamily="34" charset="0"/>
            </a:endParaRPr>
          </a:p>
        </p:txBody>
      </p:sp>
      <p:sp>
        <p:nvSpPr>
          <p:cNvPr id="65539" name="Rectangle 7"/>
          <p:cNvSpPr>
            <a:spLocks noGrp="1" noChangeArrowheads="1"/>
          </p:cNvSpPr>
          <p:nvPr>
            <p:ph type="sldNum" sz="quarter" idx="5"/>
          </p:nvPr>
        </p:nvSpPr>
        <p:spPr>
          <a:noFill/>
        </p:spPr>
        <p:txBody>
          <a:bodyPr/>
          <a:lstStyle/>
          <a:p>
            <a:fld id="{DFBAB388-6559-45DD-8685-BABCA0A220CD}" type="slidenum">
              <a:rPr lang="en-US" smtClean="0">
                <a:latin typeface="Arial" pitchFamily="34" charset="0"/>
              </a:rPr>
              <a:pPr/>
              <a:t>12</a:t>
            </a:fld>
            <a:endParaRPr lang="en-US" smtClean="0">
              <a:latin typeface="Arial" pitchFamily="34" charset="0"/>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xfrm>
            <a:off x="1219201" y="3258019"/>
            <a:ext cx="6705600" cy="3085866"/>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288986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dt" sz="quarter" idx="1"/>
          </p:nvPr>
        </p:nvSpPr>
        <p:spPr>
          <a:noFill/>
        </p:spPr>
        <p:txBody>
          <a:bodyPr/>
          <a:lstStyle/>
          <a:p>
            <a:fld id="{5C6658A9-2CD6-4F65-979A-A6A5F8149D77}" type="datetime3">
              <a:rPr lang="en-US" smtClean="0">
                <a:latin typeface="Arial" pitchFamily="34" charset="0"/>
              </a:rPr>
              <a:pPr/>
              <a:t>22 November 2023</a:t>
            </a:fld>
            <a:endParaRPr lang="en-US" smtClean="0">
              <a:latin typeface="Arial" pitchFamily="34" charset="0"/>
            </a:endParaRPr>
          </a:p>
        </p:txBody>
      </p:sp>
      <p:sp>
        <p:nvSpPr>
          <p:cNvPr id="59395" name="Rectangle 7"/>
          <p:cNvSpPr>
            <a:spLocks noGrp="1" noChangeArrowheads="1"/>
          </p:cNvSpPr>
          <p:nvPr>
            <p:ph type="sldNum" sz="quarter" idx="5"/>
          </p:nvPr>
        </p:nvSpPr>
        <p:spPr>
          <a:noFill/>
        </p:spPr>
        <p:txBody>
          <a:bodyPr/>
          <a:lstStyle/>
          <a:p>
            <a:fld id="{32DBD998-EE5D-4A5F-B762-BA89B2FEFCF6}" type="slidenum">
              <a:rPr lang="en-US" smtClean="0">
                <a:latin typeface="Arial" pitchFamily="34" charset="0"/>
              </a:rPr>
              <a:pPr/>
              <a:t>14</a:t>
            </a:fld>
            <a:endParaRPr lang="en-US" smtClean="0">
              <a:latin typeface="Arial" pitchFamily="34" charset="0"/>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xfrm>
            <a:off x="1219201" y="3258019"/>
            <a:ext cx="6705600" cy="3085866"/>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968108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2B862B6-43C0-4AC4-A236-9EF3496F6E3B}" type="datetime1">
              <a:rPr lang="en-US" smtClean="0"/>
              <a:pPr/>
              <a:t>11/22/2023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A55914D-03DF-4832-9E47-C196083B205C}" type="slidenum">
              <a:rPr lang="en-US" smtClean="0"/>
              <a:pPr/>
              <a:t>‹#›</a:t>
            </a:fld>
            <a:endParaRPr lang="en-US"/>
          </a:p>
        </p:txBody>
      </p:sp>
    </p:spTree>
  </p:cSld>
  <p:clrMapOvr>
    <a:masterClrMapping/>
  </p:clrMapOvr>
  <p:transition>
    <p:cover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FA06E6-D4CD-4E3C-8838-58A321EE8A05}" type="datetime1">
              <a:rPr lang="en-US" smtClean="0"/>
              <a:pPr/>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5914D-03DF-4832-9E47-C196083B205C}" type="slidenum">
              <a:rPr lang="en-US" smtClean="0"/>
              <a:pPr/>
              <a:t>‹#›</a:t>
            </a:fld>
            <a:endParaRPr lang="en-US"/>
          </a:p>
        </p:txBody>
      </p:sp>
    </p:spTree>
  </p:cSld>
  <p:clrMapOvr>
    <a:masterClrMapping/>
  </p:clrMapOvr>
  <p:transition>
    <p:cover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6F5579-CC34-4FE6-8456-F3B5B4211B19}" type="datetime1">
              <a:rPr lang="en-US" smtClean="0"/>
              <a:pPr/>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5914D-03DF-4832-9E47-C196083B205C}" type="slidenum">
              <a:rPr lang="en-US" smtClean="0"/>
              <a:pPr/>
              <a:t>‹#›</a:t>
            </a:fld>
            <a:endParaRPr lang="en-US"/>
          </a:p>
        </p:txBody>
      </p:sp>
    </p:spTree>
  </p:cSld>
  <p:clrMapOvr>
    <a:masterClrMapping/>
  </p:clrMapOvr>
  <p:transition>
    <p:cover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33D44A9-8F5A-4600-9344-86328FCF2E59}" type="slidenum">
              <a:rPr lang="en-US"/>
              <a:pPr>
                <a:defRPr/>
              </a:pPr>
              <a:t>‹#›</a:t>
            </a:fld>
            <a:endParaRPr lang="en-US"/>
          </a:p>
        </p:txBody>
      </p:sp>
    </p:spTree>
    <p:extLst>
      <p:ext uri="{BB962C8B-B14F-4D97-AF65-F5344CB8AC3E}">
        <p14:creationId xmlns:p14="http://schemas.microsoft.com/office/powerpoint/2010/main" val="778820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738C0D0-47A5-4863-AE5C-1DD3EA18FCE6}" type="slidenum">
              <a:rPr lang="en-US"/>
              <a:pPr>
                <a:defRPr/>
              </a:pPr>
              <a:t>‹#›</a:t>
            </a:fld>
            <a:endParaRPr lang="en-US"/>
          </a:p>
        </p:txBody>
      </p:sp>
    </p:spTree>
    <p:extLst>
      <p:ext uri="{BB962C8B-B14F-4D97-AF65-F5344CB8AC3E}">
        <p14:creationId xmlns:p14="http://schemas.microsoft.com/office/powerpoint/2010/main" val="4290562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810C7B-AF6F-4B03-AF04-78A148686828}" type="datetime1">
              <a:rPr lang="en-US" smtClean="0"/>
              <a:pPr/>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5914D-03DF-4832-9E47-C196083B205C}" type="slidenum">
              <a:rPr lang="en-US" smtClean="0"/>
              <a:pPr/>
              <a:t>‹#›</a:t>
            </a:fld>
            <a:endParaRPr lang="en-US"/>
          </a:p>
        </p:txBody>
      </p:sp>
    </p:spTree>
  </p:cSld>
  <p:clrMapOvr>
    <a:masterClrMapping/>
  </p:clrMapOvr>
  <p:transition>
    <p:cover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D9796D5-9914-483C-B369-80A164F1EFF2}" type="datetime1">
              <a:rPr lang="en-US" smtClean="0"/>
              <a:pPr/>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5914D-03DF-4832-9E47-C196083B205C}" type="slidenum">
              <a:rPr lang="en-US" smtClean="0"/>
              <a:pPr/>
              <a:t>‹#›</a:t>
            </a:fld>
            <a:endParaRPr lang="en-US"/>
          </a:p>
        </p:txBody>
      </p:sp>
    </p:spTree>
  </p:cSld>
  <p:clrMapOvr>
    <a:masterClrMapping/>
  </p:clrMapOvr>
  <p:transition>
    <p:cover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F121AD6-8C8C-4090-855D-25AA87522B0D}" type="datetime1">
              <a:rPr lang="en-US" smtClean="0"/>
              <a:pPr/>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5914D-03DF-4832-9E47-C196083B205C}" type="slidenum">
              <a:rPr lang="en-US" smtClean="0"/>
              <a:pPr/>
              <a:t>‹#›</a:t>
            </a:fld>
            <a:endParaRPr lang="en-US"/>
          </a:p>
        </p:txBody>
      </p:sp>
    </p:spTree>
  </p:cSld>
  <p:clrMapOvr>
    <a:masterClrMapping/>
  </p:clrMapOvr>
  <p:transition>
    <p:cover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EF7FF6C-BB38-4645-B41A-E6DFE2A22A14}" type="datetime1">
              <a:rPr lang="en-US" smtClean="0"/>
              <a:pPr/>
              <a:t>11/22/2023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5914D-03DF-4832-9E47-C196083B205C}" type="slidenum">
              <a:rPr lang="en-US" smtClean="0"/>
              <a:pPr/>
              <a:t>‹#›</a:t>
            </a:fld>
            <a:endParaRPr lang="en-US"/>
          </a:p>
        </p:txBody>
      </p:sp>
    </p:spTree>
  </p:cSld>
  <p:clrMapOvr>
    <a:masterClrMapping/>
  </p:clrMapOvr>
  <p:transition>
    <p:cover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049FB1D-4F22-4A9B-9465-08DB301A4621}" type="datetime1">
              <a:rPr lang="en-US" smtClean="0"/>
              <a:pPr/>
              <a:t>11/22/2023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5914D-03DF-4832-9E47-C196083B205C}" type="slidenum">
              <a:rPr lang="en-US" smtClean="0"/>
              <a:pPr/>
              <a:t>‹#›</a:t>
            </a:fld>
            <a:endParaRPr lang="en-US"/>
          </a:p>
        </p:txBody>
      </p:sp>
    </p:spTree>
  </p:cSld>
  <p:clrMapOvr>
    <a:masterClrMapping/>
  </p:clrMapOvr>
  <p:transition>
    <p:cover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49B406-440E-47AA-9C50-57D337619491}" type="datetime1">
              <a:rPr lang="en-US" smtClean="0"/>
              <a:pPr/>
              <a:t>11/22/2023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55914D-03DF-4832-9E47-C196083B205C}" type="slidenum">
              <a:rPr lang="en-US" smtClean="0"/>
              <a:pPr/>
              <a:t>‹#›</a:t>
            </a:fld>
            <a:endParaRPr lang="en-US"/>
          </a:p>
        </p:txBody>
      </p:sp>
    </p:spTree>
  </p:cSld>
  <p:clrMapOvr>
    <a:masterClrMapping/>
  </p:clrMapOvr>
  <p:transition>
    <p:cover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969B55-EC8E-4615-9245-FECA77FEC4A6}" type="datetime1">
              <a:rPr lang="en-US" smtClean="0"/>
              <a:pPr/>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5914D-03DF-4832-9E47-C196083B205C}" type="slidenum">
              <a:rPr lang="en-US" smtClean="0"/>
              <a:pPr/>
              <a:t>‹#›</a:t>
            </a:fld>
            <a:endParaRPr lang="en-US"/>
          </a:p>
        </p:txBody>
      </p:sp>
    </p:spTree>
  </p:cSld>
  <p:clrMapOvr>
    <a:masterClrMapping/>
  </p:clrMapOvr>
  <p:transition>
    <p:cover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EB2F4BC-893F-41B3-B499-5F4FE4112C1D}" type="datetime1">
              <a:rPr lang="en-US" smtClean="0"/>
              <a:pPr/>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A55914D-03DF-4832-9E47-C196083B205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cover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1707113-9525-4D06-BDCC-2DCB6E51ED7D}" type="datetime1">
              <a:rPr lang="en-US" smtClean="0"/>
              <a:pPr/>
              <a:t>11/22/2023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A55914D-03DF-4832-9E47-C196083B205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Lst>
  <p:transition>
    <p:cover dir="u"/>
  </p:transition>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95400"/>
            <a:ext cx="8229600" cy="2971800"/>
          </a:xfrm>
        </p:spPr>
        <p:txBody>
          <a:bodyPr>
            <a:normAutofit fontScale="90000"/>
          </a:bodyPr>
          <a:lstStyle/>
          <a:p>
            <a:pPr algn="ctr"/>
            <a:r>
              <a:rPr lang="en-US" sz="5400" dirty="0" smtClean="0">
                <a:latin typeface="Times New Roman" pitchFamily="18" charset="0"/>
                <a:cs typeface="Times New Roman" pitchFamily="18" charset="0"/>
              </a:rPr>
              <a:t>Chapter 3</a:t>
            </a:r>
            <a:br>
              <a:rPr lang="en-US" sz="5400" dirty="0" smtClean="0">
                <a:latin typeface="Times New Roman" pitchFamily="18" charset="0"/>
                <a:cs typeface="Times New Roman" pitchFamily="18" charset="0"/>
              </a:rPr>
            </a:br>
            <a:r>
              <a:rPr lang="en-US" sz="5400" dirty="0" smtClean="0">
                <a:latin typeface="Times New Roman" pitchFamily="18" charset="0"/>
                <a:cs typeface="Times New Roman" pitchFamily="18" charset="0"/>
              </a:rPr>
              <a:t/>
            </a:r>
            <a:br>
              <a:rPr lang="en-US" sz="5400" dirty="0" smtClean="0">
                <a:latin typeface="Times New Roman" pitchFamily="18" charset="0"/>
                <a:cs typeface="Times New Roman" pitchFamily="18" charset="0"/>
              </a:rPr>
            </a:br>
            <a:r>
              <a:rPr lang="en-US" sz="5400" dirty="0" smtClean="0">
                <a:latin typeface="Times New Roman" pitchFamily="18" charset="0"/>
                <a:cs typeface="Times New Roman" pitchFamily="18" charset="0"/>
              </a:rPr>
              <a:t>Introduction to Database Transactions</a:t>
            </a:r>
            <a:endParaRPr lang="en-US" dirty="0"/>
          </a:p>
        </p:txBody>
      </p:sp>
    </p:spTree>
  </p:cSld>
  <p:clrMapOvr>
    <a:masterClrMapping/>
  </p:clrMapOvr>
  <p:transition>
    <p:wheel spokes="8"/>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789C5281-191C-4B97-B046-EC0F41AAE70C}" type="slidenum">
              <a:rPr lang="en-US"/>
              <a:pPr>
                <a:defRPr/>
              </a:pPr>
              <a:t>10</a:t>
            </a:fld>
            <a:endParaRPr lang="en-US"/>
          </a:p>
        </p:txBody>
      </p:sp>
      <p:sp>
        <p:nvSpPr>
          <p:cNvPr id="11268" name="Rectangle 3"/>
          <p:cNvSpPr>
            <a:spLocks noGrp="1" noChangeArrowheads="1"/>
          </p:cNvSpPr>
          <p:nvPr>
            <p:ph type="body" idx="1"/>
          </p:nvPr>
        </p:nvSpPr>
        <p:spPr>
          <a:xfrm>
            <a:off x="457200" y="1676400"/>
            <a:ext cx="8229600" cy="4953000"/>
          </a:xfrm>
        </p:spPr>
        <p:txBody>
          <a:bodyPr>
            <a:normAutofit/>
          </a:bodyPr>
          <a:lstStyle/>
          <a:p>
            <a:pPr>
              <a:lnSpc>
                <a:spcPct val="80000"/>
              </a:lnSpc>
              <a:buNone/>
            </a:pPr>
            <a:r>
              <a:rPr lang="en-US" dirty="0" smtClean="0">
                <a:solidFill>
                  <a:srgbClr val="3333FF"/>
                </a:solidFill>
                <a:latin typeface="Times New Roman" pitchFamily="18" charset="0"/>
                <a:cs typeface="Times New Roman" pitchFamily="18" charset="0"/>
              </a:rPr>
              <a:t>Two sample transactions</a:t>
            </a:r>
          </a:p>
          <a:p>
            <a:pPr lvl="1">
              <a:lnSpc>
                <a:spcPct val="80000"/>
              </a:lnSpc>
              <a:buNone/>
            </a:pPr>
            <a:r>
              <a:rPr lang="en-US" sz="2400" dirty="0" smtClean="0">
                <a:solidFill>
                  <a:srgbClr val="CC00CC"/>
                </a:solidFill>
              </a:rPr>
              <a:t>(a) Transaction T1</a:t>
            </a:r>
          </a:p>
          <a:p>
            <a:pPr lvl="1">
              <a:lnSpc>
                <a:spcPct val="80000"/>
              </a:lnSpc>
              <a:buNone/>
            </a:pPr>
            <a:r>
              <a:rPr lang="en-US" sz="2400" dirty="0" smtClean="0">
                <a:solidFill>
                  <a:srgbClr val="CC00CC"/>
                </a:solidFill>
              </a:rPr>
              <a:t>(b) Transaction T2</a:t>
            </a:r>
            <a:r>
              <a:rPr lang="en-US" dirty="0" smtClean="0">
                <a:solidFill>
                  <a:srgbClr val="CC00CC"/>
                </a:solidFill>
              </a:rPr>
              <a:t>		</a:t>
            </a:r>
          </a:p>
          <a:p>
            <a:pPr lvl="1" eaLnBrk="1" hangingPunct="1">
              <a:lnSpc>
                <a:spcPct val="80000"/>
              </a:lnSpc>
              <a:buFontTx/>
              <a:buNone/>
            </a:pPr>
            <a:r>
              <a:rPr lang="en-US" dirty="0" smtClean="0">
                <a:solidFill>
                  <a:srgbClr val="CC00CC"/>
                </a:solidFill>
              </a:rPr>
              <a:t>A</a:t>
            </a:r>
            <a:r>
              <a:rPr lang="en-US" sz="2400" dirty="0" smtClean="0">
                <a:solidFill>
                  <a:srgbClr val="CC00CC"/>
                </a:solidFill>
              </a:rPr>
              <a:t>=300   </a:t>
            </a:r>
            <a:r>
              <a:rPr lang="en-US" dirty="0" smtClean="0">
                <a:solidFill>
                  <a:srgbClr val="CC00CC"/>
                </a:solidFill>
              </a:rPr>
              <a:t>B</a:t>
            </a:r>
            <a:r>
              <a:rPr lang="en-US" sz="2400" dirty="0" smtClean="0">
                <a:solidFill>
                  <a:srgbClr val="CC00CC"/>
                </a:solidFill>
              </a:rPr>
              <a:t>=400</a:t>
            </a:r>
          </a:p>
          <a:p>
            <a:pPr lvl="1" eaLnBrk="1" hangingPunct="1">
              <a:lnSpc>
                <a:spcPct val="80000"/>
              </a:lnSpc>
              <a:buFontTx/>
              <a:buNone/>
            </a:pPr>
            <a:r>
              <a:rPr lang="en-US" sz="2400" dirty="0" smtClean="0">
                <a:solidFill>
                  <a:srgbClr val="CC00CC"/>
                </a:solidFill>
              </a:rPr>
              <a:t>Assume we want to transfer from acount1 to account 2</a:t>
            </a:r>
          </a:p>
          <a:p>
            <a:pPr lvl="1" eaLnBrk="1" hangingPunct="1">
              <a:lnSpc>
                <a:spcPct val="80000"/>
              </a:lnSpc>
              <a:buFontTx/>
              <a:buNone/>
            </a:pPr>
            <a:r>
              <a:rPr lang="en-US" dirty="0" smtClean="0">
                <a:solidFill>
                  <a:srgbClr val="CC00CC"/>
                </a:solidFill>
              </a:rPr>
              <a:t>T1				T2</a:t>
            </a:r>
          </a:p>
          <a:p>
            <a:pPr lvl="1" eaLnBrk="1" hangingPunct="1">
              <a:lnSpc>
                <a:spcPct val="80000"/>
              </a:lnSpc>
              <a:buFontTx/>
              <a:buNone/>
            </a:pPr>
            <a:r>
              <a:rPr lang="en-US" dirty="0" smtClean="0">
                <a:solidFill>
                  <a:srgbClr val="CC00CC"/>
                </a:solidFill>
              </a:rPr>
              <a:t>Read(A)			Read(B)</a:t>
            </a:r>
          </a:p>
          <a:p>
            <a:pPr lvl="1" eaLnBrk="1" hangingPunct="1">
              <a:lnSpc>
                <a:spcPct val="80000"/>
              </a:lnSpc>
              <a:buFontTx/>
              <a:buNone/>
            </a:pPr>
            <a:r>
              <a:rPr lang="en-US" dirty="0" smtClean="0">
                <a:solidFill>
                  <a:srgbClr val="CC00CC"/>
                </a:solidFill>
              </a:rPr>
              <a:t>A=A-100			B=B+100</a:t>
            </a:r>
          </a:p>
          <a:p>
            <a:pPr lvl="1" eaLnBrk="1" hangingPunct="1">
              <a:lnSpc>
                <a:spcPct val="80000"/>
              </a:lnSpc>
              <a:buFontTx/>
              <a:buNone/>
            </a:pPr>
            <a:r>
              <a:rPr lang="en-US" sz="2400" dirty="0" smtClean="0">
                <a:solidFill>
                  <a:srgbClr val="CC00CC"/>
                </a:solidFill>
              </a:rPr>
              <a:t>Write(A)			Write(B)  B=500</a:t>
            </a:r>
          </a:p>
          <a:p>
            <a:pPr lvl="1" eaLnBrk="1" hangingPunct="1">
              <a:lnSpc>
                <a:spcPct val="80000"/>
              </a:lnSpc>
              <a:buFontTx/>
              <a:buNone/>
            </a:pPr>
            <a:r>
              <a:rPr lang="en-US" dirty="0" smtClean="0">
                <a:solidFill>
                  <a:srgbClr val="CC00CC"/>
                </a:solidFill>
              </a:rPr>
              <a:t>A=200			B=500</a:t>
            </a:r>
          </a:p>
          <a:p>
            <a:pPr lvl="1" eaLnBrk="1" hangingPunct="1">
              <a:lnSpc>
                <a:spcPct val="80000"/>
              </a:lnSpc>
              <a:buFontTx/>
              <a:buNone/>
            </a:pPr>
            <a:endParaRPr lang="en-US" sz="2400" dirty="0">
              <a:solidFill>
                <a:srgbClr val="CC00CC"/>
              </a:solidFill>
            </a:endParaRPr>
          </a:p>
          <a:p>
            <a:pPr lvl="1" eaLnBrk="1" hangingPunct="1">
              <a:lnSpc>
                <a:spcPct val="80000"/>
              </a:lnSpc>
              <a:buFontTx/>
              <a:buNone/>
            </a:pPr>
            <a:r>
              <a:rPr lang="en-US" dirty="0" smtClean="0">
                <a:solidFill>
                  <a:srgbClr val="CC00CC"/>
                </a:solidFill>
              </a:rPr>
              <a:t>Before Transaction=300+400 =700</a:t>
            </a:r>
          </a:p>
          <a:p>
            <a:pPr lvl="1" eaLnBrk="1" hangingPunct="1">
              <a:lnSpc>
                <a:spcPct val="80000"/>
              </a:lnSpc>
              <a:buFontTx/>
              <a:buNone/>
            </a:pPr>
            <a:r>
              <a:rPr lang="en-US" sz="2400" dirty="0" smtClean="0">
                <a:solidFill>
                  <a:srgbClr val="CC00CC"/>
                </a:solidFill>
              </a:rPr>
              <a:t>After Transaction =200+500=700 which consistent state</a:t>
            </a:r>
          </a:p>
        </p:txBody>
      </p:sp>
      <p:sp>
        <p:nvSpPr>
          <p:cNvPr id="8" name="Title 1"/>
          <p:cNvSpPr txBox="1">
            <a:spLocks/>
          </p:cNvSpPr>
          <p:nvPr/>
        </p:nvSpPr>
        <p:spPr>
          <a:xfrm>
            <a:off x="457200" y="704088"/>
            <a:ext cx="8229600" cy="667512"/>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smtClean="0">
                <a:ln>
                  <a:noFill/>
                </a:ln>
                <a:solidFill>
                  <a:schemeClr val="tx2"/>
                </a:solidFill>
                <a:effectLst/>
                <a:uLnTx/>
                <a:uFillTx/>
                <a:latin typeface="Times New Roman" pitchFamily="18" charset="0"/>
                <a:ea typeface="+mj-ea"/>
                <a:cs typeface="Times New Roman" pitchFamily="18" charset="0"/>
              </a:rPr>
              <a:t>Introduction…</a:t>
            </a:r>
            <a:endParaRPr kumimoji="0" lang="en-US" sz="3600" b="0" i="0" u="none"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endParaRPr>
          </a:p>
        </p:txBody>
      </p:sp>
      <p:pic>
        <p:nvPicPr>
          <p:cNvPr id="9" name="Picture 2"/>
          <p:cNvPicPr>
            <a:picLocks noChangeAspect="1" noChangeArrowheads="1"/>
          </p:cNvPicPr>
          <p:nvPr/>
        </p:nvPicPr>
        <p:blipFill>
          <a:blip r:embed="rId3"/>
          <a:srcRect/>
          <a:stretch>
            <a:fillRect/>
          </a:stretch>
        </p:blipFill>
        <p:spPr bwMode="auto">
          <a:xfrm>
            <a:off x="4876800" y="342900"/>
            <a:ext cx="3581400" cy="2057400"/>
          </a:xfrm>
          <a:prstGeom prst="rect">
            <a:avLst/>
          </a:prstGeom>
          <a:noFill/>
          <a:ln w="9525">
            <a:noFill/>
            <a:miter lim="800000"/>
            <a:headEnd/>
            <a:tailEnd/>
          </a:ln>
          <a:effectLst/>
        </p:spPr>
      </p:pic>
    </p:spTree>
  </p:cSld>
  <p:clrMapOvr>
    <a:masterClrMapping/>
  </p:clrMapOvr>
  <p:transition>
    <p:cover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789C5281-191C-4B97-B046-EC0F41AAE70C}" type="slidenum">
              <a:rPr lang="en-US"/>
              <a:pPr>
                <a:defRPr/>
              </a:pPr>
              <a:t>11</a:t>
            </a:fld>
            <a:endParaRPr lang="en-US"/>
          </a:p>
        </p:txBody>
      </p:sp>
      <p:sp>
        <p:nvSpPr>
          <p:cNvPr id="7" name="Rectangle 2"/>
          <p:cNvSpPr txBox="1">
            <a:spLocks noChangeArrowheads="1"/>
          </p:cNvSpPr>
          <p:nvPr/>
        </p:nvSpPr>
        <p:spPr>
          <a:xfrm>
            <a:off x="304800" y="1676400"/>
            <a:ext cx="8077200" cy="2667000"/>
          </a:xfrm>
          <a:prstGeom prst="rect">
            <a:avLst/>
          </a:prstGeom>
        </p:spPr>
        <p:txBody>
          <a:bodyPr vert="horz" lIns="0" rIns="0" bIns="0" anchor="b">
            <a:noAutofit/>
          </a:bodyPr>
          <a:lstStyle/>
          <a:p>
            <a:pPr marL="274320" indent="-274320" algn="just">
              <a:spcBef>
                <a:spcPct val="20000"/>
              </a:spcBef>
              <a:buClr>
                <a:schemeClr val="accent3"/>
              </a:buClr>
              <a:buSzPct val="95000"/>
              <a:buFont typeface="Wingdings 2"/>
              <a:buChar char=""/>
            </a:pPr>
            <a:r>
              <a:rPr lang="en-US" sz="2200" dirty="0" smtClean="0">
                <a:latin typeface="Times New Roman" pitchFamily="18" charset="0"/>
                <a:cs typeface="Times New Roman" pitchFamily="18" charset="0"/>
              </a:rPr>
              <a:t>Transactions submitted by various users may execute concurrently and may access and update the same database items. </a:t>
            </a:r>
          </a:p>
          <a:p>
            <a:pPr marL="274320" indent="-274320" algn="just">
              <a:spcBef>
                <a:spcPct val="20000"/>
              </a:spcBef>
              <a:buClr>
                <a:schemeClr val="accent3"/>
              </a:buClr>
              <a:buSzPct val="95000"/>
              <a:buFont typeface="Wingdings 2"/>
              <a:buChar char=""/>
            </a:pPr>
            <a:r>
              <a:rPr lang="en-US" sz="2200" dirty="0" smtClean="0">
                <a:latin typeface="Times New Roman" pitchFamily="18" charset="0"/>
                <a:cs typeface="Times New Roman" pitchFamily="18" charset="0"/>
              </a:rPr>
              <a:t>If this concurrent execution is uncontrolled, it may lead to problems, such as an </a:t>
            </a:r>
            <a:r>
              <a:rPr lang="en-US" sz="2200" dirty="0" smtClean="0">
                <a:solidFill>
                  <a:srgbClr val="FF0000"/>
                </a:solidFill>
                <a:latin typeface="Times New Roman" pitchFamily="18" charset="0"/>
                <a:cs typeface="Times New Roman" pitchFamily="18" charset="0"/>
              </a:rPr>
              <a:t>inconsistent database</a:t>
            </a:r>
            <a:r>
              <a:rPr lang="en-US" sz="2200" dirty="0" smtClean="0">
                <a:latin typeface="Times New Roman" pitchFamily="18" charset="0"/>
                <a:cs typeface="Times New Roman" pitchFamily="18" charset="0"/>
              </a:rPr>
              <a:t>. </a:t>
            </a:r>
          </a:p>
          <a:p>
            <a:pPr marL="274320" indent="-274320" algn="just">
              <a:spcBef>
                <a:spcPct val="20000"/>
              </a:spcBef>
              <a:buClr>
                <a:schemeClr val="accent3"/>
              </a:buClr>
              <a:buSzPct val="95000"/>
              <a:buFont typeface="Wingdings 2"/>
              <a:buChar char=""/>
            </a:pPr>
            <a:r>
              <a:rPr lang="en-US" sz="2200" dirty="0" smtClean="0">
                <a:solidFill>
                  <a:srgbClr val="FF0000"/>
                </a:solidFill>
                <a:latin typeface="Times New Roman" pitchFamily="18" charset="0"/>
                <a:cs typeface="Times New Roman" pitchFamily="18" charset="0"/>
              </a:rPr>
              <a:t>Concurrency control </a:t>
            </a:r>
            <a:r>
              <a:rPr lang="en-US" sz="2200" dirty="0" smtClean="0">
                <a:latin typeface="Times New Roman" pitchFamily="18" charset="0"/>
                <a:cs typeface="Times New Roman" pitchFamily="18" charset="0"/>
              </a:rPr>
              <a:t>and</a:t>
            </a:r>
            <a:r>
              <a:rPr lang="en-US" sz="2200" dirty="0" smtClean="0">
                <a:solidFill>
                  <a:srgbClr val="FF0000"/>
                </a:solidFill>
                <a:latin typeface="Times New Roman" pitchFamily="18" charset="0"/>
                <a:cs typeface="Times New Roman" pitchFamily="18" charset="0"/>
              </a:rPr>
              <a:t> recovery </a:t>
            </a:r>
            <a:r>
              <a:rPr lang="en-US" sz="2200" dirty="0" smtClean="0">
                <a:latin typeface="Times New Roman" pitchFamily="18" charset="0"/>
                <a:cs typeface="Times New Roman" pitchFamily="18" charset="0"/>
              </a:rPr>
              <a:t>mechanisms are mainly concerned with the database access commands in a transaction to address such problems. </a:t>
            </a:r>
          </a:p>
        </p:txBody>
      </p:sp>
      <p:sp>
        <p:nvSpPr>
          <p:cNvPr id="8" name="Title 1"/>
          <p:cNvSpPr txBox="1">
            <a:spLocks/>
          </p:cNvSpPr>
          <p:nvPr/>
        </p:nvSpPr>
        <p:spPr>
          <a:xfrm>
            <a:off x="457200" y="704088"/>
            <a:ext cx="8229600" cy="667512"/>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smtClean="0">
                <a:ln>
                  <a:noFill/>
                </a:ln>
                <a:solidFill>
                  <a:schemeClr val="tx2"/>
                </a:solidFill>
                <a:effectLst/>
                <a:uLnTx/>
                <a:uFillTx/>
                <a:latin typeface="Times New Roman" pitchFamily="18" charset="0"/>
                <a:ea typeface="+mj-ea"/>
                <a:cs typeface="Times New Roman" pitchFamily="18" charset="0"/>
              </a:rPr>
              <a:t>Introduction…</a:t>
            </a:r>
            <a:endParaRPr kumimoji="0" lang="en-US" sz="3600" b="0" i="0" u="none"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448768577"/>
      </p:ext>
    </p:extLst>
  </p:cSld>
  <p:clrMapOvr>
    <a:masterClrMapping/>
  </p:clrMapOvr>
  <p:transition>
    <p:cover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61956633-F417-463E-86CB-402D1F80B45F}" type="slidenum">
              <a:rPr lang="en-US"/>
              <a:pPr>
                <a:defRPr/>
              </a:pPr>
              <a:t>12</a:t>
            </a:fld>
            <a:endParaRPr lang="en-US"/>
          </a:p>
        </p:txBody>
      </p:sp>
      <p:sp>
        <p:nvSpPr>
          <p:cNvPr id="24579" name="Rectangle 2"/>
          <p:cNvSpPr>
            <a:spLocks noGrp="1" noChangeArrowheads="1"/>
          </p:cNvSpPr>
          <p:nvPr>
            <p:ph type="title"/>
          </p:nvPr>
        </p:nvSpPr>
        <p:spPr>
          <a:xfrm>
            <a:off x="381000" y="304800"/>
            <a:ext cx="8229600" cy="563562"/>
          </a:xfrm>
        </p:spPr>
        <p:txBody>
          <a:bodyPr>
            <a:noAutofit/>
          </a:bodyPr>
          <a:lstStyle/>
          <a:p>
            <a:pPr algn="ctr"/>
            <a:r>
              <a:rPr lang="en-US" sz="3600" dirty="0" smtClean="0">
                <a:latin typeface="Times New Roman" pitchFamily="18" charset="0"/>
                <a:cs typeface="Times New Roman" pitchFamily="18" charset="0"/>
              </a:rPr>
              <a:t>Transaction Properties</a:t>
            </a:r>
          </a:p>
        </p:txBody>
      </p:sp>
      <p:sp>
        <p:nvSpPr>
          <p:cNvPr id="24580" name="Rectangle 3"/>
          <p:cNvSpPr>
            <a:spLocks noGrp="1" noChangeArrowheads="1"/>
          </p:cNvSpPr>
          <p:nvPr>
            <p:ph type="body" idx="1"/>
          </p:nvPr>
        </p:nvSpPr>
        <p:spPr>
          <a:xfrm>
            <a:off x="304800" y="1066800"/>
            <a:ext cx="8229600" cy="5638800"/>
          </a:xfrm>
        </p:spPr>
        <p:txBody>
          <a:bodyPr>
            <a:normAutofit fontScale="92500"/>
          </a:bodyPr>
          <a:lstStyle/>
          <a:p>
            <a:pPr algn="just" eaLnBrk="1" hangingPunct="1">
              <a:lnSpc>
                <a:spcPct val="90000"/>
              </a:lnSpc>
              <a:buFontTx/>
              <a:buNone/>
            </a:pPr>
            <a:r>
              <a:rPr lang="en-US" sz="2400" dirty="0" smtClean="0">
                <a:solidFill>
                  <a:srgbClr val="CC00CC"/>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To ensure data integrity, DBMS should maintain the following  </a:t>
            </a:r>
            <a:r>
              <a:rPr lang="en-US" sz="2000" b="1" dirty="0" smtClean="0">
                <a:solidFill>
                  <a:srgbClr val="CC00CC"/>
                </a:solidFill>
                <a:latin typeface="Times New Roman" pitchFamily="18" charset="0"/>
                <a:cs typeface="Times New Roman" pitchFamily="18" charset="0"/>
              </a:rPr>
              <a:t>ACID</a:t>
            </a:r>
            <a:r>
              <a:rPr lang="en-US" sz="2000" dirty="0" smtClean="0">
                <a:latin typeface="Times New Roman" pitchFamily="18" charset="0"/>
                <a:cs typeface="Times New Roman" pitchFamily="18" charset="0"/>
              </a:rPr>
              <a:t> properties:</a:t>
            </a:r>
          </a:p>
          <a:p>
            <a:pPr algn="just" eaLnBrk="1" hangingPunct="1">
              <a:lnSpc>
                <a:spcPct val="90000"/>
              </a:lnSpc>
            </a:pPr>
            <a:r>
              <a:rPr lang="en-US" sz="2000" b="1" dirty="0" smtClean="0">
                <a:solidFill>
                  <a:srgbClr val="CC00CC"/>
                </a:solidFill>
                <a:latin typeface="Times New Roman" pitchFamily="18" charset="0"/>
                <a:cs typeface="Times New Roman" pitchFamily="18" charset="0"/>
              </a:rPr>
              <a:t>A</a:t>
            </a:r>
            <a:r>
              <a:rPr lang="en-US" sz="2000" b="1" dirty="0" smtClean="0">
                <a:solidFill>
                  <a:srgbClr val="FF0000"/>
                </a:solidFill>
                <a:latin typeface="Times New Roman" pitchFamily="18" charset="0"/>
                <a:cs typeface="Times New Roman" pitchFamily="18" charset="0"/>
              </a:rPr>
              <a:t>tomicity</a:t>
            </a:r>
            <a:r>
              <a:rPr lang="en-US" sz="2000" dirty="0" smtClean="0">
                <a:latin typeface="Times New Roman" pitchFamily="18" charset="0"/>
                <a:cs typeface="Times New Roman" pitchFamily="18" charset="0"/>
              </a:rPr>
              <a:t>: A transaction is an atomic unit of processing; it is either performed all transaction or not performed at all.</a:t>
            </a:r>
          </a:p>
          <a:p>
            <a:pPr algn="just" eaLnBrk="1" hangingPunct="1">
              <a:lnSpc>
                <a:spcPct val="90000"/>
              </a:lnSpc>
            </a:pPr>
            <a:r>
              <a:rPr lang="en-US" sz="2000" dirty="0" smtClean="0">
                <a:latin typeface="Times New Roman" pitchFamily="18" charset="0"/>
                <a:cs typeface="Times New Roman" pitchFamily="18" charset="0"/>
              </a:rPr>
              <a:t>Abort :- changes made to database is not visible(not saved)</a:t>
            </a:r>
          </a:p>
          <a:p>
            <a:pPr algn="just" eaLnBrk="1" hangingPunct="1">
              <a:lnSpc>
                <a:spcPct val="90000"/>
              </a:lnSpc>
            </a:pPr>
            <a:r>
              <a:rPr lang="en-US" sz="2000" dirty="0" smtClean="0">
                <a:latin typeface="Times New Roman" pitchFamily="18" charset="0"/>
                <a:cs typeface="Times New Roman" pitchFamily="18" charset="0"/>
              </a:rPr>
              <a:t>Commit :-changes made to database is visible</a:t>
            </a:r>
          </a:p>
          <a:p>
            <a:pPr marL="0" indent="0" algn="just" eaLnBrk="1" hangingPunct="1">
              <a:lnSpc>
                <a:spcPct val="90000"/>
              </a:lnSpc>
              <a:buNone/>
            </a:pPr>
            <a:endParaRPr lang="en-US" sz="2000" dirty="0" smtClean="0">
              <a:latin typeface="Times New Roman" pitchFamily="18" charset="0"/>
              <a:cs typeface="Times New Roman" pitchFamily="18" charset="0"/>
            </a:endParaRPr>
          </a:p>
          <a:p>
            <a:pPr algn="just" eaLnBrk="1" hangingPunct="1">
              <a:lnSpc>
                <a:spcPct val="90000"/>
              </a:lnSpc>
            </a:pPr>
            <a:r>
              <a:rPr lang="en-US" sz="2000" b="1" dirty="0" smtClean="0">
                <a:solidFill>
                  <a:srgbClr val="CC00CC"/>
                </a:solidFill>
                <a:latin typeface="Times New Roman" pitchFamily="18" charset="0"/>
                <a:cs typeface="Times New Roman" pitchFamily="18" charset="0"/>
              </a:rPr>
              <a:t>C</a:t>
            </a:r>
            <a:r>
              <a:rPr lang="en-US" sz="2000" b="1" dirty="0" smtClean="0">
                <a:solidFill>
                  <a:srgbClr val="FF0000"/>
                </a:solidFill>
                <a:latin typeface="Times New Roman" pitchFamily="18" charset="0"/>
                <a:cs typeface="Times New Roman" pitchFamily="18" charset="0"/>
              </a:rPr>
              <a:t>onsistency (correctness)</a:t>
            </a:r>
            <a:r>
              <a:rPr lang="en-US" sz="2000" dirty="0" smtClean="0">
                <a:latin typeface="Times New Roman" pitchFamily="18" charset="0"/>
                <a:cs typeface="Times New Roman" pitchFamily="18" charset="0"/>
              </a:rPr>
              <a:t>: A correct execution of the transaction must take the database from one consistent state to another.</a:t>
            </a:r>
          </a:p>
          <a:p>
            <a:pPr marL="0" indent="0" algn="just" eaLnBrk="1" hangingPunct="1">
              <a:lnSpc>
                <a:spcPct val="90000"/>
              </a:lnSpc>
              <a:buNone/>
            </a:pPr>
            <a:endParaRPr lang="en-US" sz="2000" dirty="0" smtClean="0">
              <a:latin typeface="Times New Roman" pitchFamily="18" charset="0"/>
              <a:cs typeface="Times New Roman" pitchFamily="18" charset="0"/>
            </a:endParaRPr>
          </a:p>
          <a:p>
            <a:pPr algn="just" eaLnBrk="1" hangingPunct="1">
              <a:lnSpc>
                <a:spcPct val="90000"/>
              </a:lnSpc>
            </a:pPr>
            <a:r>
              <a:rPr lang="en-US" sz="2000" b="1" dirty="0" smtClean="0">
                <a:solidFill>
                  <a:srgbClr val="CC00CC"/>
                </a:solidFill>
                <a:latin typeface="Times New Roman" pitchFamily="18" charset="0"/>
                <a:cs typeface="Times New Roman" pitchFamily="18" charset="0"/>
              </a:rPr>
              <a:t>I</a:t>
            </a:r>
            <a:r>
              <a:rPr lang="en-US" sz="2000" b="1" dirty="0" smtClean="0">
                <a:solidFill>
                  <a:srgbClr val="FF0000"/>
                </a:solidFill>
                <a:latin typeface="Times New Roman" pitchFamily="18" charset="0"/>
                <a:cs typeface="Times New Roman" pitchFamily="18" charset="0"/>
              </a:rPr>
              <a:t>solation:</a:t>
            </a:r>
            <a:r>
              <a:rPr lang="en-US" sz="2000" dirty="0" smtClean="0">
                <a:latin typeface="Times New Roman" pitchFamily="18" charset="0"/>
                <a:cs typeface="Times New Roman" pitchFamily="18" charset="0"/>
              </a:rPr>
              <a:t> A transaction should not make its updates visible to other transactions until it is committed; this property, when enforced strictly, solves the temporary update problem and makes cascading rollbacks of transactions  unnecessary.</a:t>
            </a:r>
          </a:p>
          <a:p>
            <a:pPr algn="just" eaLnBrk="1" hangingPunct="1">
              <a:lnSpc>
                <a:spcPct val="90000"/>
              </a:lnSpc>
            </a:pPr>
            <a:r>
              <a:rPr lang="en-US" sz="2000" dirty="0" smtClean="0">
                <a:latin typeface="Times New Roman" pitchFamily="18" charset="0"/>
                <a:cs typeface="Times New Roman" pitchFamily="18" charset="0"/>
              </a:rPr>
              <a:t>When there is no interaction between different transaction</a:t>
            </a:r>
          </a:p>
          <a:p>
            <a:pPr algn="just" eaLnBrk="1" hangingPunct="1">
              <a:lnSpc>
                <a:spcPct val="90000"/>
              </a:lnSpc>
            </a:pPr>
            <a:endParaRPr lang="en-US" sz="2000" dirty="0" smtClean="0">
              <a:latin typeface="Times New Roman" pitchFamily="18" charset="0"/>
              <a:cs typeface="Times New Roman" pitchFamily="18" charset="0"/>
            </a:endParaRPr>
          </a:p>
          <a:p>
            <a:pPr algn="just" eaLnBrk="1" hangingPunct="1">
              <a:lnSpc>
                <a:spcPct val="90000"/>
              </a:lnSpc>
            </a:pPr>
            <a:r>
              <a:rPr lang="en-US" sz="2000" b="1" dirty="0" smtClean="0">
                <a:solidFill>
                  <a:srgbClr val="CC00CC"/>
                </a:solidFill>
                <a:latin typeface="Times New Roman" pitchFamily="18" charset="0"/>
                <a:cs typeface="Times New Roman" pitchFamily="18" charset="0"/>
              </a:rPr>
              <a:t>D</a:t>
            </a:r>
            <a:r>
              <a:rPr lang="en-US" sz="2000" b="1" dirty="0" smtClean="0">
                <a:solidFill>
                  <a:srgbClr val="FF0000"/>
                </a:solidFill>
                <a:latin typeface="Times New Roman" pitchFamily="18" charset="0"/>
                <a:cs typeface="Times New Roman" pitchFamily="18" charset="0"/>
              </a:rPr>
              <a:t>urability or permanency</a:t>
            </a:r>
            <a:r>
              <a:rPr lang="en-US" sz="2000" dirty="0" smtClean="0">
                <a:latin typeface="Times New Roman" pitchFamily="18" charset="0"/>
                <a:cs typeface="Times New Roman" pitchFamily="18" charset="0"/>
              </a:rPr>
              <a:t>: Once a transaction changes the database and the changes are committed, these changes must never be lost because of subsequent failure.</a:t>
            </a:r>
          </a:p>
          <a:p>
            <a:pPr algn="just" eaLnBrk="1" hangingPunct="1">
              <a:lnSpc>
                <a:spcPct val="90000"/>
              </a:lnSpc>
            </a:pPr>
            <a:r>
              <a:rPr lang="en-US" sz="2000" dirty="0" smtClean="0">
                <a:latin typeface="Times New Roman" pitchFamily="18" charset="0"/>
                <a:cs typeface="Times New Roman" pitchFamily="18" charset="0"/>
              </a:rPr>
              <a:t>Consistency in values of transactions</a:t>
            </a:r>
          </a:p>
        </p:txBody>
      </p:sp>
    </p:spTree>
  </p:cSld>
  <p:clrMapOvr>
    <a:masterClrMapping/>
  </p:clrMapOvr>
  <p:transition>
    <p:cover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1143000"/>
            <a:ext cx="2362200" cy="411163"/>
          </a:xfrm>
        </p:spPr>
        <p:txBody>
          <a:bodyPr/>
          <a:lstStyle/>
          <a:p>
            <a:pPr algn="l"/>
            <a:r>
              <a:rPr lang="en-CA" sz="2000" dirty="0" smtClean="0">
                <a:solidFill>
                  <a:srgbClr val="FF0000"/>
                </a:solidFill>
                <a:latin typeface="Times New Roman" pitchFamily="18" charset="0"/>
                <a:cs typeface="Times New Roman" pitchFamily="18" charset="0"/>
              </a:rPr>
              <a:t>Example</a:t>
            </a:r>
            <a:r>
              <a:rPr lang="en-CA" sz="2000" dirty="0" smtClean="0">
                <a:solidFill>
                  <a:srgbClr val="FF0000"/>
                </a:solidFill>
              </a:rPr>
              <a:t>: </a:t>
            </a:r>
            <a:endParaRPr lang="en-US" sz="2000" dirty="0" smtClean="0">
              <a:solidFill>
                <a:srgbClr val="FF0000"/>
              </a:solidFill>
            </a:endParaRPr>
          </a:p>
        </p:txBody>
      </p:sp>
      <p:sp>
        <p:nvSpPr>
          <p:cNvPr id="25603" name="Content Placeholder 2"/>
          <p:cNvSpPr>
            <a:spLocks noGrp="1"/>
          </p:cNvSpPr>
          <p:nvPr>
            <p:ph idx="1"/>
          </p:nvPr>
        </p:nvSpPr>
        <p:spPr>
          <a:xfrm>
            <a:off x="457200" y="1493837"/>
            <a:ext cx="8229600" cy="5440363"/>
          </a:xfrm>
        </p:spPr>
        <p:txBody>
          <a:bodyPr>
            <a:normAutofit lnSpcReduction="10000"/>
          </a:bodyPr>
          <a:lstStyle/>
          <a:p>
            <a:r>
              <a:rPr lang="en-CA" sz="1900" dirty="0" smtClean="0">
                <a:latin typeface="Times New Roman" pitchFamily="18" charset="0"/>
                <a:cs typeface="Times New Roman" pitchFamily="18" charset="0"/>
              </a:rPr>
              <a:t>Suppose that </a:t>
            </a:r>
            <a:r>
              <a:rPr lang="en-CA" sz="1900" dirty="0" smtClean="0">
                <a:solidFill>
                  <a:srgbClr val="FF0000"/>
                </a:solidFill>
                <a:latin typeface="Times New Roman" pitchFamily="18" charset="0"/>
                <a:cs typeface="Times New Roman" pitchFamily="18" charset="0"/>
              </a:rPr>
              <a:t>Ti </a:t>
            </a:r>
            <a:r>
              <a:rPr lang="en-CA" sz="1900" dirty="0" smtClean="0">
                <a:solidFill>
                  <a:schemeClr val="tx2"/>
                </a:solidFill>
                <a:latin typeface="Times New Roman" pitchFamily="18" charset="0"/>
                <a:cs typeface="Times New Roman" pitchFamily="18" charset="0"/>
              </a:rPr>
              <a:t>is </a:t>
            </a:r>
            <a:r>
              <a:rPr lang="en-CA" sz="1900" dirty="0" smtClean="0">
                <a:latin typeface="Times New Roman" pitchFamily="18" charset="0"/>
                <a:cs typeface="Times New Roman" pitchFamily="18" charset="0"/>
              </a:rPr>
              <a:t>a transaction that transfer 2000 birr from account CA2090( which is 5000 Birr) to SB2359(which is 3500 birr) as follows</a:t>
            </a:r>
          </a:p>
          <a:p>
            <a:pPr lvl="2"/>
            <a:r>
              <a:rPr lang="en-CA" sz="1900" b="1" i="1" dirty="0" smtClean="0">
                <a:solidFill>
                  <a:srgbClr val="0033CC"/>
                </a:solidFill>
                <a:latin typeface="Times New Roman" pitchFamily="18" charset="0"/>
                <a:cs typeface="Times New Roman" pitchFamily="18" charset="0"/>
              </a:rPr>
              <a:t>Read(CA2090)</a:t>
            </a:r>
          </a:p>
          <a:p>
            <a:pPr lvl="2"/>
            <a:r>
              <a:rPr lang="en-CA" sz="1900" b="1" i="1" dirty="0" smtClean="0">
                <a:solidFill>
                  <a:srgbClr val="0033CC"/>
                </a:solidFill>
                <a:latin typeface="Times New Roman" pitchFamily="18" charset="0"/>
                <a:cs typeface="Times New Roman" pitchFamily="18" charset="0"/>
              </a:rPr>
              <a:t>CA2090= CA2090-2000</a:t>
            </a:r>
          </a:p>
          <a:p>
            <a:pPr lvl="2"/>
            <a:r>
              <a:rPr lang="en-CA" sz="1900" b="1" i="1" dirty="0" smtClean="0">
                <a:solidFill>
                  <a:srgbClr val="0033CC"/>
                </a:solidFill>
                <a:latin typeface="Times New Roman" pitchFamily="18" charset="0"/>
                <a:cs typeface="Times New Roman" pitchFamily="18" charset="0"/>
              </a:rPr>
              <a:t>Write(CA2090)</a:t>
            </a:r>
          </a:p>
          <a:p>
            <a:pPr lvl="2"/>
            <a:r>
              <a:rPr lang="en-CA" sz="1900" b="1" i="1" dirty="0" smtClean="0">
                <a:solidFill>
                  <a:srgbClr val="0033CC"/>
                </a:solidFill>
                <a:latin typeface="Times New Roman" pitchFamily="18" charset="0"/>
                <a:cs typeface="Times New Roman" pitchFamily="18" charset="0"/>
              </a:rPr>
              <a:t>Read(SB2359)</a:t>
            </a:r>
          </a:p>
          <a:p>
            <a:pPr lvl="2"/>
            <a:r>
              <a:rPr lang="en-CA" sz="1900" b="1" i="1" dirty="0" smtClean="0">
                <a:solidFill>
                  <a:srgbClr val="0033CC"/>
                </a:solidFill>
                <a:latin typeface="Times New Roman" pitchFamily="18" charset="0"/>
                <a:cs typeface="Times New Roman" pitchFamily="18" charset="0"/>
              </a:rPr>
              <a:t>SB2359= SB23</a:t>
            </a:r>
            <a:r>
              <a:rPr lang="en-CA" sz="1900" b="1" dirty="0" smtClean="0">
                <a:solidFill>
                  <a:srgbClr val="0033CC"/>
                </a:solidFill>
                <a:latin typeface="Times New Roman" pitchFamily="18" charset="0"/>
                <a:cs typeface="Times New Roman" pitchFamily="18" charset="0"/>
              </a:rPr>
              <a:t>59+2000</a:t>
            </a:r>
          </a:p>
          <a:p>
            <a:r>
              <a:rPr lang="en-CA" sz="1900" dirty="0" smtClean="0">
                <a:solidFill>
                  <a:srgbClr val="FF0000"/>
                </a:solidFill>
                <a:latin typeface="Times New Roman" pitchFamily="18" charset="0"/>
                <a:cs typeface="Times New Roman" pitchFamily="18" charset="0"/>
              </a:rPr>
              <a:t>Atomicity- </a:t>
            </a:r>
            <a:r>
              <a:rPr lang="en-CA" sz="1900" dirty="0" smtClean="0">
                <a:latin typeface="Times New Roman" pitchFamily="18" charset="0"/>
                <a:cs typeface="Times New Roman" pitchFamily="18" charset="0"/>
              </a:rPr>
              <a:t>either all or none of the above operation will be done – this is materialized by </a:t>
            </a:r>
            <a:r>
              <a:rPr lang="en-CA" sz="1900" b="1" dirty="0" smtClean="0">
                <a:solidFill>
                  <a:srgbClr val="FF33CC"/>
                </a:solidFill>
                <a:latin typeface="Times New Roman" pitchFamily="18" charset="0"/>
                <a:cs typeface="Times New Roman" pitchFamily="18" charset="0"/>
              </a:rPr>
              <a:t>transaction management </a:t>
            </a:r>
            <a:r>
              <a:rPr lang="en-CA" sz="1900" dirty="0" smtClean="0">
                <a:latin typeface="Times New Roman" pitchFamily="18" charset="0"/>
                <a:cs typeface="Times New Roman" pitchFamily="18" charset="0"/>
              </a:rPr>
              <a:t>component of DBMS</a:t>
            </a:r>
          </a:p>
          <a:p>
            <a:r>
              <a:rPr lang="en-CA" sz="1900" dirty="0" smtClean="0">
                <a:solidFill>
                  <a:srgbClr val="FF0000"/>
                </a:solidFill>
                <a:latin typeface="Times New Roman" pitchFamily="18" charset="0"/>
                <a:cs typeface="Times New Roman" pitchFamily="18" charset="0"/>
              </a:rPr>
              <a:t>Consistency</a:t>
            </a:r>
            <a:r>
              <a:rPr lang="en-CA" sz="1900" dirty="0" smtClean="0">
                <a:latin typeface="Times New Roman" pitchFamily="18" charset="0"/>
                <a:cs typeface="Times New Roman" pitchFamily="18" charset="0"/>
              </a:rPr>
              <a:t>-the sum of CA2090 and SB2359 be unchanged by the execution  of Ti </a:t>
            </a:r>
            <a:r>
              <a:rPr lang="en-CA" sz="1900" dirty="0" err="1" smtClean="0">
                <a:latin typeface="Times New Roman" pitchFamily="18" charset="0"/>
                <a:cs typeface="Times New Roman" pitchFamily="18" charset="0"/>
              </a:rPr>
              <a:t>i.e</a:t>
            </a:r>
            <a:r>
              <a:rPr lang="en-CA" sz="1900" dirty="0" smtClean="0">
                <a:latin typeface="Times New Roman" pitchFamily="18" charset="0"/>
                <a:cs typeface="Times New Roman" pitchFamily="18" charset="0"/>
              </a:rPr>
              <a:t> 8500- this is the responsibility of </a:t>
            </a:r>
            <a:r>
              <a:rPr lang="en-CA" sz="1900" dirty="0" smtClean="0">
                <a:solidFill>
                  <a:srgbClr val="FF0000"/>
                </a:solidFill>
                <a:latin typeface="Times New Roman" pitchFamily="18" charset="0"/>
                <a:cs typeface="Times New Roman" pitchFamily="18" charset="0"/>
              </a:rPr>
              <a:t>application programmer </a:t>
            </a:r>
            <a:r>
              <a:rPr lang="en-CA" sz="1900" dirty="0" smtClean="0">
                <a:latin typeface="Times New Roman" pitchFamily="18" charset="0"/>
                <a:cs typeface="Times New Roman" pitchFamily="18" charset="0"/>
              </a:rPr>
              <a:t>who codes the transaction</a:t>
            </a:r>
          </a:p>
          <a:p>
            <a:r>
              <a:rPr lang="en-CA" sz="1900" dirty="0" smtClean="0">
                <a:solidFill>
                  <a:srgbClr val="FF0000"/>
                </a:solidFill>
                <a:latin typeface="Times New Roman" pitchFamily="18" charset="0"/>
                <a:cs typeface="Times New Roman" pitchFamily="18" charset="0"/>
              </a:rPr>
              <a:t>Isolation</a:t>
            </a:r>
            <a:r>
              <a:rPr lang="en-CA" sz="1900" dirty="0" smtClean="0">
                <a:latin typeface="Times New Roman" pitchFamily="18" charset="0"/>
                <a:cs typeface="Times New Roman" pitchFamily="18" charset="0"/>
              </a:rPr>
              <a:t>- when several  transaction are being processed concurrently  on a data item they may create many inconsistent  problems. So handling such case is the responsibility of </a:t>
            </a:r>
            <a:r>
              <a:rPr lang="en-CA" sz="1900" dirty="0" smtClean="0">
                <a:solidFill>
                  <a:srgbClr val="FF0000"/>
                </a:solidFill>
                <a:latin typeface="Times New Roman" pitchFamily="18" charset="0"/>
                <a:cs typeface="Times New Roman" pitchFamily="18" charset="0"/>
              </a:rPr>
              <a:t>Concurrency control </a:t>
            </a:r>
            <a:r>
              <a:rPr lang="en-CA" sz="1900" dirty="0" smtClean="0">
                <a:latin typeface="Times New Roman" pitchFamily="18" charset="0"/>
                <a:cs typeface="Times New Roman" pitchFamily="18" charset="0"/>
              </a:rPr>
              <a:t>component of the DBMS</a:t>
            </a:r>
          </a:p>
          <a:p>
            <a:r>
              <a:rPr lang="en-CA" sz="1900" dirty="0" smtClean="0">
                <a:solidFill>
                  <a:srgbClr val="FF0000"/>
                </a:solidFill>
                <a:latin typeface="Times New Roman" pitchFamily="18" charset="0"/>
                <a:cs typeface="Times New Roman" pitchFamily="18" charset="0"/>
              </a:rPr>
              <a:t>Durability - </a:t>
            </a:r>
            <a:r>
              <a:rPr lang="en-CA" sz="1900" dirty="0" smtClean="0">
                <a:latin typeface="Times New Roman" pitchFamily="18" charset="0"/>
                <a:cs typeface="Times New Roman" pitchFamily="18" charset="0"/>
              </a:rPr>
              <a:t>once Ti   writes its update this will remain there when the database restarted from failure . This is the responsibility </a:t>
            </a:r>
            <a:r>
              <a:rPr lang="en-CA" sz="1900" b="1" dirty="0" smtClean="0">
                <a:solidFill>
                  <a:srgbClr val="FF33CC"/>
                </a:solidFill>
                <a:latin typeface="Times New Roman" pitchFamily="18" charset="0"/>
                <a:cs typeface="Times New Roman" pitchFamily="18" charset="0"/>
              </a:rPr>
              <a:t>of recovery management</a:t>
            </a:r>
            <a:r>
              <a:rPr lang="en-CA" sz="1900" dirty="0" smtClean="0">
                <a:latin typeface="Times New Roman" pitchFamily="18" charset="0"/>
                <a:cs typeface="Times New Roman" pitchFamily="18" charset="0"/>
              </a:rPr>
              <a:t> components of the DBMS</a:t>
            </a:r>
            <a:endParaRPr lang="en-US" sz="19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ECC17706-239C-4A48-BB9B-F2C1DB4EB2A2}" type="slidenum">
              <a:rPr lang="en-US" smtClean="0"/>
              <a:pPr>
                <a:defRPr/>
              </a:pPr>
              <a:t>13</a:t>
            </a:fld>
            <a:endParaRPr lang="en-US" dirty="0"/>
          </a:p>
        </p:txBody>
      </p:sp>
      <p:sp>
        <p:nvSpPr>
          <p:cNvPr id="5" name="Rectangle 2"/>
          <p:cNvSpPr txBox="1">
            <a:spLocks noChangeArrowheads="1"/>
          </p:cNvSpPr>
          <p:nvPr/>
        </p:nvSpPr>
        <p:spPr>
          <a:xfrm>
            <a:off x="457200" y="685800"/>
            <a:ext cx="8229600" cy="563562"/>
          </a:xfrm>
          <a:prstGeom prst="rect">
            <a:avLst/>
          </a:prstGeom>
        </p:spPr>
        <p:txBody>
          <a:bodyPr vert="horz" lIns="0" rIns="0" bIns="0" anchor="b">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Properties…</a:t>
            </a:r>
          </a:p>
        </p:txBody>
      </p:sp>
    </p:spTree>
  </p:cSld>
  <p:clrMapOvr>
    <a:masterClrMapping/>
  </p:clrMapOvr>
  <p:transition>
    <p:cover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AB15BA4A-7100-4626-BB3B-2DE674BC7149}" type="slidenum">
              <a:rPr lang="en-US"/>
              <a:pPr>
                <a:defRPr/>
              </a:pPr>
              <a:t>14</a:t>
            </a:fld>
            <a:endParaRPr lang="en-US"/>
          </a:p>
        </p:txBody>
      </p:sp>
      <p:sp>
        <p:nvSpPr>
          <p:cNvPr id="18435" name="Rectangle 2"/>
          <p:cNvSpPr>
            <a:spLocks noGrp="1" noChangeArrowheads="1"/>
          </p:cNvSpPr>
          <p:nvPr>
            <p:ph type="title"/>
          </p:nvPr>
        </p:nvSpPr>
        <p:spPr>
          <a:xfrm>
            <a:off x="561704" y="827320"/>
            <a:ext cx="8229600" cy="457200"/>
          </a:xfrm>
        </p:spPr>
        <p:txBody>
          <a:bodyPr>
            <a:normAutofit fontScale="90000"/>
          </a:bodyPr>
          <a:lstStyle/>
          <a:p>
            <a:pPr eaLnBrk="1" hangingPunct="1"/>
            <a:r>
              <a:rPr lang="en-US" sz="4000" dirty="0" smtClean="0">
                <a:latin typeface="Times New Roman" pitchFamily="18" charset="0"/>
                <a:cs typeface="Times New Roman" pitchFamily="18" charset="0"/>
              </a:rPr>
              <a:t>Transaction States</a:t>
            </a:r>
          </a:p>
        </p:txBody>
      </p:sp>
      <p:sp>
        <p:nvSpPr>
          <p:cNvPr id="18436" name="Rectangle 3"/>
          <p:cNvSpPr>
            <a:spLocks noGrp="1" noChangeArrowheads="1"/>
          </p:cNvSpPr>
          <p:nvPr>
            <p:ph type="body" idx="1"/>
          </p:nvPr>
        </p:nvSpPr>
        <p:spPr>
          <a:xfrm>
            <a:off x="228600" y="1271457"/>
            <a:ext cx="8610600" cy="5715000"/>
          </a:xfrm>
        </p:spPr>
        <p:txBody>
          <a:bodyPr/>
          <a:lstStyle/>
          <a:p>
            <a:pPr eaLnBrk="1" hangingPunct="1">
              <a:lnSpc>
                <a:spcPct val="80000"/>
              </a:lnSpc>
            </a:pPr>
            <a:r>
              <a:rPr lang="en-US" sz="2400" dirty="0" smtClean="0">
                <a:latin typeface="Times New Roman" pitchFamily="18" charset="0"/>
                <a:cs typeface="Times New Roman" pitchFamily="18" charset="0"/>
              </a:rPr>
              <a:t>A </a:t>
            </a:r>
            <a:r>
              <a:rPr lang="en-US" sz="2400" b="1" dirty="0" smtClean="0">
                <a:latin typeface="Times New Roman" pitchFamily="18" charset="0"/>
                <a:cs typeface="Times New Roman" pitchFamily="18" charset="0"/>
              </a:rPr>
              <a:t>transaction</a:t>
            </a:r>
            <a:r>
              <a:rPr lang="en-US" sz="2400" dirty="0" smtClean="0">
                <a:latin typeface="Times New Roman" pitchFamily="18" charset="0"/>
                <a:cs typeface="Times New Roman" pitchFamily="18" charset="0"/>
              </a:rPr>
              <a:t> is an atomic unit of work that is either completed in its entirety or not done at all. </a:t>
            </a:r>
          </a:p>
          <a:p>
            <a:pPr lvl="1" eaLnBrk="1" hangingPunct="1">
              <a:lnSpc>
                <a:spcPct val="80000"/>
              </a:lnSpc>
            </a:pPr>
            <a:r>
              <a:rPr lang="en-US" sz="2400" dirty="0" smtClean="0">
                <a:latin typeface="Times New Roman" pitchFamily="18" charset="0"/>
                <a:cs typeface="Times New Roman" pitchFamily="18" charset="0"/>
              </a:rPr>
              <a:t>For </a:t>
            </a:r>
            <a:r>
              <a:rPr lang="en-US" sz="2400" dirty="0" smtClean="0">
                <a:solidFill>
                  <a:srgbClr val="CC00CC"/>
                </a:solidFill>
                <a:latin typeface="Times New Roman" pitchFamily="18" charset="0"/>
                <a:cs typeface="Times New Roman" pitchFamily="18" charset="0"/>
              </a:rPr>
              <a:t>recovery purposes</a:t>
            </a:r>
            <a:r>
              <a:rPr lang="en-US" sz="2400" dirty="0" smtClean="0">
                <a:latin typeface="Times New Roman" pitchFamily="18" charset="0"/>
                <a:cs typeface="Times New Roman" pitchFamily="18" charset="0"/>
              </a:rPr>
              <a:t>, the system needs to keep track of when the transaction starts, terminates, and commits or aborts.</a:t>
            </a:r>
          </a:p>
          <a:p>
            <a:pPr eaLnBrk="1" hangingPunct="1">
              <a:lnSpc>
                <a:spcPct val="80000"/>
              </a:lnSpc>
            </a:pPr>
            <a:r>
              <a:rPr lang="en-US" sz="2400" dirty="0" smtClean="0">
                <a:solidFill>
                  <a:srgbClr val="CC00CC"/>
                </a:solidFill>
                <a:latin typeface="Times New Roman" pitchFamily="18" charset="0"/>
                <a:cs typeface="Times New Roman" pitchFamily="18" charset="0"/>
              </a:rPr>
              <a:t>Transaction states:</a:t>
            </a:r>
          </a:p>
          <a:p>
            <a:pPr lvl="1" eaLnBrk="1" hangingPunct="1">
              <a:lnSpc>
                <a:spcPct val="80000"/>
              </a:lnSpc>
            </a:pPr>
            <a:r>
              <a:rPr lang="en-US" sz="2400" dirty="0" smtClean="0">
                <a:solidFill>
                  <a:srgbClr val="6600FF"/>
                </a:solidFill>
                <a:latin typeface="Times New Roman" pitchFamily="18" charset="0"/>
                <a:cs typeface="Times New Roman" pitchFamily="18" charset="0"/>
              </a:rPr>
              <a:t>Active state</a:t>
            </a:r>
            <a:r>
              <a:rPr lang="en-US" sz="2400" dirty="0" smtClean="0">
                <a:latin typeface="Times New Roman" pitchFamily="18" charset="0"/>
                <a:cs typeface="Times New Roman" pitchFamily="18" charset="0"/>
              </a:rPr>
              <a:t> -indicates the beginning of a transaction execution</a:t>
            </a:r>
          </a:p>
          <a:p>
            <a:pPr lvl="1">
              <a:lnSpc>
                <a:spcPct val="80000"/>
              </a:lnSpc>
            </a:pPr>
            <a:r>
              <a:rPr lang="en-US" sz="2400" dirty="0" smtClean="0">
                <a:solidFill>
                  <a:srgbClr val="6600FF"/>
                </a:solidFill>
                <a:latin typeface="Times New Roman" pitchFamily="18" charset="0"/>
                <a:cs typeface="Times New Roman" pitchFamily="18" charset="0"/>
              </a:rPr>
              <a:t>Partially committed state </a:t>
            </a:r>
            <a:r>
              <a:rPr lang="en-US"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shows the  end of read/write operation but this will not ensure permanent modification on the database</a:t>
            </a:r>
          </a:p>
          <a:p>
            <a:pPr lvl="1" eaLnBrk="1" hangingPunct="1">
              <a:lnSpc>
                <a:spcPct val="80000"/>
              </a:lnSpc>
            </a:pPr>
            <a:r>
              <a:rPr lang="en-US" sz="2400" dirty="0" smtClean="0">
                <a:solidFill>
                  <a:srgbClr val="6600FF"/>
                </a:solidFill>
                <a:latin typeface="Times New Roman" pitchFamily="18" charset="0"/>
                <a:cs typeface="Times New Roman" pitchFamily="18" charset="0"/>
              </a:rPr>
              <a:t>Committed state</a:t>
            </a:r>
            <a:r>
              <a:rPr lang="en-US" sz="2400" dirty="0" smtClean="0">
                <a:latin typeface="Times New Roman" pitchFamily="18" charset="0"/>
                <a:cs typeface="Times New Roman" pitchFamily="18" charset="0"/>
              </a:rPr>
              <a:t> -ensures that all the changes done on a record by a transaction were done persistently  </a:t>
            </a:r>
          </a:p>
          <a:p>
            <a:pPr lvl="1" eaLnBrk="1" hangingPunct="1">
              <a:lnSpc>
                <a:spcPct val="80000"/>
              </a:lnSpc>
            </a:pPr>
            <a:r>
              <a:rPr lang="en-US" sz="2400" dirty="0" smtClean="0">
                <a:solidFill>
                  <a:srgbClr val="6600FF"/>
                </a:solidFill>
                <a:latin typeface="Times New Roman" pitchFamily="18" charset="0"/>
                <a:cs typeface="Times New Roman" pitchFamily="18" charset="0"/>
              </a:rPr>
              <a:t>Failed state</a:t>
            </a:r>
            <a:r>
              <a:rPr lang="en-US" sz="2400" dirty="0" smtClean="0">
                <a:latin typeface="Times New Roman" pitchFamily="18" charset="0"/>
                <a:cs typeface="Times New Roman" pitchFamily="18" charset="0"/>
              </a:rPr>
              <a:t> happens when a transaction is aborted   during its active state or if one of the rechecking is fails</a:t>
            </a:r>
          </a:p>
          <a:p>
            <a:pPr lvl="1" eaLnBrk="1" hangingPunct="1">
              <a:lnSpc>
                <a:spcPct val="80000"/>
              </a:lnSpc>
            </a:pPr>
            <a:r>
              <a:rPr lang="en-US" sz="2400" dirty="0" smtClean="0">
                <a:solidFill>
                  <a:srgbClr val="6600FF"/>
                </a:solidFill>
                <a:latin typeface="Times New Roman" pitchFamily="18" charset="0"/>
                <a:cs typeface="Times New Roman" pitchFamily="18" charset="0"/>
              </a:rPr>
              <a:t>Terminated State</a:t>
            </a:r>
            <a:r>
              <a:rPr lang="en-US" sz="2400" dirty="0" smtClean="0">
                <a:latin typeface="Times New Roman" pitchFamily="18" charset="0"/>
                <a:cs typeface="Times New Roman" pitchFamily="18" charset="0"/>
              </a:rPr>
              <a:t> -corresponds to the transaction leaving the system</a:t>
            </a:r>
          </a:p>
        </p:txBody>
      </p:sp>
    </p:spTree>
  </p:cSld>
  <p:clrMapOvr>
    <a:masterClrMapping/>
  </p:clrMapOvr>
  <p:transition>
    <p:cover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C287F2BB-F87D-4758-BCD9-55C47C9F0ACB}" type="slidenum">
              <a:rPr lang="en-US"/>
              <a:pPr>
                <a:defRPr/>
              </a:pPr>
              <a:t>15</a:t>
            </a:fld>
            <a:endParaRPr lang="en-US"/>
          </a:p>
        </p:txBody>
      </p:sp>
      <p:sp>
        <p:nvSpPr>
          <p:cNvPr id="19459" name="Rectangle 2"/>
          <p:cNvSpPr>
            <a:spLocks noGrp="1" noChangeArrowheads="1"/>
          </p:cNvSpPr>
          <p:nvPr>
            <p:ph type="title"/>
          </p:nvPr>
        </p:nvSpPr>
        <p:spPr>
          <a:xfrm>
            <a:off x="457200" y="1219200"/>
            <a:ext cx="8229600" cy="838200"/>
          </a:xfrm>
        </p:spPr>
        <p:txBody>
          <a:bodyPr/>
          <a:lstStyle/>
          <a:p>
            <a:pPr algn="l" eaLnBrk="1" hangingPunct="1"/>
            <a:r>
              <a:rPr lang="en-US" sz="2400" dirty="0" smtClean="0">
                <a:solidFill>
                  <a:srgbClr val="3333FF"/>
                </a:solidFill>
              </a:rPr>
              <a:t>State transition diagram illustrating the states for transaction execution</a:t>
            </a:r>
            <a:endParaRPr lang="en-US" sz="2400" dirty="0" smtClean="0">
              <a:solidFill>
                <a:srgbClr val="3333FF"/>
              </a:solidFill>
              <a:sym typeface="Symbol" pitchFamily="18" charset="2"/>
            </a:endParaRPr>
          </a:p>
        </p:txBody>
      </p:sp>
      <p:pic>
        <p:nvPicPr>
          <p:cNvPr id="19460" name="Picture 4"/>
          <p:cNvPicPr>
            <a:picLocks noChangeAspect="1" noChangeArrowheads="1"/>
          </p:cNvPicPr>
          <p:nvPr/>
        </p:nvPicPr>
        <p:blipFill>
          <a:blip r:embed="rId3"/>
          <a:srcRect/>
          <a:stretch>
            <a:fillRect/>
          </a:stretch>
        </p:blipFill>
        <p:spPr bwMode="auto">
          <a:xfrm>
            <a:off x="457200" y="2249487"/>
            <a:ext cx="8229600" cy="3770313"/>
          </a:xfrm>
          <a:prstGeom prst="rect">
            <a:avLst/>
          </a:prstGeom>
          <a:noFill/>
          <a:ln w="9525">
            <a:noFill/>
            <a:miter lim="800000"/>
            <a:headEnd/>
            <a:tailEnd/>
          </a:ln>
        </p:spPr>
      </p:pic>
      <p:sp>
        <p:nvSpPr>
          <p:cNvPr id="5" name="Rectangle 2"/>
          <p:cNvSpPr txBox="1">
            <a:spLocks noChangeArrowheads="1"/>
          </p:cNvSpPr>
          <p:nvPr/>
        </p:nvSpPr>
        <p:spPr>
          <a:xfrm>
            <a:off x="561704" y="827320"/>
            <a:ext cx="8229600" cy="457200"/>
          </a:xfrm>
          <a:prstGeom prst="rect">
            <a:avLst/>
          </a:prstGeom>
        </p:spPr>
        <p:txBody>
          <a:bodyPr vert="horz" lIns="0" rIns="0" bIns="0" anchor="b">
            <a:normAutofit fontScale="82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States …</a:t>
            </a:r>
          </a:p>
        </p:txBody>
      </p:sp>
    </p:spTree>
  </p:cSld>
  <p:clrMapOvr>
    <a:masterClrMapping/>
  </p:clrMapOvr>
  <p:transition>
    <p:cover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3884"/>
            <a:ext cx="8610600" cy="838200"/>
          </a:xfrm>
        </p:spPr>
        <p:txBody>
          <a:bodyPr>
            <a:normAutofit fontScale="90000"/>
          </a:bodyPr>
          <a:lstStyle/>
          <a:p>
            <a:r>
              <a:rPr lang="en-US" dirty="0"/>
              <a:t>Why Concurrency Control is needed: </a:t>
            </a:r>
          </a:p>
        </p:txBody>
      </p:sp>
      <p:sp>
        <p:nvSpPr>
          <p:cNvPr id="3" name="Content Placeholder 2"/>
          <p:cNvSpPr>
            <a:spLocks noGrp="1"/>
          </p:cNvSpPr>
          <p:nvPr>
            <p:ph idx="1"/>
          </p:nvPr>
        </p:nvSpPr>
        <p:spPr>
          <a:xfrm>
            <a:off x="381000" y="990600"/>
            <a:ext cx="8458200" cy="5562600"/>
          </a:xfrm>
        </p:spPr>
        <p:txBody>
          <a:bodyPr/>
          <a:lstStyle/>
          <a:p>
            <a:r>
              <a:rPr lang="en-US" dirty="0" smtClean="0"/>
              <a:t>Concurrency :- executing multiple transaction at a time.</a:t>
            </a:r>
          </a:p>
          <a:p>
            <a:r>
              <a:rPr lang="en-US" dirty="0" smtClean="0"/>
              <a:t>Simultaneous execution of transaction over shared database can create several data integrity and consistency problems</a:t>
            </a:r>
          </a:p>
          <a:p>
            <a:r>
              <a:rPr lang="en-US" dirty="0" smtClean="0"/>
              <a:t>Advantages:-</a:t>
            </a:r>
          </a:p>
          <a:p>
            <a:pPr lvl="1"/>
            <a:r>
              <a:rPr lang="en-US" dirty="0" smtClean="0"/>
              <a:t>Waiting time decrease </a:t>
            </a:r>
          </a:p>
          <a:p>
            <a:pPr lvl="1"/>
            <a:r>
              <a:rPr lang="en-US" dirty="0" smtClean="0"/>
              <a:t>Response time decrease</a:t>
            </a:r>
          </a:p>
          <a:p>
            <a:pPr lvl="1"/>
            <a:r>
              <a:rPr lang="en-US" dirty="0" smtClean="0"/>
              <a:t>Resource utilization increase</a:t>
            </a:r>
          </a:p>
          <a:p>
            <a:pPr lvl="1"/>
            <a:r>
              <a:rPr lang="en-US" dirty="0" smtClean="0"/>
              <a:t>Efficiency increase</a:t>
            </a:r>
          </a:p>
          <a:p>
            <a:r>
              <a:rPr lang="en-US" dirty="0" smtClean="0"/>
              <a:t>But there are 3 main problems</a:t>
            </a:r>
          </a:p>
        </p:txBody>
      </p:sp>
      <p:sp>
        <p:nvSpPr>
          <p:cNvPr id="4" name="Slide Number Placeholder 3"/>
          <p:cNvSpPr>
            <a:spLocks noGrp="1"/>
          </p:cNvSpPr>
          <p:nvPr>
            <p:ph type="sldNum" sz="quarter" idx="12"/>
          </p:nvPr>
        </p:nvSpPr>
        <p:spPr/>
        <p:txBody>
          <a:bodyPr/>
          <a:lstStyle/>
          <a:p>
            <a:fld id="{CA55914D-03DF-4832-9E47-C196083B205C}" type="slidenum">
              <a:rPr lang="en-US" smtClean="0"/>
              <a:pPr/>
              <a:t>16</a:t>
            </a:fld>
            <a:endParaRPr lang="en-US"/>
          </a:p>
        </p:txBody>
      </p:sp>
    </p:spTree>
    <p:extLst>
      <p:ext uri="{BB962C8B-B14F-4D97-AF65-F5344CB8AC3E}">
        <p14:creationId xmlns:p14="http://schemas.microsoft.com/office/powerpoint/2010/main" val="662554954"/>
      </p:ext>
    </p:extLst>
  </p:cSld>
  <p:clrMapOvr>
    <a:masterClrMapping/>
  </p:clrMapOvr>
  <p:transition>
    <p:cover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914400"/>
          </a:xfrm>
        </p:spPr>
        <p:txBody>
          <a:bodyPr/>
          <a:lstStyle/>
          <a:p>
            <a:r>
              <a:rPr lang="en-US" dirty="0" smtClean="0"/>
              <a:t>CON’T…</a:t>
            </a:r>
            <a:endParaRPr lang="en-US" dirty="0"/>
          </a:p>
        </p:txBody>
      </p:sp>
      <p:sp>
        <p:nvSpPr>
          <p:cNvPr id="3" name="Content Placeholder 2"/>
          <p:cNvSpPr>
            <a:spLocks noGrp="1"/>
          </p:cNvSpPr>
          <p:nvPr>
            <p:ph idx="1"/>
          </p:nvPr>
        </p:nvSpPr>
        <p:spPr>
          <a:xfrm>
            <a:off x="304800" y="1295400"/>
            <a:ext cx="8229600" cy="5029200"/>
          </a:xfrm>
        </p:spPr>
        <p:txBody>
          <a:bodyPr/>
          <a:lstStyle/>
          <a:p>
            <a:pPr marL="0" indent="0">
              <a:buNone/>
            </a:pPr>
            <a:r>
              <a:rPr lang="en-US" dirty="0" smtClean="0"/>
              <a:t>1. </a:t>
            </a:r>
            <a:r>
              <a:rPr lang="en-US" dirty="0" smtClean="0">
                <a:solidFill>
                  <a:srgbClr val="00B0F0"/>
                </a:solidFill>
              </a:rPr>
              <a:t>Reading uncommitted data(WR conflict “dirty read )</a:t>
            </a:r>
          </a:p>
          <a:p>
            <a:r>
              <a:rPr lang="en-US" sz="2400" dirty="0" smtClean="0"/>
              <a:t>This </a:t>
            </a:r>
            <a:r>
              <a:rPr lang="en-US" sz="2400" dirty="0"/>
              <a:t>occurs when one transaction updates a database item and then the transaction fails for some reason </a:t>
            </a:r>
            <a:endParaRPr lang="en-US" sz="2400" dirty="0" smtClean="0"/>
          </a:p>
          <a:p>
            <a:pPr marL="0" indent="0">
              <a:buNone/>
            </a:pPr>
            <a:endParaRPr lang="en-US" sz="2400" dirty="0" smtClean="0"/>
          </a:p>
          <a:p>
            <a:pPr marL="0" indent="0">
              <a:buNone/>
            </a:pPr>
            <a:r>
              <a:rPr lang="en-US" sz="2400" dirty="0" smtClean="0"/>
              <a:t>A=5 assume A+1		</a:t>
            </a:r>
            <a:endParaRPr lang="en-US" sz="2400" dirty="0"/>
          </a:p>
        </p:txBody>
      </p:sp>
      <p:sp>
        <p:nvSpPr>
          <p:cNvPr id="4" name="Slide Number Placeholder 3"/>
          <p:cNvSpPr>
            <a:spLocks noGrp="1"/>
          </p:cNvSpPr>
          <p:nvPr>
            <p:ph type="sldNum" sz="quarter" idx="12"/>
          </p:nvPr>
        </p:nvSpPr>
        <p:spPr/>
        <p:txBody>
          <a:bodyPr/>
          <a:lstStyle/>
          <a:p>
            <a:fld id="{CA55914D-03DF-4832-9E47-C196083B205C}" type="slidenum">
              <a:rPr lang="en-US" smtClean="0"/>
              <a:pPr/>
              <a:t>17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001038427"/>
              </p:ext>
            </p:extLst>
          </p:nvPr>
        </p:nvGraphicFramePr>
        <p:xfrm>
          <a:off x="914400" y="3581400"/>
          <a:ext cx="6096000" cy="2468880"/>
        </p:xfrm>
        <a:graphic>
          <a:graphicData uri="http://schemas.openxmlformats.org/drawingml/2006/table">
            <a:tbl>
              <a:tblPr firstRow="1" bandRow="1">
                <a:tableStyleId>{5C22544A-7EE6-4342-B048-85BDC9FD1C3A}</a:tableStyleId>
              </a:tblPr>
              <a:tblGrid>
                <a:gridCol w="3048000"/>
                <a:gridCol w="3048000"/>
              </a:tblGrid>
              <a:tr h="457200">
                <a:tc>
                  <a:txBody>
                    <a:bodyPr/>
                    <a:lstStyle/>
                    <a:p>
                      <a:r>
                        <a:rPr lang="en-US" dirty="0" smtClean="0"/>
                        <a:t>T1</a:t>
                      </a:r>
                      <a:endParaRPr lang="en-US" dirty="0"/>
                    </a:p>
                  </a:txBody>
                  <a:tcPr/>
                </a:tc>
                <a:tc>
                  <a:txBody>
                    <a:bodyPr/>
                    <a:lstStyle/>
                    <a:p>
                      <a:r>
                        <a:rPr lang="en-US" dirty="0" smtClean="0"/>
                        <a:t>T2</a:t>
                      </a:r>
                      <a:endParaRPr lang="en-US" dirty="0"/>
                    </a:p>
                  </a:txBody>
                  <a:tcPr/>
                </a:tc>
              </a:tr>
              <a:tr h="876300">
                <a:tc>
                  <a:txBody>
                    <a:bodyPr/>
                    <a:lstStyle/>
                    <a:p>
                      <a:r>
                        <a:rPr lang="en-US" dirty="0" smtClean="0"/>
                        <a:t>R(A) =</a:t>
                      </a:r>
                      <a:r>
                        <a:rPr lang="en-US" baseline="0" dirty="0" smtClean="0"/>
                        <a:t> 5</a:t>
                      </a:r>
                      <a:endParaRPr lang="en-US" dirty="0" smtClean="0"/>
                    </a:p>
                    <a:p>
                      <a:r>
                        <a:rPr lang="en-US" dirty="0" smtClean="0"/>
                        <a:t>W(A) = 6</a:t>
                      </a:r>
                    </a:p>
                    <a:p>
                      <a:endParaRPr lang="en-US" dirty="0" smtClean="0"/>
                    </a:p>
                    <a:p>
                      <a:endParaRPr lang="en-US" dirty="0" smtClean="0"/>
                    </a:p>
                    <a:p>
                      <a:r>
                        <a:rPr lang="en-US" dirty="0" smtClean="0"/>
                        <a:t>R(B)</a:t>
                      </a:r>
                    </a:p>
                    <a:p>
                      <a:r>
                        <a:rPr lang="en-US" dirty="0" smtClean="0"/>
                        <a:t>W(B)</a:t>
                      </a:r>
                    </a:p>
                    <a:p>
                      <a:r>
                        <a:rPr lang="en-US" dirty="0" smtClean="0"/>
                        <a:t>Abort</a:t>
                      </a:r>
                    </a:p>
                  </a:txBody>
                  <a:tcPr/>
                </a:tc>
                <a:tc>
                  <a:txBody>
                    <a:bodyPr/>
                    <a:lstStyle/>
                    <a:p>
                      <a:endParaRPr lang="en-US" dirty="0" smtClean="0"/>
                    </a:p>
                    <a:p>
                      <a:r>
                        <a:rPr lang="en-US" dirty="0" smtClean="0"/>
                        <a:t>R(A) = 6 committed but  reads value</a:t>
                      </a:r>
                      <a:r>
                        <a:rPr lang="en-US" baseline="0" dirty="0" smtClean="0"/>
                        <a:t> stored in local buffer.(dirty read)</a:t>
                      </a:r>
                    </a:p>
                    <a:p>
                      <a:r>
                        <a:rPr lang="en-US" baseline="0" dirty="0" smtClean="0"/>
                        <a:t>It reads before transaction completes.</a:t>
                      </a:r>
                      <a:endParaRPr lang="en-US" dirty="0"/>
                    </a:p>
                  </a:txBody>
                  <a:tcPr/>
                </a:tc>
              </a:tr>
            </a:tbl>
          </a:graphicData>
        </a:graphic>
      </p:graphicFrame>
      <p:cxnSp>
        <p:nvCxnSpPr>
          <p:cNvPr id="7" name="Straight Arrow Connector 6"/>
          <p:cNvCxnSpPr/>
          <p:nvPr/>
        </p:nvCxnSpPr>
        <p:spPr>
          <a:xfrm>
            <a:off x="1905000" y="4495800"/>
            <a:ext cx="2133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914400" y="4267200"/>
            <a:ext cx="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9099807"/>
      </p:ext>
    </p:extLst>
  </p:cSld>
  <p:clrMapOvr>
    <a:masterClrMapping/>
  </p:clrMapOvr>
  <p:transition>
    <p:cover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914400"/>
          </a:xfrm>
        </p:spPr>
        <p:txBody>
          <a:bodyPr/>
          <a:lstStyle/>
          <a:p>
            <a:r>
              <a:rPr lang="en-US" dirty="0" smtClean="0"/>
              <a:t>CON’T…</a:t>
            </a:r>
            <a:endParaRPr lang="en-US" dirty="0"/>
          </a:p>
        </p:txBody>
      </p:sp>
      <p:sp>
        <p:nvSpPr>
          <p:cNvPr id="3" name="Content Placeholder 2"/>
          <p:cNvSpPr>
            <a:spLocks noGrp="1"/>
          </p:cNvSpPr>
          <p:nvPr>
            <p:ph idx="1"/>
          </p:nvPr>
        </p:nvSpPr>
        <p:spPr>
          <a:xfrm>
            <a:off x="304800" y="1295400"/>
            <a:ext cx="8229600" cy="5029200"/>
          </a:xfrm>
        </p:spPr>
        <p:txBody>
          <a:bodyPr/>
          <a:lstStyle/>
          <a:p>
            <a:pPr marL="0" indent="0">
              <a:buNone/>
            </a:pPr>
            <a:r>
              <a:rPr lang="en-US" dirty="0" smtClean="0"/>
              <a:t>2. </a:t>
            </a:r>
            <a:r>
              <a:rPr lang="en-US" dirty="0" smtClean="0">
                <a:solidFill>
                  <a:srgbClr val="00B0F0"/>
                </a:solidFill>
              </a:rPr>
              <a:t>Unrepeatable read (</a:t>
            </a:r>
            <a:r>
              <a:rPr lang="en-US" dirty="0" err="1" smtClean="0">
                <a:solidFill>
                  <a:srgbClr val="00B0F0"/>
                </a:solidFill>
              </a:rPr>
              <a:t>Rw</a:t>
            </a:r>
            <a:r>
              <a:rPr lang="en-US" dirty="0" smtClean="0">
                <a:solidFill>
                  <a:srgbClr val="00B0F0"/>
                </a:solidFill>
              </a:rPr>
              <a:t> conflict )</a:t>
            </a:r>
          </a:p>
          <a:p>
            <a:r>
              <a:rPr lang="en-US" sz="2000" dirty="0"/>
              <a:t>An unrepeatable read, also known as a "non-repeatable read," is a phenomenon that can occur in database transactions when a piece of data is read by a transaction and, when the same transaction attempts to read the same data again, it finds that the data has been modified or deleted by another concurrent transaction in the meantime. This inconsistency can lead to unexpected and incorrect results</a:t>
            </a:r>
          </a:p>
          <a:p>
            <a:pPr marL="0" indent="0">
              <a:buNone/>
            </a:pPr>
            <a:r>
              <a:rPr lang="en-US" sz="2000" dirty="0" smtClean="0"/>
              <a:t>A=10 </a:t>
            </a:r>
            <a:r>
              <a:rPr lang="en-US" sz="2000" dirty="0" smtClean="0"/>
              <a:t>assume A+5</a:t>
            </a:r>
            <a:r>
              <a:rPr lang="en-US" sz="2400" dirty="0" smtClean="0"/>
              <a:t>	</a:t>
            </a:r>
            <a:endParaRPr lang="en-US" sz="2400" dirty="0"/>
          </a:p>
        </p:txBody>
      </p:sp>
      <p:sp>
        <p:nvSpPr>
          <p:cNvPr id="4" name="Slide Number Placeholder 3"/>
          <p:cNvSpPr>
            <a:spLocks noGrp="1"/>
          </p:cNvSpPr>
          <p:nvPr>
            <p:ph type="sldNum" sz="quarter" idx="12"/>
          </p:nvPr>
        </p:nvSpPr>
        <p:spPr/>
        <p:txBody>
          <a:bodyPr/>
          <a:lstStyle/>
          <a:p>
            <a:fld id="{CA55914D-03DF-4832-9E47-C196083B205C}" type="slidenum">
              <a:rPr lang="en-US" smtClean="0"/>
              <a:pPr/>
              <a:t>18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460600747"/>
              </p:ext>
            </p:extLst>
          </p:nvPr>
        </p:nvGraphicFramePr>
        <p:xfrm>
          <a:off x="1219200" y="4038601"/>
          <a:ext cx="6096000" cy="2545080"/>
        </p:xfrm>
        <a:graphic>
          <a:graphicData uri="http://schemas.openxmlformats.org/drawingml/2006/table">
            <a:tbl>
              <a:tblPr firstRow="1" bandRow="1">
                <a:tableStyleId>{5C22544A-7EE6-4342-B048-85BDC9FD1C3A}</a:tableStyleId>
              </a:tblPr>
              <a:tblGrid>
                <a:gridCol w="3048000"/>
                <a:gridCol w="3048000"/>
              </a:tblGrid>
              <a:tr h="533400">
                <a:tc>
                  <a:txBody>
                    <a:bodyPr/>
                    <a:lstStyle/>
                    <a:p>
                      <a:r>
                        <a:rPr lang="en-US" dirty="0" smtClean="0"/>
                        <a:t>T1</a:t>
                      </a:r>
                      <a:endParaRPr lang="en-US" dirty="0"/>
                    </a:p>
                  </a:txBody>
                  <a:tcPr/>
                </a:tc>
                <a:tc>
                  <a:txBody>
                    <a:bodyPr/>
                    <a:lstStyle/>
                    <a:p>
                      <a:r>
                        <a:rPr lang="en-US" dirty="0" smtClean="0"/>
                        <a:t>T2</a:t>
                      </a:r>
                      <a:endParaRPr lang="en-US" dirty="0"/>
                    </a:p>
                  </a:txBody>
                  <a:tcPr/>
                </a:tc>
              </a:tr>
              <a:tr h="876300">
                <a:tc>
                  <a:txBody>
                    <a:bodyPr/>
                    <a:lstStyle/>
                    <a:p>
                      <a:r>
                        <a:rPr lang="en-US" dirty="0" smtClean="0"/>
                        <a:t>R(A) =</a:t>
                      </a:r>
                      <a:r>
                        <a:rPr lang="en-US" baseline="0" dirty="0" smtClean="0"/>
                        <a:t> 10</a:t>
                      </a:r>
                      <a:endParaRPr lang="en-US" dirty="0" smtClean="0"/>
                    </a:p>
                    <a:p>
                      <a:endParaRPr lang="en-US" dirty="0" smtClean="0"/>
                    </a:p>
                    <a:p>
                      <a:r>
                        <a:rPr lang="en-US" sz="1800" dirty="0" smtClean="0"/>
                        <a:t>A+5</a:t>
                      </a:r>
                    </a:p>
                    <a:p>
                      <a:endParaRPr lang="en-US" dirty="0" smtClean="0"/>
                    </a:p>
                    <a:p>
                      <a:r>
                        <a:rPr lang="en-US" dirty="0" smtClean="0"/>
                        <a:t>W(A) =15</a:t>
                      </a:r>
                    </a:p>
                  </a:txBody>
                  <a:tcPr/>
                </a:tc>
                <a:tc>
                  <a:txBody>
                    <a:bodyPr/>
                    <a:lstStyle/>
                    <a:p>
                      <a:endParaRPr lang="en-US" dirty="0" smtClean="0"/>
                    </a:p>
                    <a:p>
                      <a:r>
                        <a:rPr lang="en-US" dirty="0" smtClean="0"/>
                        <a:t>R(A) =10</a:t>
                      </a:r>
                    </a:p>
                    <a:p>
                      <a:r>
                        <a:rPr lang="en-US" dirty="0" smtClean="0"/>
                        <a:t>           </a:t>
                      </a:r>
                    </a:p>
                    <a:p>
                      <a:r>
                        <a:rPr lang="en-US" dirty="0" smtClean="0"/>
                        <a:t>Confusion</a:t>
                      </a:r>
                    </a:p>
                    <a:p>
                      <a:endParaRPr lang="en-US" dirty="0" smtClean="0"/>
                    </a:p>
                    <a:p>
                      <a:endParaRPr lang="en-US" dirty="0" smtClean="0"/>
                    </a:p>
                    <a:p>
                      <a:r>
                        <a:rPr lang="en-US" dirty="0" smtClean="0"/>
                        <a:t>R(A)</a:t>
                      </a:r>
                      <a:r>
                        <a:rPr lang="en-US" baseline="0" dirty="0" smtClean="0"/>
                        <a:t> = 15</a:t>
                      </a:r>
                      <a:endParaRPr lang="en-US" dirty="0"/>
                    </a:p>
                  </a:txBody>
                  <a:tcPr/>
                </a:tc>
              </a:tr>
            </a:tbl>
          </a:graphicData>
        </a:graphic>
      </p:graphicFrame>
      <p:cxnSp>
        <p:nvCxnSpPr>
          <p:cNvPr id="7" name="Straight Arrow Connector 6"/>
          <p:cNvCxnSpPr/>
          <p:nvPr/>
        </p:nvCxnSpPr>
        <p:spPr>
          <a:xfrm>
            <a:off x="1905000" y="4495800"/>
            <a:ext cx="2133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614112"/>
      </p:ext>
    </p:extLst>
  </p:cSld>
  <p:clrMapOvr>
    <a:masterClrMapping/>
  </p:clrMapOvr>
  <p:transition>
    <p:cover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914400"/>
          </a:xfrm>
        </p:spPr>
        <p:txBody>
          <a:bodyPr/>
          <a:lstStyle/>
          <a:p>
            <a:r>
              <a:rPr lang="en-US" dirty="0" smtClean="0"/>
              <a:t>CON’T…</a:t>
            </a:r>
            <a:endParaRPr lang="en-US" dirty="0"/>
          </a:p>
        </p:txBody>
      </p:sp>
      <p:sp>
        <p:nvSpPr>
          <p:cNvPr id="3" name="Content Placeholder 2"/>
          <p:cNvSpPr>
            <a:spLocks noGrp="1"/>
          </p:cNvSpPr>
          <p:nvPr>
            <p:ph idx="1"/>
          </p:nvPr>
        </p:nvSpPr>
        <p:spPr>
          <a:xfrm>
            <a:off x="304800" y="1295400"/>
            <a:ext cx="8229600" cy="5029200"/>
          </a:xfrm>
        </p:spPr>
        <p:txBody>
          <a:bodyPr/>
          <a:lstStyle/>
          <a:p>
            <a:pPr marL="0" indent="0">
              <a:buNone/>
            </a:pPr>
            <a:r>
              <a:rPr lang="en-US" dirty="0" smtClean="0"/>
              <a:t>2</a:t>
            </a:r>
            <a:r>
              <a:rPr lang="en-US" dirty="0"/>
              <a:t>. </a:t>
            </a:r>
            <a:r>
              <a:rPr lang="en-US" dirty="0">
                <a:solidFill>
                  <a:srgbClr val="00B0F0"/>
                </a:solidFill>
              </a:rPr>
              <a:t>The Lost Update Problem </a:t>
            </a:r>
            <a:r>
              <a:rPr lang="en-US" dirty="0" smtClean="0">
                <a:solidFill>
                  <a:srgbClr val="00B0F0"/>
                </a:solidFill>
              </a:rPr>
              <a:t>(W</a:t>
            </a:r>
            <a:r>
              <a:rPr lang="en-US" dirty="0">
                <a:solidFill>
                  <a:srgbClr val="00B0F0"/>
                </a:solidFill>
              </a:rPr>
              <a:t>W</a:t>
            </a:r>
            <a:r>
              <a:rPr lang="en-US" dirty="0" smtClean="0">
                <a:solidFill>
                  <a:srgbClr val="00B0F0"/>
                </a:solidFill>
              </a:rPr>
              <a:t> conflict </a:t>
            </a:r>
            <a:r>
              <a:rPr lang="en-US" dirty="0" smtClean="0">
                <a:solidFill>
                  <a:srgbClr val="00B0F0"/>
                </a:solidFill>
              </a:rPr>
              <a:t>)</a:t>
            </a:r>
            <a:r>
              <a:rPr lang="en-US" sz="2400" dirty="0"/>
              <a:t/>
            </a:r>
            <a:br>
              <a:rPr lang="en-US" sz="2400" dirty="0"/>
            </a:br>
            <a:r>
              <a:rPr lang="en-US" sz="2400" dirty="0"/>
              <a:t>The Lost Update Problem, also known as a Write-Write (WW) conflict, is a concurrency issue that can occur in a multi-user database environment when two transactions update the same data concurrently, resulting in the loss of one of the updates. </a:t>
            </a:r>
            <a:endParaRPr lang="en-US" sz="2400" dirty="0" smtClean="0"/>
          </a:p>
          <a:p>
            <a:pPr marL="0" indent="0">
              <a:buNone/>
            </a:pPr>
            <a:r>
              <a:rPr lang="en-US" sz="2400" dirty="0" smtClean="0"/>
              <a:t>In </a:t>
            </a:r>
            <a:r>
              <a:rPr lang="en-US" sz="2400" dirty="0"/>
              <a:t>this scenario, if both transactions A and B are operating concurrently, there is a possibility that the update made by Transaction B will overwrite the changes made by Transaction A</a:t>
            </a:r>
            <a:endParaRPr lang="en-US" sz="2400" dirty="0"/>
          </a:p>
        </p:txBody>
      </p:sp>
      <p:sp>
        <p:nvSpPr>
          <p:cNvPr id="4" name="Slide Number Placeholder 3"/>
          <p:cNvSpPr>
            <a:spLocks noGrp="1"/>
          </p:cNvSpPr>
          <p:nvPr>
            <p:ph type="sldNum" sz="quarter" idx="12"/>
          </p:nvPr>
        </p:nvSpPr>
        <p:spPr/>
        <p:txBody>
          <a:bodyPr/>
          <a:lstStyle/>
          <a:p>
            <a:fld id="{CA55914D-03DF-4832-9E47-C196083B205C}" type="slidenum">
              <a:rPr lang="en-US" smtClean="0"/>
              <a:pPr/>
              <a:t>19</a:t>
            </a:fld>
            <a:endParaRPr lang="en-US"/>
          </a:p>
        </p:txBody>
      </p:sp>
    </p:spTree>
    <p:extLst>
      <p:ext uri="{BB962C8B-B14F-4D97-AF65-F5344CB8AC3E}">
        <p14:creationId xmlns:p14="http://schemas.microsoft.com/office/powerpoint/2010/main" val="3718749981"/>
      </p:ext>
    </p:extLst>
  </p:cSld>
  <p:clrMapOvr>
    <a:masterClrMapping/>
  </p:clrMapOvr>
  <p:transition>
    <p:cover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pPr algn="ctr"/>
            <a:r>
              <a:rPr lang="en-US" sz="3600" dirty="0" smtClean="0">
                <a:latin typeface="Times New Roman" pitchFamily="18" charset="0"/>
                <a:cs typeface="Times New Roman" pitchFamily="18" charset="0"/>
              </a:rPr>
              <a:t>Introduction to Transaction Processing</a:t>
            </a:r>
          </a:p>
        </p:txBody>
      </p:sp>
      <p:sp>
        <p:nvSpPr>
          <p:cNvPr id="3" name="Content Placeholder 2"/>
          <p:cNvSpPr>
            <a:spLocks noGrp="1"/>
          </p:cNvSpPr>
          <p:nvPr>
            <p:ph idx="1"/>
          </p:nvPr>
        </p:nvSpPr>
        <p:spPr>
          <a:xfrm>
            <a:off x="457200" y="1524000"/>
            <a:ext cx="8229600" cy="4800600"/>
          </a:xfrm>
        </p:spPr>
        <p:txBody>
          <a:bodyPr>
            <a:normAutofit fontScale="92500"/>
          </a:bodyPr>
          <a:lstStyle/>
          <a:p>
            <a:r>
              <a:rPr lang="en-US" sz="2400" dirty="0" smtClean="0">
                <a:latin typeface="Times New Roman" pitchFamily="18" charset="0"/>
                <a:cs typeface="Times New Roman" pitchFamily="18" charset="0"/>
              </a:rPr>
              <a:t>Based on the number of users who can use the system </a:t>
            </a:r>
            <a:r>
              <a:rPr lang="en-US" sz="2400" i="1" dirty="0" smtClean="0">
                <a:latin typeface="Times New Roman" pitchFamily="18" charset="0"/>
                <a:cs typeface="Times New Roman" pitchFamily="18" charset="0"/>
              </a:rPr>
              <a:t>concurrently, </a:t>
            </a:r>
            <a:r>
              <a:rPr lang="en-US" sz="2400" dirty="0" smtClean="0">
                <a:latin typeface="Times New Roman" pitchFamily="18" charset="0"/>
                <a:cs typeface="Times New Roman" pitchFamily="18" charset="0"/>
              </a:rPr>
              <a:t>database systems can be classified as:</a:t>
            </a:r>
          </a:p>
          <a:p>
            <a:r>
              <a:rPr lang="en-US" sz="2400" dirty="0" smtClean="0">
                <a:solidFill>
                  <a:srgbClr val="CC00CC"/>
                </a:solidFill>
                <a:latin typeface="Times New Roman" pitchFamily="18" charset="0"/>
                <a:cs typeface="Times New Roman" pitchFamily="18" charset="0"/>
              </a:rPr>
              <a:t>Single-User System:</a:t>
            </a:r>
          </a:p>
          <a:p>
            <a:pPr lvl="1" algn="just">
              <a:lnSpc>
                <a:spcPct val="90000"/>
              </a:lnSpc>
            </a:pPr>
            <a:r>
              <a:rPr lang="en-US" dirty="0" smtClean="0">
                <a:latin typeface="Times New Roman" pitchFamily="18" charset="0"/>
                <a:cs typeface="Times New Roman" pitchFamily="18" charset="0"/>
              </a:rPr>
              <a:t>At most one user at a time can use the database management system. </a:t>
            </a:r>
          </a:p>
          <a:p>
            <a:pPr lvl="1" algn="just">
              <a:lnSpc>
                <a:spcPct val="90000"/>
              </a:lnSpc>
            </a:pPr>
            <a:r>
              <a:rPr lang="en-US" dirty="0" err="1" smtClean="0">
                <a:latin typeface="Times New Roman" pitchFamily="18" charset="0"/>
                <a:cs typeface="Times New Roman" pitchFamily="18" charset="0"/>
              </a:rPr>
              <a:t>Eg</a:t>
            </a:r>
            <a:r>
              <a:rPr lang="en-US" dirty="0" smtClean="0">
                <a:latin typeface="Times New Roman" pitchFamily="18" charset="0"/>
                <a:cs typeface="Times New Roman" pitchFamily="18" charset="0"/>
              </a:rPr>
              <a:t>. Personal computer system</a:t>
            </a:r>
          </a:p>
          <a:p>
            <a:pPr algn="just">
              <a:lnSpc>
                <a:spcPct val="90000"/>
              </a:lnSpc>
            </a:pPr>
            <a:r>
              <a:rPr lang="en-US" sz="2400" dirty="0" smtClean="0">
                <a:solidFill>
                  <a:srgbClr val="CC00CC"/>
                </a:solidFill>
                <a:latin typeface="Times New Roman" pitchFamily="18" charset="0"/>
                <a:cs typeface="Times New Roman" pitchFamily="18" charset="0"/>
              </a:rPr>
              <a:t>Multiuser System:</a:t>
            </a:r>
          </a:p>
          <a:p>
            <a:pPr lvl="1" algn="just">
              <a:lnSpc>
                <a:spcPct val="90000"/>
              </a:lnSpc>
            </a:pPr>
            <a:r>
              <a:rPr lang="en-US" dirty="0" smtClean="0">
                <a:latin typeface="Times New Roman" pitchFamily="18" charset="0"/>
                <a:cs typeface="Times New Roman" pitchFamily="18" charset="0"/>
              </a:rPr>
              <a:t>Many users can access the DBMS concurrently.</a:t>
            </a:r>
          </a:p>
          <a:p>
            <a:pPr lvl="1" algn="just">
              <a:lnSpc>
                <a:spcPct val="90000"/>
              </a:lnSpc>
            </a:pPr>
            <a:r>
              <a:rPr lang="en-US" dirty="0" err="1" smtClean="0">
                <a:latin typeface="Times New Roman" pitchFamily="18" charset="0"/>
                <a:cs typeface="Times New Roman" pitchFamily="18" charset="0"/>
              </a:rPr>
              <a:t>Eg</a:t>
            </a:r>
            <a:r>
              <a:rPr lang="en-US" dirty="0" smtClean="0">
                <a:latin typeface="Times New Roman" pitchFamily="18" charset="0"/>
                <a:cs typeface="Times New Roman" pitchFamily="18" charset="0"/>
              </a:rPr>
              <a:t>. Air line reservation, Bank and the like   system are operated by many users who submit transaction concurrently to the system</a:t>
            </a:r>
          </a:p>
          <a:p>
            <a:pPr lvl="1" algn="just">
              <a:lnSpc>
                <a:spcPct val="90000"/>
              </a:lnSpc>
            </a:pPr>
            <a:r>
              <a:rPr lang="en-US" dirty="0" smtClean="0">
                <a:latin typeface="Times New Roman" pitchFamily="18" charset="0"/>
                <a:cs typeface="Times New Roman" pitchFamily="18" charset="0"/>
              </a:rPr>
              <a:t>This is achieved by </a:t>
            </a:r>
            <a:r>
              <a:rPr lang="en-US" dirty="0" smtClean="0">
                <a:solidFill>
                  <a:srgbClr val="FF0000"/>
                </a:solidFill>
                <a:latin typeface="Times New Roman" pitchFamily="18" charset="0"/>
                <a:cs typeface="Times New Roman" pitchFamily="18" charset="0"/>
              </a:rPr>
              <a:t>multiprogramming</a:t>
            </a:r>
            <a:r>
              <a:rPr lang="en-US" dirty="0" smtClean="0">
                <a:latin typeface="Times New Roman" pitchFamily="18" charset="0"/>
                <a:cs typeface="Times New Roman" pitchFamily="18" charset="0"/>
              </a:rPr>
              <a:t> , which allows the computer to execute multiple programs/processes  at the same time.</a:t>
            </a:r>
          </a:p>
          <a:p>
            <a:endParaRPr lang="en-US" dirty="0"/>
          </a:p>
        </p:txBody>
      </p:sp>
      <p:sp>
        <p:nvSpPr>
          <p:cNvPr id="4" name="Slide Number Placeholder 3"/>
          <p:cNvSpPr>
            <a:spLocks noGrp="1"/>
          </p:cNvSpPr>
          <p:nvPr>
            <p:ph type="sldNum" sz="quarter" idx="12"/>
          </p:nvPr>
        </p:nvSpPr>
        <p:spPr/>
        <p:txBody>
          <a:bodyPr/>
          <a:lstStyle/>
          <a:p>
            <a:fld id="{CA55914D-03DF-4832-9E47-C196083B205C}" type="slidenum">
              <a:rPr lang="en-US" smtClean="0"/>
              <a:pPr/>
              <a:t>2</a:t>
            </a:fld>
            <a:endParaRPr lang="en-US"/>
          </a:p>
        </p:txBody>
      </p:sp>
    </p:spTree>
  </p:cSld>
  <p:clrMapOvr>
    <a:masterClrMapping/>
  </p:clrMapOvr>
  <p:transition>
    <p:cover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819912"/>
          </a:xfrm>
        </p:spPr>
        <p:txBody>
          <a:bodyPr>
            <a:normAutofit fontScale="90000"/>
          </a:bodyPr>
          <a:lstStyle/>
          <a:p>
            <a:r>
              <a:rPr lang="en-US" sz="5400" b="1" dirty="0"/>
              <a:t>Schedules</a:t>
            </a:r>
            <a:endParaRPr lang="en-US" dirty="0"/>
          </a:p>
        </p:txBody>
      </p:sp>
      <p:sp>
        <p:nvSpPr>
          <p:cNvPr id="3" name="Content Placeholder 2"/>
          <p:cNvSpPr>
            <a:spLocks noGrp="1"/>
          </p:cNvSpPr>
          <p:nvPr>
            <p:ph idx="1"/>
          </p:nvPr>
        </p:nvSpPr>
        <p:spPr>
          <a:xfrm>
            <a:off x="457200" y="990600"/>
            <a:ext cx="8382000" cy="5562600"/>
          </a:xfrm>
        </p:spPr>
        <p:txBody>
          <a:bodyPr>
            <a:normAutofit lnSpcReduction="10000"/>
          </a:bodyPr>
          <a:lstStyle/>
          <a:p>
            <a:pPr>
              <a:lnSpc>
                <a:spcPct val="90000"/>
              </a:lnSpc>
              <a:buFont typeface="Wingdings 3"/>
              <a:buChar char=""/>
              <a:defRPr/>
            </a:pPr>
            <a:r>
              <a:rPr lang="en-US" sz="2400" dirty="0">
                <a:solidFill>
                  <a:schemeClr val="tx2"/>
                </a:solidFill>
              </a:rPr>
              <a:t>Schedule </a:t>
            </a:r>
            <a:r>
              <a:rPr lang="en-US" sz="2400" dirty="0"/>
              <a:t>– </a:t>
            </a:r>
            <a:r>
              <a:rPr lang="en-US" sz="2000" dirty="0"/>
              <a:t>a schedule refers to the sequential or chronological order </a:t>
            </a:r>
            <a:r>
              <a:rPr lang="en-US" sz="2000" dirty="0" smtClean="0"/>
              <a:t>in </a:t>
            </a:r>
            <a:r>
              <a:rPr lang="en-US" sz="2000" dirty="0" smtClean="0"/>
              <a:t>which </a:t>
            </a:r>
            <a:r>
              <a:rPr lang="en-US" sz="2000" dirty="0"/>
              <a:t>instructions of concurrent</a:t>
            </a:r>
            <a:r>
              <a:rPr lang="en-US" sz="2000" u="sng" dirty="0"/>
              <a:t> transactions</a:t>
            </a:r>
            <a:r>
              <a:rPr lang="en-US" sz="2000" dirty="0"/>
              <a:t> are executed</a:t>
            </a:r>
          </a:p>
          <a:p>
            <a:pPr marL="548640" lvl="1" indent="-274320">
              <a:lnSpc>
                <a:spcPct val="90000"/>
              </a:lnSpc>
              <a:buFont typeface="Wingdings 3"/>
              <a:buChar char=""/>
              <a:defRPr/>
            </a:pPr>
            <a:r>
              <a:rPr lang="en-US" dirty="0"/>
              <a:t>a schedule for a set of transactions must </a:t>
            </a:r>
            <a:r>
              <a:rPr lang="en-US" u="sng" dirty="0"/>
              <a:t>consist of</a:t>
            </a:r>
            <a:r>
              <a:rPr lang="en-US" dirty="0"/>
              <a:t>  </a:t>
            </a:r>
            <a:r>
              <a:rPr lang="en-US" u="sng" dirty="0"/>
              <a:t>all instructions</a:t>
            </a:r>
            <a:r>
              <a:rPr lang="en-US" dirty="0"/>
              <a:t> of those transactions</a:t>
            </a:r>
          </a:p>
          <a:p>
            <a:pPr marL="548640" lvl="1" indent="-274320">
              <a:lnSpc>
                <a:spcPct val="90000"/>
              </a:lnSpc>
              <a:buFont typeface="Wingdings 3"/>
              <a:buChar char=""/>
              <a:defRPr/>
            </a:pPr>
            <a:r>
              <a:rPr lang="en-US" dirty="0"/>
              <a:t>must preserve the order </a:t>
            </a:r>
            <a:r>
              <a:rPr lang="en-US" u="sng" dirty="0"/>
              <a:t>in which</a:t>
            </a:r>
            <a:r>
              <a:rPr lang="en-US" dirty="0"/>
              <a:t>  the </a:t>
            </a:r>
            <a:r>
              <a:rPr lang="en-US" u="sng" dirty="0"/>
              <a:t>instructions</a:t>
            </a:r>
            <a:r>
              <a:rPr lang="en-US" dirty="0"/>
              <a:t> appear in </a:t>
            </a:r>
            <a:r>
              <a:rPr lang="en-US" u="sng" dirty="0"/>
              <a:t>each</a:t>
            </a:r>
            <a:r>
              <a:rPr lang="en-US" dirty="0"/>
              <a:t> individual </a:t>
            </a:r>
            <a:r>
              <a:rPr lang="en-US" u="sng" dirty="0"/>
              <a:t>transaction</a:t>
            </a:r>
            <a:r>
              <a:rPr lang="en-US" dirty="0" smtClean="0"/>
              <a:t>.</a:t>
            </a:r>
          </a:p>
          <a:p>
            <a:pPr marL="548640" lvl="1" indent="-274320">
              <a:lnSpc>
                <a:spcPct val="90000"/>
              </a:lnSpc>
              <a:buFont typeface="Wingdings 3"/>
              <a:buChar char=""/>
              <a:defRPr/>
            </a:pPr>
            <a:r>
              <a:rPr lang="en-US" b="1" dirty="0" smtClean="0">
                <a:solidFill>
                  <a:srgbClr val="FF0000"/>
                </a:solidFill>
              </a:rPr>
              <a:t>Types of schedule</a:t>
            </a:r>
            <a:endParaRPr lang="en-US" b="1" dirty="0">
              <a:solidFill>
                <a:srgbClr val="FF0000"/>
              </a:solidFill>
            </a:endParaRPr>
          </a:p>
          <a:p>
            <a:pPr marL="274320" lvl="1" indent="-274320">
              <a:buClr>
                <a:schemeClr val="accent3"/>
              </a:buClr>
              <a:buSzPct val="95000"/>
            </a:pPr>
            <a:r>
              <a:rPr lang="en-US" sz="2900" b="1" u="sng" dirty="0"/>
              <a:t>Serial Schedule</a:t>
            </a:r>
          </a:p>
          <a:p>
            <a:pPr marL="274320" lvl="1" indent="-274320">
              <a:buClr>
                <a:schemeClr val="accent3"/>
              </a:buClr>
              <a:buSzPct val="95000"/>
            </a:pPr>
            <a:r>
              <a:rPr lang="en-US" dirty="0"/>
              <a:t>Schedule where operations of each transaction are executed consecutively without any interleaved operations from other transactions. </a:t>
            </a:r>
            <a:endParaRPr lang="en-US" dirty="0" smtClean="0"/>
          </a:p>
          <a:p>
            <a:pPr marL="274320" lvl="1" indent="-274320">
              <a:buClr>
                <a:schemeClr val="accent3"/>
              </a:buClr>
              <a:buSzPct val="95000"/>
            </a:pPr>
            <a:r>
              <a:rPr lang="en-US" dirty="0" smtClean="0"/>
              <a:t>Inconsistency not present here</a:t>
            </a:r>
          </a:p>
          <a:p>
            <a:pPr marL="274320" lvl="1" indent="-274320">
              <a:buClr>
                <a:schemeClr val="accent3"/>
              </a:buClr>
              <a:buSzPct val="95000"/>
            </a:pPr>
            <a:r>
              <a:rPr lang="en-US" dirty="0" smtClean="0"/>
              <a:t>S1:- t1,t2 or </a:t>
            </a:r>
          </a:p>
          <a:p>
            <a:pPr marL="274320" lvl="1" indent="-274320">
              <a:buClr>
                <a:schemeClr val="accent3"/>
              </a:buClr>
              <a:buSzPct val="95000"/>
            </a:pPr>
            <a:r>
              <a:rPr lang="en-US" dirty="0" smtClean="0"/>
              <a:t>S2:- t2,t1</a:t>
            </a:r>
            <a:endParaRPr lang="en-US" dirty="0"/>
          </a:p>
          <a:p>
            <a:endParaRPr lang="en-US" dirty="0"/>
          </a:p>
        </p:txBody>
      </p:sp>
      <p:sp>
        <p:nvSpPr>
          <p:cNvPr id="4" name="Slide Number Placeholder 3"/>
          <p:cNvSpPr>
            <a:spLocks noGrp="1"/>
          </p:cNvSpPr>
          <p:nvPr>
            <p:ph type="sldNum" sz="quarter" idx="12"/>
          </p:nvPr>
        </p:nvSpPr>
        <p:spPr/>
        <p:txBody>
          <a:bodyPr/>
          <a:lstStyle/>
          <a:p>
            <a:fld id="{CA55914D-03DF-4832-9E47-C196083B205C}" type="slidenum">
              <a:rPr lang="en-US" smtClean="0"/>
              <a:pPr/>
              <a:t>20</a:t>
            </a:fld>
            <a:endParaRPr lang="en-US"/>
          </a:p>
        </p:txBody>
      </p:sp>
    </p:spTree>
    <p:extLst>
      <p:ext uri="{BB962C8B-B14F-4D97-AF65-F5344CB8AC3E}">
        <p14:creationId xmlns:p14="http://schemas.microsoft.com/office/powerpoint/2010/main" val="1830235732"/>
      </p:ext>
    </p:extLst>
  </p:cSld>
  <p:clrMapOvr>
    <a:masterClrMapping/>
  </p:clrMapOvr>
  <p:transition>
    <p:cover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685800"/>
          </a:xfrm>
        </p:spPr>
        <p:txBody>
          <a:bodyPr>
            <a:normAutofit/>
          </a:bodyPr>
          <a:lstStyle/>
          <a:p>
            <a:r>
              <a:rPr lang="en-US" sz="3600" dirty="0"/>
              <a:t>Schedule 1</a:t>
            </a:r>
            <a:endParaRPr lang="en-US" sz="3200" dirty="0"/>
          </a:p>
        </p:txBody>
      </p:sp>
      <p:sp>
        <p:nvSpPr>
          <p:cNvPr id="4" name="Slide Number Placeholder 3"/>
          <p:cNvSpPr>
            <a:spLocks noGrp="1"/>
          </p:cNvSpPr>
          <p:nvPr>
            <p:ph type="sldNum" sz="quarter" idx="12"/>
          </p:nvPr>
        </p:nvSpPr>
        <p:spPr/>
        <p:txBody>
          <a:bodyPr/>
          <a:lstStyle/>
          <a:p>
            <a:fld id="{CA55914D-03DF-4832-9E47-C196083B205C}" type="slidenum">
              <a:rPr lang="en-US" smtClean="0"/>
              <a:pPr/>
              <a:t>21</a:t>
            </a:fld>
            <a:endParaRPr lang="en-US"/>
          </a:p>
        </p:txBody>
      </p:sp>
      <p:sp>
        <p:nvSpPr>
          <p:cNvPr id="5" name="Rectangle 3"/>
          <p:cNvSpPr>
            <a:spLocks noGrp="1" noChangeArrowheads="1"/>
          </p:cNvSpPr>
          <p:nvPr>
            <p:ph idx="1"/>
          </p:nvPr>
        </p:nvSpPr>
        <p:spPr>
          <a:xfrm>
            <a:off x="304800" y="1066800"/>
            <a:ext cx="8610600" cy="5562600"/>
          </a:xfrm>
        </p:spPr>
        <p:txBody>
          <a:bodyPr/>
          <a:lstStyle/>
          <a:p>
            <a:pPr marL="365125" indent="-255588" eaLnBrk="1" hangingPunct="1">
              <a:tabLst>
                <a:tab pos="1947863" algn="l"/>
                <a:tab pos="2684463" algn="l"/>
                <a:tab pos="3594100" algn="l"/>
                <a:tab pos="4286250" algn="l"/>
              </a:tabLst>
            </a:pPr>
            <a:r>
              <a:rPr lang="en-US" sz="2000" dirty="0" smtClean="0"/>
              <a:t>Let :</a:t>
            </a:r>
          </a:p>
          <a:p>
            <a:pPr marL="858838" lvl="2" eaLnBrk="1" hangingPunct="1">
              <a:tabLst>
                <a:tab pos="1947863" algn="l"/>
                <a:tab pos="2684463" algn="l"/>
                <a:tab pos="3594100" algn="l"/>
                <a:tab pos="4286250" algn="l"/>
              </a:tabLst>
            </a:pPr>
            <a:r>
              <a:rPr lang="en-US" dirty="0" smtClean="0"/>
              <a:t>T1 transfer $50 from A to B, and </a:t>
            </a:r>
          </a:p>
          <a:p>
            <a:pPr marL="858838" lvl="2" eaLnBrk="1" hangingPunct="1">
              <a:tabLst>
                <a:tab pos="1947863" algn="l"/>
                <a:tab pos="2684463" algn="l"/>
                <a:tab pos="3594100" algn="l"/>
                <a:tab pos="4286250" algn="l"/>
              </a:tabLst>
            </a:pPr>
            <a:r>
              <a:rPr lang="en-US" dirty="0" smtClean="0"/>
              <a:t>T2 transfer 10% of the balance from A to B.  </a:t>
            </a:r>
          </a:p>
          <a:p>
            <a:pPr marL="365125" indent="-255588" eaLnBrk="1" hangingPunct="1">
              <a:tabLst>
                <a:tab pos="1947863" algn="l"/>
                <a:tab pos="2684463" algn="l"/>
                <a:tab pos="3594100" algn="l"/>
                <a:tab pos="4286250" algn="l"/>
              </a:tabLst>
            </a:pPr>
            <a:r>
              <a:rPr lang="en-US" sz="2000" dirty="0" smtClean="0"/>
              <a:t>A serial schedule in which T1 is followed by T2:</a:t>
            </a:r>
          </a:p>
          <a:p>
            <a:pPr marL="365125" indent="-255588" eaLnBrk="1" hangingPunct="1">
              <a:tabLst>
                <a:tab pos="1947863" algn="l"/>
                <a:tab pos="2684463" algn="l"/>
                <a:tab pos="3594100" algn="l"/>
                <a:tab pos="4286250" algn="l"/>
              </a:tabLst>
            </a:pPr>
            <a:r>
              <a:rPr lang="en-US" sz="2000" dirty="0" smtClean="0"/>
              <a:t>		</a:t>
            </a:r>
          </a:p>
        </p:txBody>
      </p:sp>
      <p:pic>
        <p:nvPicPr>
          <p:cNvPr id="6" name="Picture 8"/>
          <p:cNvPicPr>
            <a:picLocks noChangeAspect="1" noChangeArrowheads="1"/>
          </p:cNvPicPr>
          <p:nvPr/>
        </p:nvPicPr>
        <p:blipFill>
          <a:blip r:embed="rId2">
            <a:extLst>
              <a:ext uri="{28A0092B-C50C-407E-A947-70E740481C1C}">
                <a14:useLocalDpi xmlns:a14="http://schemas.microsoft.com/office/drawing/2010/main" val="0"/>
              </a:ext>
            </a:extLst>
          </a:blip>
          <a:srcRect l="20474" t="557" r="20265" b="557"/>
          <a:stretch>
            <a:fillRect/>
          </a:stretch>
        </p:blipFill>
        <p:spPr bwMode="auto">
          <a:xfrm>
            <a:off x="2351964" y="2819400"/>
            <a:ext cx="3495675" cy="3263900"/>
          </a:xfrm>
          <a:prstGeom prst="rect">
            <a:avLst/>
          </a:prstGeom>
          <a:noFill/>
          <a:ln w="57150" cmpd="thinThick">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486476"/>
      </p:ext>
    </p:extLst>
  </p:cSld>
  <p:clrMapOvr>
    <a:masterClrMapping/>
  </p:clrMapOvr>
  <p:transition>
    <p:cover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685800"/>
          </a:xfrm>
        </p:spPr>
        <p:txBody>
          <a:bodyPr>
            <a:normAutofit/>
          </a:bodyPr>
          <a:lstStyle/>
          <a:p>
            <a:r>
              <a:rPr lang="en-US" sz="3600" dirty="0"/>
              <a:t>Schedule </a:t>
            </a:r>
            <a:r>
              <a:rPr lang="en-US" sz="3600" dirty="0" smtClean="0"/>
              <a:t>2</a:t>
            </a:r>
            <a:endParaRPr lang="en-US" sz="3200" dirty="0"/>
          </a:p>
        </p:txBody>
      </p:sp>
      <p:sp>
        <p:nvSpPr>
          <p:cNvPr id="4" name="Slide Number Placeholder 3"/>
          <p:cNvSpPr>
            <a:spLocks noGrp="1"/>
          </p:cNvSpPr>
          <p:nvPr>
            <p:ph type="sldNum" sz="quarter" idx="12"/>
          </p:nvPr>
        </p:nvSpPr>
        <p:spPr/>
        <p:txBody>
          <a:bodyPr/>
          <a:lstStyle/>
          <a:p>
            <a:fld id="{CA55914D-03DF-4832-9E47-C196083B205C}" type="slidenum">
              <a:rPr lang="en-US" smtClean="0"/>
              <a:pPr/>
              <a:t>22</a:t>
            </a:fld>
            <a:endParaRPr lang="en-US"/>
          </a:p>
        </p:txBody>
      </p:sp>
      <p:sp>
        <p:nvSpPr>
          <p:cNvPr id="5" name="Rectangle 3"/>
          <p:cNvSpPr>
            <a:spLocks noGrp="1" noChangeArrowheads="1"/>
          </p:cNvSpPr>
          <p:nvPr>
            <p:ph idx="1"/>
          </p:nvPr>
        </p:nvSpPr>
        <p:spPr>
          <a:xfrm>
            <a:off x="304800" y="1066800"/>
            <a:ext cx="8610600" cy="5562600"/>
          </a:xfrm>
        </p:spPr>
        <p:txBody>
          <a:bodyPr/>
          <a:lstStyle/>
          <a:p>
            <a:pPr marL="365125" indent="-255588">
              <a:tabLst>
                <a:tab pos="1947863" algn="l"/>
                <a:tab pos="2684463" algn="l"/>
                <a:tab pos="3594100" algn="l"/>
                <a:tab pos="4286250" algn="l"/>
              </a:tabLst>
            </a:pPr>
            <a:r>
              <a:rPr lang="en-US" sz="2000" dirty="0">
                <a:latin typeface="Arial" charset="0"/>
                <a:cs typeface="Arial" charset="0"/>
              </a:rPr>
              <a:t>A </a:t>
            </a:r>
            <a:r>
              <a:rPr lang="en-US" sz="2000" b="1" dirty="0">
                <a:solidFill>
                  <a:schemeClr val="tx2"/>
                </a:solidFill>
                <a:latin typeface="Arial" charset="0"/>
                <a:cs typeface="Arial" charset="0"/>
              </a:rPr>
              <a:t>serial</a:t>
            </a:r>
            <a:r>
              <a:rPr lang="en-US" sz="2000" dirty="0">
                <a:latin typeface="Arial" charset="0"/>
                <a:cs typeface="Arial" charset="0"/>
              </a:rPr>
              <a:t> </a:t>
            </a:r>
            <a:r>
              <a:rPr lang="en-US" sz="2800" dirty="0"/>
              <a:t>schedule</a:t>
            </a:r>
            <a:r>
              <a:rPr lang="en-US" sz="2000" dirty="0">
                <a:latin typeface="Arial" charset="0"/>
                <a:cs typeface="Arial" charset="0"/>
              </a:rPr>
              <a:t> where </a:t>
            </a:r>
            <a:r>
              <a:rPr lang="en-US" sz="2000" b="1" i="1" dirty="0">
                <a:solidFill>
                  <a:srgbClr val="FF3399"/>
                </a:solidFill>
                <a:latin typeface="Arial" charset="0"/>
                <a:cs typeface="Arial" charset="0"/>
              </a:rPr>
              <a:t>T</a:t>
            </a:r>
            <a:r>
              <a:rPr lang="en-US" sz="2000" b="1" i="1" baseline="-25000" dirty="0">
                <a:solidFill>
                  <a:srgbClr val="FF3399"/>
                </a:solidFill>
                <a:latin typeface="Arial" charset="0"/>
                <a:cs typeface="Arial" charset="0"/>
              </a:rPr>
              <a:t>2</a:t>
            </a:r>
            <a:r>
              <a:rPr lang="en-US" sz="2000" dirty="0">
                <a:latin typeface="Arial" charset="0"/>
                <a:cs typeface="Arial" charset="0"/>
              </a:rPr>
              <a:t> is followed by </a:t>
            </a:r>
            <a:r>
              <a:rPr kumimoji="1" lang="en-US" sz="2000" b="1" i="1" dirty="0">
                <a:solidFill>
                  <a:srgbClr val="FF3399"/>
                </a:solidFill>
                <a:latin typeface="Arial" charset="0"/>
                <a:cs typeface="Arial" charset="0"/>
              </a:rPr>
              <a:t>T</a:t>
            </a:r>
            <a:r>
              <a:rPr kumimoji="1" lang="en-US" sz="2000" b="1" baseline="-25000" dirty="0">
                <a:solidFill>
                  <a:srgbClr val="FF3399"/>
                </a:solidFill>
                <a:latin typeface="Arial" charset="0"/>
                <a:cs typeface="Arial" charset="0"/>
              </a:rPr>
              <a:t>1</a:t>
            </a:r>
          </a:p>
          <a:p>
            <a:pPr marL="365125" indent="-255588" eaLnBrk="1" hangingPunct="1">
              <a:tabLst>
                <a:tab pos="1947863" algn="l"/>
                <a:tab pos="2684463" algn="l"/>
                <a:tab pos="3594100" algn="l"/>
                <a:tab pos="4286250" algn="l"/>
              </a:tabLst>
            </a:pPr>
            <a:r>
              <a:rPr lang="en-US" sz="2000" dirty="0" smtClean="0"/>
              <a:t>		</a:t>
            </a: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l="20331" t="603" r="20784" b="903"/>
          <a:stretch>
            <a:fillRect/>
          </a:stretch>
        </p:blipFill>
        <p:spPr>
          <a:xfrm>
            <a:off x="2362200" y="1905000"/>
            <a:ext cx="3883025" cy="4271963"/>
          </a:xfrm>
          <a:prstGeom prst="rect">
            <a:avLst/>
          </a:prstGeom>
          <a:noFill/>
          <a:ln w="38100" cmpd="dbl">
            <a:solidFill>
              <a:schemeClr val="tx2"/>
            </a:solidFill>
            <a:miter lim="800000"/>
            <a:headEnd/>
            <a:tailEnd/>
          </a:ln>
        </p:spPr>
      </p:pic>
    </p:spTree>
    <p:extLst>
      <p:ext uri="{BB962C8B-B14F-4D97-AF65-F5344CB8AC3E}">
        <p14:creationId xmlns:p14="http://schemas.microsoft.com/office/powerpoint/2010/main" val="3096480285"/>
      </p:ext>
    </p:extLst>
  </p:cSld>
  <p:clrMapOvr>
    <a:masterClrMapping/>
  </p:clrMapOvr>
  <p:transition>
    <p:cover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685800"/>
          </a:xfrm>
        </p:spPr>
        <p:txBody>
          <a:bodyPr>
            <a:normAutofit/>
          </a:bodyPr>
          <a:lstStyle/>
          <a:p>
            <a:r>
              <a:rPr lang="en-US" sz="3600" dirty="0"/>
              <a:t>Schedule </a:t>
            </a:r>
            <a:r>
              <a:rPr lang="en-US" sz="3600" dirty="0" smtClean="0"/>
              <a:t>3</a:t>
            </a:r>
            <a:endParaRPr lang="en-US" sz="3200" dirty="0"/>
          </a:p>
        </p:txBody>
      </p:sp>
      <p:sp>
        <p:nvSpPr>
          <p:cNvPr id="4" name="Slide Number Placeholder 3"/>
          <p:cNvSpPr>
            <a:spLocks noGrp="1"/>
          </p:cNvSpPr>
          <p:nvPr>
            <p:ph type="sldNum" sz="quarter" idx="12"/>
          </p:nvPr>
        </p:nvSpPr>
        <p:spPr/>
        <p:txBody>
          <a:bodyPr/>
          <a:lstStyle/>
          <a:p>
            <a:fld id="{CA55914D-03DF-4832-9E47-C196083B205C}" type="slidenum">
              <a:rPr lang="en-US" smtClean="0"/>
              <a:pPr/>
              <a:t>23</a:t>
            </a:fld>
            <a:endParaRPr lang="en-US" dirty="0"/>
          </a:p>
        </p:txBody>
      </p:sp>
      <p:sp>
        <p:nvSpPr>
          <p:cNvPr id="5" name="Rectangle 3"/>
          <p:cNvSpPr>
            <a:spLocks noGrp="1" noChangeArrowheads="1"/>
          </p:cNvSpPr>
          <p:nvPr>
            <p:ph idx="1"/>
          </p:nvPr>
        </p:nvSpPr>
        <p:spPr>
          <a:xfrm>
            <a:off x="304800" y="1066800"/>
            <a:ext cx="8610600" cy="5562600"/>
          </a:xfrm>
        </p:spPr>
        <p:txBody>
          <a:bodyPr/>
          <a:lstStyle/>
          <a:p>
            <a:pPr marL="365125" indent="-255588">
              <a:tabLst>
                <a:tab pos="1947863" algn="l"/>
                <a:tab pos="2684463" algn="l"/>
                <a:tab pos="3594100" algn="l"/>
                <a:tab pos="4286250" algn="l"/>
              </a:tabLst>
            </a:pPr>
            <a:r>
              <a:rPr lang="en-US" sz="2000" dirty="0">
                <a:latin typeface="Arial" pitchFamily="34" charset="0"/>
                <a:cs typeface="Arial" pitchFamily="34" charset="0"/>
              </a:rPr>
              <a:t>The following </a:t>
            </a:r>
            <a:r>
              <a:rPr lang="en-US" sz="2000" dirty="0">
                <a:solidFill>
                  <a:srgbClr val="FF0000"/>
                </a:solidFill>
                <a:latin typeface="Arial" pitchFamily="34" charset="0"/>
                <a:cs typeface="Arial" pitchFamily="34" charset="0"/>
              </a:rPr>
              <a:t>concurrent </a:t>
            </a:r>
            <a:r>
              <a:rPr lang="en-US" sz="2000" dirty="0" smtClean="0">
                <a:solidFill>
                  <a:srgbClr val="FF0000"/>
                </a:solidFill>
                <a:latin typeface="Arial" pitchFamily="34" charset="0"/>
                <a:cs typeface="Arial" pitchFamily="34" charset="0"/>
              </a:rPr>
              <a:t>schedule</a:t>
            </a:r>
          </a:p>
          <a:p>
            <a:pPr marL="365125" indent="-255588">
              <a:tabLst>
                <a:tab pos="1947863" algn="l"/>
                <a:tab pos="2684463" algn="l"/>
                <a:tab pos="3594100" algn="l"/>
                <a:tab pos="4286250" algn="l"/>
              </a:tabLst>
            </a:pPr>
            <a:r>
              <a:rPr lang="en-US" sz="2000" dirty="0" smtClean="0">
                <a:solidFill>
                  <a:srgbClr val="FF0000"/>
                </a:solidFill>
                <a:latin typeface="Arial" pitchFamily="34" charset="0"/>
                <a:cs typeface="Arial" pitchFamily="34" charset="0"/>
              </a:rPr>
              <a:t> </a:t>
            </a:r>
            <a:r>
              <a:rPr lang="en-US" sz="2000" dirty="0" err="1" smtClean="0">
                <a:latin typeface="Arial" pitchFamily="34" charset="0"/>
                <a:cs typeface="Arial" pitchFamily="34" charset="0"/>
              </a:rPr>
              <a:t>serializable</a:t>
            </a:r>
            <a:r>
              <a:rPr lang="en-US" sz="2000" dirty="0" smtClean="0">
                <a:latin typeface="Arial" pitchFamily="34" charset="0"/>
                <a:cs typeface="Arial" pitchFamily="34" charset="0"/>
              </a:rPr>
              <a:t> schedule (conflict </a:t>
            </a:r>
            <a:r>
              <a:rPr lang="en-US" sz="2000" dirty="0" err="1" smtClean="0">
                <a:latin typeface="Arial" pitchFamily="34" charset="0"/>
                <a:cs typeface="Arial" pitchFamily="34" charset="0"/>
              </a:rPr>
              <a:t>serilizable</a:t>
            </a:r>
            <a:r>
              <a:rPr lang="en-US" sz="2000" dirty="0" smtClean="0">
                <a:latin typeface="Arial" pitchFamily="34" charset="0"/>
                <a:cs typeface="Arial" pitchFamily="34" charset="0"/>
              </a:rPr>
              <a:t> and view </a:t>
            </a:r>
            <a:r>
              <a:rPr lang="en-US" sz="2000" dirty="0" err="1" smtClean="0">
                <a:latin typeface="Arial" pitchFamily="34" charset="0"/>
                <a:cs typeface="Arial" pitchFamily="34" charset="0"/>
              </a:rPr>
              <a:t>serializable</a:t>
            </a:r>
            <a:r>
              <a:rPr lang="en-US" sz="2000" dirty="0" smtClean="0">
                <a:latin typeface="Arial" pitchFamily="34" charset="0"/>
                <a:cs typeface="Arial" pitchFamily="34" charset="0"/>
              </a:rPr>
              <a:t>)</a:t>
            </a:r>
          </a:p>
          <a:p>
            <a:pPr marL="365125" indent="-255588">
              <a:tabLst>
                <a:tab pos="1947863" algn="l"/>
                <a:tab pos="2684463" algn="l"/>
                <a:tab pos="3594100" algn="l"/>
                <a:tab pos="4286250" algn="l"/>
              </a:tabLst>
            </a:pPr>
            <a:r>
              <a:rPr lang="en-US" sz="2000" dirty="0" smtClean="0">
                <a:latin typeface="Arial" pitchFamily="34" charset="0"/>
                <a:cs typeface="Arial" pitchFamily="34" charset="0"/>
              </a:rPr>
              <a:t>Non-</a:t>
            </a:r>
            <a:r>
              <a:rPr lang="en-US" sz="2000" dirty="0" err="1" smtClean="0">
                <a:latin typeface="Arial" pitchFamily="34" charset="0"/>
                <a:cs typeface="Arial" pitchFamily="34" charset="0"/>
              </a:rPr>
              <a:t>serilizable</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shedule</a:t>
            </a:r>
            <a:r>
              <a:rPr lang="en-US" sz="2000" dirty="0" smtClean="0">
                <a:latin typeface="Arial" pitchFamily="34" charset="0"/>
                <a:cs typeface="Arial" pitchFamily="34" charset="0"/>
              </a:rPr>
              <a:t> (revocable and non revocable)</a:t>
            </a:r>
          </a:p>
          <a:p>
            <a:pPr marL="365125" indent="-255588">
              <a:tabLst>
                <a:tab pos="1947863" algn="l"/>
                <a:tab pos="2684463" algn="l"/>
                <a:tab pos="3594100" algn="l"/>
                <a:tab pos="4286250" algn="l"/>
              </a:tabLst>
            </a:pPr>
            <a:r>
              <a:rPr lang="en-US" sz="2000" dirty="0" smtClean="0">
                <a:latin typeface="Arial" pitchFamily="34" charset="0"/>
                <a:cs typeface="Arial" pitchFamily="34" charset="0"/>
              </a:rPr>
              <a:t>Using context switch</a:t>
            </a:r>
          </a:p>
          <a:p>
            <a:pPr marL="365125" indent="-255588">
              <a:tabLst>
                <a:tab pos="1947863" algn="l"/>
                <a:tab pos="2684463" algn="l"/>
                <a:tab pos="3594100" algn="l"/>
                <a:tab pos="4286250" algn="l"/>
              </a:tabLst>
            </a:pPr>
            <a:r>
              <a:rPr lang="en-US" sz="2000" dirty="0">
                <a:latin typeface="Arial" pitchFamily="34" charset="0"/>
                <a:cs typeface="Arial" pitchFamily="34" charset="0"/>
              </a:rPr>
              <a:t>does not preserve the value of (A + B</a:t>
            </a:r>
            <a:r>
              <a:rPr lang="en-US" sz="2000" dirty="0" smtClean="0">
                <a:latin typeface="Arial" pitchFamily="34" charset="0"/>
                <a:cs typeface="Arial" pitchFamily="34" charset="0"/>
              </a:rPr>
              <a:t>). Not in consistent state</a:t>
            </a:r>
            <a:endParaRPr lang="en-US" sz="2000" dirty="0">
              <a:latin typeface="Arial" pitchFamily="34" charset="0"/>
              <a:cs typeface="Arial" pitchFamily="34" charset="0"/>
            </a:endParaRPr>
          </a:p>
          <a:p>
            <a:pPr marL="365125" indent="-255588" eaLnBrk="1" hangingPunct="1">
              <a:tabLst>
                <a:tab pos="1947863" algn="l"/>
                <a:tab pos="2684463" algn="l"/>
                <a:tab pos="3594100" algn="l"/>
                <a:tab pos="4286250" algn="l"/>
              </a:tabLst>
            </a:pPr>
            <a:r>
              <a:rPr lang="en-US" sz="2000" dirty="0" smtClean="0"/>
              <a:t>		</a:t>
            </a:r>
          </a:p>
        </p:txBody>
      </p:sp>
      <p:pic>
        <p:nvPicPr>
          <p:cNvPr id="7" name="Picture 10"/>
          <p:cNvPicPr>
            <a:picLocks noChangeAspect="1" noChangeArrowheads="1"/>
          </p:cNvPicPr>
          <p:nvPr/>
        </p:nvPicPr>
        <p:blipFill>
          <a:blip r:embed="rId2">
            <a:extLst>
              <a:ext uri="{28A0092B-C50C-407E-A947-70E740481C1C}">
                <a14:useLocalDpi xmlns:a14="http://schemas.microsoft.com/office/drawing/2010/main" val="0"/>
              </a:ext>
            </a:extLst>
          </a:blip>
          <a:srcRect l="20291" t="531" r="20293" b="531"/>
          <a:stretch>
            <a:fillRect/>
          </a:stretch>
        </p:blipFill>
        <p:spPr bwMode="auto">
          <a:xfrm>
            <a:off x="2703393" y="3200400"/>
            <a:ext cx="3505200" cy="3276600"/>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77232"/>
      </p:ext>
    </p:extLst>
  </p:cSld>
  <p:clrMapOvr>
    <a:masterClrMapping/>
  </p:clrMapOvr>
  <p:transition>
    <p:cover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077200" cy="713096"/>
          </a:xfrm>
        </p:spPr>
        <p:txBody>
          <a:bodyPr>
            <a:normAutofit fontScale="90000"/>
          </a:bodyPr>
          <a:lstStyle/>
          <a:p>
            <a:r>
              <a:rPr lang="en-US" dirty="0"/>
              <a:t/>
            </a:r>
            <a:br>
              <a:rPr lang="en-US" dirty="0"/>
            </a:br>
            <a:r>
              <a:rPr lang="en-US" b="1" dirty="0"/>
              <a:t>Serializability</a:t>
            </a:r>
            <a:endParaRPr lang="en-US" dirty="0"/>
          </a:p>
        </p:txBody>
      </p:sp>
      <p:sp>
        <p:nvSpPr>
          <p:cNvPr id="3" name="Content Placeholder 2"/>
          <p:cNvSpPr>
            <a:spLocks noGrp="1"/>
          </p:cNvSpPr>
          <p:nvPr>
            <p:ph idx="1"/>
          </p:nvPr>
        </p:nvSpPr>
        <p:spPr>
          <a:xfrm>
            <a:off x="152400" y="914399"/>
            <a:ext cx="8534400" cy="5807075"/>
          </a:xfrm>
        </p:spPr>
        <p:txBody>
          <a:bodyPr>
            <a:normAutofit fontScale="92500" lnSpcReduction="10000"/>
          </a:bodyPr>
          <a:lstStyle/>
          <a:p>
            <a:r>
              <a:rPr lang="en-US" sz="2400" dirty="0" err="1"/>
              <a:t>Serializability</a:t>
            </a:r>
            <a:r>
              <a:rPr lang="en-US" sz="2400" dirty="0"/>
              <a:t> is a property of a database transaction that ensures that the final state of the database, after executing a set of transactions concurrently, </a:t>
            </a:r>
            <a:endParaRPr lang="en-US" sz="2400" dirty="0" smtClean="0"/>
          </a:p>
          <a:p>
            <a:endParaRPr lang="en-US" sz="2400" dirty="0" smtClean="0"/>
          </a:p>
          <a:p>
            <a:r>
              <a:rPr lang="en-US" sz="2400" dirty="0" smtClean="0"/>
              <a:t>Objective </a:t>
            </a:r>
            <a:r>
              <a:rPr lang="en-US" sz="2400" dirty="0"/>
              <a:t>of a concurrency control is to schedule transactions in such a way as to </a:t>
            </a:r>
            <a:r>
              <a:rPr lang="en-US" sz="2400" b="1" dirty="0"/>
              <a:t>avoid</a:t>
            </a:r>
            <a:r>
              <a:rPr lang="en-US" sz="2400" dirty="0"/>
              <a:t> any interference. </a:t>
            </a:r>
            <a:endParaRPr lang="en-US" sz="2400" dirty="0" smtClean="0"/>
          </a:p>
          <a:p>
            <a:endParaRPr lang="en-US" sz="2400" dirty="0"/>
          </a:p>
          <a:p>
            <a:r>
              <a:rPr lang="en-US" sz="2400" dirty="0"/>
              <a:t>Serializability </a:t>
            </a:r>
            <a:r>
              <a:rPr lang="en-US" sz="2400" dirty="0" smtClean="0"/>
              <a:t>identifies whether concurrent schedule is produce consistence result or not</a:t>
            </a:r>
          </a:p>
          <a:p>
            <a:endParaRPr lang="en-US" sz="2400" dirty="0"/>
          </a:p>
          <a:p>
            <a:r>
              <a:rPr lang="en-US" sz="2400" dirty="0"/>
              <a:t>A </a:t>
            </a:r>
            <a:r>
              <a:rPr lang="en-US" sz="2400" dirty="0" err="1"/>
              <a:t>serializable</a:t>
            </a:r>
            <a:r>
              <a:rPr lang="en-US" sz="2400" dirty="0"/>
              <a:t> schedule </a:t>
            </a:r>
            <a:r>
              <a:rPr lang="en-US" sz="2400" dirty="0" smtClean="0"/>
              <a:t>over </a:t>
            </a:r>
            <a:r>
              <a:rPr lang="en-US" sz="2400" dirty="0"/>
              <a:t>a set S of committed transactions is a schedule whose effect on any consistent database instance is guaranteed to be identical to that of some complete serial schedule over S. </a:t>
            </a:r>
            <a:endParaRPr lang="en-US" sz="2400" dirty="0" smtClean="0"/>
          </a:p>
          <a:p>
            <a:endParaRPr lang="en-US" sz="2400" dirty="0" smtClean="0"/>
          </a:p>
          <a:p>
            <a:r>
              <a:rPr lang="en-US" sz="2400" b="1" dirty="0"/>
              <a:t>Serializable schedule</a:t>
            </a:r>
            <a:r>
              <a:rPr lang="en-US" sz="2400" dirty="0"/>
              <a:t>: A schedule S is </a:t>
            </a:r>
            <a:r>
              <a:rPr lang="en-US" sz="2400" b="1" dirty="0" err="1"/>
              <a:t>serializable</a:t>
            </a:r>
            <a:r>
              <a:rPr lang="en-US" sz="2400" dirty="0"/>
              <a:t> if it is equivalent to some serial schedule of the same  transactions</a:t>
            </a:r>
          </a:p>
          <a:p>
            <a:endParaRPr lang="en-US" dirty="0"/>
          </a:p>
        </p:txBody>
      </p:sp>
      <p:sp>
        <p:nvSpPr>
          <p:cNvPr id="4" name="Slide Number Placeholder 3"/>
          <p:cNvSpPr>
            <a:spLocks noGrp="1"/>
          </p:cNvSpPr>
          <p:nvPr>
            <p:ph type="sldNum" sz="quarter" idx="12"/>
          </p:nvPr>
        </p:nvSpPr>
        <p:spPr/>
        <p:txBody>
          <a:bodyPr/>
          <a:lstStyle/>
          <a:p>
            <a:fld id="{CA55914D-03DF-4832-9E47-C196083B205C}" type="slidenum">
              <a:rPr lang="en-US" smtClean="0"/>
              <a:pPr/>
              <a:t>24</a:t>
            </a:fld>
            <a:endParaRPr lang="en-US"/>
          </a:p>
        </p:txBody>
      </p:sp>
    </p:spTree>
    <p:extLst>
      <p:ext uri="{BB962C8B-B14F-4D97-AF65-F5344CB8AC3E}">
        <p14:creationId xmlns:p14="http://schemas.microsoft.com/office/powerpoint/2010/main" val="3186702630"/>
      </p:ext>
    </p:extLst>
  </p:cSld>
  <p:clrMapOvr>
    <a:masterClrMapping/>
  </p:clrMapOvr>
  <p:transition>
    <p:cover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077200" cy="713096"/>
          </a:xfrm>
        </p:spPr>
        <p:txBody>
          <a:bodyPr>
            <a:normAutofit fontScale="90000"/>
          </a:bodyPr>
          <a:lstStyle/>
          <a:p>
            <a:r>
              <a:rPr lang="en-US" dirty="0"/>
              <a:t/>
            </a:r>
            <a:br>
              <a:rPr lang="en-US" dirty="0"/>
            </a:br>
            <a:r>
              <a:rPr lang="en-US" b="1" dirty="0" smtClean="0"/>
              <a:t>Serializability</a:t>
            </a:r>
            <a:endParaRPr lang="en-US" dirty="0"/>
          </a:p>
        </p:txBody>
      </p:sp>
      <p:sp>
        <p:nvSpPr>
          <p:cNvPr id="3" name="Content Placeholder 2"/>
          <p:cNvSpPr>
            <a:spLocks noGrp="1"/>
          </p:cNvSpPr>
          <p:nvPr>
            <p:ph idx="1"/>
          </p:nvPr>
        </p:nvSpPr>
        <p:spPr>
          <a:xfrm>
            <a:off x="152400" y="914400"/>
            <a:ext cx="8534400" cy="5334000"/>
          </a:xfrm>
        </p:spPr>
        <p:txBody>
          <a:bodyPr>
            <a:normAutofit/>
          </a:bodyPr>
          <a:lstStyle/>
          <a:p>
            <a:r>
              <a:rPr lang="en-US" b="1" dirty="0" smtClean="0"/>
              <a:t>Conflict </a:t>
            </a:r>
            <a:r>
              <a:rPr lang="en-US" b="1" dirty="0" err="1" smtClean="0"/>
              <a:t>serializablilty</a:t>
            </a:r>
            <a:r>
              <a:rPr lang="en-US" dirty="0" smtClean="0"/>
              <a:t>: </a:t>
            </a:r>
            <a:r>
              <a:rPr lang="en-US" sz="2400" dirty="0" smtClean="0"/>
              <a:t>if </a:t>
            </a:r>
            <a:r>
              <a:rPr lang="en-US" sz="2400" dirty="0" err="1" smtClean="0"/>
              <a:t>conccurent</a:t>
            </a:r>
            <a:r>
              <a:rPr lang="en-US" sz="2400" dirty="0" smtClean="0"/>
              <a:t> </a:t>
            </a:r>
            <a:r>
              <a:rPr lang="en-US" sz="2400" dirty="0" smtClean="0"/>
              <a:t>schedule converted to </a:t>
            </a:r>
            <a:r>
              <a:rPr lang="en-US" sz="2400" smtClean="0"/>
              <a:t>serial </a:t>
            </a:r>
            <a:r>
              <a:rPr lang="en-US" sz="2400" smtClean="0"/>
              <a:t>schedule </a:t>
            </a:r>
            <a:r>
              <a:rPr lang="en-US" sz="2400" dirty="0" smtClean="0"/>
              <a:t>by </a:t>
            </a:r>
            <a:r>
              <a:rPr lang="en-US" sz="2400" dirty="0" err="1" smtClean="0"/>
              <a:t>swaping</a:t>
            </a:r>
            <a:r>
              <a:rPr lang="en-US" sz="2400" dirty="0" smtClean="0"/>
              <a:t> non-conflicting operation then its called conflict serializable schedule</a:t>
            </a:r>
            <a:r>
              <a:rPr lang="en-US" dirty="0" smtClean="0"/>
              <a:t>.</a:t>
            </a:r>
          </a:p>
          <a:p>
            <a:endParaRPr lang="en-US" dirty="0"/>
          </a:p>
        </p:txBody>
      </p:sp>
      <p:sp>
        <p:nvSpPr>
          <p:cNvPr id="4" name="Slide Number Placeholder 3"/>
          <p:cNvSpPr>
            <a:spLocks noGrp="1"/>
          </p:cNvSpPr>
          <p:nvPr>
            <p:ph type="sldNum" sz="quarter" idx="12"/>
          </p:nvPr>
        </p:nvSpPr>
        <p:spPr/>
        <p:txBody>
          <a:bodyPr/>
          <a:lstStyle/>
          <a:p>
            <a:fld id="{CA55914D-03DF-4832-9E47-C196083B205C}" type="slidenum">
              <a:rPr lang="en-US" smtClean="0"/>
              <a:pPr/>
              <a:t>25</a:t>
            </a:fld>
            <a:endParaRPr lang="en-US"/>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l="20474" t="557" r="20265" b="557"/>
          <a:stretch>
            <a:fillRect/>
          </a:stretch>
        </p:blipFill>
        <p:spPr bwMode="auto">
          <a:xfrm>
            <a:off x="558171" y="2481617"/>
            <a:ext cx="3021629" cy="2821285"/>
          </a:xfrm>
          <a:prstGeom prst="rect">
            <a:avLst/>
          </a:prstGeom>
          <a:noFill/>
          <a:ln w="57150" cmpd="thinThick">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10"/>
          <p:cNvPicPr>
            <a:picLocks noChangeAspect="1" noChangeArrowheads="1"/>
          </p:cNvPicPr>
          <p:nvPr/>
        </p:nvPicPr>
        <p:blipFill>
          <a:blip r:embed="rId3">
            <a:extLst>
              <a:ext uri="{28A0092B-C50C-407E-A947-70E740481C1C}">
                <a14:useLocalDpi xmlns:a14="http://schemas.microsoft.com/office/drawing/2010/main" val="0"/>
              </a:ext>
            </a:extLst>
          </a:blip>
          <a:srcRect l="20291" t="531" r="20293" b="531"/>
          <a:stretch>
            <a:fillRect/>
          </a:stretch>
        </p:blipFill>
        <p:spPr bwMode="auto">
          <a:xfrm>
            <a:off x="5410200" y="2366491"/>
            <a:ext cx="3147360" cy="2942098"/>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232215"/>
      </p:ext>
    </p:extLst>
  </p:cSld>
  <p:clrMapOvr>
    <a:masterClrMapping/>
  </p:clrMapOvr>
  <p:transition>
    <p:cover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838200"/>
          </a:xfrm>
        </p:spPr>
        <p:txBody>
          <a:bodyPr/>
          <a:lstStyle/>
          <a:p>
            <a:r>
              <a:rPr lang="en-US" dirty="0" err="1" smtClean="0"/>
              <a:t>Con;t</a:t>
            </a:r>
            <a:r>
              <a:rPr lang="en-US" dirty="0" smtClean="0"/>
              <a:t> </a:t>
            </a:r>
            <a:endParaRPr lang="en-US" dirty="0"/>
          </a:p>
        </p:txBody>
      </p:sp>
      <p:sp>
        <p:nvSpPr>
          <p:cNvPr id="3" name="Content Placeholder 2"/>
          <p:cNvSpPr>
            <a:spLocks noGrp="1"/>
          </p:cNvSpPr>
          <p:nvPr>
            <p:ph idx="1"/>
          </p:nvPr>
        </p:nvSpPr>
        <p:spPr>
          <a:xfrm>
            <a:off x="304800" y="1295400"/>
            <a:ext cx="8229600" cy="5334000"/>
          </a:xfrm>
        </p:spPr>
        <p:txBody>
          <a:bodyPr/>
          <a:lstStyle/>
          <a:p>
            <a:r>
              <a:rPr lang="en-US" dirty="0" smtClean="0"/>
              <a:t>Non Conflict </a:t>
            </a:r>
            <a:r>
              <a:rPr lang="en-US" dirty="0" err="1" smtClean="0"/>
              <a:t>serializable</a:t>
            </a:r>
            <a:r>
              <a:rPr lang="en-US" dirty="0" smtClean="0"/>
              <a:t>:</a:t>
            </a:r>
          </a:p>
          <a:p>
            <a:endParaRPr lang="en-US" dirty="0" smtClean="0"/>
          </a:p>
          <a:p>
            <a:endParaRPr lang="en-US" dirty="0"/>
          </a:p>
          <a:p>
            <a:endParaRPr lang="en-US" dirty="0" smtClean="0"/>
          </a:p>
          <a:p>
            <a:endParaRPr lang="en-US" dirty="0"/>
          </a:p>
          <a:p>
            <a:endParaRPr lang="en-US" dirty="0" smtClean="0"/>
          </a:p>
          <a:p>
            <a:r>
              <a:rPr lang="en-US" dirty="0" smtClean="0"/>
              <a:t>Conflict </a:t>
            </a:r>
            <a:r>
              <a:rPr lang="en-US" dirty="0" err="1" smtClean="0"/>
              <a:t>serializable</a:t>
            </a:r>
            <a:endParaRPr lang="en-US" dirty="0" smtClean="0"/>
          </a:p>
          <a:p>
            <a:endParaRPr lang="en-US" dirty="0"/>
          </a:p>
        </p:txBody>
      </p:sp>
      <p:sp>
        <p:nvSpPr>
          <p:cNvPr id="4" name="Slide Number Placeholder 3"/>
          <p:cNvSpPr>
            <a:spLocks noGrp="1"/>
          </p:cNvSpPr>
          <p:nvPr>
            <p:ph type="sldNum" sz="quarter" idx="12"/>
          </p:nvPr>
        </p:nvSpPr>
        <p:spPr/>
        <p:txBody>
          <a:bodyPr/>
          <a:lstStyle/>
          <a:p>
            <a:fld id="{CA55914D-03DF-4832-9E47-C196083B205C}" type="slidenum">
              <a:rPr lang="en-US" smtClean="0"/>
              <a:pPr/>
              <a:t>26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29627251"/>
              </p:ext>
            </p:extLst>
          </p:nvPr>
        </p:nvGraphicFramePr>
        <p:xfrm>
          <a:off x="914400" y="2057400"/>
          <a:ext cx="2514601" cy="1854200"/>
        </p:xfrm>
        <a:graphic>
          <a:graphicData uri="http://schemas.openxmlformats.org/drawingml/2006/table">
            <a:tbl>
              <a:tblPr firstRow="1" bandRow="1">
                <a:tableStyleId>{5940675A-B579-460E-94D1-54222C63F5DA}</a:tableStyleId>
              </a:tblPr>
              <a:tblGrid>
                <a:gridCol w="1066800"/>
                <a:gridCol w="1447801"/>
              </a:tblGrid>
              <a:tr h="370840">
                <a:tc>
                  <a:txBody>
                    <a:bodyPr/>
                    <a:lstStyle/>
                    <a:p>
                      <a:r>
                        <a:rPr lang="en-US" b="1" dirty="0" smtClean="0"/>
                        <a:t>T1</a:t>
                      </a:r>
                      <a:endParaRPr lang="en-US" b="1" dirty="0"/>
                    </a:p>
                  </a:txBody>
                  <a:tcPr/>
                </a:tc>
                <a:tc>
                  <a:txBody>
                    <a:bodyPr/>
                    <a:lstStyle/>
                    <a:p>
                      <a:r>
                        <a:rPr lang="en-US" b="1" dirty="0" smtClean="0"/>
                        <a:t>T2</a:t>
                      </a:r>
                      <a:endParaRPr lang="en-US" b="1" dirty="0"/>
                    </a:p>
                  </a:txBody>
                  <a:tcPr/>
                </a:tc>
              </a:tr>
              <a:tr h="370840">
                <a:tc>
                  <a:txBody>
                    <a:bodyPr/>
                    <a:lstStyle/>
                    <a:p>
                      <a:r>
                        <a:rPr lang="en-US" dirty="0" smtClean="0"/>
                        <a:t>R(A)</a:t>
                      </a:r>
                      <a:endParaRPr lang="en-US" dirty="0"/>
                    </a:p>
                  </a:txBody>
                  <a:tcPr/>
                </a:tc>
                <a:tc>
                  <a:txBody>
                    <a:bodyPr/>
                    <a:lstStyle/>
                    <a:p>
                      <a:r>
                        <a:rPr lang="en-US" dirty="0" smtClean="0"/>
                        <a:t>R(B)</a:t>
                      </a:r>
                      <a:endParaRPr lang="en-US" dirty="0"/>
                    </a:p>
                  </a:txBody>
                  <a:tcPr/>
                </a:tc>
              </a:tr>
              <a:tr h="370840">
                <a:tc>
                  <a:txBody>
                    <a:bodyPr/>
                    <a:lstStyle/>
                    <a:p>
                      <a:r>
                        <a:rPr lang="en-US" dirty="0" smtClean="0"/>
                        <a:t>W(A)</a:t>
                      </a:r>
                      <a:endParaRPr lang="en-US" dirty="0"/>
                    </a:p>
                  </a:txBody>
                  <a:tcPr/>
                </a:tc>
                <a:tc>
                  <a:txBody>
                    <a:bodyPr/>
                    <a:lstStyle/>
                    <a:p>
                      <a:r>
                        <a:rPr lang="en-US" dirty="0" smtClean="0"/>
                        <a:t>W(B)</a:t>
                      </a:r>
                      <a:endParaRPr lang="en-US" dirty="0"/>
                    </a:p>
                  </a:txBody>
                  <a:tcPr/>
                </a:tc>
              </a:tr>
              <a:tr h="370840">
                <a:tc>
                  <a:txBody>
                    <a:bodyPr/>
                    <a:lstStyle/>
                    <a:p>
                      <a:r>
                        <a:rPr lang="en-US" dirty="0" smtClean="0"/>
                        <a:t>R(B)</a:t>
                      </a:r>
                      <a:endParaRPr lang="en-US" dirty="0"/>
                    </a:p>
                  </a:txBody>
                  <a:tcPr/>
                </a:tc>
                <a:tc>
                  <a:txBody>
                    <a:bodyPr/>
                    <a:lstStyle/>
                    <a:p>
                      <a:r>
                        <a:rPr lang="en-US" dirty="0" smtClean="0"/>
                        <a:t>W(A)</a:t>
                      </a:r>
                      <a:endParaRPr lang="en-US" dirty="0"/>
                    </a:p>
                  </a:txBody>
                  <a:tcPr/>
                </a:tc>
              </a:tr>
              <a:tr h="370840">
                <a:tc>
                  <a:txBody>
                    <a:bodyPr/>
                    <a:lstStyle/>
                    <a:p>
                      <a:r>
                        <a:rPr lang="en-US" dirty="0" smtClean="0"/>
                        <a:t>R(A)</a:t>
                      </a:r>
                      <a:endParaRPr lang="en-US" dirty="0"/>
                    </a:p>
                  </a:txBody>
                  <a:tcPr/>
                </a:tc>
                <a:tc>
                  <a:txBody>
                    <a:bodyPr/>
                    <a:lstStyle/>
                    <a:p>
                      <a:r>
                        <a:rPr lang="en-US" dirty="0" smtClean="0"/>
                        <a:t>W(B)</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06038206"/>
              </p:ext>
            </p:extLst>
          </p:nvPr>
        </p:nvGraphicFramePr>
        <p:xfrm>
          <a:off x="914400" y="5029200"/>
          <a:ext cx="3200400" cy="1483360"/>
        </p:xfrm>
        <a:graphic>
          <a:graphicData uri="http://schemas.openxmlformats.org/drawingml/2006/table">
            <a:tbl>
              <a:tblPr firstRow="1" bandRow="1">
                <a:tableStyleId>{5940675A-B579-460E-94D1-54222C63F5DA}</a:tableStyleId>
              </a:tblPr>
              <a:tblGrid>
                <a:gridCol w="1600200"/>
                <a:gridCol w="1600200"/>
              </a:tblGrid>
              <a:tr h="370840">
                <a:tc>
                  <a:txBody>
                    <a:bodyPr/>
                    <a:lstStyle/>
                    <a:p>
                      <a:r>
                        <a:rPr lang="en-US" b="1" dirty="0" smtClean="0"/>
                        <a:t>T1</a:t>
                      </a:r>
                      <a:endParaRPr lang="en-US" b="1" dirty="0"/>
                    </a:p>
                  </a:txBody>
                  <a:tcPr/>
                </a:tc>
                <a:tc>
                  <a:txBody>
                    <a:bodyPr/>
                    <a:lstStyle/>
                    <a:p>
                      <a:r>
                        <a:rPr lang="en-US" b="1" dirty="0" smtClean="0"/>
                        <a:t>T2</a:t>
                      </a:r>
                      <a:endParaRPr lang="en-US" b="1" dirty="0"/>
                    </a:p>
                  </a:txBody>
                  <a:tcPr/>
                </a:tc>
              </a:tr>
              <a:tr h="370840">
                <a:tc>
                  <a:txBody>
                    <a:bodyPr/>
                    <a:lstStyle/>
                    <a:p>
                      <a:r>
                        <a:rPr lang="en-US" dirty="0" smtClean="0"/>
                        <a:t>R(A)</a:t>
                      </a:r>
                      <a:endParaRPr lang="en-US" dirty="0"/>
                    </a:p>
                  </a:txBody>
                  <a:tcPr/>
                </a:tc>
                <a:tc>
                  <a:txBody>
                    <a:bodyPr/>
                    <a:lstStyle/>
                    <a:p>
                      <a:r>
                        <a:rPr lang="en-US" dirty="0" smtClean="0"/>
                        <a:t>W(A)</a:t>
                      </a:r>
                      <a:endParaRPr lang="en-US" dirty="0"/>
                    </a:p>
                  </a:txBody>
                  <a:tcPr/>
                </a:tc>
              </a:tr>
              <a:tr h="370840">
                <a:tc>
                  <a:txBody>
                    <a:bodyPr/>
                    <a:lstStyle/>
                    <a:p>
                      <a:r>
                        <a:rPr lang="en-US" dirty="0" smtClean="0"/>
                        <a:t>W(A)</a:t>
                      </a:r>
                      <a:endParaRPr lang="en-US" dirty="0"/>
                    </a:p>
                  </a:txBody>
                  <a:tcPr/>
                </a:tc>
                <a:tc>
                  <a:txBody>
                    <a:bodyPr/>
                    <a:lstStyle/>
                    <a:p>
                      <a:r>
                        <a:rPr lang="en-US" dirty="0" smtClean="0"/>
                        <a:t>R(A)</a:t>
                      </a:r>
                      <a:endParaRPr lang="en-US" dirty="0"/>
                    </a:p>
                  </a:txBody>
                  <a:tcPr/>
                </a:tc>
              </a:tr>
              <a:tr h="370840">
                <a:tc>
                  <a:txBody>
                    <a:bodyPr/>
                    <a:lstStyle/>
                    <a:p>
                      <a:r>
                        <a:rPr lang="en-US" dirty="0" smtClean="0"/>
                        <a:t>W(A)</a:t>
                      </a:r>
                      <a:endParaRPr lang="en-US" dirty="0"/>
                    </a:p>
                  </a:txBody>
                  <a:tcPr/>
                </a:tc>
                <a:tc>
                  <a:txBody>
                    <a:bodyPr/>
                    <a:lstStyle/>
                    <a:p>
                      <a:r>
                        <a:rPr lang="en-US" dirty="0" smtClean="0"/>
                        <a:t>W(A)</a:t>
                      </a:r>
                      <a:endParaRPr lang="en-US" dirty="0"/>
                    </a:p>
                  </a:txBody>
                  <a:tcPr/>
                </a:tc>
              </a:tr>
            </a:tbl>
          </a:graphicData>
        </a:graphic>
      </p:graphicFrame>
    </p:spTree>
    <p:extLst>
      <p:ext uri="{BB962C8B-B14F-4D97-AF65-F5344CB8AC3E}">
        <p14:creationId xmlns:p14="http://schemas.microsoft.com/office/powerpoint/2010/main" val="593957323"/>
      </p:ext>
    </p:extLst>
  </p:cSld>
  <p:clrMapOvr>
    <a:masterClrMapping/>
  </p:clrMapOvr>
  <p:transition>
    <p:cover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7531"/>
            <a:ext cx="8229600" cy="838200"/>
          </a:xfrm>
        </p:spPr>
        <p:txBody>
          <a:bodyPr/>
          <a:lstStyle/>
          <a:p>
            <a:r>
              <a:rPr lang="en-US" dirty="0" err="1" smtClean="0"/>
              <a:t>Con;t</a:t>
            </a:r>
            <a:r>
              <a:rPr lang="en-US" dirty="0" smtClean="0"/>
              <a:t> </a:t>
            </a:r>
            <a:endParaRPr lang="en-US" dirty="0"/>
          </a:p>
        </p:txBody>
      </p:sp>
      <p:sp>
        <p:nvSpPr>
          <p:cNvPr id="3" name="Content Placeholder 2"/>
          <p:cNvSpPr>
            <a:spLocks noGrp="1"/>
          </p:cNvSpPr>
          <p:nvPr>
            <p:ph idx="1"/>
          </p:nvPr>
        </p:nvSpPr>
        <p:spPr>
          <a:xfrm>
            <a:off x="228600" y="914400"/>
            <a:ext cx="8915400" cy="5334000"/>
          </a:xfrm>
        </p:spPr>
        <p:txBody>
          <a:bodyPr/>
          <a:lstStyle/>
          <a:p>
            <a:r>
              <a:rPr lang="en-US" sz="2000" b="1" dirty="0"/>
              <a:t>Equivalent </a:t>
            </a:r>
            <a:r>
              <a:rPr lang="en-US" sz="2000" b="1" dirty="0" smtClean="0"/>
              <a:t>Schedule</a:t>
            </a:r>
            <a:r>
              <a:rPr lang="en-US" sz="2000" dirty="0" smtClean="0"/>
              <a:t>(since Schedule S is converted to S’ by serial swaps of non conflicting instruction)</a:t>
            </a:r>
          </a:p>
          <a:p>
            <a:r>
              <a:rPr lang="en-US" sz="2000" dirty="0" smtClean="0"/>
              <a:t>The following operation are conflicting schedule</a:t>
            </a:r>
          </a:p>
          <a:p>
            <a:pPr marL="0" indent="0">
              <a:buNone/>
            </a:pPr>
            <a:r>
              <a:rPr lang="en-US" dirty="0" smtClean="0"/>
              <a:t>S							    S'</a:t>
            </a:r>
            <a:endParaRPr lang="en-US" dirty="0"/>
          </a:p>
          <a:p>
            <a:endParaRPr lang="en-US" dirty="0" smtClean="0"/>
          </a:p>
          <a:p>
            <a:endParaRPr lang="en-US" dirty="0"/>
          </a:p>
          <a:p>
            <a:endParaRPr lang="en-US" dirty="0" smtClean="0"/>
          </a:p>
          <a:p>
            <a:pPr marL="0"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CA55914D-03DF-4832-9E47-C196083B205C}" type="slidenum">
              <a:rPr lang="en-US" smtClean="0"/>
              <a:pPr/>
              <a:t>27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112252433"/>
              </p:ext>
            </p:extLst>
          </p:nvPr>
        </p:nvGraphicFramePr>
        <p:xfrm>
          <a:off x="152400" y="2819399"/>
          <a:ext cx="1905000" cy="3343184"/>
        </p:xfrm>
        <a:graphic>
          <a:graphicData uri="http://schemas.openxmlformats.org/drawingml/2006/table">
            <a:tbl>
              <a:tblPr firstRow="1" bandRow="1">
                <a:tableStyleId>{5940675A-B579-460E-94D1-54222C63F5DA}</a:tableStyleId>
              </a:tblPr>
              <a:tblGrid>
                <a:gridCol w="952500"/>
                <a:gridCol w="952500"/>
              </a:tblGrid>
              <a:tr h="417104">
                <a:tc>
                  <a:txBody>
                    <a:bodyPr/>
                    <a:lstStyle/>
                    <a:p>
                      <a:r>
                        <a:rPr lang="en-US" b="1" dirty="0" smtClean="0"/>
                        <a:t>T1</a:t>
                      </a:r>
                      <a:endParaRPr lang="en-US" b="1" dirty="0"/>
                    </a:p>
                  </a:txBody>
                  <a:tcPr/>
                </a:tc>
                <a:tc>
                  <a:txBody>
                    <a:bodyPr/>
                    <a:lstStyle/>
                    <a:p>
                      <a:r>
                        <a:rPr lang="en-US" b="1" dirty="0" smtClean="0"/>
                        <a:t>T2</a:t>
                      </a:r>
                      <a:endParaRPr lang="en-US" b="1" dirty="0"/>
                    </a:p>
                  </a:txBody>
                  <a:tcPr/>
                </a:tc>
              </a:tr>
              <a:tr h="346007">
                <a:tc>
                  <a:txBody>
                    <a:bodyPr/>
                    <a:lstStyle/>
                    <a:p>
                      <a:r>
                        <a:rPr lang="en-US" dirty="0" smtClean="0"/>
                        <a:t>R(A)</a:t>
                      </a:r>
                      <a:endParaRPr lang="en-US" dirty="0"/>
                    </a:p>
                  </a:txBody>
                  <a:tcPr/>
                </a:tc>
                <a:tc>
                  <a:txBody>
                    <a:bodyPr/>
                    <a:lstStyle/>
                    <a:p>
                      <a:endParaRPr lang="en-US" dirty="0"/>
                    </a:p>
                  </a:txBody>
                  <a:tcPr/>
                </a:tc>
              </a:tr>
              <a:tr h="346007">
                <a:tc>
                  <a:txBody>
                    <a:bodyPr/>
                    <a:lstStyle/>
                    <a:p>
                      <a:r>
                        <a:rPr lang="en-US" dirty="0" smtClean="0"/>
                        <a:t>W(A)</a:t>
                      </a:r>
                      <a:endParaRPr lang="en-US" dirty="0"/>
                    </a:p>
                  </a:txBody>
                  <a:tcPr/>
                </a:tc>
                <a:tc>
                  <a:txBody>
                    <a:bodyPr/>
                    <a:lstStyle/>
                    <a:p>
                      <a:endParaRPr lang="en-US" dirty="0"/>
                    </a:p>
                  </a:txBody>
                  <a:tcPr/>
                </a:tc>
              </a:tr>
              <a:tr h="346007">
                <a:tc>
                  <a:txBody>
                    <a:bodyPr/>
                    <a:lstStyle/>
                    <a:p>
                      <a:endParaRPr lang="en-US" dirty="0"/>
                    </a:p>
                  </a:txBody>
                  <a:tcPr/>
                </a:tc>
                <a:tc>
                  <a:txBody>
                    <a:bodyPr/>
                    <a:lstStyle/>
                    <a:p>
                      <a:r>
                        <a:rPr lang="en-US" dirty="0" smtClean="0"/>
                        <a:t>R(A)</a:t>
                      </a:r>
                      <a:endParaRPr lang="en-US" dirty="0"/>
                    </a:p>
                  </a:txBody>
                  <a:tcPr/>
                </a:tc>
              </a:tr>
              <a:tr h="346007">
                <a:tc>
                  <a:txBody>
                    <a:bodyPr/>
                    <a:lstStyle/>
                    <a:p>
                      <a:endParaRPr lang="en-US" dirty="0"/>
                    </a:p>
                  </a:txBody>
                  <a:tcPr/>
                </a:tc>
                <a:tc>
                  <a:txBody>
                    <a:bodyPr/>
                    <a:lstStyle/>
                    <a:p>
                      <a:r>
                        <a:rPr lang="en-US" dirty="0" smtClean="0"/>
                        <a:t>W(A)</a:t>
                      </a:r>
                      <a:endParaRPr lang="en-US" dirty="0"/>
                    </a:p>
                  </a:txBody>
                  <a:tcPr/>
                </a:tc>
              </a:tr>
              <a:tr h="3460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R(B)</a:t>
                      </a:r>
                    </a:p>
                  </a:txBody>
                  <a:tcPr/>
                </a:tc>
                <a:tc>
                  <a:txBody>
                    <a:bodyPr/>
                    <a:lstStyle/>
                    <a:p>
                      <a:endParaRPr lang="en-US" dirty="0"/>
                    </a:p>
                  </a:txBody>
                  <a:tcPr/>
                </a:tc>
              </a:tr>
              <a:tr h="346007">
                <a:tc>
                  <a:txBody>
                    <a:bodyPr/>
                    <a:lstStyle/>
                    <a:p>
                      <a:r>
                        <a:rPr lang="en-US" dirty="0" smtClean="0"/>
                        <a:t>W(B)</a:t>
                      </a:r>
                      <a:endParaRPr lang="en-US" dirty="0"/>
                    </a:p>
                  </a:txBody>
                  <a:tcPr/>
                </a:tc>
                <a:tc>
                  <a:txBody>
                    <a:bodyPr/>
                    <a:lstStyle/>
                    <a:p>
                      <a:endParaRPr lang="en-US" dirty="0"/>
                    </a:p>
                  </a:txBody>
                  <a:tcPr/>
                </a:tc>
              </a:tr>
              <a:tr h="346007">
                <a:tc>
                  <a:txBody>
                    <a:bodyPr/>
                    <a:lstStyle/>
                    <a:p>
                      <a:endParaRPr lang="en-US" dirty="0"/>
                    </a:p>
                  </a:txBody>
                  <a:tcPr/>
                </a:tc>
                <a:tc>
                  <a:txBody>
                    <a:bodyPr/>
                    <a:lstStyle/>
                    <a:p>
                      <a:r>
                        <a:rPr lang="en-US" dirty="0" smtClean="0"/>
                        <a:t>R(B)</a:t>
                      </a:r>
                      <a:endParaRPr lang="en-US" dirty="0"/>
                    </a:p>
                  </a:txBody>
                  <a:tcPr/>
                </a:tc>
              </a:tr>
              <a:tr h="346007">
                <a:tc>
                  <a:txBody>
                    <a:bodyPr/>
                    <a:lstStyle/>
                    <a:p>
                      <a:endParaRPr lang="en-US" dirty="0"/>
                    </a:p>
                  </a:txBody>
                  <a:tcPr/>
                </a:tc>
                <a:tc>
                  <a:txBody>
                    <a:bodyPr/>
                    <a:lstStyle/>
                    <a:p>
                      <a:r>
                        <a:rPr lang="en-US" dirty="0" smtClean="0"/>
                        <a:t>W(B)</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58864843"/>
              </p:ext>
            </p:extLst>
          </p:nvPr>
        </p:nvGraphicFramePr>
        <p:xfrm>
          <a:off x="2362200" y="2667000"/>
          <a:ext cx="1981200" cy="3332480"/>
        </p:xfrm>
        <a:graphic>
          <a:graphicData uri="http://schemas.openxmlformats.org/drawingml/2006/table">
            <a:tbl>
              <a:tblPr firstRow="1" bandRow="1">
                <a:tableStyleId>{5940675A-B579-460E-94D1-54222C63F5DA}</a:tableStyleId>
              </a:tblPr>
              <a:tblGrid>
                <a:gridCol w="825500"/>
                <a:gridCol w="1155700"/>
              </a:tblGrid>
              <a:tr h="370840">
                <a:tc>
                  <a:txBody>
                    <a:bodyPr/>
                    <a:lstStyle/>
                    <a:p>
                      <a:r>
                        <a:rPr lang="en-US" b="1" dirty="0" smtClean="0"/>
                        <a:t>T1</a:t>
                      </a:r>
                      <a:endParaRPr lang="en-US" b="1" dirty="0"/>
                    </a:p>
                  </a:txBody>
                  <a:tcPr/>
                </a:tc>
                <a:tc>
                  <a:txBody>
                    <a:bodyPr/>
                    <a:lstStyle/>
                    <a:p>
                      <a:r>
                        <a:rPr lang="en-US" b="1" dirty="0" smtClean="0"/>
                        <a:t>T2</a:t>
                      </a:r>
                      <a:endParaRPr lang="en-US" b="1" dirty="0"/>
                    </a:p>
                  </a:txBody>
                  <a:tcPr/>
                </a:tc>
              </a:tr>
              <a:tr h="314960">
                <a:tc>
                  <a:txBody>
                    <a:bodyPr/>
                    <a:lstStyle/>
                    <a:p>
                      <a:r>
                        <a:rPr lang="en-US" dirty="0" smtClean="0"/>
                        <a:t>R(A)</a:t>
                      </a:r>
                      <a:endParaRPr lang="en-US" dirty="0"/>
                    </a:p>
                  </a:txBody>
                  <a:tcPr/>
                </a:tc>
                <a:tc>
                  <a:txBody>
                    <a:bodyPr/>
                    <a:lstStyle/>
                    <a:p>
                      <a:endParaRPr lang="en-US" dirty="0"/>
                    </a:p>
                  </a:txBody>
                  <a:tcPr/>
                </a:tc>
              </a:tr>
              <a:tr h="370840">
                <a:tc>
                  <a:txBody>
                    <a:bodyPr/>
                    <a:lstStyle/>
                    <a:p>
                      <a:r>
                        <a:rPr lang="en-US" dirty="0" smtClean="0"/>
                        <a:t>W(A)</a:t>
                      </a:r>
                      <a:endParaRPr lang="en-US" dirty="0"/>
                    </a:p>
                  </a:txBody>
                  <a:tcPr/>
                </a:tc>
                <a:tc>
                  <a:txBody>
                    <a:bodyPr/>
                    <a:lstStyle/>
                    <a:p>
                      <a:endParaRPr lang="en-US" dirty="0"/>
                    </a:p>
                  </a:txBody>
                  <a:tcPr/>
                </a:tc>
              </a:tr>
              <a:tr h="37084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R(B)</a:t>
                      </a:r>
                    </a:p>
                  </a:txBody>
                  <a:tcPr/>
                </a:tc>
                <a:tc>
                  <a:txBody>
                    <a:bodyPr/>
                    <a:lstStyle/>
                    <a:p>
                      <a:endParaRPr lang="en-US" dirty="0"/>
                    </a:p>
                  </a:txBody>
                  <a:tcPr/>
                </a:tc>
              </a:tr>
              <a:tr h="37084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W(A)</a:t>
                      </a:r>
                    </a:p>
                  </a:txBody>
                  <a:tcPr/>
                </a:tc>
              </a:tr>
              <a:tr h="370840">
                <a:tc>
                  <a:txBody>
                    <a:bodyPr/>
                    <a:lstStyle/>
                    <a:p>
                      <a:r>
                        <a:rPr lang="en-US" dirty="0" smtClean="0"/>
                        <a:t>W(B)</a:t>
                      </a:r>
                      <a:endParaRPr lang="en-US" dirty="0"/>
                    </a:p>
                  </a:txBody>
                  <a:tcPr/>
                </a:tc>
                <a:tc>
                  <a:txBody>
                    <a:bodyPr/>
                    <a:lstStyle/>
                    <a:p>
                      <a:endParaRPr lang="en-US" dirty="0"/>
                    </a:p>
                  </a:txBody>
                  <a:tcPr/>
                </a:tc>
              </a:tr>
              <a:tr h="370840">
                <a:tc>
                  <a:txBody>
                    <a:bodyPr/>
                    <a:lstStyle/>
                    <a:p>
                      <a:endParaRPr lang="en-US" dirty="0"/>
                    </a:p>
                  </a:txBody>
                  <a:tcPr/>
                </a:tc>
                <a:tc>
                  <a:txBody>
                    <a:bodyPr/>
                    <a:lstStyle/>
                    <a:p>
                      <a:r>
                        <a:rPr lang="en-US" dirty="0" smtClean="0"/>
                        <a:t>R(B)</a:t>
                      </a:r>
                      <a:endParaRPr lang="en-US" dirty="0"/>
                    </a:p>
                  </a:txBody>
                  <a:tcPr/>
                </a:tc>
              </a:tr>
              <a:tr h="370840">
                <a:tc>
                  <a:txBody>
                    <a:bodyPr/>
                    <a:lstStyle/>
                    <a:p>
                      <a:endParaRPr lang="en-US" dirty="0"/>
                    </a:p>
                  </a:txBody>
                  <a:tcPr/>
                </a:tc>
                <a:tc>
                  <a:txBody>
                    <a:bodyPr/>
                    <a:lstStyle/>
                    <a:p>
                      <a:r>
                        <a:rPr lang="en-US" dirty="0" smtClean="0"/>
                        <a:t>W(B)</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58981458"/>
              </p:ext>
            </p:extLst>
          </p:nvPr>
        </p:nvGraphicFramePr>
        <p:xfrm>
          <a:off x="4572000" y="2667000"/>
          <a:ext cx="1981200" cy="3332480"/>
        </p:xfrm>
        <a:graphic>
          <a:graphicData uri="http://schemas.openxmlformats.org/drawingml/2006/table">
            <a:tbl>
              <a:tblPr firstRow="1" bandRow="1">
                <a:tableStyleId>{5940675A-B579-460E-94D1-54222C63F5DA}</a:tableStyleId>
              </a:tblPr>
              <a:tblGrid>
                <a:gridCol w="825500"/>
                <a:gridCol w="1155700"/>
              </a:tblGrid>
              <a:tr h="218440">
                <a:tc>
                  <a:txBody>
                    <a:bodyPr/>
                    <a:lstStyle/>
                    <a:p>
                      <a:r>
                        <a:rPr lang="en-US" b="1" dirty="0" smtClean="0"/>
                        <a:t>T1</a:t>
                      </a:r>
                      <a:endParaRPr lang="en-US" b="1" dirty="0"/>
                    </a:p>
                  </a:txBody>
                  <a:tcPr/>
                </a:tc>
                <a:tc>
                  <a:txBody>
                    <a:bodyPr/>
                    <a:lstStyle/>
                    <a:p>
                      <a:r>
                        <a:rPr lang="en-US" b="1" dirty="0" smtClean="0"/>
                        <a:t>T2</a:t>
                      </a:r>
                      <a:endParaRPr lang="en-US" b="1" dirty="0"/>
                    </a:p>
                  </a:txBody>
                  <a:tcPr/>
                </a:tc>
              </a:tr>
              <a:tr h="370840">
                <a:tc>
                  <a:txBody>
                    <a:bodyPr/>
                    <a:lstStyle/>
                    <a:p>
                      <a:r>
                        <a:rPr lang="en-US" dirty="0" smtClean="0"/>
                        <a:t>R(A)</a:t>
                      </a:r>
                      <a:endParaRPr lang="en-US" dirty="0"/>
                    </a:p>
                  </a:txBody>
                  <a:tcPr/>
                </a:tc>
                <a:tc>
                  <a:txBody>
                    <a:bodyPr/>
                    <a:lstStyle/>
                    <a:p>
                      <a:endParaRPr lang="en-US" dirty="0"/>
                    </a:p>
                  </a:txBody>
                  <a:tcPr/>
                </a:tc>
              </a:tr>
              <a:tr h="370840">
                <a:tc>
                  <a:txBody>
                    <a:bodyPr/>
                    <a:lstStyle/>
                    <a:p>
                      <a:r>
                        <a:rPr lang="en-US" dirty="0" smtClean="0"/>
                        <a:t>W(A)</a:t>
                      </a:r>
                      <a:endParaRPr lang="en-US" dirty="0"/>
                    </a:p>
                  </a:txBody>
                  <a:tcPr/>
                </a:tc>
                <a:tc>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W(A)</a:t>
                      </a:r>
                    </a:p>
                  </a:txBody>
                  <a:tcPr/>
                </a:tc>
              </a:tr>
              <a:tr h="370840">
                <a:tc>
                  <a:txBody>
                    <a:bodyPr/>
                    <a:lstStyle/>
                    <a:p>
                      <a:endParaRPr lang="en-US" dirty="0"/>
                    </a:p>
                  </a:txBody>
                  <a:tcPr/>
                </a:tc>
                <a:tc>
                  <a:txBody>
                    <a:bodyPr/>
                    <a:lstStyle/>
                    <a:p>
                      <a:r>
                        <a:rPr lang="en-US" dirty="0" smtClean="0"/>
                        <a:t>R(B)</a:t>
                      </a:r>
                      <a:endParaRPr lang="en-US" dirty="0"/>
                    </a:p>
                  </a:txBody>
                  <a:tcPr/>
                </a:tc>
              </a:tr>
              <a:tr h="370840">
                <a:tc>
                  <a:txBody>
                    <a:bodyPr/>
                    <a:lstStyle/>
                    <a:p>
                      <a:endParaRPr lang="en-US" dirty="0"/>
                    </a:p>
                  </a:txBody>
                  <a:tcPr/>
                </a:tc>
                <a:tc>
                  <a:txBody>
                    <a:bodyPr/>
                    <a:lstStyle/>
                    <a:p>
                      <a:r>
                        <a:rPr lang="en-US" dirty="0" smtClean="0"/>
                        <a:t>W(B)</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04449717"/>
              </p:ext>
            </p:extLst>
          </p:nvPr>
        </p:nvGraphicFramePr>
        <p:xfrm>
          <a:off x="6781800" y="2667000"/>
          <a:ext cx="1981200" cy="3337560"/>
        </p:xfrm>
        <a:graphic>
          <a:graphicData uri="http://schemas.openxmlformats.org/drawingml/2006/table">
            <a:tbl>
              <a:tblPr firstRow="1" bandRow="1">
                <a:tableStyleId>{5940675A-B579-460E-94D1-54222C63F5DA}</a:tableStyleId>
              </a:tblPr>
              <a:tblGrid>
                <a:gridCol w="825500"/>
                <a:gridCol w="1155700"/>
              </a:tblGrid>
              <a:tr h="370840">
                <a:tc>
                  <a:txBody>
                    <a:bodyPr/>
                    <a:lstStyle/>
                    <a:p>
                      <a:r>
                        <a:rPr lang="en-US" b="1" dirty="0" smtClean="0"/>
                        <a:t>T1</a:t>
                      </a:r>
                      <a:endParaRPr lang="en-US" b="1" dirty="0"/>
                    </a:p>
                  </a:txBody>
                  <a:tcPr/>
                </a:tc>
                <a:tc>
                  <a:txBody>
                    <a:bodyPr/>
                    <a:lstStyle/>
                    <a:p>
                      <a:r>
                        <a:rPr lang="en-US" b="1" dirty="0" smtClean="0"/>
                        <a:t>T2</a:t>
                      </a:r>
                      <a:endParaRPr lang="en-US" b="1" dirty="0"/>
                    </a:p>
                  </a:txBody>
                  <a:tcPr/>
                </a:tc>
              </a:tr>
              <a:tr h="370840">
                <a:tc>
                  <a:txBody>
                    <a:bodyPr/>
                    <a:lstStyle/>
                    <a:p>
                      <a:r>
                        <a:rPr lang="en-US" dirty="0" smtClean="0"/>
                        <a:t>R(A)</a:t>
                      </a:r>
                      <a:endParaRPr lang="en-US" dirty="0"/>
                    </a:p>
                  </a:txBody>
                  <a:tcPr/>
                </a:tc>
                <a:tc>
                  <a:txBody>
                    <a:bodyPr/>
                    <a:lstStyle/>
                    <a:p>
                      <a:endParaRPr lang="en-US" dirty="0"/>
                    </a:p>
                  </a:txBody>
                  <a:tcPr/>
                </a:tc>
              </a:tr>
              <a:tr h="370840">
                <a:tc>
                  <a:txBody>
                    <a:bodyPr/>
                    <a:lstStyle/>
                    <a:p>
                      <a:r>
                        <a:rPr lang="en-US" dirty="0" smtClean="0"/>
                        <a:t>W(A)</a:t>
                      </a:r>
                      <a:endParaRPr lang="en-US" dirty="0"/>
                    </a:p>
                  </a:txBody>
                  <a:tcPr/>
                </a:tc>
                <a:tc>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a:t>
                      </a:r>
                    </a:p>
                  </a:txBody>
                  <a:tcPr/>
                </a:tc>
              </a:tr>
              <a:tr h="37084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W(A)</a:t>
                      </a:r>
                    </a:p>
                  </a:txBody>
                  <a:tcPr/>
                </a:tc>
              </a:tr>
              <a:tr h="370840">
                <a:tc>
                  <a:txBody>
                    <a:bodyPr/>
                    <a:lstStyle/>
                    <a:p>
                      <a:endParaRPr lang="en-US" dirty="0"/>
                    </a:p>
                  </a:txBody>
                  <a:tcPr/>
                </a:tc>
                <a:tc>
                  <a:txBody>
                    <a:bodyPr/>
                    <a:lstStyle/>
                    <a:p>
                      <a:r>
                        <a:rPr lang="en-US" dirty="0" smtClean="0"/>
                        <a:t>R(B)</a:t>
                      </a:r>
                      <a:endParaRPr lang="en-US" dirty="0"/>
                    </a:p>
                  </a:txBody>
                  <a:tcPr/>
                </a:tc>
              </a:tr>
              <a:tr h="370840">
                <a:tc>
                  <a:txBody>
                    <a:bodyPr/>
                    <a:lstStyle/>
                    <a:p>
                      <a:endParaRPr lang="en-US" dirty="0"/>
                    </a:p>
                  </a:txBody>
                  <a:tcPr/>
                </a:tc>
                <a:tc>
                  <a:txBody>
                    <a:bodyPr/>
                    <a:lstStyle/>
                    <a:p>
                      <a:r>
                        <a:rPr lang="en-US" dirty="0" smtClean="0"/>
                        <a:t>W(B)</a:t>
                      </a:r>
                      <a:endParaRPr lang="en-US" dirty="0"/>
                    </a:p>
                  </a:txBody>
                  <a:tcPr/>
                </a:tc>
              </a:tr>
            </a:tbl>
          </a:graphicData>
        </a:graphic>
      </p:graphicFrame>
    </p:spTree>
    <p:extLst>
      <p:ext uri="{BB962C8B-B14F-4D97-AF65-F5344CB8AC3E}">
        <p14:creationId xmlns:p14="http://schemas.microsoft.com/office/powerpoint/2010/main" val="2770871574"/>
      </p:ext>
    </p:extLst>
  </p:cSld>
  <p:clrMapOvr>
    <a:masterClrMapping/>
  </p:clrMapOvr>
  <p:transition>
    <p:cover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7531"/>
            <a:ext cx="8229600" cy="838200"/>
          </a:xfrm>
        </p:spPr>
        <p:txBody>
          <a:bodyPr/>
          <a:lstStyle/>
          <a:p>
            <a:r>
              <a:rPr lang="en-US" dirty="0" err="1" smtClean="0"/>
              <a:t>Con;t</a:t>
            </a:r>
            <a:r>
              <a:rPr lang="en-US" dirty="0" smtClean="0"/>
              <a:t> </a:t>
            </a:r>
            <a:endParaRPr lang="en-US" dirty="0"/>
          </a:p>
        </p:txBody>
      </p:sp>
      <p:sp>
        <p:nvSpPr>
          <p:cNvPr id="3" name="Content Placeholder 2"/>
          <p:cNvSpPr>
            <a:spLocks noGrp="1"/>
          </p:cNvSpPr>
          <p:nvPr>
            <p:ph idx="1"/>
          </p:nvPr>
        </p:nvSpPr>
        <p:spPr>
          <a:xfrm>
            <a:off x="228600" y="914400"/>
            <a:ext cx="8915400" cy="5334000"/>
          </a:xfrm>
        </p:spPr>
        <p:txBody>
          <a:bodyPr>
            <a:normAutofit lnSpcReduction="10000"/>
          </a:bodyPr>
          <a:lstStyle/>
          <a:p>
            <a:r>
              <a:rPr lang="en-US" sz="2400" dirty="0" smtClean="0"/>
              <a:t>Non Conflict Schedule</a:t>
            </a:r>
          </a:p>
          <a:p>
            <a:r>
              <a:rPr lang="en-US" dirty="0" smtClean="0"/>
              <a:t>We can not convert to S dash </a:t>
            </a:r>
          </a:p>
          <a:p>
            <a:pPr marL="0" indent="0">
              <a:buNone/>
            </a:pPr>
            <a:r>
              <a:rPr lang="en-US" dirty="0" smtClean="0"/>
              <a:t>	S				S’	    </a:t>
            </a:r>
          </a:p>
          <a:p>
            <a:pPr marL="0" indent="0">
              <a:buNone/>
            </a:pPr>
            <a:endParaRPr lang="en-US" dirty="0" smtClean="0"/>
          </a:p>
          <a:p>
            <a:endParaRPr lang="en-US" dirty="0"/>
          </a:p>
          <a:p>
            <a:endParaRPr lang="en-US" dirty="0" smtClean="0"/>
          </a:p>
          <a:p>
            <a:pPr marL="0" indent="0">
              <a:buNone/>
            </a:pPr>
            <a:endParaRPr lang="en-US" dirty="0" smtClean="0"/>
          </a:p>
          <a:p>
            <a:endParaRPr lang="en-US" dirty="0" smtClean="0"/>
          </a:p>
          <a:p>
            <a:endParaRPr lang="en-US" dirty="0"/>
          </a:p>
          <a:p>
            <a:endParaRPr lang="en-US" dirty="0" smtClean="0"/>
          </a:p>
          <a:p>
            <a:r>
              <a:rPr lang="en-US" dirty="0" smtClean="0"/>
              <a:t>Its not conflict </a:t>
            </a:r>
            <a:r>
              <a:rPr lang="en-US" dirty="0" err="1" smtClean="0"/>
              <a:t>serializable</a:t>
            </a:r>
            <a:endParaRPr lang="en-US" dirty="0" smtClean="0"/>
          </a:p>
          <a:p>
            <a:r>
              <a:rPr lang="en-US" dirty="0" smtClean="0"/>
              <a:t>It may produce or not produce consistence result</a:t>
            </a:r>
            <a:endParaRPr lang="en-US" dirty="0"/>
          </a:p>
        </p:txBody>
      </p:sp>
      <p:sp>
        <p:nvSpPr>
          <p:cNvPr id="4" name="Slide Number Placeholder 3"/>
          <p:cNvSpPr>
            <a:spLocks noGrp="1"/>
          </p:cNvSpPr>
          <p:nvPr>
            <p:ph type="sldNum" sz="quarter" idx="12"/>
          </p:nvPr>
        </p:nvSpPr>
        <p:spPr/>
        <p:txBody>
          <a:bodyPr/>
          <a:lstStyle/>
          <a:p>
            <a:fld id="{CA55914D-03DF-4832-9E47-C196083B205C}" type="slidenum">
              <a:rPr lang="en-US" smtClean="0"/>
              <a:pPr/>
              <a:t>28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943224803"/>
              </p:ext>
            </p:extLst>
          </p:nvPr>
        </p:nvGraphicFramePr>
        <p:xfrm>
          <a:off x="990600" y="2362200"/>
          <a:ext cx="1905000" cy="2595880"/>
        </p:xfrm>
        <a:graphic>
          <a:graphicData uri="http://schemas.openxmlformats.org/drawingml/2006/table">
            <a:tbl>
              <a:tblPr firstRow="1" bandRow="1">
                <a:tableStyleId>{5940675A-B579-460E-94D1-54222C63F5DA}</a:tableStyleId>
              </a:tblPr>
              <a:tblGrid>
                <a:gridCol w="952500"/>
                <a:gridCol w="952500"/>
              </a:tblGrid>
              <a:tr h="370840">
                <a:tc>
                  <a:txBody>
                    <a:bodyPr/>
                    <a:lstStyle/>
                    <a:p>
                      <a:r>
                        <a:rPr lang="en-US" b="1" dirty="0" smtClean="0"/>
                        <a:t>T1</a:t>
                      </a:r>
                      <a:endParaRPr lang="en-US" b="1" dirty="0"/>
                    </a:p>
                  </a:txBody>
                  <a:tcPr/>
                </a:tc>
                <a:tc>
                  <a:txBody>
                    <a:bodyPr/>
                    <a:lstStyle/>
                    <a:p>
                      <a:r>
                        <a:rPr lang="en-US" b="1" dirty="0" smtClean="0"/>
                        <a:t>T2</a:t>
                      </a:r>
                      <a:endParaRPr lang="en-US" b="1" dirty="0"/>
                    </a:p>
                  </a:txBody>
                  <a:tcPr/>
                </a:tc>
              </a:tr>
              <a:tr h="370840">
                <a:tc>
                  <a:txBody>
                    <a:bodyPr/>
                    <a:lstStyle/>
                    <a:p>
                      <a:r>
                        <a:rPr lang="en-US" dirty="0" smtClean="0"/>
                        <a:t>R(A)</a:t>
                      </a:r>
                      <a:endParaRPr lang="en-US" dirty="0"/>
                    </a:p>
                  </a:txBody>
                  <a:tcPr/>
                </a:tc>
                <a:tc>
                  <a:txBody>
                    <a:bodyPr/>
                    <a:lstStyle/>
                    <a:p>
                      <a:endParaRPr lang="en-US" dirty="0"/>
                    </a:p>
                  </a:txBody>
                  <a:tcPr/>
                </a:tc>
              </a:tr>
              <a:tr h="370840">
                <a:tc>
                  <a:txBody>
                    <a:bodyPr/>
                    <a:lstStyle/>
                    <a:p>
                      <a:r>
                        <a:rPr lang="en-US" dirty="0" smtClean="0"/>
                        <a:t>W(A)</a:t>
                      </a:r>
                      <a:endParaRPr lang="en-US" dirty="0"/>
                    </a:p>
                  </a:txBody>
                  <a:tcPr/>
                </a:tc>
                <a:tc>
                  <a:txBody>
                    <a:bodyPr/>
                    <a:lstStyle/>
                    <a:p>
                      <a:endParaRPr lang="en-US" dirty="0"/>
                    </a:p>
                  </a:txBody>
                  <a:tcPr/>
                </a:tc>
              </a:tr>
              <a:tr h="370840">
                <a:tc>
                  <a:txBody>
                    <a:bodyPr/>
                    <a:lstStyle/>
                    <a:p>
                      <a:endParaRPr lang="en-US" dirty="0"/>
                    </a:p>
                  </a:txBody>
                  <a:tcPr/>
                </a:tc>
                <a:tc>
                  <a:txBody>
                    <a:bodyPr/>
                    <a:lstStyle/>
                    <a:p>
                      <a:r>
                        <a:rPr lang="en-US" dirty="0" smtClean="0"/>
                        <a:t>R(A)</a:t>
                      </a:r>
                      <a:endParaRPr lang="en-US" dirty="0"/>
                    </a:p>
                  </a:txBody>
                  <a:tcPr/>
                </a:tc>
              </a:tr>
              <a:tr h="370840">
                <a:tc>
                  <a:txBody>
                    <a:bodyPr/>
                    <a:lstStyle/>
                    <a:p>
                      <a:endParaRPr lang="en-US" dirty="0"/>
                    </a:p>
                  </a:txBody>
                  <a:tcPr/>
                </a:tc>
                <a:tc>
                  <a:txBody>
                    <a:bodyPr/>
                    <a:lstStyle/>
                    <a:p>
                      <a:r>
                        <a:rPr lang="en-US" dirty="0" smtClean="0"/>
                        <a:t>W(A)</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a:t>
                      </a:r>
                    </a:p>
                  </a:txBody>
                  <a:tcPr/>
                </a:tc>
                <a:tc>
                  <a:txBody>
                    <a:bodyPr/>
                    <a:lstStyle/>
                    <a:p>
                      <a:endParaRPr lang="en-US" dirty="0"/>
                    </a:p>
                  </a:txBody>
                  <a:tcPr/>
                </a:tc>
              </a:tr>
              <a:tr h="370840">
                <a:tc>
                  <a:txBody>
                    <a:bodyPr/>
                    <a:lstStyle/>
                    <a:p>
                      <a:r>
                        <a:rPr lang="en-US" dirty="0" smtClean="0"/>
                        <a:t>W(A)</a:t>
                      </a:r>
                      <a:endParaRPr lang="en-US" dirty="0"/>
                    </a:p>
                  </a:txBody>
                  <a:tcPr/>
                </a:tc>
                <a:tc>
                  <a:txBody>
                    <a:bodyPr/>
                    <a:lstStyle/>
                    <a:p>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29732362"/>
              </p:ext>
            </p:extLst>
          </p:nvPr>
        </p:nvGraphicFramePr>
        <p:xfrm>
          <a:off x="3962400" y="2343150"/>
          <a:ext cx="1981200" cy="2933700"/>
        </p:xfrm>
        <a:graphic>
          <a:graphicData uri="http://schemas.openxmlformats.org/drawingml/2006/table">
            <a:tbl>
              <a:tblPr firstRow="1" bandRow="1">
                <a:tableStyleId>{5940675A-B579-460E-94D1-54222C63F5DA}</a:tableStyleId>
              </a:tblPr>
              <a:tblGrid>
                <a:gridCol w="825500"/>
                <a:gridCol w="1155700"/>
              </a:tblGrid>
              <a:tr h="419100">
                <a:tc>
                  <a:txBody>
                    <a:bodyPr/>
                    <a:lstStyle/>
                    <a:p>
                      <a:r>
                        <a:rPr lang="en-US" b="1" dirty="0" smtClean="0"/>
                        <a:t>T1</a:t>
                      </a:r>
                      <a:endParaRPr lang="en-US" b="1" dirty="0"/>
                    </a:p>
                  </a:txBody>
                  <a:tcPr/>
                </a:tc>
                <a:tc>
                  <a:txBody>
                    <a:bodyPr/>
                    <a:lstStyle/>
                    <a:p>
                      <a:r>
                        <a:rPr lang="en-US" b="1" dirty="0" smtClean="0"/>
                        <a:t>T2</a:t>
                      </a:r>
                      <a:endParaRPr lang="en-US" b="1" dirty="0"/>
                    </a:p>
                  </a:txBody>
                  <a:tcPr/>
                </a:tc>
              </a:tr>
              <a:tr h="419100">
                <a:tc>
                  <a:txBody>
                    <a:bodyPr/>
                    <a:lstStyle/>
                    <a:p>
                      <a:r>
                        <a:rPr lang="en-US" dirty="0" smtClean="0"/>
                        <a:t>R(A)</a:t>
                      </a:r>
                      <a:endParaRPr lang="en-US" dirty="0"/>
                    </a:p>
                  </a:txBody>
                  <a:tcPr/>
                </a:tc>
                <a:tc>
                  <a:txBody>
                    <a:bodyPr/>
                    <a:lstStyle/>
                    <a:p>
                      <a:endParaRPr lang="en-US" dirty="0"/>
                    </a:p>
                  </a:txBody>
                  <a:tcPr/>
                </a:tc>
              </a:tr>
              <a:tr h="419100">
                <a:tc>
                  <a:txBody>
                    <a:bodyPr/>
                    <a:lstStyle/>
                    <a:p>
                      <a:r>
                        <a:rPr lang="en-US" dirty="0" smtClean="0"/>
                        <a:t>W(A)</a:t>
                      </a:r>
                      <a:endParaRPr lang="en-US" dirty="0"/>
                    </a:p>
                  </a:txBody>
                  <a:tcPr/>
                </a:tc>
                <a:tc>
                  <a:txBody>
                    <a:bodyPr/>
                    <a:lstStyle/>
                    <a:p>
                      <a:endParaRPr lang="en-US" dirty="0"/>
                    </a:p>
                  </a:txBody>
                  <a:tcPr/>
                </a:tc>
              </a:tr>
              <a:tr h="419100">
                <a:tc>
                  <a:txBody>
                    <a:bodyPr/>
                    <a:lstStyle/>
                    <a:p>
                      <a:r>
                        <a:rPr lang="en-US" dirty="0" smtClean="0"/>
                        <a:t>R(A)</a:t>
                      </a:r>
                      <a:endParaRPr lang="en-US" dirty="0"/>
                    </a:p>
                  </a:txBody>
                  <a:tcPr/>
                </a:tc>
                <a:tc>
                  <a:txBody>
                    <a:bodyPr/>
                    <a:lstStyle/>
                    <a:p>
                      <a:endParaRPr lang="en-US" dirty="0"/>
                    </a:p>
                  </a:txBody>
                  <a:tcPr/>
                </a:tc>
              </a:tr>
              <a:tr h="419100">
                <a:tc>
                  <a:txBody>
                    <a:bodyPr/>
                    <a:lstStyle/>
                    <a:p>
                      <a:r>
                        <a:rPr lang="en-US" dirty="0" smtClean="0"/>
                        <a:t>W(A)</a:t>
                      </a:r>
                      <a:endParaRPr lang="en-US" dirty="0"/>
                    </a:p>
                  </a:txBody>
                  <a:tcPr/>
                </a:tc>
                <a:tc>
                  <a:txBody>
                    <a:bodyPr/>
                    <a:lstStyle/>
                    <a:p>
                      <a:endParaRPr lang="en-US" dirty="0"/>
                    </a:p>
                  </a:txBody>
                  <a:tcPr/>
                </a:tc>
              </a:tr>
              <a:tr h="419100">
                <a:tc>
                  <a:txBody>
                    <a:bodyPr/>
                    <a:lstStyle/>
                    <a:p>
                      <a:endParaRPr lang="en-US" dirty="0"/>
                    </a:p>
                  </a:txBody>
                  <a:tcPr/>
                </a:tc>
                <a:tc>
                  <a:txBody>
                    <a:bodyPr/>
                    <a:lstStyle/>
                    <a:p>
                      <a:r>
                        <a:rPr lang="en-US" dirty="0" smtClean="0"/>
                        <a:t>R(A)</a:t>
                      </a:r>
                      <a:endParaRPr lang="en-US" dirty="0"/>
                    </a:p>
                  </a:txBody>
                  <a:tcPr/>
                </a:tc>
              </a:tr>
              <a:tr h="419100">
                <a:tc>
                  <a:txBody>
                    <a:bodyPr/>
                    <a:lstStyle/>
                    <a:p>
                      <a:endParaRPr lang="en-US" dirty="0"/>
                    </a:p>
                  </a:txBody>
                  <a:tcPr/>
                </a:tc>
                <a:tc>
                  <a:txBody>
                    <a:bodyPr/>
                    <a:lstStyle/>
                    <a:p>
                      <a:r>
                        <a:rPr lang="en-US" dirty="0" smtClean="0"/>
                        <a:t>W(A)</a:t>
                      </a:r>
                      <a:endParaRPr lang="en-US" dirty="0"/>
                    </a:p>
                  </a:txBody>
                  <a:tcPr/>
                </a:tc>
              </a:tr>
            </a:tbl>
          </a:graphicData>
        </a:graphic>
      </p:graphicFrame>
      <p:cxnSp>
        <p:nvCxnSpPr>
          <p:cNvPr id="11" name="Straight Arrow Connector 10"/>
          <p:cNvCxnSpPr/>
          <p:nvPr/>
        </p:nvCxnSpPr>
        <p:spPr>
          <a:xfrm flipV="1">
            <a:off x="1295400" y="38100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124200" y="37338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24987"/>
      </p:ext>
    </p:extLst>
  </p:cSld>
  <p:clrMapOvr>
    <a:masterClrMapping/>
  </p:clrMapOvr>
  <p:transition>
    <p:cover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7531"/>
            <a:ext cx="8229600" cy="838200"/>
          </a:xfrm>
        </p:spPr>
        <p:txBody>
          <a:bodyPr/>
          <a:lstStyle/>
          <a:p>
            <a:r>
              <a:rPr lang="en-US" dirty="0" err="1" smtClean="0"/>
              <a:t>Con;t</a:t>
            </a:r>
            <a:r>
              <a:rPr lang="en-US" dirty="0" smtClean="0"/>
              <a:t> </a:t>
            </a:r>
            <a:endParaRPr lang="en-US" dirty="0"/>
          </a:p>
        </p:txBody>
      </p:sp>
      <p:sp>
        <p:nvSpPr>
          <p:cNvPr id="3" name="Content Placeholder 2"/>
          <p:cNvSpPr>
            <a:spLocks noGrp="1"/>
          </p:cNvSpPr>
          <p:nvPr>
            <p:ph idx="1"/>
          </p:nvPr>
        </p:nvSpPr>
        <p:spPr>
          <a:xfrm>
            <a:off x="228600" y="914400"/>
            <a:ext cx="8915400" cy="5334000"/>
          </a:xfrm>
        </p:spPr>
        <p:txBody>
          <a:bodyPr>
            <a:normAutofit/>
          </a:bodyPr>
          <a:lstStyle/>
          <a:p>
            <a:pPr marL="0" indent="0">
              <a:buNone/>
            </a:pPr>
            <a:r>
              <a:rPr lang="en-US" dirty="0" smtClean="0"/>
              <a:t>Example:    </a:t>
            </a:r>
          </a:p>
          <a:p>
            <a:pPr marL="0" indent="0">
              <a:buNone/>
            </a:pPr>
            <a:r>
              <a:rPr lang="en-US" dirty="0" smtClean="0"/>
              <a:t>A=500</a:t>
            </a:r>
          </a:p>
          <a:p>
            <a:pPr marL="0" indent="0">
              <a:buNone/>
            </a:pPr>
            <a:r>
              <a:rPr lang="en-US" dirty="0" smtClean="0"/>
              <a:t>B=300</a:t>
            </a:r>
          </a:p>
          <a:p>
            <a:pPr marL="0" indent="0">
              <a:buNone/>
            </a:pPr>
            <a:r>
              <a:rPr lang="en-US" dirty="0" smtClean="0"/>
              <a:t>A+B=800</a:t>
            </a:r>
          </a:p>
          <a:p>
            <a:endParaRPr lang="en-US" dirty="0"/>
          </a:p>
          <a:p>
            <a:r>
              <a:rPr lang="en-US" dirty="0" smtClean="0"/>
              <a:t>Its not conflict</a:t>
            </a:r>
          </a:p>
          <a:p>
            <a:r>
              <a:rPr lang="en-US" dirty="0" err="1" smtClean="0"/>
              <a:t>Serializable</a:t>
            </a:r>
            <a:endParaRPr lang="en-US" dirty="0" smtClean="0"/>
          </a:p>
          <a:p>
            <a:r>
              <a:rPr lang="en-US" sz="1800" dirty="0" smtClean="0"/>
              <a:t>Produce consistence</a:t>
            </a:r>
          </a:p>
          <a:p>
            <a:r>
              <a:rPr lang="en-US" sz="1800" dirty="0" smtClean="0"/>
              <a:t>result</a:t>
            </a:r>
          </a:p>
          <a:p>
            <a:endParaRPr lang="en-US" dirty="0" smtClean="0"/>
          </a:p>
          <a:p>
            <a:pPr marL="0" indent="0">
              <a:buNone/>
            </a:pP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CA55914D-03DF-4832-9E47-C196083B205C}" type="slidenum">
              <a:rPr lang="en-US" smtClean="0"/>
              <a:pPr/>
              <a:t>29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918403234"/>
              </p:ext>
            </p:extLst>
          </p:nvPr>
        </p:nvGraphicFramePr>
        <p:xfrm>
          <a:off x="2819400" y="838200"/>
          <a:ext cx="2743200" cy="5065680"/>
        </p:xfrm>
        <a:graphic>
          <a:graphicData uri="http://schemas.openxmlformats.org/drawingml/2006/table">
            <a:tbl>
              <a:tblPr firstRow="1" bandRow="1">
                <a:tableStyleId>{5940675A-B579-460E-94D1-54222C63F5DA}</a:tableStyleId>
              </a:tblPr>
              <a:tblGrid>
                <a:gridCol w="1371600"/>
                <a:gridCol w="1371600"/>
              </a:tblGrid>
              <a:tr h="384648">
                <a:tc>
                  <a:txBody>
                    <a:bodyPr/>
                    <a:lstStyle/>
                    <a:p>
                      <a:r>
                        <a:rPr lang="en-US" b="1" dirty="0" smtClean="0"/>
                        <a:t>T1</a:t>
                      </a:r>
                      <a:endParaRPr lang="en-US" b="1" dirty="0"/>
                    </a:p>
                  </a:txBody>
                  <a:tcPr/>
                </a:tc>
                <a:tc>
                  <a:txBody>
                    <a:bodyPr/>
                    <a:lstStyle/>
                    <a:p>
                      <a:r>
                        <a:rPr lang="en-US" b="1" dirty="0" smtClean="0"/>
                        <a:t>T2</a:t>
                      </a:r>
                      <a:endParaRPr lang="en-US" b="1" dirty="0"/>
                    </a:p>
                  </a:txBody>
                  <a:tcPr/>
                </a:tc>
              </a:tr>
              <a:tr h="384648">
                <a:tc>
                  <a:txBody>
                    <a:bodyPr/>
                    <a:lstStyle/>
                    <a:p>
                      <a:r>
                        <a:rPr lang="en-US" dirty="0" smtClean="0"/>
                        <a:t>R(A)</a:t>
                      </a:r>
                      <a:endParaRPr lang="en-US" dirty="0"/>
                    </a:p>
                  </a:txBody>
                  <a:tcPr/>
                </a:tc>
                <a:tc>
                  <a:txBody>
                    <a:bodyPr/>
                    <a:lstStyle/>
                    <a:p>
                      <a:endParaRPr lang="en-US" dirty="0"/>
                    </a:p>
                  </a:txBody>
                  <a:tcPr/>
                </a:tc>
              </a:tr>
              <a:tr h="449904">
                <a:tc>
                  <a:txBody>
                    <a:bodyPr/>
                    <a:lstStyle/>
                    <a:p>
                      <a:r>
                        <a:rPr lang="en-US" dirty="0" smtClean="0"/>
                        <a:t>A=A+100</a:t>
                      </a:r>
                      <a:endParaRPr lang="en-US" dirty="0"/>
                    </a:p>
                  </a:txBody>
                  <a:tcPr/>
                </a:tc>
                <a:tc>
                  <a:txBody>
                    <a:bodyPr/>
                    <a:lstStyle/>
                    <a:p>
                      <a:endParaRPr lang="en-US" dirty="0"/>
                    </a:p>
                  </a:txBody>
                  <a:tcPr/>
                </a:tc>
              </a:tr>
              <a:tr h="384648">
                <a:tc>
                  <a:txBody>
                    <a:bodyPr/>
                    <a:lstStyle/>
                    <a:p>
                      <a:r>
                        <a:rPr lang="en-US" dirty="0" smtClean="0"/>
                        <a:t>W(A)</a:t>
                      </a:r>
                      <a:endParaRPr lang="en-US" dirty="0"/>
                    </a:p>
                  </a:txBody>
                  <a:tcPr/>
                </a:tc>
                <a:tc>
                  <a:txBody>
                    <a:bodyPr/>
                    <a:lstStyle/>
                    <a:p>
                      <a:endParaRPr lang="en-US" dirty="0"/>
                    </a:p>
                  </a:txBody>
                  <a:tcPr/>
                </a:tc>
              </a:tr>
              <a:tr h="384648">
                <a:tc>
                  <a:txBody>
                    <a:bodyPr/>
                    <a:lstStyle/>
                    <a:p>
                      <a:endParaRPr lang="en-US" dirty="0"/>
                    </a:p>
                  </a:txBody>
                  <a:tcPr/>
                </a:tc>
                <a:tc>
                  <a:txBody>
                    <a:bodyPr/>
                    <a:lstStyle/>
                    <a:p>
                      <a:r>
                        <a:rPr lang="en-US" dirty="0" smtClean="0"/>
                        <a:t>R(B)</a:t>
                      </a:r>
                      <a:endParaRPr lang="en-US" dirty="0"/>
                    </a:p>
                  </a:txBody>
                  <a:tcPr/>
                </a:tc>
              </a:tr>
              <a:tr h="384648">
                <a:tc>
                  <a:txBody>
                    <a:bodyPr/>
                    <a:lstStyle/>
                    <a:p>
                      <a:endParaRPr lang="en-US" dirty="0"/>
                    </a:p>
                  </a:txBody>
                  <a:tcPr/>
                </a:tc>
                <a:tc>
                  <a:txBody>
                    <a:bodyPr/>
                    <a:lstStyle/>
                    <a:p>
                      <a:r>
                        <a:rPr lang="en-US" dirty="0" smtClean="0"/>
                        <a:t>B=B-200</a:t>
                      </a:r>
                      <a:endParaRPr lang="en-US" dirty="0"/>
                    </a:p>
                  </a:txBody>
                  <a:tcPr/>
                </a:tc>
              </a:tr>
              <a:tr h="384648">
                <a:tc>
                  <a:txBody>
                    <a:bodyPr/>
                    <a:lstStyle/>
                    <a:p>
                      <a:endParaRPr lang="en-US" dirty="0"/>
                    </a:p>
                  </a:txBody>
                  <a:tcPr/>
                </a:tc>
                <a:tc>
                  <a:txBody>
                    <a:bodyPr/>
                    <a:lstStyle/>
                    <a:p>
                      <a:r>
                        <a:rPr lang="en-US" dirty="0" smtClean="0"/>
                        <a:t>W(B)</a:t>
                      </a:r>
                      <a:endParaRPr lang="en-US" dirty="0"/>
                    </a:p>
                  </a:txBody>
                  <a:tcPr/>
                </a:tc>
              </a:tr>
              <a:tr h="384648">
                <a:tc>
                  <a:txBody>
                    <a:bodyPr/>
                    <a:lstStyle/>
                    <a:p>
                      <a:r>
                        <a:rPr lang="en-US" dirty="0" smtClean="0"/>
                        <a:t>R(B)</a:t>
                      </a:r>
                      <a:endParaRPr lang="en-US" dirty="0"/>
                    </a:p>
                  </a:txBody>
                  <a:tcPr/>
                </a:tc>
                <a:tc>
                  <a:txBody>
                    <a:bodyPr/>
                    <a:lstStyle/>
                    <a:p>
                      <a:endParaRPr lang="en-US" dirty="0"/>
                    </a:p>
                  </a:txBody>
                  <a:tcPr/>
                </a:tc>
              </a:tr>
              <a:tr h="384648">
                <a:tc>
                  <a:txBody>
                    <a:bodyPr/>
                    <a:lstStyle/>
                    <a:p>
                      <a:r>
                        <a:rPr lang="en-US" dirty="0" smtClean="0"/>
                        <a:t>B=B-100</a:t>
                      </a:r>
                      <a:endParaRPr lang="en-US" dirty="0"/>
                    </a:p>
                  </a:txBody>
                  <a:tcPr/>
                </a:tc>
                <a:tc>
                  <a:txBody>
                    <a:bodyPr/>
                    <a:lstStyle/>
                    <a:p>
                      <a:endParaRPr lang="en-US" dirty="0"/>
                    </a:p>
                  </a:txBody>
                  <a:tcPr/>
                </a:tc>
              </a:tr>
              <a:tr h="384648">
                <a:tc>
                  <a:txBody>
                    <a:bodyPr/>
                    <a:lstStyle/>
                    <a:p>
                      <a:r>
                        <a:rPr lang="en-US" dirty="0" smtClean="0"/>
                        <a:t>W(B)</a:t>
                      </a:r>
                      <a:endParaRPr lang="en-US" dirty="0"/>
                    </a:p>
                  </a:txBody>
                  <a:tcPr/>
                </a:tc>
                <a:tc>
                  <a:txBody>
                    <a:bodyPr/>
                    <a:lstStyle/>
                    <a:p>
                      <a:endParaRPr lang="en-US" dirty="0"/>
                    </a:p>
                  </a:txBody>
                  <a:tcPr/>
                </a:tc>
              </a:tr>
              <a:tr h="384648">
                <a:tc>
                  <a:txBody>
                    <a:bodyPr/>
                    <a:lstStyle/>
                    <a:p>
                      <a:endParaRPr lang="en-US" dirty="0"/>
                    </a:p>
                  </a:txBody>
                  <a:tcPr/>
                </a:tc>
                <a:tc>
                  <a:txBody>
                    <a:bodyPr/>
                    <a:lstStyle/>
                    <a:p>
                      <a:r>
                        <a:rPr lang="en-US" dirty="0" smtClean="0"/>
                        <a:t>R(A)</a:t>
                      </a:r>
                      <a:endParaRPr lang="en-US" dirty="0"/>
                    </a:p>
                  </a:txBody>
                  <a:tcPr/>
                </a:tc>
              </a:tr>
              <a:tr h="384648">
                <a:tc>
                  <a:txBody>
                    <a:bodyPr/>
                    <a:lstStyle/>
                    <a:p>
                      <a:endParaRPr lang="en-US" dirty="0"/>
                    </a:p>
                  </a:txBody>
                  <a:tcPr/>
                </a:tc>
                <a:tc>
                  <a:txBody>
                    <a:bodyPr/>
                    <a:lstStyle/>
                    <a:p>
                      <a:r>
                        <a:rPr lang="en-US" dirty="0" smtClean="0"/>
                        <a:t>A=A+250</a:t>
                      </a:r>
                      <a:endParaRPr lang="en-US" dirty="0"/>
                    </a:p>
                  </a:txBody>
                  <a:tcPr/>
                </a:tc>
              </a:tr>
              <a:tr h="384648">
                <a:tc>
                  <a:txBody>
                    <a:bodyPr/>
                    <a:lstStyle/>
                    <a:p>
                      <a:endParaRPr lang="en-US" dirty="0"/>
                    </a:p>
                  </a:txBody>
                  <a:tcPr/>
                </a:tc>
                <a:tc>
                  <a:txBody>
                    <a:bodyPr/>
                    <a:lstStyle/>
                    <a:p>
                      <a:r>
                        <a:rPr lang="en-US" dirty="0" smtClean="0"/>
                        <a:t>W(A)</a:t>
                      </a:r>
                      <a:endParaRPr lang="en-US" dirty="0"/>
                    </a:p>
                  </a:txBody>
                  <a:tcPr/>
                </a:tc>
              </a:tr>
            </a:tbl>
          </a:graphicData>
        </a:graphic>
      </p:graphicFrame>
    </p:spTree>
    <p:extLst>
      <p:ext uri="{BB962C8B-B14F-4D97-AF65-F5344CB8AC3E}">
        <p14:creationId xmlns:p14="http://schemas.microsoft.com/office/powerpoint/2010/main" val="2509298511"/>
      </p:ext>
    </p:extLst>
  </p:cSld>
  <p:clrMapOvr>
    <a:masterClrMapping/>
  </p:clrMapOvr>
  <p:transition>
    <p:cover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3600" dirty="0" smtClean="0">
                <a:latin typeface="Times New Roman" pitchFamily="18" charset="0"/>
                <a:cs typeface="Times New Roman" pitchFamily="18" charset="0"/>
              </a:rPr>
              <a:t>Introduction…</a:t>
            </a:r>
          </a:p>
        </p:txBody>
      </p:sp>
      <p:sp>
        <p:nvSpPr>
          <p:cNvPr id="3" name="Content Placeholder 2"/>
          <p:cNvSpPr>
            <a:spLocks noGrp="1"/>
          </p:cNvSpPr>
          <p:nvPr>
            <p:ph idx="1"/>
          </p:nvPr>
        </p:nvSpPr>
        <p:spPr>
          <a:xfrm>
            <a:off x="457200" y="1447800"/>
            <a:ext cx="8229600" cy="5410200"/>
          </a:xfrm>
        </p:spPr>
        <p:txBody>
          <a:bodyPr>
            <a:noAutofit/>
          </a:bodyPr>
          <a:lstStyle/>
          <a:p>
            <a:pPr algn="just">
              <a:lnSpc>
                <a:spcPct val="90000"/>
              </a:lnSpc>
            </a:pPr>
            <a:r>
              <a:rPr lang="en-US" sz="2000" b="1" dirty="0" smtClean="0">
                <a:solidFill>
                  <a:srgbClr val="CC00CC"/>
                </a:solidFill>
                <a:latin typeface="Times New Roman" pitchFamily="18" charset="0"/>
                <a:cs typeface="Times New Roman" pitchFamily="18" charset="0"/>
              </a:rPr>
              <a:t>Concurrency</a:t>
            </a:r>
          </a:p>
          <a:p>
            <a:pPr lvl="1" algn="just">
              <a:lnSpc>
                <a:spcPct val="90000"/>
              </a:lnSpc>
            </a:pPr>
            <a:r>
              <a:rPr lang="en-US" sz="2000" b="1" dirty="0" smtClean="0">
                <a:solidFill>
                  <a:srgbClr val="6600FF"/>
                </a:solidFill>
                <a:latin typeface="Times New Roman" pitchFamily="18" charset="0"/>
                <a:cs typeface="Times New Roman" pitchFamily="18" charset="0"/>
              </a:rPr>
              <a:t>Interleaved processing:</a:t>
            </a:r>
          </a:p>
          <a:p>
            <a:pPr lvl="2" algn="just">
              <a:lnSpc>
                <a:spcPct val="90000"/>
              </a:lnSpc>
            </a:pPr>
            <a:r>
              <a:rPr lang="en-US" sz="2000" dirty="0" smtClean="0">
                <a:latin typeface="Times New Roman" pitchFamily="18" charset="0"/>
                <a:cs typeface="Times New Roman" pitchFamily="18" charset="0"/>
              </a:rPr>
              <a:t>A single central processing unit (CPU) executes at most one process at a time. </a:t>
            </a:r>
          </a:p>
          <a:p>
            <a:pPr lvl="2" algn="just">
              <a:lnSpc>
                <a:spcPct val="90000"/>
              </a:lnSpc>
            </a:pPr>
            <a:r>
              <a:rPr lang="en-US" sz="2000" dirty="0" smtClean="0">
                <a:latin typeface="Times New Roman" pitchFamily="18" charset="0"/>
                <a:cs typeface="Times New Roman" pitchFamily="18" charset="0"/>
              </a:rPr>
              <a:t>However, </a:t>
            </a:r>
            <a:r>
              <a:rPr lang="en-US" sz="2000" dirty="0" smtClean="0">
                <a:solidFill>
                  <a:srgbClr val="FF0000"/>
                </a:solidFill>
                <a:latin typeface="Times New Roman" pitchFamily="18" charset="0"/>
                <a:cs typeface="Times New Roman" pitchFamily="18" charset="0"/>
              </a:rPr>
              <a:t>multiprogramming </a:t>
            </a:r>
            <a:r>
              <a:rPr lang="en-US" sz="2000" dirty="0" smtClean="0">
                <a:latin typeface="Times New Roman" pitchFamily="18" charset="0"/>
                <a:cs typeface="Times New Roman" pitchFamily="18" charset="0"/>
              </a:rPr>
              <a:t>operating systems execute some commands from one process, then suspend that process and execute some commands from the next process, and so on.</a:t>
            </a:r>
          </a:p>
          <a:p>
            <a:pPr lvl="2" algn="just">
              <a:lnSpc>
                <a:spcPct val="90000"/>
              </a:lnSpc>
            </a:pPr>
            <a:r>
              <a:rPr lang="en-US" sz="2000" dirty="0" smtClean="0">
                <a:latin typeface="Times New Roman" pitchFamily="18" charset="0"/>
                <a:cs typeface="Times New Roman" pitchFamily="18" charset="0"/>
              </a:rPr>
              <a:t>Therefore, concurrent execution of processes in a </a:t>
            </a:r>
            <a:r>
              <a:rPr lang="en-US" sz="2000" dirty="0" smtClean="0">
                <a:solidFill>
                  <a:srgbClr val="FF0000"/>
                </a:solidFill>
                <a:latin typeface="Times New Roman" pitchFamily="18" charset="0"/>
                <a:cs typeface="Times New Roman" pitchFamily="18" charset="0"/>
              </a:rPr>
              <a:t>single CPU</a:t>
            </a:r>
            <a:r>
              <a:rPr lang="en-US" sz="2000" dirty="0" smtClean="0">
                <a:latin typeface="Times New Roman" pitchFamily="18" charset="0"/>
                <a:cs typeface="Times New Roman" pitchFamily="18" charset="0"/>
              </a:rPr>
              <a:t> is </a:t>
            </a:r>
            <a:r>
              <a:rPr lang="en-US" sz="2000" b="1" i="1" dirty="0" smtClean="0">
                <a:latin typeface="Times New Roman" pitchFamily="18" charset="0"/>
                <a:cs typeface="Times New Roman" pitchFamily="18" charset="0"/>
              </a:rPr>
              <a:t>interleaved</a:t>
            </a:r>
            <a:r>
              <a:rPr lang="en-US" sz="2000" dirty="0" smtClean="0">
                <a:latin typeface="Times New Roman" pitchFamily="18" charset="0"/>
                <a:cs typeface="Times New Roman" pitchFamily="18" charset="0"/>
              </a:rPr>
              <a:t>.</a:t>
            </a:r>
          </a:p>
          <a:p>
            <a:pPr lvl="2" algn="just">
              <a:lnSpc>
                <a:spcPct val="90000"/>
              </a:lnSpc>
              <a:buNone/>
            </a:pPr>
            <a:r>
              <a:rPr lang="en-US" sz="2000" b="1" dirty="0" smtClean="0">
                <a:solidFill>
                  <a:srgbClr val="3333FF"/>
                </a:solidFill>
                <a:latin typeface="Times New Roman" pitchFamily="18" charset="0"/>
                <a:cs typeface="Times New Roman" pitchFamily="18" charset="0"/>
              </a:rPr>
              <a:t>Advantages:</a:t>
            </a:r>
          </a:p>
          <a:p>
            <a:pPr lvl="2" algn="just">
              <a:lnSpc>
                <a:spcPct val="90000"/>
              </a:lnSpc>
            </a:pPr>
            <a:r>
              <a:rPr lang="en-US" sz="2000" dirty="0" smtClean="0">
                <a:latin typeface="Times New Roman" pitchFamily="18" charset="0"/>
                <a:cs typeface="Times New Roman" pitchFamily="18" charset="0"/>
              </a:rPr>
              <a:t>keeps the CPU busy when the process requires I/O by switching to execute another process rather than remaining idle during I/O time </a:t>
            </a:r>
          </a:p>
          <a:p>
            <a:pPr lvl="2" algn="just">
              <a:lnSpc>
                <a:spcPct val="90000"/>
              </a:lnSpc>
            </a:pPr>
            <a:r>
              <a:rPr lang="en-US" sz="2000" dirty="0" smtClean="0">
                <a:latin typeface="Times New Roman" pitchFamily="18" charset="0"/>
                <a:cs typeface="Times New Roman" pitchFamily="18" charset="0"/>
              </a:rPr>
              <a:t> prevents long process from delaying other processes.</a:t>
            </a:r>
          </a:p>
          <a:p>
            <a:pPr lvl="1" algn="just">
              <a:lnSpc>
                <a:spcPct val="90000"/>
              </a:lnSpc>
            </a:pPr>
            <a:r>
              <a:rPr lang="en-US" sz="2000" b="1" dirty="0" smtClean="0">
                <a:solidFill>
                  <a:srgbClr val="6600FF"/>
                </a:solidFill>
                <a:latin typeface="Times New Roman" pitchFamily="18" charset="0"/>
                <a:cs typeface="Times New Roman" pitchFamily="18" charset="0"/>
              </a:rPr>
              <a:t>Parallel processing:</a:t>
            </a:r>
          </a:p>
          <a:p>
            <a:pPr lvl="2" algn="just">
              <a:lnSpc>
                <a:spcPct val="90000"/>
              </a:lnSpc>
            </a:pPr>
            <a:r>
              <a:rPr lang="en-US" sz="2000" dirty="0" smtClean="0">
                <a:latin typeface="Times New Roman" pitchFamily="18" charset="0"/>
                <a:cs typeface="Times New Roman" pitchFamily="18" charset="0"/>
              </a:rPr>
              <a:t>If the computer system has multiple hardware processors (CPUs), parallel processing of multiple processes is possible.</a:t>
            </a:r>
            <a:endParaRPr lang="en-US" sz="2000" dirty="0" smtClean="0">
              <a:solidFill>
                <a:srgbClr val="FF0000"/>
              </a:solidFill>
              <a:latin typeface="Times New Roman" pitchFamily="18" charset="0"/>
              <a:cs typeface="Times New Roman" pitchFamily="18" charset="0"/>
            </a:endParaRPr>
          </a:p>
          <a:p>
            <a:pPr lvl="2" algn="just">
              <a:lnSpc>
                <a:spcPct val="90000"/>
              </a:lnSpc>
            </a:pPr>
            <a:r>
              <a:rPr lang="en-US" sz="2000" dirty="0" smtClean="0">
                <a:latin typeface="Times New Roman" pitchFamily="18" charset="0"/>
                <a:cs typeface="Times New Roman" pitchFamily="18" charset="0"/>
              </a:rPr>
              <a:t>If Processes are concurrently executed in </a:t>
            </a:r>
            <a:r>
              <a:rPr lang="en-US" sz="2000" dirty="0" smtClean="0">
                <a:solidFill>
                  <a:srgbClr val="FF0000"/>
                </a:solidFill>
                <a:latin typeface="Times New Roman" pitchFamily="18" charset="0"/>
                <a:cs typeface="Times New Roman" pitchFamily="18" charset="0"/>
              </a:rPr>
              <a:t>multiple CPUs. </a:t>
            </a:r>
          </a:p>
          <a:p>
            <a:endParaRPr lang="en-US" sz="2000" dirty="0"/>
          </a:p>
        </p:txBody>
      </p:sp>
      <p:sp>
        <p:nvSpPr>
          <p:cNvPr id="4" name="Slide Number Placeholder 3"/>
          <p:cNvSpPr>
            <a:spLocks noGrp="1"/>
          </p:cNvSpPr>
          <p:nvPr>
            <p:ph type="sldNum" sz="quarter" idx="12"/>
          </p:nvPr>
        </p:nvSpPr>
        <p:spPr/>
        <p:txBody>
          <a:bodyPr/>
          <a:lstStyle/>
          <a:p>
            <a:fld id="{CA55914D-03DF-4832-9E47-C196083B205C}" type="slidenum">
              <a:rPr lang="en-US" smtClean="0"/>
              <a:pPr/>
              <a:t>3</a:t>
            </a:fld>
            <a:endParaRPr lang="en-US"/>
          </a:p>
        </p:txBody>
      </p:sp>
    </p:spTree>
  </p:cSld>
  <p:clrMapOvr>
    <a:masterClrMapping/>
  </p:clrMapOvr>
  <p:transition>
    <p:cover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7531"/>
            <a:ext cx="8229600" cy="838200"/>
          </a:xfrm>
        </p:spPr>
        <p:txBody>
          <a:bodyPr>
            <a:normAutofit/>
          </a:bodyPr>
          <a:lstStyle/>
          <a:p>
            <a:r>
              <a:rPr lang="en-US" sz="4000" dirty="0"/>
              <a:t>Precedence Graph</a:t>
            </a:r>
          </a:p>
        </p:txBody>
      </p:sp>
      <p:sp>
        <p:nvSpPr>
          <p:cNvPr id="3" name="Content Placeholder 2"/>
          <p:cNvSpPr>
            <a:spLocks noGrp="1"/>
          </p:cNvSpPr>
          <p:nvPr>
            <p:ph idx="1"/>
          </p:nvPr>
        </p:nvSpPr>
        <p:spPr>
          <a:xfrm>
            <a:off x="228600" y="914400"/>
            <a:ext cx="8610600" cy="5334000"/>
          </a:xfrm>
        </p:spPr>
        <p:txBody>
          <a:bodyPr>
            <a:normAutofit/>
          </a:bodyPr>
          <a:lstStyle/>
          <a:p>
            <a:r>
              <a:rPr lang="en-US" dirty="0"/>
              <a:t>Checking Conflict </a:t>
            </a:r>
            <a:r>
              <a:rPr lang="en-US" dirty="0" err="1"/>
              <a:t>serializable</a:t>
            </a:r>
            <a:r>
              <a:rPr lang="en-US" dirty="0"/>
              <a:t> or </a:t>
            </a:r>
            <a:r>
              <a:rPr lang="en-US" dirty="0" smtClean="0"/>
              <a:t>not?</a:t>
            </a:r>
            <a:endParaRPr lang="en-US" dirty="0"/>
          </a:p>
          <a:p>
            <a:pPr marL="0" indent="0">
              <a:buNone/>
            </a:pPr>
            <a:endParaRPr lang="en-US" dirty="0" smtClean="0"/>
          </a:p>
          <a:p>
            <a:pPr marL="0" indent="0">
              <a:buNone/>
            </a:pPr>
            <a:r>
              <a:rPr lang="en-US" dirty="0" smtClean="0"/>
              <a:t>				</a:t>
            </a:r>
          </a:p>
          <a:p>
            <a:endParaRPr lang="en-US" dirty="0"/>
          </a:p>
          <a:p>
            <a:endParaRPr lang="en-US" dirty="0" smtClean="0"/>
          </a:p>
          <a:p>
            <a:pPr marL="0" indent="0">
              <a:buNone/>
            </a:pPr>
            <a:endParaRPr lang="en-US" dirty="0" smtClean="0"/>
          </a:p>
          <a:p>
            <a:endParaRPr lang="en-US" dirty="0" smtClean="0"/>
          </a:p>
          <a:p>
            <a:endParaRPr lang="en-US" dirty="0"/>
          </a:p>
          <a:p>
            <a:endParaRPr lang="en-US" dirty="0" smtClean="0"/>
          </a:p>
          <a:p>
            <a:r>
              <a:rPr lang="en-US" dirty="0" smtClean="0"/>
              <a:t>If cycle is there its non conflicting</a:t>
            </a:r>
            <a:endParaRPr lang="en-US" dirty="0"/>
          </a:p>
        </p:txBody>
      </p:sp>
      <p:sp>
        <p:nvSpPr>
          <p:cNvPr id="4" name="Slide Number Placeholder 3"/>
          <p:cNvSpPr>
            <a:spLocks noGrp="1"/>
          </p:cNvSpPr>
          <p:nvPr>
            <p:ph type="sldNum" sz="quarter" idx="12"/>
          </p:nvPr>
        </p:nvSpPr>
        <p:spPr/>
        <p:txBody>
          <a:bodyPr/>
          <a:lstStyle/>
          <a:p>
            <a:fld id="{CA55914D-03DF-4832-9E47-C196083B205C}" type="slidenum">
              <a:rPr lang="en-US" smtClean="0"/>
              <a:pPr/>
              <a:t>30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63280824"/>
              </p:ext>
            </p:extLst>
          </p:nvPr>
        </p:nvGraphicFramePr>
        <p:xfrm>
          <a:off x="990600" y="1676400"/>
          <a:ext cx="1905000" cy="3337560"/>
        </p:xfrm>
        <a:graphic>
          <a:graphicData uri="http://schemas.openxmlformats.org/drawingml/2006/table">
            <a:tbl>
              <a:tblPr firstRow="1" bandRow="1">
                <a:tableStyleId>{5940675A-B579-460E-94D1-54222C63F5DA}</a:tableStyleId>
              </a:tblPr>
              <a:tblGrid>
                <a:gridCol w="952500"/>
                <a:gridCol w="952500"/>
              </a:tblGrid>
              <a:tr h="370840">
                <a:tc>
                  <a:txBody>
                    <a:bodyPr/>
                    <a:lstStyle/>
                    <a:p>
                      <a:r>
                        <a:rPr lang="en-US" b="1" dirty="0" smtClean="0"/>
                        <a:t>T1</a:t>
                      </a:r>
                      <a:endParaRPr lang="en-US" b="1" dirty="0"/>
                    </a:p>
                  </a:txBody>
                  <a:tcPr/>
                </a:tc>
                <a:tc>
                  <a:txBody>
                    <a:bodyPr/>
                    <a:lstStyle/>
                    <a:p>
                      <a:r>
                        <a:rPr lang="en-US" b="1" dirty="0" smtClean="0"/>
                        <a:t>T2</a:t>
                      </a:r>
                      <a:endParaRPr lang="en-US" b="1" dirty="0"/>
                    </a:p>
                  </a:txBody>
                  <a:tcPr/>
                </a:tc>
              </a:tr>
              <a:tr h="370840">
                <a:tc>
                  <a:txBody>
                    <a:bodyPr/>
                    <a:lstStyle/>
                    <a:p>
                      <a:r>
                        <a:rPr lang="en-US" dirty="0" smtClean="0"/>
                        <a:t>R(A)</a:t>
                      </a:r>
                      <a:endParaRPr lang="en-US" dirty="0"/>
                    </a:p>
                  </a:txBody>
                  <a:tcPr/>
                </a:tc>
                <a:tc>
                  <a:txBody>
                    <a:bodyPr/>
                    <a:lstStyle/>
                    <a:p>
                      <a:endParaRPr lang="en-US" dirty="0"/>
                    </a:p>
                  </a:txBody>
                  <a:tcPr/>
                </a:tc>
              </a:tr>
              <a:tr h="370840">
                <a:tc>
                  <a:txBody>
                    <a:bodyPr/>
                    <a:lstStyle/>
                    <a:p>
                      <a:r>
                        <a:rPr lang="en-US" dirty="0" smtClean="0"/>
                        <a:t>W(A)</a:t>
                      </a:r>
                      <a:endParaRPr lang="en-US" dirty="0"/>
                    </a:p>
                  </a:txBody>
                  <a:tcPr/>
                </a:tc>
                <a:tc>
                  <a:txBody>
                    <a:bodyPr/>
                    <a:lstStyle/>
                    <a:p>
                      <a:endParaRPr lang="en-US" dirty="0"/>
                    </a:p>
                  </a:txBody>
                  <a:tcPr/>
                </a:tc>
              </a:tr>
              <a:tr h="370840">
                <a:tc>
                  <a:txBody>
                    <a:bodyPr/>
                    <a:lstStyle/>
                    <a:p>
                      <a:endParaRPr lang="en-US" dirty="0"/>
                    </a:p>
                  </a:txBody>
                  <a:tcPr/>
                </a:tc>
                <a:tc>
                  <a:txBody>
                    <a:bodyPr/>
                    <a:lstStyle/>
                    <a:p>
                      <a:r>
                        <a:rPr lang="en-US" dirty="0" smtClean="0"/>
                        <a:t>R(B)</a:t>
                      </a:r>
                      <a:endParaRPr lang="en-US" dirty="0"/>
                    </a:p>
                  </a:txBody>
                  <a:tcPr/>
                </a:tc>
              </a:tr>
              <a:tr h="370840">
                <a:tc>
                  <a:txBody>
                    <a:bodyPr/>
                    <a:lstStyle/>
                    <a:p>
                      <a:endParaRPr lang="en-US" dirty="0"/>
                    </a:p>
                  </a:txBody>
                  <a:tcPr/>
                </a:tc>
                <a:tc>
                  <a:txBody>
                    <a:bodyPr/>
                    <a:lstStyle/>
                    <a:p>
                      <a:r>
                        <a:rPr lang="en-US" dirty="0" smtClean="0"/>
                        <a:t>W(B)</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R(B)</a:t>
                      </a:r>
                    </a:p>
                  </a:txBody>
                  <a:tcPr/>
                </a:tc>
                <a:tc>
                  <a:txBody>
                    <a:bodyPr/>
                    <a:lstStyle/>
                    <a:p>
                      <a:endParaRPr lang="en-US" dirty="0"/>
                    </a:p>
                  </a:txBody>
                  <a:tcPr/>
                </a:tc>
              </a:tr>
              <a:tr h="370840">
                <a:tc>
                  <a:txBody>
                    <a:bodyPr/>
                    <a:lstStyle/>
                    <a:p>
                      <a:r>
                        <a:rPr lang="en-US" dirty="0" smtClean="0"/>
                        <a:t>W(B)</a:t>
                      </a:r>
                      <a:endParaRPr lang="en-US" dirty="0"/>
                    </a:p>
                  </a:txBody>
                  <a:tcPr/>
                </a:tc>
                <a:tc>
                  <a:txBody>
                    <a:bodyPr/>
                    <a:lstStyle/>
                    <a:p>
                      <a:endParaRPr lang="en-US" dirty="0"/>
                    </a:p>
                  </a:txBody>
                  <a:tcPr/>
                </a:tc>
              </a:tr>
              <a:tr h="370840">
                <a:tc>
                  <a:txBody>
                    <a:bodyPr/>
                    <a:lstStyle/>
                    <a:p>
                      <a:endParaRPr lang="en-US" dirty="0"/>
                    </a:p>
                  </a:txBody>
                  <a:tcPr/>
                </a:tc>
                <a:tc>
                  <a:txBody>
                    <a:bodyPr/>
                    <a:lstStyle/>
                    <a:p>
                      <a:r>
                        <a:rPr lang="en-US" dirty="0" smtClean="0"/>
                        <a:t>R(A)</a:t>
                      </a:r>
                      <a:endParaRPr lang="en-US" dirty="0"/>
                    </a:p>
                  </a:txBody>
                  <a:tcPr/>
                </a:tc>
              </a:tr>
              <a:tr h="370840">
                <a:tc>
                  <a:txBody>
                    <a:bodyPr/>
                    <a:lstStyle/>
                    <a:p>
                      <a:endParaRPr lang="en-US" dirty="0"/>
                    </a:p>
                  </a:txBody>
                  <a:tcPr/>
                </a:tc>
                <a:tc>
                  <a:txBody>
                    <a:bodyPr/>
                    <a:lstStyle/>
                    <a:p>
                      <a:r>
                        <a:rPr lang="en-US" dirty="0" smtClean="0"/>
                        <a:t>W(A)</a:t>
                      </a:r>
                      <a:endParaRPr lang="en-US" dirty="0"/>
                    </a:p>
                  </a:txBody>
                  <a:tcPr/>
                </a:tc>
              </a:tr>
            </a:tbl>
          </a:graphicData>
        </a:graphic>
      </p:graphicFrame>
      <p:sp>
        <p:nvSpPr>
          <p:cNvPr id="7" name="Oval 6"/>
          <p:cNvSpPr/>
          <p:nvPr/>
        </p:nvSpPr>
        <p:spPr>
          <a:xfrm>
            <a:off x="4191000" y="2133600"/>
            <a:ext cx="762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T1</a:t>
            </a:r>
            <a:endParaRPr lang="en-US" dirty="0"/>
          </a:p>
        </p:txBody>
      </p:sp>
      <p:sp>
        <p:nvSpPr>
          <p:cNvPr id="10" name="Oval 9"/>
          <p:cNvSpPr/>
          <p:nvPr/>
        </p:nvSpPr>
        <p:spPr>
          <a:xfrm>
            <a:off x="6324600" y="2133600"/>
            <a:ext cx="762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T2</a:t>
            </a:r>
            <a:endParaRPr lang="en-US" dirty="0"/>
          </a:p>
        </p:txBody>
      </p:sp>
      <p:sp>
        <p:nvSpPr>
          <p:cNvPr id="19" name="Curved Up Arrow 18"/>
          <p:cNvSpPr/>
          <p:nvPr/>
        </p:nvSpPr>
        <p:spPr>
          <a:xfrm rot="10962955">
            <a:off x="4841408" y="1773072"/>
            <a:ext cx="1864192" cy="37752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Curved Up Arrow 24"/>
          <p:cNvSpPr/>
          <p:nvPr/>
        </p:nvSpPr>
        <p:spPr>
          <a:xfrm>
            <a:off x="4841408" y="2401104"/>
            <a:ext cx="1864192" cy="37752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19740425"/>
      </p:ext>
    </p:extLst>
  </p:cSld>
  <p:clrMapOvr>
    <a:masterClrMapping/>
  </p:clrMapOvr>
  <p:transition>
    <p:cover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7531"/>
            <a:ext cx="8229600" cy="838200"/>
          </a:xfrm>
        </p:spPr>
        <p:txBody>
          <a:bodyPr>
            <a:normAutofit/>
          </a:bodyPr>
          <a:lstStyle/>
          <a:p>
            <a:r>
              <a:rPr lang="en-US" sz="4000" dirty="0"/>
              <a:t>Precedence Graph</a:t>
            </a:r>
          </a:p>
        </p:txBody>
      </p:sp>
      <p:sp>
        <p:nvSpPr>
          <p:cNvPr id="3" name="Content Placeholder 2"/>
          <p:cNvSpPr>
            <a:spLocks noGrp="1"/>
          </p:cNvSpPr>
          <p:nvPr>
            <p:ph idx="1"/>
          </p:nvPr>
        </p:nvSpPr>
        <p:spPr>
          <a:xfrm>
            <a:off x="228600" y="914400"/>
            <a:ext cx="8610600" cy="5334000"/>
          </a:xfrm>
        </p:spPr>
        <p:txBody>
          <a:bodyPr>
            <a:normAutofit/>
          </a:bodyPr>
          <a:lstStyle/>
          <a:p>
            <a:r>
              <a:rPr lang="en-US" dirty="0"/>
              <a:t>Checking Conflict </a:t>
            </a:r>
            <a:r>
              <a:rPr lang="en-US" dirty="0" err="1"/>
              <a:t>serializable</a:t>
            </a:r>
            <a:r>
              <a:rPr lang="en-US" dirty="0"/>
              <a:t> or </a:t>
            </a:r>
            <a:r>
              <a:rPr lang="en-US" dirty="0" smtClean="0"/>
              <a:t>not?</a:t>
            </a:r>
            <a:endParaRPr lang="en-US" dirty="0"/>
          </a:p>
          <a:p>
            <a:pPr marL="0" indent="0">
              <a:buNone/>
            </a:pPr>
            <a:endParaRPr lang="en-US" dirty="0" smtClean="0"/>
          </a:p>
          <a:p>
            <a:pPr marL="0" indent="0">
              <a:buNone/>
            </a:pPr>
            <a:r>
              <a:rPr lang="en-US" dirty="0" smtClean="0"/>
              <a:t>				</a:t>
            </a:r>
          </a:p>
          <a:p>
            <a:endParaRPr lang="en-US" dirty="0"/>
          </a:p>
          <a:p>
            <a:endParaRPr lang="en-US" dirty="0" smtClean="0"/>
          </a:p>
          <a:p>
            <a:pPr marL="0" indent="0">
              <a:buNone/>
            </a:pPr>
            <a:endParaRPr lang="en-US" dirty="0" smtClean="0"/>
          </a:p>
          <a:p>
            <a:endParaRPr lang="en-US" dirty="0" smtClean="0"/>
          </a:p>
          <a:p>
            <a:endParaRPr lang="en-US" dirty="0" smtClean="0"/>
          </a:p>
          <a:p>
            <a:r>
              <a:rPr lang="en-US" dirty="0" smtClean="0"/>
              <a:t>Not conflict </a:t>
            </a:r>
            <a:r>
              <a:rPr lang="en-US" dirty="0" err="1" smtClean="0"/>
              <a:t>serializable</a:t>
            </a:r>
            <a:endParaRPr lang="en-US" dirty="0"/>
          </a:p>
        </p:txBody>
      </p:sp>
      <p:sp>
        <p:nvSpPr>
          <p:cNvPr id="4" name="Slide Number Placeholder 3"/>
          <p:cNvSpPr>
            <a:spLocks noGrp="1"/>
          </p:cNvSpPr>
          <p:nvPr>
            <p:ph type="sldNum" sz="quarter" idx="12"/>
          </p:nvPr>
        </p:nvSpPr>
        <p:spPr/>
        <p:txBody>
          <a:bodyPr/>
          <a:lstStyle/>
          <a:p>
            <a:fld id="{CA55914D-03DF-4832-9E47-C196083B205C}" type="slidenum">
              <a:rPr lang="en-US" smtClean="0"/>
              <a:pPr/>
              <a:t>31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333043334"/>
              </p:ext>
            </p:extLst>
          </p:nvPr>
        </p:nvGraphicFramePr>
        <p:xfrm>
          <a:off x="914400" y="1752265"/>
          <a:ext cx="2362200" cy="2297641"/>
        </p:xfrm>
        <a:graphic>
          <a:graphicData uri="http://schemas.openxmlformats.org/drawingml/2006/table">
            <a:tbl>
              <a:tblPr firstRow="1" bandRow="1">
                <a:tableStyleId>{5940675A-B579-460E-94D1-54222C63F5DA}</a:tableStyleId>
              </a:tblPr>
              <a:tblGrid>
                <a:gridCol w="787400"/>
                <a:gridCol w="787400"/>
                <a:gridCol w="787400"/>
              </a:tblGrid>
              <a:tr h="442862">
                <a:tc>
                  <a:txBody>
                    <a:bodyPr/>
                    <a:lstStyle/>
                    <a:p>
                      <a:r>
                        <a:rPr lang="en-US" b="1" dirty="0" smtClean="0"/>
                        <a:t>T1</a:t>
                      </a:r>
                      <a:endParaRPr lang="en-US" b="1" dirty="0"/>
                    </a:p>
                  </a:txBody>
                  <a:tcPr/>
                </a:tc>
                <a:tc>
                  <a:txBody>
                    <a:bodyPr/>
                    <a:lstStyle/>
                    <a:p>
                      <a:r>
                        <a:rPr lang="en-US" b="1" dirty="0" smtClean="0"/>
                        <a:t>T2</a:t>
                      </a:r>
                      <a:endParaRPr lang="en-US" b="1" dirty="0"/>
                    </a:p>
                  </a:txBody>
                  <a:tcPr/>
                </a:tc>
                <a:tc>
                  <a:txBody>
                    <a:bodyPr/>
                    <a:lstStyle/>
                    <a:p>
                      <a:r>
                        <a:rPr lang="en-US" b="1" dirty="0" smtClean="0"/>
                        <a:t>T3</a:t>
                      </a:r>
                      <a:endParaRPr lang="en-US" b="1" dirty="0"/>
                    </a:p>
                  </a:txBody>
                  <a:tcPr/>
                </a:tc>
              </a:tr>
              <a:tr h="549922">
                <a:tc>
                  <a:txBody>
                    <a:bodyPr/>
                    <a:lstStyle/>
                    <a:p>
                      <a:r>
                        <a:rPr lang="en-US" dirty="0" smtClean="0"/>
                        <a:t>R(A)</a:t>
                      </a:r>
                      <a:endParaRPr lang="en-US" dirty="0"/>
                    </a:p>
                  </a:txBody>
                  <a:tcPr/>
                </a:tc>
                <a:tc>
                  <a:txBody>
                    <a:bodyPr/>
                    <a:lstStyle/>
                    <a:p>
                      <a:endParaRPr lang="en-US" dirty="0"/>
                    </a:p>
                  </a:txBody>
                  <a:tcPr/>
                </a:tc>
                <a:tc>
                  <a:txBody>
                    <a:bodyPr/>
                    <a:lstStyle/>
                    <a:p>
                      <a:endParaRPr lang="en-US" dirty="0"/>
                    </a:p>
                  </a:txBody>
                  <a:tcPr/>
                </a:tc>
              </a:tr>
              <a:tr h="496235">
                <a:tc>
                  <a:txBody>
                    <a:bodyPr/>
                    <a:lstStyle/>
                    <a:p>
                      <a:endParaRPr lang="en-US" dirty="0"/>
                    </a:p>
                  </a:txBody>
                  <a:tcPr/>
                </a:tc>
                <a:tc>
                  <a:txBody>
                    <a:bodyPr/>
                    <a:lstStyle/>
                    <a:p>
                      <a:r>
                        <a:rPr lang="en-US" dirty="0" smtClean="0"/>
                        <a:t>W(A)</a:t>
                      </a:r>
                      <a:endParaRPr lang="en-US" dirty="0"/>
                    </a:p>
                  </a:txBody>
                  <a:tcPr/>
                </a:tc>
                <a:tc>
                  <a:txBody>
                    <a:bodyPr/>
                    <a:lstStyle/>
                    <a:p>
                      <a:endParaRPr lang="en-US" dirty="0"/>
                    </a:p>
                  </a:txBody>
                  <a:tcPr/>
                </a:tc>
              </a:tr>
              <a:tr h="354454">
                <a:tc>
                  <a:txBody>
                    <a:bodyPr/>
                    <a:lstStyle/>
                    <a:p>
                      <a:endParaRPr lang="en-US" dirty="0"/>
                    </a:p>
                  </a:txBody>
                  <a:tcPr/>
                </a:tc>
                <a:tc>
                  <a:txBody>
                    <a:bodyPr/>
                    <a:lstStyle/>
                    <a:p>
                      <a:endParaRPr lang="en-US" dirty="0"/>
                    </a:p>
                  </a:txBody>
                  <a:tcPr/>
                </a:tc>
                <a:tc>
                  <a:txBody>
                    <a:bodyPr/>
                    <a:lstStyle/>
                    <a:p>
                      <a:r>
                        <a:rPr lang="en-US" dirty="0" smtClean="0"/>
                        <a:t>W(A)</a:t>
                      </a:r>
                      <a:endParaRPr lang="en-US" dirty="0"/>
                    </a:p>
                  </a:txBody>
                  <a:tcPr/>
                </a:tc>
              </a:tr>
              <a:tr h="442862">
                <a:tc>
                  <a:txBody>
                    <a:bodyPr/>
                    <a:lstStyle/>
                    <a:p>
                      <a:r>
                        <a:rPr lang="en-US" dirty="0" smtClean="0"/>
                        <a:t>W(A)</a:t>
                      </a:r>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7" name="Oval 6"/>
          <p:cNvSpPr/>
          <p:nvPr/>
        </p:nvSpPr>
        <p:spPr>
          <a:xfrm>
            <a:off x="4191000" y="2133600"/>
            <a:ext cx="762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T1</a:t>
            </a:r>
            <a:endParaRPr lang="en-US" dirty="0"/>
          </a:p>
        </p:txBody>
      </p:sp>
      <p:sp>
        <p:nvSpPr>
          <p:cNvPr id="10" name="Oval 9"/>
          <p:cNvSpPr/>
          <p:nvPr/>
        </p:nvSpPr>
        <p:spPr>
          <a:xfrm>
            <a:off x="6324600" y="2133600"/>
            <a:ext cx="762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T2</a:t>
            </a:r>
            <a:endParaRPr lang="en-US" dirty="0"/>
          </a:p>
        </p:txBody>
      </p:sp>
      <p:sp>
        <p:nvSpPr>
          <p:cNvPr id="11" name="Oval 10"/>
          <p:cNvSpPr/>
          <p:nvPr/>
        </p:nvSpPr>
        <p:spPr>
          <a:xfrm>
            <a:off x="5392504" y="3352800"/>
            <a:ext cx="762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T3</a:t>
            </a:r>
            <a:endParaRPr lang="en-US" dirty="0"/>
          </a:p>
        </p:txBody>
      </p:sp>
      <p:cxnSp>
        <p:nvCxnSpPr>
          <p:cNvPr id="8" name="Straight Arrow Connector 7"/>
          <p:cNvCxnSpPr>
            <a:stCxn id="7" idx="6"/>
            <a:endCxn id="10" idx="2"/>
          </p:cNvCxnSpPr>
          <p:nvPr/>
        </p:nvCxnSpPr>
        <p:spPr>
          <a:xfrm>
            <a:off x="4953000" y="2324100"/>
            <a:ext cx="1371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4"/>
            <a:endCxn id="11" idx="1"/>
          </p:cNvCxnSpPr>
          <p:nvPr/>
        </p:nvCxnSpPr>
        <p:spPr>
          <a:xfrm>
            <a:off x="4572000" y="2514600"/>
            <a:ext cx="932096" cy="8939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4"/>
            <a:endCxn id="11" idx="6"/>
          </p:cNvCxnSpPr>
          <p:nvPr/>
        </p:nvCxnSpPr>
        <p:spPr>
          <a:xfrm flipH="1">
            <a:off x="6154504" y="2514600"/>
            <a:ext cx="551096" cy="1028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7" idx="0"/>
          </p:cNvCxnSpPr>
          <p:nvPr/>
        </p:nvCxnSpPr>
        <p:spPr>
          <a:xfrm flipH="1">
            <a:off x="4572000" y="2133600"/>
            <a:ext cx="2133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1" idx="2"/>
            <a:endCxn id="7" idx="3"/>
          </p:cNvCxnSpPr>
          <p:nvPr/>
        </p:nvCxnSpPr>
        <p:spPr>
          <a:xfrm flipH="1" flipV="1">
            <a:off x="4302592" y="2458804"/>
            <a:ext cx="1089912" cy="10844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051583"/>
      </p:ext>
    </p:extLst>
  </p:cSld>
  <p:clrMapOvr>
    <a:masterClrMapping/>
  </p:clrMapOvr>
  <p:transition>
    <p:cover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7531"/>
            <a:ext cx="8229600" cy="838200"/>
          </a:xfrm>
        </p:spPr>
        <p:txBody>
          <a:bodyPr>
            <a:normAutofit/>
          </a:bodyPr>
          <a:lstStyle/>
          <a:p>
            <a:r>
              <a:rPr lang="en-US" sz="4000" dirty="0"/>
              <a:t>Precedence Graph</a:t>
            </a:r>
          </a:p>
        </p:txBody>
      </p:sp>
      <p:sp>
        <p:nvSpPr>
          <p:cNvPr id="3" name="Content Placeholder 2"/>
          <p:cNvSpPr>
            <a:spLocks noGrp="1"/>
          </p:cNvSpPr>
          <p:nvPr>
            <p:ph idx="1"/>
          </p:nvPr>
        </p:nvSpPr>
        <p:spPr>
          <a:xfrm>
            <a:off x="228600" y="914400"/>
            <a:ext cx="8610600" cy="5334000"/>
          </a:xfrm>
        </p:spPr>
        <p:txBody>
          <a:bodyPr>
            <a:normAutofit/>
          </a:bodyPr>
          <a:lstStyle/>
          <a:p>
            <a:r>
              <a:rPr lang="en-US" dirty="0"/>
              <a:t>Checking Conflict </a:t>
            </a:r>
            <a:r>
              <a:rPr lang="en-US" dirty="0" err="1"/>
              <a:t>serializable</a:t>
            </a:r>
            <a:r>
              <a:rPr lang="en-US" dirty="0"/>
              <a:t> or </a:t>
            </a:r>
            <a:r>
              <a:rPr lang="en-US" dirty="0" smtClean="0"/>
              <a:t>not?</a:t>
            </a:r>
            <a:endParaRPr lang="en-US" dirty="0"/>
          </a:p>
          <a:p>
            <a:pPr marL="0" indent="0">
              <a:buNone/>
            </a:pPr>
            <a:endParaRPr lang="en-US" dirty="0" smtClean="0"/>
          </a:p>
          <a:p>
            <a:pPr marL="0" indent="0">
              <a:buNone/>
            </a:pPr>
            <a:r>
              <a:rPr lang="en-US" dirty="0" smtClean="0"/>
              <a:t>				</a:t>
            </a:r>
          </a:p>
          <a:p>
            <a:endParaRPr lang="en-US" dirty="0"/>
          </a:p>
          <a:p>
            <a:endParaRPr lang="en-US" dirty="0" smtClean="0"/>
          </a:p>
          <a:p>
            <a:pPr marL="0" indent="0">
              <a:buNone/>
            </a:pPr>
            <a:endParaRPr lang="en-US" dirty="0" smtClean="0"/>
          </a:p>
          <a:p>
            <a:endParaRPr lang="en-US" dirty="0" smtClean="0"/>
          </a:p>
          <a:p>
            <a:endParaRPr lang="en-US" dirty="0" smtClean="0"/>
          </a:p>
          <a:p>
            <a:pPr marL="0" indent="0">
              <a:buNone/>
            </a:pPr>
            <a:endParaRPr lang="en-US" dirty="0" smtClean="0"/>
          </a:p>
          <a:p>
            <a:pPr marL="0" indent="0">
              <a:buNone/>
            </a:pPr>
            <a:endParaRPr lang="en-US" dirty="0"/>
          </a:p>
          <a:p>
            <a:pPr marL="0" indent="0">
              <a:buNone/>
            </a:pPr>
            <a:r>
              <a:rPr lang="en-US" dirty="0" smtClean="0"/>
              <a:t>No cycle is here so its conflicting </a:t>
            </a:r>
            <a:r>
              <a:rPr lang="en-US" dirty="0" err="1" smtClean="0"/>
              <a:t>serializable</a:t>
            </a:r>
            <a:endParaRPr lang="en-US" dirty="0"/>
          </a:p>
        </p:txBody>
      </p:sp>
      <p:sp>
        <p:nvSpPr>
          <p:cNvPr id="4" name="Slide Number Placeholder 3"/>
          <p:cNvSpPr>
            <a:spLocks noGrp="1"/>
          </p:cNvSpPr>
          <p:nvPr>
            <p:ph type="sldNum" sz="quarter" idx="12"/>
          </p:nvPr>
        </p:nvSpPr>
        <p:spPr/>
        <p:txBody>
          <a:bodyPr/>
          <a:lstStyle/>
          <a:p>
            <a:fld id="{CA55914D-03DF-4832-9E47-C196083B205C}" type="slidenum">
              <a:rPr lang="en-US" smtClean="0"/>
              <a:pPr/>
              <a:t>32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862247039"/>
              </p:ext>
            </p:extLst>
          </p:nvPr>
        </p:nvGraphicFramePr>
        <p:xfrm>
          <a:off x="914400" y="1752264"/>
          <a:ext cx="2362200" cy="3722485"/>
        </p:xfrm>
        <a:graphic>
          <a:graphicData uri="http://schemas.openxmlformats.org/drawingml/2006/table">
            <a:tbl>
              <a:tblPr firstRow="1" bandRow="1">
                <a:tableStyleId>{5940675A-B579-460E-94D1-54222C63F5DA}</a:tableStyleId>
              </a:tblPr>
              <a:tblGrid>
                <a:gridCol w="787400"/>
                <a:gridCol w="787400"/>
                <a:gridCol w="787400"/>
              </a:tblGrid>
              <a:tr h="476029">
                <a:tc>
                  <a:txBody>
                    <a:bodyPr/>
                    <a:lstStyle/>
                    <a:p>
                      <a:r>
                        <a:rPr lang="en-US" b="1" dirty="0" smtClean="0"/>
                        <a:t>T1</a:t>
                      </a:r>
                      <a:endParaRPr lang="en-US" b="1" dirty="0"/>
                    </a:p>
                  </a:txBody>
                  <a:tcPr/>
                </a:tc>
                <a:tc>
                  <a:txBody>
                    <a:bodyPr/>
                    <a:lstStyle/>
                    <a:p>
                      <a:r>
                        <a:rPr lang="en-US" b="1" dirty="0" smtClean="0"/>
                        <a:t>T2</a:t>
                      </a:r>
                      <a:endParaRPr lang="en-US" b="1" dirty="0"/>
                    </a:p>
                  </a:txBody>
                  <a:tcPr/>
                </a:tc>
                <a:tc>
                  <a:txBody>
                    <a:bodyPr/>
                    <a:lstStyle/>
                    <a:p>
                      <a:r>
                        <a:rPr lang="en-US" b="1" dirty="0" smtClean="0"/>
                        <a:t>T3</a:t>
                      </a:r>
                      <a:endParaRPr lang="en-US" b="1" dirty="0"/>
                    </a:p>
                  </a:txBody>
                  <a:tcPr/>
                </a:tc>
              </a:tr>
              <a:tr h="438707">
                <a:tc>
                  <a:txBody>
                    <a:bodyPr/>
                    <a:lstStyle/>
                    <a:p>
                      <a:r>
                        <a:rPr lang="en-US" dirty="0" smtClean="0"/>
                        <a:t>R(A)</a:t>
                      </a:r>
                      <a:endParaRPr lang="en-US" dirty="0"/>
                    </a:p>
                  </a:txBody>
                  <a:tcPr/>
                </a:tc>
                <a:tc>
                  <a:txBody>
                    <a:bodyPr/>
                    <a:lstStyle/>
                    <a:p>
                      <a:endParaRPr lang="en-US" dirty="0"/>
                    </a:p>
                  </a:txBody>
                  <a:tcPr/>
                </a:tc>
                <a:tc>
                  <a:txBody>
                    <a:bodyPr/>
                    <a:lstStyle/>
                    <a:p>
                      <a:endParaRPr lang="en-US" dirty="0"/>
                    </a:p>
                  </a:txBody>
                  <a:tcPr/>
                </a:tc>
              </a:tr>
              <a:tr h="304800">
                <a:tc>
                  <a:txBody>
                    <a:bodyPr/>
                    <a:lstStyle/>
                    <a:p>
                      <a:endParaRPr lang="en-US" dirty="0"/>
                    </a:p>
                  </a:txBody>
                  <a:tcPr/>
                </a:tc>
                <a:tc>
                  <a:txBody>
                    <a:bodyPr/>
                    <a:lstStyle/>
                    <a:p>
                      <a:endParaRPr lang="en-US" dirty="0"/>
                    </a:p>
                  </a:txBody>
                  <a:tcPr/>
                </a:tc>
                <a:tc>
                  <a:txBody>
                    <a:bodyPr/>
                    <a:lstStyle/>
                    <a:p>
                      <a:r>
                        <a:rPr lang="en-US" dirty="0" smtClean="0"/>
                        <a:t>R(C)</a:t>
                      </a:r>
                      <a:endParaRPr lang="en-US" dirty="0"/>
                    </a:p>
                  </a:txBody>
                  <a:tcPr/>
                </a:tc>
              </a:tr>
              <a:tr h="476029">
                <a:tc>
                  <a:txBody>
                    <a:bodyPr/>
                    <a:lstStyle/>
                    <a:p>
                      <a:endParaRPr lang="en-US" dirty="0"/>
                    </a:p>
                  </a:txBody>
                  <a:tcPr/>
                </a:tc>
                <a:tc>
                  <a:txBody>
                    <a:bodyPr/>
                    <a:lstStyle/>
                    <a:p>
                      <a:endParaRPr lang="en-US" dirty="0"/>
                    </a:p>
                  </a:txBody>
                  <a:tcPr/>
                </a:tc>
                <a:tc>
                  <a:txBody>
                    <a:bodyPr/>
                    <a:lstStyle/>
                    <a:p>
                      <a:r>
                        <a:rPr lang="en-US" dirty="0" smtClean="0"/>
                        <a:t>W(C)</a:t>
                      </a:r>
                      <a:endParaRPr lang="en-US" dirty="0"/>
                    </a:p>
                  </a:txBody>
                  <a:tcPr/>
                </a:tc>
              </a:tr>
              <a:tr h="377411">
                <a:tc>
                  <a:txBody>
                    <a:bodyPr/>
                    <a:lstStyle/>
                    <a:p>
                      <a:endParaRPr lang="en-US" dirty="0"/>
                    </a:p>
                  </a:txBody>
                  <a:tcPr/>
                </a:tc>
                <a:tc>
                  <a:txBody>
                    <a:bodyPr/>
                    <a:lstStyle/>
                    <a:p>
                      <a:r>
                        <a:rPr lang="en-US" dirty="0" smtClean="0"/>
                        <a:t>R(B)</a:t>
                      </a:r>
                      <a:endParaRPr lang="en-US" dirty="0"/>
                    </a:p>
                  </a:txBody>
                  <a:tcPr/>
                </a:tc>
                <a:tc>
                  <a:txBody>
                    <a:bodyPr/>
                    <a:lstStyle/>
                    <a:p>
                      <a:endParaRPr lang="en-US" dirty="0"/>
                    </a:p>
                  </a:txBody>
                  <a:tcPr/>
                </a:tc>
              </a:tr>
              <a:tr h="381000">
                <a:tc>
                  <a:txBody>
                    <a:bodyPr/>
                    <a:lstStyle/>
                    <a:p>
                      <a:r>
                        <a:rPr lang="en-US" dirty="0" smtClean="0"/>
                        <a:t>R(B)</a:t>
                      </a:r>
                      <a:endParaRPr lang="en-US" dirty="0"/>
                    </a:p>
                  </a:txBody>
                  <a:tcPr/>
                </a:tc>
                <a:tc>
                  <a:txBody>
                    <a:bodyPr/>
                    <a:lstStyle/>
                    <a:p>
                      <a:endParaRPr lang="en-US" dirty="0"/>
                    </a:p>
                  </a:txBody>
                  <a:tcPr/>
                </a:tc>
                <a:tc>
                  <a:txBody>
                    <a:bodyPr/>
                    <a:lstStyle/>
                    <a:p>
                      <a:endParaRPr lang="en-US" dirty="0"/>
                    </a:p>
                  </a:txBody>
                  <a:tcPr/>
                </a:tc>
              </a:tr>
              <a:tr h="304800">
                <a:tc>
                  <a:txBody>
                    <a:bodyPr/>
                    <a:lstStyle/>
                    <a:p>
                      <a:endParaRPr lang="en-US" dirty="0"/>
                    </a:p>
                  </a:txBody>
                  <a:tcPr/>
                </a:tc>
                <a:tc>
                  <a:txBody>
                    <a:bodyPr/>
                    <a:lstStyle/>
                    <a:p>
                      <a:r>
                        <a:rPr lang="en-US" dirty="0" smtClean="0"/>
                        <a:t>W(B)</a:t>
                      </a:r>
                      <a:endParaRPr lang="en-US" dirty="0"/>
                    </a:p>
                  </a:txBody>
                  <a:tcPr/>
                </a:tc>
                <a:tc>
                  <a:txBody>
                    <a:bodyPr/>
                    <a:lstStyle/>
                    <a:p>
                      <a:endParaRPr lang="en-US" dirty="0"/>
                    </a:p>
                  </a:txBody>
                  <a:tcPr/>
                </a:tc>
              </a:tr>
              <a:tr h="320040">
                <a:tc>
                  <a:txBody>
                    <a:bodyPr/>
                    <a:lstStyle/>
                    <a:p>
                      <a:endParaRPr lang="en-US" dirty="0"/>
                    </a:p>
                  </a:txBody>
                  <a:tcPr/>
                </a:tc>
                <a:tc>
                  <a:txBody>
                    <a:bodyPr/>
                    <a:lstStyle/>
                    <a:p>
                      <a:endParaRPr lang="en-US" dirty="0"/>
                    </a:p>
                  </a:txBody>
                  <a:tcPr/>
                </a:tc>
                <a:tc>
                  <a:txBody>
                    <a:bodyPr/>
                    <a:lstStyle/>
                    <a:p>
                      <a:r>
                        <a:rPr lang="en-US" dirty="0" smtClean="0"/>
                        <a:t>W(A)</a:t>
                      </a:r>
                      <a:endParaRPr lang="en-US" dirty="0"/>
                    </a:p>
                  </a:txBody>
                  <a:tcPr/>
                </a:tc>
              </a:tr>
              <a:tr h="476029">
                <a:tc>
                  <a:txBody>
                    <a:bodyPr/>
                    <a:lstStyle/>
                    <a:p>
                      <a:endParaRPr lang="en-US" dirty="0"/>
                    </a:p>
                  </a:txBody>
                  <a:tcPr/>
                </a:tc>
                <a:tc>
                  <a:txBody>
                    <a:bodyPr/>
                    <a:lstStyle/>
                    <a:p>
                      <a:r>
                        <a:rPr lang="en-US" dirty="0" smtClean="0"/>
                        <a:t>W(C)</a:t>
                      </a:r>
                      <a:endParaRPr lang="en-US" dirty="0"/>
                    </a:p>
                  </a:txBody>
                  <a:tcPr/>
                </a:tc>
                <a:tc>
                  <a:txBody>
                    <a:bodyPr/>
                    <a:lstStyle/>
                    <a:p>
                      <a:endParaRPr lang="en-US" dirty="0"/>
                    </a:p>
                  </a:txBody>
                  <a:tcPr/>
                </a:tc>
              </a:tr>
            </a:tbl>
          </a:graphicData>
        </a:graphic>
      </p:graphicFrame>
      <p:sp>
        <p:nvSpPr>
          <p:cNvPr id="7" name="Oval 6"/>
          <p:cNvSpPr/>
          <p:nvPr/>
        </p:nvSpPr>
        <p:spPr>
          <a:xfrm>
            <a:off x="4191000" y="2133600"/>
            <a:ext cx="762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T1</a:t>
            </a:r>
            <a:endParaRPr lang="en-US" dirty="0"/>
          </a:p>
        </p:txBody>
      </p:sp>
      <p:sp>
        <p:nvSpPr>
          <p:cNvPr id="10" name="Oval 9"/>
          <p:cNvSpPr/>
          <p:nvPr/>
        </p:nvSpPr>
        <p:spPr>
          <a:xfrm>
            <a:off x="6324600" y="2133600"/>
            <a:ext cx="762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T2</a:t>
            </a:r>
            <a:endParaRPr lang="en-US" dirty="0"/>
          </a:p>
        </p:txBody>
      </p:sp>
      <p:sp>
        <p:nvSpPr>
          <p:cNvPr id="11" name="Oval 10"/>
          <p:cNvSpPr/>
          <p:nvPr/>
        </p:nvSpPr>
        <p:spPr>
          <a:xfrm>
            <a:off x="5392504" y="3352800"/>
            <a:ext cx="762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T3</a:t>
            </a:r>
            <a:endParaRPr lang="en-US" dirty="0"/>
          </a:p>
        </p:txBody>
      </p:sp>
      <p:cxnSp>
        <p:nvCxnSpPr>
          <p:cNvPr id="8" name="Straight Arrow Connector 7"/>
          <p:cNvCxnSpPr>
            <a:stCxn id="7" idx="6"/>
            <a:endCxn id="10" idx="2"/>
          </p:cNvCxnSpPr>
          <p:nvPr/>
        </p:nvCxnSpPr>
        <p:spPr>
          <a:xfrm>
            <a:off x="4953000" y="2324100"/>
            <a:ext cx="1371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4"/>
            <a:endCxn id="11" idx="1"/>
          </p:cNvCxnSpPr>
          <p:nvPr/>
        </p:nvCxnSpPr>
        <p:spPr>
          <a:xfrm>
            <a:off x="4572000" y="2514600"/>
            <a:ext cx="932096" cy="8939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4"/>
            <a:endCxn id="11" idx="6"/>
          </p:cNvCxnSpPr>
          <p:nvPr/>
        </p:nvCxnSpPr>
        <p:spPr>
          <a:xfrm flipH="1">
            <a:off x="6154504" y="2514600"/>
            <a:ext cx="551096" cy="1028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6909371"/>
      </p:ext>
    </p:extLst>
  </p:cSld>
  <p:clrMapOvr>
    <a:masterClrMapping/>
  </p:clrMapOvr>
  <p:transition>
    <p:cover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09600"/>
          </a:xfrm>
        </p:spPr>
        <p:txBody>
          <a:bodyPr>
            <a:noAutofit/>
          </a:bodyPr>
          <a:lstStyle/>
          <a:p>
            <a:r>
              <a:rPr lang="en-US" sz="4400" dirty="0"/>
              <a:t>View </a:t>
            </a:r>
            <a:r>
              <a:rPr lang="en-US" sz="4400" dirty="0" err="1"/>
              <a:t>serializability</a:t>
            </a:r>
            <a:r>
              <a:rPr lang="en-US" sz="4400" dirty="0"/>
              <a:t>: </a:t>
            </a:r>
          </a:p>
        </p:txBody>
      </p:sp>
      <p:sp>
        <p:nvSpPr>
          <p:cNvPr id="3" name="Content Placeholder 2"/>
          <p:cNvSpPr>
            <a:spLocks noGrp="1"/>
          </p:cNvSpPr>
          <p:nvPr>
            <p:ph idx="1"/>
          </p:nvPr>
        </p:nvSpPr>
        <p:spPr>
          <a:xfrm>
            <a:off x="228600" y="914400"/>
            <a:ext cx="8610600" cy="5638800"/>
          </a:xfrm>
        </p:spPr>
        <p:txBody>
          <a:bodyPr>
            <a:normAutofit lnSpcReduction="10000"/>
          </a:bodyPr>
          <a:lstStyle/>
          <a:p>
            <a:r>
              <a:rPr lang="en-US" sz="2400" dirty="0"/>
              <a:t>A schedule is view </a:t>
            </a:r>
            <a:r>
              <a:rPr lang="en-US" sz="2400" dirty="0" err="1"/>
              <a:t>serializable</a:t>
            </a:r>
            <a:r>
              <a:rPr lang="en-US" sz="2400" dirty="0"/>
              <a:t> if it is view equivalent to a serial schedule</a:t>
            </a:r>
            <a:r>
              <a:rPr lang="en-US" sz="2400" dirty="0" smtClean="0"/>
              <a:t>.</a:t>
            </a:r>
          </a:p>
          <a:p>
            <a:r>
              <a:rPr lang="en-US" sz="2400" dirty="0" smtClean="0">
                <a:solidFill>
                  <a:srgbClr val="00B0F0"/>
                </a:solidFill>
              </a:rPr>
              <a:t>If the following three condition are met its view </a:t>
            </a:r>
            <a:r>
              <a:rPr lang="en-US" sz="2400" dirty="0" err="1" smtClean="0">
                <a:solidFill>
                  <a:srgbClr val="00B0F0"/>
                </a:solidFill>
              </a:rPr>
              <a:t>serializable</a:t>
            </a:r>
            <a:endParaRPr lang="en-US" sz="2400" dirty="0" smtClean="0">
              <a:solidFill>
                <a:srgbClr val="00B0F0"/>
              </a:solidFill>
            </a:endParaRPr>
          </a:p>
          <a:p>
            <a:pPr marL="0" indent="0">
              <a:buNone/>
            </a:pPr>
            <a:r>
              <a:rPr lang="en-US" sz="3200" dirty="0" smtClean="0"/>
              <a:t>1</a:t>
            </a:r>
            <a:r>
              <a:rPr lang="en-US" sz="2400" dirty="0" smtClean="0"/>
              <a:t>.If transaction Ti reads the initial value of Q in schedule S the transaction Ti must in schedule S’ also read  initial Value of Q.</a:t>
            </a:r>
          </a:p>
          <a:p>
            <a:pPr marL="0" indent="0">
              <a:buNone/>
            </a:pPr>
            <a:endParaRPr lang="en-US" sz="2400" dirty="0" smtClean="0"/>
          </a:p>
          <a:p>
            <a:pPr marL="0" indent="0">
              <a:buNone/>
            </a:pPr>
            <a:r>
              <a:rPr lang="en-US" sz="2400" dirty="0" smtClean="0"/>
              <a:t>2.For each data item Q, the transaction(if any) that perform the final write(Q)operation in schedule S must perform the final; write (Q) operation in schedule S’.</a:t>
            </a:r>
          </a:p>
          <a:p>
            <a:pPr marL="0" indent="0">
              <a:buNone/>
            </a:pPr>
            <a:endParaRPr lang="en-US" sz="2400" dirty="0" smtClean="0"/>
          </a:p>
          <a:p>
            <a:pPr marL="0" indent="0">
              <a:buNone/>
            </a:pPr>
            <a:r>
              <a:rPr lang="en-US" sz="2400" dirty="0" smtClean="0"/>
              <a:t>3.If transaction T</a:t>
            </a:r>
            <a:r>
              <a:rPr lang="en-US" sz="1400" dirty="0"/>
              <a:t>i</a:t>
            </a:r>
            <a:r>
              <a:rPr lang="en-US" sz="2400" dirty="0" smtClean="0"/>
              <a:t> </a:t>
            </a:r>
            <a:r>
              <a:rPr lang="en-US" sz="2400" dirty="0" err="1" smtClean="0"/>
              <a:t>excute</a:t>
            </a:r>
            <a:r>
              <a:rPr lang="en-US" sz="2400" dirty="0" smtClean="0"/>
              <a:t> reads (Q) in schedule S and that value </a:t>
            </a:r>
            <a:r>
              <a:rPr lang="en-US" sz="2400" dirty="0" err="1" smtClean="0"/>
              <a:t>waas</a:t>
            </a:r>
            <a:r>
              <a:rPr lang="en-US" sz="2400" dirty="0" smtClean="0"/>
              <a:t> produced by transaction </a:t>
            </a:r>
            <a:r>
              <a:rPr lang="en-US" sz="2800" dirty="0" err="1" smtClean="0"/>
              <a:t>T</a:t>
            </a:r>
            <a:r>
              <a:rPr lang="en-US" sz="1600" dirty="0" err="1" smtClean="0"/>
              <a:t>j</a:t>
            </a:r>
            <a:r>
              <a:rPr lang="en-US" sz="1600" dirty="0" smtClean="0"/>
              <a:t> </a:t>
            </a:r>
            <a:r>
              <a:rPr lang="en-US" sz="2400" dirty="0" smtClean="0"/>
              <a:t>(if any) then transaction T</a:t>
            </a:r>
            <a:r>
              <a:rPr lang="en-US" sz="1600" dirty="0" smtClean="0"/>
              <a:t>i </a:t>
            </a:r>
            <a:r>
              <a:rPr lang="en-US" sz="2400" dirty="0" smtClean="0"/>
              <a:t>must in </a:t>
            </a:r>
            <a:r>
              <a:rPr lang="en-US" sz="2400" dirty="0" err="1" smtClean="0"/>
              <a:t>schedulue</a:t>
            </a:r>
            <a:r>
              <a:rPr lang="en-US" sz="2400" dirty="0" smtClean="0"/>
              <a:t> S’ also read the </a:t>
            </a:r>
            <a:r>
              <a:rPr lang="en-US" sz="2400" dirty="0" err="1" smtClean="0"/>
              <a:t>vallue</a:t>
            </a:r>
            <a:r>
              <a:rPr lang="en-US" sz="2400" dirty="0" smtClean="0"/>
              <a:t> of Q that was produced by transaction </a:t>
            </a:r>
            <a:r>
              <a:rPr lang="en-US" sz="2400" dirty="0" err="1" smtClean="0"/>
              <a:t>T</a:t>
            </a:r>
            <a:r>
              <a:rPr lang="en-US" sz="1100" dirty="0" err="1" smtClean="0"/>
              <a:t>j</a:t>
            </a:r>
            <a:endParaRPr lang="en-US" sz="1800" dirty="0"/>
          </a:p>
        </p:txBody>
      </p:sp>
      <p:sp>
        <p:nvSpPr>
          <p:cNvPr id="4" name="Slide Number Placeholder 3"/>
          <p:cNvSpPr>
            <a:spLocks noGrp="1"/>
          </p:cNvSpPr>
          <p:nvPr>
            <p:ph type="sldNum" sz="quarter" idx="12"/>
          </p:nvPr>
        </p:nvSpPr>
        <p:spPr/>
        <p:txBody>
          <a:bodyPr/>
          <a:lstStyle/>
          <a:p>
            <a:fld id="{CA55914D-03DF-4832-9E47-C196083B205C}" type="slidenum">
              <a:rPr lang="en-US" smtClean="0"/>
              <a:pPr/>
              <a:t>33</a:t>
            </a:fld>
            <a:endParaRPr lang="en-US"/>
          </a:p>
        </p:txBody>
      </p:sp>
    </p:spTree>
    <p:extLst>
      <p:ext uri="{BB962C8B-B14F-4D97-AF65-F5344CB8AC3E}">
        <p14:creationId xmlns:p14="http://schemas.microsoft.com/office/powerpoint/2010/main" val="3759144174"/>
      </p:ext>
    </p:extLst>
  </p:cSld>
  <p:clrMapOvr>
    <a:masterClrMapping/>
  </p:clrMapOvr>
  <p:transition>
    <p:cover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601639"/>
          </a:xfrm>
        </p:spPr>
        <p:txBody>
          <a:bodyPr>
            <a:normAutofit fontScale="90000"/>
          </a:bodyPr>
          <a:lstStyle/>
          <a:p>
            <a:r>
              <a:rPr lang="en-US" dirty="0" smtClean="0"/>
              <a:t>View </a:t>
            </a:r>
            <a:r>
              <a:rPr lang="en-US" dirty="0" err="1" smtClean="0"/>
              <a:t>serializable</a:t>
            </a:r>
            <a:r>
              <a:rPr lang="en-US" dirty="0" smtClean="0"/>
              <a:t> </a:t>
            </a:r>
            <a:endParaRPr lang="en-US" dirty="0"/>
          </a:p>
        </p:txBody>
      </p:sp>
      <p:sp>
        <p:nvSpPr>
          <p:cNvPr id="3" name="Content Placeholder 2"/>
          <p:cNvSpPr>
            <a:spLocks noGrp="1"/>
          </p:cNvSpPr>
          <p:nvPr>
            <p:ph idx="1"/>
          </p:nvPr>
        </p:nvSpPr>
        <p:spPr>
          <a:xfrm>
            <a:off x="381000" y="914400"/>
            <a:ext cx="8458200" cy="5791200"/>
          </a:xfrm>
        </p:spPr>
        <p:txBody>
          <a:bodyPr>
            <a:normAutofit fontScale="92500"/>
          </a:bodyPr>
          <a:lstStyle/>
          <a:p>
            <a:r>
              <a:rPr lang="en-US" dirty="0" smtClean="0"/>
              <a:t>1.check conflict </a:t>
            </a:r>
            <a:r>
              <a:rPr lang="en-US" dirty="0" err="1" smtClean="0"/>
              <a:t>serializable</a:t>
            </a:r>
            <a:endParaRPr lang="en-US" dirty="0" smtClean="0"/>
          </a:p>
          <a:p>
            <a:r>
              <a:rPr lang="en-US" dirty="0" smtClean="0"/>
              <a:t>2.Blind write</a:t>
            </a:r>
          </a:p>
          <a:p>
            <a:r>
              <a:rPr lang="en-US" dirty="0" smtClean="0"/>
              <a:t>3.check the initial read ,final write and intermediate read	</a:t>
            </a:r>
          </a:p>
          <a:p>
            <a:endParaRPr lang="en-US" dirty="0"/>
          </a:p>
          <a:p>
            <a:endParaRPr lang="en-US" dirty="0" smtClean="0"/>
          </a:p>
          <a:p>
            <a:endParaRPr lang="en-US" dirty="0"/>
          </a:p>
          <a:p>
            <a:endParaRPr lang="en-US" dirty="0" smtClean="0"/>
          </a:p>
          <a:p>
            <a:pPr marL="0" indent="0">
              <a:buNone/>
            </a:pPr>
            <a:endParaRPr lang="en-US" dirty="0" smtClean="0"/>
          </a:p>
          <a:p>
            <a:r>
              <a:rPr lang="en-US" dirty="0" smtClean="0"/>
              <a:t>its not conflict </a:t>
            </a:r>
            <a:r>
              <a:rPr lang="en-US" dirty="0" err="1" smtClean="0"/>
              <a:t>serializable</a:t>
            </a:r>
            <a:r>
              <a:rPr lang="en-US" dirty="0" smtClean="0"/>
              <a:t>(cycle is there in graph)</a:t>
            </a:r>
            <a:endParaRPr lang="en-US" dirty="0"/>
          </a:p>
          <a:p>
            <a:r>
              <a:rPr lang="en-US" dirty="0" smtClean="0"/>
              <a:t>IR (a) – T1 – S and T1 – S’</a:t>
            </a:r>
          </a:p>
          <a:p>
            <a:r>
              <a:rPr lang="en-US" dirty="0" err="1" smtClean="0"/>
              <a:t>Fw</a:t>
            </a:r>
            <a:r>
              <a:rPr lang="en-US" dirty="0" smtClean="0"/>
              <a:t>(a) T3 – S and T3 – S’</a:t>
            </a:r>
          </a:p>
          <a:p>
            <a:r>
              <a:rPr lang="en-US" dirty="0" smtClean="0"/>
              <a:t>No </a:t>
            </a:r>
            <a:r>
              <a:rPr lang="en-US" dirty="0" err="1" smtClean="0"/>
              <a:t>intermidiate</a:t>
            </a:r>
            <a:r>
              <a:rPr lang="en-US" dirty="0" smtClean="0"/>
              <a:t> </a:t>
            </a:r>
          </a:p>
          <a:p>
            <a:r>
              <a:rPr lang="en-US" dirty="0" smtClean="0">
                <a:solidFill>
                  <a:srgbClr val="00B0F0"/>
                </a:solidFill>
              </a:rPr>
              <a:t>So its view </a:t>
            </a:r>
            <a:r>
              <a:rPr lang="en-US" dirty="0" err="1" smtClean="0">
                <a:solidFill>
                  <a:srgbClr val="00B0F0"/>
                </a:solidFill>
              </a:rPr>
              <a:t>serializable</a:t>
            </a:r>
            <a:endParaRPr lang="en-US" dirty="0" smtClean="0">
              <a:solidFill>
                <a:srgbClr val="00B0F0"/>
              </a:solidFill>
            </a:endParaRPr>
          </a:p>
          <a:p>
            <a:endParaRPr lang="en-US" dirty="0" smtClean="0"/>
          </a:p>
        </p:txBody>
      </p:sp>
      <p:sp>
        <p:nvSpPr>
          <p:cNvPr id="4" name="Slide Number Placeholder 3"/>
          <p:cNvSpPr>
            <a:spLocks noGrp="1"/>
          </p:cNvSpPr>
          <p:nvPr>
            <p:ph type="sldNum" sz="quarter" idx="12"/>
          </p:nvPr>
        </p:nvSpPr>
        <p:spPr/>
        <p:txBody>
          <a:bodyPr/>
          <a:lstStyle/>
          <a:p>
            <a:fld id="{CA55914D-03DF-4832-9E47-C196083B205C}" type="slidenum">
              <a:rPr lang="en-US" smtClean="0"/>
              <a:pPr/>
              <a:t>34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643777244"/>
              </p:ext>
            </p:extLst>
          </p:nvPr>
        </p:nvGraphicFramePr>
        <p:xfrm>
          <a:off x="457200" y="2461146"/>
          <a:ext cx="2514600" cy="1854200"/>
        </p:xfrm>
        <a:graphic>
          <a:graphicData uri="http://schemas.openxmlformats.org/drawingml/2006/table">
            <a:tbl>
              <a:tblPr firstRow="1" bandRow="1">
                <a:tableStyleId>{5940675A-B579-460E-94D1-54222C63F5DA}</a:tableStyleId>
              </a:tblPr>
              <a:tblGrid>
                <a:gridCol w="838200"/>
                <a:gridCol w="838200"/>
                <a:gridCol w="838200"/>
              </a:tblGrid>
              <a:tr h="370840">
                <a:tc>
                  <a:txBody>
                    <a:bodyPr/>
                    <a:lstStyle/>
                    <a:p>
                      <a:r>
                        <a:rPr lang="en-US" dirty="0" smtClean="0"/>
                        <a:t>T1</a:t>
                      </a:r>
                      <a:endParaRPr lang="en-US" dirty="0"/>
                    </a:p>
                  </a:txBody>
                  <a:tcPr/>
                </a:tc>
                <a:tc>
                  <a:txBody>
                    <a:bodyPr/>
                    <a:lstStyle/>
                    <a:p>
                      <a:r>
                        <a:rPr lang="en-US" dirty="0" smtClean="0"/>
                        <a:t>T2</a:t>
                      </a:r>
                      <a:endParaRPr lang="en-US" dirty="0"/>
                    </a:p>
                  </a:txBody>
                  <a:tcPr/>
                </a:tc>
                <a:tc>
                  <a:txBody>
                    <a:bodyPr/>
                    <a:lstStyle/>
                    <a:p>
                      <a:r>
                        <a:rPr lang="en-US" dirty="0" smtClean="0"/>
                        <a:t>T3</a:t>
                      </a:r>
                      <a:endParaRPr lang="en-US" dirty="0"/>
                    </a:p>
                  </a:txBody>
                  <a:tcPr/>
                </a:tc>
              </a:tr>
              <a:tr h="370840">
                <a:tc>
                  <a:txBody>
                    <a:bodyPr/>
                    <a:lstStyle/>
                    <a:p>
                      <a:r>
                        <a:rPr lang="en-US" dirty="0" smtClean="0"/>
                        <a:t>R(A)</a:t>
                      </a:r>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a:p>
                  </a:txBody>
                  <a:tcPr/>
                </a:tc>
                <a:tc>
                  <a:txBody>
                    <a:bodyPr/>
                    <a:lstStyle/>
                    <a:p>
                      <a:r>
                        <a:rPr lang="en-US" dirty="0" smtClean="0"/>
                        <a:t>W(A)</a:t>
                      </a:r>
                      <a:endParaRPr lang="en-US" dirty="0"/>
                    </a:p>
                  </a:txBody>
                  <a:tcPr/>
                </a:tc>
                <a:tc>
                  <a:txBody>
                    <a:bodyPr/>
                    <a:lstStyle/>
                    <a:p>
                      <a:endParaRPr lang="en-US" dirty="0"/>
                    </a:p>
                  </a:txBody>
                  <a:tcPr/>
                </a:tc>
              </a:tr>
              <a:tr h="370840">
                <a:tc>
                  <a:txBody>
                    <a:bodyPr/>
                    <a:lstStyle/>
                    <a:p>
                      <a:r>
                        <a:rPr lang="en-US" dirty="0" smtClean="0"/>
                        <a:t>W(A)</a:t>
                      </a:r>
                      <a:endParaRPr lang="en-US" dirty="0"/>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r>
                        <a:rPr lang="en-US" dirty="0" smtClean="0"/>
                        <a:t>W(A)</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50384739"/>
              </p:ext>
            </p:extLst>
          </p:nvPr>
        </p:nvGraphicFramePr>
        <p:xfrm>
          <a:off x="3124200" y="2461146"/>
          <a:ext cx="2438399" cy="1866804"/>
        </p:xfrm>
        <a:graphic>
          <a:graphicData uri="http://schemas.openxmlformats.org/drawingml/2006/table">
            <a:tbl>
              <a:tblPr firstRow="1" bandRow="1">
                <a:tableStyleId>{5940675A-B579-460E-94D1-54222C63F5DA}</a:tableStyleId>
              </a:tblPr>
              <a:tblGrid>
                <a:gridCol w="784772"/>
                <a:gridCol w="784772"/>
                <a:gridCol w="868855"/>
              </a:tblGrid>
              <a:tr h="403764">
                <a:tc>
                  <a:txBody>
                    <a:bodyPr/>
                    <a:lstStyle/>
                    <a:p>
                      <a:r>
                        <a:rPr lang="en-US" dirty="0" smtClean="0"/>
                        <a:t>T1</a:t>
                      </a:r>
                      <a:endParaRPr lang="en-US" dirty="0"/>
                    </a:p>
                  </a:txBody>
                  <a:tcPr/>
                </a:tc>
                <a:tc>
                  <a:txBody>
                    <a:bodyPr/>
                    <a:lstStyle/>
                    <a:p>
                      <a:r>
                        <a:rPr lang="en-US" dirty="0" smtClean="0"/>
                        <a:t>T2</a:t>
                      </a:r>
                      <a:endParaRPr lang="en-US" dirty="0"/>
                    </a:p>
                  </a:txBody>
                  <a:tcPr/>
                </a:tc>
                <a:tc>
                  <a:txBody>
                    <a:bodyPr/>
                    <a:lstStyle/>
                    <a:p>
                      <a:r>
                        <a:rPr lang="en-US" dirty="0" smtClean="0"/>
                        <a:t>T3</a:t>
                      </a:r>
                      <a:endParaRPr lang="en-US" dirty="0"/>
                    </a:p>
                  </a:txBody>
                  <a:tcPr/>
                </a:tc>
              </a:tr>
              <a:tr h="337209">
                <a:tc>
                  <a:txBody>
                    <a:bodyPr/>
                    <a:lstStyle/>
                    <a:p>
                      <a:r>
                        <a:rPr lang="en-US" dirty="0" smtClean="0"/>
                        <a:t>R(A)</a:t>
                      </a:r>
                      <a:endParaRPr lang="en-US" dirty="0"/>
                    </a:p>
                  </a:txBody>
                  <a:tcPr/>
                </a:tc>
                <a:tc>
                  <a:txBody>
                    <a:bodyPr/>
                    <a:lstStyle/>
                    <a:p>
                      <a:endParaRPr lang="en-US"/>
                    </a:p>
                  </a:txBody>
                  <a:tcPr/>
                </a:tc>
                <a:tc>
                  <a:txBody>
                    <a:bodyPr/>
                    <a:lstStyle/>
                    <a:p>
                      <a:endParaRPr lang="en-US"/>
                    </a:p>
                  </a:txBody>
                  <a:tcPr/>
                </a:tc>
              </a:tr>
              <a:tr h="337209">
                <a:tc>
                  <a:txBody>
                    <a:bodyPr/>
                    <a:lstStyle/>
                    <a:p>
                      <a:r>
                        <a:rPr lang="en-US" dirty="0" smtClean="0"/>
                        <a:t>W(A)</a:t>
                      </a:r>
                      <a:endParaRPr lang="en-US" dirty="0"/>
                    </a:p>
                  </a:txBody>
                  <a:tcPr/>
                </a:tc>
                <a:tc>
                  <a:txBody>
                    <a:bodyPr/>
                    <a:lstStyle/>
                    <a:p>
                      <a:endParaRPr lang="en-US"/>
                    </a:p>
                  </a:txBody>
                  <a:tcPr/>
                </a:tc>
                <a:tc>
                  <a:txBody>
                    <a:bodyPr/>
                    <a:lstStyle/>
                    <a:p>
                      <a:endParaRPr lang="en-US"/>
                    </a:p>
                  </a:txBody>
                  <a:tcPr/>
                </a:tc>
              </a:tr>
              <a:tr h="337209">
                <a:tc>
                  <a:txBody>
                    <a:bodyPr/>
                    <a:lstStyle/>
                    <a:p>
                      <a:endParaRPr lang="en-US"/>
                    </a:p>
                  </a:txBody>
                  <a:tcPr/>
                </a:tc>
                <a:tc>
                  <a:txBody>
                    <a:bodyPr/>
                    <a:lstStyle/>
                    <a:p>
                      <a:r>
                        <a:rPr lang="en-US" dirty="0" smtClean="0"/>
                        <a:t>W(A)</a:t>
                      </a:r>
                      <a:endParaRPr lang="en-US" dirty="0"/>
                    </a:p>
                  </a:txBody>
                  <a:tcPr/>
                </a:tc>
                <a:tc>
                  <a:txBody>
                    <a:bodyPr/>
                    <a:lstStyle/>
                    <a:p>
                      <a:endParaRPr lang="en-US"/>
                    </a:p>
                  </a:txBody>
                  <a:tcPr/>
                </a:tc>
              </a:tr>
              <a:tr h="337209">
                <a:tc>
                  <a:txBody>
                    <a:bodyPr/>
                    <a:lstStyle/>
                    <a:p>
                      <a:endParaRPr lang="en-US" dirty="0"/>
                    </a:p>
                  </a:txBody>
                  <a:tcPr/>
                </a:tc>
                <a:tc>
                  <a:txBody>
                    <a:bodyPr/>
                    <a:lstStyle/>
                    <a:p>
                      <a:endParaRPr lang="en-US" dirty="0"/>
                    </a:p>
                  </a:txBody>
                  <a:tcPr/>
                </a:tc>
                <a:tc>
                  <a:txBody>
                    <a:bodyPr/>
                    <a:lstStyle/>
                    <a:p>
                      <a:r>
                        <a:rPr lang="en-US" dirty="0" smtClean="0"/>
                        <a:t>W(A)</a:t>
                      </a:r>
                      <a:endParaRPr lang="en-US" dirty="0"/>
                    </a:p>
                  </a:txBody>
                  <a:tcPr/>
                </a:tc>
              </a:tr>
            </a:tbl>
          </a:graphicData>
        </a:graphic>
      </p:graphicFrame>
      <p:cxnSp>
        <p:nvCxnSpPr>
          <p:cNvPr id="8" name="Straight Arrow Connector 7"/>
          <p:cNvCxnSpPr/>
          <p:nvPr/>
        </p:nvCxnSpPr>
        <p:spPr>
          <a:xfrm flipV="1">
            <a:off x="1905000" y="1774209"/>
            <a:ext cx="1828800" cy="15023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505200" y="1371600"/>
            <a:ext cx="14478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Blind Write</a:t>
            </a:r>
            <a:endParaRPr lang="en-US" dirty="0"/>
          </a:p>
        </p:txBody>
      </p:sp>
    </p:spTree>
    <p:extLst>
      <p:ext uri="{BB962C8B-B14F-4D97-AF65-F5344CB8AC3E}">
        <p14:creationId xmlns:p14="http://schemas.microsoft.com/office/powerpoint/2010/main" val="3110548979"/>
      </p:ext>
    </p:extLst>
  </p:cSld>
  <p:clrMapOvr>
    <a:masterClrMapping/>
  </p:clrMapOvr>
  <p:transition>
    <p:cover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601639"/>
          </a:xfrm>
        </p:spPr>
        <p:txBody>
          <a:bodyPr>
            <a:normAutofit fontScale="90000"/>
          </a:bodyPr>
          <a:lstStyle/>
          <a:p>
            <a:r>
              <a:rPr lang="en-US" dirty="0" smtClean="0"/>
              <a:t>View </a:t>
            </a:r>
            <a:r>
              <a:rPr lang="en-US" dirty="0" err="1" smtClean="0"/>
              <a:t>serializable</a:t>
            </a:r>
            <a:r>
              <a:rPr lang="en-US" dirty="0" smtClean="0"/>
              <a:t> </a:t>
            </a:r>
            <a:endParaRPr lang="en-US" dirty="0"/>
          </a:p>
        </p:txBody>
      </p:sp>
      <p:sp>
        <p:nvSpPr>
          <p:cNvPr id="3" name="Content Placeholder 2"/>
          <p:cNvSpPr>
            <a:spLocks noGrp="1"/>
          </p:cNvSpPr>
          <p:nvPr>
            <p:ph idx="1"/>
          </p:nvPr>
        </p:nvSpPr>
        <p:spPr>
          <a:xfrm>
            <a:off x="381000" y="914400"/>
            <a:ext cx="8458200" cy="5791200"/>
          </a:xfrm>
        </p:spPr>
        <p:txBody>
          <a:bodyPr>
            <a:normAutofit/>
          </a:bodyPr>
          <a:lstStyle/>
          <a:p>
            <a:r>
              <a:rPr lang="en-US" dirty="0" smtClean="0"/>
              <a:t>	</a:t>
            </a:r>
          </a:p>
          <a:p>
            <a:endParaRPr lang="en-US" dirty="0"/>
          </a:p>
          <a:p>
            <a:endParaRPr lang="en-US" dirty="0" smtClean="0"/>
          </a:p>
          <a:p>
            <a:endParaRPr lang="en-US" dirty="0"/>
          </a:p>
          <a:p>
            <a:endParaRPr lang="en-US" dirty="0" smtClean="0"/>
          </a:p>
          <a:p>
            <a:pPr marL="0" indent="0">
              <a:buNone/>
            </a:pPr>
            <a:endParaRPr lang="en-US" dirty="0" smtClean="0"/>
          </a:p>
          <a:p>
            <a:pPr marL="0" indent="0">
              <a:buNone/>
            </a:pPr>
            <a:endParaRPr lang="en-US" dirty="0" smtClean="0"/>
          </a:p>
          <a:p>
            <a:r>
              <a:rPr lang="en-US" dirty="0" smtClean="0"/>
              <a:t>its not conflict </a:t>
            </a:r>
            <a:r>
              <a:rPr lang="en-US" dirty="0" err="1" smtClean="0"/>
              <a:t>serializable</a:t>
            </a:r>
            <a:r>
              <a:rPr lang="en-US" dirty="0" smtClean="0"/>
              <a:t>(cycle is there in graph)</a:t>
            </a:r>
            <a:endParaRPr lang="en-US" dirty="0"/>
          </a:p>
          <a:p>
            <a:r>
              <a:rPr lang="en-US" dirty="0" smtClean="0"/>
              <a:t>IR (a) – T1 – S and T1 – S’</a:t>
            </a:r>
          </a:p>
          <a:p>
            <a:r>
              <a:rPr lang="en-US" dirty="0" err="1" smtClean="0"/>
              <a:t>Fw</a:t>
            </a:r>
            <a:r>
              <a:rPr lang="en-US" dirty="0" smtClean="0"/>
              <a:t>(a) T2 – S and T2 – S’</a:t>
            </a:r>
          </a:p>
          <a:p>
            <a:r>
              <a:rPr lang="en-US" dirty="0" err="1" smtClean="0"/>
              <a:t>Intermidite</a:t>
            </a:r>
            <a:r>
              <a:rPr lang="en-US" dirty="0" smtClean="0"/>
              <a:t> Read T2-T1 for S and T1-T2 for S’ (not same)</a:t>
            </a:r>
          </a:p>
          <a:p>
            <a:r>
              <a:rPr lang="en-US" dirty="0" smtClean="0">
                <a:solidFill>
                  <a:srgbClr val="00B0F0"/>
                </a:solidFill>
              </a:rPr>
              <a:t>So its not view </a:t>
            </a:r>
            <a:r>
              <a:rPr lang="en-US" dirty="0" err="1" smtClean="0">
                <a:solidFill>
                  <a:srgbClr val="00B0F0"/>
                </a:solidFill>
              </a:rPr>
              <a:t>serializable</a:t>
            </a:r>
            <a:endParaRPr lang="en-US" dirty="0" smtClean="0">
              <a:solidFill>
                <a:srgbClr val="00B0F0"/>
              </a:solidFill>
            </a:endParaRPr>
          </a:p>
          <a:p>
            <a:endParaRPr lang="en-US" dirty="0" smtClean="0"/>
          </a:p>
        </p:txBody>
      </p:sp>
      <p:sp>
        <p:nvSpPr>
          <p:cNvPr id="4" name="Slide Number Placeholder 3"/>
          <p:cNvSpPr>
            <a:spLocks noGrp="1"/>
          </p:cNvSpPr>
          <p:nvPr>
            <p:ph type="sldNum" sz="quarter" idx="12"/>
          </p:nvPr>
        </p:nvSpPr>
        <p:spPr/>
        <p:txBody>
          <a:bodyPr/>
          <a:lstStyle/>
          <a:p>
            <a:fld id="{CA55914D-03DF-4832-9E47-C196083B205C}" type="slidenum">
              <a:rPr lang="en-US" smtClean="0"/>
              <a:pPr/>
              <a:t>35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261765811"/>
              </p:ext>
            </p:extLst>
          </p:nvPr>
        </p:nvGraphicFramePr>
        <p:xfrm>
          <a:off x="838200" y="1143000"/>
          <a:ext cx="1676400" cy="2966720"/>
        </p:xfrm>
        <a:graphic>
          <a:graphicData uri="http://schemas.openxmlformats.org/drawingml/2006/table">
            <a:tbl>
              <a:tblPr firstRow="1" bandRow="1">
                <a:tableStyleId>{5940675A-B579-460E-94D1-54222C63F5DA}</a:tableStyleId>
              </a:tblPr>
              <a:tblGrid>
                <a:gridCol w="838200"/>
                <a:gridCol w="838200"/>
              </a:tblGrid>
              <a:tr h="370840">
                <a:tc>
                  <a:txBody>
                    <a:bodyPr/>
                    <a:lstStyle/>
                    <a:p>
                      <a:r>
                        <a:rPr lang="en-US" dirty="0" smtClean="0"/>
                        <a:t>T1</a:t>
                      </a:r>
                      <a:endParaRPr lang="en-US" dirty="0"/>
                    </a:p>
                  </a:txBody>
                  <a:tcPr/>
                </a:tc>
                <a:tc>
                  <a:txBody>
                    <a:bodyPr/>
                    <a:lstStyle/>
                    <a:p>
                      <a:r>
                        <a:rPr lang="en-US" dirty="0" smtClean="0"/>
                        <a:t>T2</a:t>
                      </a:r>
                      <a:endParaRPr lang="en-US" dirty="0"/>
                    </a:p>
                  </a:txBody>
                  <a:tcPr/>
                </a:tc>
              </a:tr>
              <a:tr h="370840">
                <a:tc>
                  <a:txBody>
                    <a:bodyPr/>
                    <a:lstStyle/>
                    <a:p>
                      <a:r>
                        <a:rPr lang="en-US" dirty="0" smtClean="0"/>
                        <a:t>R(A)</a:t>
                      </a:r>
                      <a:endParaRPr lang="en-US" dirty="0"/>
                    </a:p>
                  </a:txBody>
                  <a:tcPr/>
                </a:tc>
                <a:tc>
                  <a:txBody>
                    <a:bodyPr/>
                    <a:lstStyle/>
                    <a:p>
                      <a:endParaRPr lang="en-US" dirty="0"/>
                    </a:p>
                  </a:txBody>
                  <a:tcPr/>
                </a:tc>
              </a:tr>
              <a:tr h="370840">
                <a:tc>
                  <a:txBody>
                    <a:bodyPr/>
                    <a:lstStyle/>
                    <a:p>
                      <a:r>
                        <a:rPr lang="en-US" dirty="0" smtClean="0"/>
                        <a:t>W(A)</a:t>
                      </a:r>
                      <a:endParaRPr lang="en-US" dirty="0"/>
                    </a:p>
                  </a:txBody>
                  <a:tcPr/>
                </a:tc>
                <a:tc>
                  <a:txBody>
                    <a:bodyPr/>
                    <a:lstStyle/>
                    <a:p>
                      <a:endParaRPr lang="en-US" dirty="0"/>
                    </a:p>
                  </a:txBody>
                  <a:tcPr/>
                </a:tc>
              </a:tr>
              <a:tr h="37084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W(A)</a:t>
                      </a:r>
                    </a:p>
                  </a:txBody>
                  <a:tcPr/>
                </a:tc>
              </a:tr>
              <a:tr h="370840">
                <a:tc>
                  <a:txBody>
                    <a:bodyPr/>
                    <a:lstStyle/>
                    <a:p>
                      <a:r>
                        <a:rPr lang="en-US" dirty="0" smtClean="0"/>
                        <a:t>R(A)</a:t>
                      </a:r>
                      <a:endParaRPr lang="en-US" dirty="0"/>
                    </a:p>
                  </a:txBody>
                  <a:tcPr/>
                </a:tc>
                <a:tc>
                  <a:txBody>
                    <a:bodyPr/>
                    <a:lstStyle/>
                    <a:p>
                      <a:endParaRPr lang="en-US" dirty="0"/>
                    </a:p>
                  </a:txBody>
                  <a:tcPr/>
                </a:tc>
              </a:tr>
              <a:tr h="370840">
                <a:tc>
                  <a:txBody>
                    <a:bodyPr/>
                    <a:lstStyle/>
                    <a:p>
                      <a:r>
                        <a:rPr lang="en-US" dirty="0" smtClean="0"/>
                        <a:t>W(A)</a:t>
                      </a:r>
                      <a:endParaRPr lang="en-US" dirty="0"/>
                    </a:p>
                  </a:txBody>
                  <a:tcPr/>
                </a:tc>
                <a:tc>
                  <a:txBody>
                    <a:bodyPr/>
                    <a:lstStyle/>
                    <a:p>
                      <a:endParaRPr lang="en-US" dirty="0"/>
                    </a:p>
                  </a:txBody>
                  <a:tcPr/>
                </a:tc>
              </a:tr>
              <a:tr h="370840">
                <a:tc>
                  <a:txBody>
                    <a:bodyPr/>
                    <a:lstStyle/>
                    <a:p>
                      <a:endParaRPr lang="en-US" dirty="0"/>
                    </a:p>
                  </a:txBody>
                  <a:tcPr/>
                </a:tc>
                <a:tc>
                  <a:txBody>
                    <a:bodyPr/>
                    <a:lstStyle/>
                    <a:p>
                      <a:r>
                        <a:rPr lang="en-US" dirty="0" smtClean="0"/>
                        <a:t>R(A)</a:t>
                      </a:r>
                      <a:endParaRPr lang="en-US" dirty="0"/>
                    </a:p>
                  </a:txBody>
                  <a:tcPr/>
                </a:tc>
              </a:tr>
              <a:tr h="370840">
                <a:tc>
                  <a:txBody>
                    <a:bodyPr/>
                    <a:lstStyle/>
                    <a:p>
                      <a:endParaRPr lang="en-US" dirty="0"/>
                    </a:p>
                  </a:txBody>
                  <a:tcPr/>
                </a:tc>
                <a:tc>
                  <a:txBody>
                    <a:bodyPr/>
                    <a:lstStyle/>
                    <a:p>
                      <a:r>
                        <a:rPr lang="en-US" dirty="0" smtClean="0"/>
                        <a:t>W(A)</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9345993"/>
              </p:ext>
            </p:extLst>
          </p:nvPr>
        </p:nvGraphicFramePr>
        <p:xfrm>
          <a:off x="2971800" y="1066800"/>
          <a:ext cx="1569544" cy="2964084"/>
        </p:xfrm>
        <a:graphic>
          <a:graphicData uri="http://schemas.openxmlformats.org/drawingml/2006/table">
            <a:tbl>
              <a:tblPr firstRow="1" bandRow="1">
                <a:tableStyleId>{5940675A-B579-460E-94D1-54222C63F5DA}</a:tableStyleId>
              </a:tblPr>
              <a:tblGrid>
                <a:gridCol w="784772"/>
                <a:gridCol w="784772"/>
              </a:tblGrid>
              <a:tr h="403764">
                <a:tc>
                  <a:txBody>
                    <a:bodyPr/>
                    <a:lstStyle/>
                    <a:p>
                      <a:r>
                        <a:rPr lang="en-US" dirty="0" smtClean="0"/>
                        <a:t>T1</a:t>
                      </a:r>
                      <a:endParaRPr lang="en-US" dirty="0"/>
                    </a:p>
                  </a:txBody>
                  <a:tcPr/>
                </a:tc>
                <a:tc>
                  <a:txBody>
                    <a:bodyPr/>
                    <a:lstStyle/>
                    <a:p>
                      <a:r>
                        <a:rPr lang="en-US" dirty="0" smtClean="0"/>
                        <a:t>T2</a:t>
                      </a:r>
                      <a:endParaRPr lang="en-US" dirty="0"/>
                    </a:p>
                  </a:txBody>
                  <a:tcPr/>
                </a:tc>
              </a:tr>
              <a:tr h="337209">
                <a:tc>
                  <a:txBody>
                    <a:bodyPr/>
                    <a:lstStyle/>
                    <a:p>
                      <a:r>
                        <a:rPr lang="en-US" dirty="0" smtClean="0"/>
                        <a:t>R(A)</a:t>
                      </a:r>
                      <a:endParaRPr lang="en-US" dirty="0"/>
                    </a:p>
                  </a:txBody>
                  <a:tcPr/>
                </a:tc>
                <a:tc>
                  <a:txBody>
                    <a:bodyPr/>
                    <a:lstStyle/>
                    <a:p>
                      <a:endParaRPr lang="en-US"/>
                    </a:p>
                  </a:txBody>
                  <a:tcPr/>
                </a:tc>
              </a:tr>
              <a:tr h="337209">
                <a:tc>
                  <a:txBody>
                    <a:bodyPr/>
                    <a:lstStyle/>
                    <a:p>
                      <a:r>
                        <a:rPr lang="en-US" dirty="0" smtClean="0"/>
                        <a:t>W(A)</a:t>
                      </a:r>
                      <a:endParaRPr lang="en-US" dirty="0"/>
                    </a:p>
                  </a:txBody>
                  <a:tcPr/>
                </a:tc>
                <a:tc>
                  <a:txBody>
                    <a:bodyPr/>
                    <a:lstStyle/>
                    <a:p>
                      <a:endParaRPr lang="en-US"/>
                    </a:p>
                  </a:txBody>
                  <a:tcPr/>
                </a:tc>
              </a:tr>
              <a:tr h="337209">
                <a:tc>
                  <a:txBody>
                    <a:bodyPr/>
                    <a:lstStyle/>
                    <a:p>
                      <a:r>
                        <a:rPr lang="en-US" dirty="0" smtClean="0"/>
                        <a:t>R(A)</a:t>
                      </a:r>
                      <a:endParaRPr lang="en-US" dirty="0"/>
                    </a:p>
                  </a:txBody>
                  <a:tcPr/>
                </a:tc>
                <a:tc>
                  <a:txBody>
                    <a:bodyPr/>
                    <a:lstStyle/>
                    <a:p>
                      <a:endParaRPr lang="en-US" dirty="0"/>
                    </a:p>
                  </a:txBody>
                  <a:tcPr/>
                </a:tc>
              </a:tr>
              <a:tr h="337209">
                <a:tc>
                  <a:txBody>
                    <a:bodyPr/>
                    <a:lstStyle/>
                    <a:p>
                      <a:r>
                        <a:rPr lang="en-US" dirty="0" smtClean="0"/>
                        <a:t>W(A)</a:t>
                      </a:r>
                      <a:endParaRPr lang="en-US" dirty="0"/>
                    </a:p>
                  </a:txBody>
                  <a:tcPr/>
                </a:tc>
                <a:tc>
                  <a:txBody>
                    <a:bodyPr/>
                    <a:lstStyle/>
                    <a:p>
                      <a:endParaRPr lang="en-US" dirty="0"/>
                    </a:p>
                  </a:txBody>
                  <a:tcPr/>
                </a:tc>
              </a:tr>
              <a:tr h="337209">
                <a:tc>
                  <a:txBody>
                    <a:bodyPr/>
                    <a:lstStyle/>
                    <a:p>
                      <a:endParaRPr lang="en-US" dirty="0"/>
                    </a:p>
                  </a:txBody>
                  <a:tcPr/>
                </a:tc>
                <a:tc>
                  <a:txBody>
                    <a:bodyPr/>
                    <a:lstStyle/>
                    <a:p>
                      <a:r>
                        <a:rPr lang="en-US" dirty="0" smtClean="0"/>
                        <a:t>W(A)</a:t>
                      </a:r>
                      <a:endParaRPr lang="en-US" dirty="0"/>
                    </a:p>
                  </a:txBody>
                  <a:tcPr/>
                </a:tc>
              </a:tr>
              <a:tr h="337209">
                <a:tc>
                  <a:txBody>
                    <a:bodyPr/>
                    <a:lstStyle/>
                    <a:p>
                      <a:endParaRPr lang="en-US" dirty="0"/>
                    </a:p>
                  </a:txBody>
                  <a:tcPr/>
                </a:tc>
                <a:tc>
                  <a:txBody>
                    <a:bodyPr/>
                    <a:lstStyle/>
                    <a:p>
                      <a:r>
                        <a:rPr lang="en-US" dirty="0" smtClean="0"/>
                        <a:t>R(A)</a:t>
                      </a:r>
                      <a:endParaRPr lang="en-US" dirty="0"/>
                    </a:p>
                  </a:txBody>
                  <a:tcPr/>
                </a:tc>
              </a:tr>
              <a:tr h="337209">
                <a:tc>
                  <a:txBody>
                    <a:bodyPr/>
                    <a:lstStyle/>
                    <a:p>
                      <a:endParaRPr lang="en-US" dirty="0"/>
                    </a:p>
                  </a:txBody>
                  <a:tcPr/>
                </a:tc>
                <a:tc>
                  <a:txBody>
                    <a:bodyPr/>
                    <a:lstStyle/>
                    <a:p>
                      <a:r>
                        <a:rPr lang="en-US" dirty="0" smtClean="0"/>
                        <a:t>W(A)</a:t>
                      </a:r>
                      <a:endParaRPr lang="en-US" dirty="0"/>
                    </a:p>
                  </a:txBody>
                  <a:tcPr/>
                </a:tc>
              </a:tr>
            </a:tbl>
          </a:graphicData>
        </a:graphic>
      </p:graphicFrame>
    </p:spTree>
    <p:extLst>
      <p:ext uri="{BB962C8B-B14F-4D97-AF65-F5344CB8AC3E}">
        <p14:creationId xmlns:p14="http://schemas.microsoft.com/office/powerpoint/2010/main" val="4174802529"/>
      </p:ext>
    </p:extLst>
  </p:cSld>
  <p:clrMapOvr>
    <a:masterClrMapping/>
  </p:clrMapOvr>
  <p:transition>
    <p:cover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90600"/>
            <a:ext cx="8077200" cy="3733800"/>
          </a:xfrm>
        </p:spPr>
        <p:txBody>
          <a:bodyPr>
            <a:normAutofit/>
          </a:bodyPr>
          <a:lstStyle/>
          <a:p>
            <a:pPr algn="ctr"/>
            <a:r>
              <a:rPr lang="en-US" sz="5400" dirty="0" smtClean="0">
                <a:latin typeface="Times New Roman" pitchFamily="18" charset="0"/>
                <a:cs typeface="Times New Roman" pitchFamily="18" charset="0"/>
              </a:rPr>
              <a:t/>
            </a:r>
            <a:br>
              <a:rPr lang="en-US" sz="5400" dirty="0" smtClean="0">
                <a:latin typeface="Times New Roman" pitchFamily="18" charset="0"/>
                <a:cs typeface="Times New Roman" pitchFamily="18" charset="0"/>
              </a:rPr>
            </a:br>
            <a:r>
              <a:rPr lang="en-US" sz="5400" dirty="0" smtClean="0">
                <a:latin typeface="Times New Roman" pitchFamily="18" charset="0"/>
                <a:cs typeface="Times New Roman" pitchFamily="18" charset="0"/>
              </a:rPr>
              <a:t/>
            </a:r>
            <a:br>
              <a:rPr lang="en-US" sz="5400" dirty="0" smtClean="0">
                <a:latin typeface="Times New Roman" pitchFamily="18" charset="0"/>
                <a:cs typeface="Times New Roman" pitchFamily="18" charset="0"/>
              </a:rPr>
            </a:br>
            <a:r>
              <a:rPr lang="en-US" sz="5400" dirty="0" smtClean="0">
                <a:latin typeface="Times New Roman" pitchFamily="18" charset="0"/>
                <a:cs typeface="Times New Roman" pitchFamily="18" charset="0"/>
              </a:rPr>
              <a:t>Concurrency Control </a:t>
            </a:r>
            <a:br>
              <a:rPr lang="en-US" sz="5400" dirty="0" smtClean="0">
                <a:latin typeface="Times New Roman" pitchFamily="18" charset="0"/>
                <a:cs typeface="Times New Roman" pitchFamily="18" charset="0"/>
              </a:rPr>
            </a:br>
            <a:endParaRPr lang="en-US" dirty="0"/>
          </a:p>
        </p:txBody>
      </p:sp>
    </p:spTree>
    <p:extLst>
      <p:ext uri="{BB962C8B-B14F-4D97-AF65-F5344CB8AC3E}">
        <p14:creationId xmlns:p14="http://schemas.microsoft.com/office/powerpoint/2010/main" val="2290819962"/>
      </p:ext>
    </p:extLst>
  </p:cSld>
  <p:clrMapOvr>
    <a:masterClrMapping/>
  </p:clrMapOvr>
  <p:transition>
    <p:wheel spokes="8"/>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181600"/>
          </a:xfrm>
        </p:spPr>
        <p:txBody>
          <a:bodyPr/>
          <a:lstStyle/>
          <a:p>
            <a:pPr>
              <a:lnSpc>
                <a:spcPct val="80000"/>
              </a:lnSpc>
            </a:pPr>
            <a:r>
              <a:rPr lang="en-US" sz="2200" b="1" dirty="0" smtClean="0">
                <a:solidFill>
                  <a:srgbClr val="FF00FF"/>
                </a:solidFill>
                <a:latin typeface="Times New Roman" pitchFamily="18" charset="0"/>
              </a:rPr>
              <a:t>Transaction Processor is divided into:</a:t>
            </a:r>
          </a:p>
          <a:p>
            <a:pPr lvl="1">
              <a:lnSpc>
                <a:spcPct val="80000"/>
              </a:lnSpc>
            </a:pPr>
            <a:r>
              <a:rPr lang="en-US" sz="2200" i="1" dirty="0" smtClean="0">
                <a:latin typeface="Times New Roman" pitchFamily="18" charset="0"/>
              </a:rPr>
              <a:t>A concurrency-control manager (scheduler)- </a:t>
            </a:r>
            <a:r>
              <a:rPr lang="en-US" sz="2200" dirty="0" smtClean="0">
                <a:latin typeface="Times New Roman" pitchFamily="18" charset="0"/>
              </a:rPr>
              <a:t>responsible for assuring  </a:t>
            </a:r>
            <a:r>
              <a:rPr lang="en-US" sz="2200" dirty="0" smtClean="0">
                <a:solidFill>
                  <a:srgbClr val="FF0000"/>
                </a:solidFill>
                <a:latin typeface="Times New Roman" pitchFamily="18" charset="0"/>
              </a:rPr>
              <a:t>isolation</a:t>
            </a:r>
            <a:r>
              <a:rPr lang="en-US" sz="2200" dirty="0" smtClean="0">
                <a:latin typeface="Times New Roman" pitchFamily="18" charset="0"/>
              </a:rPr>
              <a:t> of transactions</a:t>
            </a:r>
          </a:p>
          <a:p>
            <a:pPr lvl="1">
              <a:lnSpc>
                <a:spcPct val="80000"/>
              </a:lnSpc>
            </a:pPr>
            <a:r>
              <a:rPr lang="en-US" sz="2200" i="1" dirty="0" smtClean="0">
                <a:latin typeface="Times New Roman" pitchFamily="18" charset="0"/>
              </a:rPr>
              <a:t>A logging and recovery manager- </a:t>
            </a:r>
            <a:r>
              <a:rPr lang="en-US" sz="2200" dirty="0" smtClean="0">
                <a:latin typeface="Times New Roman" pitchFamily="18" charset="0"/>
              </a:rPr>
              <a:t>responsible for the </a:t>
            </a:r>
            <a:r>
              <a:rPr lang="en-US" sz="2200" dirty="0" smtClean="0">
                <a:solidFill>
                  <a:srgbClr val="FF0000"/>
                </a:solidFill>
                <a:latin typeface="Times New Roman" pitchFamily="18" charset="0"/>
              </a:rPr>
              <a:t>durability</a:t>
            </a:r>
            <a:r>
              <a:rPr lang="en-US" sz="2200" dirty="0" smtClean="0">
                <a:latin typeface="Times New Roman" pitchFamily="18" charset="0"/>
              </a:rPr>
              <a:t> of transactions. </a:t>
            </a:r>
          </a:p>
          <a:p>
            <a:pPr>
              <a:lnSpc>
                <a:spcPct val="80000"/>
              </a:lnSpc>
              <a:buClr>
                <a:srgbClr val="FF00FF"/>
              </a:buClr>
            </a:pPr>
            <a:r>
              <a:rPr lang="en-US" sz="2200" dirty="0" smtClean="0">
                <a:solidFill>
                  <a:schemeClr val="tx2"/>
                </a:solidFill>
                <a:latin typeface="Times New Roman" pitchFamily="18" charset="0"/>
              </a:rPr>
              <a:t>The scheduler</a:t>
            </a:r>
            <a:r>
              <a:rPr lang="en-US" sz="1800" dirty="0" smtClean="0">
                <a:solidFill>
                  <a:srgbClr val="962400"/>
                </a:solidFill>
                <a:latin typeface="Times New Roman" pitchFamily="18" charset="0"/>
              </a:rPr>
              <a:t> </a:t>
            </a:r>
            <a:r>
              <a:rPr lang="en-US" sz="2000" dirty="0" smtClean="0">
                <a:solidFill>
                  <a:srgbClr val="ED414D"/>
                </a:solidFill>
                <a:latin typeface="Times New Roman" pitchFamily="18" charset="0"/>
              </a:rPr>
              <a:t>(</a:t>
            </a:r>
            <a:r>
              <a:rPr lang="en-US" sz="2000" b="1" i="1" dirty="0" smtClean="0">
                <a:solidFill>
                  <a:srgbClr val="ED414D"/>
                </a:solidFill>
                <a:latin typeface="Times New Roman" pitchFamily="18" charset="0"/>
              </a:rPr>
              <a:t>concurrency-control manager</a:t>
            </a:r>
            <a:r>
              <a:rPr lang="en-US" sz="2000" dirty="0" smtClean="0">
                <a:solidFill>
                  <a:srgbClr val="ED414D"/>
                </a:solidFill>
                <a:latin typeface="Times New Roman" pitchFamily="18" charset="0"/>
              </a:rPr>
              <a:t>)</a:t>
            </a:r>
            <a:r>
              <a:rPr lang="en-US" sz="1800" dirty="0" smtClean="0">
                <a:solidFill>
                  <a:srgbClr val="962400"/>
                </a:solidFill>
                <a:latin typeface="Times New Roman" pitchFamily="18" charset="0"/>
              </a:rPr>
              <a:t> </a:t>
            </a:r>
            <a:r>
              <a:rPr lang="en-US" sz="2200" dirty="0" smtClean="0">
                <a:latin typeface="Times New Roman" pitchFamily="18" charset="0"/>
              </a:rPr>
              <a:t>must assure that the individual actions of multiple transactions are executed in such an order that the net effect is the same as if the transactions had in fact executed  one-at-a-time.</a:t>
            </a:r>
            <a:endParaRPr lang="en-US" dirty="0"/>
          </a:p>
        </p:txBody>
      </p:sp>
      <p:sp>
        <p:nvSpPr>
          <p:cNvPr id="4" name="Slide Number Placeholder 3"/>
          <p:cNvSpPr>
            <a:spLocks noGrp="1"/>
          </p:cNvSpPr>
          <p:nvPr>
            <p:ph type="sldNum" sz="quarter" idx="12"/>
          </p:nvPr>
        </p:nvSpPr>
        <p:spPr/>
        <p:txBody>
          <a:bodyPr/>
          <a:lstStyle/>
          <a:p>
            <a:fld id="{CA55914D-03DF-4832-9E47-C196083B205C}" type="slidenum">
              <a:rPr lang="en-US" smtClean="0"/>
              <a:pPr/>
              <a:t>37</a:t>
            </a:fld>
            <a:endParaRPr lang="en-US"/>
          </a:p>
        </p:txBody>
      </p:sp>
      <p:sp>
        <p:nvSpPr>
          <p:cNvPr id="5" name="Title 1"/>
          <p:cNvSpPr txBox="1">
            <a:spLocks/>
          </p:cNvSpPr>
          <p:nvPr/>
        </p:nvSpPr>
        <p:spPr>
          <a:xfrm>
            <a:off x="457200" y="780288"/>
            <a:ext cx="8229600" cy="667512"/>
          </a:xfrm>
          <a:prstGeom prst="rect">
            <a:avLst/>
          </a:prstGeom>
        </p:spPr>
        <p:txBody>
          <a:bodyPr vert="horz" lIns="0" rIns="0" bIns="0" anchor="b">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Introduction</a:t>
            </a:r>
          </a:p>
        </p:txBody>
      </p:sp>
      <p:grpSp>
        <p:nvGrpSpPr>
          <p:cNvPr id="7" name="Group 4"/>
          <p:cNvGrpSpPr>
            <a:grpSpLocks/>
          </p:cNvGrpSpPr>
          <p:nvPr/>
        </p:nvGrpSpPr>
        <p:grpSpPr bwMode="auto">
          <a:xfrm>
            <a:off x="2057400" y="4267200"/>
            <a:ext cx="4648200" cy="2286000"/>
            <a:chOff x="48" y="1104"/>
            <a:chExt cx="2928" cy="1650"/>
          </a:xfrm>
        </p:grpSpPr>
        <p:sp>
          <p:nvSpPr>
            <p:cNvPr id="8" name="AutoShape 5"/>
            <p:cNvSpPr>
              <a:spLocks noChangeArrowheads="1"/>
            </p:cNvSpPr>
            <p:nvPr/>
          </p:nvSpPr>
          <p:spPr bwMode="auto">
            <a:xfrm>
              <a:off x="48" y="1666"/>
              <a:ext cx="552" cy="561"/>
            </a:xfrm>
            <a:prstGeom prst="flowChartMagneticDisk">
              <a:avLst/>
            </a:prstGeom>
            <a:solidFill>
              <a:srgbClr val="EDEEC0"/>
            </a:solidFill>
            <a:ln w="9525">
              <a:solidFill>
                <a:srgbClr val="808080"/>
              </a:solidFill>
              <a:round/>
              <a:headEnd/>
              <a:tailEnd/>
            </a:ln>
          </p:spPr>
          <p:txBody>
            <a:bodyPr wrap="none" anchor="ctr"/>
            <a:lstStyle/>
            <a:p>
              <a:pPr algn="ctr"/>
              <a:r>
                <a:rPr lang="en-US">
                  <a:solidFill>
                    <a:srgbClr val="FF00FF"/>
                  </a:solidFill>
                  <a:latin typeface="Arial" charset="0"/>
                </a:rPr>
                <a:t>Lock </a:t>
              </a:r>
            </a:p>
            <a:p>
              <a:pPr algn="ctr"/>
              <a:r>
                <a:rPr lang="en-US">
                  <a:solidFill>
                    <a:srgbClr val="FF00FF"/>
                  </a:solidFill>
                  <a:latin typeface="Arial" charset="0"/>
                </a:rPr>
                <a:t>Table</a:t>
              </a:r>
            </a:p>
          </p:txBody>
        </p:sp>
        <p:sp>
          <p:nvSpPr>
            <p:cNvPr id="9" name="Rectangle 6"/>
            <p:cNvSpPr>
              <a:spLocks noChangeArrowheads="1"/>
            </p:cNvSpPr>
            <p:nvPr/>
          </p:nvSpPr>
          <p:spPr bwMode="auto">
            <a:xfrm>
              <a:off x="1029" y="1806"/>
              <a:ext cx="1226" cy="306"/>
            </a:xfrm>
            <a:prstGeom prst="rect">
              <a:avLst/>
            </a:prstGeom>
            <a:solidFill>
              <a:srgbClr val="EDEEC0"/>
            </a:solidFill>
            <a:ln w="9525">
              <a:solidFill>
                <a:srgbClr val="808080"/>
              </a:solidFill>
              <a:miter lim="800000"/>
              <a:headEnd/>
              <a:tailEnd/>
            </a:ln>
          </p:spPr>
          <p:txBody>
            <a:bodyPr wrap="none" anchor="ctr"/>
            <a:lstStyle/>
            <a:p>
              <a:pPr algn="ctr"/>
              <a:r>
                <a:rPr lang="en-US" dirty="0">
                  <a:solidFill>
                    <a:srgbClr val="FF00FF"/>
                  </a:solidFill>
                  <a:latin typeface="Arial" charset="0"/>
                </a:rPr>
                <a:t>Scheduler</a:t>
              </a:r>
            </a:p>
          </p:txBody>
        </p:sp>
        <p:sp>
          <p:nvSpPr>
            <p:cNvPr id="10" name="Line 7"/>
            <p:cNvSpPr>
              <a:spLocks noChangeShapeType="1"/>
            </p:cNvSpPr>
            <p:nvPr/>
          </p:nvSpPr>
          <p:spPr bwMode="auto">
            <a:xfrm>
              <a:off x="615" y="1946"/>
              <a:ext cx="429" cy="1"/>
            </a:xfrm>
            <a:prstGeom prst="line">
              <a:avLst/>
            </a:prstGeom>
            <a:noFill/>
            <a:ln w="9525">
              <a:solidFill>
                <a:schemeClr val="tx1"/>
              </a:solidFill>
              <a:round/>
              <a:headEnd type="triangle" w="med" len="med"/>
              <a:tailEnd type="triangle" w="med" len="med"/>
            </a:ln>
          </p:spPr>
          <p:txBody>
            <a:bodyPr wrap="none"/>
            <a:lstStyle/>
            <a:p>
              <a:pPr algn="ctr"/>
              <a:endParaRPr lang="en-US"/>
            </a:p>
          </p:txBody>
        </p:sp>
        <p:sp>
          <p:nvSpPr>
            <p:cNvPr id="11" name="Line 8"/>
            <p:cNvSpPr>
              <a:spLocks noChangeShapeType="1"/>
            </p:cNvSpPr>
            <p:nvPr/>
          </p:nvSpPr>
          <p:spPr bwMode="auto">
            <a:xfrm>
              <a:off x="1611" y="1478"/>
              <a:ext cx="1" cy="358"/>
            </a:xfrm>
            <a:prstGeom prst="line">
              <a:avLst/>
            </a:prstGeom>
            <a:noFill/>
            <a:ln w="9525">
              <a:solidFill>
                <a:schemeClr val="tx1"/>
              </a:solidFill>
              <a:round/>
              <a:headEnd/>
              <a:tailEnd type="triangle" w="med" len="med"/>
            </a:ln>
          </p:spPr>
          <p:txBody>
            <a:bodyPr wrap="none"/>
            <a:lstStyle/>
            <a:p>
              <a:pPr algn="ctr"/>
              <a:endParaRPr lang="en-US"/>
            </a:p>
          </p:txBody>
        </p:sp>
        <p:sp>
          <p:nvSpPr>
            <p:cNvPr id="12" name="Line 9"/>
            <p:cNvSpPr>
              <a:spLocks noChangeShapeType="1"/>
            </p:cNvSpPr>
            <p:nvPr/>
          </p:nvSpPr>
          <p:spPr bwMode="auto">
            <a:xfrm>
              <a:off x="1611" y="2087"/>
              <a:ext cx="1" cy="358"/>
            </a:xfrm>
            <a:prstGeom prst="line">
              <a:avLst/>
            </a:prstGeom>
            <a:noFill/>
            <a:ln w="9525">
              <a:solidFill>
                <a:schemeClr val="tx1"/>
              </a:solidFill>
              <a:round/>
              <a:headEnd/>
              <a:tailEnd type="triangle" w="med" len="med"/>
            </a:ln>
          </p:spPr>
          <p:txBody>
            <a:bodyPr wrap="none"/>
            <a:lstStyle/>
            <a:p>
              <a:pPr algn="ctr"/>
              <a:endParaRPr lang="en-US"/>
            </a:p>
          </p:txBody>
        </p:sp>
        <p:sp>
          <p:nvSpPr>
            <p:cNvPr id="13" name="Rectangle 10"/>
            <p:cNvSpPr>
              <a:spLocks noChangeArrowheads="1"/>
            </p:cNvSpPr>
            <p:nvPr/>
          </p:nvSpPr>
          <p:spPr bwMode="auto">
            <a:xfrm>
              <a:off x="1551" y="2134"/>
              <a:ext cx="1425" cy="265"/>
            </a:xfrm>
            <a:prstGeom prst="rect">
              <a:avLst/>
            </a:prstGeom>
            <a:noFill/>
            <a:ln w="9525">
              <a:noFill/>
              <a:miter lim="800000"/>
              <a:headEnd/>
              <a:tailEnd/>
            </a:ln>
          </p:spPr>
          <p:txBody>
            <a:bodyPr>
              <a:spAutoFit/>
            </a:bodyPr>
            <a:lstStyle/>
            <a:p>
              <a:pPr algn="ctr"/>
              <a:r>
                <a:rPr lang="en-US">
                  <a:solidFill>
                    <a:srgbClr val="0000FF"/>
                  </a:solidFill>
                  <a:latin typeface="Arial" charset="0"/>
                </a:rPr>
                <a:t>Read and Writes</a:t>
              </a:r>
            </a:p>
          </p:txBody>
        </p:sp>
        <p:sp>
          <p:nvSpPr>
            <p:cNvPr id="14" name="Rectangle 11"/>
            <p:cNvSpPr>
              <a:spLocks noChangeArrowheads="1"/>
            </p:cNvSpPr>
            <p:nvPr/>
          </p:nvSpPr>
          <p:spPr bwMode="auto">
            <a:xfrm>
              <a:off x="921" y="1104"/>
              <a:ext cx="1426" cy="463"/>
            </a:xfrm>
            <a:prstGeom prst="rect">
              <a:avLst/>
            </a:prstGeom>
            <a:noFill/>
            <a:ln w="9525">
              <a:noFill/>
              <a:miter lim="800000"/>
              <a:headEnd/>
              <a:tailEnd/>
            </a:ln>
          </p:spPr>
          <p:txBody>
            <a:bodyPr>
              <a:spAutoFit/>
            </a:bodyPr>
            <a:lstStyle/>
            <a:p>
              <a:pPr algn="ctr"/>
              <a:r>
                <a:rPr lang="en-US">
                  <a:solidFill>
                    <a:srgbClr val="FF00FF"/>
                  </a:solidFill>
                  <a:latin typeface="Arial" charset="0"/>
                </a:rPr>
                <a:t>Requests from transactions</a:t>
              </a:r>
            </a:p>
          </p:txBody>
        </p:sp>
        <p:sp>
          <p:nvSpPr>
            <p:cNvPr id="15" name="Rectangle 12"/>
            <p:cNvSpPr>
              <a:spLocks noChangeArrowheads="1"/>
            </p:cNvSpPr>
            <p:nvPr/>
          </p:nvSpPr>
          <p:spPr bwMode="auto">
            <a:xfrm>
              <a:off x="1008" y="2448"/>
              <a:ext cx="1226" cy="306"/>
            </a:xfrm>
            <a:prstGeom prst="rect">
              <a:avLst/>
            </a:prstGeom>
            <a:solidFill>
              <a:srgbClr val="EDEEC0"/>
            </a:solidFill>
            <a:ln w="9525">
              <a:solidFill>
                <a:srgbClr val="808080"/>
              </a:solidFill>
              <a:miter lim="800000"/>
              <a:headEnd/>
              <a:tailEnd/>
            </a:ln>
          </p:spPr>
          <p:txBody>
            <a:bodyPr wrap="none" anchor="ctr"/>
            <a:lstStyle/>
            <a:p>
              <a:pPr algn="ctr"/>
              <a:r>
                <a:rPr lang="en-US">
                  <a:solidFill>
                    <a:srgbClr val="FF00FF"/>
                  </a:solidFill>
                  <a:latin typeface="Arial" charset="0"/>
                </a:rPr>
                <a:t>Buffers</a:t>
              </a:r>
            </a:p>
          </p:txBody>
        </p:sp>
      </p:grpSp>
    </p:spTree>
    <p:extLst>
      <p:ext uri="{BB962C8B-B14F-4D97-AF65-F5344CB8AC3E}">
        <p14:creationId xmlns:p14="http://schemas.microsoft.com/office/powerpoint/2010/main" val="2842464104"/>
      </p:ext>
    </p:extLst>
  </p:cSld>
  <p:clrMapOvr>
    <a:masterClrMapping/>
  </p:clrMapOvr>
  <p:transition>
    <p:cover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541B984A-FFA3-432D-9FB5-474A3BBFD0B6}" type="slidenum">
              <a:rPr lang="en-US"/>
              <a:pPr>
                <a:defRPr/>
              </a:pPr>
              <a:t>38</a:t>
            </a:fld>
            <a:endParaRPr lang="en-US"/>
          </a:p>
        </p:txBody>
      </p:sp>
      <p:sp>
        <p:nvSpPr>
          <p:cNvPr id="8195" name="Rectangle 3"/>
          <p:cNvSpPr>
            <a:spLocks noGrp="1" noChangeArrowheads="1"/>
          </p:cNvSpPr>
          <p:nvPr>
            <p:ph type="body" idx="1"/>
          </p:nvPr>
        </p:nvSpPr>
        <p:spPr>
          <a:xfrm>
            <a:off x="381000" y="1447800"/>
            <a:ext cx="8229600" cy="5105400"/>
          </a:xfrm>
        </p:spPr>
        <p:txBody>
          <a:bodyPr/>
          <a:lstStyle/>
          <a:p>
            <a:pPr marL="609600" indent="-609600" eaLnBrk="1" hangingPunct="1">
              <a:lnSpc>
                <a:spcPct val="80000"/>
              </a:lnSpc>
              <a:buNone/>
            </a:pPr>
            <a:r>
              <a:rPr lang="en-US" sz="2400" dirty="0" smtClean="0">
                <a:latin typeface="Times New Roman" pitchFamily="18" charset="0"/>
              </a:rPr>
              <a:t>The Purpose of Concurrency Control is:</a:t>
            </a:r>
          </a:p>
          <a:p>
            <a:pPr marL="990600" lvl="1" indent="-533400" eaLnBrk="1" hangingPunct="1">
              <a:lnSpc>
                <a:spcPct val="80000"/>
              </a:lnSpc>
            </a:pPr>
            <a:r>
              <a:rPr lang="en-US" sz="2400" dirty="0" smtClean="0">
                <a:latin typeface="Times New Roman" pitchFamily="18" charset="0"/>
              </a:rPr>
              <a:t>To enforce </a:t>
            </a:r>
            <a:r>
              <a:rPr lang="en-US" sz="2400" dirty="0" smtClean="0">
                <a:solidFill>
                  <a:srgbClr val="FF0000"/>
                </a:solidFill>
                <a:latin typeface="Times New Roman" pitchFamily="18" charset="0"/>
              </a:rPr>
              <a:t>Isolation</a:t>
            </a:r>
            <a:r>
              <a:rPr lang="en-US" sz="2400" dirty="0" smtClean="0">
                <a:latin typeface="Times New Roman" pitchFamily="18" charset="0"/>
              </a:rPr>
              <a:t> (through mutual exclusion) among conflicting transactions. </a:t>
            </a:r>
          </a:p>
          <a:p>
            <a:pPr marL="990600" lvl="1" indent="-533400" eaLnBrk="1" hangingPunct="1">
              <a:lnSpc>
                <a:spcPct val="80000"/>
              </a:lnSpc>
            </a:pPr>
            <a:r>
              <a:rPr lang="en-US" sz="2400" dirty="0" smtClean="0">
                <a:latin typeface="Times New Roman" pitchFamily="18" charset="0"/>
              </a:rPr>
              <a:t>To preserve database </a:t>
            </a:r>
            <a:r>
              <a:rPr lang="en-US" dirty="0" smtClean="0">
                <a:solidFill>
                  <a:srgbClr val="FF0000"/>
                </a:solidFill>
                <a:latin typeface="Times New Roman" pitchFamily="18" charset="0"/>
              </a:rPr>
              <a:t>consistency </a:t>
            </a:r>
            <a:r>
              <a:rPr lang="en-US" sz="2400" dirty="0" smtClean="0">
                <a:latin typeface="Times New Roman" pitchFamily="18" charset="0"/>
              </a:rPr>
              <a:t>through consistency preserving execution of transactions.</a:t>
            </a:r>
          </a:p>
          <a:p>
            <a:pPr marL="990600" lvl="1" indent="-533400" eaLnBrk="1" hangingPunct="1">
              <a:lnSpc>
                <a:spcPct val="80000"/>
              </a:lnSpc>
            </a:pPr>
            <a:r>
              <a:rPr lang="en-US" sz="2400" dirty="0" smtClean="0">
                <a:latin typeface="Times New Roman" pitchFamily="18" charset="0"/>
              </a:rPr>
              <a:t>To resolve </a:t>
            </a:r>
            <a:r>
              <a:rPr lang="en-US" dirty="0" smtClean="0">
                <a:solidFill>
                  <a:srgbClr val="FF0000"/>
                </a:solidFill>
                <a:latin typeface="Times New Roman" pitchFamily="18" charset="0"/>
              </a:rPr>
              <a:t>read-write </a:t>
            </a:r>
            <a:r>
              <a:rPr lang="en-US" dirty="0" smtClean="0">
                <a:latin typeface="Times New Roman" pitchFamily="18" charset="0"/>
              </a:rPr>
              <a:t>and</a:t>
            </a:r>
            <a:r>
              <a:rPr lang="en-US" dirty="0" smtClean="0">
                <a:solidFill>
                  <a:srgbClr val="FF0000"/>
                </a:solidFill>
                <a:latin typeface="Times New Roman" pitchFamily="18" charset="0"/>
              </a:rPr>
              <a:t> write-write </a:t>
            </a:r>
            <a:r>
              <a:rPr lang="en-US" sz="2400" dirty="0" smtClean="0">
                <a:latin typeface="Times New Roman" pitchFamily="18" charset="0"/>
              </a:rPr>
              <a:t>conflicts.</a:t>
            </a:r>
          </a:p>
          <a:p>
            <a:pPr marL="990600" lvl="1" indent="-533400" eaLnBrk="1" hangingPunct="1">
              <a:lnSpc>
                <a:spcPct val="80000"/>
              </a:lnSpc>
              <a:buFontTx/>
              <a:buNone/>
            </a:pPr>
            <a:endParaRPr lang="en-US" sz="2400" dirty="0" smtClean="0">
              <a:latin typeface="Times New Roman" pitchFamily="18" charset="0"/>
            </a:endParaRPr>
          </a:p>
          <a:p>
            <a:pPr marL="609600" indent="-609600" eaLnBrk="1" hangingPunct="1">
              <a:lnSpc>
                <a:spcPct val="80000"/>
              </a:lnSpc>
            </a:pPr>
            <a:r>
              <a:rPr lang="en-US" sz="2400" dirty="0" smtClean="0">
                <a:latin typeface="Times New Roman" pitchFamily="18" charset="0"/>
              </a:rPr>
              <a:t>A typical scheduler does its work by maintaining </a:t>
            </a:r>
            <a:r>
              <a:rPr lang="en-US" sz="2400" dirty="0" smtClean="0">
                <a:solidFill>
                  <a:srgbClr val="FF00FF"/>
                </a:solidFill>
                <a:latin typeface="Times New Roman" pitchFamily="18" charset="0"/>
              </a:rPr>
              <a:t>locks</a:t>
            </a:r>
            <a:r>
              <a:rPr lang="en-US" sz="2400" dirty="0" smtClean="0">
                <a:latin typeface="Times New Roman" pitchFamily="18" charset="0"/>
              </a:rPr>
              <a:t> on certain pieces of the database. These locks prevent two transactions from accessing the same piece of data at the same time. </a:t>
            </a:r>
            <a:r>
              <a:rPr lang="en-US" sz="2400" dirty="0" smtClean="0">
                <a:solidFill>
                  <a:srgbClr val="FF3399"/>
                </a:solidFill>
                <a:latin typeface="Times New Roman" pitchFamily="18" charset="0"/>
              </a:rPr>
              <a:t>Example:</a:t>
            </a:r>
            <a:r>
              <a:rPr lang="en-US" sz="2800" dirty="0" smtClean="0">
                <a:latin typeface="Times New Roman" pitchFamily="18" charset="0"/>
              </a:rPr>
              <a:t> </a:t>
            </a:r>
          </a:p>
          <a:p>
            <a:pPr marL="990600" lvl="1" indent="-533400" eaLnBrk="1" hangingPunct="1">
              <a:lnSpc>
                <a:spcPct val="80000"/>
              </a:lnSpc>
            </a:pPr>
            <a:r>
              <a:rPr lang="en-US" sz="2400" dirty="0" smtClean="0">
                <a:latin typeface="Times New Roman" pitchFamily="18" charset="0"/>
              </a:rPr>
              <a:t>In concurrent execution environment if </a:t>
            </a:r>
            <a:r>
              <a:rPr lang="en-US" sz="2400" dirty="0" smtClean="0">
                <a:solidFill>
                  <a:srgbClr val="FF3399"/>
                </a:solidFill>
                <a:latin typeface="Times New Roman" pitchFamily="18" charset="0"/>
              </a:rPr>
              <a:t>T1 </a:t>
            </a:r>
            <a:r>
              <a:rPr lang="en-US" sz="2400" dirty="0" smtClean="0">
                <a:latin typeface="Times New Roman" pitchFamily="18" charset="0"/>
              </a:rPr>
              <a:t>conflicts with </a:t>
            </a:r>
            <a:r>
              <a:rPr lang="en-US" sz="2400" dirty="0" smtClean="0">
                <a:solidFill>
                  <a:srgbClr val="FF3399"/>
                </a:solidFill>
                <a:latin typeface="Times New Roman" pitchFamily="18" charset="0"/>
              </a:rPr>
              <a:t>T2</a:t>
            </a:r>
            <a:r>
              <a:rPr lang="en-US" sz="2400" dirty="0" smtClean="0">
                <a:latin typeface="Times New Roman" pitchFamily="18" charset="0"/>
              </a:rPr>
              <a:t> over a data item A, then the existing concurrency control decides if </a:t>
            </a:r>
            <a:r>
              <a:rPr lang="en-US" sz="2400" dirty="0" smtClean="0">
                <a:solidFill>
                  <a:srgbClr val="FF3399"/>
                </a:solidFill>
                <a:latin typeface="Times New Roman" pitchFamily="18" charset="0"/>
              </a:rPr>
              <a:t>T1 or T2</a:t>
            </a:r>
            <a:r>
              <a:rPr lang="en-US" sz="2400" dirty="0" smtClean="0">
                <a:latin typeface="Times New Roman" pitchFamily="18" charset="0"/>
              </a:rPr>
              <a:t> should get the data item </a:t>
            </a:r>
            <a:r>
              <a:rPr lang="en-US" sz="2400" dirty="0" smtClean="0">
                <a:solidFill>
                  <a:srgbClr val="FF3399"/>
                </a:solidFill>
                <a:latin typeface="Times New Roman" pitchFamily="18" charset="0"/>
              </a:rPr>
              <a:t>A</a:t>
            </a:r>
            <a:r>
              <a:rPr lang="en-US" sz="2400" dirty="0" smtClean="0">
                <a:latin typeface="Times New Roman" pitchFamily="18" charset="0"/>
              </a:rPr>
              <a:t> and if the other transaction is </a:t>
            </a:r>
            <a:r>
              <a:rPr lang="en-US" sz="2400" dirty="0" smtClean="0">
                <a:solidFill>
                  <a:srgbClr val="FF3399"/>
                </a:solidFill>
                <a:latin typeface="Times New Roman" pitchFamily="18" charset="0"/>
              </a:rPr>
              <a:t>rolled-back or waits.</a:t>
            </a:r>
            <a:r>
              <a:rPr lang="en-US" sz="2400" dirty="0" smtClean="0">
                <a:latin typeface="Times New Roman" pitchFamily="18" charset="0"/>
              </a:rPr>
              <a:t>  </a:t>
            </a:r>
            <a:endParaRPr lang="en-US" sz="2400" dirty="0" smtClean="0">
              <a:solidFill>
                <a:srgbClr val="FF3399"/>
              </a:solidFill>
            </a:endParaRPr>
          </a:p>
          <a:p>
            <a:pPr marL="990600" lvl="1" indent="-533400" eaLnBrk="1" hangingPunct="1">
              <a:lnSpc>
                <a:spcPct val="80000"/>
              </a:lnSpc>
              <a:buFontTx/>
              <a:buNone/>
            </a:pPr>
            <a:endParaRPr lang="en-US" sz="2400" dirty="0" smtClean="0"/>
          </a:p>
        </p:txBody>
      </p:sp>
      <p:sp>
        <p:nvSpPr>
          <p:cNvPr id="4" name="Title 1"/>
          <p:cNvSpPr txBox="1">
            <a:spLocks/>
          </p:cNvSpPr>
          <p:nvPr/>
        </p:nvSpPr>
        <p:spPr>
          <a:xfrm>
            <a:off x="457200" y="780288"/>
            <a:ext cx="8229600" cy="667512"/>
          </a:xfrm>
          <a:prstGeom prst="rect">
            <a:avLst/>
          </a:prstGeom>
        </p:spPr>
        <p:txBody>
          <a:bodyPr vert="horz" lIns="0" rIns="0" bIns="0" anchor="b">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Introduction…</a:t>
            </a:r>
          </a:p>
        </p:txBody>
      </p:sp>
    </p:spTree>
    <p:extLst>
      <p:ext uri="{BB962C8B-B14F-4D97-AF65-F5344CB8AC3E}">
        <p14:creationId xmlns:p14="http://schemas.microsoft.com/office/powerpoint/2010/main" val="2762808733"/>
      </p:ext>
    </p:extLst>
  </p:cSld>
  <p:clrMapOvr>
    <a:masterClrMapping/>
  </p:clrMapOvr>
  <p:transition>
    <p:cover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pPr>
              <a:defRPr/>
            </a:pPr>
            <a:fld id="{821C9A9C-2B81-4470-B496-5F75100A7F11}" type="slidenum">
              <a:rPr lang="en-US"/>
              <a:pPr>
                <a:defRPr/>
              </a:pPr>
              <a:t>39</a:t>
            </a:fld>
            <a:endParaRPr lang="en-US"/>
          </a:p>
        </p:txBody>
      </p:sp>
      <p:sp>
        <p:nvSpPr>
          <p:cNvPr id="9219" name="Rectangle 2"/>
          <p:cNvSpPr>
            <a:spLocks noChangeArrowheads="1"/>
          </p:cNvSpPr>
          <p:nvPr/>
        </p:nvSpPr>
        <p:spPr bwMode="auto">
          <a:xfrm>
            <a:off x="381000" y="1447800"/>
            <a:ext cx="7696200" cy="381000"/>
          </a:xfrm>
          <a:prstGeom prst="rect">
            <a:avLst/>
          </a:prstGeom>
          <a:noFill/>
          <a:ln w="9525">
            <a:noFill/>
            <a:miter lim="800000"/>
            <a:headEnd/>
            <a:tailEnd/>
          </a:ln>
        </p:spPr>
        <p:txBody>
          <a:bodyPr anchor="ctr"/>
          <a:lstStyle/>
          <a:p>
            <a:pPr algn="l"/>
            <a:r>
              <a:rPr lang="en-US" sz="2800" b="1" dirty="0">
                <a:solidFill>
                  <a:srgbClr val="0097E2"/>
                </a:solidFill>
              </a:rPr>
              <a:t>Example:</a:t>
            </a:r>
          </a:p>
        </p:txBody>
      </p:sp>
      <p:sp>
        <p:nvSpPr>
          <p:cNvPr id="9220" name="Text Box 3"/>
          <p:cNvSpPr txBox="1">
            <a:spLocks noChangeArrowheads="1"/>
          </p:cNvSpPr>
          <p:nvPr/>
        </p:nvSpPr>
        <p:spPr bwMode="auto">
          <a:xfrm>
            <a:off x="3505200" y="2514600"/>
            <a:ext cx="1519238" cy="519113"/>
          </a:xfrm>
          <a:prstGeom prst="rect">
            <a:avLst/>
          </a:prstGeom>
          <a:noFill/>
          <a:ln w="9525">
            <a:noFill/>
            <a:miter lim="800000"/>
            <a:headEnd/>
            <a:tailEnd/>
          </a:ln>
        </p:spPr>
        <p:txBody>
          <a:bodyPr wrap="none">
            <a:spAutoFit/>
          </a:bodyPr>
          <a:lstStyle/>
          <a:p>
            <a:pPr algn="l" eaLnBrk="0" hangingPunct="0"/>
            <a:r>
              <a:rPr lang="en-US" sz="2800" dirty="0">
                <a:latin typeface="Arial" charset="0"/>
              </a:rPr>
              <a:t>A  = 500</a:t>
            </a:r>
          </a:p>
        </p:txBody>
      </p:sp>
      <p:sp>
        <p:nvSpPr>
          <p:cNvPr id="9221" name="Text Box 4"/>
          <p:cNvSpPr txBox="1">
            <a:spLocks noChangeArrowheads="1"/>
          </p:cNvSpPr>
          <p:nvPr/>
        </p:nvSpPr>
        <p:spPr bwMode="auto">
          <a:xfrm>
            <a:off x="3505200" y="3200400"/>
            <a:ext cx="1519238" cy="519113"/>
          </a:xfrm>
          <a:prstGeom prst="rect">
            <a:avLst/>
          </a:prstGeom>
          <a:noFill/>
          <a:ln w="9525">
            <a:noFill/>
            <a:miter lim="800000"/>
            <a:headEnd/>
            <a:tailEnd/>
          </a:ln>
        </p:spPr>
        <p:txBody>
          <a:bodyPr wrap="none">
            <a:spAutoFit/>
          </a:bodyPr>
          <a:lstStyle/>
          <a:p>
            <a:pPr algn="l" eaLnBrk="0" hangingPunct="0"/>
            <a:r>
              <a:rPr lang="en-US" sz="2800">
                <a:latin typeface="Arial" charset="0"/>
              </a:rPr>
              <a:t>B  = 500</a:t>
            </a:r>
          </a:p>
        </p:txBody>
      </p:sp>
      <p:sp>
        <p:nvSpPr>
          <p:cNvPr id="9222" name="Text Box 5"/>
          <p:cNvSpPr txBox="1">
            <a:spLocks noChangeArrowheads="1"/>
          </p:cNvSpPr>
          <p:nvPr/>
        </p:nvSpPr>
        <p:spPr bwMode="auto">
          <a:xfrm>
            <a:off x="3489325" y="3875088"/>
            <a:ext cx="1539875" cy="519112"/>
          </a:xfrm>
          <a:prstGeom prst="rect">
            <a:avLst/>
          </a:prstGeom>
          <a:noFill/>
          <a:ln w="9525">
            <a:noFill/>
            <a:miter lim="800000"/>
            <a:headEnd/>
            <a:tailEnd/>
          </a:ln>
        </p:spPr>
        <p:txBody>
          <a:bodyPr wrap="none">
            <a:spAutoFit/>
          </a:bodyPr>
          <a:lstStyle/>
          <a:p>
            <a:pPr algn="l" eaLnBrk="0" hangingPunct="0"/>
            <a:r>
              <a:rPr lang="en-US" sz="2800">
                <a:latin typeface="Arial" charset="0"/>
              </a:rPr>
              <a:t>C  = 500</a:t>
            </a:r>
          </a:p>
        </p:txBody>
      </p:sp>
      <p:sp>
        <p:nvSpPr>
          <p:cNvPr id="9223" name="Text Box 6"/>
          <p:cNvSpPr txBox="1">
            <a:spLocks noChangeArrowheads="1"/>
          </p:cNvSpPr>
          <p:nvPr/>
        </p:nvSpPr>
        <p:spPr bwMode="auto">
          <a:xfrm>
            <a:off x="685800" y="3100388"/>
            <a:ext cx="1282700" cy="822325"/>
          </a:xfrm>
          <a:prstGeom prst="rect">
            <a:avLst/>
          </a:prstGeom>
          <a:noFill/>
          <a:ln w="9525">
            <a:noFill/>
            <a:miter lim="800000"/>
            <a:headEnd/>
            <a:tailEnd/>
          </a:ln>
        </p:spPr>
        <p:txBody>
          <a:bodyPr wrap="none">
            <a:spAutoFit/>
          </a:bodyPr>
          <a:lstStyle/>
          <a:p>
            <a:pPr algn="l" eaLnBrk="0" hangingPunct="0"/>
            <a:r>
              <a:rPr lang="en-US" sz="2400"/>
              <a:t>Account</a:t>
            </a:r>
            <a:br>
              <a:rPr lang="en-US" sz="2400"/>
            </a:br>
            <a:r>
              <a:rPr lang="en-US" sz="2400"/>
              <a:t>Balances</a:t>
            </a:r>
          </a:p>
        </p:txBody>
      </p:sp>
      <p:sp>
        <p:nvSpPr>
          <p:cNvPr id="9224" name="Line 7"/>
          <p:cNvSpPr>
            <a:spLocks noChangeShapeType="1"/>
          </p:cNvSpPr>
          <p:nvPr/>
        </p:nvSpPr>
        <p:spPr bwMode="auto">
          <a:xfrm flipV="1">
            <a:off x="2286000" y="2819400"/>
            <a:ext cx="1066800" cy="685800"/>
          </a:xfrm>
          <a:prstGeom prst="line">
            <a:avLst/>
          </a:prstGeom>
          <a:noFill/>
          <a:ln w="9525">
            <a:solidFill>
              <a:schemeClr val="tx1"/>
            </a:solidFill>
            <a:round/>
            <a:headEnd/>
            <a:tailEnd type="triangle" w="med" len="med"/>
          </a:ln>
        </p:spPr>
        <p:txBody>
          <a:bodyPr/>
          <a:lstStyle/>
          <a:p>
            <a:endParaRPr lang="en-US"/>
          </a:p>
        </p:txBody>
      </p:sp>
      <p:sp>
        <p:nvSpPr>
          <p:cNvPr id="9225" name="Line 8"/>
          <p:cNvSpPr>
            <a:spLocks noChangeShapeType="1"/>
          </p:cNvSpPr>
          <p:nvPr/>
        </p:nvSpPr>
        <p:spPr bwMode="auto">
          <a:xfrm flipV="1">
            <a:off x="2286000" y="3429000"/>
            <a:ext cx="1143000" cy="76200"/>
          </a:xfrm>
          <a:prstGeom prst="line">
            <a:avLst/>
          </a:prstGeom>
          <a:noFill/>
          <a:ln w="9525">
            <a:solidFill>
              <a:schemeClr val="tx1"/>
            </a:solidFill>
            <a:round/>
            <a:headEnd/>
            <a:tailEnd type="triangle" w="med" len="med"/>
          </a:ln>
        </p:spPr>
        <p:txBody>
          <a:bodyPr/>
          <a:lstStyle/>
          <a:p>
            <a:endParaRPr lang="en-US"/>
          </a:p>
        </p:txBody>
      </p:sp>
      <p:sp>
        <p:nvSpPr>
          <p:cNvPr id="9226" name="Line 9"/>
          <p:cNvSpPr>
            <a:spLocks noChangeShapeType="1"/>
          </p:cNvSpPr>
          <p:nvPr/>
        </p:nvSpPr>
        <p:spPr bwMode="auto">
          <a:xfrm>
            <a:off x="2286000" y="3505200"/>
            <a:ext cx="1143000" cy="609600"/>
          </a:xfrm>
          <a:prstGeom prst="line">
            <a:avLst/>
          </a:prstGeom>
          <a:noFill/>
          <a:ln w="9525">
            <a:solidFill>
              <a:schemeClr val="tx1"/>
            </a:solidFill>
            <a:round/>
            <a:headEnd/>
            <a:tailEnd type="triangle" w="med" len="med"/>
          </a:ln>
        </p:spPr>
        <p:txBody>
          <a:bodyPr/>
          <a:lstStyle/>
          <a:p>
            <a:endParaRPr lang="en-US"/>
          </a:p>
        </p:txBody>
      </p:sp>
      <p:sp>
        <p:nvSpPr>
          <p:cNvPr id="9227" name="Text Box 10"/>
          <p:cNvSpPr txBox="1">
            <a:spLocks noChangeArrowheads="1"/>
          </p:cNvSpPr>
          <p:nvPr/>
        </p:nvSpPr>
        <p:spPr bwMode="auto">
          <a:xfrm>
            <a:off x="1752600" y="1919287"/>
            <a:ext cx="4271963" cy="519113"/>
          </a:xfrm>
          <a:prstGeom prst="rect">
            <a:avLst/>
          </a:prstGeom>
          <a:noFill/>
          <a:ln w="9525">
            <a:noFill/>
            <a:miter lim="800000"/>
            <a:headEnd/>
            <a:tailEnd/>
          </a:ln>
        </p:spPr>
        <p:txBody>
          <a:bodyPr wrap="none">
            <a:spAutoFit/>
          </a:bodyPr>
          <a:lstStyle/>
          <a:p>
            <a:pPr algn="l" eaLnBrk="0" hangingPunct="0"/>
            <a:r>
              <a:rPr lang="en-US" sz="2800" dirty="0">
                <a:latin typeface="Arial" charset="0"/>
              </a:rPr>
              <a:t>Bank </a:t>
            </a:r>
            <a:r>
              <a:rPr lang="en-US" sz="2800" dirty="0"/>
              <a:t>database</a:t>
            </a:r>
            <a:r>
              <a:rPr lang="en-US" sz="2800" dirty="0">
                <a:latin typeface="Arial" charset="0"/>
              </a:rPr>
              <a:t>: </a:t>
            </a:r>
            <a:r>
              <a:rPr lang="en-US" sz="2800" dirty="0">
                <a:solidFill>
                  <a:srgbClr val="FF00FF"/>
                </a:solidFill>
                <a:latin typeface="Arial" charset="0"/>
              </a:rPr>
              <a:t>3 Accounts</a:t>
            </a:r>
          </a:p>
        </p:txBody>
      </p:sp>
      <p:sp>
        <p:nvSpPr>
          <p:cNvPr id="9228" name="Text Box 11"/>
          <p:cNvSpPr txBox="1">
            <a:spLocks noChangeArrowheads="1"/>
          </p:cNvSpPr>
          <p:nvPr/>
        </p:nvSpPr>
        <p:spPr bwMode="auto">
          <a:xfrm>
            <a:off x="1828800" y="4724400"/>
            <a:ext cx="4564063" cy="519113"/>
          </a:xfrm>
          <a:prstGeom prst="rect">
            <a:avLst/>
          </a:prstGeom>
          <a:noFill/>
          <a:ln w="9525">
            <a:noFill/>
            <a:miter lim="800000"/>
            <a:headEnd/>
            <a:tailEnd/>
          </a:ln>
        </p:spPr>
        <p:txBody>
          <a:bodyPr wrap="none">
            <a:spAutoFit/>
          </a:bodyPr>
          <a:lstStyle/>
          <a:p>
            <a:pPr algn="l" eaLnBrk="0" hangingPunct="0"/>
            <a:r>
              <a:rPr lang="en-US" sz="2800" dirty="0">
                <a:solidFill>
                  <a:srgbClr val="FF00FF"/>
                </a:solidFill>
                <a:latin typeface="Arial" charset="0"/>
              </a:rPr>
              <a:t>Property</a:t>
            </a:r>
            <a:r>
              <a:rPr lang="en-US" sz="2800" dirty="0">
                <a:latin typeface="Arial" charset="0"/>
              </a:rPr>
              <a:t>:  A + B + C = 1500</a:t>
            </a:r>
          </a:p>
        </p:txBody>
      </p:sp>
      <p:sp>
        <p:nvSpPr>
          <p:cNvPr id="9229" name="Text Box 12"/>
          <p:cNvSpPr txBox="1">
            <a:spLocks noChangeArrowheads="1"/>
          </p:cNvSpPr>
          <p:nvPr/>
        </p:nvSpPr>
        <p:spPr bwMode="auto">
          <a:xfrm>
            <a:off x="1676400" y="5562600"/>
            <a:ext cx="5499100" cy="528638"/>
          </a:xfrm>
          <a:prstGeom prst="rect">
            <a:avLst/>
          </a:prstGeom>
          <a:solidFill>
            <a:srgbClr val="93DBFF"/>
          </a:solidFill>
          <a:ln w="9525">
            <a:solidFill>
              <a:schemeClr val="tx1"/>
            </a:solidFill>
            <a:miter lim="800000"/>
            <a:headEnd/>
            <a:tailEnd/>
          </a:ln>
        </p:spPr>
        <p:txBody>
          <a:bodyPr wrap="none">
            <a:spAutoFit/>
          </a:bodyPr>
          <a:lstStyle/>
          <a:p>
            <a:pPr algn="l" eaLnBrk="0" hangingPunct="0"/>
            <a:r>
              <a:rPr lang="en-US" sz="2800">
                <a:solidFill>
                  <a:srgbClr val="0000FF"/>
                </a:solidFill>
                <a:latin typeface="Arial" charset="0"/>
              </a:rPr>
              <a:t>Money does not leave the system</a:t>
            </a:r>
          </a:p>
        </p:txBody>
      </p:sp>
      <p:sp>
        <p:nvSpPr>
          <p:cNvPr id="14" name="Title 1"/>
          <p:cNvSpPr txBox="1">
            <a:spLocks/>
          </p:cNvSpPr>
          <p:nvPr/>
        </p:nvSpPr>
        <p:spPr>
          <a:xfrm>
            <a:off x="457200" y="609600"/>
            <a:ext cx="8229600" cy="667512"/>
          </a:xfrm>
          <a:prstGeom prst="rect">
            <a:avLst/>
          </a:prstGeom>
        </p:spPr>
        <p:txBody>
          <a:bodyPr vert="horz" lIns="0" rIns="0" bIns="0" anchor="b">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Introduction…</a:t>
            </a:r>
          </a:p>
        </p:txBody>
      </p:sp>
    </p:spTree>
    <p:extLst>
      <p:ext uri="{BB962C8B-B14F-4D97-AF65-F5344CB8AC3E}">
        <p14:creationId xmlns:p14="http://schemas.microsoft.com/office/powerpoint/2010/main" val="2338714817"/>
      </p:ext>
    </p:extLst>
  </p:cSld>
  <p:clrMapOvr>
    <a:masterClrMapping/>
  </p:clrMapOvr>
  <p:transition>
    <p:cover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pPr>
              <a:defRPr/>
            </a:pPr>
            <a:fld id="{697CBF45-D7BC-4355-90C1-D2AAFF4D3902}" type="slidenum">
              <a:rPr lang="en-US"/>
              <a:pPr>
                <a:defRPr/>
              </a:pPr>
              <a:t>4</a:t>
            </a:fld>
            <a:endParaRPr lang="en-US"/>
          </a:p>
        </p:txBody>
      </p:sp>
      <p:pic>
        <p:nvPicPr>
          <p:cNvPr id="6147" name="Picture 5"/>
          <p:cNvPicPr>
            <a:picLocks noChangeAspect="1" noChangeArrowheads="1"/>
          </p:cNvPicPr>
          <p:nvPr/>
        </p:nvPicPr>
        <p:blipFill>
          <a:blip r:embed="rId2"/>
          <a:srcRect/>
          <a:stretch>
            <a:fillRect/>
          </a:stretch>
        </p:blipFill>
        <p:spPr bwMode="auto">
          <a:xfrm>
            <a:off x="415925" y="1676400"/>
            <a:ext cx="8313738" cy="4505325"/>
          </a:xfrm>
          <a:prstGeom prst="rect">
            <a:avLst/>
          </a:prstGeom>
          <a:noFill/>
          <a:ln w="9525">
            <a:noFill/>
            <a:miter lim="800000"/>
            <a:headEnd/>
            <a:tailEnd/>
          </a:ln>
        </p:spPr>
      </p:pic>
      <p:sp>
        <p:nvSpPr>
          <p:cNvPr id="4" name="Title 1"/>
          <p:cNvSpPr>
            <a:spLocks noGrp="1"/>
          </p:cNvSpPr>
          <p:nvPr>
            <p:ph type="title"/>
          </p:nvPr>
        </p:nvSpPr>
        <p:spPr>
          <a:xfrm>
            <a:off x="457200" y="704088"/>
            <a:ext cx="8229600" cy="667512"/>
          </a:xfrm>
        </p:spPr>
        <p:txBody>
          <a:bodyPr>
            <a:normAutofit/>
          </a:bodyPr>
          <a:lstStyle/>
          <a:p>
            <a:r>
              <a:rPr lang="en-US" sz="3600" dirty="0" smtClean="0">
                <a:latin typeface="Times New Roman" pitchFamily="18" charset="0"/>
                <a:cs typeface="Times New Roman" pitchFamily="18" charset="0"/>
              </a:rPr>
              <a:t>Introduction…</a:t>
            </a:r>
          </a:p>
        </p:txBody>
      </p:sp>
    </p:spTree>
  </p:cSld>
  <p:clrMapOvr>
    <a:masterClrMapping/>
  </p:clrMapOvr>
  <p:transition>
    <p:cover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4"/>
          <p:cNvSpPr>
            <a:spLocks noGrp="1"/>
          </p:cNvSpPr>
          <p:nvPr>
            <p:ph type="sldNum" sz="quarter" idx="12"/>
          </p:nvPr>
        </p:nvSpPr>
        <p:spPr/>
        <p:txBody>
          <a:bodyPr/>
          <a:lstStyle/>
          <a:p>
            <a:pPr>
              <a:defRPr/>
            </a:pPr>
            <a:fld id="{0E2440DD-95D5-4F5B-9ED4-8CC3AFF59A93}" type="slidenum">
              <a:rPr lang="en-US"/>
              <a:pPr>
                <a:defRPr/>
              </a:pPr>
              <a:t>40</a:t>
            </a:fld>
            <a:endParaRPr lang="en-US"/>
          </a:p>
        </p:txBody>
      </p:sp>
      <p:sp>
        <p:nvSpPr>
          <p:cNvPr id="10243" name="Rectangle 2"/>
          <p:cNvSpPr>
            <a:spLocks noChangeArrowheads="1"/>
          </p:cNvSpPr>
          <p:nvPr/>
        </p:nvSpPr>
        <p:spPr bwMode="auto">
          <a:xfrm>
            <a:off x="304800" y="1371600"/>
            <a:ext cx="1752600" cy="533400"/>
          </a:xfrm>
          <a:prstGeom prst="rect">
            <a:avLst/>
          </a:prstGeom>
          <a:noFill/>
          <a:ln w="9525">
            <a:noFill/>
            <a:miter lim="800000"/>
            <a:headEnd/>
            <a:tailEnd/>
          </a:ln>
        </p:spPr>
        <p:txBody>
          <a:bodyPr anchor="ctr"/>
          <a:lstStyle/>
          <a:p>
            <a:pPr algn="l"/>
            <a:r>
              <a:rPr lang="en-US" sz="2400" b="1" dirty="0">
                <a:solidFill>
                  <a:srgbClr val="0097E2"/>
                </a:solidFill>
                <a:latin typeface="Georgia" pitchFamily="18" charset="0"/>
              </a:rPr>
              <a:t>Example</a:t>
            </a:r>
          </a:p>
        </p:txBody>
      </p:sp>
      <p:sp>
        <p:nvSpPr>
          <p:cNvPr id="10244" name="Text Box 8"/>
          <p:cNvSpPr txBox="1">
            <a:spLocks noChangeArrowheads="1"/>
          </p:cNvSpPr>
          <p:nvPr/>
        </p:nvSpPr>
        <p:spPr bwMode="auto">
          <a:xfrm>
            <a:off x="228600" y="1836003"/>
            <a:ext cx="3352800" cy="830997"/>
          </a:xfrm>
          <a:prstGeom prst="rect">
            <a:avLst/>
          </a:prstGeom>
          <a:noFill/>
          <a:ln w="9525">
            <a:noFill/>
            <a:miter lim="800000"/>
            <a:headEnd/>
            <a:tailEnd/>
          </a:ln>
        </p:spPr>
        <p:txBody>
          <a:bodyPr wrap="square">
            <a:spAutoFit/>
          </a:bodyPr>
          <a:lstStyle/>
          <a:p>
            <a:pPr algn="l" eaLnBrk="0" hangingPunct="0"/>
            <a:r>
              <a:rPr lang="en-US" sz="2400" dirty="0">
                <a:solidFill>
                  <a:srgbClr val="FF3399"/>
                </a:solidFill>
              </a:rPr>
              <a:t>Transaction T1: Transfer 100 from A to B</a:t>
            </a:r>
          </a:p>
        </p:txBody>
      </p:sp>
      <p:grpSp>
        <p:nvGrpSpPr>
          <p:cNvPr id="2" name="Group 14"/>
          <p:cNvGrpSpPr>
            <a:grpSpLocks/>
          </p:cNvGrpSpPr>
          <p:nvPr/>
        </p:nvGrpSpPr>
        <p:grpSpPr bwMode="auto">
          <a:xfrm>
            <a:off x="533400" y="2730500"/>
            <a:ext cx="1765300" cy="3594100"/>
            <a:chOff x="3216" y="1825"/>
            <a:chExt cx="1112" cy="1980"/>
          </a:xfrm>
        </p:grpSpPr>
        <p:sp>
          <p:nvSpPr>
            <p:cNvPr id="10254" name="Text Box 3"/>
            <p:cNvSpPr txBox="1">
              <a:spLocks noChangeArrowheads="1"/>
            </p:cNvSpPr>
            <p:nvPr/>
          </p:nvSpPr>
          <p:spPr bwMode="auto">
            <a:xfrm>
              <a:off x="3216" y="1825"/>
              <a:ext cx="974" cy="252"/>
            </a:xfrm>
            <a:prstGeom prst="rect">
              <a:avLst/>
            </a:prstGeom>
            <a:noFill/>
            <a:ln w="9525">
              <a:noFill/>
              <a:miter lim="800000"/>
              <a:headEnd/>
              <a:tailEnd/>
            </a:ln>
          </p:spPr>
          <p:txBody>
            <a:bodyPr wrap="none">
              <a:spAutoFit/>
            </a:bodyPr>
            <a:lstStyle/>
            <a:p>
              <a:pPr algn="l" eaLnBrk="0" hangingPunct="0"/>
              <a:r>
                <a:rPr lang="en-US" sz="2400"/>
                <a:t>Read (A, t)</a:t>
              </a:r>
            </a:p>
          </p:txBody>
        </p:sp>
        <p:sp>
          <p:nvSpPr>
            <p:cNvPr id="10255" name="Text Box 4"/>
            <p:cNvSpPr txBox="1">
              <a:spLocks noChangeArrowheads="1"/>
            </p:cNvSpPr>
            <p:nvPr/>
          </p:nvSpPr>
          <p:spPr bwMode="auto">
            <a:xfrm>
              <a:off x="3264" y="2161"/>
              <a:ext cx="874" cy="252"/>
            </a:xfrm>
            <a:prstGeom prst="rect">
              <a:avLst/>
            </a:prstGeom>
            <a:noFill/>
            <a:ln w="9525">
              <a:noFill/>
              <a:miter lim="800000"/>
              <a:headEnd/>
              <a:tailEnd/>
            </a:ln>
          </p:spPr>
          <p:txBody>
            <a:bodyPr wrap="none">
              <a:spAutoFit/>
            </a:bodyPr>
            <a:lstStyle/>
            <a:p>
              <a:pPr algn="l" eaLnBrk="0" hangingPunct="0"/>
              <a:r>
                <a:rPr lang="en-US" sz="2400"/>
                <a:t>t = t - 100</a:t>
              </a:r>
            </a:p>
          </p:txBody>
        </p:sp>
        <p:sp>
          <p:nvSpPr>
            <p:cNvPr id="10256" name="Text Box 5"/>
            <p:cNvSpPr txBox="1">
              <a:spLocks noChangeArrowheads="1"/>
            </p:cNvSpPr>
            <p:nvPr/>
          </p:nvSpPr>
          <p:spPr bwMode="auto">
            <a:xfrm>
              <a:off x="3264" y="2497"/>
              <a:ext cx="1064" cy="252"/>
            </a:xfrm>
            <a:prstGeom prst="rect">
              <a:avLst/>
            </a:prstGeom>
            <a:noFill/>
            <a:ln w="9525">
              <a:noFill/>
              <a:miter lim="800000"/>
              <a:headEnd/>
              <a:tailEnd/>
            </a:ln>
          </p:spPr>
          <p:txBody>
            <a:bodyPr wrap="none">
              <a:spAutoFit/>
            </a:bodyPr>
            <a:lstStyle/>
            <a:p>
              <a:pPr algn="l" eaLnBrk="0" hangingPunct="0"/>
              <a:r>
                <a:rPr lang="en-US" sz="2400"/>
                <a:t>Write (A, t) </a:t>
              </a:r>
            </a:p>
          </p:txBody>
        </p:sp>
        <p:sp>
          <p:nvSpPr>
            <p:cNvPr id="10257" name="Text Box 6"/>
            <p:cNvSpPr txBox="1">
              <a:spLocks noChangeArrowheads="1"/>
            </p:cNvSpPr>
            <p:nvPr/>
          </p:nvSpPr>
          <p:spPr bwMode="auto">
            <a:xfrm>
              <a:off x="3302" y="3194"/>
              <a:ext cx="918" cy="252"/>
            </a:xfrm>
            <a:prstGeom prst="rect">
              <a:avLst/>
            </a:prstGeom>
            <a:noFill/>
            <a:ln w="9525">
              <a:noFill/>
              <a:miter lim="800000"/>
              <a:headEnd/>
              <a:tailEnd/>
            </a:ln>
          </p:spPr>
          <p:txBody>
            <a:bodyPr wrap="none">
              <a:spAutoFit/>
            </a:bodyPr>
            <a:lstStyle/>
            <a:p>
              <a:pPr algn="l" eaLnBrk="0" hangingPunct="0"/>
              <a:r>
                <a:rPr lang="en-US" sz="2400"/>
                <a:t>t = t + 100</a:t>
              </a:r>
            </a:p>
          </p:txBody>
        </p:sp>
        <p:sp>
          <p:nvSpPr>
            <p:cNvPr id="10258" name="Text Box 7"/>
            <p:cNvSpPr txBox="1">
              <a:spLocks noChangeArrowheads="1"/>
            </p:cNvSpPr>
            <p:nvPr/>
          </p:nvSpPr>
          <p:spPr bwMode="auto">
            <a:xfrm>
              <a:off x="3264" y="3553"/>
              <a:ext cx="1005" cy="252"/>
            </a:xfrm>
            <a:prstGeom prst="rect">
              <a:avLst/>
            </a:prstGeom>
            <a:noFill/>
            <a:ln w="9525">
              <a:noFill/>
              <a:miter lim="800000"/>
              <a:headEnd/>
              <a:tailEnd/>
            </a:ln>
          </p:spPr>
          <p:txBody>
            <a:bodyPr wrap="none">
              <a:spAutoFit/>
            </a:bodyPr>
            <a:lstStyle/>
            <a:p>
              <a:pPr algn="l" eaLnBrk="0" hangingPunct="0"/>
              <a:r>
                <a:rPr lang="en-US" sz="2400"/>
                <a:t>Write (B, t)</a:t>
              </a:r>
            </a:p>
          </p:txBody>
        </p:sp>
        <p:sp>
          <p:nvSpPr>
            <p:cNvPr id="10259" name="Text Box 13"/>
            <p:cNvSpPr txBox="1">
              <a:spLocks noChangeArrowheads="1"/>
            </p:cNvSpPr>
            <p:nvPr/>
          </p:nvSpPr>
          <p:spPr bwMode="auto">
            <a:xfrm>
              <a:off x="3264" y="2833"/>
              <a:ext cx="963" cy="252"/>
            </a:xfrm>
            <a:prstGeom prst="rect">
              <a:avLst/>
            </a:prstGeom>
            <a:noFill/>
            <a:ln w="9525">
              <a:noFill/>
              <a:miter lim="800000"/>
              <a:headEnd/>
              <a:tailEnd/>
            </a:ln>
          </p:spPr>
          <p:txBody>
            <a:bodyPr wrap="none">
              <a:spAutoFit/>
            </a:bodyPr>
            <a:lstStyle/>
            <a:p>
              <a:pPr algn="l" eaLnBrk="0" hangingPunct="0"/>
              <a:r>
                <a:rPr lang="en-US" sz="2400"/>
                <a:t>Read (B, t)</a:t>
              </a:r>
            </a:p>
          </p:txBody>
        </p:sp>
      </p:grpSp>
      <p:sp>
        <p:nvSpPr>
          <p:cNvPr id="10246" name="Text Box 15"/>
          <p:cNvSpPr txBox="1">
            <a:spLocks noChangeArrowheads="1"/>
          </p:cNvSpPr>
          <p:nvPr/>
        </p:nvSpPr>
        <p:spPr bwMode="auto">
          <a:xfrm>
            <a:off x="5105400" y="1836003"/>
            <a:ext cx="3429000" cy="830997"/>
          </a:xfrm>
          <a:prstGeom prst="rect">
            <a:avLst/>
          </a:prstGeom>
          <a:noFill/>
          <a:ln w="9525">
            <a:noFill/>
            <a:miter lim="800000"/>
            <a:headEnd/>
            <a:tailEnd/>
          </a:ln>
        </p:spPr>
        <p:txBody>
          <a:bodyPr wrap="square">
            <a:spAutoFit/>
          </a:bodyPr>
          <a:lstStyle/>
          <a:p>
            <a:pPr algn="l" eaLnBrk="0" hangingPunct="0"/>
            <a:r>
              <a:rPr lang="en-US" sz="2400" dirty="0">
                <a:solidFill>
                  <a:srgbClr val="FF3399"/>
                </a:solidFill>
              </a:rPr>
              <a:t>Transaction T2: Transfer 100 from A to C</a:t>
            </a:r>
          </a:p>
        </p:txBody>
      </p:sp>
      <p:grpSp>
        <p:nvGrpSpPr>
          <p:cNvPr id="3" name="Group 16"/>
          <p:cNvGrpSpPr>
            <a:grpSpLocks/>
          </p:cNvGrpSpPr>
          <p:nvPr/>
        </p:nvGrpSpPr>
        <p:grpSpPr bwMode="auto">
          <a:xfrm>
            <a:off x="5867400" y="2741612"/>
            <a:ext cx="1800225" cy="3659188"/>
            <a:chOff x="3216" y="1873"/>
            <a:chExt cx="1134" cy="1975"/>
          </a:xfrm>
        </p:grpSpPr>
        <p:sp>
          <p:nvSpPr>
            <p:cNvPr id="10248" name="Text Box 17"/>
            <p:cNvSpPr txBox="1">
              <a:spLocks noChangeArrowheads="1"/>
            </p:cNvSpPr>
            <p:nvPr/>
          </p:nvSpPr>
          <p:spPr bwMode="auto">
            <a:xfrm>
              <a:off x="3216" y="1873"/>
              <a:ext cx="1056" cy="249"/>
            </a:xfrm>
            <a:prstGeom prst="rect">
              <a:avLst/>
            </a:prstGeom>
            <a:noFill/>
            <a:ln w="9525">
              <a:noFill/>
              <a:miter lim="800000"/>
              <a:headEnd/>
              <a:tailEnd/>
            </a:ln>
          </p:spPr>
          <p:txBody>
            <a:bodyPr wrap="square">
              <a:spAutoFit/>
            </a:bodyPr>
            <a:lstStyle/>
            <a:p>
              <a:pPr algn="l" eaLnBrk="0" hangingPunct="0"/>
              <a:r>
                <a:rPr lang="en-US" sz="2400" dirty="0"/>
                <a:t>Read (</a:t>
              </a:r>
              <a:r>
                <a:rPr lang="en-US" sz="2400" dirty="0" smtClean="0"/>
                <a:t>A, s</a:t>
              </a:r>
              <a:r>
                <a:rPr lang="en-US" sz="2400" dirty="0"/>
                <a:t>)</a:t>
              </a:r>
            </a:p>
          </p:txBody>
        </p:sp>
        <p:sp>
          <p:nvSpPr>
            <p:cNvPr id="10249" name="Text Box 18"/>
            <p:cNvSpPr txBox="1">
              <a:spLocks noChangeArrowheads="1"/>
            </p:cNvSpPr>
            <p:nvPr/>
          </p:nvSpPr>
          <p:spPr bwMode="auto">
            <a:xfrm>
              <a:off x="3264" y="2209"/>
              <a:ext cx="918" cy="247"/>
            </a:xfrm>
            <a:prstGeom prst="rect">
              <a:avLst/>
            </a:prstGeom>
            <a:noFill/>
            <a:ln w="9525">
              <a:noFill/>
              <a:miter lim="800000"/>
              <a:headEnd/>
              <a:tailEnd/>
            </a:ln>
          </p:spPr>
          <p:txBody>
            <a:bodyPr wrap="none">
              <a:spAutoFit/>
            </a:bodyPr>
            <a:lstStyle/>
            <a:p>
              <a:pPr algn="l" eaLnBrk="0" hangingPunct="0"/>
              <a:r>
                <a:rPr lang="en-US" sz="2400" dirty="0"/>
                <a:t>s = s - 100</a:t>
              </a:r>
            </a:p>
          </p:txBody>
        </p:sp>
        <p:sp>
          <p:nvSpPr>
            <p:cNvPr id="10250" name="Text Box 19"/>
            <p:cNvSpPr txBox="1">
              <a:spLocks noChangeArrowheads="1"/>
            </p:cNvSpPr>
            <p:nvPr/>
          </p:nvSpPr>
          <p:spPr bwMode="auto">
            <a:xfrm>
              <a:off x="3264" y="2545"/>
              <a:ext cx="1086" cy="247"/>
            </a:xfrm>
            <a:prstGeom prst="rect">
              <a:avLst/>
            </a:prstGeom>
            <a:noFill/>
            <a:ln w="9525">
              <a:noFill/>
              <a:miter lim="800000"/>
              <a:headEnd/>
              <a:tailEnd/>
            </a:ln>
          </p:spPr>
          <p:txBody>
            <a:bodyPr wrap="none">
              <a:spAutoFit/>
            </a:bodyPr>
            <a:lstStyle/>
            <a:p>
              <a:pPr algn="l" eaLnBrk="0" hangingPunct="0"/>
              <a:r>
                <a:rPr lang="en-US" sz="2400"/>
                <a:t>Write (A, s) </a:t>
              </a:r>
            </a:p>
          </p:txBody>
        </p:sp>
        <p:sp>
          <p:nvSpPr>
            <p:cNvPr id="10251" name="Text Box 20"/>
            <p:cNvSpPr txBox="1">
              <a:spLocks noChangeArrowheads="1"/>
            </p:cNvSpPr>
            <p:nvPr/>
          </p:nvSpPr>
          <p:spPr bwMode="auto">
            <a:xfrm>
              <a:off x="3264" y="2881"/>
              <a:ext cx="985" cy="246"/>
            </a:xfrm>
            <a:prstGeom prst="rect">
              <a:avLst/>
            </a:prstGeom>
            <a:noFill/>
            <a:ln w="9525">
              <a:noFill/>
              <a:miter lim="800000"/>
              <a:headEnd/>
              <a:tailEnd/>
            </a:ln>
          </p:spPr>
          <p:txBody>
            <a:bodyPr wrap="none">
              <a:spAutoFit/>
            </a:bodyPr>
            <a:lstStyle/>
            <a:p>
              <a:pPr algn="l" eaLnBrk="0" hangingPunct="0"/>
              <a:r>
                <a:rPr lang="en-US" sz="2400"/>
                <a:t>Read (C, s)</a:t>
              </a:r>
            </a:p>
          </p:txBody>
        </p:sp>
        <p:sp>
          <p:nvSpPr>
            <p:cNvPr id="10252" name="Text Box 21"/>
            <p:cNvSpPr txBox="1">
              <a:spLocks noChangeArrowheads="1"/>
            </p:cNvSpPr>
            <p:nvPr/>
          </p:nvSpPr>
          <p:spPr bwMode="auto">
            <a:xfrm>
              <a:off x="3302" y="3242"/>
              <a:ext cx="962" cy="247"/>
            </a:xfrm>
            <a:prstGeom prst="rect">
              <a:avLst/>
            </a:prstGeom>
            <a:noFill/>
            <a:ln w="9525">
              <a:noFill/>
              <a:miter lim="800000"/>
              <a:headEnd/>
              <a:tailEnd/>
            </a:ln>
          </p:spPr>
          <p:txBody>
            <a:bodyPr wrap="none">
              <a:spAutoFit/>
            </a:bodyPr>
            <a:lstStyle/>
            <a:p>
              <a:pPr algn="l" eaLnBrk="0" hangingPunct="0"/>
              <a:r>
                <a:rPr lang="en-US" sz="2400"/>
                <a:t>s = s + 100</a:t>
              </a:r>
            </a:p>
          </p:txBody>
        </p:sp>
        <p:sp>
          <p:nvSpPr>
            <p:cNvPr id="10253" name="Text Box 22"/>
            <p:cNvSpPr txBox="1">
              <a:spLocks noChangeArrowheads="1"/>
            </p:cNvSpPr>
            <p:nvPr/>
          </p:nvSpPr>
          <p:spPr bwMode="auto">
            <a:xfrm>
              <a:off x="3264" y="3601"/>
              <a:ext cx="1027" cy="247"/>
            </a:xfrm>
            <a:prstGeom prst="rect">
              <a:avLst/>
            </a:prstGeom>
            <a:noFill/>
            <a:ln w="9525">
              <a:noFill/>
              <a:miter lim="800000"/>
              <a:headEnd/>
              <a:tailEnd/>
            </a:ln>
          </p:spPr>
          <p:txBody>
            <a:bodyPr wrap="none">
              <a:spAutoFit/>
            </a:bodyPr>
            <a:lstStyle/>
            <a:p>
              <a:pPr algn="l" eaLnBrk="0" hangingPunct="0"/>
              <a:r>
                <a:rPr lang="en-US" sz="2400"/>
                <a:t>Write (C, s)</a:t>
              </a:r>
            </a:p>
          </p:txBody>
        </p:sp>
      </p:grpSp>
      <p:sp>
        <p:nvSpPr>
          <p:cNvPr id="20" name="Title 1"/>
          <p:cNvSpPr txBox="1">
            <a:spLocks/>
          </p:cNvSpPr>
          <p:nvPr/>
        </p:nvSpPr>
        <p:spPr>
          <a:xfrm>
            <a:off x="381000" y="780288"/>
            <a:ext cx="8229600" cy="667512"/>
          </a:xfrm>
          <a:prstGeom prst="rect">
            <a:avLst/>
          </a:prstGeom>
        </p:spPr>
        <p:txBody>
          <a:bodyPr vert="horz" lIns="0" rIns="0" bIns="0" anchor="b">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Introduction …</a:t>
            </a:r>
          </a:p>
        </p:txBody>
      </p:sp>
    </p:spTree>
    <p:extLst>
      <p:ext uri="{BB962C8B-B14F-4D97-AF65-F5344CB8AC3E}">
        <p14:creationId xmlns:p14="http://schemas.microsoft.com/office/powerpoint/2010/main" val="41636896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5"/>
          <p:cNvSpPr>
            <a:spLocks noGrp="1"/>
          </p:cNvSpPr>
          <p:nvPr>
            <p:ph type="sldNum" sz="quarter" idx="12"/>
          </p:nvPr>
        </p:nvSpPr>
        <p:spPr/>
        <p:txBody>
          <a:bodyPr/>
          <a:lstStyle/>
          <a:p>
            <a:pPr>
              <a:defRPr/>
            </a:pPr>
            <a:fld id="{CDD3CE1E-E39D-41A0-9608-CD2115175E8B}" type="slidenum">
              <a:rPr lang="en-US"/>
              <a:pPr>
                <a:defRPr/>
              </a:pPr>
              <a:t>41</a:t>
            </a:fld>
            <a:endParaRPr lang="en-US"/>
          </a:p>
        </p:txBody>
      </p:sp>
      <p:sp>
        <p:nvSpPr>
          <p:cNvPr id="11267" name="Text Box 2"/>
          <p:cNvSpPr txBox="1">
            <a:spLocks noChangeArrowheads="1"/>
          </p:cNvSpPr>
          <p:nvPr/>
        </p:nvSpPr>
        <p:spPr bwMode="auto">
          <a:xfrm>
            <a:off x="1876425" y="1039813"/>
            <a:ext cx="1398588"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Read (A, t)</a:t>
            </a:r>
          </a:p>
        </p:txBody>
      </p:sp>
      <p:sp>
        <p:nvSpPr>
          <p:cNvPr id="11268" name="Text Box 3"/>
          <p:cNvSpPr txBox="1">
            <a:spLocks noChangeArrowheads="1"/>
          </p:cNvSpPr>
          <p:nvPr/>
        </p:nvSpPr>
        <p:spPr bwMode="auto">
          <a:xfrm>
            <a:off x="1952625" y="1497013"/>
            <a:ext cx="1285875"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t = t - 100</a:t>
            </a:r>
          </a:p>
        </p:txBody>
      </p:sp>
      <p:sp>
        <p:nvSpPr>
          <p:cNvPr id="11269" name="Text Box 4"/>
          <p:cNvSpPr txBox="1">
            <a:spLocks noChangeArrowheads="1"/>
          </p:cNvSpPr>
          <p:nvPr/>
        </p:nvSpPr>
        <p:spPr bwMode="auto">
          <a:xfrm>
            <a:off x="1876425" y="3325813"/>
            <a:ext cx="1522413"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Write (A, t) </a:t>
            </a:r>
          </a:p>
        </p:txBody>
      </p:sp>
      <p:sp>
        <p:nvSpPr>
          <p:cNvPr id="11270" name="Text Box 5"/>
          <p:cNvSpPr txBox="1">
            <a:spLocks noChangeArrowheads="1"/>
          </p:cNvSpPr>
          <p:nvPr/>
        </p:nvSpPr>
        <p:spPr bwMode="auto">
          <a:xfrm>
            <a:off x="1876425" y="3706813"/>
            <a:ext cx="1395413"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Read (B, t)</a:t>
            </a:r>
          </a:p>
        </p:txBody>
      </p:sp>
      <p:sp>
        <p:nvSpPr>
          <p:cNvPr id="11271" name="Text Box 6"/>
          <p:cNvSpPr txBox="1">
            <a:spLocks noChangeArrowheads="1"/>
          </p:cNvSpPr>
          <p:nvPr/>
        </p:nvSpPr>
        <p:spPr bwMode="auto">
          <a:xfrm>
            <a:off x="1876425" y="4087813"/>
            <a:ext cx="1354138"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t = t + 100</a:t>
            </a:r>
          </a:p>
        </p:txBody>
      </p:sp>
      <p:sp>
        <p:nvSpPr>
          <p:cNvPr id="11272" name="Text Box 7"/>
          <p:cNvSpPr txBox="1">
            <a:spLocks noChangeArrowheads="1"/>
          </p:cNvSpPr>
          <p:nvPr/>
        </p:nvSpPr>
        <p:spPr bwMode="auto">
          <a:xfrm>
            <a:off x="1876425" y="4468813"/>
            <a:ext cx="1457325"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Write (B, t)</a:t>
            </a:r>
          </a:p>
        </p:txBody>
      </p:sp>
      <p:sp>
        <p:nvSpPr>
          <p:cNvPr id="11273" name="Text Box 8"/>
          <p:cNvSpPr txBox="1">
            <a:spLocks noChangeArrowheads="1"/>
          </p:cNvSpPr>
          <p:nvPr/>
        </p:nvSpPr>
        <p:spPr bwMode="auto">
          <a:xfrm>
            <a:off x="4130675" y="1878013"/>
            <a:ext cx="1420813"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Read (A, s)</a:t>
            </a:r>
          </a:p>
        </p:txBody>
      </p:sp>
      <p:sp>
        <p:nvSpPr>
          <p:cNvPr id="11274" name="Text Box 9"/>
          <p:cNvSpPr txBox="1">
            <a:spLocks noChangeArrowheads="1"/>
          </p:cNvSpPr>
          <p:nvPr/>
        </p:nvSpPr>
        <p:spPr bwMode="auto">
          <a:xfrm>
            <a:off x="4130675" y="2335213"/>
            <a:ext cx="1330325"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s = s - 100</a:t>
            </a:r>
          </a:p>
        </p:txBody>
      </p:sp>
      <p:sp>
        <p:nvSpPr>
          <p:cNvPr id="11275" name="Text Box 10"/>
          <p:cNvSpPr txBox="1">
            <a:spLocks noChangeArrowheads="1"/>
          </p:cNvSpPr>
          <p:nvPr/>
        </p:nvSpPr>
        <p:spPr bwMode="auto">
          <a:xfrm>
            <a:off x="4130675" y="2792413"/>
            <a:ext cx="1544638" cy="396875"/>
          </a:xfrm>
          <a:prstGeom prst="rect">
            <a:avLst/>
          </a:prstGeom>
          <a:noFill/>
          <a:ln w="9525">
            <a:noFill/>
            <a:miter lim="800000"/>
            <a:headEnd/>
            <a:tailEnd/>
          </a:ln>
        </p:spPr>
        <p:txBody>
          <a:bodyPr wrap="none">
            <a:spAutoFit/>
          </a:bodyPr>
          <a:lstStyle/>
          <a:p>
            <a:pPr algn="l" eaLnBrk="0" hangingPunct="0"/>
            <a:r>
              <a:rPr lang="en-US" sz="2000" dirty="0">
                <a:solidFill>
                  <a:srgbClr val="646464"/>
                </a:solidFill>
                <a:latin typeface="Georgia" pitchFamily="18" charset="0"/>
              </a:rPr>
              <a:t>Write (A, s) </a:t>
            </a:r>
          </a:p>
        </p:txBody>
      </p:sp>
      <p:sp>
        <p:nvSpPr>
          <p:cNvPr id="11276" name="Text Box 11"/>
          <p:cNvSpPr txBox="1">
            <a:spLocks noChangeArrowheads="1"/>
          </p:cNvSpPr>
          <p:nvPr/>
        </p:nvSpPr>
        <p:spPr bwMode="auto">
          <a:xfrm>
            <a:off x="4130675" y="4926013"/>
            <a:ext cx="1414463"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Read (C, s)</a:t>
            </a:r>
          </a:p>
        </p:txBody>
      </p:sp>
      <p:sp>
        <p:nvSpPr>
          <p:cNvPr id="11277" name="Text Box 12"/>
          <p:cNvSpPr txBox="1">
            <a:spLocks noChangeArrowheads="1"/>
          </p:cNvSpPr>
          <p:nvPr/>
        </p:nvSpPr>
        <p:spPr bwMode="auto">
          <a:xfrm>
            <a:off x="4130675" y="5307013"/>
            <a:ext cx="1398588"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s = s + 100</a:t>
            </a:r>
          </a:p>
        </p:txBody>
      </p:sp>
      <p:sp>
        <p:nvSpPr>
          <p:cNvPr id="11278" name="Text Box 13"/>
          <p:cNvSpPr txBox="1">
            <a:spLocks noChangeArrowheads="1"/>
          </p:cNvSpPr>
          <p:nvPr/>
        </p:nvSpPr>
        <p:spPr bwMode="auto">
          <a:xfrm>
            <a:off x="4130675" y="5688013"/>
            <a:ext cx="1476375"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Write (C, s)</a:t>
            </a:r>
          </a:p>
        </p:txBody>
      </p:sp>
      <p:sp>
        <p:nvSpPr>
          <p:cNvPr id="11279" name="Text Box 14"/>
          <p:cNvSpPr txBox="1">
            <a:spLocks noChangeArrowheads="1"/>
          </p:cNvSpPr>
          <p:nvPr/>
        </p:nvSpPr>
        <p:spPr bwMode="auto">
          <a:xfrm>
            <a:off x="1800225" y="277813"/>
            <a:ext cx="1857375" cy="396875"/>
          </a:xfrm>
          <a:prstGeom prst="rect">
            <a:avLst/>
          </a:prstGeom>
          <a:noFill/>
          <a:ln w="9525">
            <a:noFill/>
            <a:miter lim="800000"/>
            <a:headEnd/>
            <a:tailEnd/>
          </a:ln>
        </p:spPr>
        <p:txBody>
          <a:bodyPr wrap="none">
            <a:spAutoFit/>
          </a:bodyPr>
          <a:lstStyle/>
          <a:p>
            <a:pPr algn="l" eaLnBrk="0" hangingPunct="0"/>
            <a:r>
              <a:rPr lang="en-US" sz="2000" dirty="0">
                <a:solidFill>
                  <a:srgbClr val="646464"/>
                </a:solidFill>
                <a:latin typeface="Georgia" pitchFamily="18" charset="0"/>
              </a:rPr>
              <a:t>Transaction T1</a:t>
            </a:r>
          </a:p>
        </p:txBody>
      </p:sp>
      <p:sp>
        <p:nvSpPr>
          <p:cNvPr id="11280" name="Text Box 15"/>
          <p:cNvSpPr txBox="1">
            <a:spLocks noChangeArrowheads="1"/>
          </p:cNvSpPr>
          <p:nvPr/>
        </p:nvSpPr>
        <p:spPr bwMode="auto">
          <a:xfrm>
            <a:off x="3978275" y="277813"/>
            <a:ext cx="1889125"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Transaction T2</a:t>
            </a:r>
          </a:p>
        </p:txBody>
      </p:sp>
      <p:sp>
        <p:nvSpPr>
          <p:cNvPr id="11281" name="Text Box 16"/>
          <p:cNvSpPr txBox="1">
            <a:spLocks noChangeArrowheads="1"/>
          </p:cNvSpPr>
          <p:nvPr/>
        </p:nvSpPr>
        <p:spPr bwMode="auto">
          <a:xfrm>
            <a:off x="6324600" y="277813"/>
            <a:ext cx="354013"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A</a:t>
            </a:r>
          </a:p>
        </p:txBody>
      </p:sp>
      <p:sp>
        <p:nvSpPr>
          <p:cNvPr id="11282" name="Text Box 17"/>
          <p:cNvSpPr txBox="1">
            <a:spLocks noChangeArrowheads="1"/>
          </p:cNvSpPr>
          <p:nvPr/>
        </p:nvSpPr>
        <p:spPr bwMode="auto">
          <a:xfrm>
            <a:off x="7315200" y="277813"/>
            <a:ext cx="350838"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B</a:t>
            </a:r>
          </a:p>
        </p:txBody>
      </p:sp>
      <p:sp>
        <p:nvSpPr>
          <p:cNvPr id="11283" name="Text Box 18"/>
          <p:cNvSpPr txBox="1">
            <a:spLocks noChangeArrowheads="1"/>
          </p:cNvSpPr>
          <p:nvPr/>
        </p:nvSpPr>
        <p:spPr bwMode="auto">
          <a:xfrm>
            <a:off x="8305800" y="277813"/>
            <a:ext cx="347663"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C</a:t>
            </a:r>
          </a:p>
        </p:txBody>
      </p:sp>
      <p:sp>
        <p:nvSpPr>
          <p:cNvPr id="11284" name="Text Box 19"/>
          <p:cNvSpPr txBox="1">
            <a:spLocks noChangeArrowheads="1"/>
          </p:cNvSpPr>
          <p:nvPr/>
        </p:nvSpPr>
        <p:spPr bwMode="auto">
          <a:xfrm>
            <a:off x="6172200" y="5688013"/>
            <a:ext cx="638175"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400</a:t>
            </a:r>
          </a:p>
        </p:txBody>
      </p:sp>
      <p:sp>
        <p:nvSpPr>
          <p:cNvPr id="11285" name="Text Box 20"/>
          <p:cNvSpPr txBox="1">
            <a:spLocks noChangeArrowheads="1"/>
          </p:cNvSpPr>
          <p:nvPr/>
        </p:nvSpPr>
        <p:spPr bwMode="auto">
          <a:xfrm>
            <a:off x="8153400" y="5688013"/>
            <a:ext cx="639763"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600</a:t>
            </a:r>
          </a:p>
        </p:txBody>
      </p:sp>
      <p:sp>
        <p:nvSpPr>
          <p:cNvPr id="11286" name="Text Box 21"/>
          <p:cNvSpPr txBox="1">
            <a:spLocks noChangeArrowheads="1"/>
          </p:cNvSpPr>
          <p:nvPr/>
        </p:nvSpPr>
        <p:spPr bwMode="auto">
          <a:xfrm>
            <a:off x="7162800" y="5688013"/>
            <a:ext cx="639763"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600</a:t>
            </a:r>
          </a:p>
        </p:txBody>
      </p:sp>
      <p:sp>
        <p:nvSpPr>
          <p:cNvPr id="11287" name="Text Box 22"/>
          <p:cNvSpPr txBox="1">
            <a:spLocks noChangeArrowheads="1"/>
          </p:cNvSpPr>
          <p:nvPr/>
        </p:nvSpPr>
        <p:spPr bwMode="auto">
          <a:xfrm>
            <a:off x="6172200" y="887413"/>
            <a:ext cx="630238"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500</a:t>
            </a:r>
          </a:p>
        </p:txBody>
      </p:sp>
      <p:sp>
        <p:nvSpPr>
          <p:cNvPr id="11288" name="Text Box 23"/>
          <p:cNvSpPr txBox="1">
            <a:spLocks noChangeArrowheads="1"/>
          </p:cNvSpPr>
          <p:nvPr/>
        </p:nvSpPr>
        <p:spPr bwMode="auto">
          <a:xfrm>
            <a:off x="8153400" y="887413"/>
            <a:ext cx="630238"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500</a:t>
            </a:r>
          </a:p>
        </p:txBody>
      </p:sp>
      <p:sp>
        <p:nvSpPr>
          <p:cNvPr id="11289" name="Text Box 24"/>
          <p:cNvSpPr txBox="1">
            <a:spLocks noChangeArrowheads="1"/>
          </p:cNvSpPr>
          <p:nvPr/>
        </p:nvSpPr>
        <p:spPr bwMode="auto">
          <a:xfrm>
            <a:off x="7162800" y="887413"/>
            <a:ext cx="630238"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500</a:t>
            </a:r>
          </a:p>
        </p:txBody>
      </p:sp>
      <p:sp>
        <p:nvSpPr>
          <p:cNvPr id="11290" name="Text Box 25"/>
          <p:cNvSpPr txBox="1">
            <a:spLocks noChangeArrowheads="1"/>
          </p:cNvSpPr>
          <p:nvPr/>
        </p:nvSpPr>
        <p:spPr bwMode="auto">
          <a:xfrm>
            <a:off x="6172200" y="2792413"/>
            <a:ext cx="638175"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400</a:t>
            </a:r>
          </a:p>
        </p:txBody>
      </p:sp>
      <p:sp>
        <p:nvSpPr>
          <p:cNvPr id="11291" name="Text Box 26"/>
          <p:cNvSpPr txBox="1">
            <a:spLocks noChangeArrowheads="1"/>
          </p:cNvSpPr>
          <p:nvPr/>
        </p:nvSpPr>
        <p:spPr bwMode="auto">
          <a:xfrm>
            <a:off x="8153400" y="2792413"/>
            <a:ext cx="630238"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500</a:t>
            </a:r>
          </a:p>
        </p:txBody>
      </p:sp>
      <p:sp>
        <p:nvSpPr>
          <p:cNvPr id="11292" name="Text Box 27"/>
          <p:cNvSpPr txBox="1">
            <a:spLocks noChangeArrowheads="1"/>
          </p:cNvSpPr>
          <p:nvPr/>
        </p:nvSpPr>
        <p:spPr bwMode="auto">
          <a:xfrm>
            <a:off x="7162800" y="2792413"/>
            <a:ext cx="630238"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500</a:t>
            </a:r>
          </a:p>
        </p:txBody>
      </p:sp>
      <p:sp>
        <p:nvSpPr>
          <p:cNvPr id="11293" name="Text Box 28"/>
          <p:cNvSpPr txBox="1">
            <a:spLocks noChangeArrowheads="1"/>
          </p:cNvSpPr>
          <p:nvPr/>
        </p:nvSpPr>
        <p:spPr bwMode="auto">
          <a:xfrm>
            <a:off x="6172200" y="3325813"/>
            <a:ext cx="638175"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400</a:t>
            </a:r>
          </a:p>
        </p:txBody>
      </p:sp>
      <p:sp>
        <p:nvSpPr>
          <p:cNvPr id="11294" name="Text Box 29"/>
          <p:cNvSpPr txBox="1">
            <a:spLocks noChangeArrowheads="1"/>
          </p:cNvSpPr>
          <p:nvPr/>
        </p:nvSpPr>
        <p:spPr bwMode="auto">
          <a:xfrm>
            <a:off x="8153400" y="3325813"/>
            <a:ext cx="630238"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500</a:t>
            </a:r>
          </a:p>
        </p:txBody>
      </p:sp>
      <p:sp>
        <p:nvSpPr>
          <p:cNvPr id="11295" name="Text Box 30"/>
          <p:cNvSpPr txBox="1">
            <a:spLocks noChangeArrowheads="1"/>
          </p:cNvSpPr>
          <p:nvPr/>
        </p:nvSpPr>
        <p:spPr bwMode="auto">
          <a:xfrm>
            <a:off x="7162800" y="3325813"/>
            <a:ext cx="630238"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500</a:t>
            </a:r>
          </a:p>
        </p:txBody>
      </p:sp>
      <p:sp>
        <p:nvSpPr>
          <p:cNvPr id="11296" name="Text Box 31"/>
          <p:cNvSpPr txBox="1">
            <a:spLocks noChangeArrowheads="1"/>
          </p:cNvSpPr>
          <p:nvPr/>
        </p:nvSpPr>
        <p:spPr bwMode="auto">
          <a:xfrm>
            <a:off x="6172200" y="4392613"/>
            <a:ext cx="638175"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400</a:t>
            </a:r>
          </a:p>
        </p:txBody>
      </p:sp>
      <p:sp>
        <p:nvSpPr>
          <p:cNvPr id="11297" name="Text Box 32"/>
          <p:cNvSpPr txBox="1">
            <a:spLocks noChangeArrowheads="1"/>
          </p:cNvSpPr>
          <p:nvPr/>
        </p:nvSpPr>
        <p:spPr bwMode="auto">
          <a:xfrm>
            <a:off x="8153400" y="4392613"/>
            <a:ext cx="630238"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500</a:t>
            </a:r>
          </a:p>
        </p:txBody>
      </p:sp>
      <p:sp>
        <p:nvSpPr>
          <p:cNvPr id="11298" name="Text Box 33"/>
          <p:cNvSpPr txBox="1">
            <a:spLocks noChangeArrowheads="1"/>
          </p:cNvSpPr>
          <p:nvPr/>
        </p:nvSpPr>
        <p:spPr bwMode="auto">
          <a:xfrm>
            <a:off x="7162800" y="4392613"/>
            <a:ext cx="639763"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600</a:t>
            </a:r>
          </a:p>
        </p:txBody>
      </p:sp>
      <p:sp>
        <p:nvSpPr>
          <p:cNvPr id="112674" name="Text Box 34"/>
          <p:cNvSpPr txBox="1">
            <a:spLocks noChangeArrowheads="1"/>
          </p:cNvSpPr>
          <p:nvPr/>
        </p:nvSpPr>
        <p:spPr bwMode="auto">
          <a:xfrm>
            <a:off x="5257800" y="6297613"/>
            <a:ext cx="2986088" cy="406400"/>
          </a:xfrm>
          <a:prstGeom prst="rect">
            <a:avLst/>
          </a:prstGeom>
          <a:noFill/>
          <a:ln w="9525">
            <a:solidFill>
              <a:srgbClr val="FF3300"/>
            </a:solidFill>
            <a:miter lim="800000"/>
            <a:headEnd/>
            <a:tailEnd/>
          </a:ln>
        </p:spPr>
        <p:txBody>
          <a:bodyPr wrap="none">
            <a:spAutoFit/>
          </a:bodyPr>
          <a:lstStyle/>
          <a:p>
            <a:pPr algn="l" eaLnBrk="0" hangingPunct="0"/>
            <a:r>
              <a:rPr lang="en-US" sz="2000">
                <a:solidFill>
                  <a:srgbClr val="646464"/>
                </a:solidFill>
                <a:latin typeface="Georgia" pitchFamily="18" charset="0"/>
              </a:rPr>
              <a:t>400 + 600 + 600 = 1600</a:t>
            </a:r>
          </a:p>
        </p:txBody>
      </p:sp>
      <p:sp>
        <p:nvSpPr>
          <p:cNvPr id="11300" name="Line 35"/>
          <p:cNvSpPr>
            <a:spLocks noChangeShapeType="1"/>
          </p:cNvSpPr>
          <p:nvPr/>
        </p:nvSpPr>
        <p:spPr bwMode="auto">
          <a:xfrm>
            <a:off x="1524000" y="762000"/>
            <a:ext cx="7315200" cy="0"/>
          </a:xfrm>
          <a:prstGeom prst="line">
            <a:avLst/>
          </a:prstGeom>
          <a:noFill/>
          <a:ln w="9525">
            <a:solidFill>
              <a:schemeClr val="tx1"/>
            </a:solidFill>
            <a:round/>
            <a:headEnd/>
            <a:tailEnd/>
          </a:ln>
        </p:spPr>
        <p:txBody>
          <a:bodyPr/>
          <a:lstStyle/>
          <a:p>
            <a:endParaRPr lang="en-US"/>
          </a:p>
        </p:txBody>
      </p:sp>
      <p:sp>
        <p:nvSpPr>
          <p:cNvPr id="11301" name="Line 36"/>
          <p:cNvSpPr>
            <a:spLocks noChangeShapeType="1"/>
          </p:cNvSpPr>
          <p:nvPr/>
        </p:nvSpPr>
        <p:spPr bwMode="auto">
          <a:xfrm>
            <a:off x="6096000" y="228600"/>
            <a:ext cx="0" cy="5867400"/>
          </a:xfrm>
          <a:prstGeom prst="line">
            <a:avLst/>
          </a:prstGeom>
          <a:noFill/>
          <a:ln w="9525">
            <a:solidFill>
              <a:schemeClr val="tx1"/>
            </a:solidFill>
            <a:round/>
            <a:headEnd/>
            <a:tailEnd/>
          </a:ln>
        </p:spPr>
        <p:txBody>
          <a:bodyPr/>
          <a:lstStyle/>
          <a:p>
            <a:endParaRPr lang="en-US"/>
          </a:p>
        </p:txBody>
      </p:sp>
      <p:sp>
        <p:nvSpPr>
          <p:cNvPr id="11302" name="Rectangle 37"/>
          <p:cNvSpPr>
            <a:spLocks noChangeArrowheads="1"/>
          </p:cNvSpPr>
          <p:nvPr/>
        </p:nvSpPr>
        <p:spPr bwMode="auto">
          <a:xfrm>
            <a:off x="152400" y="6062663"/>
            <a:ext cx="1497013" cy="427037"/>
          </a:xfrm>
          <a:prstGeom prst="rect">
            <a:avLst/>
          </a:prstGeom>
          <a:noFill/>
          <a:ln w="9525">
            <a:noFill/>
            <a:miter lim="800000"/>
            <a:headEnd/>
            <a:tailEnd/>
          </a:ln>
        </p:spPr>
        <p:txBody>
          <a:bodyPr wrap="none">
            <a:spAutoFit/>
          </a:bodyPr>
          <a:lstStyle/>
          <a:p>
            <a:pPr algn="l"/>
            <a:r>
              <a:rPr lang="en-US" sz="2200" b="1">
                <a:solidFill>
                  <a:srgbClr val="0097E2"/>
                </a:solidFill>
                <a:latin typeface="Georgia" pitchFamily="18" charset="0"/>
              </a:rPr>
              <a:t>Schedule</a:t>
            </a:r>
          </a:p>
        </p:txBody>
      </p:sp>
    </p:spTree>
    <p:extLst>
      <p:ext uri="{BB962C8B-B14F-4D97-AF65-F5344CB8AC3E}">
        <p14:creationId xmlns:p14="http://schemas.microsoft.com/office/powerpoint/2010/main" val="2946873174"/>
      </p:ext>
    </p:ext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5"/>
          <p:cNvSpPr>
            <a:spLocks noGrp="1"/>
          </p:cNvSpPr>
          <p:nvPr>
            <p:ph type="sldNum" sz="quarter" idx="12"/>
          </p:nvPr>
        </p:nvSpPr>
        <p:spPr/>
        <p:txBody>
          <a:bodyPr/>
          <a:lstStyle/>
          <a:p>
            <a:pPr>
              <a:defRPr/>
            </a:pPr>
            <a:fld id="{86E8E5CD-38BB-4431-8EE3-9A645300A735}" type="slidenum">
              <a:rPr lang="en-US"/>
              <a:pPr>
                <a:defRPr/>
              </a:pPr>
              <a:t>42</a:t>
            </a:fld>
            <a:endParaRPr lang="en-US" dirty="0"/>
          </a:p>
        </p:txBody>
      </p:sp>
      <p:sp>
        <p:nvSpPr>
          <p:cNvPr id="12291" name="Text Box 2"/>
          <p:cNvSpPr txBox="1">
            <a:spLocks noChangeArrowheads="1"/>
          </p:cNvSpPr>
          <p:nvPr/>
        </p:nvSpPr>
        <p:spPr bwMode="auto">
          <a:xfrm>
            <a:off x="1800225" y="1117600"/>
            <a:ext cx="1398588"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Read (A, t)</a:t>
            </a:r>
          </a:p>
        </p:txBody>
      </p:sp>
      <p:sp>
        <p:nvSpPr>
          <p:cNvPr id="12292" name="Text Box 3"/>
          <p:cNvSpPr txBox="1">
            <a:spLocks noChangeArrowheads="1"/>
          </p:cNvSpPr>
          <p:nvPr/>
        </p:nvSpPr>
        <p:spPr bwMode="auto">
          <a:xfrm>
            <a:off x="1876425" y="1574800"/>
            <a:ext cx="1285875"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t = t - 100</a:t>
            </a:r>
          </a:p>
        </p:txBody>
      </p:sp>
      <p:sp>
        <p:nvSpPr>
          <p:cNvPr id="12293" name="Text Box 4"/>
          <p:cNvSpPr txBox="1">
            <a:spLocks noChangeArrowheads="1"/>
          </p:cNvSpPr>
          <p:nvPr/>
        </p:nvSpPr>
        <p:spPr bwMode="auto">
          <a:xfrm>
            <a:off x="1800225" y="2032000"/>
            <a:ext cx="1522413"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Write (A, t) </a:t>
            </a:r>
          </a:p>
        </p:txBody>
      </p:sp>
      <p:sp>
        <p:nvSpPr>
          <p:cNvPr id="12294" name="Text Box 5"/>
          <p:cNvSpPr txBox="1">
            <a:spLocks noChangeArrowheads="1"/>
          </p:cNvSpPr>
          <p:nvPr/>
        </p:nvSpPr>
        <p:spPr bwMode="auto">
          <a:xfrm>
            <a:off x="1800225" y="3784600"/>
            <a:ext cx="1395413"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Read (B, t)</a:t>
            </a:r>
          </a:p>
        </p:txBody>
      </p:sp>
      <p:sp>
        <p:nvSpPr>
          <p:cNvPr id="12295" name="Text Box 6"/>
          <p:cNvSpPr txBox="1">
            <a:spLocks noChangeArrowheads="1"/>
          </p:cNvSpPr>
          <p:nvPr/>
        </p:nvSpPr>
        <p:spPr bwMode="auto">
          <a:xfrm>
            <a:off x="1800225" y="4165600"/>
            <a:ext cx="1354138"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t = t + 100</a:t>
            </a:r>
          </a:p>
        </p:txBody>
      </p:sp>
      <p:sp>
        <p:nvSpPr>
          <p:cNvPr id="12296" name="Text Box 7"/>
          <p:cNvSpPr txBox="1">
            <a:spLocks noChangeArrowheads="1"/>
          </p:cNvSpPr>
          <p:nvPr/>
        </p:nvSpPr>
        <p:spPr bwMode="auto">
          <a:xfrm>
            <a:off x="1800225" y="4546600"/>
            <a:ext cx="1457325"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Write (B, t)</a:t>
            </a:r>
          </a:p>
        </p:txBody>
      </p:sp>
      <p:sp>
        <p:nvSpPr>
          <p:cNvPr id="12297" name="Text Box 8"/>
          <p:cNvSpPr txBox="1">
            <a:spLocks noChangeArrowheads="1"/>
          </p:cNvSpPr>
          <p:nvPr/>
        </p:nvSpPr>
        <p:spPr bwMode="auto">
          <a:xfrm>
            <a:off x="4038600" y="2413000"/>
            <a:ext cx="1420813"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Read (A, s)</a:t>
            </a:r>
          </a:p>
        </p:txBody>
      </p:sp>
      <p:sp>
        <p:nvSpPr>
          <p:cNvPr id="12298" name="Text Box 9"/>
          <p:cNvSpPr txBox="1">
            <a:spLocks noChangeArrowheads="1"/>
          </p:cNvSpPr>
          <p:nvPr/>
        </p:nvSpPr>
        <p:spPr bwMode="auto">
          <a:xfrm>
            <a:off x="4038600" y="2870200"/>
            <a:ext cx="1330325"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s = s - 100</a:t>
            </a:r>
          </a:p>
        </p:txBody>
      </p:sp>
      <p:sp>
        <p:nvSpPr>
          <p:cNvPr id="12299" name="Text Box 10"/>
          <p:cNvSpPr txBox="1">
            <a:spLocks noChangeArrowheads="1"/>
          </p:cNvSpPr>
          <p:nvPr/>
        </p:nvSpPr>
        <p:spPr bwMode="auto">
          <a:xfrm>
            <a:off x="4038600" y="3327400"/>
            <a:ext cx="1544638"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Write (A, s) </a:t>
            </a:r>
          </a:p>
        </p:txBody>
      </p:sp>
      <p:sp>
        <p:nvSpPr>
          <p:cNvPr id="12300" name="Text Box 11"/>
          <p:cNvSpPr txBox="1">
            <a:spLocks noChangeArrowheads="1"/>
          </p:cNvSpPr>
          <p:nvPr/>
        </p:nvSpPr>
        <p:spPr bwMode="auto">
          <a:xfrm>
            <a:off x="4038600" y="5003800"/>
            <a:ext cx="1414463"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Read (C, s)</a:t>
            </a:r>
          </a:p>
        </p:txBody>
      </p:sp>
      <p:sp>
        <p:nvSpPr>
          <p:cNvPr id="12301" name="Text Box 12"/>
          <p:cNvSpPr txBox="1">
            <a:spLocks noChangeArrowheads="1"/>
          </p:cNvSpPr>
          <p:nvPr/>
        </p:nvSpPr>
        <p:spPr bwMode="auto">
          <a:xfrm>
            <a:off x="4038600" y="5384800"/>
            <a:ext cx="1398588"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s = s + 100</a:t>
            </a:r>
          </a:p>
        </p:txBody>
      </p:sp>
      <p:sp>
        <p:nvSpPr>
          <p:cNvPr id="12302" name="Text Box 13"/>
          <p:cNvSpPr txBox="1">
            <a:spLocks noChangeArrowheads="1"/>
          </p:cNvSpPr>
          <p:nvPr/>
        </p:nvSpPr>
        <p:spPr bwMode="auto">
          <a:xfrm>
            <a:off x="4038600" y="5765800"/>
            <a:ext cx="1476375"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Write (C, s)</a:t>
            </a:r>
          </a:p>
        </p:txBody>
      </p:sp>
      <p:sp>
        <p:nvSpPr>
          <p:cNvPr id="12303" name="Text Box 14"/>
          <p:cNvSpPr txBox="1">
            <a:spLocks noChangeArrowheads="1"/>
          </p:cNvSpPr>
          <p:nvPr/>
        </p:nvSpPr>
        <p:spPr bwMode="auto">
          <a:xfrm>
            <a:off x="1724025" y="355600"/>
            <a:ext cx="1857375"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Transaction T1</a:t>
            </a:r>
          </a:p>
        </p:txBody>
      </p:sp>
      <p:sp>
        <p:nvSpPr>
          <p:cNvPr id="12304" name="Text Box 15"/>
          <p:cNvSpPr txBox="1">
            <a:spLocks noChangeArrowheads="1"/>
          </p:cNvSpPr>
          <p:nvPr/>
        </p:nvSpPr>
        <p:spPr bwMode="auto">
          <a:xfrm>
            <a:off x="3886200" y="355600"/>
            <a:ext cx="1889125"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Transaction T2</a:t>
            </a:r>
          </a:p>
        </p:txBody>
      </p:sp>
      <p:sp>
        <p:nvSpPr>
          <p:cNvPr id="12305" name="Line 16"/>
          <p:cNvSpPr>
            <a:spLocks noChangeShapeType="1"/>
          </p:cNvSpPr>
          <p:nvPr/>
        </p:nvSpPr>
        <p:spPr bwMode="auto">
          <a:xfrm>
            <a:off x="1524000" y="838200"/>
            <a:ext cx="7543800" cy="1588"/>
          </a:xfrm>
          <a:prstGeom prst="line">
            <a:avLst/>
          </a:prstGeom>
          <a:noFill/>
          <a:ln w="9525">
            <a:solidFill>
              <a:schemeClr val="tx1"/>
            </a:solidFill>
            <a:round/>
            <a:headEnd/>
            <a:tailEnd/>
          </a:ln>
        </p:spPr>
        <p:txBody>
          <a:bodyPr/>
          <a:lstStyle/>
          <a:p>
            <a:endParaRPr lang="en-US"/>
          </a:p>
        </p:txBody>
      </p:sp>
      <p:sp>
        <p:nvSpPr>
          <p:cNvPr id="12306" name="Line 17"/>
          <p:cNvSpPr>
            <a:spLocks noChangeShapeType="1"/>
          </p:cNvSpPr>
          <p:nvPr/>
        </p:nvSpPr>
        <p:spPr bwMode="auto">
          <a:xfrm>
            <a:off x="6324600" y="306388"/>
            <a:ext cx="0" cy="5867400"/>
          </a:xfrm>
          <a:prstGeom prst="line">
            <a:avLst/>
          </a:prstGeom>
          <a:noFill/>
          <a:ln w="9525">
            <a:solidFill>
              <a:schemeClr val="tx1"/>
            </a:solidFill>
            <a:round/>
            <a:headEnd/>
            <a:tailEnd/>
          </a:ln>
        </p:spPr>
        <p:txBody>
          <a:bodyPr/>
          <a:lstStyle/>
          <a:p>
            <a:endParaRPr lang="en-US"/>
          </a:p>
        </p:txBody>
      </p:sp>
      <p:sp>
        <p:nvSpPr>
          <p:cNvPr id="12307" name="Text Box 18"/>
          <p:cNvSpPr txBox="1">
            <a:spLocks noChangeArrowheads="1"/>
          </p:cNvSpPr>
          <p:nvPr/>
        </p:nvSpPr>
        <p:spPr bwMode="auto">
          <a:xfrm>
            <a:off x="6553200" y="355600"/>
            <a:ext cx="354013"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A</a:t>
            </a:r>
          </a:p>
        </p:txBody>
      </p:sp>
      <p:sp>
        <p:nvSpPr>
          <p:cNvPr id="12308" name="Text Box 19"/>
          <p:cNvSpPr txBox="1">
            <a:spLocks noChangeArrowheads="1"/>
          </p:cNvSpPr>
          <p:nvPr/>
        </p:nvSpPr>
        <p:spPr bwMode="auto">
          <a:xfrm>
            <a:off x="7543800" y="355600"/>
            <a:ext cx="350838"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B</a:t>
            </a:r>
          </a:p>
        </p:txBody>
      </p:sp>
      <p:sp>
        <p:nvSpPr>
          <p:cNvPr id="12309" name="Text Box 20"/>
          <p:cNvSpPr txBox="1">
            <a:spLocks noChangeArrowheads="1"/>
          </p:cNvSpPr>
          <p:nvPr/>
        </p:nvSpPr>
        <p:spPr bwMode="auto">
          <a:xfrm>
            <a:off x="8534400" y="355600"/>
            <a:ext cx="347663"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C</a:t>
            </a:r>
          </a:p>
        </p:txBody>
      </p:sp>
      <p:sp>
        <p:nvSpPr>
          <p:cNvPr id="12310" name="Text Box 21"/>
          <p:cNvSpPr txBox="1">
            <a:spLocks noChangeArrowheads="1"/>
          </p:cNvSpPr>
          <p:nvPr/>
        </p:nvSpPr>
        <p:spPr bwMode="auto">
          <a:xfrm>
            <a:off x="6400800" y="5765800"/>
            <a:ext cx="635000"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300</a:t>
            </a:r>
          </a:p>
        </p:txBody>
      </p:sp>
      <p:sp>
        <p:nvSpPr>
          <p:cNvPr id="12311" name="Text Box 22"/>
          <p:cNvSpPr txBox="1">
            <a:spLocks noChangeArrowheads="1"/>
          </p:cNvSpPr>
          <p:nvPr/>
        </p:nvSpPr>
        <p:spPr bwMode="auto">
          <a:xfrm>
            <a:off x="8382000" y="5765800"/>
            <a:ext cx="639763"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600</a:t>
            </a:r>
          </a:p>
        </p:txBody>
      </p:sp>
      <p:sp>
        <p:nvSpPr>
          <p:cNvPr id="12312" name="Text Box 23"/>
          <p:cNvSpPr txBox="1">
            <a:spLocks noChangeArrowheads="1"/>
          </p:cNvSpPr>
          <p:nvPr/>
        </p:nvSpPr>
        <p:spPr bwMode="auto">
          <a:xfrm>
            <a:off x="7391400" y="5765800"/>
            <a:ext cx="639763"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600</a:t>
            </a:r>
          </a:p>
        </p:txBody>
      </p:sp>
      <p:sp>
        <p:nvSpPr>
          <p:cNvPr id="12313" name="Text Box 24"/>
          <p:cNvSpPr txBox="1">
            <a:spLocks noChangeArrowheads="1"/>
          </p:cNvSpPr>
          <p:nvPr/>
        </p:nvSpPr>
        <p:spPr bwMode="auto">
          <a:xfrm>
            <a:off x="6400800" y="965200"/>
            <a:ext cx="630238"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500</a:t>
            </a:r>
          </a:p>
        </p:txBody>
      </p:sp>
      <p:sp>
        <p:nvSpPr>
          <p:cNvPr id="12314" name="Text Box 25"/>
          <p:cNvSpPr txBox="1">
            <a:spLocks noChangeArrowheads="1"/>
          </p:cNvSpPr>
          <p:nvPr/>
        </p:nvSpPr>
        <p:spPr bwMode="auto">
          <a:xfrm>
            <a:off x="8382000" y="965200"/>
            <a:ext cx="630238"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500</a:t>
            </a:r>
          </a:p>
        </p:txBody>
      </p:sp>
      <p:sp>
        <p:nvSpPr>
          <p:cNvPr id="12315" name="Text Box 26"/>
          <p:cNvSpPr txBox="1">
            <a:spLocks noChangeArrowheads="1"/>
          </p:cNvSpPr>
          <p:nvPr/>
        </p:nvSpPr>
        <p:spPr bwMode="auto">
          <a:xfrm>
            <a:off x="7391400" y="965200"/>
            <a:ext cx="630238"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500</a:t>
            </a:r>
          </a:p>
        </p:txBody>
      </p:sp>
      <p:sp>
        <p:nvSpPr>
          <p:cNvPr id="12316" name="Text Box 27"/>
          <p:cNvSpPr txBox="1">
            <a:spLocks noChangeArrowheads="1"/>
          </p:cNvSpPr>
          <p:nvPr/>
        </p:nvSpPr>
        <p:spPr bwMode="auto">
          <a:xfrm>
            <a:off x="6400800" y="1955800"/>
            <a:ext cx="638175"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400</a:t>
            </a:r>
          </a:p>
        </p:txBody>
      </p:sp>
      <p:sp>
        <p:nvSpPr>
          <p:cNvPr id="12317" name="Text Box 28"/>
          <p:cNvSpPr txBox="1">
            <a:spLocks noChangeArrowheads="1"/>
          </p:cNvSpPr>
          <p:nvPr/>
        </p:nvSpPr>
        <p:spPr bwMode="auto">
          <a:xfrm>
            <a:off x="8382000" y="1955800"/>
            <a:ext cx="630238"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500</a:t>
            </a:r>
          </a:p>
        </p:txBody>
      </p:sp>
      <p:sp>
        <p:nvSpPr>
          <p:cNvPr id="12318" name="Text Box 29"/>
          <p:cNvSpPr txBox="1">
            <a:spLocks noChangeArrowheads="1"/>
          </p:cNvSpPr>
          <p:nvPr/>
        </p:nvSpPr>
        <p:spPr bwMode="auto">
          <a:xfrm>
            <a:off x="7391400" y="1955800"/>
            <a:ext cx="630238"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500</a:t>
            </a:r>
          </a:p>
        </p:txBody>
      </p:sp>
      <p:sp>
        <p:nvSpPr>
          <p:cNvPr id="12319" name="Text Box 30"/>
          <p:cNvSpPr txBox="1">
            <a:spLocks noChangeArrowheads="1"/>
          </p:cNvSpPr>
          <p:nvPr/>
        </p:nvSpPr>
        <p:spPr bwMode="auto">
          <a:xfrm>
            <a:off x="6400800" y="3403600"/>
            <a:ext cx="635000"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300</a:t>
            </a:r>
          </a:p>
        </p:txBody>
      </p:sp>
      <p:sp>
        <p:nvSpPr>
          <p:cNvPr id="12320" name="Text Box 31"/>
          <p:cNvSpPr txBox="1">
            <a:spLocks noChangeArrowheads="1"/>
          </p:cNvSpPr>
          <p:nvPr/>
        </p:nvSpPr>
        <p:spPr bwMode="auto">
          <a:xfrm>
            <a:off x="8382000" y="3403600"/>
            <a:ext cx="630238"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500</a:t>
            </a:r>
          </a:p>
        </p:txBody>
      </p:sp>
      <p:sp>
        <p:nvSpPr>
          <p:cNvPr id="12321" name="Text Box 32"/>
          <p:cNvSpPr txBox="1">
            <a:spLocks noChangeArrowheads="1"/>
          </p:cNvSpPr>
          <p:nvPr/>
        </p:nvSpPr>
        <p:spPr bwMode="auto">
          <a:xfrm>
            <a:off x="7391400" y="3403600"/>
            <a:ext cx="630238"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500</a:t>
            </a:r>
          </a:p>
        </p:txBody>
      </p:sp>
      <p:sp>
        <p:nvSpPr>
          <p:cNvPr id="12322" name="Text Box 33"/>
          <p:cNvSpPr txBox="1">
            <a:spLocks noChangeArrowheads="1"/>
          </p:cNvSpPr>
          <p:nvPr/>
        </p:nvSpPr>
        <p:spPr bwMode="auto">
          <a:xfrm>
            <a:off x="6400800" y="4470400"/>
            <a:ext cx="635000"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300</a:t>
            </a:r>
          </a:p>
        </p:txBody>
      </p:sp>
      <p:sp>
        <p:nvSpPr>
          <p:cNvPr id="12323" name="Text Box 34"/>
          <p:cNvSpPr txBox="1">
            <a:spLocks noChangeArrowheads="1"/>
          </p:cNvSpPr>
          <p:nvPr/>
        </p:nvSpPr>
        <p:spPr bwMode="auto">
          <a:xfrm>
            <a:off x="8382000" y="4470400"/>
            <a:ext cx="630238"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500</a:t>
            </a:r>
          </a:p>
        </p:txBody>
      </p:sp>
      <p:sp>
        <p:nvSpPr>
          <p:cNvPr id="12324" name="Text Box 35"/>
          <p:cNvSpPr txBox="1">
            <a:spLocks noChangeArrowheads="1"/>
          </p:cNvSpPr>
          <p:nvPr/>
        </p:nvSpPr>
        <p:spPr bwMode="auto">
          <a:xfrm>
            <a:off x="7391400" y="4470400"/>
            <a:ext cx="639763" cy="396875"/>
          </a:xfrm>
          <a:prstGeom prst="rect">
            <a:avLst/>
          </a:prstGeom>
          <a:noFill/>
          <a:ln w="9525">
            <a:noFill/>
            <a:miter lim="800000"/>
            <a:headEnd/>
            <a:tailEnd/>
          </a:ln>
        </p:spPr>
        <p:txBody>
          <a:bodyPr wrap="none">
            <a:spAutoFit/>
          </a:bodyPr>
          <a:lstStyle/>
          <a:p>
            <a:pPr algn="l" eaLnBrk="0" hangingPunct="0"/>
            <a:r>
              <a:rPr lang="en-US" sz="2000">
                <a:solidFill>
                  <a:srgbClr val="646464"/>
                </a:solidFill>
                <a:latin typeface="Georgia" pitchFamily="18" charset="0"/>
              </a:rPr>
              <a:t>600</a:t>
            </a:r>
          </a:p>
        </p:txBody>
      </p:sp>
      <p:sp>
        <p:nvSpPr>
          <p:cNvPr id="113700" name="Text Box 36"/>
          <p:cNvSpPr txBox="1">
            <a:spLocks noChangeArrowheads="1"/>
          </p:cNvSpPr>
          <p:nvPr/>
        </p:nvSpPr>
        <p:spPr bwMode="auto">
          <a:xfrm>
            <a:off x="4572000" y="6172200"/>
            <a:ext cx="2973388" cy="406400"/>
          </a:xfrm>
          <a:prstGeom prst="rect">
            <a:avLst/>
          </a:prstGeom>
          <a:noFill/>
          <a:ln w="9525">
            <a:solidFill>
              <a:srgbClr val="009900"/>
            </a:solidFill>
            <a:miter lim="800000"/>
            <a:headEnd/>
            <a:tailEnd/>
          </a:ln>
        </p:spPr>
        <p:txBody>
          <a:bodyPr wrap="none">
            <a:spAutoFit/>
          </a:bodyPr>
          <a:lstStyle/>
          <a:p>
            <a:pPr algn="l" eaLnBrk="0" hangingPunct="0"/>
            <a:r>
              <a:rPr lang="en-US" sz="2000">
                <a:solidFill>
                  <a:srgbClr val="646464"/>
                </a:solidFill>
                <a:latin typeface="Georgia" pitchFamily="18" charset="0"/>
              </a:rPr>
              <a:t>300 + 600 + 600 = 1500</a:t>
            </a:r>
          </a:p>
        </p:txBody>
      </p:sp>
      <p:sp>
        <p:nvSpPr>
          <p:cNvPr id="12326" name="Rectangle 37"/>
          <p:cNvSpPr>
            <a:spLocks noChangeArrowheads="1"/>
          </p:cNvSpPr>
          <p:nvPr/>
        </p:nvSpPr>
        <p:spPr bwMode="auto">
          <a:xfrm>
            <a:off x="493713" y="5605463"/>
            <a:ext cx="1868487" cy="762000"/>
          </a:xfrm>
          <a:prstGeom prst="rect">
            <a:avLst/>
          </a:prstGeom>
          <a:noFill/>
          <a:ln w="9525">
            <a:noFill/>
            <a:miter lim="800000"/>
            <a:headEnd/>
            <a:tailEnd/>
          </a:ln>
        </p:spPr>
        <p:txBody>
          <a:bodyPr wrap="none">
            <a:spAutoFit/>
          </a:bodyPr>
          <a:lstStyle/>
          <a:p>
            <a:pPr algn="l"/>
            <a:r>
              <a:rPr lang="en-US" sz="2200" b="1">
                <a:solidFill>
                  <a:srgbClr val="0097E2"/>
                </a:solidFill>
                <a:latin typeface="Georgia" pitchFamily="18" charset="0"/>
              </a:rPr>
              <a:t>Alternative </a:t>
            </a:r>
          </a:p>
          <a:p>
            <a:pPr algn="l"/>
            <a:r>
              <a:rPr lang="en-US" sz="2200" b="1">
                <a:solidFill>
                  <a:srgbClr val="0097E2"/>
                </a:solidFill>
                <a:latin typeface="Georgia" pitchFamily="18" charset="0"/>
              </a:rPr>
              <a:t>Schedule</a:t>
            </a:r>
          </a:p>
        </p:txBody>
      </p:sp>
      <p:sp>
        <p:nvSpPr>
          <p:cNvPr id="39" name="Slide Number Placeholder 5"/>
          <p:cNvSpPr txBox="1">
            <a:spLocks/>
          </p:cNvSpPr>
          <p:nvPr/>
        </p:nvSpPr>
        <p:spPr bwMode="auto">
          <a:xfrm>
            <a:off x="2514600" y="6400800"/>
            <a:ext cx="2133600" cy="247650"/>
          </a:xfrm>
          <a:prstGeom prst="rect">
            <a:avLst/>
          </a:prstGeom>
          <a:noFill/>
          <a:ln w="9525">
            <a:noFill/>
            <a:miter lim="800000"/>
            <a:headEnd/>
            <a:tailEnd/>
          </a:ln>
          <a:effectLst/>
        </p:spPr>
        <p:txBody>
          <a:bodyPr/>
          <a:lstStyle/>
          <a:p>
            <a:pPr algn="l">
              <a:defRPr/>
            </a:pPr>
            <a:r>
              <a:rPr lang="en-US" sz="1400" b="1" i="1" dirty="0">
                <a:solidFill>
                  <a:srgbClr val="FF0000"/>
                </a:solidFill>
                <a:latin typeface="+mn-lt"/>
              </a:rPr>
              <a:t>So What ?</a:t>
            </a:r>
          </a:p>
        </p:txBody>
      </p:sp>
    </p:spTree>
    <p:extLst>
      <p:ext uri="{BB962C8B-B14F-4D97-AF65-F5344CB8AC3E}">
        <p14:creationId xmlns:p14="http://schemas.microsoft.com/office/powerpoint/2010/main" val="1057011848"/>
      </p:ext>
    </p:ext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700"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C2BEF205-9835-4BED-A878-18A881D7E1F0}" type="slidenum">
              <a:rPr lang="en-US"/>
              <a:pPr>
                <a:defRPr/>
              </a:pPr>
              <a:t>43</a:t>
            </a:fld>
            <a:endParaRPr lang="en-US"/>
          </a:p>
        </p:txBody>
      </p:sp>
      <p:sp>
        <p:nvSpPr>
          <p:cNvPr id="13315" name="Rectangle 2"/>
          <p:cNvSpPr>
            <a:spLocks noGrp="1" noChangeArrowheads="1"/>
          </p:cNvSpPr>
          <p:nvPr>
            <p:ph type="title"/>
          </p:nvPr>
        </p:nvSpPr>
        <p:spPr>
          <a:xfrm>
            <a:off x="457200" y="685800"/>
            <a:ext cx="8229600" cy="533400"/>
          </a:xfrm>
        </p:spPr>
        <p:txBody>
          <a:bodyPr>
            <a:noAutofit/>
          </a:bodyPr>
          <a:lstStyle/>
          <a:p>
            <a:pPr algn="ctr"/>
            <a:r>
              <a:rPr lang="en-US" sz="3600" dirty="0" smtClean="0">
                <a:latin typeface="Times New Roman" pitchFamily="18" charset="0"/>
                <a:cs typeface="Times New Roman" pitchFamily="18" charset="0"/>
              </a:rPr>
              <a:t>Concurrency Control Techniques</a:t>
            </a:r>
          </a:p>
        </p:txBody>
      </p:sp>
      <p:sp>
        <p:nvSpPr>
          <p:cNvPr id="13316" name="Rectangle 3"/>
          <p:cNvSpPr>
            <a:spLocks noGrp="1" noChangeArrowheads="1"/>
          </p:cNvSpPr>
          <p:nvPr>
            <p:ph type="body" idx="1"/>
          </p:nvPr>
        </p:nvSpPr>
        <p:spPr>
          <a:xfrm>
            <a:off x="457200" y="1524000"/>
            <a:ext cx="8001000" cy="4267200"/>
          </a:xfrm>
        </p:spPr>
        <p:txBody>
          <a:bodyPr>
            <a:noAutofit/>
          </a:bodyPr>
          <a:lstStyle/>
          <a:p>
            <a:pPr algn="just"/>
            <a:r>
              <a:rPr lang="en-US" sz="2400" dirty="0" smtClean="0">
                <a:latin typeface="Times New Roman" pitchFamily="18" charset="0"/>
              </a:rPr>
              <a:t>Concurrency control techniques are used to ensure the </a:t>
            </a:r>
            <a:r>
              <a:rPr lang="en-US" sz="2400" dirty="0" smtClean="0">
                <a:solidFill>
                  <a:srgbClr val="FF00FF"/>
                </a:solidFill>
                <a:latin typeface="Times New Roman" pitchFamily="18" charset="0"/>
              </a:rPr>
              <a:t>noninterference</a:t>
            </a:r>
            <a:r>
              <a:rPr lang="en-US" sz="2400" dirty="0" smtClean="0">
                <a:latin typeface="Times New Roman" pitchFamily="18" charset="0"/>
              </a:rPr>
              <a:t> or </a:t>
            </a:r>
            <a:r>
              <a:rPr lang="en-US" sz="2400" dirty="0" smtClean="0">
                <a:solidFill>
                  <a:srgbClr val="FF00FF"/>
                </a:solidFill>
                <a:latin typeface="Times New Roman" pitchFamily="18" charset="0"/>
              </a:rPr>
              <a:t>isolation</a:t>
            </a:r>
            <a:r>
              <a:rPr lang="en-US" sz="2400" dirty="0" smtClean="0">
                <a:latin typeface="Times New Roman" pitchFamily="18" charset="0"/>
              </a:rPr>
              <a:t> property of concurrently executing transactions. </a:t>
            </a:r>
          </a:p>
          <a:p>
            <a:pPr algn="just"/>
            <a:r>
              <a:rPr lang="en-US" sz="2400" dirty="0" smtClean="0">
                <a:latin typeface="Times New Roman" pitchFamily="18" charset="0"/>
              </a:rPr>
              <a:t>Basic concurrency control techniques are:</a:t>
            </a:r>
          </a:p>
          <a:p>
            <a:pPr lvl="1" algn="just" eaLnBrk="1" hangingPunct="1"/>
            <a:r>
              <a:rPr lang="en-US" dirty="0" smtClean="0">
                <a:solidFill>
                  <a:srgbClr val="0000FF"/>
                </a:solidFill>
                <a:latin typeface="Times New Roman" pitchFamily="18" charset="0"/>
              </a:rPr>
              <a:t> Locking</a:t>
            </a:r>
          </a:p>
          <a:p>
            <a:pPr lvl="1" algn="just" eaLnBrk="1" hangingPunct="1"/>
            <a:r>
              <a:rPr lang="en-US" dirty="0" smtClean="0">
                <a:solidFill>
                  <a:srgbClr val="0000FF"/>
                </a:solidFill>
                <a:latin typeface="Times New Roman" pitchFamily="18" charset="0"/>
              </a:rPr>
              <a:t> </a:t>
            </a:r>
            <a:r>
              <a:rPr lang="en-US" dirty="0" err="1" smtClean="0">
                <a:solidFill>
                  <a:srgbClr val="0000FF"/>
                </a:solidFill>
                <a:latin typeface="Times New Roman" pitchFamily="18" charset="0"/>
              </a:rPr>
              <a:t>Timestamping</a:t>
            </a:r>
            <a:endParaRPr lang="en-US" dirty="0" smtClean="0">
              <a:solidFill>
                <a:srgbClr val="0000FF"/>
              </a:solidFill>
              <a:latin typeface="Times New Roman" pitchFamily="18" charset="0"/>
            </a:endParaRPr>
          </a:p>
          <a:p>
            <a:pPr lvl="1" algn="just" eaLnBrk="1" hangingPunct="1"/>
            <a:r>
              <a:rPr lang="en-US" dirty="0" smtClean="0">
                <a:solidFill>
                  <a:srgbClr val="0000FF"/>
                </a:solidFill>
                <a:latin typeface="Times New Roman" pitchFamily="18" charset="0"/>
              </a:rPr>
              <a:t> </a:t>
            </a:r>
            <a:r>
              <a:rPr lang="en-US" dirty="0" err="1" smtClean="0">
                <a:solidFill>
                  <a:srgbClr val="0000FF"/>
                </a:solidFill>
                <a:latin typeface="Times New Roman" pitchFamily="18" charset="0"/>
              </a:rPr>
              <a:t>Multiversion</a:t>
            </a:r>
            <a:endParaRPr lang="en-US" dirty="0" smtClean="0">
              <a:solidFill>
                <a:srgbClr val="0000FF"/>
              </a:solidFill>
              <a:latin typeface="Times New Roman" pitchFamily="18" charset="0"/>
            </a:endParaRPr>
          </a:p>
          <a:p>
            <a:pPr lvl="1" algn="just" eaLnBrk="1" hangingPunct="1"/>
            <a:r>
              <a:rPr lang="en-US" dirty="0" smtClean="0">
                <a:solidFill>
                  <a:srgbClr val="0000FF"/>
                </a:solidFill>
                <a:latin typeface="Times New Roman" pitchFamily="18" charset="0"/>
              </a:rPr>
              <a:t>Optimistic methods(Validation </a:t>
            </a:r>
            <a:r>
              <a:rPr lang="en-US" dirty="0" smtClean="0">
                <a:latin typeface="Times New Roman" pitchFamily="18" charset="0"/>
              </a:rPr>
              <a:t>or</a:t>
            </a:r>
            <a:r>
              <a:rPr lang="en-US" dirty="0" smtClean="0">
                <a:solidFill>
                  <a:srgbClr val="0000FF"/>
                </a:solidFill>
                <a:latin typeface="Times New Roman" pitchFamily="18" charset="0"/>
              </a:rPr>
              <a:t> Certification)</a:t>
            </a:r>
          </a:p>
          <a:p>
            <a:pPr lvl="1" algn="just" eaLnBrk="1" hangingPunct="1"/>
            <a:r>
              <a:rPr lang="en-US" dirty="0" smtClean="0">
                <a:solidFill>
                  <a:srgbClr val="0000FF"/>
                </a:solidFill>
                <a:latin typeface="Times New Roman" pitchFamily="18" charset="0"/>
              </a:rPr>
              <a:t>Lock Granularity</a:t>
            </a:r>
          </a:p>
        </p:txBody>
      </p:sp>
    </p:spTree>
    <p:extLst>
      <p:ext uri="{BB962C8B-B14F-4D97-AF65-F5344CB8AC3E}">
        <p14:creationId xmlns:p14="http://schemas.microsoft.com/office/powerpoint/2010/main" val="430744849"/>
      </p:ext>
    </p:extLst>
  </p:cSld>
  <p:clrMapOvr>
    <a:masterClrMapping/>
  </p:clrMapOvr>
  <p:transition>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722B3C01-7C34-4B69-9ACE-25F703DB4FD3}" type="slidenum">
              <a:rPr lang="en-US"/>
              <a:pPr>
                <a:defRPr/>
              </a:pPr>
              <a:t>44</a:t>
            </a:fld>
            <a:endParaRPr lang="en-US"/>
          </a:p>
        </p:txBody>
      </p:sp>
      <p:sp>
        <p:nvSpPr>
          <p:cNvPr id="14339" name="Rectangle 3"/>
          <p:cNvSpPr>
            <a:spLocks noGrp="1" noChangeArrowheads="1"/>
          </p:cNvSpPr>
          <p:nvPr>
            <p:ph type="body" idx="1"/>
          </p:nvPr>
        </p:nvSpPr>
        <p:spPr>
          <a:xfrm>
            <a:off x="533400" y="3276600"/>
            <a:ext cx="8229600" cy="2895600"/>
          </a:xfrm>
        </p:spPr>
        <p:txBody>
          <a:bodyPr/>
          <a:lstStyle/>
          <a:p>
            <a:pPr lvl="1" eaLnBrk="1" hangingPunct="1">
              <a:lnSpc>
                <a:spcPct val="80000"/>
              </a:lnSpc>
            </a:pPr>
            <a:r>
              <a:rPr lang="en-US" sz="2000" dirty="0" smtClean="0">
                <a:solidFill>
                  <a:srgbClr val="FF3399"/>
                </a:solidFill>
                <a:latin typeface="Times New Roman" pitchFamily="18" charset="0"/>
              </a:rPr>
              <a:t>Locking is an operation which secures</a:t>
            </a:r>
            <a:r>
              <a:rPr lang="en-US" sz="2000" dirty="0" smtClean="0">
                <a:latin typeface="Times New Roman" pitchFamily="18" charset="0"/>
              </a:rPr>
              <a:t> </a:t>
            </a:r>
          </a:p>
          <a:p>
            <a:pPr lvl="2" eaLnBrk="1" hangingPunct="1">
              <a:lnSpc>
                <a:spcPct val="80000"/>
              </a:lnSpc>
            </a:pPr>
            <a:r>
              <a:rPr lang="en-US" sz="2000" dirty="0" smtClean="0">
                <a:latin typeface="Times New Roman" pitchFamily="18" charset="0"/>
              </a:rPr>
              <a:t>(a) permission to Read</a:t>
            </a:r>
          </a:p>
          <a:p>
            <a:pPr lvl="2" eaLnBrk="1" hangingPunct="1">
              <a:lnSpc>
                <a:spcPct val="80000"/>
              </a:lnSpc>
            </a:pPr>
            <a:r>
              <a:rPr lang="en-US" sz="2000" dirty="0" smtClean="0">
                <a:latin typeface="Times New Roman" pitchFamily="18" charset="0"/>
              </a:rPr>
              <a:t>(b) permission to Write a data item for a transaction.  </a:t>
            </a:r>
          </a:p>
          <a:p>
            <a:pPr lvl="2" eaLnBrk="1" hangingPunct="1">
              <a:lnSpc>
                <a:spcPct val="80000"/>
              </a:lnSpc>
            </a:pPr>
            <a:r>
              <a:rPr lang="en-US" sz="1800" dirty="0" smtClean="0">
                <a:solidFill>
                  <a:srgbClr val="FF0000"/>
                </a:solidFill>
                <a:latin typeface="Times New Roman" pitchFamily="18" charset="0"/>
              </a:rPr>
              <a:t>Example:</a:t>
            </a:r>
            <a:r>
              <a:rPr lang="en-US" sz="1800" dirty="0" smtClean="0">
                <a:solidFill>
                  <a:srgbClr val="FF3399"/>
                </a:solidFill>
                <a:latin typeface="Times New Roman" pitchFamily="18" charset="0"/>
              </a:rPr>
              <a:t> </a:t>
            </a:r>
          </a:p>
          <a:p>
            <a:pPr lvl="3" eaLnBrk="1" hangingPunct="1">
              <a:lnSpc>
                <a:spcPct val="80000"/>
              </a:lnSpc>
            </a:pPr>
            <a:r>
              <a:rPr lang="en-US" sz="1800" dirty="0" smtClean="0">
                <a:latin typeface="Times New Roman" pitchFamily="18" charset="0"/>
              </a:rPr>
              <a:t>Lock (X).  Data item X is locked in behalf of the requesting transaction.  </a:t>
            </a:r>
          </a:p>
          <a:p>
            <a:pPr lvl="1" eaLnBrk="1" hangingPunct="1">
              <a:lnSpc>
                <a:spcPct val="80000"/>
              </a:lnSpc>
            </a:pPr>
            <a:r>
              <a:rPr lang="en-US" sz="2000" dirty="0" smtClean="0">
                <a:solidFill>
                  <a:srgbClr val="FF3399"/>
                </a:solidFill>
                <a:latin typeface="Times New Roman" pitchFamily="18" charset="0"/>
              </a:rPr>
              <a:t>Unlocking</a:t>
            </a:r>
            <a:r>
              <a:rPr lang="en-US" sz="2000" dirty="0" smtClean="0">
                <a:latin typeface="Times New Roman" pitchFamily="18" charset="0"/>
              </a:rPr>
              <a:t> is an operation which removes these permissions from the data item.  </a:t>
            </a:r>
          </a:p>
          <a:p>
            <a:pPr lvl="2" eaLnBrk="1" hangingPunct="1">
              <a:lnSpc>
                <a:spcPct val="80000"/>
              </a:lnSpc>
            </a:pPr>
            <a:r>
              <a:rPr lang="en-US" sz="1800" dirty="0" smtClean="0">
                <a:solidFill>
                  <a:srgbClr val="FF0000"/>
                </a:solidFill>
                <a:latin typeface="Times New Roman" pitchFamily="18" charset="0"/>
              </a:rPr>
              <a:t>Example:</a:t>
            </a:r>
          </a:p>
          <a:p>
            <a:pPr lvl="3" eaLnBrk="1" hangingPunct="1">
              <a:lnSpc>
                <a:spcPct val="80000"/>
              </a:lnSpc>
            </a:pPr>
            <a:r>
              <a:rPr lang="en-US" sz="1800" dirty="0" smtClean="0">
                <a:latin typeface="Times New Roman" pitchFamily="18" charset="0"/>
              </a:rPr>
              <a:t>Unlock (X): Data item X is made available to all other transactions.</a:t>
            </a:r>
          </a:p>
          <a:p>
            <a:pPr lvl="1" eaLnBrk="1" hangingPunct="1">
              <a:lnSpc>
                <a:spcPct val="80000"/>
              </a:lnSpc>
            </a:pPr>
            <a:r>
              <a:rPr lang="en-US" sz="2000" dirty="0" smtClean="0">
                <a:latin typeface="Times New Roman" pitchFamily="18" charset="0"/>
              </a:rPr>
              <a:t>Lock and Unlock are Atomic operations.</a:t>
            </a:r>
          </a:p>
          <a:p>
            <a:pPr eaLnBrk="1" hangingPunct="1">
              <a:lnSpc>
                <a:spcPct val="80000"/>
              </a:lnSpc>
            </a:pPr>
            <a:endParaRPr lang="en-US" sz="2000" dirty="0" smtClean="0">
              <a:latin typeface="Times New Roman" pitchFamily="18" charset="0"/>
            </a:endParaRPr>
          </a:p>
        </p:txBody>
      </p:sp>
      <p:sp>
        <p:nvSpPr>
          <p:cNvPr id="14340" name="Rectangle 5"/>
          <p:cNvSpPr>
            <a:spLocks noChangeArrowheads="1"/>
          </p:cNvSpPr>
          <p:nvPr/>
        </p:nvSpPr>
        <p:spPr bwMode="auto">
          <a:xfrm>
            <a:off x="228600" y="1447800"/>
            <a:ext cx="8382000" cy="2514600"/>
          </a:xfrm>
          <a:prstGeom prst="rect">
            <a:avLst/>
          </a:prstGeom>
          <a:noFill/>
          <a:ln w="9525">
            <a:noFill/>
            <a:miter lim="800000"/>
            <a:headEnd/>
            <a:tailEnd/>
          </a:ln>
        </p:spPr>
        <p:txBody>
          <a:bodyPr/>
          <a:lstStyle/>
          <a:p>
            <a:pPr marL="640080" lvl="1" indent="-246888">
              <a:lnSpc>
                <a:spcPct val="80000"/>
              </a:lnSpc>
              <a:spcBef>
                <a:spcPct val="20000"/>
              </a:spcBef>
              <a:buClr>
                <a:schemeClr val="accent1"/>
              </a:buClr>
              <a:buSzPct val="85000"/>
              <a:buFont typeface="Wingdings 2"/>
              <a:buChar char=""/>
            </a:pPr>
            <a:r>
              <a:rPr lang="en-US" sz="2000" dirty="0" smtClean="0">
                <a:latin typeface="Times New Roman" pitchFamily="18" charset="0"/>
              </a:rPr>
              <a:t>Lock is </a:t>
            </a:r>
            <a:r>
              <a:rPr lang="en-US" sz="2000" dirty="0" smtClean="0">
                <a:solidFill>
                  <a:srgbClr val="FF00FF"/>
                </a:solidFill>
                <a:latin typeface="Times New Roman" pitchFamily="18" charset="0"/>
              </a:rPr>
              <a:t>a variable </a:t>
            </a:r>
            <a:r>
              <a:rPr lang="en-US" sz="2000" dirty="0" smtClean="0">
                <a:latin typeface="Times New Roman" pitchFamily="18" charset="0"/>
              </a:rPr>
              <a:t>associated with a data item that describes </a:t>
            </a:r>
            <a:r>
              <a:rPr lang="en-US" sz="2000" dirty="0" smtClean="0">
                <a:solidFill>
                  <a:srgbClr val="FF00FF"/>
                </a:solidFill>
                <a:latin typeface="Times New Roman" pitchFamily="18" charset="0"/>
              </a:rPr>
              <a:t>the status of the data item </a:t>
            </a:r>
            <a:r>
              <a:rPr lang="en-US" sz="2000" dirty="0" smtClean="0">
                <a:latin typeface="Times New Roman" pitchFamily="18" charset="0"/>
              </a:rPr>
              <a:t>with respect to </a:t>
            </a:r>
            <a:r>
              <a:rPr lang="en-US" sz="2000" dirty="0" smtClean="0">
                <a:solidFill>
                  <a:srgbClr val="FF00FF"/>
                </a:solidFill>
                <a:latin typeface="Times New Roman" pitchFamily="18" charset="0"/>
              </a:rPr>
              <a:t>the possible operations </a:t>
            </a:r>
            <a:r>
              <a:rPr lang="en-US" sz="2000" dirty="0" smtClean="0">
                <a:latin typeface="Times New Roman" pitchFamily="18" charset="0"/>
              </a:rPr>
              <a:t>that can be applied.</a:t>
            </a:r>
          </a:p>
          <a:p>
            <a:pPr marL="640080" lvl="1" indent="-246888">
              <a:lnSpc>
                <a:spcPct val="80000"/>
              </a:lnSpc>
              <a:spcBef>
                <a:spcPct val="20000"/>
              </a:spcBef>
              <a:buClr>
                <a:schemeClr val="accent1"/>
              </a:buClr>
              <a:buSzPct val="85000"/>
              <a:buFont typeface="Wingdings 2"/>
              <a:buChar char=""/>
            </a:pPr>
            <a:r>
              <a:rPr lang="en-US" sz="2000" dirty="0" smtClean="0">
                <a:latin typeface="Times New Roman" pitchFamily="18" charset="0"/>
              </a:rPr>
              <a:t>Lock based protocol insure conflict </a:t>
            </a:r>
            <a:r>
              <a:rPr lang="en-US" sz="2000" dirty="0" err="1" smtClean="0">
                <a:latin typeface="Times New Roman" pitchFamily="18" charset="0"/>
              </a:rPr>
              <a:t>serialazblity</a:t>
            </a:r>
            <a:r>
              <a:rPr lang="en-US" sz="2000" dirty="0" smtClean="0">
                <a:latin typeface="Times New Roman" pitchFamily="18" charset="0"/>
              </a:rPr>
              <a:t>.</a:t>
            </a:r>
          </a:p>
          <a:p>
            <a:pPr marL="640080" lvl="1" indent="-246888">
              <a:lnSpc>
                <a:spcPct val="80000"/>
              </a:lnSpc>
              <a:spcBef>
                <a:spcPct val="20000"/>
              </a:spcBef>
              <a:buClr>
                <a:schemeClr val="accent1"/>
              </a:buClr>
              <a:buSzPct val="85000"/>
              <a:buFont typeface="Wingdings 2"/>
              <a:buChar char=""/>
            </a:pPr>
            <a:r>
              <a:rPr lang="en-US" sz="2000" dirty="0" smtClean="0">
                <a:latin typeface="Times New Roman" pitchFamily="18" charset="0"/>
              </a:rPr>
              <a:t>It insure </a:t>
            </a:r>
            <a:r>
              <a:rPr lang="en-US" sz="2000" dirty="0" err="1" smtClean="0">
                <a:latin typeface="Times New Roman" pitchFamily="18" charset="0"/>
              </a:rPr>
              <a:t>consisitency</a:t>
            </a:r>
            <a:endParaRPr lang="en-US" sz="2000" dirty="0" smtClean="0">
              <a:latin typeface="Times New Roman" pitchFamily="18" charset="0"/>
            </a:endParaRPr>
          </a:p>
        </p:txBody>
      </p:sp>
      <p:sp>
        <p:nvSpPr>
          <p:cNvPr id="5" name="Rectangle 2"/>
          <p:cNvSpPr>
            <a:spLocks noGrp="1" noChangeArrowheads="1"/>
          </p:cNvSpPr>
          <p:nvPr>
            <p:ph type="title"/>
          </p:nvPr>
        </p:nvSpPr>
        <p:spPr>
          <a:xfrm>
            <a:off x="457200" y="685800"/>
            <a:ext cx="8229600" cy="533400"/>
          </a:xfrm>
        </p:spPr>
        <p:txBody>
          <a:bodyPr>
            <a:noAutofit/>
          </a:bodyPr>
          <a:lstStyle/>
          <a:p>
            <a:pPr algn="ctr"/>
            <a:r>
              <a:rPr lang="en-US" sz="3600" dirty="0" smtClean="0">
                <a:latin typeface="Times New Roman" pitchFamily="18" charset="0"/>
                <a:cs typeface="Times New Roman" pitchFamily="18" charset="0"/>
              </a:rPr>
              <a:t>Locking</a:t>
            </a:r>
          </a:p>
        </p:txBody>
      </p:sp>
    </p:spTree>
    <p:extLst>
      <p:ext uri="{BB962C8B-B14F-4D97-AF65-F5344CB8AC3E}">
        <p14:creationId xmlns:p14="http://schemas.microsoft.com/office/powerpoint/2010/main" val="170655004"/>
      </p:ext>
    </p:extLst>
  </p:cSld>
  <p:clrMapOvr>
    <a:masterClrMapping/>
  </p:clrMapOvr>
  <p:transition>
    <p:cover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pPr>
              <a:defRPr/>
            </a:pPr>
            <a:fld id="{1C496A14-4F2B-4403-98D8-D4148D9A944E}" type="slidenum">
              <a:rPr lang="en-US"/>
              <a:pPr>
                <a:defRPr/>
              </a:pPr>
              <a:t>45</a:t>
            </a:fld>
            <a:endParaRPr lang="en-US"/>
          </a:p>
        </p:txBody>
      </p:sp>
      <p:sp>
        <p:nvSpPr>
          <p:cNvPr id="1028" name="Rectangle 5"/>
          <p:cNvSpPr>
            <a:spLocks noChangeArrowheads="1"/>
          </p:cNvSpPr>
          <p:nvPr/>
        </p:nvSpPr>
        <p:spPr bwMode="auto">
          <a:xfrm>
            <a:off x="304800" y="1371600"/>
            <a:ext cx="8382000" cy="5486400"/>
          </a:xfrm>
          <a:prstGeom prst="rect">
            <a:avLst/>
          </a:prstGeom>
          <a:noFill/>
          <a:ln w="9525">
            <a:noFill/>
            <a:miter lim="800000"/>
            <a:headEnd/>
            <a:tailEnd/>
          </a:ln>
        </p:spPr>
        <p:txBody>
          <a:bodyPr/>
          <a:lstStyle/>
          <a:p>
            <a:pPr marL="742950" lvl="1" indent="-285750" algn="just">
              <a:lnSpc>
                <a:spcPct val="80000"/>
              </a:lnSpc>
              <a:spcBef>
                <a:spcPct val="20000"/>
              </a:spcBef>
              <a:buClr>
                <a:srgbClr val="0000FF"/>
              </a:buClr>
              <a:buFont typeface="Wingdings" pitchFamily="2" charset="2"/>
              <a:buChar char="§"/>
            </a:pPr>
            <a:r>
              <a:rPr lang="en-US" sz="2400" dirty="0">
                <a:solidFill>
                  <a:srgbClr val="FF00FF"/>
                </a:solidFill>
                <a:latin typeface="Times New Roman" pitchFamily="18" charset="0"/>
                <a:cs typeface="Times New Roman" pitchFamily="18" charset="0"/>
              </a:rPr>
              <a:t>Two </a:t>
            </a:r>
            <a:r>
              <a:rPr lang="en-US" sz="2400" dirty="0" smtClean="0">
                <a:solidFill>
                  <a:srgbClr val="FF00FF"/>
                </a:solidFill>
                <a:latin typeface="Times New Roman" pitchFamily="18" charset="0"/>
                <a:cs typeface="Times New Roman" pitchFamily="18" charset="0"/>
              </a:rPr>
              <a:t>lock </a:t>
            </a:r>
            <a:r>
              <a:rPr lang="en-US" sz="2400" dirty="0">
                <a:solidFill>
                  <a:srgbClr val="FF00FF"/>
                </a:solidFill>
                <a:latin typeface="Times New Roman" pitchFamily="18" charset="0"/>
                <a:cs typeface="Times New Roman" pitchFamily="18" charset="0"/>
              </a:rPr>
              <a:t>modes:</a:t>
            </a:r>
          </a:p>
          <a:p>
            <a:pPr marL="1143000" lvl="2" indent="-228600" algn="just">
              <a:lnSpc>
                <a:spcPct val="80000"/>
              </a:lnSpc>
              <a:spcBef>
                <a:spcPct val="20000"/>
              </a:spcBef>
              <a:buFontTx/>
              <a:buChar char="•"/>
            </a:pPr>
            <a:r>
              <a:rPr lang="en-US" sz="2400" dirty="0">
                <a:latin typeface="Times New Roman" pitchFamily="18" charset="0"/>
                <a:cs typeface="Times New Roman" pitchFamily="18" charset="0"/>
              </a:rPr>
              <a:t>(a) shared (read) 	(b) exclusive (write).</a:t>
            </a:r>
          </a:p>
          <a:p>
            <a:pPr marL="1143000" lvl="2" indent="-228600" algn="just">
              <a:lnSpc>
                <a:spcPct val="80000"/>
              </a:lnSpc>
              <a:spcBef>
                <a:spcPct val="20000"/>
              </a:spcBef>
              <a:buFontTx/>
              <a:buChar char="•"/>
            </a:pPr>
            <a:r>
              <a:rPr lang="en-US" sz="2400" dirty="0">
                <a:solidFill>
                  <a:srgbClr val="FF0000"/>
                </a:solidFill>
                <a:latin typeface="Times New Roman" pitchFamily="18" charset="0"/>
                <a:cs typeface="Times New Roman" pitchFamily="18" charset="0"/>
              </a:rPr>
              <a:t>Shared mode:  </a:t>
            </a:r>
            <a:r>
              <a:rPr lang="en-US" sz="2400" dirty="0">
                <a:solidFill>
                  <a:srgbClr val="0000FF"/>
                </a:solidFill>
                <a:latin typeface="Times New Roman" pitchFamily="18" charset="0"/>
                <a:cs typeface="Times New Roman" pitchFamily="18" charset="0"/>
              </a:rPr>
              <a:t>shared lock (X)</a:t>
            </a:r>
          </a:p>
          <a:p>
            <a:pPr marL="1600200" lvl="3" indent="-228600" algn="just">
              <a:lnSpc>
                <a:spcPct val="80000"/>
              </a:lnSpc>
              <a:spcBef>
                <a:spcPct val="20000"/>
              </a:spcBef>
              <a:buFontTx/>
              <a:buChar char="–"/>
            </a:pPr>
            <a:r>
              <a:rPr lang="en-US" sz="2400" dirty="0">
                <a:latin typeface="Times New Roman" pitchFamily="18" charset="0"/>
                <a:cs typeface="Times New Roman" pitchFamily="18" charset="0"/>
              </a:rPr>
              <a:t>More than one transaction can apply share lock on X for reading its value but no write lock can be applied on X by any other transaction</a:t>
            </a:r>
            <a:r>
              <a:rPr lang="en-US" sz="2400" dirty="0" smtClean="0">
                <a:latin typeface="Times New Roman" pitchFamily="18" charset="0"/>
                <a:cs typeface="Times New Roman" pitchFamily="18" charset="0"/>
              </a:rPr>
              <a:t>.</a:t>
            </a:r>
          </a:p>
          <a:p>
            <a:pPr marL="1600200" lvl="3" indent="-228600" algn="just">
              <a:lnSpc>
                <a:spcPct val="80000"/>
              </a:lnSpc>
              <a:spcBef>
                <a:spcPct val="20000"/>
              </a:spcBef>
              <a:buFontTx/>
              <a:buChar char="–"/>
            </a:pPr>
            <a:r>
              <a:rPr lang="en-US" sz="2400" dirty="0" smtClean="0">
                <a:latin typeface="Times New Roman" pitchFamily="18" charset="0"/>
                <a:cs typeface="Times New Roman" pitchFamily="18" charset="0"/>
              </a:rPr>
              <a:t>read</a:t>
            </a:r>
            <a:endParaRPr lang="en-US" sz="2400" dirty="0">
              <a:latin typeface="Times New Roman" pitchFamily="18" charset="0"/>
              <a:cs typeface="Times New Roman" pitchFamily="18" charset="0"/>
            </a:endParaRPr>
          </a:p>
          <a:p>
            <a:pPr marL="1143000" lvl="2" indent="-228600" algn="just">
              <a:lnSpc>
                <a:spcPct val="80000"/>
              </a:lnSpc>
              <a:spcBef>
                <a:spcPct val="20000"/>
              </a:spcBef>
              <a:buFontTx/>
              <a:buChar char="•"/>
            </a:pPr>
            <a:r>
              <a:rPr lang="en-US" sz="2400" dirty="0">
                <a:solidFill>
                  <a:srgbClr val="FF0000"/>
                </a:solidFill>
                <a:latin typeface="Times New Roman" pitchFamily="18" charset="0"/>
                <a:cs typeface="Times New Roman" pitchFamily="18" charset="0"/>
              </a:rPr>
              <a:t>Exclusive mode: </a:t>
            </a:r>
            <a:r>
              <a:rPr lang="en-US" sz="2400" dirty="0">
                <a:solidFill>
                  <a:srgbClr val="0000FF"/>
                </a:solidFill>
                <a:latin typeface="Times New Roman" pitchFamily="18" charset="0"/>
                <a:cs typeface="Times New Roman" pitchFamily="18" charset="0"/>
              </a:rPr>
              <a:t>Write lock (X)</a:t>
            </a:r>
          </a:p>
          <a:p>
            <a:pPr marL="1600200" lvl="3" indent="-228600" algn="just">
              <a:lnSpc>
                <a:spcPct val="80000"/>
              </a:lnSpc>
              <a:spcBef>
                <a:spcPct val="20000"/>
              </a:spcBef>
              <a:buFontTx/>
              <a:buChar char="–"/>
            </a:pPr>
            <a:r>
              <a:rPr lang="en-US" sz="2400" dirty="0">
                <a:latin typeface="Times New Roman" pitchFamily="18" charset="0"/>
                <a:cs typeface="Times New Roman" pitchFamily="18" charset="0"/>
              </a:rPr>
              <a:t>Only one write lock on X can exist at any time and no shared lock can be applied by any other transaction on X</a:t>
            </a:r>
            <a:r>
              <a:rPr lang="en-US" sz="2400" dirty="0" smtClean="0">
                <a:latin typeface="Times New Roman" pitchFamily="18" charset="0"/>
                <a:cs typeface="Times New Roman" pitchFamily="18" charset="0"/>
              </a:rPr>
              <a:t>.</a:t>
            </a:r>
          </a:p>
          <a:p>
            <a:pPr marL="1600200" lvl="3" indent="-228600" algn="just">
              <a:lnSpc>
                <a:spcPct val="80000"/>
              </a:lnSpc>
              <a:spcBef>
                <a:spcPct val="20000"/>
              </a:spcBef>
              <a:buFontTx/>
              <a:buChar char="–"/>
            </a:pPr>
            <a:r>
              <a:rPr lang="en-US" sz="2400" dirty="0" smtClean="0">
                <a:latin typeface="Times New Roman" pitchFamily="18" charset="0"/>
                <a:cs typeface="Times New Roman" pitchFamily="18" charset="0"/>
              </a:rPr>
              <a:t>Read and write </a:t>
            </a:r>
            <a:endParaRPr lang="en-US" sz="2400" dirty="0">
              <a:latin typeface="Times New Roman" pitchFamily="18" charset="0"/>
              <a:cs typeface="Times New Roman" pitchFamily="18" charset="0"/>
            </a:endParaRPr>
          </a:p>
          <a:p>
            <a:pPr marL="742950" lvl="1" indent="-285750" algn="just">
              <a:lnSpc>
                <a:spcPct val="80000"/>
              </a:lnSpc>
              <a:spcBef>
                <a:spcPct val="20000"/>
              </a:spcBef>
              <a:buClr>
                <a:srgbClr val="0000FF"/>
              </a:buClr>
              <a:buFont typeface="Wingdings" pitchFamily="2" charset="2"/>
              <a:buChar char="§"/>
            </a:pPr>
            <a:r>
              <a:rPr lang="en-US" sz="2400" dirty="0">
                <a:solidFill>
                  <a:srgbClr val="FF00FF"/>
                </a:solidFill>
                <a:latin typeface="Times New Roman" pitchFamily="18" charset="0"/>
                <a:cs typeface="Times New Roman" pitchFamily="18" charset="0"/>
              </a:rPr>
              <a:t>Conflict matrix</a:t>
            </a:r>
          </a:p>
        </p:txBody>
      </p:sp>
      <p:graphicFrame>
        <p:nvGraphicFramePr>
          <p:cNvPr id="1026" name="Object 6"/>
          <p:cNvGraphicFramePr>
            <a:graphicFrameLocks noGrp="1" noChangeAspect="1"/>
          </p:cNvGraphicFramePr>
          <p:nvPr>
            <p:ph sz="half" idx="2"/>
          </p:nvPr>
        </p:nvGraphicFramePr>
        <p:xfrm>
          <a:off x="4419600" y="4873625"/>
          <a:ext cx="1717675" cy="1755775"/>
        </p:xfrm>
        <a:graphic>
          <a:graphicData uri="http://schemas.openxmlformats.org/presentationml/2006/ole">
            <mc:AlternateContent xmlns:mc="http://schemas.openxmlformats.org/markup-compatibility/2006">
              <mc:Choice xmlns:v="urn:schemas-microsoft-com:vml" Requires="v">
                <p:oleObj spid="_x0000_s1033" name="VISIO" r:id="rId4" imgW="1717560" imgH="1755720" progId="">
                  <p:embed/>
                </p:oleObj>
              </mc:Choice>
              <mc:Fallback>
                <p:oleObj name="VISIO" r:id="rId4" imgW="1717560" imgH="175572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4873625"/>
                        <a:ext cx="1717675" cy="175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2"/>
          <p:cNvSpPr>
            <a:spLocks noGrp="1" noChangeArrowheads="1"/>
          </p:cNvSpPr>
          <p:nvPr>
            <p:ph type="title"/>
          </p:nvPr>
        </p:nvSpPr>
        <p:spPr>
          <a:xfrm>
            <a:off x="457200" y="685800"/>
            <a:ext cx="8229600" cy="533400"/>
          </a:xfrm>
        </p:spPr>
        <p:txBody>
          <a:bodyPr>
            <a:noAutofit/>
          </a:bodyPr>
          <a:lstStyle/>
          <a:p>
            <a:r>
              <a:rPr lang="en-US" sz="3600" dirty="0" smtClean="0">
                <a:latin typeface="Times New Roman" pitchFamily="18" charset="0"/>
                <a:cs typeface="Times New Roman" pitchFamily="18" charset="0"/>
              </a:rPr>
              <a:t>Locking …</a:t>
            </a:r>
          </a:p>
        </p:txBody>
      </p:sp>
    </p:spTree>
    <p:extLst>
      <p:ext uri="{BB962C8B-B14F-4D97-AF65-F5344CB8AC3E}">
        <p14:creationId xmlns:p14="http://schemas.microsoft.com/office/powerpoint/2010/main" val="2306551823"/>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BB8A16BA-A694-4237-9B30-B707E403C3B2}" type="slidenum">
              <a:rPr lang="en-US"/>
              <a:pPr>
                <a:defRPr/>
              </a:pPr>
              <a:t>46</a:t>
            </a:fld>
            <a:endParaRPr lang="en-US"/>
          </a:p>
        </p:txBody>
      </p:sp>
      <p:sp>
        <p:nvSpPr>
          <p:cNvPr id="15363" name="Rectangle 2"/>
          <p:cNvSpPr>
            <a:spLocks noGrp="1" noChangeArrowheads="1"/>
          </p:cNvSpPr>
          <p:nvPr>
            <p:ph type="body" idx="1"/>
          </p:nvPr>
        </p:nvSpPr>
        <p:spPr>
          <a:xfrm>
            <a:off x="304800" y="3733800"/>
            <a:ext cx="8153400" cy="2743200"/>
          </a:xfrm>
        </p:spPr>
        <p:txBody>
          <a:bodyPr/>
          <a:lstStyle/>
          <a:p>
            <a:pPr algn="just" eaLnBrk="1" hangingPunct="1"/>
            <a:endParaRPr lang="en-US" smtClean="0">
              <a:latin typeface="Times New Roman" pitchFamily="18" charset="0"/>
            </a:endParaRPr>
          </a:p>
          <a:p>
            <a:pPr algn="just" eaLnBrk="1" hangingPunct="1"/>
            <a:endParaRPr lang="en-US" smtClean="0">
              <a:latin typeface="Times New Roman" pitchFamily="18" charset="0"/>
            </a:endParaRPr>
          </a:p>
        </p:txBody>
      </p:sp>
      <p:sp>
        <p:nvSpPr>
          <p:cNvPr id="15364" name="Rectangle 3"/>
          <p:cNvSpPr>
            <a:spLocks noChangeArrowheads="1"/>
          </p:cNvSpPr>
          <p:nvPr/>
        </p:nvSpPr>
        <p:spPr bwMode="auto">
          <a:xfrm>
            <a:off x="381000" y="1752600"/>
            <a:ext cx="8153400" cy="4724400"/>
          </a:xfrm>
          <a:prstGeom prst="rect">
            <a:avLst/>
          </a:prstGeom>
          <a:noFill/>
          <a:ln w="9525">
            <a:noFill/>
            <a:miter lim="800000"/>
            <a:headEnd/>
            <a:tailEnd/>
          </a:ln>
        </p:spPr>
        <p:txBody>
          <a:bodyPr/>
          <a:lstStyle/>
          <a:p>
            <a:pPr marL="342900" indent="-342900" algn="just">
              <a:lnSpc>
                <a:spcPct val="80000"/>
              </a:lnSpc>
              <a:spcBef>
                <a:spcPct val="20000"/>
              </a:spcBef>
              <a:buFontTx/>
              <a:buChar char="•"/>
            </a:pPr>
            <a:r>
              <a:rPr lang="en-US" sz="2000" dirty="0">
                <a:latin typeface="Times New Roman" pitchFamily="18" charset="0"/>
                <a:cs typeface="Times New Roman" pitchFamily="18" charset="0"/>
              </a:rPr>
              <a:t>It has two </a:t>
            </a:r>
            <a:r>
              <a:rPr lang="en-US" sz="2000" dirty="0" err="1">
                <a:latin typeface="Times New Roman" pitchFamily="18" charset="0"/>
                <a:cs typeface="Times New Roman" pitchFamily="18" charset="0"/>
              </a:rPr>
              <a:t>oprerations</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Lock_item</a:t>
            </a:r>
            <a:r>
              <a:rPr lang="en-US" sz="2000" dirty="0">
                <a:latin typeface="Times New Roman" pitchFamily="18" charset="0"/>
                <a:cs typeface="Times New Roman" pitchFamily="18" charset="0"/>
              </a:rPr>
              <a:t>(X) and </a:t>
            </a:r>
            <a:r>
              <a:rPr lang="en-US" sz="2000" dirty="0" err="1">
                <a:latin typeface="Times New Roman" pitchFamily="18" charset="0"/>
                <a:cs typeface="Times New Roman" pitchFamily="18" charset="0"/>
              </a:rPr>
              <a:t>unLock_item</a:t>
            </a:r>
            <a:r>
              <a:rPr lang="en-US" sz="2000" dirty="0">
                <a:latin typeface="Times New Roman" pitchFamily="18" charset="0"/>
                <a:cs typeface="Times New Roman" pitchFamily="18" charset="0"/>
              </a:rPr>
              <a:t>(X)</a:t>
            </a:r>
          </a:p>
          <a:p>
            <a:pPr marL="342900" indent="-342900" algn="just">
              <a:lnSpc>
                <a:spcPct val="80000"/>
              </a:lnSpc>
              <a:spcBef>
                <a:spcPct val="20000"/>
              </a:spcBef>
              <a:buFontTx/>
              <a:buChar char="•"/>
            </a:pPr>
            <a:r>
              <a:rPr lang="en-US" sz="2000" dirty="0">
                <a:latin typeface="Times New Roman" pitchFamily="18" charset="0"/>
                <a:cs typeface="Times New Roman" pitchFamily="18" charset="0"/>
              </a:rPr>
              <a:t>A transaction request access to an item X by first issuing a </a:t>
            </a:r>
            <a:r>
              <a:rPr lang="en-US" sz="2000" dirty="0" err="1">
                <a:latin typeface="Times New Roman" pitchFamily="18" charset="0"/>
                <a:cs typeface="Times New Roman" pitchFamily="18" charset="0"/>
              </a:rPr>
              <a:t>lock_Item</a:t>
            </a:r>
            <a:r>
              <a:rPr lang="en-US" sz="2000" dirty="0">
                <a:latin typeface="Times New Roman" pitchFamily="18" charset="0"/>
                <a:cs typeface="Times New Roman" pitchFamily="18" charset="0"/>
              </a:rPr>
              <a:t>(x) </a:t>
            </a:r>
            <a:r>
              <a:rPr lang="en-US" sz="2000" dirty="0" err="1">
                <a:latin typeface="Times New Roman" pitchFamily="18" charset="0"/>
                <a:cs typeface="Times New Roman" pitchFamily="18" charset="0"/>
              </a:rPr>
              <a:t>opreation</a:t>
            </a:r>
            <a:r>
              <a:rPr lang="en-US" sz="2000" dirty="0">
                <a:latin typeface="Times New Roman" pitchFamily="18" charset="0"/>
                <a:cs typeface="Times New Roman" pitchFamily="18" charset="0"/>
              </a:rPr>
              <a:t> . </a:t>
            </a:r>
          </a:p>
          <a:p>
            <a:pPr marL="342900" indent="-342900" algn="just">
              <a:lnSpc>
                <a:spcPct val="80000"/>
              </a:lnSpc>
              <a:spcBef>
                <a:spcPct val="20000"/>
              </a:spcBef>
              <a:buFontTx/>
              <a:buChar char="•"/>
            </a:pPr>
            <a:r>
              <a:rPr lang="en-US" sz="2000" dirty="0">
                <a:latin typeface="Times New Roman" pitchFamily="18" charset="0"/>
                <a:cs typeface="Times New Roman" pitchFamily="18" charset="0"/>
              </a:rPr>
              <a:t>If lock (x)=1, the transaction is forced to wait.</a:t>
            </a:r>
          </a:p>
          <a:p>
            <a:pPr marL="342900" indent="-342900" algn="just">
              <a:lnSpc>
                <a:spcPct val="80000"/>
              </a:lnSpc>
              <a:spcBef>
                <a:spcPct val="20000"/>
              </a:spcBef>
              <a:buFontTx/>
              <a:buChar char="•"/>
            </a:pPr>
            <a:r>
              <a:rPr lang="en-US" sz="2000" dirty="0">
                <a:latin typeface="Times New Roman" pitchFamily="18" charset="0"/>
                <a:cs typeface="Times New Roman" pitchFamily="18" charset="0"/>
              </a:rPr>
              <a:t>If lock (X)= 0; it is set to 1 and the transaction is allowed to access x</a:t>
            </a:r>
          </a:p>
          <a:p>
            <a:pPr marL="342900" indent="-342900" algn="just">
              <a:lnSpc>
                <a:spcPct val="80000"/>
              </a:lnSpc>
              <a:spcBef>
                <a:spcPct val="20000"/>
              </a:spcBef>
              <a:buFontTx/>
              <a:buChar char="•"/>
            </a:pPr>
            <a:r>
              <a:rPr lang="en-US" sz="2000" dirty="0">
                <a:latin typeface="Times New Roman" pitchFamily="18" charset="0"/>
                <a:cs typeface="Times New Roman" pitchFamily="18" charset="0"/>
              </a:rPr>
              <a:t>When a transaction finished operation on X it issues an </a:t>
            </a:r>
            <a:r>
              <a:rPr lang="en-US" sz="2000" dirty="0" err="1" smtClean="0">
                <a:latin typeface="Times New Roman" pitchFamily="18" charset="0"/>
                <a:cs typeface="Times New Roman" pitchFamily="18" charset="0"/>
              </a:rPr>
              <a:t>Unlock_Item</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operation which set lock(x) to 0 so that X may be accessed by another transaction</a:t>
            </a:r>
          </a:p>
          <a:p>
            <a:pPr marL="342900" indent="-342900" algn="just">
              <a:spcBef>
                <a:spcPct val="20000"/>
              </a:spcBef>
              <a:buFontTx/>
              <a:buChar char="•"/>
            </a:pPr>
            <a:r>
              <a:rPr lang="en-US" sz="2000" dirty="0">
                <a:latin typeface="Times New Roman" pitchFamily="18" charset="0"/>
                <a:cs typeface="Times New Roman" pitchFamily="18" charset="0"/>
              </a:rPr>
              <a:t>If transaction has </a:t>
            </a:r>
            <a:r>
              <a:rPr lang="en-US" sz="2000" dirty="0">
                <a:solidFill>
                  <a:srgbClr val="FF00FF"/>
                </a:solidFill>
                <a:latin typeface="Times New Roman" pitchFamily="18" charset="0"/>
                <a:cs typeface="Times New Roman" pitchFamily="18" charset="0"/>
              </a:rPr>
              <a:t>shared lock </a:t>
            </a:r>
            <a:r>
              <a:rPr lang="en-US" sz="2000" dirty="0">
                <a:latin typeface="Times New Roman" pitchFamily="18" charset="0"/>
                <a:cs typeface="Times New Roman" pitchFamily="18" charset="0"/>
              </a:rPr>
              <a:t>on item, </a:t>
            </a:r>
            <a:r>
              <a:rPr lang="en-US" sz="2000" dirty="0" smtClean="0">
                <a:latin typeface="Times New Roman" pitchFamily="18" charset="0"/>
                <a:cs typeface="Times New Roman" pitchFamily="18" charset="0"/>
              </a:rPr>
              <a:t>it can </a:t>
            </a:r>
            <a:r>
              <a:rPr lang="en-US" sz="2000" dirty="0">
                <a:latin typeface="Times New Roman" pitchFamily="18" charset="0"/>
                <a:cs typeface="Times New Roman" pitchFamily="18" charset="0"/>
              </a:rPr>
              <a:t>read but not update item.</a:t>
            </a:r>
          </a:p>
          <a:p>
            <a:pPr marL="342900" indent="-342900" algn="just">
              <a:spcBef>
                <a:spcPct val="20000"/>
              </a:spcBef>
              <a:buFontTx/>
              <a:buChar char="•"/>
            </a:pPr>
            <a:r>
              <a:rPr lang="en-US" sz="2000" dirty="0">
                <a:latin typeface="Times New Roman" pitchFamily="18" charset="0"/>
                <a:cs typeface="Times New Roman" pitchFamily="18" charset="0"/>
              </a:rPr>
              <a:t>If transaction has </a:t>
            </a:r>
            <a:r>
              <a:rPr lang="en-US" sz="2000" dirty="0">
                <a:solidFill>
                  <a:srgbClr val="FF00FF"/>
                </a:solidFill>
                <a:latin typeface="Times New Roman" pitchFamily="18" charset="0"/>
                <a:cs typeface="Times New Roman" pitchFamily="18" charset="0"/>
              </a:rPr>
              <a:t>exclusive lock </a:t>
            </a:r>
            <a:r>
              <a:rPr lang="en-US" sz="2000" dirty="0">
                <a:latin typeface="Times New Roman" pitchFamily="18" charset="0"/>
                <a:cs typeface="Times New Roman" pitchFamily="18" charset="0"/>
              </a:rPr>
              <a:t>on item, </a:t>
            </a:r>
            <a:r>
              <a:rPr lang="en-US" sz="2000" dirty="0" smtClean="0">
                <a:latin typeface="Times New Roman" pitchFamily="18" charset="0"/>
                <a:cs typeface="Times New Roman" pitchFamily="18" charset="0"/>
              </a:rPr>
              <a:t>it can </a:t>
            </a:r>
            <a:r>
              <a:rPr lang="en-US" sz="2000" dirty="0">
                <a:latin typeface="Times New Roman" pitchFamily="18" charset="0"/>
                <a:cs typeface="Times New Roman" pitchFamily="18" charset="0"/>
              </a:rPr>
              <a:t>both read and update item.</a:t>
            </a:r>
          </a:p>
          <a:p>
            <a:pPr marL="342900" indent="-342900" algn="just">
              <a:spcBef>
                <a:spcPct val="20000"/>
              </a:spcBef>
              <a:buFontTx/>
              <a:buChar char="•"/>
            </a:pPr>
            <a:r>
              <a:rPr lang="en-US" sz="2000" dirty="0">
                <a:latin typeface="Times New Roman" pitchFamily="18" charset="0"/>
                <a:cs typeface="Times New Roman" pitchFamily="18" charset="0"/>
              </a:rPr>
              <a:t>Reads cannot conflict, so more than one transaction can hold shared locks simultaneously on same item. </a:t>
            </a:r>
          </a:p>
          <a:p>
            <a:pPr marL="342900" indent="-342900" algn="just">
              <a:spcBef>
                <a:spcPct val="20000"/>
              </a:spcBef>
              <a:buFontTx/>
              <a:buChar char="•"/>
            </a:pPr>
            <a:r>
              <a:rPr lang="en-US" sz="2000" dirty="0">
                <a:latin typeface="Times New Roman" pitchFamily="18" charset="0"/>
                <a:cs typeface="Times New Roman" pitchFamily="18" charset="0"/>
              </a:rPr>
              <a:t>Exclusive lock gives transaction exclusive access to that item.</a:t>
            </a:r>
          </a:p>
          <a:p>
            <a:pPr marL="342900" indent="-342900" algn="just">
              <a:lnSpc>
                <a:spcPct val="80000"/>
              </a:lnSpc>
              <a:spcBef>
                <a:spcPct val="20000"/>
              </a:spcBef>
              <a:buFontTx/>
              <a:buChar char="•"/>
            </a:pPr>
            <a:endParaRPr lang="en-US" sz="2000" dirty="0">
              <a:latin typeface="Times New Roman" pitchFamily="18" charset="0"/>
              <a:cs typeface="Times New Roman" pitchFamily="18" charset="0"/>
            </a:endParaRPr>
          </a:p>
          <a:p>
            <a:pPr marL="342900" indent="-342900" algn="just">
              <a:lnSpc>
                <a:spcPct val="80000"/>
              </a:lnSpc>
              <a:spcBef>
                <a:spcPct val="20000"/>
              </a:spcBef>
            </a:pPr>
            <a:endParaRPr lang="en-US" sz="2000" dirty="0">
              <a:latin typeface="Times New Roman" pitchFamily="18" charset="0"/>
              <a:cs typeface="Times New Roman" pitchFamily="18" charset="0"/>
            </a:endParaRPr>
          </a:p>
          <a:p>
            <a:pPr marL="342900" indent="-342900" algn="just">
              <a:lnSpc>
                <a:spcPct val="80000"/>
              </a:lnSpc>
              <a:spcBef>
                <a:spcPct val="20000"/>
              </a:spcBef>
              <a:buFontTx/>
              <a:buChar char="•"/>
            </a:pPr>
            <a:endParaRPr lang="en-US" sz="2000" dirty="0">
              <a:latin typeface="Times New Roman" pitchFamily="18" charset="0"/>
              <a:cs typeface="Times New Roman" pitchFamily="18" charset="0"/>
            </a:endParaRPr>
          </a:p>
        </p:txBody>
      </p:sp>
      <p:sp>
        <p:nvSpPr>
          <p:cNvPr id="15365" name="Rectangle 4"/>
          <p:cNvSpPr>
            <a:spLocks noChangeArrowheads="1"/>
          </p:cNvSpPr>
          <p:nvPr/>
        </p:nvSpPr>
        <p:spPr bwMode="auto">
          <a:xfrm>
            <a:off x="457200" y="1295400"/>
            <a:ext cx="3003550" cy="457200"/>
          </a:xfrm>
          <a:prstGeom prst="rect">
            <a:avLst/>
          </a:prstGeom>
          <a:noFill/>
          <a:ln w="9525">
            <a:noFill/>
            <a:miter lim="800000"/>
            <a:headEnd/>
            <a:tailEnd/>
          </a:ln>
        </p:spPr>
        <p:txBody>
          <a:bodyPr wrap="none">
            <a:spAutoFit/>
          </a:bodyPr>
          <a:lstStyle/>
          <a:p>
            <a:pPr algn="l"/>
            <a:r>
              <a:rPr lang="en-US" sz="2400" b="1" dirty="0">
                <a:solidFill>
                  <a:srgbClr val="0000FF"/>
                </a:solidFill>
              </a:rPr>
              <a:t>Locking - Basic Rules</a:t>
            </a:r>
          </a:p>
        </p:txBody>
      </p:sp>
      <p:sp>
        <p:nvSpPr>
          <p:cNvPr id="6" name="Rectangle 2"/>
          <p:cNvSpPr>
            <a:spLocks noGrp="1" noChangeArrowheads="1"/>
          </p:cNvSpPr>
          <p:nvPr>
            <p:ph type="title"/>
          </p:nvPr>
        </p:nvSpPr>
        <p:spPr>
          <a:xfrm>
            <a:off x="457200" y="762000"/>
            <a:ext cx="8229600" cy="533400"/>
          </a:xfrm>
        </p:spPr>
        <p:txBody>
          <a:bodyPr>
            <a:noAutofit/>
          </a:bodyPr>
          <a:lstStyle/>
          <a:p>
            <a:r>
              <a:rPr lang="en-US" sz="3600" dirty="0" smtClean="0">
                <a:latin typeface="Times New Roman" pitchFamily="18" charset="0"/>
                <a:cs typeface="Times New Roman" pitchFamily="18" charset="0"/>
              </a:rPr>
              <a:t>Locking …</a:t>
            </a:r>
          </a:p>
        </p:txBody>
      </p:sp>
    </p:spTree>
    <p:extLst>
      <p:ext uri="{BB962C8B-B14F-4D97-AF65-F5344CB8AC3E}">
        <p14:creationId xmlns:p14="http://schemas.microsoft.com/office/powerpoint/2010/main" val="3724648513"/>
      </p:ext>
    </p:extLst>
  </p:cSld>
  <p:clrMapOvr>
    <a:masterClrMapping/>
  </p:clrMapOvr>
  <p:transition>
    <p:wipe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pPr>
              <a:defRPr/>
            </a:pPr>
            <a:fld id="{1C496A14-4F2B-4403-98D8-D4148D9A944E}" type="slidenum">
              <a:rPr lang="en-US"/>
              <a:pPr>
                <a:defRPr/>
              </a:pPr>
              <a:t>47</a:t>
            </a:fld>
            <a:endParaRPr lang="en-US"/>
          </a:p>
        </p:txBody>
      </p:sp>
      <p:sp>
        <p:nvSpPr>
          <p:cNvPr id="1028" name="Rectangle 5"/>
          <p:cNvSpPr>
            <a:spLocks noChangeArrowheads="1"/>
          </p:cNvSpPr>
          <p:nvPr/>
        </p:nvSpPr>
        <p:spPr bwMode="auto">
          <a:xfrm>
            <a:off x="304800" y="1371600"/>
            <a:ext cx="8382000" cy="5486400"/>
          </a:xfrm>
          <a:prstGeom prst="rect">
            <a:avLst/>
          </a:prstGeom>
          <a:noFill/>
          <a:ln w="9525">
            <a:noFill/>
            <a:miter lim="800000"/>
            <a:headEnd/>
            <a:tailEnd/>
          </a:ln>
        </p:spPr>
        <p:txBody>
          <a:bodyPr/>
          <a:lstStyle/>
          <a:p>
            <a:pPr lvl="1" algn="just">
              <a:lnSpc>
                <a:spcPct val="80000"/>
              </a:lnSpc>
              <a:spcBef>
                <a:spcPct val="20000"/>
              </a:spcBef>
              <a:buClr>
                <a:srgbClr val="0000FF"/>
              </a:buClr>
            </a:pPr>
            <a:r>
              <a:rPr lang="en-US" sz="2400" dirty="0" smtClean="0">
                <a:solidFill>
                  <a:srgbClr val="FF00FF"/>
                </a:solidFill>
                <a:latin typeface="Times New Roman" pitchFamily="18" charset="0"/>
                <a:cs typeface="Times New Roman" pitchFamily="18" charset="0"/>
              </a:rPr>
              <a:t>1.Lock based Protocol</a:t>
            </a:r>
          </a:p>
          <a:p>
            <a:pPr lvl="1" algn="just">
              <a:lnSpc>
                <a:spcPct val="80000"/>
              </a:lnSpc>
              <a:spcBef>
                <a:spcPct val="20000"/>
              </a:spcBef>
              <a:buClr>
                <a:srgbClr val="0000FF"/>
              </a:buClr>
            </a:pPr>
            <a:r>
              <a:rPr lang="en-US" sz="2400" dirty="0" smtClean="0">
                <a:solidFill>
                  <a:srgbClr val="FF00FF"/>
                </a:solidFill>
                <a:latin typeface="Times New Roman" pitchFamily="18" charset="0"/>
                <a:cs typeface="Times New Roman" pitchFamily="18" charset="0"/>
              </a:rPr>
              <a:t>T1</a:t>
            </a:r>
          </a:p>
          <a:p>
            <a:pPr lvl="1" algn="just">
              <a:lnSpc>
                <a:spcPct val="80000"/>
              </a:lnSpc>
              <a:spcBef>
                <a:spcPct val="20000"/>
              </a:spcBef>
              <a:buClr>
                <a:srgbClr val="0000FF"/>
              </a:buClr>
            </a:pPr>
            <a:r>
              <a:rPr lang="en-US" sz="2400" dirty="0" smtClean="0">
                <a:solidFill>
                  <a:srgbClr val="FF00FF"/>
                </a:solidFill>
                <a:latin typeface="Times New Roman" pitchFamily="18" charset="0"/>
                <a:cs typeface="Times New Roman" pitchFamily="18" charset="0"/>
              </a:rPr>
              <a:t>A</a:t>
            </a:r>
            <a:endParaRPr lang="en-US" sz="2400" dirty="0">
              <a:solidFill>
                <a:srgbClr val="FF00FF"/>
              </a:solidFill>
              <a:latin typeface="Times New Roman" pitchFamily="18" charset="0"/>
              <a:cs typeface="Times New Roman" pitchFamily="18" charset="0"/>
            </a:endParaRPr>
          </a:p>
          <a:p>
            <a:pPr lvl="1" algn="just">
              <a:lnSpc>
                <a:spcPct val="80000"/>
              </a:lnSpc>
              <a:spcBef>
                <a:spcPct val="20000"/>
              </a:spcBef>
              <a:buClr>
                <a:srgbClr val="0000FF"/>
              </a:buClr>
            </a:pPr>
            <a:endParaRPr lang="en-US" sz="2400" dirty="0" smtClean="0">
              <a:solidFill>
                <a:srgbClr val="FF00FF"/>
              </a:solidFill>
              <a:latin typeface="Times New Roman" pitchFamily="18" charset="0"/>
              <a:cs typeface="Times New Roman" pitchFamily="18" charset="0"/>
            </a:endParaRPr>
          </a:p>
          <a:p>
            <a:pPr lvl="1" algn="just">
              <a:lnSpc>
                <a:spcPct val="80000"/>
              </a:lnSpc>
              <a:spcBef>
                <a:spcPct val="20000"/>
              </a:spcBef>
              <a:buClr>
                <a:srgbClr val="0000FF"/>
              </a:buClr>
            </a:pPr>
            <a:endParaRPr lang="en-US" sz="2400" dirty="0" smtClean="0">
              <a:solidFill>
                <a:srgbClr val="FF00FF"/>
              </a:solidFill>
              <a:latin typeface="Times New Roman" pitchFamily="18" charset="0"/>
              <a:cs typeface="Times New Roman" pitchFamily="18" charset="0"/>
            </a:endParaRPr>
          </a:p>
          <a:p>
            <a:pPr lvl="1" algn="just">
              <a:lnSpc>
                <a:spcPct val="80000"/>
              </a:lnSpc>
              <a:spcBef>
                <a:spcPct val="20000"/>
              </a:spcBef>
              <a:buClr>
                <a:srgbClr val="0000FF"/>
              </a:buClr>
            </a:pPr>
            <a:r>
              <a:rPr lang="en-US" sz="2400" dirty="0" smtClean="0">
                <a:solidFill>
                  <a:srgbClr val="FF00FF"/>
                </a:solidFill>
                <a:latin typeface="Times New Roman" pitchFamily="18" charset="0"/>
                <a:cs typeface="Times New Roman" pitchFamily="18" charset="0"/>
              </a:rPr>
              <a:t>	T2	</a:t>
            </a:r>
            <a:endParaRPr lang="en-US" sz="2400" dirty="0">
              <a:solidFill>
                <a:srgbClr val="FF00FF"/>
              </a:solidFill>
              <a:latin typeface="Times New Roman" pitchFamily="18" charset="0"/>
              <a:cs typeface="Times New Roman" pitchFamily="18" charset="0"/>
            </a:endParaRPr>
          </a:p>
        </p:txBody>
      </p:sp>
      <p:sp>
        <p:nvSpPr>
          <p:cNvPr id="5" name="Rectangle 2"/>
          <p:cNvSpPr>
            <a:spLocks noGrp="1" noChangeArrowheads="1"/>
          </p:cNvSpPr>
          <p:nvPr>
            <p:ph type="title"/>
          </p:nvPr>
        </p:nvSpPr>
        <p:spPr>
          <a:xfrm>
            <a:off x="457200" y="685800"/>
            <a:ext cx="8229600" cy="533400"/>
          </a:xfrm>
        </p:spPr>
        <p:txBody>
          <a:bodyPr>
            <a:noAutofit/>
          </a:bodyPr>
          <a:lstStyle/>
          <a:p>
            <a:r>
              <a:rPr lang="en-US" sz="3600" dirty="0" smtClean="0">
                <a:latin typeface="Times New Roman" pitchFamily="18" charset="0"/>
                <a:cs typeface="Times New Roman" pitchFamily="18" charset="0"/>
              </a:rPr>
              <a:t>Locking …</a:t>
            </a:r>
          </a:p>
        </p:txBody>
      </p:sp>
      <p:cxnSp>
        <p:nvCxnSpPr>
          <p:cNvPr id="3" name="Straight Connector 2"/>
          <p:cNvCxnSpPr/>
          <p:nvPr/>
        </p:nvCxnSpPr>
        <p:spPr>
          <a:xfrm>
            <a:off x="1219200" y="2193878"/>
            <a:ext cx="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371600" y="3581400"/>
            <a:ext cx="0" cy="1066800"/>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57200" y="1371600"/>
            <a:ext cx="8229600" cy="5029200"/>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If T1 locks Transaction (A) no one can use it unless </a:t>
            </a:r>
            <a:r>
              <a:rPr lang="en-US" dirty="0" err="1" smtClean="0"/>
              <a:t>unlockes</a:t>
            </a:r>
            <a:r>
              <a:rPr lang="en-US" dirty="0" smtClean="0"/>
              <a:t>. T2 must wait </a:t>
            </a:r>
            <a:endParaRPr lang="en-US" dirty="0"/>
          </a:p>
        </p:txBody>
      </p:sp>
    </p:spTree>
    <p:extLst>
      <p:ext uri="{BB962C8B-B14F-4D97-AF65-F5344CB8AC3E}">
        <p14:creationId xmlns:p14="http://schemas.microsoft.com/office/powerpoint/2010/main" val="2344973759"/>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pPr>
              <a:defRPr/>
            </a:pPr>
            <a:fld id="{1C496A14-4F2B-4403-98D8-D4148D9A944E}" type="slidenum">
              <a:rPr lang="en-US"/>
              <a:pPr>
                <a:defRPr/>
              </a:pPr>
              <a:t>48</a:t>
            </a:fld>
            <a:endParaRPr lang="en-US"/>
          </a:p>
        </p:txBody>
      </p:sp>
      <p:sp>
        <p:nvSpPr>
          <p:cNvPr id="1028" name="Rectangle 5"/>
          <p:cNvSpPr>
            <a:spLocks noChangeArrowheads="1"/>
          </p:cNvSpPr>
          <p:nvPr/>
        </p:nvSpPr>
        <p:spPr bwMode="auto">
          <a:xfrm>
            <a:off x="304800" y="1371600"/>
            <a:ext cx="8382000" cy="2438400"/>
          </a:xfrm>
          <a:prstGeom prst="rect">
            <a:avLst/>
          </a:prstGeom>
          <a:noFill/>
          <a:ln w="9525">
            <a:noFill/>
            <a:miter lim="800000"/>
            <a:headEnd/>
            <a:tailEnd/>
          </a:ln>
        </p:spPr>
        <p:txBody>
          <a:bodyPr/>
          <a:lstStyle/>
          <a:p>
            <a:pPr lvl="1" algn="just">
              <a:lnSpc>
                <a:spcPct val="80000"/>
              </a:lnSpc>
              <a:spcBef>
                <a:spcPct val="20000"/>
              </a:spcBef>
              <a:buClr>
                <a:srgbClr val="0000FF"/>
              </a:buClr>
            </a:pPr>
            <a:r>
              <a:rPr lang="en-US" sz="2400" dirty="0" smtClean="0">
                <a:solidFill>
                  <a:srgbClr val="FF00FF"/>
                </a:solidFill>
                <a:latin typeface="Times New Roman" pitchFamily="18" charset="0"/>
                <a:cs typeface="Times New Roman" pitchFamily="18" charset="0"/>
              </a:rPr>
              <a:t>S1					S2</a:t>
            </a:r>
          </a:p>
          <a:p>
            <a:pPr lvl="1" algn="just">
              <a:lnSpc>
                <a:spcPct val="80000"/>
              </a:lnSpc>
              <a:spcBef>
                <a:spcPct val="20000"/>
              </a:spcBef>
              <a:buClr>
                <a:srgbClr val="0000FF"/>
              </a:buClr>
            </a:pPr>
            <a:endParaRPr lang="en-US" sz="2400" dirty="0">
              <a:solidFill>
                <a:srgbClr val="FF00FF"/>
              </a:solidFill>
              <a:latin typeface="Times New Roman" pitchFamily="18" charset="0"/>
              <a:cs typeface="Times New Roman" pitchFamily="18" charset="0"/>
            </a:endParaRPr>
          </a:p>
        </p:txBody>
      </p:sp>
      <p:sp>
        <p:nvSpPr>
          <p:cNvPr id="5" name="Rectangle 2"/>
          <p:cNvSpPr>
            <a:spLocks noGrp="1" noChangeArrowheads="1"/>
          </p:cNvSpPr>
          <p:nvPr>
            <p:ph type="title"/>
          </p:nvPr>
        </p:nvSpPr>
        <p:spPr>
          <a:xfrm>
            <a:off x="457200" y="685800"/>
            <a:ext cx="8229600" cy="533400"/>
          </a:xfrm>
        </p:spPr>
        <p:txBody>
          <a:bodyPr>
            <a:noAutofit/>
          </a:bodyPr>
          <a:lstStyle/>
          <a:p>
            <a:r>
              <a:rPr lang="en-US" sz="3600" dirty="0" smtClean="0">
                <a:latin typeface="Times New Roman" pitchFamily="18" charset="0"/>
                <a:cs typeface="Times New Roman" pitchFamily="18" charset="0"/>
              </a:rPr>
              <a:t>Locking …</a:t>
            </a:r>
          </a:p>
        </p:txBody>
      </p:sp>
      <p:graphicFrame>
        <p:nvGraphicFramePr>
          <p:cNvPr id="3" name="Table 2"/>
          <p:cNvGraphicFramePr>
            <a:graphicFrameLocks noGrp="1"/>
          </p:cNvGraphicFramePr>
          <p:nvPr>
            <p:extLst>
              <p:ext uri="{D42A27DB-BD31-4B8C-83A1-F6EECF244321}">
                <p14:modId xmlns:p14="http://schemas.microsoft.com/office/powerpoint/2010/main" val="4065005087"/>
              </p:ext>
            </p:extLst>
          </p:nvPr>
        </p:nvGraphicFramePr>
        <p:xfrm>
          <a:off x="457200" y="1981200"/>
          <a:ext cx="2819400" cy="2199640"/>
        </p:xfrm>
        <a:graphic>
          <a:graphicData uri="http://schemas.openxmlformats.org/drawingml/2006/table">
            <a:tbl>
              <a:tblPr firstRow="1" bandRow="1">
                <a:tableStyleId>{5940675A-B579-460E-94D1-54222C63F5DA}</a:tableStyleId>
              </a:tblPr>
              <a:tblGrid>
                <a:gridCol w="1409700"/>
                <a:gridCol w="1409700"/>
              </a:tblGrid>
              <a:tr h="370840">
                <a:tc>
                  <a:txBody>
                    <a:bodyPr/>
                    <a:lstStyle/>
                    <a:p>
                      <a:r>
                        <a:rPr lang="en-US" dirty="0" smtClean="0"/>
                        <a:t>T1</a:t>
                      </a:r>
                      <a:endParaRPr lang="en-US" dirty="0"/>
                    </a:p>
                  </a:txBody>
                  <a:tcPr/>
                </a:tc>
                <a:tc>
                  <a:txBody>
                    <a:bodyPr/>
                    <a:lstStyle/>
                    <a:p>
                      <a:r>
                        <a:rPr lang="en-US" dirty="0" smtClean="0"/>
                        <a:t>T2</a:t>
                      </a:r>
                      <a:endParaRPr lang="en-US" dirty="0"/>
                    </a:p>
                  </a:txBody>
                  <a:tcPr/>
                </a:tc>
              </a:tr>
              <a:tr h="370840">
                <a:tc>
                  <a:txBody>
                    <a:bodyPr/>
                    <a:lstStyle/>
                    <a:p>
                      <a:r>
                        <a:rPr lang="en-US" dirty="0" smtClean="0"/>
                        <a:t>Lock-x(a)</a:t>
                      </a:r>
                    </a:p>
                    <a:p>
                      <a:r>
                        <a:rPr lang="en-US" dirty="0" smtClean="0"/>
                        <a:t>R(A)</a:t>
                      </a:r>
                    </a:p>
                    <a:p>
                      <a:r>
                        <a:rPr lang="en-US" dirty="0" smtClean="0"/>
                        <a:t>W(A)</a:t>
                      </a:r>
                      <a:endParaRPr lang="en-US" dirty="0"/>
                    </a:p>
                  </a:txBody>
                  <a:tcPr/>
                </a:tc>
                <a:tc>
                  <a:txBody>
                    <a:bodyPr/>
                    <a:lstStyle/>
                    <a:p>
                      <a:endParaRPr lang="en-US" dirty="0"/>
                    </a:p>
                  </a:txBody>
                  <a:tcPr/>
                </a:tc>
              </a:tr>
              <a:tr h="370840">
                <a:tc>
                  <a:txBody>
                    <a:bodyPr/>
                    <a:lstStyle/>
                    <a:p>
                      <a:endParaRPr lang="en-US" dirty="0"/>
                    </a:p>
                  </a:txBody>
                  <a:tcPr/>
                </a:tc>
                <a:tc>
                  <a:txBody>
                    <a:bodyPr/>
                    <a:lstStyle/>
                    <a:p>
                      <a:r>
                        <a:rPr lang="en-US" dirty="0" smtClean="0"/>
                        <a:t>Lock-x(b)</a:t>
                      </a:r>
                    </a:p>
                    <a:p>
                      <a:r>
                        <a:rPr lang="en-US" dirty="0" smtClean="0"/>
                        <a:t>R(B)</a:t>
                      </a:r>
                    </a:p>
                    <a:p>
                      <a:r>
                        <a:rPr lang="en-US" dirty="0" smtClean="0"/>
                        <a:t>W(B)</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76623069"/>
              </p:ext>
            </p:extLst>
          </p:nvPr>
        </p:nvGraphicFramePr>
        <p:xfrm>
          <a:off x="3886200" y="1981200"/>
          <a:ext cx="2819400" cy="1925320"/>
        </p:xfrm>
        <a:graphic>
          <a:graphicData uri="http://schemas.openxmlformats.org/drawingml/2006/table">
            <a:tbl>
              <a:tblPr firstRow="1" bandRow="1">
                <a:tableStyleId>{5940675A-B579-460E-94D1-54222C63F5DA}</a:tableStyleId>
              </a:tblPr>
              <a:tblGrid>
                <a:gridCol w="1409700"/>
                <a:gridCol w="1409700"/>
              </a:tblGrid>
              <a:tr h="370840">
                <a:tc>
                  <a:txBody>
                    <a:bodyPr/>
                    <a:lstStyle/>
                    <a:p>
                      <a:r>
                        <a:rPr lang="en-US" dirty="0" smtClean="0"/>
                        <a:t>T1</a:t>
                      </a:r>
                      <a:endParaRPr lang="en-US" dirty="0"/>
                    </a:p>
                  </a:txBody>
                  <a:tcPr/>
                </a:tc>
                <a:tc>
                  <a:txBody>
                    <a:bodyPr/>
                    <a:lstStyle/>
                    <a:p>
                      <a:r>
                        <a:rPr lang="en-US" dirty="0" smtClean="0"/>
                        <a:t>T2</a:t>
                      </a:r>
                      <a:endParaRPr lang="en-US" dirty="0"/>
                    </a:p>
                  </a:txBody>
                  <a:tcPr/>
                </a:tc>
              </a:tr>
              <a:tr h="370840">
                <a:tc>
                  <a:txBody>
                    <a:bodyPr/>
                    <a:lstStyle/>
                    <a:p>
                      <a:r>
                        <a:rPr lang="en-US" dirty="0" smtClean="0"/>
                        <a:t>Lock-s(a)</a:t>
                      </a:r>
                    </a:p>
                    <a:p>
                      <a:r>
                        <a:rPr lang="en-US" dirty="0" smtClean="0"/>
                        <a:t>R(A)</a:t>
                      </a:r>
                    </a:p>
                    <a:p>
                      <a:r>
                        <a:rPr lang="en-US" dirty="0" smtClean="0"/>
                        <a:t>Unlock(a)</a:t>
                      </a:r>
                      <a:endParaRPr lang="en-US" dirty="0"/>
                    </a:p>
                  </a:txBody>
                  <a:tcPr/>
                </a:tc>
                <a:tc>
                  <a:txBody>
                    <a:bodyPr/>
                    <a:lstStyle/>
                    <a:p>
                      <a:endParaRPr lang="en-US"/>
                    </a:p>
                  </a:txBody>
                  <a:tcPr/>
                </a:tc>
              </a:tr>
              <a:tr h="370840">
                <a:tc>
                  <a:txBody>
                    <a:bodyPr/>
                    <a:lstStyle/>
                    <a:p>
                      <a:endParaRPr lang="en-US" dirty="0"/>
                    </a:p>
                  </a:txBody>
                  <a:tcPr/>
                </a:tc>
                <a:tc>
                  <a:txBody>
                    <a:bodyPr/>
                    <a:lstStyle/>
                    <a:p>
                      <a:r>
                        <a:rPr lang="en-US" dirty="0" smtClean="0"/>
                        <a:t>R(A)</a:t>
                      </a:r>
                    </a:p>
                    <a:p>
                      <a:r>
                        <a:rPr lang="en-US" dirty="0" smtClean="0"/>
                        <a:t>W(A)</a:t>
                      </a:r>
                      <a:endParaRPr lang="en-US" dirty="0"/>
                    </a:p>
                  </a:txBody>
                  <a:tcPr/>
                </a:tc>
              </a:tr>
            </a:tbl>
          </a:graphicData>
        </a:graphic>
      </p:graphicFrame>
      <p:sp>
        <p:nvSpPr>
          <p:cNvPr id="9" name="Rectangle 5"/>
          <p:cNvSpPr>
            <a:spLocks noChangeArrowheads="1"/>
          </p:cNvSpPr>
          <p:nvPr/>
        </p:nvSpPr>
        <p:spPr bwMode="auto">
          <a:xfrm>
            <a:off x="152400" y="4191000"/>
            <a:ext cx="8382000" cy="2438400"/>
          </a:xfrm>
          <a:prstGeom prst="rect">
            <a:avLst/>
          </a:prstGeom>
          <a:noFill/>
          <a:ln w="9525">
            <a:noFill/>
            <a:miter lim="800000"/>
            <a:headEnd/>
            <a:tailEnd/>
          </a:ln>
        </p:spPr>
        <p:txBody>
          <a:bodyPr/>
          <a:lstStyle/>
          <a:p>
            <a:pPr lvl="1" algn="just">
              <a:lnSpc>
                <a:spcPct val="80000"/>
              </a:lnSpc>
              <a:spcBef>
                <a:spcPct val="20000"/>
              </a:spcBef>
              <a:buClr>
                <a:srgbClr val="0000FF"/>
              </a:buClr>
            </a:pPr>
            <a:r>
              <a:rPr lang="en-US" sz="2400" dirty="0" smtClean="0">
                <a:solidFill>
                  <a:srgbClr val="FF00FF"/>
                </a:solidFill>
                <a:latin typeface="Times New Roman" pitchFamily="18" charset="0"/>
                <a:cs typeface="Times New Roman" pitchFamily="18" charset="0"/>
              </a:rPr>
              <a:t>S1 : If T1 asks for lock-S(A) it can not write so T1 must ask for lock-X(A). T2 also must asks for lock-S(B).</a:t>
            </a:r>
          </a:p>
          <a:p>
            <a:pPr lvl="1" algn="just">
              <a:lnSpc>
                <a:spcPct val="80000"/>
              </a:lnSpc>
              <a:spcBef>
                <a:spcPct val="20000"/>
              </a:spcBef>
              <a:buClr>
                <a:srgbClr val="0000FF"/>
              </a:buClr>
            </a:pPr>
            <a:r>
              <a:rPr lang="en-US" sz="2400" dirty="0" smtClean="0">
                <a:solidFill>
                  <a:srgbClr val="FF00FF"/>
                </a:solidFill>
                <a:latin typeface="Times New Roman" pitchFamily="18" charset="0"/>
                <a:cs typeface="Times New Roman" pitchFamily="18" charset="0"/>
              </a:rPr>
              <a:t>S2: since both T1 and T2 uses same variable T2 can not ask lock operation it must wait until T1 unlocks.</a:t>
            </a:r>
          </a:p>
          <a:p>
            <a:pPr lvl="1" algn="just">
              <a:lnSpc>
                <a:spcPct val="80000"/>
              </a:lnSpc>
              <a:spcBef>
                <a:spcPct val="20000"/>
              </a:spcBef>
              <a:buClr>
                <a:srgbClr val="0000FF"/>
              </a:buClr>
            </a:pPr>
            <a:r>
              <a:rPr lang="en-US" sz="2400" dirty="0" smtClean="0">
                <a:latin typeface="Times New Roman" pitchFamily="18" charset="0"/>
                <a:cs typeface="Times New Roman" pitchFamily="18" charset="0"/>
              </a:rPr>
              <a:t>Note: if T1 and T2 is compatible no need to wait other transaction (if both t1 and t2 is shared mode lock ) no need to wait each other</a:t>
            </a:r>
          </a:p>
          <a:p>
            <a:pPr lvl="1" algn="just">
              <a:lnSpc>
                <a:spcPct val="80000"/>
              </a:lnSpc>
              <a:spcBef>
                <a:spcPct val="20000"/>
              </a:spcBef>
              <a:buClr>
                <a:srgbClr val="0000FF"/>
              </a:buClr>
            </a:pPr>
            <a:endParaRPr lang="en-US" sz="2400" dirty="0">
              <a:solidFill>
                <a:srgbClr val="FF00FF"/>
              </a:solidFill>
              <a:latin typeface="Times New Roman" pitchFamily="18" charset="0"/>
              <a:cs typeface="Times New Roman" pitchFamily="18" charset="0"/>
            </a:endParaRPr>
          </a:p>
        </p:txBody>
      </p:sp>
    </p:spTree>
    <p:extLst>
      <p:ext uri="{BB962C8B-B14F-4D97-AF65-F5344CB8AC3E}">
        <p14:creationId xmlns:p14="http://schemas.microsoft.com/office/powerpoint/2010/main" val="2531358513"/>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latin typeface="Times New Roman" pitchFamily="18" charset="0"/>
                <a:cs typeface="Times New Roman" pitchFamily="18" charset="0"/>
              </a:rPr>
              <a:t>Limitation of Lock based Protocol</a:t>
            </a:r>
            <a:endParaRPr lang="en-US" sz="4000" dirty="0">
              <a:latin typeface="Times New Roman" pitchFamily="18" charset="0"/>
              <a:cs typeface="Times New Roman" pitchFamily="18" charset="0"/>
            </a:endParaRPr>
          </a:p>
        </p:txBody>
      </p:sp>
      <p:sp>
        <p:nvSpPr>
          <p:cNvPr id="4" name="Content Placeholder 3"/>
          <p:cNvSpPr>
            <a:spLocks noGrp="1"/>
          </p:cNvSpPr>
          <p:nvPr>
            <p:ph sz="half" idx="2"/>
          </p:nvPr>
        </p:nvSpPr>
        <p:spPr>
          <a:xfrm>
            <a:off x="381000" y="1219200"/>
            <a:ext cx="4648200" cy="5410200"/>
          </a:xfrm>
        </p:spPr>
        <p:txBody>
          <a:bodyPr/>
          <a:lstStyle/>
          <a:p>
            <a:r>
              <a:rPr lang="en-US" sz="2800" dirty="0">
                <a:latin typeface="Times New Roman" pitchFamily="18" charset="0"/>
                <a:cs typeface="Times New Roman" pitchFamily="18" charset="0"/>
              </a:rPr>
              <a:t>Deadlock and </a:t>
            </a:r>
            <a:r>
              <a:rPr lang="en-US" sz="2800" dirty="0" smtClean="0">
                <a:latin typeface="Times New Roman" pitchFamily="18" charset="0"/>
                <a:cs typeface="Times New Roman" pitchFamily="18" charset="0"/>
              </a:rPr>
              <a:t>Starvation</a:t>
            </a:r>
          </a:p>
          <a:p>
            <a:pPr marL="514350" indent="-514350">
              <a:buAutoNum type="arabicPeriod"/>
            </a:pPr>
            <a:r>
              <a:rPr lang="en-US" sz="2800" dirty="0" smtClean="0">
                <a:latin typeface="Times New Roman" pitchFamily="18" charset="0"/>
                <a:cs typeface="Times New Roman" pitchFamily="18" charset="0"/>
              </a:rPr>
              <a:t>Deadlock: </a:t>
            </a:r>
          </a:p>
          <a:p>
            <a:pPr marL="514350" indent="-514350">
              <a:buAutoNum type="arabicPeriod"/>
            </a:pPr>
            <a:endParaRPr lang="en-US" dirty="0"/>
          </a:p>
        </p:txBody>
      </p:sp>
      <p:sp>
        <p:nvSpPr>
          <p:cNvPr id="5" name="Slide Number Placeholder 4"/>
          <p:cNvSpPr>
            <a:spLocks noGrp="1"/>
          </p:cNvSpPr>
          <p:nvPr>
            <p:ph type="sldNum" sz="quarter" idx="12"/>
          </p:nvPr>
        </p:nvSpPr>
        <p:spPr/>
        <p:txBody>
          <a:bodyPr/>
          <a:lstStyle/>
          <a:p>
            <a:pPr>
              <a:defRPr/>
            </a:pPr>
            <a:fld id="{1738C0D0-47A5-4863-AE5C-1DD3EA18FCE6}" type="slidenum">
              <a:rPr lang="en-US" smtClean="0"/>
              <a:pPr>
                <a:defRPr/>
              </a:pPr>
              <a:t>49</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821930285"/>
              </p:ext>
            </p:extLst>
          </p:nvPr>
        </p:nvGraphicFramePr>
        <p:xfrm>
          <a:off x="762000" y="2438400"/>
          <a:ext cx="2895600" cy="3931920"/>
        </p:xfrm>
        <a:graphic>
          <a:graphicData uri="http://schemas.openxmlformats.org/drawingml/2006/table">
            <a:tbl>
              <a:tblPr firstRow="1" bandRow="1">
                <a:tableStyleId>{5940675A-B579-460E-94D1-54222C63F5DA}</a:tableStyleId>
              </a:tblPr>
              <a:tblGrid>
                <a:gridCol w="1447800"/>
                <a:gridCol w="1447800"/>
              </a:tblGrid>
              <a:tr h="276447">
                <a:tc>
                  <a:txBody>
                    <a:bodyPr/>
                    <a:lstStyle/>
                    <a:p>
                      <a:r>
                        <a:rPr lang="en-US" dirty="0" smtClean="0"/>
                        <a:t>T1</a:t>
                      </a:r>
                      <a:endParaRPr lang="en-US" dirty="0"/>
                    </a:p>
                  </a:txBody>
                  <a:tcPr/>
                </a:tc>
                <a:tc>
                  <a:txBody>
                    <a:bodyPr/>
                    <a:lstStyle/>
                    <a:p>
                      <a:r>
                        <a:rPr lang="en-US" dirty="0" smtClean="0"/>
                        <a:t>T2</a:t>
                      </a:r>
                      <a:endParaRPr lang="en-US" dirty="0"/>
                    </a:p>
                  </a:txBody>
                  <a:tcPr/>
                </a:tc>
              </a:tr>
              <a:tr h="898451">
                <a:tc>
                  <a:txBody>
                    <a:bodyPr/>
                    <a:lstStyle/>
                    <a:p>
                      <a:r>
                        <a:rPr lang="en-US" dirty="0" smtClean="0"/>
                        <a:t>Lock-x(A)</a:t>
                      </a:r>
                    </a:p>
                    <a:p>
                      <a:r>
                        <a:rPr lang="en-US" dirty="0" smtClean="0"/>
                        <a:t>R(A)</a:t>
                      </a:r>
                    </a:p>
                    <a:p>
                      <a:r>
                        <a:rPr lang="en-US" dirty="0" smtClean="0"/>
                        <a:t>A=A+100</a:t>
                      </a:r>
                    </a:p>
                    <a:p>
                      <a:r>
                        <a:rPr lang="en-US" dirty="0" smtClean="0"/>
                        <a:t>W(A)</a:t>
                      </a:r>
                      <a:endParaRPr lang="en-US" dirty="0"/>
                    </a:p>
                  </a:txBody>
                  <a:tcPr/>
                </a:tc>
                <a:tc>
                  <a:txBody>
                    <a:bodyPr/>
                    <a:lstStyle/>
                    <a:p>
                      <a:endParaRPr lang="en-US" dirty="0"/>
                    </a:p>
                  </a:txBody>
                  <a:tcPr/>
                </a:tc>
              </a:tr>
              <a:tr h="1105786">
                <a:tc>
                  <a:txBody>
                    <a:bodyPr/>
                    <a:lstStyle/>
                    <a:p>
                      <a:endParaRPr lang="en-US" dirty="0"/>
                    </a:p>
                  </a:txBody>
                  <a:tcPr/>
                </a:tc>
                <a:tc>
                  <a:txBody>
                    <a:bodyPr/>
                    <a:lstStyle/>
                    <a:p>
                      <a:r>
                        <a:rPr lang="en-US" dirty="0" smtClean="0"/>
                        <a:t>Lock-S(B)</a:t>
                      </a:r>
                    </a:p>
                    <a:p>
                      <a:r>
                        <a:rPr lang="en-US" dirty="0" smtClean="0"/>
                        <a:t>R(B)</a:t>
                      </a:r>
                    </a:p>
                    <a:p>
                      <a:r>
                        <a:rPr lang="en-US" dirty="0" smtClean="0"/>
                        <a:t>Lock-x(A)</a:t>
                      </a:r>
                    </a:p>
                    <a:p>
                      <a:r>
                        <a:rPr lang="en-US" dirty="0" smtClean="0"/>
                        <a:t>R(A)</a:t>
                      </a:r>
                    </a:p>
                    <a:p>
                      <a:r>
                        <a:rPr lang="en-US" dirty="0" smtClean="0"/>
                        <a:t>W(A)</a:t>
                      </a:r>
                      <a:endParaRPr lang="en-US" dirty="0"/>
                    </a:p>
                  </a:txBody>
                  <a:tcPr/>
                </a:tc>
              </a:tr>
              <a:tr h="691116">
                <a:tc>
                  <a:txBody>
                    <a:bodyPr/>
                    <a:lstStyle/>
                    <a:p>
                      <a:r>
                        <a:rPr lang="en-US" dirty="0" smtClean="0"/>
                        <a:t>Lock-x(B)</a:t>
                      </a:r>
                    </a:p>
                    <a:p>
                      <a:r>
                        <a:rPr lang="en-US" dirty="0" smtClean="0"/>
                        <a:t>R(B)</a:t>
                      </a:r>
                    </a:p>
                    <a:p>
                      <a:r>
                        <a:rPr lang="en-US" dirty="0" smtClean="0"/>
                        <a:t>W(B)</a:t>
                      </a:r>
                      <a:endParaRPr lang="en-US" dirty="0"/>
                    </a:p>
                  </a:txBody>
                  <a:tcPr/>
                </a:tc>
                <a:tc>
                  <a:txBody>
                    <a:bodyPr/>
                    <a:lstStyle/>
                    <a:p>
                      <a:endParaRPr lang="en-US" dirty="0"/>
                    </a:p>
                  </a:txBody>
                  <a:tcPr/>
                </a:tc>
              </a:tr>
            </a:tbl>
          </a:graphicData>
        </a:graphic>
      </p:graphicFrame>
      <p:sp>
        <p:nvSpPr>
          <p:cNvPr id="9" name="Content Placeholder 3"/>
          <p:cNvSpPr txBox="1">
            <a:spLocks/>
          </p:cNvSpPr>
          <p:nvPr/>
        </p:nvSpPr>
        <p:spPr>
          <a:xfrm>
            <a:off x="4572000" y="1392071"/>
            <a:ext cx="4191000" cy="54102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sz="2400" dirty="0" smtClean="0">
                <a:latin typeface="Times New Roman" pitchFamily="18" charset="0"/>
                <a:cs typeface="Times New Roman" pitchFamily="18" charset="0"/>
              </a:rPr>
              <a:t>T1 ------&gt;T2</a:t>
            </a:r>
          </a:p>
          <a:p>
            <a:r>
              <a:rPr lang="en-US" sz="2400" dirty="0" smtClean="0">
                <a:latin typeface="Times New Roman" pitchFamily="18" charset="0"/>
                <a:cs typeface="Times New Roman" pitchFamily="18" charset="0"/>
              </a:rPr>
              <a:t>T2 ------&gt;T1</a:t>
            </a:r>
          </a:p>
          <a:p>
            <a:r>
              <a:rPr lang="en-US" sz="2400" dirty="0" smtClean="0">
                <a:latin typeface="Times New Roman" pitchFamily="18" charset="0"/>
                <a:cs typeface="Times New Roman" pitchFamily="18" charset="0"/>
              </a:rPr>
              <a:t>If both T1&amp;T2 waiting each other then deadlock occur</a:t>
            </a:r>
          </a:p>
          <a:p>
            <a:pPr marL="0" indent="0">
              <a:buNone/>
            </a:pPr>
            <a:r>
              <a:rPr lang="en-US" dirty="0" smtClean="0"/>
              <a:t>To solve this deadlock problem we have to kill(roll back)one of the two transaction. </a:t>
            </a:r>
            <a:endParaRPr lang="en-US" dirty="0"/>
          </a:p>
        </p:txBody>
      </p:sp>
    </p:spTree>
    <p:extLst>
      <p:ext uri="{BB962C8B-B14F-4D97-AF65-F5344CB8AC3E}">
        <p14:creationId xmlns:p14="http://schemas.microsoft.com/office/powerpoint/2010/main" val="18052072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pPr>
              <a:defRPr/>
            </a:pPr>
            <a:fld id="{DFEE8E6A-32BF-4EA2-B6B3-E90444063B58}" type="slidenum">
              <a:rPr lang="en-US"/>
              <a:pPr>
                <a:defRPr/>
              </a:pPr>
              <a:t>5</a:t>
            </a:fld>
            <a:endParaRPr lang="en-US"/>
          </a:p>
        </p:txBody>
      </p:sp>
      <p:sp>
        <p:nvSpPr>
          <p:cNvPr id="7171" name="Rectangle 3"/>
          <p:cNvSpPr>
            <a:spLocks noGrp="1" noChangeArrowheads="1"/>
          </p:cNvSpPr>
          <p:nvPr>
            <p:ph type="body" idx="1"/>
          </p:nvPr>
        </p:nvSpPr>
        <p:spPr>
          <a:xfrm>
            <a:off x="457200" y="1447800"/>
            <a:ext cx="8229600" cy="5257800"/>
          </a:xfrm>
        </p:spPr>
        <p:txBody>
          <a:bodyPr>
            <a:normAutofit/>
          </a:bodyPr>
          <a:lstStyle/>
          <a:p>
            <a:pPr algn="just" eaLnBrk="1" hangingPunct="1">
              <a:lnSpc>
                <a:spcPct val="80000"/>
              </a:lnSpc>
            </a:pPr>
            <a:r>
              <a:rPr lang="en-US" sz="2400" b="1" dirty="0" smtClean="0">
                <a:solidFill>
                  <a:srgbClr val="3333FF"/>
                </a:solidFill>
                <a:latin typeface="Times New Roman" pitchFamily="18" charset="0"/>
                <a:cs typeface="Times New Roman" pitchFamily="18" charset="0"/>
              </a:rPr>
              <a:t>A Transaction:</a:t>
            </a:r>
          </a:p>
          <a:p>
            <a:pPr lvl="1" algn="just" eaLnBrk="1" hangingPunct="1">
              <a:lnSpc>
                <a:spcPct val="80000"/>
              </a:lnSpc>
            </a:pPr>
            <a:r>
              <a:rPr lang="en-US" dirty="0" smtClean="0">
                <a:latin typeface="Times New Roman" pitchFamily="18" charset="0"/>
                <a:cs typeface="Times New Roman" pitchFamily="18" charset="0"/>
              </a:rPr>
              <a:t>Logical unit of database processing that includes one or more access operations (read -retrieval, write - insert or update, delete).</a:t>
            </a:r>
          </a:p>
          <a:p>
            <a:pPr lvl="1" algn="just" eaLnBrk="1" hangingPunct="1">
              <a:lnSpc>
                <a:spcPct val="80000"/>
              </a:lnSpc>
            </a:pPr>
            <a:r>
              <a:rPr lang="en-US" dirty="0" smtClean="0">
                <a:latin typeface="Times New Roman" pitchFamily="18" charset="0"/>
                <a:cs typeface="Times New Roman" pitchFamily="18" charset="0"/>
              </a:rPr>
              <a:t>Examples include </a:t>
            </a:r>
            <a:r>
              <a:rPr lang="en-US" dirty="0" smtClean="0">
                <a:solidFill>
                  <a:srgbClr val="FF0000"/>
                </a:solidFill>
                <a:latin typeface="Times New Roman" pitchFamily="18" charset="0"/>
                <a:cs typeface="Times New Roman" pitchFamily="18" charset="0"/>
              </a:rPr>
              <a:t>ATM transactions, credit card approvals, flight reservations, hotel check-in, phone calls, supermarket canning, academic registration and billing. </a:t>
            </a:r>
          </a:p>
          <a:p>
            <a:pPr lvl="1" algn="just" eaLnBrk="1" hangingPunct="1">
              <a:lnSpc>
                <a:spcPct val="80000"/>
              </a:lnSpc>
            </a:pPr>
            <a:r>
              <a:rPr lang="en-US" dirty="0" smtClean="0">
                <a:solidFill>
                  <a:srgbClr val="FF0000"/>
                </a:solidFill>
                <a:latin typeface="Times New Roman" pitchFamily="18" charset="0"/>
                <a:cs typeface="Times New Roman" pitchFamily="18" charset="0"/>
              </a:rPr>
              <a:t>Database before transaction and after transaction must be in consistent state.</a:t>
            </a:r>
          </a:p>
          <a:p>
            <a:pPr algn="just" eaLnBrk="1" hangingPunct="1">
              <a:lnSpc>
                <a:spcPct val="80000"/>
              </a:lnSpc>
            </a:pPr>
            <a:r>
              <a:rPr lang="en-US" sz="2400" b="1" dirty="0" smtClean="0">
                <a:solidFill>
                  <a:srgbClr val="CC00CC"/>
                </a:solidFill>
                <a:latin typeface="Times New Roman" pitchFamily="18" charset="0"/>
                <a:cs typeface="Times New Roman" pitchFamily="18" charset="0"/>
              </a:rPr>
              <a:t>Transaction boundaries</a:t>
            </a:r>
            <a:r>
              <a:rPr lang="en-US" sz="2400" dirty="0" smtClean="0">
                <a:solidFill>
                  <a:srgbClr val="CC00CC"/>
                </a:solidFill>
                <a:latin typeface="Times New Roman" pitchFamily="18" charset="0"/>
                <a:cs typeface="Times New Roman" pitchFamily="18" charset="0"/>
              </a:rPr>
              <a:t>:</a:t>
            </a:r>
          </a:p>
          <a:p>
            <a:pPr lvl="1" algn="just" eaLnBrk="1" hangingPunct="1">
              <a:lnSpc>
                <a:spcPct val="80000"/>
              </a:lnSpc>
            </a:pPr>
            <a:r>
              <a:rPr lang="en-US" dirty="0" smtClean="0">
                <a:latin typeface="Times New Roman" pitchFamily="18" charset="0"/>
                <a:cs typeface="Times New Roman" pitchFamily="18" charset="0"/>
              </a:rPr>
              <a:t>Any single transaction in an application program is bounded with </a:t>
            </a:r>
            <a:r>
              <a:rPr lang="en-US" dirty="0" smtClean="0">
                <a:solidFill>
                  <a:srgbClr val="3333FF"/>
                </a:solidFill>
                <a:latin typeface="Times New Roman" pitchFamily="18" charset="0"/>
                <a:cs typeface="Times New Roman" pitchFamily="18" charset="0"/>
              </a:rPr>
              <a:t>Begin </a:t>
            </a:r>
            <a:r>
              <a:rPr lang="en-US" dirty="0" smtClean="0">
                <a:latin typeface="Times New Roman" pitchFamily="18" charset="0"/>
                <a:cs typeface="Times New Roman" pitchFamily="18" charset="0"/>
              </a:rPr>
              <a:t>and</a:t>
            </a:r>
            <a:r>
              <a:rPr lang="en-US" dirty="0" smtClean="0">
                <a:solidFill>
                  <a:srgbClr val="3333FF"/>
                </a:solidFill>
                <a:latin typeface="Times New Roman" pitchFamily="18" charset="0"/>
                <a:cs typeface="Times New Roman" pitchFamily="18" charset="0"/>
              </a:rPr>
              <a:t> End</a:t>
            </a:r>
            <a:r>
              <a:rPr lang="en-US" dirty="0" smtClean="0">
                <a:latin typeface="Times New Roman" pitchFamily="18" charset="0"/>
                <a:cs typeface="Times New Roman" pitchFamily="18" charset="0"/>
              </a:rPr>
              <a:t>  statements.</a:t>
            </a:r>
          </a:p>
          <a:p>
            <a:pPr lvl="1" algn="just" eaLnBrk="1" hangingPunct="1">
              <a:lnSpc>
                <a:spcPct val="80000"/>
              </a:lnSpc>
            </a:pPr>
            <a:r>
              <a:rPr lang="en-US" dirty="0" smtClean="0">
                <a:latin typeface="Times New Roman" pitchFamily="18" charset="0"/>
                <a:cs typeface="Times New Roman" pitchFamily="18" charset="0"/>
              </a:rPr>
              <a:t>An </a:t>
            </a:r>
            <a:r>
              <a:rPr lang="en-US" b="1" dirty="0" smtClean="0">
                <a:solidFill>
                  <a:srgbClr val="FF0000"/>
                </a:solidFill>
                <a:latin typeface="Times New Roman" pitchFamily="18" charset="0"/>
                <a:cs typeface="Times New Roman" pitchFamily="18" charset="0"/>
              </a:rPr>
              <a:t>application program</a:t>
            </a:r>
            <a:r>
              <a:rPr lang="en-US" dirty="0" smtClean="0">
                <a:latin typeface="Times New Roman" pitchFamily="18" charset="0"/>
                <a:cs typeface="Times New Roman" pitchFamily="18" charset="0"/>
              </a:rPr>
              <a:t> may contain several transactions separated by the Begin and End transaction boundaries.</a:t>
            </a:r>
          </a:p>
        </p:txBody>
      </p:sp>
      <p:sp>
        <p:nvSpPr>
          <p:cNvPr id="4" name="Title 1"/>
          <p:cNvSpPr>
            <a:spLocks noGrp="1"/>
          </p:cNvSpPr>
          <p:nvPr>
            <p:ph type="title"/>
          </p:nvPr>
        </p:nvSpPr>
        <p:spPr>
          <a:xfrm>
            <a:off x="457200" y="704088"/>
            <a:ext cx="8229600" cy="667512"/>
          </a:xfrm>
        </p:spPr>
        <p:txBody>
          <a:bodyPr>
            <a:normAutofit/>
          </a:bodyPr>
          <a:lstStyle/>
          <a:p>
            <a:r>
              <a:rPr lang="en-US" sz="3600" dirty="0" smtClean="0">
                <a:latin typeface="Times New Roman" pitchFamily="18" charset="0"/>
                <a:cs typeface="Times New Roman" pitchFamily="18" charset="0"/>
              </a:rPr>
              <a:t>Introduction…</a:t>
            </a:r>
          </a:p>
        </p:txBody>
      </p:sp>
    </p:spTree>
  </p:cSld>
  <p:clrMapOvr>
    <a:masterClrMapping/>
  </p:clrMapOvr>
  <p:transition>
    <p:cover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92162"/>
          </a:xfrm>
        </p:spPr>
        <p:txBody>
          <a:bodyPr>
            <a:normAutofit/>
          </a:bodyPr>
          <a:lstStyle/>
          <a:p>
            <a:r>
              <a:rPr lang="en-US" sz="4000" dirty="0" smtClean="0">
                <a:latin typeface="Times New Roman" pitchFamily="18" charset="0"/>
                <a:cs typeface="Times New Roman" pitchFamily="18" charset="0"/>
              </a:rPr>
              <a:t>Limitation of Lock based Protocol</a:t>
            </a:r>
            <a:endParaRPr lang="en-US" sz="4000" dirty="0">
              <a:latin typeface="Times New Roman" pitchFamily="18" charset="0"/>
              <a:cs typeface="Times New Roman" pitchFamily="18" charset="0"/>
            </a:endParaRPr>
          </a:p>
        </p:txBody>
      </p:sp>
      <p:sp>
        <p:nvSpPr>
          <p:cNvPr id="4" name="Content Placeholder 3"/>
          <p:cNvSpPr>
            <a:spLocks noGrp="1"/>
          </p:cNvSpPr>
          <p:nvPr>
            <p:ph sz="half" idx="2"/>
          </p:nvPr>
        </p:nvSpPr>
        <p:spPr>
          <a:xfrm>
            <a:off x="381000" y="914400"/>
            <a:ext cx="5334000" cy="4724400"/>
          </a:xfrm>
        </p:spPr>
        <p:txBody>
          <a:bodyPr/>
          <a:lstStyle/>
          <a:p>
            <a:pPr marL="0" indent="0">
              <a:buNone/>
            </a:pPr>
            <a:r>
              <a:rPr lang="en-US" sz="2800" dirty="0" smtClean="0">
                <a:latin typeface="Times New Roman" pitchFamily="18" charset="0"/>
                <a:cs typeface="Times New Roman" pitchFamily="18" charset="0"/>
              </a:rPr>
              <a:t>2</a:t>
            </a:r>
            <a:r>
              <a:rPr lang="en-US" sz="2800" dirty="0" smtClean="0">
                <a:solidFill>
                  <a:schemeClr val="accent3"/>
                </a:solidFill>
                <a:latin typeface="Times New Roman" pitchFamily="18" charset="0"/>
                <a:cs typeface="Times New Roman" pitchFamily="18" charset="0"/>
              </a:rPr>
              <a:t>. </a:t>
            </a:r>
            <a:r>
              <a:rPr lang="en-US" sz="2800" dirty="0" smtClean="0">
                <a:solidFill>
                  <a:schemeClr val="accent1"/>
                </a:solidFill>
                <a:latin typeface="Times New Roman" pitchFamily="18" charset="0"/>
                <a:cs typeface="Times New Roman" pitchFamily="18" charset="0"/>
              </a:rPr>
              <a:t>Starvation: </a:t>
            </a:r>
          </a:p>
          <a:p>
            <a:pPr marL="514350" indent="-514350">
              <a:buAutoNum type="arabicPeriod"/>
            </a:pPr>
            <a:endParaRPr lang="en-US" dirty="0"/>
          </a:p>
        </p:txBody>
      </p:sp>
      <p:sp>
        <p:nvSpPr>
          <p:cNvPr id="5" name="Slide Number Placeholder 4"/>
          <p:cNvSpPr>
            <a:spLocks noGrp="1"/>
          </p:cNvSpPr>
          <p:nvPr>
            <p:ph type="sldNum" sz="quarter" idx="12"/>
          </p:nvPr>
        </p:nvSpPr>
        <p:spPr/>
        <p:txBody>
          <a:bodyPr/>
          <a:lstStyle/>
          <a:p>
            <a:pPr>
              <a:defRPr/>
            </a:pPr>
            <a:fld id="{1738C0D0-47A5-4863-AE5C-1DD3EA18FCE6}" type="slidenum">
              <a:rPr lang="en-US" smtClean="0"/>
              <a:pPr>
                <a:defRPr/>
              </a:pPr>
              <a:t>50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915906106"/>
              </p:ext>
            </p:extLst>
          </p:nvPr>
        </p:nvGraphicFramePr>
        <p:xfrm>
          <a:off x="228600" y="1600200"/>
          <a:ext cx="5181600" cy="4038600"/>
        </p:xfrm>
        <a:graphic>
          <a:graphicData uri="http://schemas.openxmlformats.org/drawingml/2006/table">
            <a:tbl>
              <a:tblPr firstRow="1" bandRow="1">
                <a:tableStyleId>{5940675A-B579-460E-94D1-54222C63F5DA}</a:tableStyleId>
              </a:tblPr>
              <a:tblGrid>
                <a:gridCol w="1139952"/>
                <a:gridCol w="1126998"/>
                <a:gridCol w="1165860"/>
                <a:gridCol w="1748790"/>
              </a:tblGrid>
              <a:tr h="328732">
                <a:tc>
                  <a:txBody>
                    <a:bodyPr/>
                    <a:lstStyle/>
                    <a:p>
                      <a:r>
                        <a:rPr lang="en-US" dirty="0" smtClean="0"/>
                        <a:t>T1</a:t>
                      </a:r>
                      <a:endParaRPr lang="en-US" dirty="0"/>
                    </a:p>
                  </a:txBody>
                  <a:tcPr/>
                </a:tc>
                <a:tc>
                  <a:txBody>
                    <a:bodyPr/>
                    <a:lstStyle/>
                    <a:p>
                      <a:r>
                        <a:rPr lang="en-US" dirty="0" smtClean="0"/>
                        <a:t>T2</a:t>
                      </a:r>
                      <a:endParaRPr lang="en-US" dirty="0"/>
                    </a:p>
                  </a:txBody>
                  <a:tcPr/>
                </a:tc>
                <a:tc>
                  <a:txBody>
                    <a:bodyPr/>
                    <a:lstStyle/>
                    <a:p>
                      <a:r>
                        <a:rPr lang="en-US" dirty="0" smtClean="0"/>
                        <a:t>T3</a:t>
                      </a:r>
                      <a:endParaRPr lang="en-US" dirty="0"/>
                    </a:p>
                  </a:txBody>
                  <a:tcPr/>
                </a:tc>
                <a:tc>
                  <a:txBody>
                    <a:bodyPr/>
                    <a:lstStyle/>
                    <a:p>
                      <a:r>
                        <a:rPr lang="en-US" dirty="0" smtClean="0"/>
                        <a:t>T4</a:t>
                      </a:r>
                      <a:endParaRPr lang="en-US" dirty="0"/>
                    </a:p>
                  </a:txBody>
                  <a:tcPr/>
                </a:tc>
              </a:tr>
              <a:tr h="929640">
                <a:tc>
                  <a:txBody>
                    <a:bodyPr/>
                    <a:lstStyle/>
                    <a:p>
                      <a:r>
                        <a:rPr lang="en-US" dirty="0" smtClean="0"/>
                        <a:t>Lock-x(A)</a:t>
                      </a:r>
                    </a:p>
                    <a:p>
                      <a:r>
                        <a:rPr lang="en-US" dirty="0" smtClean="0"/>
                        <a:t>R(A)</a:t>
                      </a:r>
                    </a:p>
                  </a:txBody>
                  <a:tcPr/>
                </a:tc>
                <a:tc>
                  <a:txBody>
                    <a:bodyPr/>
                    <a:lstStyle/>
                    <a:p>
                      <a:endParaRPr lang="en-US" dirty="0"/>
                    </a:p>
                  </a:txBody>
                  <a:tcPr/>
                </a:tc>
                <a:tc>
                  <a:txBody>
                    <a:bodyPr/>
                    <a:lstStyle/>
                    <a:p>
                      <a:endParaRPr lang="en-US" dirty="0"/>
                    </a:p>
                  </a:txBody>
                  <a:tcPr/>
                </a:tc>
                <a:tc>
                  <a:txBody>
                    <a:bodyPr/>
                    <a:lstStyle/>
                    <a:p>
                      <a:endParaRPr lang="en-US" dirty="0"/>
                    </a:p>
                  </a:txBody>
                  <a:tcPr/>
                </a:tc>
              </a:tr>
              <a:tr h="993841">
                <a:tc>
                  <a:txBody>
                    <a:bodyPr/>
                    <a:lstStyle/>
                    <a:p>
                      <a:endParaRPr lang="en-US" dirty="0"/>
                    </a:p>
                  </a:txBody>
                  <a:tcPr/>
                </a:tc>
                <a:tc>
                  <a:txBody>
                    <a:bodyPr/>
                    <a:lstStyle/>
                    <a:p>
                      <a:r>
                        <a:rPr lang="en-US" dirty="0" smtClean="0"/>
                        <a:t>Lock-x(A)</a:t>
                      </a:r>
                    </a:p>
                    <a:p>
                      <a:r>
                        <a:rPr lang="en-US" dirty="0" smtClean="0"/>
                        <a:t>R(A)</a:t>
                      </a:r>
                    </a:p>
                    <a:p>
                      <a:r>
                        <a:rPr lang="en-US" dirty="0" smtClean="0"/>
                        <a:t>W(A)</a:t>
                      </a:r>
                      <a:endParaRPr lang="en-US" dirty="0"/>
                    </a:p>
                  </a:txBody>
                  <a:tcPr/>
                </a:tc>
                <a:tc>
                  <a:txBody>
                    <a:bodyPr/>
                    <a:lstStyle/>
                    <a:p>
                      <a:endParaRPr lang="en-US" dirty="0"/>
                    </a:p>
                  </a:txBody>
                  <a:tcPr/>
                </a:tc>
                <a:tc>
                  <a:txBody>
                    <a:bodyPr/>
                    <a:lstStyle/>
                    <a:p>
                      <a:endParaRPr lang="en-US" dirty="0"/>
                    </a:p>
                  </a:txBody>
                  <a:tcPr/>
                </a:tc>
              </a:tr>
              <a:tr h="621150">
                <a:tc>
                  <a:txBody>
                    <a:bodyPr/>
                    <a:lstStyle/>
                    <a:p>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Lock-s(A)</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a:t>
                      </a:r>
                    </a:p>
                  </a:txBody>
                  <a:tcPr/>
                </a:tc>
                <a:tc>
                  <a:txBody>
                    <a:bodyPr/>
                    <a:lstStyle/>
                    <a:p>
                      <a:endParaRPr lang="en-US" dirty="0"/>
                    </a:p>
                  </a:txBody>
                  <a:tcPr/>
                </a:tc>
              </a:tr>
              <a:tr h="621150">
                <a:tc>
                  <a:txBody>
                    <a:bodyPr/>
                    <a:lstStyle/>
                    <a:p>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Lock-s(A)</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a:t>
                      </a:r>
                    </a:p>
                    <a:p>
                      <a:endParaRPr lang="en-US" dirty="0"/>
                    </a:p>
                  </a:txBody>
                  <a:tcPr/>
                </a:tc>
              </a:tr>
            </a:tbl>
          </a:graphicData>
        </a:graphic>
      </p:graphicFrame>
      <p:sp>
        <p:nvSpPr>
          <p:cNvPr id="7" name="Content Placeholder 3"/>
          <p:cNvSpPr txBox="1">
            <a:spLocks/>
          </p:cNvSpPr>
          <p:nvPr/>
        </p:nvSpPr>
        <p:spPr>
          <a:xfrm>
            <a:off x="5638800" y="1371600"/>
            <a:ext cx="3352800" cy="47244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2"/>
              <a:buNone/>
            </a:pPr>
            <a:r>
              <a:rPr lang="en-US" sz="2800" dirty="0" smtClean="0">
                <a:latin typeface="Times New Roman" pitchFamily="18" charset="0"/>
                <a:cs typeface="Times New Roman" pitchFamily="18" charset="0"/>
              </a:rPr>
              <a:t>T2 must wait all the Transaction till </a:t>
            </a:r>
            <a:r>
              <a:rPr lang="en-US" sz="2800" dirty="0" err="1" smtClean="0">
                <a:latin typeface="Times New Roman" pitchFamily="18" charset="0"/>
                <a:cs typeface="Times New Roman" pitchFamily="18" charset="0"/>
              </a:rPr>
              <a:t>unlockes</a:t>
            </a:r>
            <a:r>
              <a:rPr lang="en-US" sz="2800" dirty="0" smtClean="0">
                <a:latin typeface="Times New Roman" pitchFamily="18" charset="0"/>
                <a:cs typeface="Times New Roman" pitchFamily="18" charset="0"/>
              </a:rPr>
              <a:t>. So now T2 is starved.</a:t>
            </a:r>
            <a:endParaRPr lang="en-US" dirty="0"/>
          </a:p>
        </p:txBody>
      </p:sp>
    </p:spTree>
    <p:extLst>
      <p:ext uri="{BB962C8B-B14F-4D97-AF65-F5344CB8AC3E}">
        <p14:creationId xmlns:p14="http://schemas.microsoft.com/office/powerpoint/2010/main" val="8387395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90E6AB85-BD44-4CA3-B435-08397793C3C2}" type="slidenum">
              <a:rPr lang="en-US"/>
              <a:pPr>
                <a:defRPr/>
              </a:pPr>
              <a:t>51</a:t>
            </a:fld>
            <a:endParaRPr lang="en-US"/>
          </a:p>
        </p:txBody>
      </p:sp>
      <p:sp>
        <p:nvSpPr>
          <p:cNvPr id="4" name="Rectangle 2"/>
          <p:cNvSpPr>
            <a:spLocks noGrp="1" noChangeArrowheads="1"/>
          </p:cNvSpPr>
          <p:nvPr>
            <p:ph type="title"/>
          </p:nvPr>
        </p:nvSpPr>
        <p:spPr>
          <a:xfrm>
            <a:off x="457200" y="762000"/>
            <a:ext cx="8229600" cy="381000"/>
          </a:xfrm>
        </p:spPr>
        <p:txBody>
          <a:bodyPr>
            <a:noAutofit/>
          </a:bodyPr>
          <a:lstStyle/>
          <a:p>
            <a:pPr lvl="0"/>
            <a:r>
              <a:rPr lang="en-US" sz="3200" dirty="0" smtClean="0">
                <a:latin typeface="Times New Roman" pitchFamily="18" charset="0"/>
                <a:cs typeface="Times New Roman" pitchFamily="18" charset="0"/>
              </a:rPr>
              <a:t>Dealing with Deadlock and Starvation</a:t>
            </a:r>
          </a:p>
        </p:txBody>
      </p:sp>
      <p:sp>
        <p:nvSpPr>
          <p:cNvPr id="6" name="Rectangle 3"/>
          <p:cNvSpPr txBox="1">
            <a:spLocks noChangeArrowheads="1"/>
          </p:cNvSpPr>
          <p:nvPr/>
        </p:nvSpPr>
        <p:spPr>
          <a:xfrm>
            <a:off x="404884" y="1600200"/>
            <a:ext cx="8458200" cy="4724400"/>
          </a:xfrm>
          <a:prstGeom prst="rect">
            <a:avLst/>
          </a:prstGeom>
        </p:spPr>
        <p:txBody>
          <a:bodyPr vert="horz">
            <a:noAutofit/>
          </a:bodyPr>
          <a:lstStyle/>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a:buChar char=""/>
              <a:tabLst/>
              <a:defRPr/>
            </a:pPr>
            <a:r>
              <a:rPr kumimoji="0" lang="en-US" b="1" i="0" u="none" strike="noStrike" kern="1200" cap="none" spc="0" normalizeH="0" baseline="0" noProof="0" dirty="0" smtClean="0">
                <a:ln>
                  <a:noFill/>
                </a:ln>
                <a:solidFill>
                  <a:srgbClr val="FF00FF"/>
                </a:solidFill>
                <a:effectLst/>
                <a:uLnTx/>
                <a:uFillTx/>
                <a:latin typeface="Times New Roman" pitchFamily="18" charset="0"/>
                <a:ea typeface="+mn-ea"/>
                <a:cs typeface="Times New Roman" pitchFamily="18" charset="0"/>
              </a:rPr>
              <a:t>Deadlock</a:t>
            </a:r>
          </a:p>
          <a:p>
            <a:pPr marL="640080" marR="0" lvl="1" indent="-246888" algn="l" defTabSz="914400" rtl="0" eaLnBrk="1" fontAlgn="auto" latinLnBrk="0" hangingPunct="1">
              <a:lnSpc>
                <a:spcPct val="80000"/>
              </a:lnSpc>
              <a:spcBef>
                <a:spcPct val="20000"/>
              </a:spcBef>
              <a:spcAft>
                <a:spcPts val="0"/>
              </a:spcAft>
              <a:buClr>
                <a:schemeClr val="accent1"/>
              </a:buClr>
              <a:buSzPct val="85000"/>
              <a:buFont typeface="Wingdings 2"/>
              <a:buChar char=""/>
              <a:tabLst/>
              <a:defRPr/>
            </a:pPr>
            <a:r>
              <a:rPr kumimoji="0" lang="en-US"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It is a state that may result when two or more transactions are each waiting for locks held by the other to be released</a:t>
            </a:r>
          </a:p>
          <a:p>
            <a:pPr marL="640080" marR="0" lvl="1" indent="-246888" algn="l" defTabSz="914400" rtl="0" eaLnBrk="1" fontAlgn="auto" latinLnBrk="0" hangingPunct="1">
              <a:lnSpc>
                <a:spcPct val="80000"/>
              </a:lnSpc>
              <a:spcBef>
                <a:spcPct val="20000"/>
              </a:spcBef>
              <a:spcAft>
                <a:spcPts val="0"/>
              </a:spcAft>
              <a:buClr>
                <a:schemeClr val="accent1"/>
              </a:buClr>
              <a:buSzPct val="85000"/>
              <a:buFont typeface="Wingdings 2"/>
              <a:buChar char=""/>
              <a:tabLst/>
              <a:defRPr/>
            </a:pPr>
            <a:r>
              <a:rPr kumimoji="0" lang="en-US" b="0" i="0" u="none" strike="noStrike" kern="1200" cap="none" spc="0" normalizeH="0" baseline="0" noProof="0" dirty="0" smtClean="0">
                <a:ln>
                  <a:noFill/>
                </a:ln>
                <a:solidFill>
                  <a:srgbClr val="FF00FF"/>
                </a:solidFill>
                <a:effectLst/>
                <a:uLnTx/>
                <a:uFillTx/>
                <a:latin typeface="Times New Roman" pitchFamily="18" charset="0"/>
                <a:ea typeface="+mn-ea"/>
                <a:cs typeface="Times New Roman" pitchFamily="18" charset="0"/>
              </a:rPr>
              <a:t>Example :</a:t>
            </a:r>
          </a:p>
          <a:p>
            <a:pPr marL="274320" marR="0" lvl="0" indent="-274320" algn="just" defTabSz="914400" rtl="0" eaLnBrk="1" fontAlgn="auto" latinLnBrk="0" hangingPunct="1">
              <a:lnSpc>
                <a:spcPct val="80000"/>
              </a:lnSpc>
              <a:spcBef>
                <a:spcPct val="50000"/>
              </a:spcBef>
              <a:spcAft>
                <a:spcPts val="0"/>
              </a:spcAft>
              <a:buClr>
                <a:schemeClr val="accent3"/>
              </a:buClr>
              <a:buSzPct val="95000"/>
              <a:buFontTx/>
              <a:buNone/>
              <a:tabLst/>
              <a:defRPr/>
            </a:pPr>
            <a:r>
              <a:rPr kumimoji="0" lang="en-US" sz="16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1600" b="1" i="0" u="sng"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T1</a:t>
            </a:r>
            <a:r>
              <a:rPr kumimoji="0" lang="en-US" sz="16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1600" b="1" i="0" u="sng"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T2</a:t>
            </a:r>
            <a:r>
              <a:rPr kumimoji="0" lang="en-US" sz="16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en-US" sz="1600" b="1" i="0" u="sng"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274320" marR="0" lvl="0" indent="-274320" algn="l" defTabSz="914400" rtl="0" eaLnBrk="1" fontAlgn="auto" latinLnBrk="0" hangingPunct="1">
              <a:lnSpc>
                <a:spcPct val="80000"/>
              </a:lnSpc>
              <a:spcBef>
                <a:spcPct val="50000"/>
              </a:spcBef>
              <a:spcAft>
                <a:spcPts val="0"/>
              </a:spcAft>
              <a:buClr>
                <a:schemeClr val="accent3"/>
              </a:buClr>
              <a:buSzPct val="95000"/>
              <a:buFontTx/>
              <a:buNone/>
              <a:tabLst/>
              <a:defRPr/>
            </a:pPr>
            <a:r>
              <a:rPr kumimoji="0" lang="en-US" sz="1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16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read_lock</a:t>
            </a:r>
            <a:r>
              <a:rPr kumimoji="0" lang="en-US" sz="1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(Y);		</a:t>
            </a:r>
          </a:p>
          <a:p>
            <a:pPr marL="274320" marR="0" lvl="0" indent="-274320" algn="l" defTabSz="914400" rtl="0" eaLnBrk="1" fontAlgn="auto" latinLnBrk="0" hangingPunct="1">
              <a:lnSpc>
                <a:spcPct val="80000"/>
              </a:lnSpc>
              <a:spcBef>
                <a:spcPct val="0"/>
              </a:spcBef>
              <a:spcAft>
                <a:spcPts val="0"/>
              </a:spcAft>
              <a:buClr>
                <a:schemeClr val="accent3"/>
              </a:buClr>
              <a:buSzPct val="95000"/>
              <a:buFontTx/>
              <a:buNone/>
              <a:tabLst/>
              <a:defRPr/>
            </a:pPr>
            <a:r>
              <a:rPr kumimoji="0" lang="en-US" sz="1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16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read_item</a:t>
            </a:r>
            <a:r>
              <a:rPr kumimoji="0" lang="en-US" sz="1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(Y);		</a:t>
            </a:r>
          </a:p>
          <a:p>
            <a:pPr marL="274320" marR="0" lvl="0" indent="-274320" algn="l" defTabSz="914400" rtl="0" eaLnBrk="1" fontAlgn="auto" latinLnBrk="0" hangingPunct="1">
              <a:lnSpc>
                <a:spcPct val="80000"/>
              </a:lnSpc>
              <a:spcBef>
                <a:spcPct val="0"/>
              </a:spcBef>
              <a:spcAft>
                <a:spcPts val="0"/>
              </a:spcAft>
              <a:buClr>
                <a:schemeClr val="accent3"/>
              </a:buClr>
              <a:buSzPct val="95000"/>
              <a:buFontTx/>
              <a:buNone/>
              <a:tabLst/>
              <a:defRPr/>
            </a:pPr>
            <a:r>
              <a:rPr kumimoji="0" lang="en-US" sz="1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16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read_lock</a:t>
            </a:r>
            <a:r>
              <a:rPr kumimoji="0" lang="en-US" sz="1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(X);	</a:t>
            </a:r>
          </a:p>
          <a:p>
            <a:pPr marL="274320" marR="0" lvl="0" indent="-274320" algn="l" defTabSz="914400" rtl="0" eaLnBrk="1" fontAlgn="auto" latinLnBrk="0" hangingPunct="1">
              <a:lnSpc>
                <a:spcPct val="80000"/>
              </a:lnSpc>
              <a:spcBef>
                <a:spcPct val="0"/>
              </a:spcBef>
              <a:spcAft>
                <a:spcPts val="0"/>
              </a:spcAft>
              <a:buClr>
                <a:schemeClr val="accent3"/>
              </a:buClr>
              <a:buSzPct val="95000"/>
              <a:buFontTx/>
              <a:buNone/>
              <a:tabLst/>
              <a:defRPr/>
            </a:pPr>
            <a:r>
              <a:rPr kumimoji="0" lang="en-US" sz="1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16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read_item</a:t>
            </a:r>
            <a:r>
              <a:rPr kumimoji="0" lang="en-US" sz="1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(X);			    </a:t>
            </a:r>
          </a:p>
          <a:p>
            <a:pPr marL="274320" marR="0" lvl="0" indent="-274320" algn="l" defTabSz="914400" rtl="0" eaLnBrk="1" fontAlgn="auto" latinLnBrk="0" hangingPunct="1">
              <a:lnSpc>
                <a:spcPct val="80000"/>
              </a:lnSpc>
              <a:spcBef>
                <a:spcPct val="0"/>
              </a:spcBef>
              <a:spcAft>
                <a:spcPts val="0"/>
              </a:spcAft>
              <a:buClr>
                <a:schemeClr val="accent3"/>
              </a:buClr>
              <a:buSzPct val="95000"/>
              <a:buFontTx/>
              <a:buNone/>
              <a:tabLst/>
              <a:defRPr/>
            </a:pPr>
            <a:r>
              <a:rPr kumimoji="0" lang="en-US" sz="1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1600" b="0" i="0" u="none" strike="noStrike" kern="1200" cap="none" spc="0" normalizeH="0" baseline="0" noProof="0" dirty="0" err="1" smtClean="0">
                <a:ln>
                  <a:noFill/>
                </a:ln>
                <a:solidFill>
                  <a:srgbClr val="0000FF"/>
                </a:solidFill>
                <a:effectLst/>
                <a:uLnTx/>
                <a:uFillTx/>
                <a:latin typeface="Times New Roman" pitchFamily="18" charset="0"/>
                <a:ea typeface="+mn-ea"/>
                <a:cs typeface="Times New Roman" pitchFamily="18" charset="0"/>
              </a:rPr>
              <a:t>write_lock</a:t>
            </a:r>
            <a:r>
              <a:rPr kumimoji="0" lang="en-US" sz="16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 (X);</a:t>
            </a:r>
            <a:r>
              <a:rPr kumimoji="0" lang="en-US" sz="1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p>
          <a:p>
            <a:pPr marL="274320" marR="0" lvl="0" indent="-274320" algn="l" defTabSz="914400" rtl="0" eaLnBrk="1" fontAlgn="auto" latinLnBrk="0" hangingPunct="1">
              <a:lnSpc>
                <a:spcPct val="80000"/>
              </a:lnSpc>
              <a:spcBef>
                <a:spcPct val="0"/>
              </a:spcBef>
              <a:spcAft>
                <a:spcPts val="0"/>
              </a:spcAft>
              <a:buClr>
                <a:schemeClr val="accent3"/>
              </a:buClr>
              <a:buSzPct val="95000"/>
              <a:buFontTx/>
              <a:buNone/>
              <a:tabLst/>
              <a:defRPr/>
            </a:pPr>
            <a:r>
              <a:rPr kumimoji="0" lang="en-US" sz="1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1600" b="0" i="0" u="none" strike="noStrike" kern="1200" cap="none" spc="0" normalizeH="0" baseline="0" noProof="0" dirty="0" err="1" smtClean="0">
                <a:ln>
                  <a:noFill/>
                </a:ln>
                <a:solidFill>
                  <a:srgbClr val="0000FF"/>
                </a:solidFill>
                <a:effectLst/>
                <a:uLnTx/>
                <a:uFillTx/>
                <a:latin typeface="Times New Roman" pitchFamily="18" charset="0"/>
                <a:ea typeface="+mn-ea"/>
                <a:cs typeface="Times New Roman" pitchFamily="18" charset="0"/>
              </a:rPr>
              <a:t>write_lock</a:t>
            </a:r>
            <a:r>
              <a:rPr kumimoji="0" lang="en-US" sz="16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 (Y);</a:t>
            </a:r>
            <a:r>
              <a:rPr kumimoji="0" lang="en-US" sz="1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p>
          <a:p>
            <a:pPr marL="274320" marR="0" lvl="0" indent="-274320" algn="l" defTabSz="914400" rtl="0" eaLnBrk="1" fontAlgn="auto" latinLnBrk="0" hangingPunct="1">
              <a:lnSpc>
                <a:spcPct val="80000"/>
              </a:lnSpc>
              <a:spcBef>
                <a:spcPct val="0"/>
              </a:spcBef>
              <a:spcAft>
                <a:spcPts val="0"/>
              </a:spcAft>
              <a:buClr>
                <a:schemeClr val="accent3"/>
              </a:buClr>
              <a:buSzPct val="95000"/>
              <a:buFontTx/>
              <a:buNone/>
              <a:tabLst/>
              <a:defRPr/>
            </a:pPr>
            <a:r>
              <a:rPr kumimoji="0" lang="en-US" sz="1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p>
          <a:p>
            <a:pPr marL="640080" marR="0" lvl="1" indent="-246888" algn="l" defTabSz="914400" rtl="0" eaLnBrk="1" fontAlgn="auto" latinLnBrk="0" hangingPunct="1">
              <a:lnSpc>
                <a:spcPct val="80000"/>
              </a:lnSpc>
              <a:spcBef>
                <a:spcPct val="0"/>
              </a:spcBef>
              <a:spcAft>
                <a:spcPts val="0"/>
              </a:spcAft>
              <a:buClr>
                <a:schemeClr val="accent1"/>
              </a:buClr>
              <a:buSzPct val="85000"/>
              <a:buFont typeface="Wingdings 2"/>
              <a:buChar char=""/>
              <a:tabLst/>
              <a:defRPr/>
            </a:pPr>
            <a:r>
              <a:rPr kumimoji="0" lang="en-US" sz="1600" b="0" i="0" u="none" strike="noStrike" kern="1200" cap="none" spc="0" normalizeH="0" baseline="0" noProof="0" dirty="0" smtClean="0">
                <a:ln>
                  <a:noFill/>
                </a:ln>
                <a:solidFill>
                  <a:srgbClr val="FF00FF"/>
                </a:solidFill>
                <a:effectLst/>
                <a:uLnTx/>
                <a:uFillTx/>
                <a:latin typeface="Times New Roman" pitchFamily="18" charset="0"/>
                <a:ea typeface="+mn-ea"/>
                <a:cs typeface="Times New Roman" pitchFamily="18" charset="0"/>
              </a:rPr>
              <a:t>T1 is in the waiting queue for X which is locked by T2</a:t>
            </a:r>
          </a:p>
          <a:p>
            <a:pPr marL="640080" marR="0" lvl="1" indent="-246888" algn="l" defTabSz="914400" rtl="0" eaLnBrk="1" fontAlgn="auto" latinLnBrk="0" hangingPunct="1">
              <a:lnSpc>
                <a:spcPct val="80000"/>
              </a:lnSpc>
              <a:spcBef>
                <a:spcPct val="0"/>
              </a:spcBef>
              <a:spcAft>
                <a:spcPts val="0"/>
              </a:spcAft>
              <a:buClr>
                <a:schemeClr val="accent1"/>
              </a:buClr>
              <a:buSzPct val="85000"/>
              <a:buFont typeface="Wingdings 2"/>
              <a:buChar char=""/>
              <a:tabLst/>
              <a:defRPr/>
            </a:pPr>
            <a:r>
              <a:rPr kumimoji="0" lang="en-US" sz="1600" b="0" i="0" u="none" strike="noStrike" kern="1200" cap="none" spc="0" normalizeH="0" baseline="0" noProof="0" dirty="0" smtClean="0">
                <a:ln>
                  <a:noFill/>
                </a:ln>
                <a:solidFill>
                  <a:srgbClr val="FF00FF"/>
                </a:solidFill>
                <a:effectLst/>
                <a:uLnTx/>
                <a:uFillTx/>
                <a:latin typeface="Times New Roman" pitchFamily="18" charset="0"/>
                <a:ea typeface="+mn-ea"/>
                <a:cs typeface="Times New Roman" pitchFamily="18" charset="0"/>
              </a:rPr>
              <a:t>T2 is on the waiting queue for Y which is locked by T1 </a:t>
            </a:r>
          </a:p>
          <a:p>
            <a:pPr marL="640080" marR="0" lvl="1" indent="-246888" algn="l" defTabSz="914400" rtl="0" eaLnBrk="1" fontAlgn="auto" latinLnBrk="0" hangingPunct="1">
              <a:lnSpc>
                <a:spcPct val="80000"/>
              </a:lnSpc>
              <a:spcBef>
                <a:spcPct val="0"/>
              </a:spcBef>
              <a:spcAft>
                <a:spcPts val="0"/>
              </a:spcAft>
              <a:buClr>
                <a:schemeClr val="accent1"/>
              </a:buClr>
              <a:buSzPct val="85000"/>
              <a:buFont typeface="Wingdings 2"/>
              <a:buChar char=""/>
              <a:tabLst/>
              <a:defRPr/>
            </a:pPr>
            <a:r>
              <a:rPr kumimoji="0" lang="en-US" sz="1600" b="0" i="0" u="none" strike="noStrike" kern="1200" cap="none" spc="0" normalizeH="0" baseline="0" noProof="0" dirty="0" smtClean="0">
                <a:ln>
                  <a:noFill/>
                </a:ln>
                <a:solidFill>
                  <a:srgbClr val="FF00FF"/>
                </a:solidFill>
                <a:effectLst/>
                <a:uLnTx/>
                <a:uFillTx/>
                <a:latin typeface="Times New Roman" pitchFamily="18" charset="0"/>
                <a:ea typeface="+mn-ea"/>
                <a:cs typeface="Times New Roman" pitchFamily="18" charset="0"/>
              </a:rPr>
              <a:t>No transaction can continue until the other transaction completes</a:t>
            </a:r>
          </a:p>
          <a:p>
            <a:pPr marL="640080" marR="0" lvl="1" indent="-246888" algn="l" defTabSz="914400" rtl="0" eaLnBrk="1" fontAlgn="auto" latinLnBrk="0" hangingPunct="1">
              <a:lnSpc>
                <a:spcPct val="80000"/>
              </a:lnSpc>
              <a:spcBef>
                <a:spcPct val="0"/>
              </a:spcBef>
              <a:spcAft>
                <a:spcPts val="0"/>
              </a:spcAft>
              <a:buClr>
                <a:schemeClr val="accent1"/>
              </a:buClr>
              <a:buSzPct val="85000"/>
              <a:buFont typeface="Wingdings 2"/>
              <a:buChar char=""/>
              <a:tabLst/>
              <a:defRPr/>
            </a:pPr>
            <a:r>
              <a:rPr kumimoji="0" lang="en-US" sz="1600" b="0" i="0" u="none" strike="noStrike" kern="1200" cap="none" spc="0" normalizeH="0" baseline="0" noProof="0" dirty="0" smtClean="0">
                <a:ln>
                  <a:noFill/>
                </a:ln>
                <a:solidFill>
                  <a:srgbClr val="FF00FF"/>
                </a:solidFill>
                <a:effectLst/>
                <a:uLnTx/>
                <a:uFillTx/>
                <a:latin typeface="Times New Roman" pitchFamily="18" charset="0"/>
                <a:ea typeface="+mn-ea"/>
                <a:cs typeface="Times New Roman" pitchFamily="18" charset="0"/>
              </a:rPr>
              <a:t>T1 and T2 did follow two-phase policy but they are deadlock</a:t>
            </a:r>
          </a:p>
          <a:p>
            <a:pPr marL="640080" marR="0" lvl="1" indent="-246888" algn="l" defTabSz="914400" rtl="0" eaLnBrk="1" fontAlgn="auto" latinLnBrk="0" hangingPunct="1">
              <a:lnSpc>
                <a:spcPct val="80000"/>
              </a:lnSpc>
              <a:spcBef>
                <a:spcPct val="0"/>
              </a:spcBef>
              <a:spcAft>
                <a:spcPts val="0"/>
              </a:spcAft>
              <a:buClr>
                <a:schemeClr val="accent1"/>
              </a:buClr>
              <a:buSzPct val="85000"/>
              <a:tabLst/>
              <a:defRPr/>
            </a:pPr>
            <a:endParaRPr kumimoji="0" lang="en-US" sz="1600" b="0" i="0" u="none" strike="noStrike" kern="1200" cap="none" spc="0" normalizeH="0" baseline="0" noProof="0" dirty="0" smtClean="0">
              <a:ln>
                <a:noFill/>
              </a:ln>
              <a:solidFill>
                <a:srgbClr val="FF00FF"/>
              </a:solidFill>
              <a:effectLst/>
              <a:uLnTx/>
              <a:uFillTx/>
              <a:latin typeface="Times New Roman" pitchFamily="18" charset="0"/>
              <a:ea typeface="+mn-ea"/>
              <a:cs typeface="Times New Roman" pitchFamily="18" charset="0"/>
            </a:endParaRPr>
          </a:p>
          <a:p>
            <a:pPr marL="274320" marR="0" lvl="0" indent="-274320" algn="l" defTabSz="914400" rtl="0" eaLnBrk="1" fontAlgn="auto" latinLnBrk="0" hangingPunct="1">
              <a:lnSpc>
                <a:spcPct val="80000"/>
              </a:lnSpc>
              <a:spcBef>
                <a:spcPct val="0"/>
              </a:spcBef>
              <a:spcAft>
                <a:spcPts val="0"/>
              </a:spcAft>
              <a:buClr>
                <a:schemeClr val="accent3"/>
              </a:buClr>
              <a:buSzPct val="95000"/>
              <a:buFont typeface="Wingdings 2"/>
              <a:buChar char=""/>
              <a:tabLst/>
              <a:defRPr/>
            </a:pPr>
            <a:r>
              <a:rPr kumimoji="0" lang="en-US" sz="16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So the DBMS must either prevent or detect and resolve such deadlock situations</a:t>
            </a:r>
          </a:p>
          <a:p>
            <a:pPr marL="274320" marR="0" lvl="0" indent="-274320" algn="l" defTabSz="914400" rtl="0" eaLnBrk="1" fontAlgn="auto" latinLnBrk="0" hangingPunct="1">
              <a:lnSpc>
                <a:spcPct val="80000"/>
              </a:lnSpc>
              <a:spcBef>
                <a:spcPct val="0"/>
              </a:spcBef>
              <a:spcAft>
                <a:spcPts val="0"/>
              </a:spcAft>
              <a:buClr>
                <a:schemeClr val="accent3"/>
              </a:buClr>
              <a:buSzPct val="95000"/>
              <a:buFont typeface="Wingdings 2"/>
              <a:buChar char=""/>
              <a:tabLst/>
              <a:defRPr/>
            </a:pPr>
            <a:endParaRPr kumimoji="0" lang="en-US" sz="16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endParaRPr>
          </a:p>
          <a:p>
            <a:pPr marL="640080" marR="0" lvl="1" indent="-246888" algn="l" defTabSz="914400" rtl="0" eaLnBrk="1" fontAlgn="auto" latinLnBrk="0" hangingPunct="1">
              <a:lnSpc>
                <a:spcPct val="80000"/>
              </a:lnSpc>
              <a:spcBef>
                <a:spcPct val="0"/>
              </a:spcBef>
              <a:spcAft>
                <a:spcPts val="0"/>
              </a:spcAft>
              <a:buClr>
                <a:schemeClr val="accent1"/>
              </a:buClr>
              <a:buSzPct val="85000"/>
              <a:buFontTx/>
              <a:buNone/>
              <a:tabLst/>
              <a:defRPr/>
            </a:pPr>
            <a:endParaRPr kumimoji="0" lang="en-US" sz="1600" b="0" i="0" u="none" strike="noStrike" kern="1200" cap="none" spc="0" normalizeH="0" baseline="0" noProof="0" dirty="0" smtClean="0">
              <a:ln>
                <a:noFill/>
              </a:ln>
              <a:solidFill>
                <a:srgbClr val="FF00FF"/>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37302193"/>
      </p:ext>
    </p:extLst>
  </p:cSld>
  <p:clrMapOvr>
    <a:masterClrMapping/>
  </p:clrMapOvr>
  <p:transition>
    <p:cover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5"/>
          <p:cNvSpPr>
            <a:spLocks noGrp="1"/>
          </p:cNvSpPr>
          <p:nvPr>
            <p:ph type="sldNum" sz="quarter" idx="12"/>
          </p:nvPr>
        </p:nvSpPr>
        <p:spPr/>
        <p:txBody>
          <a:bodyPr/>
          <a:lstStyle/>
          <a:p>
            <a:pPr>
              <a:defRPr/>
            </a:pPr>
            <a:fld id="{E77CA48E-2BEA-4816-ACAC-10C15B08F7FF}" type="slidenum">
              <a:rPr lang="en-US"/>
              <a:pPr>
                <a:defRPr/>
              </a:pPr>
              <a:t>52</a:t>
            </a:fld>
            <a:endParaRPr lang="en-US"/>
          </a:p>
        </p:txBody>
      </p:sp>
      <p:sp>
        <p:nvSpPr>
          <p:cNvPr id="20483" name="Rectangle 3"/>
          <p:cNvSpPr>
            <a:spLocks noGrp="1" noChangeArrowheads="1"/>
          </p:cNvSpPr>
          <p:nvPr>
            <p:ph type="body" idx="1"/>
          </p:nvPr>
        </p:nvSpPr>
        <p:spPr>
          <a:xfrm>
            <a:off x="381000" y="1143000"/>
            <a:ext cx="8229600" cy="2819400"/>
          </a:xfrm>
        </p:spPr>
        <p:txBody>
          <a:bodyPr>
            <a:noAutofit/>
          </a:bodyPr>
          <a:lstStyle/>
          <a:p>
            <a:pPr eaLnBrk="1" hangingPunct="1">
              <a:lnSpc>
                <a:spcPct val="80000"/>
              </a:lnSpc>
              <a:spcBef>
                <a:spcPct val="0"/>
              </a:spcBef>
            </a:pPr>
            <a:r>
              <a:rPr lang="en-US" sz="1800" dirty="0" smtClean="0">
                <a:solidFill>
                  <a:srgbClr val="0000FF"/>
                </a:solidFill>
                <a:latin typeface="Times New Roman" pitchFamily="18" charset="0"/>
                <a:cs typeface="Times New Roman" pitchFamily="18" charset="0"/>
              </a:rPr>
              <a:t>Every transaction can be divided into Two Phases</a:t>
            </a:r>
            <a:r>
              <a:rPr lang="en-US" sz="1800" dirty="0" smtClean="0">
                <a:solidFill>
                  <a:srgbClr val="FF3399"/>
                </a:solidFill>
                <a:latin typeface="Times New Roman" pitchFamily="18" charset="0"/>
                <a:cs typeface="Times New Roman" pitchFamily="18" charset="0"/>
              </a:rPr>
              <a:t>: Locking (Growing) &amp; Unlocking (Shrinking)</a:t>
            </a:r>
          </a:p>
          <a:p>
            <a:pPr lvl="1" algn="just" eaLnBrk="1" hangingPunct="1">
              <a:lnSpc>
                <a:spcPct val="80000"/>
              </a:lnSpc>
              <a:spcBef>
                <a:spcPct val="0"/>
              </a:spcBef>
            </a:pPr>
            <a:r>
              <a:rPr lang="en-US" sz="1800" b="1" dirty="0" smtClean="0">
                <a:solidFill>
                  <a:srgbClr val="0000FF"/>
                </a:solidFill>
                <a:latin typeface="Times New Roman" pitchFamily="18" charset="0"/>
                <a:cs typeface="Times New Roman" pitchFamily="18" charset="0"/>
              </a:rPr>
              <a:t>Locking (Growing) Phase:</a:t>
            </a:r>
          </a:p>
          <a:p>
            <a:pPr lvl="2" algn="just" eaLnBrk="1" hangingPunct="1">
              <a:lnSpc>
                <a:spcPct val="80000"/>
              </a:lnSpc>
              <a:spcBef>
                <a:spcPct val="0"/>
              </a:spcBef>
            </a:pPr>
            <a:r>
              <a:rPr lang="en-US" sz="1800" dirty="0" smtClean="0">
                <a:latin typeface="Times New Roman" pitchFamily="18" charset="0"/>
                <a:cs typeface="Times New Roman" pitchFamily="18" charset="0"/>
              </a:rPr>
              <a:t>A transaction applies locks (read or write) on desired data items one at a time.</a:t>
            </a:r>
          </a:p>
          <a:p>
            <a:pPr lvl="2" algn="just" eaLnBrk="1" hangingPunct="1">
              <a:lnSpc>
                <a:spcPct val="80000"/>
              </a:lnSpc>
              <a:spcBef>
                <a:spcPct val="0"/>
              </a:spcBef>
            </a:pPr>
            <a:r>
              <a:rPr lang="en-US" sz="1800" dirty="0" smtClean="0">
                <a:latin typeface="Times New Roman" pitchFamily="18" charset="0"/>
                <a:cs typeface="Times New Roman" pitchFamily="18" charset="0"/>
              </a:rPr>
              <a:t>Acquires all locks but cannot release any locks.</a:t>
            </a:r>
          </a:p>
          <a:p>
            <a:pPr lvl="1" algn="just" eaLnBrk="1" hangingPunct="1">
              <a:lnSpc>
                <a:spcPct val="80000"/>
              </a:lnSpc>
              <a:spcBef>
                <a:spcPct val="0"/>
              </a:spcBef>
            </a:pPr>
            <a:r>
              <a:rPr lang="en-US" sz="1800" b="1" dirty="0" smtClean="0">
                <a:solidFill>
                  <a:srgbClr val="0000FF"/>
                </a:solidFill>
                <a:latin typeface="Times New Roman" pitchFamily="18" charset="0"/>
                <a:cs typeface="Times New Roman" pitchFamily="18" charset="0"/>
              </a:rPr>
              <a:t>Unlocking (Shrinking) Phase:</a:t>
            </a:r>
          </a:p>
          <a:p>
            <a:pPr lvl="2" algn="just" eaLnBrk="1" hangingPunct="1">
              <a:lnSpc>
                <a:spcPct val="80000"/>
              </a:lnSpc>
              <a:spcBef>
                <a:spcPct val="0"/>
              </a:spcBef>
            </a:pPr>
            <a:r>
              <a:rPr lang="en-US" sz="1800" dirty="0" smtClean="0">
                <a:latin typeface="Times New Roman" pitchFamily="18" charset="0"/>
                <a:cs typeface="Times New Roman" pitchFamily="18" charset="0"/>
              </a:rPr>
              <a:t>A transaction unlocks its locked data items one at a time.</a:t>
            </a:r>
          </a:p>
          <a:p>
            <a:pPr lvl="2" algn="just" eaLnBrk="1" hangingPunct="1">
              <a:lnSpc>
                <a:spcPct val="80000"/>
              </a:lnSpc>
            </a:pPr>
            <a:r>
              <a:rPr lang="en-US" sz="1800" dirty="0" smtClean="0">
                <a:latin typeface="Times New Roman" pitchFamily="18" charset="0"/>
                <a:cs typeface="Times New Roman" pitchFamily="18" charset="0"/>
              </a:rPr>
              <a:t>Releases locks but cannot acquire any new locks.</a:t>
            </a:r>
            <a:r>
              <a:rPr lang="en-US" sz="1800" b="1"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lgn="just" eaLnBrk="1" hangingPunct="1">
              <a:lnSpc>
                <a:spcPct val="80000"/>
              </a:lnSpc>
              <a:spcBef>
                <a:spcPct val="0"/>
              </a:spcBef>
            </a:pPr>
            <a:r>
              <a:rPr lang="en-US" sz="1800" b="1" dirty="0" smtClean="0">
                <a:solidFill>
                  <a:srgbClr val="0000FF"/>
                </a:solidFill>
                <a:latin typeface="Times New Roman" pitchFamily="18" charset="0"/>
                <a:cs typeface="Times New Roman" pitchFamily="18" charset="0"/>
              </a:rPr>
              <a:t>Requirement:</a:t>
            </a:r>
          </a:p>
          <a:p>
            <a:pPr lvl="1" algn="just" eaLnBrk="1" hangingPunct="1">
              <a:lnSpc>
                <a:spcPct val="80000"/>
              </a:lnSpc>
              <a:spcBef>
                <a:spcPct val="0"/>
              </a:spcBef>
            </a:pPr>
            <a:r>
              <a:rPr lang="en-US" sz="1800" dirty="0" smtClean="0">
                <a:latin typeface="Times New Roman" pitchFamily="18" charset="0"/>
                <a:cs typeface="Times New Roman" pitchFamily="18" charset="0"/>
              </a:rPr>
              <a:t>For a transaction, these two phases must be mutually exclusive, that is, during locking phase unlocking phase must not start and during unlocking phase locking phase must not begin.</a:t>
            </a:r>
          </a:p>
        </p:txBody>
      </p:sp>
      <p:grpSp>
        <p:nvGrpSpPr>
          <p:cNvPr id="2" name="Group 7"/>
          <p:cNvGrpSpPr>
            <a:grpSpLocks/>
          </p:cNvGrpSpPr>
          <p:nvPr/>
        </p:nvGrpSpPr>
        <p:grpSpPr bwMode="auto">
          <a:xfrm>
            <a:off x="1128713" y="4038600"/>
            <a:ext cx="6338887" cy="1828800"/>
            <a:chOff x="624" y="638"/>
            <a:chExt cx="3993" cy="1386"/>
          </a:xfrm>
        </p:grpSpPr>
        <p:grpSp>
          <p:nvGrpSpPr>
            <p:cNvPr id="3" name="Group 8"/>
            <p:cNvGrpSpPr>
              <a:grpSpLocks/>
            </p:cNvGrpSpPr>
            <p:nvPr/>
          </p:nvGrpSpPr>
          <p:grpSpPr bwMode="auto">
            <a:xfrm>
              <a:off x="1296" y="638"/>
              <a:ext cx="3321" cy="1042"/>
              <a:chOff x="1296" y="638"/>
              <a:chExt cx="3321" cy="1042"/>
            </a:xfrm>
          </p:grpSpPr>
          <p:sp>
            <p:nvSpPr>
              <p:cNvPr id="20491" name="Line 9"/>
              <p:cNvSpPr>
                <a:spLocks noChangeShapeType="1"/>
              </p:cNvSpPr>
              <p:nvPr/>
            </p:nvSpPr>
            <p:spPr bwMode="auto">
              <a:xfrm flipV="1">
                <a:off x="2016" y="1104"/>
                <a:ext cx="0" cy="192"/>
              </a:xfrm>
              <a:prstGeom prst="line">
                <a:avLst/>
              </a:prstGeom>
              <a:noFill/>
              <a:ln w="9525">
                <a:solidFill>
                  <a:schemeClr val="tx1"/>
                </a:solidFill>
                <a:round/>
                <a:headEnd/>
                <a:tailEnd/>
              </a:ln>
            </p:spPr>
            <p:txBody>
              <a:bodyPr wrap="none" anchor="ctr"/>
              <a:lstStyle/>
              <a:p>
                <a:endParaRPr lang="en-US"/>
              </a:p>
            </p:txBody>
          </p:sp>
          <p:grpSp>
            <p:nvGrpSpPr>
              <p:cNvPr id="4" name="Group 10"/>
              <p:cNvGrpSpPr>
                <a:grpSpLocks/>
              </p:cNvGrpSpPr>
              <p:nvPr/>
            </p:nvGrpSpPr>
            <p:grpSpPr bwMode="auto">
              <a:xfrm>
                <a:off x="1296" y="638"/>
                <a:ext cx="3321" cy="1042"/>
                <a:chOff x="1296" y="576"/>
                <a:chExt cx="3321" cy="1042"/>
              </a:xfrm>
            </p:grpSpPr>
            <p:sp>
              <p:nvSpPr>
                <p:cNvPr id="20493" name="Line 11"/>
                <p:cNvSpPr>
                  <a:spLocks noChangeShapeType="1"/>
                </p:cNvSpPr>
                <p:nvPr/>
              </p:nvSpPr>
              <p:spPr bwMode="auto">
                <a:xfrm flipV="1">
                  <a:off x="2208" y="824"/>
                  <a:ext cx="0" cy="192"/>
                </a:xfrm>
                <a:prstGeom prst="line">
                  <a:avLst/>
                </a:prstGeom>
                <a:noFill/>
                <a:ln w="9525">
                  <a:solidFill>
                    <a:schemeClr val="tx1"/>
                  </a:solidFill>
                  <a:round/>
                  <a:headEnd/>
                  <a:tailEnd/>
                </a:ln>
              </p:spPr>
              <p:txBody>
                <a:bodyPr wrap="none" anchor="ctr"/>
                <a:lstStyle/>
                <a:p>
                  <a:endParaRPr lang="en-US"/>
                </a:p>
              </p:txBody>
            </p:sp>
            <p:sp>
              <p:nvSpPr>
                <p:cNvPr id="20494" name="Line 12"/>
                <p:cNvSpPr>
                  <a:spLocks noChangeShapeType="1"/>
                </p:cNvSpPr>
                <p:nvPr/>
              </p:nvSpPr>
              <p:spPr bwMode="auto">
                <a:xfrm>
                  <a:off x="2584" y="656"/>
                  <a:ext cx="192" cy="0"/>
                </a:xfrm>
                <a:prstGeom prst="line">
                  <a:avLst/>
                </a:prstGeom>
                <a:noFill/>
                <a:ln w="9525">
                  <a:solidFill>
                    <a:schemeClr val="tx1"/>
                  </a:solidFill>
                  <a:round/>
                  <a:headEnd/>
                  <a:tailEnd/>
                </a:ln>
              </p:spPr>
              <p:txBody>
                <a:bodyPr wrap="none" anchor="ctr"/>
                <a:lstStyle/>
                <a:p>
                  <a:endParaRPr lang="en-US"/>
                </a:p>
              </p:txBody>
            </p:sp>
            <p:grpSp>
              <p:nvGrpSpPr>
                <p:cNvPr id="5" name="Group 13"/>
                <p:cNvGrpSpPr>
                  <a:grpSpLocks/>
                </p:cNvGrpSpPr>
                <p:nvPr/>
              </p:nvGrpSpPr>
              <p:grpSpPr bwMode="auto">
                <a:xfrm>
                  <a:off x="1296" y="576"/>
                  <a:ext cx="3321" cy="1042"/>
                  <a:chOff x="1344" y="1392"/>
                  <a:chExt cx="3321" cy="1042"/>
                </a:xfrm>
              </p:grpSpPr>
              <p:sp>
                <p:nvSpPr>
                  <p:cNvPr id="20496" name="Line 14"/>
                  <p:cNvSpPr>
                    <a:spLocks noChangeShapeType="1"/>
                  </p:cNvSpPr>
                  <p:nvPr/>
                </p:nvSpPr>
                <p:spPr bwMode="auto">
                  <a:xfrm>
                    <a:off x="1353" y="2434"/>
                    <a:ext cx="3312" cy="0"/>
                  </a:xfrm>
                  <a:prstGeom prst="line">
                    <a:avLst/>
                  </a:prstGeom>
                  <a:noFill/>
                  <a:ln w="9525">
                    <a:solidFill>
                      <a:schemeClr val="tx1"/>
                    </a:solidFill>
                    <a:round/>
                    <a:headEnd/>
                    <a:tailEnd type="triangle" w="med" len="med"/>
                  </a:ln>
                </p:spPr>
                <p:txBody>
                  <a:bodyPr wrap="none" anchor="ctr"/>
                  <a:lstStyle/>
                  <a:p>
                    <a:endParaRPr lang="en-US"/>
                  </a:p>
                </p:txBody>
              </p:sp>
              <p:sp>
                <p:nvSpPr>
                  <p:cNvPr id="20497" name="Line 15"/>
                  <p:cNvSpPr>
                    <a:spLocks noChangeShapeType="1"/>
                  </p:cNvSpPr>
                  <p:nvPr/>
                </p:nvSpPr>
                <p:spPr bwMode="auto">
                  <a:xfrm flipH="1" flipV="1">
                    <a:off x="1344" y="1392"/>
                    <a:ext cx="9" cy="1042"/>
                  </a:xfrm>
                  <a:prstGeom prst="line">
                    <a:avLst/>
                  </a:prstGeom>
                  <a:noFill/>
                  <a:ln w="9525">
                    <a:solidFill>
                      <a:schemeClr val="tx1"/>
                    </a:solidFill>
                    <a:round/>
                    <a:headEnd/>
                    <a:tailEnd type="triangle" w="med" len="med"/>
                  </a:ln>
                </p:spPr>
                <p:txBody>
                  <a:bodyPr wrap="none" anchor="ctr"/>
                  <a:lstStyle/>
                  <a:p>
                    <a:endParaRPr lang="en-US"/>
                  </a:p>
                </p:txBody>
              </p:sp>
              <p:sp>
                <p:nvSpPr>
                  <p:cNvPr id="20498" name="Line 16"/>
                  <p:cNvSpPr>
                    <a:spLocks noChangeShapeType="1"/>
                  </p:cNvSpPr>
                  <p:nvPr/>
                </p:nvSpPr>
                <p:spPr bwMode="auto">
                  <a:xfrm flipV="1">
                    <a:off x="1689" y="2242"/>
                    <a:ext cx="0" cy="192"/>
                  </a:xfrm>
                  <a:prstGeom prst="line">
                    <a:avLst/>
                  </a:prstGeom>
                  <a:noFill/>
                  <a:ln w="9525">
                    <a:solidFill>
                      <a:schemeClr val="tx1"/>
                    </a:solidFill>
                    <a:round/>
                    <a:headEnd/>
                    <a:tailEnd/>
                  </a:ln>
                </p:spPr>
                <p:txBody>
                  <a:bodyPr wrap="none" anchor="ctr"/>
                  <a:lstStyle/>
                  <a:p>
                    <a:endParaRPr lang="en-US"/>
                  </a:p>
                </p:txBody>
              </p:sp>
              <p:sp>
                <p:nvSpPr>
                  <p:cNvPr id="20499" name="Line 17"/>
                  <p:cNvSpPr>
                    <a:spLocks noChangeShapeType="1"/>
                  </p:cNvSpPr>
                  <p:nvPr/>
                </p:nvSpPr>
                <p:spPr bwMode="auto">
                  <a:xfrm>
                    <a:off x="1689" y="2242"/>
                    <a:ext cx="192" cy="0"/>
                  </a:xfrm>
                  <a:prstGeom prst="line">
                    <a:avLst/>
                  </a:prstGeom>
                  <a:noFill/>
                  <a:ln w="9525">
                    <a:solidFill>
                      <a:schemeClr val="tx1"/>
                    </a:solidFill>
                    <a:round/>
                    <a:headEnd/>
                    <a:tailEnd/>
                  </a:ln>
                </p:spPr>
                <p:txBody>
                  <a:bodyPr wrap="none" anchor="ctr"/>
                  <a:lstStyle/>
                  <a:p>
                    <a:endParaRPr lang="en-US"/>
                  </a:p>
                </p:txBody>
              </p:sp>
              <p:sp>
                <p:nvSpPr>
                  <p:cNvPr id="20500" name="Line 18"/>
                  <p:cNvSpPr>
                    <a:spLocks noChangeShapeType="1"/>
                  </p:cNvSpPr>
                  <p:nvPr/>
                </p:nvSpPr>
                <p:spPr bwMode="auto">
                  <a:xfrm flipV="1">
                    <a:off x="1881" y="2050"/>
                    <a:ext cx="0" cy="192"/>
                  </a:xfrm>
                  <a:prstGeom prst="line">
                    <a:avLst/>
                  </a:prstGeom>
                  <a:noFill/>
                  <a:ln w="9525">
                    <a:solidFill>
                      <a:schemeClr val="tx1"/>
                    </a:solidFill>
                    <a:round/>
                    <a:headEnd/>
                    <a:tailEnd/>
                  </a:ln>
                </p:spPr>
                <p:txBody>
                  <a:bodyPr wrap="none" anchor="ctr"/>
                  <a:lstStyle/>
                  <a:p>
                    <a:endParaRPr lang="en-US"/>
                  </a:p>
                </p:txBody>
              </p:sp>
              <p:sp>
                <p:nvSpPr>
                  <p:cNvPr id="20501" name="Line 19"/>
                  <p:cNvSpPr>
                    <a:spLocks noChangeShapeType="1"/>
                  </p:cNvSpPr>
                  <p:nvPr/>
                </p:nvSpPr>
                <p:spPr bwMode="auto">
                  <a:xfrm>
                    <a:off x="1881" y="2050"/>
                    <a:ext cx="192" cy="0"/>
                  </a:xfrm>
                  <a:prstGeom prst="line">
                    <a:avLst/>
                  </a:prstGeom>
                  <a:noFill/>
                  <a:ln w="9525">
                    <a:solidFill>
                      <a:schemeClr val="tx1"/>
                    </a:solidFill>
                    <a:round/>
                    <a:headEnd/>
                    <a:tailEnd/>
                  </a:ln>
                </p:spPr>
                <p:txBody>
                  <a:bodyPr wrap="none" anchor="ctr"/>
                  <a:lstStyle/>
                  <a:p>
                    <a:endParaRPr lang="en-US"/>
                  </a:p>
                </p:txBody>
              </p:sp>
              <p:sp>
                <p:nvSpPr>
                  <p:cNvPr id="20502" name="Line 20"/>
                  <p:cNvSpPr>
                    <a:spLocks noChangeShapeType="1"/>
                  </p:cNvSpPr>
                  <p:nvPr/>
                </p:nvSpPr>
                <p:spPr bwMode="auto">
                  <a:xfrm>
                    <a:off x="2073" y="1858"/>
                    <a:ext cx="192" cy="0"/>
                  </a:xfrm>
                  <a:prstGeom prst="line">
                    <a:avLst/>
                  </a:prstGeom>
                  <a:noFill/>
                  <a:ln w="9525">
                    <a:solidFill>
                      <a:schemeClr val="tx1"/>
                    </a:solidFill>
                    <a:round/>
                    <a:headEnd/>
                    <a:tailEnd/>
                  </a:ln>
                </p:spPr>
                <p:txBody>
                  <a:bodyPr wrap="none" anchor="ctr"/>
                  <a:lstStyle/>
                  <a:p>
                    <a:endParaRPr lang="en-US"/>
                  </a:p>
                </p:txBody>
              </p:sp>
              <p:grpSp>
                <p:nvGrpSpPr>
                  <p:cNvPr id="6" name="Group 21"/>
                  <p:cNvGrpSpPr>
                    <a:grpSpLocks/>
                  </p:cNvGrpSpPr>
                  <p:nvPr/>
                </p:nvGrpSpPr>
                <p:grpSpPr bwMode="auto">
                  <a:xfrm>
                    <a:off x="2265" y="1474"/>
                    <a:ext cx="192" cy="192"/>
                    <a:chOff x="2256" y="1920"/>
                    <a:chExt cx="192" cy="192"/>
                  </a:xfrm>
                </p:grpSpPr>
                <p:sp>
                  <p:nvSpPr>
                    <p:cNvPr id="20520" name="Line 22"/>
                    <p:cNvSpPr>
                      <a:spLocks noChangeShapeType="1"/>
                    </p:cNvSpPr>
                    <p:nvPr/>
                  </p:nvSpPr>
                  <p:spPr bwMode="auto">
                    <a:xfrm>
                      <a:off x="2256" y="2112"/>
                      <a:ext cx="192" cy="0"/>
                    </a:xfrm>
                    <a:prstGeom prst="line">
                      <a:avLst/>
                    </a:prstGeom>
                    <a:noFill/>
                    <a:ln w="9525">
                      <a:solidFill>
                        <a:schemeClr val="tx1"/>
                      </a:solidFill>
                      <a:round/>
                      <a:headEnd/>
                      <a:tailEnd/>
                    </a:ln>
                  </p:spPr>
                  <p:txBody>
                    <a:bodyPr wrap="none" anchor="ctr"/>
                    <a:lstStyle/>
                    <a:p>
                      <a:endParaRPr lang="en-US"/>
                    </a:p>
                  </p:txBody>
                </p:sp>
                <p:sp>
                  <p:nvSpPr>
                    <p:cNvPr id="20521" name="Line 23"/>
                    <p:cNvSpPr>
                      <a:spLocks noChangeShapeType="1"/>
                    </p:cNvSpPr>
                    <p:nvPr/>
                  </p:nvSpPr>
                  <p:spPr bwMode="auto">
                    <a:xfrm flipV="1">
                      <a:off x="2448" y="1920"/>
                      <a:ext cx="0" cy="192"/>
                    </a:xfrm>
                    <a:prstGeom prst="line">
                      <a:avLst/>
                    </a:prstGeom>
                    <a:noFill/>
                    <a:ln w="9525">
                      <a:solidFill>
                        <a:schemeClr val="tx1"/>
                      </a:solidFill>
                      <a:round/>
                      <a:headEnd/>
                      <a:tailEnd/>
                    </a:ln>
                  </p:spPr>
                  <p:txBody>
                    <a:bodyPr wrap="none" anchor="ctr"/>
                    <a:lstStyle/>
                    <a:p>
                      <a:endParaRPr lang="en-US"/>
                    </a:p>
                  </p:txBody>
                </p:sp>
              </p:grpSp>
              <p:sp>
                <p:nvSpPr>
                  <p:cNvPr id="20504" name="Line 24"/>
                  <p:cNvSpPr>
                    <a:spLocks noChangeShapeType="1"/>
                  </p:cNvSpPr>
                  <p:nvPr/>
                </p:nvSpPr>
                <p:spPr bwMode="auto">
                  <a:xfrm>
                    <a:off x="2457" y="1474"/>
                    <a:ext cx="192" cy="0"/>
                  </a:xfrm>
                  <a:prstGeom prst="line">
                    <a:avLst/>
                  </a:prstGeom>
                  <a:noFill/>
                  <a:ln w="9525">
                    <a:solidFill>
                      <a:schemeClr val="tx1"/>
                    </a:solidFill>
                    <a:round/>
                    <a:headEnd/>
                    <a:tailEnd/>
                  </a:ln>
                </p:spPr>
                <p:txBody>
                  <a:bodyPr wrap="none" anchor="ctr"/>
                  <a:lstStyle/>
                  <a:p>
                    <a:endParaRPr lang="en-US"/>
                  </a:p>
                </p:txBody>
              </p:sp>
              <p:grpSp>
                <p:nvGrpSpPr>
                  <p:cNvPr id="7" name="Group 25"/>
                  <p:cNvGrpSpPr>
                    <a:grpSpLocks/>
                  </p:cNvGrpSpPr>
                  <p:nvPr/>
                </p:nvGrpSpPr>
                <p:grpSpPr bwMode="auto">
                  <a:xfrm rot="-5400000">
                    <a:off x="2793" y="1474"/>
                    <a:ext cx="192" cy="192"/>
                    <a:chOff x="2256" y="1920"/>
                    <a:chExt cx="192" cy="192"/>
                  </a:xfrm>
                </p:grpSpPr>
                <p:sp>
                  <p:nvSpPr>
                    <p:cNvPr id="20518" name="Line 26"/>
                    <p:cNvSpPr>
                      <a:spLocks noChangeShapeType="1"/>
                    </p:cNvSpPr>
                    <p:nvPr/>
                  </p:nvSpPr>
                  <p:spPr bwMode="auto">
                    <a:xfrm>
                      <a:off x="2256" y="2112"/>
                      <a:ext cx="192" cy="0"/>
                    </a:xfrm>
                    <a:prstGeom prst="line">
                      <a:avLst/>
                    </a:prstGeom>
                    <a:noFill/>
                    <a:ln w="9525">
                      <a:solidFill>
                        <a:schemeClr val="tx1"/>
                      </a:solidFill>
                      <a:round/>
                      <a:headEnd/>
                      <a:tailEnd/>
                    </a:ln>
                  </p:spPr>
                  <p:txBody>
                    <a:bodyPr wrap="none" anchor="ctr"/>
                    <a:lstStyle/>
                    <a:p>
                      <a:endParaRPr lang="en-US"/>
                    </a:p>
                  </p:txBody>
                </p:sp>
                <p:sp>
                  <p:nvSpPr>
                    <p:cNvPr id="20519" name="Line 27"/>
                    <p:cNvSpPr>
                      <a:spLocks noChangeShapeType="1"/>
                    </p:cNvSpPr>
                    <p:nvPr/>
                  </p:nvSpPr>
                  <p:spPr bwMode="auto">
                    <a:xfrm flipV="1">
                      <a:off x="2448" y="1920"/>
                      <a:ext cx="0" cy="192"/>
                    </a:xfrm>
                    <a:prstGeom prst="line">
                      <a:avLst/>
                    </a:prstGeom>
                    <a:noFill/>
                    <a:ln w="9525">
                      <a:solidFill>
                        <a:schemeClr val="tx1"/>
                      </a:solidFill>
                      <a:round/>
                      <a:headEnd/>
                      <a:tailEnd/>
                    </a:ln>
                  </p:spPr>
                  <p:txBody>
                    <a:bodyPr wrap="none" anchor="ctr"/>
                    <a:lstStyle/>
                    <a:p>
                      <a:endParaRPr lang="en-US"/>
                    </a:p>
                  </p:txBody>
                </p:sp>
              </p:grpSp>
              <p:grpSp>
                <p:nvGrpSpPr>
                  <p:cNvPr id="8" name="Group 28"/>
                  <p:cNvGrpSpPr>
                    <a:grpSpLocks/>
                  </p:cNvGrpSpPr>
                  <p:nvPr/>
                </p:nvGrpSpPr>
                <p:grpSpPr bwMode="auto">
                  <a:xfrm rot="-5400000">
                    <a:off x="2985" y="1666"/>
                    <a:ext cx="192" cy="192"/>
                    <a:chOff x="2256" y="1920"/>
                    <a:chExt cx="192" cy="192"/>
                  </a:xfrm>
                </p:grpSpPr>
                <p:sp>
                  <p:nvSpPr>
                    <p:cNvPr id="20516" name="Line 29"/>
                    <p:cNvSpPr>
                      <a:spLocks noChangeShapeType="1"/>
                    </p:cNvSpPr>
                    <p:nvPr/>
                  </p:nvSpPr>
                  <p:spPr bwMode="auto">
                    <a:xfrm>
                      <a:off x="2256" y="2112"/>
                      <a:ext cx="192" cy="0"/>
                    </a:xfrm>
                    <a:prstGeom prst="line">
                      <a:avLst/>
                    </a:prstGeom>
                    <a:noFill/>
                    <a:ln w="9525">
                      <a:solidFill>
                        <a:schemeClr val="tx1"/>
                      </a:solidFill>
                      <a:round/>
                      <a:headEnd/>
                      <a:tailEnd/>
                    </a:ln>
                  </p:spPr>
                  <p:txBody>
                    <a:bodyPr wrap="none" anchor="ctr"/>
                    <a:lstStyle/>
                    <a:p>
                      <a:endParaRPr lang="en-US"/>
                    </a:p>
                  </p:txBody>
                </p:sp>
                <p:sp>
                  <p:nvSpPr>
                    <p:cNvPr id="20517" name="Line 30"/>
                    <p:cNvSpPr>
                      <a:spLocks noChangeShapeType="1"/>
                    </p:cNvSpPr>
                    <p:nvPr/>
                  </p:nvSpPr>
                  <p:spPr bwMode="auto">
                    <a:xfrm flipV="1">
                      <a:off x="2448" y="1920"/>
                      <a:ext cx="0" cy="192"/>
                    </a:xfrm>
                    <a:prstGeom prst="line">
                      <a:avLst/>
                    </a:prstGeom>
                    <a:noFill/>
                    <a:ln w="9525">
                      <a:solidFill>
                        <a:schemeClr val="tx1"/>
                      </a:solidFill>
                      <a:round/>
                      <a:headEnd/>
                      <a:tailEnd/>
                    </a:ln>
                  </p:spPr>
                  <p:txBody>
                    <a:bodyPr wrap="none" anchor="ctr"/>
                    <a:lstStyle/>
                    <a:p>
                      <a:endParaRPr lang="en-US"/>
                    </a:p>
                  </p:txBody>
                </p:sp>
              </p:grpSp>
              <p:grpSp>
                <p:nvGrpSpPr>
                  <p:cNvPr id="9" name="Group 31"/>
                  <p:cNvGrpSpPr>
                    <a:grpSpLocks/>
                  </p:cNvGrpSpPr>
                  <p:nvPr/>
                </p:nvGrpSpPr>
                <p:grpSpPr bwMode="auto">
                  <a:xfrm rot="-5400000">
                    <a:off x="3177" y="1858"/>
                    <a:ext cx="192" cy="192"/>
                    <a:chOff x="2256" y="1920"/>
                    <a:chExt cx="192" cy="192"/>
                  </a:xfrm>
                </p:grpSpPr>
                <p:sp>
                  <p:nvSpPr>
                    <p:cNvPr id="20514" name="Line 32"/>
                    <p:cNvSpPr>
                      <a:spLocks noChangeShapeType="1"/>
                    </p:cNvSpPr>
                    <p:nvPr/>
                  </p:nvSpPr>
                  <p:spPr bwMode="auto">
                    <a:xfrm>
                      <a:off x="2256" y="2112"/>
                      <a:ext cx="192" cy="0"/>
                    </a:xfrm>
                    <a:prstGeom prst="line">
                      <a:avLst/>
                    </a:prstGeom>
                    <a:noFill/>
                    <a:ln w="9525">
                      <a:solidFill>
                        <a:schemeClr val="tx1"/>
                      </a:solidFill>
                      <a:round/>
                      <a:headEnd/>
                      <a:tailEnd/>
                    </a:ln>
                  </p:spPr>
                  <p:txBody>
                    <a:bodyPr wrap="none" anchor="ctr"/>
                    <a:lstStyle/>
                    <a:p>
                      <a:endParaRPr lang="en-US"/>
                    </a:p>
                  </p:txBody>
                </p:sp>
                <p:sp>
                  <p:nvSpPr>
                    <p:cNvPr id="20515" name="Line 33"/>
                    <p:cNvSpPr>
                      <a:spLocks noChangeShapeType="1"/>
                    </p:cNvSpPr>
                    <p:nvPr/>
                  </p:nvSpPr>
                  <p:spPr bwMode="auto">
                    <a:xfrm flipV="1">
                      <a:off x="2448" y="1920"/>
                      <a:ext cx="0" cy="192"/>
                    </a:xfrm>
                    <a:prstGeom prst="line">
                      <a:avLst/>
                    </a:prstGeom>
                    <a:noFill/>
                    <a:ln w="9525">
                      <a:solidFill>
                        <a:schemeClr val="tx1"/>
                      </a:solidFill>
                      <a:round/>
                      <a:headEnd/>
                      <a:tailEnd/>
                    </a:ln>
                  </p:spPr>
                  <p:txBody>
                    <a:bodyPr wrap="none" anchor="ctr"/>
                    <a:lstStyle/>
                    <a:p>
                      <a:endParaRPr lang="en-US"/>
                    </a:p>
                  </p:txBody>
                </p:sp>
              </p:grpSp>
              <p:grpSp>
                <p:nvGrpSpPr>
                  <p:cNvPr id="10" name="Group 34"/>
                  <p:cNvGrpSpPr>
                    <a:grpSpLocks/>
                  </p:cNvGrpSpPr>
                  <p:nvPr/>
                </p:nvGrpSpPr>
                <p:grpSpPr bwMode="auto">
                  <a:xfrm rot="-5400000">
                    <a:off x="3561" y="2242"/>
                    <a:ext cx="192" cy="192"/>
                    <a:chOff x="2256" y="1920"/>
                    <a:chExt cx="192" cy="192"/>
                  </a:xfrm>
                </p:grpSpPr>
                <p:sp>
                  <p:nvSpPr>
                    <p:cNvPr id="20512" name="Line 35"/>
                    <p:cNvSpPr>
                      <a:spLocks noChangeShapeType="1"/>
                    </p:cNvSpPr>
                    <p:nvPr/>
                  </p:nvSpPr>
                  <p:spPr bwMode="auto">
                    <a:xfrm>
                      <a:off x="2256" y="2112"/>
                      <a:ext cx="192" cy="0"/>
                    </a:xfrm>
                    <a:prstGeom prst="line">
                      <a:avLst/>
                    </a:prstGeom>
                    <a:noFill/>
                    <a:ln w="9525">
                      <a:solidFill>
                        <a:schemeClr val="tx1"/>
                      </a:solidFill>
                      <a:round/>
                      <a:headEnd/>
                      <a:tailEnd/>
                    </a:ln>
                  </p:spPr>
                  <p:txBody>
                    <a:bodyPr wrap="none" anchor="ctr"/>
                    <a:lstStyle/>
                    <a:p>
                      <a:endParaRPr lang="en-US"/>
                    </a:p>
                  </p:txBody>
                </p:sp>
                <p:sp>
                  <p:nvSpPr>
                    <p:cNvPr id="20513" name="Line 36"/>
                    <p:cNvSpPr>
                      <a:spLocks noChangeShapeType="1"/>
                    </p:cNvSpPr>
                    <p:nvPr/>
                  </p:nvSpPr>
                  <p:spPr bwMode="auto">
                    <a:xfrm flipV="1">
                      <a:off x="2448" y="1920"/>
                      <a:ext cx="0" cy="192"/>
                    </a:xfrm>
                    <a:prstGeom prst="line">
                      <a:avLst/>
                    </a:prstGeom>
                    <a:noFill/>
                    <a:ln w="9525">
                      <a:solidFill>
                        <a:schemeClr val="tx1"/>
                      </a:solidFill>
                      <a:round/>
                      <a:headEnd/>
                      <a:tailEnd/>
                    </a:ln>
                  </p:spPr>
                  <p:txBody>
                    <a:bodyPr wrap="none" anchor="ctr"/>
                    <a:lstStyle/>
                    <a:p>
                      <a:endParaRPr lang="en-US"/>
                    </a:p>
                  </p:txBody>
                </p:sp>
              </p:grpSp>
              <p:grpSp>
                <p:nvGrpSpPr>
                  <p:cNvPr id="11" name="Group 37"/>
                  <p:cNvGrpSpPr>
                    <a:grpSpLocks/>
                  </p:cNvGrpSpPr>
                  <p:nvPr/>
                </p:nvGrpSpPr>
                <p:grpSpPr bwMode="auto">
                  <a:xfrm rot="-5400000">
                    <a:off x="3369" y="2050"/>
                    <a:ext cx="192" cy="192"/>
                    <a:chOff x="2256" y="1920"/>
                    <a:chExt cx="192" cy="192"/>
                  </a:xfrm>
                </p:grpSpPr>
                <p:sp>
                  <p:nvSpPr>
                    <p:cNvPr id="20510" name="Line 38"/>
                    <p:cNvSpPr>
                      <a:spLocks noChangeShapeType="1"/>
                    </p:cNvSpPr>
                    <p:nvPr/>
                  </p:nvSpPr>
                  <p:spPr bwMode="auto">
                    <a:xfrm>
                      <a:off x="2256" y="2112"/>
                      <a:ext cx="192" cy="0"/>
                    </a:xfrm>
                    <a:prstGeom prst="line">
                      <a:avLst/>
                    </a:prstGeom>
                    <a:noFill/>
                    <a:ln w="9525">
                      <a:solidFill>
                        <a:schemeClr val="tx1"/>
                      </a:solidFill>
                      <a:round/>
                      <a:headEnd/>
                      <a:tailEnd/>
                    </a:ln>
                  </p:spPr>
                  <p:txBody>
                    <a:bodyPr wrap="none" anchor="ctr"/>
                    <a:lstStyle/>
                    <a:p>
                      <a:endParaRPr lang="en-US"/>
                    </a:p>
                  </p:txBody>
                </p:sp>
                <p:sp>
                  <p:nvSpPr>
                    <p:cNvPr id="20511" name="Line 39"/>
                    <p:cNvSpPr>
                      <a:spLocks noChangeShapeType="1"/>
                    </p:cNvSpPr>
                    <p:nvPr/>
                  </p:nvSpPr>
                  <p:spPr bwMode="auto">
                    <a:xfrm flipV="1">
                      <a:off x="2448" y="1920"/>
                      <a:ext cx="0" cy="192"/>
                    </a:xfrm>
                    <a:prstGeom prst="line">
                      <a:avLst/>
                    </a:prstGeom>
                    <a:noFill/>
                    <a:ln w="9525">
                      <a:solidFill>
                        <a:schemeClr val="tx1"/>
                      </a:solidFill>
                      <a:round/>
                      <a:headEnd/>
                      <a:tailEnd/>
                    </a:ln>
                  </p:spPr>
                  <p:txBody>
                    <a:bodyPr wrap="none" anchor="ctr"/>
                    <a:lstStyle/>
                    <a:p>
                      <a:endParaRPr lang="en-US"/>
                    </a:p>
                  </p:txBody>
                </p:sp>
              </p:grpSp>
            </p:grpSp>
          </p:grpSp>
        </p:grpSp>
        <p:sp>
          <p:nvSpPr>
            <p:cNvPr id="20487" name="Text Box 40"/>
            <p:cNvSpPr txBox="1">
              <a:spLocks noChangeArrowheads="1"/>
            </p:cNvSpPr>
            <p:nvPr/>
          </p:nvSpPr>
          <p:spPr bwMode="auto">
            <a:xfrm>
              <a:off x="1584" y="1776"/>
              <a:ext cx="1152" cy="233"/>
            </a:xfrm>
            <a:prstGeom prst="rect">
              <a:avLst/>
            </a:prstGeom>
            <a:noFill/>
            <a:ln w="9525">
              <a:noFill/>
              <a:miter lim="800000"/>
              <a:headEnd/>
              <a:tailEnd/>
            </a:ln>
          </p:spPr>
          <p:txBody>
            <a:bodyPr>
              <a:spAutoFit/>
            </a:bodyPr>
            <a:lstStyle/>
            <a:p>
              <a:pPr algn="l">
                <a:spcBef>
                  <a:spcPct val="50000"/>
                </a:spcBef>
              </a:pPr>
              <a:r>
                <a:rPr lang="en-US" sz="1400"/>
                <a:t>Growing Phase</a:t>
              </a:r>
            </a:p>
          </p:txBody>
        </p:sp>
        <p:sp>
          <p:nvSpPr>
            <p:cNvPr id="20488" name="Text Box 41"/>
            <p:cNvSpPr txBox="1">
              <a:spLocks noChangeArrowheads="1"/>
            </p:cNvSpPr>
            <p:nvPr/>
          </p:nvSpPr>
          <p:spPr bwMode="auto">
            <a:xfrm>
              <a:off x="2832" y="1776"/>
              <a:ext cx="1152" cy="222"/>
            </a:xfrm>
            <a:prstGeom prst="rect">
              <a:avLst/>
            </a:prstGeom>
            <a:noFill/>
            <a:ln w="9525">
              <a:noFill/>
              <a:miter lim="800000"/>
              <a:headEnd/>
              <a:tailEnd/>
            </a:ln>
          </p:spPr>
          <p:txBody>
            <a:bodyPr>
              <a:spAutoFit/>
            </a:bodyPr>
            <a:lstStyle/>
            <a:p>
              <a:pPr algn="l">
                <a:spcBef>
                  <a:spcPct val="50000"/>
                </a:spcBef>
              </a:pPr>
              <a:r>
                <a:rPr lang="en-US" sz="1300"/>
                <a:t>Shrinking Phase</a:t>
              </a:r>
              <a:endParaRPr lang="en-US" sz="1400"/>
            </a:p>
          </p:txBody>
        </p:sp>
        <p:sp>
          <p:nvSpPr>
            <p:cNvPr id="20489" name="Text Box 42"/>
            <p:cNvSpPr txBox="1">
              <a:spLocks noChangeArrowheads="1"/>
            </p:cNvSpPr>
            <p:nvPr/>
          </p:nvSpPr>
          <p:spPr bwMode="auto">
            <a:xfrm>
              <a:off x="3936" y="1824"/>
              <a:ext cx="624" cy="200"/>
            </a:xfrm>
            <a:prstGeom prst="rect">
              <a:avLst/>
            </a:prstGeom>
            <a:noFill/>
            <a:ln w="9525">
              <a:noFill/>
              <a:miter lim="800000"/>
              <a:headEnd/>
              <a:tailEnd/>
            </a:ln>
          </p:spPr>
          <p:txBody>
            <a:bodyPr>
              <a:spAutoFit/>
            </a:bodyPr>
            <a:lstStyle/>
            <a:p>
              <a:pPr algn="l">
                <a:lnSpc>
                  <a:spcPct val="80000"/>
                </a:lnSpc>
                <a:spcBef>
                  <a:spcPct val="20000"/>
                </a:spcBef>
              </a:pPr>
              <a:r>
                <a:rPr lang="en-US" sz="1400"/>
                <a:t>Time</a:t>
              </a:r>
            </a:p>
          </p:txBody>
        </p:sp>
        <p:sp>
          <p:nvSpPr>
            <p:cNvPr id="20490" name="Text Box 43"/>
            <p:cNvSpPr txBox="1">
              <a:spLocks noChangeArrowheads="1"/>
            </p:cNvSpPr>
            <p:nvPr/>
          </p:nvSpPr>
          <p:spPr bwMode="auto">
            <a:xfrm>
              <a:off x="624" y="960"/>
              <a:ext cx="576" cy="633"/>
            </a:xfrm>
            <a:prstGeom prst="rect">
              <a:avLst/>
            </a:prstGeom>
            <a:noFill/>
            <a:ln w="9525">
              <a:noFill/>
              <a:miter lim="800000"/>
              <a:headEnd/>
              <a:tailEnd/>
            </a:ln>
          </p:spPr>
          <p:txBody>
            <a:bodyPr>
              <a:spAutoFit/>
            </a:bodyPr>
            <a:lstStyle/>
            <a:p>
              <a:pPr algn="l"/>
              <a:r>
                <a:rPr lang="en-US" sz="1600"/>
                <a:t># locks</a:t>
              </a:r>
            </a:p>
            <a:p>
              <a:pPr algn="l"/>
              <a:r>
                <a:rPr lang="en-US" sz="1600"/>
                <a:t>held by</a:t>
              </a:r>
            </a:p>
            <a:p>
              <a:pPr algn="l"/>
              <a:r>
                <a:rPr lang="en-US" sz="1600"/>
                <a:t>Ti</a:t>
              </a:r>
            </a:p>
          </p:txBody>
        </p:sp>
      </p:grpSp>
      <p:sp>
        <p:nvSpPr>
          <p:cNvPr id="42" name="Rectangle 2"/>
          <p:cNvSpPr>
            <a:spLocks noGrp="1" noChangeArrowheads="1"/>
          </p:cNvSpPr>
          <p:nvPr>
            <p:ph type="title"/>
          </p:nvPr>
        </p:nvSpPr>
        <p:spPr>
          <a:xfrm>
            <a:off x="685800" y="381000"/>
            <a:ext cx="8229600" cy="533400"/>
          </a:xfrm>
        </p:spPr>
        <p:txBody>
          <a:bodyPr>
            <a:noAutofit/>
          </a:bodyPr>
          <a:lstStyle/>
          <a:p>
            <a:r>
              <a:rPr lang="en-US" sz="3200" dirty="0" smtClean="0">
                <a:latin typeface="Times New Roman" pitchFamily="18" charset="0"/>
                <a:cs typeface="Times New Roman" pitchFamily="18" charset="0"/>
              </a:rPr>
              <a:t>Two-Phase Locking Techniques: </a:t>
            </a:r>
            <a:r>
              <a:rPr lang="en-US" sz="2400" dirty="0" smtClean="0">
                <a:solidFill>
                  <a:srgbClr val="FF00FF"/>
                </a:solidFill>
                <a:latin typeface="Times New Roman" pitchFamily="18" charset="0"/>
                <a:cs typeface="Times New Roman" pitchFamily="18" charset="0"/>
              </a:rPr>
              <a:t>The algorithm</a:t>
            </a:r>
            <a:r>
              <a:rPr lang="en-US" sz="2400" dirty="0" smtClean="0">
                <a:latin typeface="Times New Roman" pitchFamily="18" charset="0"/>
                <a:cs typeface="Times New Roman" pitchFamily="18" charset="0"/>
              </a:rPr>
              <a:t> </a:t>
            </a:r>
          </a:p>
        </p:txBody>
      </p:sp>
      <p:sp>
        <p:nvSpPr>
          <p:cNvPr id="44" name="Rectangle 43"/>
          <p:cNvSpPr/>
          <p:nvPr/>
        </p:nvSpPr>
        <p:spPr>
          <a:xfrm>
            <a:off x="381000" y="6024670"/>
            <a:ext cx="8001000" cy="535531"/>
          </a:xfrm>
          <a:prstGeom prst="rect">
            <a:avLst/>
          </a:prstGeom>
        </p:spPr>
        <p:txBody>
          <a:bodyPr wrap="square">
            <a:spAutoFit/>
          </a:bodyPr>
          <a:lstStyle/>
          <a:p>
            <a:pPr>
              <a:lnSpc>
                <a:spcPct val="80000"/>
              </a:lnSpc>
              <a:buClr>
                <a:srgbClr val="FF00FF"/>
              </a:buClr>
              <a:buFont typeface="Wingdings" pitchFamily="2" charset="2"/>
              <a:buChar char="§"/>
            </a:pPr>
            <a:r>
              <a:rPr lang="en-US" dirty="0" smtClean="0">
                <a:latin typeface="Times New Roman" pitchFamily="18" charset="0"/>
                <a:cs typeface="Times New Roman" pitchFamily="18" charset="0"/>
              </a:rPr>
              <a:t>Transaction follows 2PL protocol if all locking operations </a:t>
            </a:r>
            <a:r>
              <a:rPr lang="en-US" dirty="0" smtClean="0">
                <a:solidFill>
                  <a:srgbClr val="FF3399"/>
                </a:solidFill>
                <a:latin typeface="Times New Roman" pitchFamily="18" charset="0"/>
                <a:cs typeface="Times New Roman" pitchFamily="18" charset="0"/>
              </a:rPr>
              <a:t>precede the first</a:t>
            </a:r>
            <a:r>
              <a:rPr lang="en-US" dirty="0" smtClean="0">
                <a:latin typeface="Times New Roman" pitchFamily="18" charset="0"/>
                <a:cs typeface="Times New Roman" pitchFamily="18" charset="0"/>
              </a:rPr>
              <a:t> unlock operation in the transaction.</a:t>
            </a:r>
            <a:endParaRPr lang="en-US" dirty="0" smtClean="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2795584863"/>
      </p:ext>
    </p:extLst>
  </p:cSld>
  <p:clrMapOvr>
    <a:masterClrMapping/>
  </p:clrMapOvr>
  <p:transition>
    <p:cover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743712"/>
          </a:xfrm>
        </p:spPr>
        <p:txBody>
          <a:bodyPr>
            <a:normAutofit/>
          </a:bodyPr>
          <a:lstStyle/>
          <a:p>
            <a:r>
              <a:rPr lang="en-US" sz="4000" dirty="0">
                <a:latin typeface="Times New Roman" pitchFamily="18" charset="0"/>
                <a:cs typeface="Times New Roman" pitchFamily="18" charset="0"/>
              </a:rPr>
              <a:t>Two-Phase Locking Techniques</a:t>
            </a:r>
            <a:endParaRPr lang="en-US" sz="4000" dirty="0"/>
          </a:p>
        </p:txBody>
      </p:sp>
      <p:sp>
        <p:nvSpPr>
          <p:cNvPr id="3" name="Content Placeholder 2"/>
          <p:cNvSpPr>
            <a:spLocks noGrp="1"/>
          </p:cNvSpPr>
          <p:nvPr>
            <p:ph idx="1"/>
          </p:nvPr>
        </p:nvSpPr>
        <p:spPr>
          <a:xfrm>
            <a:off x="304800" y="1143000"/>
            <a:ext cx="4191000" cy="5410200"/>
          </a:xfrm>
        </p:spPr>
        <p:txBody>
          <a:bodyPr/>
          <a:lstStyle/>
          <a:p>
            <a:r>
              <a:rPr lang="en-US" dirty="0" smtClean="0"/>
              <a:t>Example </a:t>
            </a:r>
            <a:endParaRPr lang="en-US" dirty="0"/>
          </a:p>
        </p:txBody>
      </p:sp>
      <p:sp>
        <p:nvSpPr>
          <p:cNvPr id="4" name="Slide Number Placeholder 3"/>
          <p:cNvSpPr>
            <a:spLocks noGrp="1"/>
          </p:cNvSpPr>
          <p:nvPr>
            <p:ph type="sldNum" sz="quarter" idx="12"/>
          </p:nvPr>
        </p:nvSpPr>
        <p:spPr/>
        <p:txBody>
          <a:bodyPr/>
          <a:lstStyle/>
          <a:p>
            <a:fld id="{CA55914D-03DF-4832-9E47-C196083B205C}" type="slidenum">
              <a:rPr lang="en-US" smtClean="0"/>
              <a:pPr/>
              <a:t>53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922345817"/>
              </p:ext>
            </p:extLst>
          </p:nvPr>
        </p:nvGraphicFramePr>
        <p:xfrm>
          <a:off x="838200" y="1905000"/>
          <a:ext cx="2743200" cy="3477961"/>
        </p:xfrm>
        <a:graphic>
          <a:graphicData uri="http://schemas.openxmlformats.org/drawingml/2006/table">
            <a:tbl>
              <a:tblPr firstRow="1" bandRow="1">
                <a:tableStyleId>{5940675A-B579-460E-94D1-54222C63F5DA}</a:tableStyleId>
              </a:tblPr>
              <a:tblGrid>
                <a:gridCol w="1379438"/>
                <a:gridCol w="1363762"/>
              </a:tblGrid>
              <a:tr h="328732">
                <a:tc>
                  <a:txBody>
                    <a:bodyPr/>
                    <a:lstStyle/>
                    <a:p>
                      <a:r>
                        <a:rPr lang="en-US" dirty="0" smtClean="0"/>
                        <a:t>T1</a:t>
                      </a:r>
                      <a:endParaRPr lang="en-US" dirty="0"/>
                    </a:p>
                  </a:txBody>
                  <a:tcPr/>
                </a:tc>
                <a:tc>
                  <a:txBody>
                    <a:bodyPr/>
                    <a:lstStyle/>
                    <a:p>
                      <a:r>
                        <a:rPr lang="en-US" dirty="0" smtClean="0"/>
                        <a:t>T2</a:t>
                      </a:r>
                      <a:endParaRPr lang="en-US" dirty="0"/>
                    </a:p>
                  </a:txBody>
                  <a:tcPr/>
                </a:tc>
              </a:tr>
              <a:tr h="929640">
                <a:tc>
                  <a:txBody>
                    <a:bodyPr/>
                    <a:lstStyle/>
                    <a:p>
                      <a:r>
                        <a:rPr lang="en-US" dirty="0" smtClean="0"/>
                        <a:t>Lock-S(A)</a:t>
                      </a:r>
                    </a:p>
                    <a:p>
                      <a:r>
                        <a:rPr lang="en-US" dirty="0" smtClean="0"/>
                        <a:t>R(A)</a:t>
                      </a:r>
                    </a:p>
                    <a:p>
                      <a:r>
                        <a:rPr lang="en-US" dirty="0" smtClean="0"/>
                        <a:t>Unlock A</a:t>
                      </a:r>
                    </a:p>
                  </a:txBody>
                  <a:tcPr/>
                </a:tc>
                <a:tc>
                  <a:txBody>
                    <a:bodyPr/>
                    <a:lstStyle/>
                    <a:p>
                      <a:endParaRPr lang="en-US" dirty="0"/>
                    </a:p>
                  </a:txBody>
                  <a:tcPr/>
                </a:tc>
              </a:tr>
              <a:tr h="993841">
                <a:tc>
                  <a:txBody>
                    <a:bodyPr/>
                    <a:lstStyle/>
                    <a:p>
                      <a:endParaRPr lang="en-US" dirty="0"/>
                    </a:p>
                  </a:txBody>
                  <a:tcPr/>
                </a:tc>
                <a:tc>
                  <a:txBody>
                    <a:bodyPr/>
                    <a:lstStyle/>
                    <a:p>
                      <a:r>
                        <a:rPr lang="en-US" dirty="0" smtClean="0"/>
                        <a:t>Lock-S(B)</a:t>
                      </a:r>
                    </a:p>
                    <a:p>
                      <a:r>
                        <a:rPr lang="en-US" dirty="0" smtClean="0"/>
                        <a:t>R(B)</a:t>
                      </a:r>
                    </a:p>
                    <a:p>
                      <a:r>
                        <a:rPr lang="en-US" dirty="0" smtClean="0"/>
                        <a:t>Unlock(B)</a:t>
                      </a:r>
                      <a:endParaRPr lang="en-US" dirty="0"/>
                    </a:p>
                  </a:txBody>
                  <a:tcPr/>
                </a:tc>
              </a:tr>
              <a:tr h="621150">
                <a:tc>
                  <a:txBody>
                    <a:bodyPr/>
                    <a:lstStyle/>
                    <a:p>
                      <a:r>
                        <a:rPr lang="en-US" dirty="0" smtClean="0"/>
                        <a:t>Lock-X(B)</a:t>
                      </a:r>
                    </a:p>
                    <a:p>
                      <a:r>
                        <a:rPr lang="en-US" dirty="0" smtClean="0"/>
                        <a:t>R(B)</a:t>
                      </a:r>
                    </a:p>
                    <a:p>
                      <a:r>
                        <a:rPr lang="en-US" dirty="0" smtClean="0"/>
                        <a:t>W(B)</a:t>
                      </a:r>
                    </a:p>
                    <a:p>
                      <a:r>
                        <a:rPr lang="en-US" dirty="0" smtClean="0"/>
                        <a:t>Unlock(B)</a:t>
                      </a:r>
                      <a:endParaRPr lang="en-US" dirty="0"/>
                    </a:p>
                  </a:txBody>
                  <a:tcPr/>
                </a:tc>
                <a:tc>
                  <a:txBody>
                    <a:bodyPr/>
                    <a:lstStyle/>
                    <a:p>
                      <a:endParaRPr lang="en-US" dirty="0"/>
                    </a:p>
                  </a:txBody>
                  <a:tcPr/>
                </a:tc>
              </a:tr>
            </a:tbl>
          </a:graphicData>
        </a:graphic>
      </p:graphicFrame>
      <p:cxnSp>
        <p:nvCxnSpPr>
          <p:cNvPr id="8" name="Straight Arrow Connector 7"/>
          <p:cNvCxnSpPr/>
          <p:nvPr/>
        </p:nvCxnSpPr>
        <p:spPr>
          <a:xfrm>
            <a:off x="1219200" y="3124200"/>
            <a:ext cx="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3962400" y="1143000"/>
            <a:ext cx="4876800" cy="54102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dirty="0" smtClean="0"/>
              <a:t>Example </a:t>
            </a:r>
          </a:p>
          <a:p>
            <a:pPr marL="0" indent="0">
              <a:buNone/>
            </a:pPr>
            <a:r>
              <a:rPr lang="en-US" b="1" dirty="0" smtClean="0"/>
              <a:t>Its not Two Phase Locking </a:t>
            </a:r>
            <a:r>
              <a:rPr lang="en-US" dirty="0" err="1" smtClean="0"/>
              <a:t>becouse</a:t>
            </a:r>
            <a:r>
              <a:rPr lang="en-US" dirty="0" smtClean="0"/>
              <a:t> it will ask for lock After Unlock .</a:t>
            </a:r>
          </a:p>
          <a:p>
            <a:pPr marL="0" indent="0">
              <a:buNone/>
            </a:pPr>
            <a:r>
              <a:rPr lang="en-US" dirty="0" smtClean="0"/>
              <a:t>In two phase protocol after release locks no lock request in(Shrinking phase)</a:t>
            </a:r>
            <a:endParaRPr lang="en-US" dirty="0"/>
          </a:p>
        </p:txBody>
      </p:sp>
    </p:spTree>
    <p:extLst>
      <p:ext uri="{BB962C8B-B14F-4D97-AF65-F5344CB8AC3E}">
        <p14:creationId xmlns:p14="http://schemas.microsoft.com/office/powerpoint/2010/main" val="3137206317"/>
      </p:ext>
    </p:extLst>
  </p:cSld>
  <p:clrMapOvr>
    <a:masterClrMapping/>
  </p:clrMapOvr>
  <p:transition>
    <p:cover di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743712"/>
          </a:xfrm>
        </p:spPr>
        <p:txBody>
          <a:bodyPr>
            <a:normAutofit/>
          </a:bodyPr>
          <a:lstStyle/>
          <a:p>
            <a:r>
              <a:rPr lang="en-US" sz="4000" dirty="0">
                <a:latin typeface="Times New Roman" pitchFamily="18" charset="0"/>
                <a:cs typeface="Times New Roman" pitchFamily="18" charset="0"/>
              </a:rPr>
              <a:t>Two-Phase Locking Techniques</a:t>
            </a:r>
            <a:endParaRPr lang="en-US" sz="4000" dirty="0"/>
          </a:p>
        </p:txBody>
      </p:sp>
      <p:sp>
        <p:nvSpPr>
          <p:cNvPr id="3" name="Content Placeholder 2"/>
          <p:cNvSpPr>
            <a:spLocks noGrp="1"/>
          </p:cNvSpPr>
          <p:nvPr>
            <p:ph idx="1"/>
          </p:nvPr>
        </p:nvSpPr>
        <p:spPr>
          <a:xfrm>
            <a:off x="304800" y="1143000"/>
            <a:ext cx="4191000" cy="5410200"/>
          </a:xfrm>
        </p:spPr>
        <p:txBody>
          <a:bodyPr/>
          <a:lstStyle/>
          <a:p>
            <a:r>
              <a:rPr lang="en-US" dirty="0" smtClean="0"/>
              <a:t>Example </a:t>
            </a:r>
            <a:endParaRPr lang="en-US" dirty="0"/>
          </a:p>
        </p:txBody>
      </p:sp>
      <p:sp>
        <p:nvSpPr>
          <p:cNvPr id="4" name="Slide Number Placeholder 3"/>
          <p:cNvSpPr>
            <a:spLocks noGrp="1"/>
          </p:cNvSpPr>
          <p:nvPr>
            <p:ph type="sldNum" sz="quarter" idx="12"/>
          </p:nvPr>
        </p:nvSpPr>
        <p:spPr/>
        <p:txBody>
          <a:bodyPr/>
          <a:lstStyle/>
          <a:p>
            <a:fld id="{CA55914D-03DF-4832-9E47-C196083B205C}" type="slidenum">
              <a:rPr lang="en-US" smtClean="0"/>
              <a:pPr/>
              <a:t>54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76408618"/>
              </p:ext>
            </p:extLst>
          </p:nvPr>
        </p:nvGraphicFramePr>
        <p:xfrm>
          <a:off x="838200" y="1905000"/>
          <a:ext cx="2743200" cy="3371281"/>
        </p:xfrm>
        <a:graphic>
          <a:graphicData uri="http://schemas.openxmlformats.org/drawingml/2006/table">
            <a:tbl>
              <a:tblPr firstRow="1" bandRow="1">
                <a:tableStyleId>{5940675A-B579-460E-94D1-54222C63F5DA}</a:tableStyleId>
              </a:tblPr>
              <a:tblGrid>
                <a:gridCol w="1379438"/>
                <a:gridCol w="1363762"/>
              </a:tblGrid>
              <a:tr h="328732">
                <a:tc>
                  <a:txBody>
                    <a:bodyPr/>
                    <a:lstStyle/>
                    <a:p>
                      <a:r>
                        <a:rPr lang="en-US" dirty="0" smtClean="0"/>
                        <a:t>T1</a:t>
                      </a:r>
                      <a:endParaRPr lang="en-US" dirty="0"/>
                    </a:p>
                  </a:txBody>
                  <a:tcPr/>
                </a:tc>
                <a:tc>
                  <a:txBody>
                    <a:bodyPr/>
                    <a:lstStyle/>
                    <a:p>
                      <a:r>
                        <a:rPr lang="en-US" dirty="0" smtClean="0"/>
                        <a:t>T2</a:t>
                      </a:r>
                      <a:endParaRPr lang="en-US" dirty="0"/>
                    </a:p>
                  </a:txBody>
                  <a:tcPr/>
                </a:tc>
              </a:tr>
              <a:tr h="929640">
                <a:tc>
                  <a:txBody>
                    <a:bodyPr/>
                    <a:lstStyle/>
                    <a:p>
                      <a:r>
                        <a:rPr lang="en-US" dirty="0" smtClean="0"/>
                        <a:t>Lock-S(A)</a:t>
                      </a:r>
                    </a:p>
                    <a:p>
                      <a:r>
                        <a:rPr lang="en-US" dirty="0" smtClean="0"/>
                        <a:t>R(A)</a:t>
                      </a:r>
                    </a:p>
                    <a:p>
                      <a:r>
                        <a:rPr lang="en-US" dirty="0" smtClean="0"/>
                        <a:t>Lock-X(B)</a:t>
                      </a:r>
                    </a:p>
                    <a:p>
                      <a:r>
                        <a:rPr lang="en-US" dirty="0" smtClean="0"/>
                        <a:t>R(B)</a:t>
                      </a:r>
                    </a:p>
                    <a:p>
                      <a:r>
                        <a:rPr lang="en-US" dirty="0" smtClean="0"/>
                        <a:t>W(B)</a:t>
                      </a:r>
                    </a:p>
                    <a:p>
                      <a:r>
                        <a:rPr lang="en-US" dirty="0" smtClean="0"/>
                        <a:t>Unlock(A)</a:t>
                      </a:r>
                    </a:p>
                    <a:p>
                      <a:r>
                        <a:rPr lang="en-US" dirty="0" smtClean="0"/>
                        <a:t>Unlock(B)</a:t>
                      </a:r>
                    </a:p>
                  </a:txBody>
                  <a:tcPr/>
                </a:tc>
                <a:tc>
                  <a:txBody>
                    <a:bodyPr/>
                    <a:lstStyle/>
                    <a:p>
                      <a:endParaRPr lang="en-US" dirty="0"/>
                    </a:p>
                  </a:txBody>
                  <a:tcPr/>
                </a:tc>
              </a:tr>
              <a:tr h="993841">
                <a:tc>
                  <a:txBody>
                    <a:bodyPr/>
                    <a:lstStyle/>
                    <a:p>
                      <a:endParaRPr lang="en-US" dirty="0"/>
                    </a:p>
                  </a:txBody>
                  <a:tcPr/>
                </a:tc>
                <a:tc>
                  <a:txBody>
                    <a:bodyPr/>
                    <a:lstStyle/>
                    <a:p>
                      <a:r>
                        <a:rPr lang="en-US" dirty="0" smtClean="0"/>
                        <a:t>Lock-S(B)</a:t>
                      </a:r>
                    </a:p>
                    <a:p>
                      <a:r>
                        <a:rPr lang="en-US" dirty="0" smtClean="0"/>
                        <a:t>R(B)</a:t>
                      </a:r>
                    </a:p>
                    <a:p>
                      <a:r>
                        <a:rPr lang="en-US" dirty="0" smtClean="0"/>
                        <a:t>Unlock(B)</a:t>
                      </a:r>
                      <a:endParaRPr lang="en-US" dirty="0"/>
                    </a:p>
                  </a:txBody>
                  <a:tcPr/>
                </a:tc>
              </a:tr>
            </a:tbl>
          </a:graphicData>
        </a:graphic>
      </p:graphicFrame>
      <p:sp>
        <p:nvSpPr>
          <p:cNvPr id="9" name="Content Placeholder 2"/>
          <p:cNvSpPr txBox="1">
            <a:spLocks/>
          </p:cNvSpPr>
          <p:nvPr/>
        </p:nvSpPr>
        <p:spPr>
          <a:xfrm>
            <a:off x="3962400" y="1143000"/>
            <a:ext cx="4876800" cy="54102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dirty="0" smtClean="0"/>
              <a:t>Example </a:t>
            </a:r>
          </a:p>
          <a:p>
            <a:pPr marL="0" indent="0">
              <a:buNone/>
            </a:pPr>
            <a:r>
              <a:rPr lang="en-US" b="1" dirty="0" smtClean="0"/>
              <a:t>Its  Two Phase Locking</a:t>
            </a:r>
            <a:r>
              <a:rPr lang="en-US" dirty="0" smtClean="0"/>
              <a:t>.</a:t>
            </a:r>
          </a:p>
          <a:p>
            <a:pPr marL="0" indent="0">
              <a:buNone/>
            </a:pPr>
            <a:endParaRPr lang="en-US" dirty="0" smtClean="0"/>
          </a:p>
          <a:p>
            <a:pPr marL="0" indent="0">
              <a:buNone/>
            </a:pPr>
            <a:r>
              <a:rPr lang="en-US" dirty="0"/>
              <a:t> </a:t>
            </a:r>
            <a:r>
              <a:rPr lang="en-US" dirty="0" smtClean="0"/>
              <a:t>       Growing Phase</a:t>
            </a:r>
          </a:p>
          <a:p>
            <a:pPr marL="0" indent="0">
              <a:buNone/>
            </a:pPr>
            <a:endParaRPr lang="en-US" dirty="0"/>
          </a:p>
          <a:p>
            <a:pPr marL="0" indent="0">
              <a:buNone/>
            </a:pPr>
            <a:r>
              <a:rPr lang="en-US" dirty="0" smtClean="0"/>
              <a:t>         Shrinking Phase</a:t>
            </a:r>
          </a:p>
          <a:p>
            <a:pPr marL="0" indent="0">
              <a:buNone/>
            </a:pPr>
            <a:endParaRPr lang="en-US" dirty="0"/>
          </a:p>
          <a:p>
            <a:pPr marL="0" indent="0">
              <a:buNone/>
            </a:pPr>
            <a:r>
              <a:rPr lang="en-US" dirty="0" smtClean="0"/>
              <a:t>                        Growing Phase</a:t>
            </a:r>
          </a:p>
          <a:p>
            <a:pPr marL="0" indent="0">
              <a:buNone/>
            </a:pPr>
            <a:r>
              <a:rPr lang="en-US" dirty="0"/>
              <a:t> </a:t>
            </a:r>
            <a:r>
              <a:rPr lang="en-US" dirty="0" smtClean="0"/>
              <a:t>                       Shrinking Phase</a:t>
            </a:r>
          </a:p>
        </p:txBody>
      </p:sp>
      <p:cxnSp>
        <p:nvCxnSpPr>
          <p:cNvPr id="7" name="Straight Connector 6"/>
          <p:cNvCxnSpPr/>
          <p:nvPr/>
        </p:nvCxnSpPr>
        <p:spPr>
          <a:xfrm>
            <a:off x="2057400" y="2362200"/>
            <a:ext cx="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057400" y="2819400"/>
            <a:ext cx="2590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057400" y="37338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057400" y="3924300"/>
            <a:ext cx="2590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352800" y="4648200"/>
            <a:ext cx="2590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351663" y="44577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352800" y="5105400"/>
            <a:ext cx="2590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101274"/>
      </p:ext>
    </p:extLst>
  </p:cSld>
  <p:clrMapOvr>
    <a:masterClrMapping/>
  </p:clrMapOvr>
  <p:transition>
    <p:cover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762000"/>
          </a:xfrm>
        </p:spPr>
        <p:txBody>
          <a:bodyPr>
            <a:noAutofit/>
          </a:bodyPr>
          <a:lstStyle/>
          <a:p>
            <a:r>
              <a:rPr lang="en-US" sz="3600" dirty="0" smtClean="0"/>
              <a:t>Refinement of two phase locking protocol</a:t>
            </a:r>
            <a:endParaRPr lang="en-US" sz="3600" dirty="0"/>
          </a:p>
        </p:txBody>
      </p:sp>
      <p:sp>
        <p:nvSpPr>
          <p:cNvPr id="3" name="Content Placeholder 2"/>
          <p:cNvSpPr>
            <a:spLocks noGrp="1"/>
          </p:cNvSpPr>
          <p:nvPr>
            <p:ph idx="1"/>
          </p:nvPr>
        </p:nvSpPr>
        <p:spPr>
          <a:xfrm>
            <a:off x="457200" y="1219200"/>
            <a:ext cx="5486400" cy="5257800"/>
          </a:xfrm>
        </p:spPr>
        <p:txBody>
          <a:bodyPr/>
          <a:lstStyle/>
          <a:p>
            <a:r>
              <a:rPr lang="en-US" dirty="0" smtClean="0"/>
              <a:t>Locking Conversion: </a:t>
            </a:r>
          </a:p>
          <a:p>
            <a:r>
              <a:rPr lang="en-US" sz="2000" dirty="0" smtClean="0"/>
              <a:t>Upgrade Lock (S to X)-</a:t>
            </a:r>
            <a:r>
              <a:rPr lang="en-US" sz="2000" dirty="0" smtClean="0">
                <a:sym typeface="Wingdings" pitchFamily="2" charset="2"/>
              </a:rPr>
              <a:t>(Growing phase)</a:t>
            </a:r>
            <a:endParaRPr lang="en-US" sz="2000" dirty="0">
              <a:sym typeface="Wingdings" pitchFamily="2" charset="2"/>
            </a:endParaRPr>
          </a:p>
          <a:p>
            <a:r>
              <a:rPr lang="en-US" sz="2000" dirty="0" smtClean="0"/>
              <a:t>Downgrade Lock (X to S)</a:t>
            </a:r>
            <a:r>
              <a:rPr lang="en-US" sz="2000" dirty="0" smtClean="0">
                <a:sym typeface="Wingdings" pitchFamily="2" charset="2"/>
              </a:rPr>
              <a:t>(Shrinking phase)</a:t>
            </a:r>
          </a:p>
          <a:p>
            <a:pPr lvl="1"/>
            <a:endParaRPr lang="en-US" sz="2000" dirty="0">
              <a:sym typeface="Wingdings" pitchFamily="2" charset="2"/>
            </a:endParaRPr>
          </a:p>
          <a:p>
            <a:pPr lvl="1"/>
            <a:endParaRPr lang="en-US" sz="2000" dirty="0" smtClean="0"/>
          </a:p>
          <a:p>
            <a:pPr marL="393192" lvl="1" indent="0">
              <a:buNone/>
            </a:pPr>
            <a:endParaRPr lang="en-US" dirty="0" smtClean="0"/>
          </a:p>
          <a:p>
            <a:pPr marL="393192" lvl="1" indent="0">
              <a:buNone/>
            </a:pPr>
            <a:endParaRPr lang="en-US" dirty="0"/>
          </a:p>
          <a:p>
            <a:pPr marL="393192" lvl="1" indent="0">
              <a:buNone/>
            </a:pPr>
            <a:endParaRPr lang="en-US" dirty="0" smtClean="0"/>
          </a:p>
        </p:txBody>
      </p:sp>
      <p:sp>
        <p:nvSpPr>
          <p:cNvPr id="4" name="Slide Number Placeholder 3"/>
          <p:cNvSpPr>
            <a:spLocks noGrp="1"/>
          </p:cNvSpPr>
          <p:nvPr>
            <p:ph type="sldNum" sz="quarter" idx="12"/>
          </p:nvPr>
        </p:nvSpPr>
        <p:spPr/>
        <p:txBody>
          <a:bodyPr/>
          <a:lstStyle/>
          <a:p>
            <a:fld id="{CA55914D-03DF-4832-9E47-C196083B205C}" type="slidenum">
              <a:rPr lang="en-US" smtClean="0"/>
              <a:pPr/>
              <a:t>55</a:t>
            </a:fld>
            <a:endParaRPr lang="en-US"/>
          </a:p>
        </p:txBody>
      </p:sp>
      <p:sp>
        <p:nvSpPr>
          <p:cNvPr id="7" name="Content Placeholder 2"/>
          <p:cNvSpPr txBox="1">
            <a:spLocks/>
          </p:cNvSpPr>
          <p:nvPr/>
        </p:nvSpPr>
        <p:spPr>
          <a:xfrm>
            <a:off x="5791200" y="1371600"/>
            <a:ext cx="3124200" cy="52578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endParaRPr lang="en-US" sz="2000" dirty="0" smtClean="0">
              <a:sym typeface="Wingdings" pitchFamily="2" charset="2"/>
            </a:endParaRPr>
          </a:p>
          <a:p>
            <a:pPr lvl="1"/>
            <a:endParaRPr lang="en-US" sz="2000" dirty="0" smtClean="0"/>
          </a:p>
          <a:p>
            <a:pPr marL="393192" lvl="1" indent="0">
              <a:buFont typeface="Wingdings 2"/>
              <a:buNone/>
            </a:pPr>
            <a:endParaRPr lang="en-US" dirty="0" smtClean="0"/>
          </a:p>
          <a:p>
            <a:pPr marL="393192" lvl="1" indent="0">
              <a:buFont typeface="Wingdings 2"/>
              <a:buNone/>
            </a:pPr>
            <a:endParaRPr lang="en-US" dirty="0" smtClean="0"/>
          </a:p>
          <a:p>
            <a:pPr marL="393192" lvl="1" indent="0">
              <a:buFont typeface="Wingdings 2"/>
              <a:buNone/>
            </a:pPr>
            <a:endParaRPr lang="en-US" dirty="0" smtClean="0"/>
          </a:p>
        </p:txBody>
      </p:sp>
      <p:graphicFrame>
        <p:nvGraphicFramePr>
          <p:cNvPr id="8" name="Table 7"/>
          <p:cNvGraphicFramePr>
            <a:graphicFrameLocks noGrp="1"/>
          </p:cNvGraphicFramePr>
          <p:nvPr>
            <p:extLst>
              <p:ext uri="{D42A27DB-BD31-4B8C-83A1-F6EECF244321}">
                <p14:modId xmlns:p14="http://schemas.microsoft.com/office/powerpoint/2010/main" val="249742504"/>
              </p:ext>
            </p:extLst>
          </p:nvPr>
        </p:nvGraphicFramePr>
        <p:xfrm>
          <a:off x="457200" y="2590800"/>
          <a:ext cx="3048000" cy="3620770"/>
        </p:xfrm>
        <a:graphic>
          <a:graphicData uri="http://schemas.openxmlformats.org/drawingml/2006/table">
            <a:tbl>
              <a:tblPr firstRow="1" bandRow="1">
                <a:tableStyleId>{5940675A-B579-460E-94D1-54222C63F5DA}</a:tableStyleId>
              </a:tblPr>
              <a:tblGrid>
                <a:gridCol w="1524000"/>
                <a:gridCol w="1524000"/>
              </a:tblGrid>
              <a:tr h="420370">
                <a:tc>
                  <a:txBody>
                    <a:bodyPr/>
                    <a:lstStyle/>
                    <a:p>
                      <a:r>
                        <a:rPr lang="en-US" dirty="0" smtClean="0"/>
                        <a:t>T1</a:t>
                      </a:r>
                      <a:endParaRPr lang="en-US" dirty="0"/>
                    </a:p>
                  </a:txBody>
                  <a:tcPr/>
                </a:tc>
                <a:tc>
                  <a:txBody>
                    <a:bodyPr/>
                    <a:lstStyle/>
                    <a:p>
                      <a:r>
                        <a:rPr lang="en-US" dirty="0" smtClean="0"/>
                        <a:t>T2</a:t>
                      </a:r>
                      <a:endParaRPr lang="en-US" dirty="0"/>
                    </a:p>
                  </a:txBody>
                  <a:tcPr/>
                </a:tc>
              </a:tr>
              <a:tr h="420370">
                <a:tc>
                  <a:txBody>
                    <a:bodyPr/>
                    <a:lstStyle/>
                    <a:p>
                      <a:r>
                        <a:rPr lang="en-US" dirty="0" smtClean="0"/>
                        <a:t>Lock-S(a1)</a:t>
                      </a:r>
                    </a:p>
                    <a:p>
                      <a:r>
                        <a:rPr lang="en-US" dirty="0" smtClean="0"/>
                        <a:t>R(a)</a:t>
                      </a:r>
                      <a:endParaRPr lang="en-US" dirty="0"/>
                    </a:p>
                  </a:txBody>
                  <a:tcPr/>
                </a:tc>
                <a:tc>
                  <a:txBody>
                    <a:bodyPr/>
                    <a:lstStyle/>
                    <a:p>
                      <a:endParaRPr lang="en-US" dirty="0"/>
                    </a:p>
                  </a:txBody>
                  <a:tcPr/>
                </a:tc>
              </a:tr>
              <a:tr h="420370">
                <a:tc>
                  <a:txBody>
                    <a:bodyPr/>
                    <a:lstStyle/>
                    <a:p>
                      <a:endParaRPr lang="en-US"/>
                    </a:p>
                  </a:txBody>
                  <a:tcPr/>
                </a:tc>
                <a:tc>
                  <a:txBody>
                    <a:bodyPr/>
                    <a:lstStyle/>
                    <a:p>
                      <a:r>
                        <a:rPr lang="en-US" dirty="0" smtClean="0"/>
                        <a:t>Lock-S(a1)</a:t>
                      </a:r>
                    </a:p>
                    <a:p>
                      <a:r>
                        <a:rPr lang="en-US" dirty="0" smtClean="0"/>
                        <a:t>R(a1)</a:t>
                      </a:r>
                      <a:endParaRPr lang="en-US" dirty="0"/>
                    </a:p>
                  </a:txBody>
                  <a:tcPr/>
                </a:tc>
              </a:tr>
              <a:tr h="420370">
                <a:tc>
                  <a:txBody>
                    <a:bodyPr/>
                    <a:lstStyle/>
                    <a:p>
                      <a:r>
                        <a:rPr lang="en-US" dirty="0" smtClean="0"/>
                        <a:t>Lock-S(a2)</a:t>
                      </a:r>
                    </a:p>
                    <a:p>
                      <a:r>
                        <a:rPr lang="en-US" dirty="0" smtClean="0"/>
                        <a:t>R(a2)</a:t>
                      </a:r>
                      <a:endParaRPr lang="en-US" dirty="0"/>
                    </a:p>
                  </a:txBody>
                  <a:tcPr/>
                </a:tc>
                <a:tc>
                  <a:txBody>
                    <a:bodyPr/>
                    <a:lstStyle/>
                    <a:p>
                      <a:endParaRPr lang="en-US"/>
                    </a:p>
                  </a:txBody>
                  <a:tcPr/>
                </a:tc>
              </a:tr>
              <a:tr h="420370">
                <a:tc>
                  <a:txBody>
                    <a:bodyPr/>
                    <a:lstStyle/>
                    <a:p>
                      <a:endParaRPr lang="en-US"/>
                    </a:p>
                  </a:txBody>
                  <a:tcPr/>
                </a:tc>
                <a:tc>
                  <a:txBody>
                    <a:bodyPr/>
                    <a:lstStyle/>
                    <a:p>
                      <a:r>
                        <a:rPr lang="en-US" dirty="0" smtClean="0"/>
                        <a:t>Lock-S(a2)</a:t>
                      </a:r>
                    </a:p>
                    <a:p>
                      <a:r>
                        <a:rPr lang="en-US" dirty="0" smtClean="0"/>
                        <a:t>R(a2)</a:t>
                      </a:r>
                    </a:p>
                  </a:txBody>
                  <a:tcPr/>
                </a:tc>
              </a:tr>
              <a:tr h="420370">
                <a:tc>
                  <a:txBody>
                    <a:bodyPr/>
                    <a:lstStyle/>
                    <a:p>
                      <a:r>
                        <a:rPr lang="en-US" dirty="0" smtClean="0">
                          <a:solidFill>
                            <a:srgbClr val="FF0000"/>
                          </a:solidFill>
                        </a:rPr>
                        <a:t>Upgrade(a)</a:t>
                      </a:r>
                    </a:p>
                    <a:p>
                      <a:r>
                        <a:rPr lang="en-US" dirty="0" smtClean="0"/>
                        <a:t>W(a)</a:t>
                      </a:r>
                      <a:endParaRPr lang="en-US" dirty="0"/>
                    </a:p>
                  </a:txBody>
                  <a:tcPr/>
                </a:tc>
                <a:tc>
                  <a:txBody>
                    <a:bodyPr/>
                    <a:lstStyle/>
                    <a:p>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666389423"/>
              </p:ext>
            </p:extLst>
          </p:nvPr>
        </p:nvGraphicFramePr>
        <p:xfrm>
          <a:off x="4473622" y="2819400"/>
          <a:ext cx="3146378" cy="3510280"/>
        </p:xfrm>
        <a:graphic>
          <a:graphicData uri="http://schemas.openxmlformats.org/drawingml/2006/table">
            <a:tbl>
              <a:tblPr firstRow="1" bandRow="1">
                <a:tableStyleId>{5940675A-B579-460E-94D1-54222C63F5DA}</a:tableStyleId>
              </a:tblPr>
              <a:tblGrid>
                <a:gridCol w="1573189"/>
                <a:gridCol w="1573189"/>
              </a:tblGrid>
              <a:tr h="431800">
                <a:tc>
                  <a:txBody>
                    <a:bodyPr/>
                    <a:lstStyle/>
                    <a:p>
                      <a:r>
                        <a:rPr lang="en-US" dirty="0" smtClean="0"/>
                        <a:t>T1</a:t>
                      </a:r>
                      <a:endParaRPr lang="en-US" dirty="0"/>
                    </a:p>
                  </a:txBody>
                  <a:tcPr/>
                </a:tc>
                <a:tc>
                  <a:txBody>
                    <a:bodyPr/>
                    <a:lstStyle/>
                    <a:p>
                      <a:r>
                        <a:rPr lang="en-US" dirty="0" smtClean="0"/>
                        <a:t>T2</a:t>
                      </a:r>
                      <a:endParaRPr lang="en-US" dirty="0"/>
                    </a:p>
                  </a:txBody>
                  <a:tcPr/>
                </a:tc>
              </a:tr>
              <a:tr h="431800">
                <a:tc>
                  <a:txBody>
                    <a:bodyPr/>
                    <a:lstStyle/>
                    <a:p>
                      <a:r>
                        <a:rPr lang="en-US" dirty="0" smtClean="0"/>
                        <a:t>Lock-S(a)</a:t>
                      </a:r>
                    </a:p>
                    <a:p>
                      <a:r>
                        <a:rPr lang="en-US" dirty="0" smtClean="0"/>
                        <a:t>R(a)</a:t>
                      </a:r>
                    </a:p>
                    <a:p>
                      <a:r>
                        <a:rPr lang="en-US" dirty="0" smtClean="0"/>
                        <a:t>W(a)</a:t>
                      </a:r>
                    </a:p>
                    <a:p>
                      <a:r>
                        <a:rPr lang="en-US" sz="1600" dirty="0" smtClean="0">
                          <a:solidFill>
                            <a:srgbClr val="FF0000"/>
                          </a:solidFill>
                        </a:rPr>
                        <a:t>Downgrade(a)</a:t>
                      </a:r>
                    </a:p>
                  </a:txBody>
                  <a:tcPr/>
                </a:tc>
                <a:tc>
                  <a:txBody>
                    <a:bodyPr/>
                    <a:lstStyle/>
                    <a:p>
                      <a:endParaRPr lang="en-US" dirty="0"/>
                    </a:p>
                  </a:txBody>
                  <a:tcPr/>
                </a:tc>
              </a:tr>
              <a:tr h="431800">
                <a:tc>
                  <a:txBody>
                    <a:bodyPr/>
                    <a:lstStyle/>
                    <a:p>
                      <a:endParaRPr lang="en-US" dirty="0"/>
                    </a:p>
                  </a:txBody>
                  <a:tcPr/>
                </a:tc>
                <a:tc>
                  <a:txBody>
                    <a:bodyPr/>
                    <a:lstStyle/>
                    <a:p>
                      <a:r>
                        <a:rPr lang="en-US" dirty="0" smtClean="0"/>
                        <a:t>Lock-S(a)</a:t>
                      </a:r>
                    </a:p>
                    <a:p>
                      <a:r>
                        <a:rPr lang="en-US" dirty="0" smtClean="0"/>
                        <a:t>R(a)</a:t>
                      </a:r>
                      <a:endParaRPr lang="en-US" dirty="0"/>
                    </a:p>
                  </a:txBody>
                  <a:tcPr/>
                </a:tc>
              </a:tr>
              <a:tr h="431800">
                <a:tc>
                  <a:txBody>
                    <a:bodyPr/>
                    <a:lstStyle/>
                    <a:p>
                      <a:r>
                        <a:rPr lang="en-US" dirty="0" smtClean="0"/>
                        <a:t>R(a)</a:t>
                      </a:r>
                    </a:p>
                    <a:p>
                      <a:r>
                        <a:rPr lang="en-US" dirty="0" smtClean="0"/>
                        <a:t>Unlock(a)</a:t>
                      </a:r>
                      <a:endParaRPr lang="en-US" dirty="0"/>
                    </a:p>
                  </a:txBody>
                  <a:tcPr/>
                </a:tc>
                <a:tc>
                  <a:txBody>
                    <a:bodyPr/>
                    <a:lstStyle/>
                    <a:p>
                      <a:endParaRPr lang="en-US"/>
                    </a:p>
                  </a:txBody>
                  <a:tcPr/>
                </a:tc>
              </a:tr>
              <a:tr h="431800">
                <a:tc>
                  <a:txBody>
                    <a:bodyPr/>
                    <a:lstStyle/>
                    <a:p>
                      <a:endParaRPr lang="en-US"/>
                    </a:p>
                  </a:txBody>
                  <a:tcPr/>
                </a:tc>
                <a:tc>
                  <a:txBody>
                    <a:bodyPr/>
                    <a:lstStyle/>
                    <a:p>
                      <a:r>
                        <a:rPr lang="en-US" dirty="0" smtClean="0"/>
                        <a:t>Upgrade(a)</a:t>
                      </a:r>
                    </a:p>
                    <a:p>
                      <a:r>
                        <a:rPr lang="en-US" dirty="0" smtClean="0"/>
                        <a:t>W(a)</a:t>
                      </a:r>
                      <a:endParaRPr lang="en-US" dirty="0"/>
                    </a:p>
                  </a:txBody>
                  <a:tcPr/>
                </a:tc>
              </a:tr>
            </a:tbl>
          </a:graphicData>
        </a:graphic>
      </p:graphicFrame>
    </p:spTree>
    <p:extLst>
      <p:ext uri="{BB962C8B-B14F-4D97-AF65-F5344CB8AC3E}">
        <p14:creationId xmlns:p14="http://schemas.microsoft.com/office/powerpoint/2010/main" val="3929885806"/>
      </p:ext>
    </p:extLst>
  </p:cSld>
  <p:clrMapOvr>
    <a:masterClrMapping/>
  </p:clrMapOvr>
  <p:transition>
    <p:cover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Types of Two Phase Locking</a:t>
            </a:r>
            <a:endParaRPr lang="en-US" dirty="0"/>
          </a:p>
        </p:txBody>
      </p:sp>
      <p:sp>
        <p:nvSpPr>
          <p:cNvPr id="3" name="Content Placeholder 2"/>
          <p:cNvSpPr>
            <a:spLocks noGrp="1"/>
          </p:cNvSpPr>
          <p:nvPr>
            <p:ph idx="1"/>
          </p:nvPr>
        </p:nvSpPr>
        <p:spPr>
          <a:xfrm>
            <a:off x="457200" y="1143000"/>
            <a:ext cx="8229600" cy="5181600"/>
          </a:xfrm>
        </p:spPr>
        <p:txBody>
          <a:bodyPr/>
          <a:lstStyle/>
          <a:p>
            <a:r>
              <a:rPr lang="en-US" dirty="0" smtClean="0"/>
              <a:t>Simple Two phase lock:</a:t>
            </a:r>
          </a:p>
          <a:p>
            <a:r>
              <a:rPr lang="en-US" b="1" dirty="0" smtClean="0"/>
              <a:t>Strict Two </a:t>
            </a:r>
            <a:r>
              <a:rPr lang="en-US" b="1" dirty="0"/>
              <a:t>phase locking:- </a:t>
            </a:r>
            <a:r>
              <a:rPr lang="en-US" dirty="0"/>
              <a:t>A transaction doesn’t release any of its write lock until it commits or </a:t>
            </a:r>
            <a:r>
              <a:rPr lang="en-US" dirty="0" smtClean="0"/>
              <a:t>aborts.</a:t>
            </a:r>
          </a:p>
          <a:p>
            <a:r>
              <a:rPr lang="en-US" dirty="0" smtClean="0"/>
              <a:t>It may release shared mode lock but hold exclusive mode till commit operation</a:t>
            </a:r>
          </a:p>
          <a:p>
            <a:r>
              <a:rPr lang="en-US" b="1" dirty="0" smtClean="0"/>
              <a:t>Rigorous two phase locking:- </a:t>
            </a:r>
            <a:r>
              <a:rPr lang="en-US" dirty="0"/>
              <a:t>• A transaction doesn't release any of its lock (exclusive and shared) until it commit or aborts </a:t>
            </a:r>
            <a:endParaRPr lang="en-US" b="1" dirty="0"/>
          </a:p>
        </p:txBody>
      </p:sp>
      <p:sp>
        <p:nvSpPr>
          <p:cNvPr id="4" name="Slide Number Placeholder 3"/>
          <p:cNvSpPr>
            <a:spLocks noGrp="1"/>
          </p:cNvSpPr>
          <p:nvPr>
            <p:ph type="sldNum" sz="quarter" idx="12"/>
          </p:nvPr>
        </p:nvSpPr>
        <p:spPr/>
        <p:txBody>
          <a:bodyPr/>
          <a:lstStyle/>
          <a:p>
            <a:fld id="{CA55914D-03DF-4832-9E47-C196083B205C}" type="slidenum">
              <a:rPr lang="en-US" smtClean="0"/>
              <a:pPr/>
              <a:t>56</a:t>
            </a:fld>
            <a:endParaRPr lang="en-US"/>
          </a:p>
        </p:txBody>
      </p:sp>
    </p:spTree>
    <p:extLst>
      <p:ext uri="{BB962C8B-B14F-4D97-AF65-F5344CB8AC3E}">
        <p14:creationId xmlns:p14="http://schemas.microsoft.com/office/powerpoint/2010/main" val="861158674"/>
      </p:ext>
    </p:extLst>
  </p:cSld>
  <p:clrMapOvr>
    <a:masterClrMapping/>
  </p:clrMapOvr>
  <p:transition>
    <p:cover di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762000"/>
          </a:xfrm>
        </p:spPr>
        <p:txBody>
          <a:bodyPr>
            <a:noAutofit/>
          </a:bodyPr>
          <a:lstStyle/>
          <a:p>
            <a:r>
              <a:rPr lang="en-US" sz="3600" dirty="0"/>
              <a:t>T</a:t>
            </a:r>
            <a:r>
              <a:rPr lang="en-US" sz="3600" dirty="0" smtClean="0"/>
              <a:t>wo phase locking protocol</a:t>
            </a:r>
            <a:endParaRPr lang="en-US" sz="3600" dirty="0"/>
          </a:p>
        </p:txBody>
      </p:sp>
      <p:sp>
        <p:nvSpPr>
          <p:cNvPr id="3" name="Content Placeholder 2"/>
          <p:cNvSpPr>
            <a:spLocks noGrp="1"/>
          </p:cNvSpPr>
          <p:nvPr>
            <p:ph idx="1"/>
          </p:nvPr>
        </p:nvSpPr>
        <p:spPr>
          <a:xfrm>
            <a:off x="152400" y="1219200"/>
            <a:ext cx="5791200" cy="5257800"/>
          </a:xfrm>
        </p:spPr>
        <p:txBody>
          <a:bodyPr/>
          <a:lstStyle/>
          <a:p>
            <a:pPr marL="393192" lvl="1" indent="0">
              <a:buNone/>
            </a:pPr>
            <a:endParaRPr lang="en-US" dirty="0"/>
          </a:p>
          <a:p>
            <a:pPr marL="393192" lvl="1" indent="0">
              <a:buNone/>
            </a:pPr>
            <a:endParaRPr lang="en-US" dirty="0" smtClean="0"/>
          </a:p>
        </p:txBody>
      </p:sp>
      <p:sp>
        <p:nvSpPr>
          <p:cNvPr id="4" name="Slide Number Placeholder 3"/>
          <p:cNvSpPr>
            <a:spLocks noGrp="1"/>
          </p:cNvSpPr>
          <p:nvPr>
            <p:ph type="sldNum" sz="quarter" idx="12"/>
          </p:nvPr>
        </p:nvSpPr>
        <p:spPr/>
        <p:txBody>
          <a:bodyPr/>
          <a:lstStyle/>
          <a:p>
            <a:fld id="{CA55914D-03DF-4832-9E47-C196083B205C}" type="slidenum">
              <a:rPr lang="en-US" smtClean="0"/>
              <a:pPr/>
              <a:t>57</a:t>
            </a:fld>
            <a:endParaRPr lang="en-US"/>
          </a:p>
        </p:txBody>
      </p:sp>
      <p:sp>
        <p:nvSpPr>
          <p:cNvPr id="7" name="Content Placeholder 2"/>
          <p:cNvSpPr txBox="1">
            <a:spLocks/>
          </p:cNvSpPr>
          <p:nvPr/>
        </p:nvSpPr>
        <p:spPr>
          <a:xfrm>
            <a:off x="5791200" y="1371600"/>
            <a:ext cx="3124200" cy="52578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endParaRPr lang="en-US" sz="2000" dirty="0" smtClean="0">
              <a:sym typeface="Wingdings" pitchFamily="2" charset="2"/>
            </a:endParaRPr>
          </a:p>
          <a:p>
            <a:pPr lvl="1"/>
            <a:endParaRPr lang="en-US" sz="2000" dirty="0" smtClean="0"/>
          </a:p>
          <a:p>
            <a:pPr marL="393192" lvl="1" indent="0">
              <a:buFont typeface="Wingdings 2"/>
              <a:buNone/>
            </a:pPr>
            <a:endParaRPr lang="en-US" dirty="0" smtClean="0"/>
          </a:p>
          <a:p>
            <a:pPr marL="393192" lvl="1" indent="0">
              <a:buFont typeface="Wingdings 2"/>
              <a:buNone/>
            </a:pPr>
            <a:endParaRPr lang="en-US" dirty="0" smtClean="0"/>
          </a:p>
          <a:p>
            <a:pPr marL="393192" lvl="1" indent="0">
              <a:buFont typeface="Wingdings 2"/>
              <a:buNone/>
            </a:pPr>
            <a:endParaRPr lang="en-US" dirty="0" smtClean="0"/>
          </a:p>
        </p:txBody>
      </p:sp>
      <p:graphicFrame>
        <p:nvGraphicFramePr>
          <p:cNvPr id="8" name="Table 7"/>
          <p:cNvGraphicFramePr>
            <a:graphicFrameLocks noGrp="1"/>
          </p:cNvGraphicFramePr>
          <p:nvPr>
            <p:extLst>
              <p:ext uri="{D42A27DB-BD31-4B8C-83A1-F6EECF244321}">
                <p14:modId xmlns:p14="http://schemas.microsoft.com/office/powerpoint/2010/main" val="14627457"/>
              </p:ext>
            </p:extLst>
          </p:nvPr>
        </p:nvGraphicFramePr>
        <p:xfrm>
          <a:off x="228600" y="1371600"/>
          <a:ext cx="2743200" cy="4992370"/>
        </p:xfrm>
        <a:graphic>
          <a:graphicData uri="http://schemas.openxmlformats.org/drawingml/2006/table">
            <a:tbl>
              <a:tblPr firstRow="1" bandRow="1">
                <a:tableStyleId>{5940675A-B579-460E-94D1-54222C63F5DA}</a:tableStyleId>
              </a:tblPr>
              <a:tblGrid>
                <a:gridCol w="1295400"/>
                <a:gridCol w="1447800"/>
              </a:tblGrid>
              <a:tr h="420370">
                <a:tc>
                  <a:txBody>
                    <a:bodyPr/>
                    <a:lstStyle/>
                    <a:p>
                      <a:r>
                        <a:rPr lang="en-US" dirty="0" smtClean="0"/>
                        <a:t>T1</a:t>
                      </a:r>
                      <a:endParaRPr lang="en-US" dirty="0"/>
                    </a:p>
                  </a:txBody>
                  <a:tcPr/>
                </a:tc>
                <a:tc>
                  <a:txBody>
                    <a:bodyPr/>
                    <a:lstStyle/>
                    <a:p>
                      <a:r>
                        <a:rPr lang="en-US" dirty="0" smtClean="0"/>
                        <a:t>T2</a:t>
                      </a:r>
                      <a:endParaRPr lang="en-US" dirty="0"/>
                    </a:p>
                  </a:txBody>
                  <a:tcPr/>
                </a:tc>
              </a:tr>
              <a:tr h="420370">
                <a:tc>
                  <a:txBody>
                    <a:bodyPr/>
                    <a:lstStyle/>
                    <a:p>
                      <a:r>
                        <a:rPr lang="en-US" dirty="0" smtClean="0"/>
                        <a:t>Lock-s(a)</a:t>
                      </a:r>
                    </a:p>
                    <a:p>
                      <a:r>
                        <a:rPr lang="en-US" dirty="0" smtClean="0"/>
                        <a:t>R(a)</a:t>
                      </a:r>
                      <a:endParaRPr lang="en-US" dirty="0"/>
                    </a:p>
                  </a:txBody>
                  <a:tcPr/>
                </a:tc>
                <a:tc>
                  <a:txBody>
                    <a:bodyPr/>
                    <a:lstStyle/>
                    <a:p>
                      <a:endParaRPr lang="en-US" dirty="0"/>
                    </a:p>
                  </a:txBody>
                  <a:tcPr/>
                </a:tc>
              </a:tr>
              <a:tr h="420370">
                <a:tc>
                  <a:txBody>
                    <a:bodyPr/>
                    <a:lstStyle/>
                    <a:p>
                      <a:endParaRPr lang="en-US" dirty="0"/>
                    </a:p>
                  </a:txBody>
                  <a:tcPr/>
                </a:tc>
                <a:tc>
                  <a:txBody>
                    <a:bodyPr/>
                    <a:lstStyle/>
                    <a:p>
                      <a:r>
                        <a:rPr lang="en-US" dirty="0" smtClean="0"/>
                        <a:t>Lock-S(a)</a:t>
                      </a:r>
                    </a:p>
                    <a:p>
                      <a:r>
                        <a:rPr lang="en-US" dirty="0" smtClean="0"/>
                        <a:t>R(a1)</a:t>
                      </a:r>
                      <a:endParaRPr lang="en-US" dirty="0"/>
                    </a:p>
                  </a:txBody>
                  <a:tcPr/>
                </a:tc>
              </a:tr>
              <a:tr h="420370">
                <a:tc>
                  <a:txBody>
                    <a:bodyPr/>
                    <a:lstStyle/>
                    <a:p>
                      <a:r>
                        <a:rPr lang="en-US" dirty="0" smtClean="0"/>
                        <a:t>Lock-x(b)</a:t>
                      </a:r>
                    </a:p>
                    <a:p>
                      <a:r>
                        <a:rPr lang="en-US" dirty="0" smtClean="0"/>
                        <a:t>R(b)</a:t>
                      </a:r>
                    </a:p>
                    <a:p>
                      <a:r>
                        <a:rPr lang="en-US" dirty="0" smtClean="0"/>
                        <a:t>Unlock(b)</a:t>
                      </a:r>
                    </a:p>
                    <a:p>
                      <a:r>
                        <a:rPr lang="en-US" dirty="0" smtClean="0"/>
                        <a:t>R(a)</a:t>
                      </a:r>
                      <a:endParaRPr lang="en-US" dirty="0"/>
                    </a:p>
                  </a:txBody>
                  <a:tcPr/>
                </a:tc>
                <a:tc>
                  <a:txBody>
                    <a:bodyPr/>
                    <a:lstStyle/>
                    <a:p>
                      <a:r>
                        <a:rPr lang="en-US" dirty="0" smtClean="0">
                          <a:solidFill>
                            <a:srgbClr val="FF0000"/>
                          </a:solidFill>
                        </a:rPr>
                        <a:t>(Simple-two</a:t>
                      </a:r>
                      <a:r>
                        <a:rPr lang="en-US" baseline="0" dirty="0" smtClean="0">
                          <a:solidFill>
                            <a:srgbClr val="FF0000"/>
                          </a:solidFill>
                        </a:rPr>
                        <a:t> phase</a:t>
                      </a:r>
                      <a:r>
                        <a:rPr lang="en-US" baseline="0" dirty="0" smtClean="0"/>
                        <a:t>)</a:t>
                      </a:r>
                      <a:endParaRPr lang="en-US" dirty="0"/>
                    </a:p>
                  </a:txBody>
                  <a:tcPr/>
                </a:tc>
              </a:tr>
              <a:tr h="420370">
                <a:tc>
                  <a:txBody>
                    <a:bodyPr/>
                    <a:lstStyle/>
                    <a:p>
                      <a:endParaRPr lang="en-US"/>
                    </a:p>
                  </a:txBody>
                  <a:tcPr/>
                </a:tc>
                <a:tc>
                  <a:txBody>
                    <a:bodyPr/>
                    <a:lstStyle/>
                    <a:p>
                      <a:r>
                        <a:rPr lang="en-US" dirty="0" smtClean="0"/>
                        <a:t>Lock-x(b)</a:t>
                      </a:r>
                    </a:p>
                    <a:p>
                      <a:r>
                        <a:rPr lang="en-US" dirty="0" smtClean="0"/>
                        <a:t>R(b)</a:t>
                      </a:r>
                    </a:p>
                    <a:p>
                      <a:r>
                        <a:rPr lang="en-US" dirty="0" smtClean="0"/>
                        <a:t>W(b)</a:t>
                      </a:r>
                    </a:p>
                    <a:p>
                      <a:r>
                        <a:rPr lang="en-US" dirty="0" smtClean="0"/>
                        <a:t>Unlock(b)</a:t>
                      </a:r>
                    </a:p>
                    <a:p>
                      <a:r>
                        <a:rPr lang="en-US" dirty="0" smtClean="0"/>
                        <a:t>commit</a:t>
                      </a:r>
                    </a:p>
                  </a:txBody>
                  <a:tcPr/>
                </a:tc>
              </a:tr>
              <a:tr h="420370">
                <a:tc>
                  <a:txBody>
                    <a:bodyPr/>
                    <a:lstStyle/>
                    <a:p>
                      <a:r>
                        <a:rPr lang="en-US" dirty="0" smtClean="0"/>
                        <a:t>Unlock(a)</a:t>
                      </a:r>
                    </a:p>
                    <a:p>
                      <a:r>
                        <a:rPr lang="en-US" dirty="0" smtClean="0"/>
                        <a:t>commit</a:t>
                      </a:r>
                      <a:endParaRPr lang="en-US" dirty="0"/>
                    </a:p>
                  </a:txBody>
                  <a:tcPr/>
                </a:tc>
                <a:tc>
                  <a:txBody>
                    <a:bodyPr/>
                    <a:lstStyle/>
                    <a:p>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246898786"/>
              </p:ext>
            </p:extLst>
          </p:nvPr>
        </p:nvGraphicFramePr>
        <p:xfrm>
          <a:off x="3200400" y="1371600"/>
          <a:ext cx="2590801" cy="4963921"/>
        </p:xfrm>
        <a:graphic>
          <a:graphicData uri="http://schemas.openxmlformats.org/drawingml/2006/table">
            <a:tbl>
              <a:tblPr firstRow="1" bandRow="1">
                <a:tableStyleId>{5940675A-B579-460E-94D1-54222C63F5DA}</a:tableStyleId>
              </a:tblPr>
              <a:tblGrid>
                <a:gridCol w="1195755"/>
                <a:gridCol w="1395046"/>
              </a:tblGrid>
              <a:tr h="489407">
                <a:tc>
                  <a:txBody>
                    <a:bodyPr/>
                    <a:lstStyle/>
                    <a:p>
                      <a:r>
                        <a:rPr lang="en-US" dirty="0" smtClean="0"/>
                        <a:t>T1</a:t>
                      </a:r>
                      <a:endParaRPr lang="en-US" dirty="0"/>
                    </a:p>
                  </a:txBody>
                  <a:tcPr/>
                </a:tc>
                <a:tc>
                  <a:txBody>
                    <a:bodyPr/>
                    <a:lstStyle/>
                    <a:p>
                      <a:r>
                        <a:rPr lang="en-US" dirty="0" smtClean="0"/>
                        <a:t>T2</a:t>
                      </a:r>
                      <a:endParaRPr lang="en-US" dirty="0"/>
                    </a:p>
                  </a:txBody>
                  <a:tcPr/>
                </a:tc>
              </a:tr>
              <a:tr h="1900052">
                <a:tc>
                  <a:txBody>
                    <a:bodyPr/>
                    <a:lstStyle/>
                    <a:p>
                      <a:r>
                        <a:rPr lang="en-US" dirty="0" smtClean="0"/>
                        <a:t>Lock-S(a)</a:t>
                      </a:r>
                    </a:p>
                    <a:p>
                      <a:r>
                        <a:rPr lang="en-US" dirty="0" smtClean="0"/>
                        <a:t>R(a)</a:t>
                      </a:r>
                    </a:p>
                    <a:p>
                      <a:r>
                        <a:rPr lang="en-US" dirty="0" smtClean="0"/>
                        <a:t>W(a)</a:t>
                      </a:r>
                    </a:p>
                    <a:p>
                      <a:r>
                        <a:rPr lang="en-US" dirty="0" smtClean="0"/>
                        <a:t>Lock-x(b)</a:t>
                      </a:r>
                    </a:p>
                    <a:p>
                      <a:r>
                        <a:rPr lang="en-US" dirty="0" smtClean="0"/>
                        <a:t>R(b)</a:t>
                      </a:r>
                    </a:p>
                    <a:p>
                      <a:r>
                        <a:rPr lang="en-US" dirty="0" smtClean="0"/>
                        <a:t>W(b)</a:t>
                      </a:r>
                    </a:p>
                    <a:p>
                      <a:r>
                        <a:rPr lang="en-US" dirty="0" smtClean="0">
                          <a:solidFill>
                            <a:srgbClr val="FF0000"/>
                          </a:solidFill>
                        </a:rPr>
                        <a:t>Unlock(a)</a:t>
                      </a:r>
                    </a:p>
                  </a:txBody>
                  <a:tcPr/>
                </a:tc>
                <a:tc>
                  <a:txBody>
                    <a:bodyPr/>
                    <a:lstStyle/>
                    <a:p>
                      <a:r>
                        <a:rPr lang="en-US" dirty="0" smtClean="0"/>
                        <a:t>It unlock shared mode lock</a:t>
                      </a:r>
                    </a:p>
                    <a:p>
                      <a:endParaRPr lang="en-US" dirty="0" smtClean="0"/>
                    </a:p>
                    <a:p>
                      <a:endParaRPr lang="en-US" dirty="0" smtClean="0"/>
                    </a:p>
                    <a:p>
                      <a:endParaRPr lang="en-US" dirty="0" smtClean="0"/>
                    </a:p>
                    <a:p>
                      <a:r>
                        <a:rPr lang="en-US" dirty="0" smtClean="0">
                          <a:solidFill>
                            <a:srgbClr val="FF0000"/>
                          </a:solidFill>
                        </a:rPr>
                        <a:t>(Strict-two</a:t>
                      </a:r>
                      <a:r>
                        <a:rPr lang="en-US" baseline="0" dirty="0" smtClean="0">
                          <a:solidFill>
                            <a:srgbClr val="FF0000"/>
                          </a:solidFill>
                        </a:rPr>
                        <a:t> phase)</a:t>
                      </a:r>
                      <a:endParaRPr lang="en-US" dirty="0">
                        <a:solidFill>
                          <a:srgbClr val="FF0000"/>
                        </a:solidFill>
                      </a:endParaRPr>
                    </a:p>
                  </a:txBody>
                  <a:tcPr/>
                </a:tc>
              </a:tr>
              <a:tr h="725474">
                <a:tc>
                  <a:txBody>
                    <a:bodyPr/>
                    <a:lstStyle/>
                    <a:p>
                      <a:endParaRPr lang="en-US" dirty="0"/>
                    </a:p>
                  </a:txBody>
                  <a:tcPr/>
                </a:tc>
                <a:tc>
                  <a:txBody>
                    <a:bodyPr/>
                    <a:lstStyle/>
                    <a:p>
                      <a:r>
                        <a:rPr lang="en-US" dirty="0" smtClean="0"/>
                        <a:t>Lock-S(a)</a:t>
                      </a:r>
                    </a:p>
                    <a:p>
                      <a:r>
                        <a:rPr lang="en-US" dirty="0" smtClean="0"/>
                        <a:t>R(a)</a:t>
                      </a:r>
                      <a:endParaRPr lang="en-US" dirty="0"/>
                    </a:p>
                  </a:txBody>
                  <a:tcPr/>
                </a:tc>
              </a:tr>
              <a:tr h="1036392">
                <a:tc>
                  <a:txBody>
                    <a:bodyPr/>
                    <a:lstStyle/>
                    <a:p>
                      <a:r>
                        <a:rPr lang="en-US" dirty="0" smtClean="0"/>
                        <a:t>Lock-s(b)</a:t>
                      </a:r>
                    </a:p>
                    <a:p>
                      <a:r>
                        <a:rPr lang="en-US" dirty="0" smtClean="0"/>
                        <a:t>Unlock(a)</a:t>
                      </a:r>
                    </a:p>
                    <a:p>
                      <a:r>
                        <a:rPr lang="en-US" dirty="0" smtClean="0"/>
                        <a:t>Unlock(b)</a:t>
                      </a:r>
                    </a:p>
                    <a:p>
                      <a:endParaRPr lang="en-US" dirty="0" smtClean="0"/>
                    </a:p>
                    <a:p>
                      <a:r>
                        <a:rPr lang="en-US" dirty="0" smtClean="0"/>
                        <a:t>commit</a:t>
                      </a:r>
                    </a:p>
                  </a:txBody>
                  <a:tcPr/>
                </a:tc>
                <a:tc>
                  <a:txBody>
                    <a:bodyPr/>
                    <a:lstStyle/>
                    <a:p>
                      <a:endParaRPr lang="en-US" dirty="0" smtClean="0"/>
                    </a:p>
                    <a:p>
                      <a:endParaRPr lang="en-US" dirty="0" smtClean="0"/>
                    </a:p>
                    <a:p>
                      <a:endParaRPr lang="en-US" dirty="0" smtClean="0"/>
                    </a:p>
                    <a:p>
                      <a:endParaRPr lang="en-US" dirty="0" smtClean="0"/>
                    </a:p>
                    <a:p>
                      <a:r>
                        <a:rPr lang="en-US" dirty="0" smtClean="0"/>
                        <a:t>commit</a:t>
                      </a:r>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770371918"/>
              </p:ext>
            </p:extLst>
          </p:nvPr>
        </p:nvGraphicFramePr>
        <p:xfrm>
          <a:off x="6019800" y="1219200"/>
          <a:ext cx="2895600" cy="5486400"/>
        </p:xfrm>
        <a:graphic>
          <a:graphicData uri="http://schemas.openxmlformats.org/drawingml/2006/table">
            <a:tbl>
              <a:tblPr firstRow="1" bandRow="1">
                <a:tableStyleId>{5940675A-B579-460E-94D1-54222C63F5DA}</a:tableStyleId>
              </a:tblPr>
              <a:tblGrid>
                <a:gridCol w="1336431"/>
                <a:gridCol w="1559169"/>
              </a:tblGrid>
              <a:tr h="328613">
                <a:tc>
                  <a:txBody>
                    <a:bodyPr/>
                    <a:lstStyle/>
                    <a:p>
                      <a:r>
                        <a:rPr lang="en-US" dirty="0" smtClean="0"/>
                        <a:t>T1</a:t>
                      </a:r>
                      <a:endParaRPr lang="en-US" dirty="0"/>
                    </a:p>
                  </a:txBody>
                  <a:tcPr/>
                </a:tc>
                <a:tc>
                  <a:txBody>
                    <a:bodyPr/>
                    <a:lstStyle/>
                    <a:p>
                      <a:r>
                        <a:rPr lang="en-US" dirty="0" smtClean="0"/>
                        <a:t>T2</a:t>
                      </a:r>
                      <a:endParaRPr lang="en-US" dirty="0"/>
                    </a:p>
                  </a:txBody>
                  <a:tcPr/>
                </a:tc>
              </a:tr>
              <a:tr h="2546747">
                <a:tc>
                  <a:txBody>
                    <a:bodyPr/>
                    <a:lstStyle/>
                    <a:p>
                      <a:r>
                        <a:rPr lang="en-US" dirty="0" smtClean="0"/>
                        <a:t>Lock-S(a)</a:t>
                      </a:r>
                    </a:p>
                    <a:p>
                      <a:r>
                        <a:rPr lang="en-US" dirty="0" smtClean="0"/>
                        <a:t>R(a)</a:t>
                      </a:r>
                    </a:p>
                    <a:p>
                      <a:r>
                        <a:rPr lang="en-US" dirty="0" smtClean="0"/>
                        <a:t>Lock-x(b)</a:t>
                      </a:r>
                    </a:p>
                    <a:p>
                      <a:r>
                        <a:rPr lang="en-US" dirty="0" smtClean="0"/>
                        <a:t>R(b)</a:t>
                      </a:r>
                    </a:p>
                    <a:p>
                      <a:r>
                        <a:rPr lang="en-US" dirty="0" smtClean="0"/>
                        <a:t>W(b)</a:t>
                      </a:r>
                    </a:p>
                    <a:p>
                      <a:r>
                        <a:rPr lang="en-US" dirty="0" smtClean="0"/>
                        <a:t>Unlock(a)</a:t>
                      </a:r>
                    </a:p>
                    <a:p>
                      <a:r>
                        <a:rPr lang="en-US" dirty="0" smtClean="0"/>
                        <a:t>Unlock(b)</a:t>
                      </a:r>
                    </a:p>
                    <a:p>
                      <a:endParaRPr lang="en-US" dirty="0" smtClean="0"/>
                    </a:p>
                    <a:p>
                      <a:r>
                        <a:rPr lang="en-US" dirty="0" smtClean="0"/>
                        <a:t>commit</a:t>
                      </a:r>
                    </a:p>
                    <a:p>
                      <a:endParaRPr lang="en-US" dirty="0" smtClean="0"/>
                    </a:p>
                  </a:txBody>
                  <a:tcPr/>
                </a:tc>
                <a:tc>
                  <a:txBody>
                    <a:bodyPr/>
                    <a:lstStyle/>
                    <a:p>
                      <a:r>
                        <a:rPr lang="en-US" dirty="0" smtClean="0">
                          <a:solidFill>
                            <a:srgbClr val="FF0000"/>
                          </a:solidFill>
                        </a:rPr>
                        <a:t>(Rigorous-two</a:t>
                      </a:r>
                      <a:r>
                        <a:rPr lang="en-US" baseline="0" dirty="0" smtClean="0">
                          <a:solidFill>
                            <a:srgbClr val="FF0000"/>
                          </a:solidFill>
                        </a:rPr>
                        <a:t> phase lock)</a:t>
                      </a:r>
                      <a:endParaRPr lang="en-US" dirty="0">
                        <a:solidFill>
                          <a:srgbClr val="FF0000"/>
                        </a:solidFill>
                      </a:endParaRPr>
                    </a:p>
                  </a:txBody>
                  <a:tcPr/>
                </a:tc>
              </a:tr>
              <a:tr h="2053828">
                <a:tc>
                  <a:txBody>
                    <a:bodyPr/>
                    <a:lstStyle/>
                    <a:p>
                      <a:endParaRPr lang="en-US" dirty="0"/>
                    </a:p>
                  </a:txBody>
                  <a:tcPr/>
                </a:tc>
                <a:tc>
                  <a:txBody>
                    <a:bodyPr/>
                    <a:lstStyle/>
                    <a:p>
                      <a:r>
                        <a:rPr lang="en-US" dirty="0" smtClean="0"/>
                        <a:t>Lock-S(a)</a:t>
                      </a:r>
                    </a:p>
                    <a:p>
                      <a:r>
                        <a:rPr lang="en-US" dirty="0" smtClean="0"/>
                        <a:t>R(a)</a:t>
                      </a:r>
                    </a:p>
                    <a:p>
                      <a:r>
                        <a:rPr lang="en-US" dirty="0" smtClean="0"/>
                        <a:t>Lock-x(b)</a:t>
                      </a:r>
                    </a:p>
                    <a:p>
                      <a:r>
                        <a:rPr lang="en-US" dirty="0" smtClean="0"/>
                        <a:t>R(a)</a:t>
                      </a:r>
                    </a:p>
                    <a:p>
                      <a:r>
                        <a:rPr lang="en-US" dirty="0" smtClean="0"/>
                        <a:t>W(b)</a:t>
                      </a:r>
                    </a:p>
                    <a:p>
                      <a:r>
                        <a:rPr lang="en-US" dirty="0" smtClean="0"/>
                        <a:t>Unlock(a)</a:t>
                      </a:r>
                    </a:p>
                    <a:p>
                      <a:r>
                        <a:rPr lang="en-US" dirty="0" smtClean="0"/>
                        <a:t>Unlock(b)</a:t>
                      </a:r>
                    </a:p>
                    <a:p>
                      <a:r>
                        <a:rPr lang="en-US" dirty="0" smtClean="0"/>
                        <a:t>commit</a:t>
                      </a:r>
                    </a:p>
                  </a:txBody>
                  <a:tcPr/>
                </a:tc>
              </a:tr>
            </a:tbl>
          </a:graphicData>
        </a:graphic>
      </p:graphicFrame>
      <p:cxnSp>
        <p:nvCxnSpPr>
          <p:cNvPr id="6" name="Straight Arrow Connector 5"/>
          <p:cNvCxnSpPr/>
          <p:nvPr/>
        </p:nvCxnSpPr>
        <p:spPr>
          <a:xfrm flipV="1">
            <a:off x="4267200" y="2667000"/>
            <a:ext cx="3048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2468"/>
      </p:ext>
    </p:extLst>
  </p:cSld>
  <p:clrMapOvr>
    <a:masterClrMapping/>
  </p:clrMapOvr>
  <p:transition>
    <p:cover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9C08E419-0B61-439E-BB4D-F8EFE494D3C2}" type="slidenum">
              <a:rPr lang="en-US"/>
              <a:pPr>
                <a:defRPr/>
              </a:pPr>
              <a:t>58</a:t>
            </a:fld>
            <a:endParaRPr lang="en-US"/>
          </a:p>
        </p:txBody>
      </p:sp>
      <p:sp>
        <p:nvSpPr>
          <p:cNvPr id="26627" name="Rectangle 3"/>
          <p:cNvSpPr>
            <a:spLocks noGrp="1" noChangeArrowheads="1"/>
          </p:cNvSpPr>
          <p:nvPr>
            <p:ph type="body" idx="1"/>
          </p:nvPr>
        </p:nvSpPr>
        <p:spPr>
          <a:xfrm>
            <a:off x="228600" y="1143000"/>
            <a:ext cx="8610600" cy="5715000"/>
          </a:xfrm>
        </p:spPr>
        <p:txBody>
          <a:bodyPr/>
          <a:lstStyle/>
          <a:p>
            <a:pPr marL="371475" indent="-371475" algn="just" eaLnBrk="1" hangingPunct="1">
              <a:lnSpc>
                <a:spcPct val="80000"/>
              </a:lnSpc>
            </a:pPr>
            <a:r>
              <a:rPr lang="en-US" sz="2100" b="1" dirty="0" smtClean="0">
                <a:latin typeface="Times New Roman" pitchFamily="18" charset="0"/>
              </a:rPr>
              <a:t>There are possible solutions :</a:t>
            </a:r>
            <a:r>
              <a:rPr lang="en-US" sz="2100" b="1" dirty="0" smtClean="0">
                <a:solidFill>
                  <a:srgbClr val="0000FF"/>
                </a:solidFill>
                <a:latin typeface="Times New Roman" pitchFamily="18" charset="0"/>
              </a:rPr>
              <a:t> Deadlock prevention, deadlock detection and  avoidance, </a:t>
            </a:r>
            <a:r>
              <a:rPr lang="en-US" sz="2100" b="1" dirty="0" smtClean="0">
                <a:latin typeface="Times New Roman" pitchFamily="18" charset="0"/>
              </a:rPr>
              <a:t>and</a:t>
            </a:r>
            <a:r>
              <a:rPr lang="en-US" sz="2100" b="1" dirty="0" smtClean="0">
                <a:solidFill>
                  <a:srgbClr val="0000FF"/>
                </a:solidFill>
                <a:latin typeface="Times New Roman" pitchFamily="18" charset="0"/>
              </a:rPr>
              <a:t> lock timeouts</a:t>
            </a:r>
          </a:p>
          <a:p>
            <a:pPr marL="371475" indent="-371475" algn="just" eaLnBrk="1" hangingPunct="1">
              <a:lnSpc>
                <a:spcPct val="80000"/>
              </a:lnSpc>
              <a:buFontTx/>
              <a:buAutoNum type="romanLcPeriod"/>
            </a:pPr>
            <a:r>
              <a:rPr lang="en-US" sz="2100" b="1" dirty="0" smtClean="0">
                <a:solidFill>
                  <a:srgbClr val="FF00FF"/>
                </a:solidFill>
                <a:latin typeface="Times New Roman" pitchFamily="18" charset="0"/>
              </a:rPr>
              <a:t>Deadlock prevention protocol: </a:t>
            </a:r>
            <a:r>
              <a:rPr lang="en-US" sz="2100" b="1" dirty="0" smtClean="0">
                <a:solidFill>
                  <a:srgbClr val="0000FF"/>
                </a:solidFill>
                <a:latin typeface="Times New Roman" pitchFamily="18" charset="0"/>
              </a:rPr>
              <a:t>two possibilities</a:t>
            </a:r>
          </a:p>
          <a:p>
            <a:pPr marL="787400" lvl="1" indent="-330200" algn="just" eaLnBrk="1" hangingPunct="1">
              <a:lnSpc>
                <a:spcPct val="80000"/>
              </a:lnSpc>
              <a:buClr>
                <a:srgbClr val="0000FF"/>
              </a:buClr>
              <a:buFont typeface="Wingdings" pitchFamily="2" charset="2"/>
              <a:buChar char="§"/>
            </a:pPr>
            <a:r>
              <a:rPr lang="en-US" sz="2100" i="1" dirty="0" smtClean="0">
                <a:solidFill>
                  <a:srgbClr val="FF0000"/>
                </a:solidFill>
                <a:latin typeface="Times New Roman" pitchFamily="18" charset="0"/>
              </a:rPr>
              <a:t>The conservative two-phase locking</a:t>
            </a:r>
          </a:p>
          <a:p>
            <a:pPr marL="1203325" lvl="2" indent="-288925" algn="just" eaLnBrk="1" hangingPunct="1">
              <a:lnSpc>
                <a:spcPct val="80000"/>
              </a:lnSpc>
              <a:buFont typeface="Times New Roman" pitchFamily="18" charset="0"/>
              <a:buChar char="−"/>
            </a:pPr>
            <a:r>
              <a:rPr lang="en-US" sz="2100" dirty="0" smtClean="0">
                <a:latin typeface="Times New Roman" pitchFamily="18" charset="0"/>
              </a:rPr>
              <a:t>A transaction locks all data items it refers to before it begins execution.</a:t>
            </a:r>
          </a:p>
          <a:p>
            <a:pPr marL="1203325" lvl="2" indent="-288925" algn="just" eaLnBrk="1" hangingPunct="1">
              <a:lnSpc>
                <a:spcPct val="80000"/>
              </a:lnSpc>
              <a:buFont typeface="Times New Roman" pitchFamily="18" charset="0"/>
              <a:buChar char="−"/>
            </a:pPr>
            <a:r>
              <a:rPr lang="en-US" sz="2100" dirty="0" smtClean="0">
                <a:latin typeface="Times New Roman" pitchFamily="18" charset="0"/>
              </a:rPr>
              <a:t>This way of locking prevents deadlock since a transaction never waits for a data item.</a:t>
            </a:r>
          </a:p>
          <a:p>
            <a:pPr marL="1203325" lvl="2" indent="-288925" algn="just" eaLnBrk="1" hangingPunct="1">
              <a:lnSpc>
                <a:spcPct val="80000"/>
              </a:lnSpc>
              <a:buFont typeface="Times New Roman" pitchFamily="18" charset="0"/>
              <a:buChar char="−"/>
            </a:pPr>
            <a:r>
              <a:rPr lang="en-US" sz="2100" dirty="0" smtClean="0">
                <a:solidFill>
                  <a:srgbClr val="0000FF"/>
                </a:solidFill>
                <a:latin typeface="Times New Roman" pitchFamily="18" charset="0"/>
              </a:rPr>
              <a:t>Limitation :</a:t>
            </a:r>
            <a:r>
              <a:rPr lang="en-US" sz="2100" dirty="0" smtClean="0">
                <a:latin typeface="Times New Roman" pitchFamily="18" charset="0"/>
              </a:rPr>
              <a:t> It restricts concurrency</a:t>
            </a:r>
          </a:p>
          <a:p>
            <a:pPr marL="787400" lvl="1" indent="-330200" algn="just" eaLnBrk="1" hangingPunct="1">
              <a:lnSpc>
                <a:spcPct val="80000"/>
              </a:lnSpc>
              <a:buClr>
                <a:srgbClr val="0000FF"/>
              </a:buClr>
              <a:buFont typeface="Wingdings" pitchFamily="2" charset="2"/>
              <a:buChar char="§"/>
            </a:pPr>
            <a:r>
              <a:rPr lang="en-US" sz="2100" i="1" dirty="0" smtClean="0">
                <a:solidFill>
                  <a:srgbClr val="FF0000"/>
                </a:solidFill>
                <a:latin typeface="Times New Roman" pitchFamily="18" charset="0"/>
              </a:rPr>
              <a:t>Transaction Timestamp( </a:t>
            </a:r>
            <a:r>
              <a:rPr lang="en-US" sz="2100" i="1" dirty="0" smtClean="0">
                <a:latin typeface="Times New Roman" pitchFamily="18" charset="0"/>
              </a:rPr>
              <a:t>TS(T)</a:t>
            </a:r>
            <a:r>
              <a:rPr lang="en-US" sz="2100" i="1" dirty="0" smtClean="0">
                <a:solidFill>
                  <a:srgbClr val="FF0000"/>
                </a:solidFill>
                <a:latin typeface="Times New Roman" pitchFamily="18" charset="0"/>
              </a:rPr>
              <a:t> )</a:t>
            </a:r>
          </a:p>
          <a:p>
            <a:pPr marL="1203325" lvl="2" indent="-288925" algn="just" eaLnBrk="1" hangingPunct="1">
              <a:lnSpc>
                <a:spcPct val="80000"/>
              </a:lnSpc>
              <a:buClr>
                <a:srgbClr val="0000FF"/>
              </a:buClr>
              <a:buFont typeface="Wingdings" pitchFamily="2" charset="2"/>
              <a:buChar char="§"/>
            </a:pPr>
            <a:r>
              <a:rPr lang="en-US" sz="2100" i="1" dirty="0" smtClean="0">
                <a:latin typeface="Times New Roman" pitchFamily="18" charset="0"/>
              </a:rPr>
              <a:t>We can prevent deadlocks by giving each transaction a priority and ensuring that lower priority transactions are not allowed to wait for higher priority transactions.</a:t>
            </a:r>
          </a:p>
          <a:p>
            <a:pPr marL="1203325" lvl="2" indent="-288925" algn="just" eaLnBrk="1" hangingPunct="1">
              <a:lnSpc>
                <a:spcPct val="80000"/>
              </a:lnSpc>
              <a:buClr>
                <a:srgbClr val="0000FF"/>
              </a:buClr>
              <a:buFont typeface="Wingdings" pitchFamily="2" charset="2"/>
              <a:buChar char="§"/>
            </a:pPr>
            <a:r>
              <a:rPr lang="en-US" sz="2100" i="1" dirty="0" smtClean="0">
                <a:latin typeface="Times New Roman" pitchFamily="18" charset="0"/>
              </a:rPr>
              <a:t> One way to assign priorities is to give each transaction a </a:t>
            </a:r>
            <a:r>
              <a:rPr lang="en-US" sz="2100" b="1" i="1" dirty="0" smtClean="0">
                <a:latin typeface="Times New Roman" pitchFamily="18" charset="0"/>
              </a:rPr>
              <a:t>timestamp </a:t>
            </a:r>
            <a:r>
              <a:rPr lang="en-US" sz="2100" i="1" dirty="0" smtClean="0">
                <a:latin typeface="Times New Roman" pitchFamily="18" charset="0"/>
              </a:rPr>
              <a:t>when it starts up. </a:t>
            </a:r>
          </a:p>
          <a:p>
            <a:pPr marL="1203325" lvl="2" indent="-288925" algn="just" eaLnBrk="1" hangingPunct="1">
              <a:lnSpc>
                <a:spcPct val="80000"/>
              </a:lnSpc>
              <a:buClr>
                <a:srgbClr val="0000FF"/>
              </a:buClr>
              <a:buFont typeface="Wingdings" pitchFamily="2" charset="2"/>
              <a:buChar char="§"/>
            </a:pPr>
            <a:r>
              <a:rPr lang="en-US" sz="2100" dirty="0" smtClean="0">
                <a:latin typeface="Times New Roman" pitchFamily="18" charset="0"/>
              </a:rPr>
              <a:t>it is a unique identifier given to each transaction  based on time in which   it is started. </a:t>
            </a:r>
            <a:r>
              <a:rPr lang="en-US" sz="2100" dirty="0" err="1" smtClean="0">
                <a:latin typeface="Times New Roman" pitchFamily="18" charset="0"/>
              </a:rPr>
              <a:t>i.e</a:t>
            </a:r>
            <a:r>
              <a:rPr lang="en-US" sz="2100" dirty="0" smtClean="0">
                <a:latin typeface="Times New Roman" pitchFamily="18" charset="0"/>
              </a:rPr>
              <a:t> if T1 starts before T2 , TS(T1)&lt;TS(T2)</a:t>
            </a:r>
          </a:p>
          <a:p>
            <a:pPr marL="1203325" lvl="2" indent="-288925" algn="just" eaLnBrk="1" hangingPunct="1">
              <a:lnSpc>
                <a:spcPct val="80000"/>
              </a:lnSpc>
              <a:buClr>
                <a:srgbClr val="0000FF"/>
              </a:buClr>
              <a:buFont typeface="Wingdings" pitchFamily="2" charset="2"/>
              <a:buChar char="§"/>
            </a:pPr>
            <a:r>
              <a:rPr lang="en-US" sz="2100" i="1" dirty="0" smtClean="0">
                <a:latin typeface="Times New Roman" pitchFamily="18" charset="0"/>
              </a:rPr>
              <a:t>The lower the  timestamp, the higher the transaction's priority, that is, the oldest transaction has the highest priority.</a:t>
            </a:r>
          </a:p>
          <a:p>
            <a:pPr marL="1203325" lvl="2" indent="-288925" algn="just" eaLnBrk="1" hangingPunct="1">
              <a:lnSpc>
                <a:spcPct val="80000"/>
              </a:lnSpc>
              <a:buClr>
                <a:srgbClr val="FF3399"/>
              </a:buClr>
              <a:buFont typeface="Times New Roman" pitchFamily="18" charset="0"/>
              <a:buChar char="−"/>
            </a:pPr>
            <a:endParaRPr lang="en-US" sz="2100" dirty="0" smtClean="0">
              <a:latin typeface="Times New Roman" pitchFamily="18" charset="0"/>
            </a:endParaRPr>
          </a:p>
          <a:p>
            <a:pPr marL="1203325" lvl="2" indent="-288925" algn="just" eaLnBrk="1" hangingPunct="1">
              <a:lnSpc>
                <a:spcPct val="80000"/>
              </a:lnSpc>
              <a:buClr>
                <a:srgbClr val="FF3399"/>
              </a:buClr>
              <a:buFont typeface="Times New Roman" pitchFamily="18" charset="0"/>
              <a:buChar char="−"/>
            </a:pPr>
            <a:endParaRPr lang="en-US" sz="2100" dirty="0" smtClean="0">
              <a:latin typeface="Times New Roman" pitchFamily="18" charset="0"/>
            </a:endParaRPr>
          </a:p>
          <a:p>
            <a:pPr marL="371475" indent="-371475" algn="just" eaLnBrk="1" hangingPunct="1">
              <a:lnSpc>
                <a:spcPct val="80000"/>
              </a:lnSpc>
              <a:buFont typeface="Times New Roman" pitchFamily="18" charset="0"/>
              <a:buChar char="−"/>
            </a:pPr>
            <a:endParaRPr lang="en-US" sz="2100" dirty="0" smtClean="0">
              <a:latin typeface="Times New Roman" pitchFamily="18" charset="0"/>
            </a:endParaRPr>
          </a:p>
          <a:p>
            <a:pPr marL="371475" indent="-371475" algn="just" eaLnBrk="1" hangingPunct="1">
              <a:lnSpc>
                <a:spcPct val="80000"/>
              </a:lnSpc>
            </a:pPr>
            <a:endParaRPr lang="en-US" sz="2100" dirty="0" smtClean="0">
              <a:latin typeface="Times New Roman" pitchFamily="18" charset="0"/>
              <a:sym typeface="Symbol" pitchFamily="18" charset="2"/>
            </a:endParaRPr>
          </a:p>
        </p:txBody>
      </p:sp>
      <p:sp>
        <p:nvSpPr>
          <p:cNvPr id="4" name="Rectangle 2"/>
          <p:cNvSpPr>
            <a:spLocks noGrp="1" noChangeArrowheads="1"/>
          </p:cNvSpPr>
          <p:nvPr>
            <p:ph type="title"/>
          </p:nvPr>
        </p:nvSpPr>
        <p:spPr>
          <a:xfrm>
            <a:off x="457200" y="762000"/>
            <a:ext cx="8229600" cy="381000"/>
          </a:xfrm>
        </p:spPr>
        <p:txBody>
          <a:bodyPr>
            <a:noAutofit/>
          </a:bodyPr>
          <a:lstStyle/>
          <a:p>
            <a:pPr lvl="0"/>
            <a:r>
              <a:rPr lang="en-US" sz="3200" dirty="0" smtClean="0">
                <a:latin typeface="Times New Roman" pitchFamily="18" charset="0"/>
                <a:cs typeface="Times New Roman" pitchFamily="18" charset="0"/>
              </a:rPr>
              <a:t>Deadlock and Starvation …</a:t>
            </a:r>
          </a:p>
        </p:txBody>
      </p:sp>
    </p:spTree>
    <p:extLst>
      <p:ext uri="{BB962C8B-B14F-4D97-AF65-F5344CB8AC3E}">
        <p14:creationId xmlns:p14="http://schemas.microsoft.com/office/powerpoint/2010/main" val="657807926"/>
      </p:ext>
    </p:extLst>
  </p:cSld>
  <p:clrMapOvr>
    <a:masterClrMapping/>
  </p:clrMapOvr>
  <p:transition>
    <p:cover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5"/>
          <p:cNvPicPr>
            <a:picLocks noChangeAspect="1" noChangeArrowheads="1"/>
          </p:cNvPicPr>
          <p:nvPr/>
        </p:nvPicPr>
        <p:blipFill>
          <a:blip r:embed="rId2"/>
          <a:srcRect/>
          <a:stretch>
            <a:fillRect/>
          </a:stretch>
        </p:blipFill>
        <p:spPr bwMode="auto">
          <a:xfrm>
            <a:off x="2524125" y="4800600"/>
            <a:ext cx="6086475" cy="1571625"/>
          </a:xfrm>
          <a:prstGeom prst="rect">
            <a:avLst/>
          </a:prstGeom>
          <a:noFill/>
          <a:ln w="9525">
            <a:noFill/>
            <a:miter lim="800000"/>
            <a:headEnd/>
            <a:tailEnd/>
          </a:ln>
        </p:spPr>
      </p:pic>
      <p:sp>
        <p:nvSpPr>
          <p:cNvPr id="5" name="Slide Number Placeholder 5"/>
          <p:cNvSpPr>
            <a:spLocks noGrp="1"/>
          </p:cNvSpPr>
          <p:nvPr>
            <p:ph type="sldNum" sz="quarter" idx="12"/>
          </p:nvPr>
        </p:nvSpPr>
        <p:spPr/>
        <p:txBody>
          <a:bodyPr/>
          <a:lstStyle/>
          <a:p>
            <a:pPr>
              <a:defRPr/>
            </a:pPr>
            <a:fld id="{90485B37-B959-4544-A72F-D748FAC18277}" type="slidenum">
              <a:rPr lang="en-US"/>
              <a:pPr>
                <a:defRPr/>
              </a:pPr>
              <a:t>59</a:t>
            </a:fld>
            <a:endParaRPr lang="en-US"/>
          </a:p>
        </p:txBody>
      </p:sp>
      <p:sp>
        <p:nvSpPr>
          <p:cNvPr id="29700" name="Rectangle 3"/>
          <p:cNvSpPr>
            <a:spLocks noGrp="1" noChangeArrowheads="1"/>
          </p:cNvSpPr>
          <p:nvPr>
            <p:ph type="body" idx="1"/>
          </p:nvPr>
        </p:nvSpPr>
        <p:spPr>
          <a:xfrm>
            <a:off x="152400" y="1447800"/>
            <a:ext cx="8686800" cy="4953000"/>
          </a:xfrm>
        </p:spPr>
        <p:txBody>
          <a:bodyPr>
            <a:normAutofit/>
          </a:bodyPr>
          <a:lstStyle/>
          <a:p>
            <a:pPr marL="344488" indent="-344488" algn="just" eaLnBrk="1" hangingPunct="1">
              <a:lnSpc>
                <a:spcPct val="80000"/>
              </a:lnSpc>
              <a:buFontTx/>
              <a:buAutoNum type="romanLcPeriod" startAt="2"/>
            </a:pPr>
            <a:r>
              <a:rPr lang="en-US" sz="2200" b="1" dirty="0" smtClean="0">
                <a:solidFill>
                  <a:srgbClr val="FF00FF"/>
                </a:solidFill>
                <a:latin typeface="Times New Roman" pitchFamily="18" charset="0"/>
              </a:rPr>
              <a:t>Deadlock Detection and resolution</a:t>
            </a:r>
          </a:p>
          <a:p>
            <a:pPr marL="855663" lvl="1" indent="-227013" algn="just" eaLnBrk="1" hangingPunct="1">
              <a:lnSpc>
                <a:spcPct val="80000"/>
              </a:lnSpc>
            </a:pPr>
            <a:r>
              <a:rPr lang="en-US" sz="2200" dirty="0" smtClean="0">
                <a:latin typeface="Times New Roman" pitchFamily="18" charset="0"/>
              </a:rPr>
              <a:t>In this approach, deadlocks are allowed to happen</a:t>
            </a:r>
          </a:p>
          <a:p>
            <a:pPr marL="855663" lvl="1" indent="-227013" algn="just" eaLnBrk="1" hangingPunct="1">
              <a:lnSpc>
                <a:spcPct val="80000"/>
              </a:lnSpc>
            </a:pPr>
            <a:r>
              <a:rPr lang="en-US" sz="2200" dirty="0" smtClean="0">
                <a:latin typeface="Times New Roman" pitchFamily="18" charset="0"/>
              </a:rPr>
              <a:t> The scheduler maintains a wait-for-graph for detecting cycle.  </a:t>
            </a:r>
          </a:p>
          <a:p>
            <a:pPr marL="855663" lvl="1" indent="-227013" algn="just" eaLnBrk="1" hangingPunct="1">
              <a:lnSpc>
                <a:spcPct val="80000"/>
              </a:lnSpc>
            </a:pPr>
            <a:r>
              <a:rPr lang="en-US" sz="2200" dirty="0" smtClean="0">
                <a:latin typeface="Times New Roman" pitchFamily="18" charset="0"/>
              </a:rPr>
              <a:t>When a chain like: Ti waits for </a:t>
            </a:r>
            <a:r>
              <a:rPr lang="en-US" sz="2200" dirty="0" err="1" smtClean="0">
                <a:latin typeface="Times New Roman" pitchFamily="18" charset="0"/>
              </a:rPr>
              <a:t>Tj</a:t>
            </a:r>
            <a:r>
              <a:rPr lang="en-US" sz="2200" dirty="0" smtClean="0">
                <a:latin typeface="Times New Roman" pitchFamily="18" charset="0"/>
              </a:rPr>
              <a:t> waits for </a:t>
            </a:r>
            <a:r>
              <a:rPr lang="en-US" sz="2200" dirty="0" err="1" smtClean="0">
                <a:latin typeface="Times New Roman" pitchFamily="18" charset="0"/>
              </a:rPr>
              <a:t>Tk</a:t>
            </a:r>
            <a:r>
              <a:rPr lang="en-US" sz="2200" dirty="0" smtClean="0">
                <a:latin typeface="Times New Roman" pitchFamily="18" charset="0"/>
              </a:rPr>
              <a:t> waits for Ti or </a:t>
            </a:r>
            <a:r>
              <a:rPr lang="en-US" sz="2200" dirty="0" err="1" smtClean="0">
                <a:latin typeface="Times New Roman" pitchFamily="18" charset="0"/>
              </a:rPr>
              <a:t>Tj</a:t>
            </a:r>
            <a:r>
              <a:rPr lang="en-US" sz="2200" dirty="0" smtClean="0">
                <a:latin typeface="Times New Roman" pitchFamily="18" charset="0"/>
              </a:rPr>
              <a:t> occurs, then this creates a cycle.</a:t>
            </a:r>
          </a:p>
          <a:p>
            <a:pPr marL="855663" lvl="1" indent="-227013" algn="just" eaLnBrk="1" hangingPunct="1">
              <a:lnSpc>
                <a:spcPct val="80000"/>
              </a:lnSpc>
            </a:pPr>
            <a:r>
              <a:rPr lang="en-US" sz="2200" dirty="0" smtClean="0">
                <a:latin typeface="Times New Roman" pitchFamily="18" charset="0"/>
              </a:rPr>
              <a:t>When the system is in the state of deadlock , some of the transaction should be aborted by selected (victim) and rolled-back</a:t>
            </a:r>
          </a:p>
          <a:p>
            <a:pPr marL="855663" lvl="1" indent="-227013" algn="just" eaLnBrk="1" hangingPunct="1">
              <a:lnSpc>
                <a:spcPct val="80000"/>
              </a:lnSpc>
            </a:pPr>
            <a:r>
              <a:rPr lang="en-US" sz="2200" dirty="0" smtClean="0">
                <a:latin typeface="Times New Roman" pitchFamily="18" charset="0"/>
              </a:rPr>
              <a:t>This can be done by aborting those transaction:  </a:t>
            </a:r>
            <a:r>
              <a:rPr lang="en-US" sz="2200" dirty="0" smtClean="0">
                <a:solidFill>
                  <a:srgbClr val="0000FF"/>
                </a:solidFill>
                <a:latin typeface="Times New Roman" pitchFamily="18" charset="0"/>
              </a:rPr>
              <a:t>that have made the least work,</a:t>
            </a:r>
            <a:r>
              <a:rPr lang="en-US" sz="2200" dirty="0" smtClean="0">
                <a:latin typeface="Times New Roman" pitchFamily="18" charset="0"/>
              </a:rPr>
              <a:t> </a:t>
            </a:r>
            <a:r>
              <a:rPr lang="en-US" sz="2200" dirty="0" smtClean="0">
                <a:solidFill>
                  <a:srgbClr val="FF0000"/>
                </a:solidFill>
                <a:latin typeface="Times New Roman" pitchFamily="18" charset="0"/>
              </a:rPr>
              <a:t>the one with the lowest locks</a:t>
            </a:r>
            <a:r>
              <a:rPr lang="en-US" sz="2200" dirty="0" smtClean="0">
                <a:latin typeface="Times New Roman" pitchFamily="18" charset="0"/>
              </a:rPr>
              <a:t>, and </a:t>
            </a:r>
            <a:r>
              <a:rPr lang="en-US" sz="2200" dirty="0" smtClean="0">
                <a:solidFill>
                  <a:srgbClr val="FF00FF"/>
                </a:solidFill>
                <a:latin typeface="Times New Roman" pitchFamily="18" charset="0"/>
              </a:rPr>
              <a:t>that have the least # of abortion and so on</a:t>
            </a:r>
          </a:p>
          <a:p>
            <a:pPr marL="855663" lvl="1" indent="-227013" algn="just" eaLnBrk="1" hangingPunct="1">
              <a:lnSpc>
                <a:spcPct val="80000"/>
              </a:lnSpc>
            </a:pPr>
            <a:r>
              <a:rPr lang="en-US" sz="2200" dirty="0" smtClean="0">
                <a:solidFill>
                  <a:srgbClr val="0000FF"/>
                </a:solidFill>
                <a:latin typeface="Times New Roman" pitchFamily="18" charset="0"/>
              </a:rPr>
              <a:t>Example:</a:t>
            </a:r>
          </a:p>
        </p:txBody>
      </p:sp>
      <p:sp>
        <p:nvSpPr>
          <p:cNvPr id="35" name="Curved Right Arrow 34"/>
          <p:cNvSpPr/>
          <p:nvPr/>
        </p:nvSpPr>
        <p:spPr>
          <a:xfrm>
            <a:off x="228600" y="2895600"/>
            <a:ext cx="685800" cy="22860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6" name="Rectangle 2"/>
          <p:cNvSpPr>
            <a:spLocks noGrp="1" noChangeArrowheads="1"/>
          </p:cNvSpPr>
          <p:nvPr>
            <p:ph type="title"/>
          </p:nvPr>
        </p:nvSpPr>
        <p:spPr>
          <a:xfrm>
            <a:off x="381000" y="914400"/>
            <a:ext cx="8229600" cy="381000"/>
          </a:xfrm>
        </p:spPr>
        <p:txBody>
          <a:bodyPr>
            <a:noAutofit/>
          </a:bodyPr>
          <a:lstStyle/>
          <a:p>
            <a:pPr lvl="0"/>
            <a:r>
              <a:rPr lang="en-US" sz="3200" dirty="0" smtClean="0">
                <a:latin typeface="Times New Roman" pitchFamily="18" charset="0"/>
                <a:cs typeface="Times New Roman" pitchFamily="18" charset="0"/>
              </a:rPr>
              <a:t>Deadlock and Starvation …</a:t>
            </a:r>
          </a:p>
        </p:txBody>
      </p:sp>
    </p:spTree>
    <p:extLst>
      <p:ext uri="{BB962C8B-B14F-4D97-AF65-F5344CB8AC3E}">
        <p14:creationId xmlns:p14="http://schemas.microsoft.com/office/powerpoint/2010/main" val="4213684864"/>
      </p:ext>
    </p:extLst>
  </p:cSld>
  <p:clrMapOvr>
    <a:masterClrMapping/>
  </p:clrMapOvr>
  <p:transition>
    <p:cover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pPr>
              <a:defRPr/>
            </a:pPr>
            <a:fld id="{13BB3D51-E787-4476-A042-AFC2FE9334BC}" type="slidenum">
              <a:rPr lang="en-US"/>
              <a:pPr>
                <a:defRPr/>
              </a:pPr>
              <a:t>6</a:t>
            </a:fld>
            <a:endParaRPr lang="en-US"/>
          </a:p>
        </p:txBody>
      </p:sp>
      <p:sp>
        <p:nvSpPr>
          <p:cNvPr id="8195" name="Rectangle 3"/>
          <p:cNvSpPr>
            <a:spLocks noGrp="1" noChangeArrowheads="1"/>
          </p:cNvSpPr>
          <p:nvPr>
            <p:ph type="body" idx="1"/>
          </p:nvPr>
        </p:nvSpPr>
        <p:spPr>
          <a:xfrm>
            <a:off x="457200" y="1476419"/>
            <a:ext cx="8229600" cy="4695782"/>
          </a:xfrm>
        </p:spPr>
        <p:txBody>
          <a:bodyPr>
            <a:normAutofit/>
          </a:bodyPr>
          <a:lstStyle/>
          <a:p>
            <a:pPr eaLnBrk="1" hangingPunct="1">
              <a:lnSpc>
                <a:spcPct val="90000"/>
              </a:lnSpc>
              <a:buFontTx/>
              <a:buNone/>
            </a:pPr>
            <a:r>
              <a:rPr lang="en-US" sz="2400" dirty="0" smtClean="0">
                <a:solidFill>
                  <a:srgbClr val="3333FF"/>
                </a:solidFill>
                <a:latin typeface="Times New Roman" pitchFamily="18" charset="0"/>
                <a:cs typeface="Times New Roman" pitchFamily="18" charset="0"/>
              </a:rPr>
              <a:t>SIMPLE MODEL OF A DATABASE :</a:t>
            </a:r>
          </a:p>
          <a:p>
            <a:pPr eaLnBrk="1" hangingPunct="1">
              <a:lnSpc>
                <a:spcPct val="90000"/>
              </a:lnSpc>
            </a:pPr>
            <a:r>
              <a:rPr lang="en-US" sz="2400" b="1" dirty="0" smtClean="0">
                <a:solidFill>
                  <a:srgbClr val="CC00CC"/>
                </a:solidFill>
                <a:latin typeface="Times New Roman" pitchFamily="18" charset="0"/>
                <a:cs typeface="Times New Roman" pitchFamily="18" charset="0"/>
              </a:rPr>
              <a:t>A database</a:t>
            </a:r>
            <a:r>
              <a:rPr lang="en-US" sz="2400" dirty="0" smtClean="0">
                <a:latin typeface="Times New Roman" pitchFamily="18" charset="0"/>
                <a:cs typeface="Times New Roman" pitchFamily="18" charset="0"/>
              </a:rPr>
              <a:t> is a collection of named data items</a:t>
            </a:r>
          </a:p>
          <a:p>
            <a:pPr>
              <a:lnSpc>
                <a:spcPct val="90000"/>
              </a:lnSpc>
            </a:pPr>
            <a:r>
              <a:rPr lang="en-US" sz="2400" dirty="0" smtClean="0">
                <a:latin typeface="Times New Roman" pitchFamily="18" charset="0"/>
                <a:cs typeface="Times New Roman" pitchFamily="18" charset="0"/>
              </a:rPr>
              <a:t>The size of a data item is called its </a:t>
            </a:r>
            <a:r>
              <a:rPr lang="en-US" sz="2400" b="1" dirty="0" smtClean="0">
                <a:solidFill>
                  <a:srgbClr val="CC00CC"/>
                </a:solidFill>
                <a:latin typeface="Times New Roman" pitchFamily="18" charset="0"/>
                <a:cs typeface="Times New Roman" pitchFamily="18" charset="0"/>
              </a:rPr>
              <a:t>Granularity</a:t>
            </a:r>
            <a:r>
              <a:rPr lang="en-US" sz="2400" dirty="0" smtClean="0">
                <a:latin typeface="Times New Roman" pitchFamily="18" charset="0"/>
                <a:cs typeface="Times New Roman" pitchFamily="18" charset="0"/>
              </a:rPr>
              <a:t> – It may be a field, a record , or a whole disk block that measure the size of the data item</a:t>
            </a:r>
          </a:p>
          <a:p>
            <a:pPr eaLnBrk="1" hangingPunct="1">
              <a:lnSpc>
                <a:spcPct val="90000"/>
              </a:lnSpc>
            </a:pPr>
            <a:r>
              <a:rPr lang="en-US" sz="2400" dirty="0" smtClean="0">
                <a:latin typeface="Times New Roman" pitchFamily="18" charset="0"/>
                <a:cs typeface="Times New Roman" pitchFamily="18" charset="0"/>
              </a:rPr>
              <a:t>Basic operations that a transaction can perform are </a:t>
            </a:r>
            <a:r>
              <a:rPr lang="en-US" sz="2400" b="1" dirty="0" smtClean="0">
                <a:solidFill>
                  <a:srgbClr val="CC00CC"/>
                </a:solidFill>
                <a:latin typeface="Times New Roman" pitchFamily="18" charset="0"/>
                <a:cs typeface="Times New Roman" pitchFamily="18" charset="0"/>
              </a:rPr>
              <a:t>read </a:t>
            </a:r>
            <a:r>
              <a:rPr lang="en-US" sz="2400" dirty="0" smtClean="0">
                <a:latin typeface="Times New Roman" pitchFamily="18" charset="0"/>
                <a:cs typeface="Times New Roman" pitchFamily="18" charset="0"/>
              </a:rPr>
              <a:t>and </a:t>
            </a:r>
            <a:r>
              <a:rPr lang="en-US" sz="2400" b="1" dirty="0" smtClean="0">
                <a:solidFill>
                  <a:srgbClr val="CC00CC"/>
                </a:solidFill>
                <a:latin typeface="Times New Roman" pitchFamily="18" charset="0"/>
                <a:cs typeface="Times New Roman" pitchFamily="18" charset="0"/>
              </a:rPr>
              <a:t>write</a:t>
            </a:r>
          </a:p>
          <a:p>
            <a:pPr lvl="1" eaLnBrk="1" hangingPunct="1">
              <a:lnSpc>
                <a:spcPct val="90000"/>
              </a:lnSpc>
            </a:pPr>
            <a:r>
              <a:rPr lang="en-US" i="1" dirty="0" err="1" smtClean="0">
                <a:solidFill>
                  <a:srgbClr val="6600FF"/>
                </a:solidFill>
                <a:latin typeface="Times New Roman" pitchFamily="18" charset="0"/>
                <a:cs typeface="Times New Roman" pitchFamily="18" charset="0"/>
              </a:rPr>
              <a:t>read_item</a:t>
            </a:r>
            <a:r>
              <a:rPr lang="en-US" i="1" dirty="0" smtClean="0">
                <a:solidFill>
                  <a:srgbClr val="6600FF"/>
                </a:solidFill>
                <a:latin typeface="Times New Roman" pitchFamily="18" charset="0"/>
                <a:cs typeface="Times New Roman" pitchFamily="18" charset="0"/>
              </a:rPr>
              <a:t>(X):</a:t>
            </a:r>
            <a:r>
              <a:rPr lang="en-US" dirty="0" smtClean="0">
                <a:latin typeface="Times New Roman" pitchFamily="18" charset="0"/>
                <a:cs typeface="Times New Roman" pitchFamily="18" charset="0"/>
              </a:rPr>
              <a:t> Reads a database item named X into a program variable. To simplify our notation, we assume that the program variable is also named X.</a:t>
            </a:r>
          </a:p>
          <a:p>
            <a:pPr lvl="1" eaLnBrk="1" hangingPunct="1">
              <a:lnSpc>
                <a:spcPct val="90000"/>
              </a:lnSpc>
            </a:pPr>
            <a:r>
              <a:rPr lang="en-US" i="1" dirty="0" err="1" smtClean="0">
                <a:solidFill>
                  <a:srgbClr val="6600FF"/>
                </a:solidFill>
                <a:latin typeface="Times New Roman" pitchFamily="18" charset="0"/>
                <a:cs typeface="Times New Roman" pitchFamily="18" charset="0"/>
              </a:rPr>
              <a:t>write_item</a:t>
            </a:r>
            <a:r>
              <a:rPr lang="en-US" i="1" dirty="0" smtClean="0">
                <a:solidFill>
                  <a:srgbClr val="6600FF"/>
                </a:solidFill>
                <a:latin typeface="Times New Roman" pitchFamily="18" charset="0"/>
                <a:cs typeface="Times New Roman" pitchFamily="18" charset="0"/>
              </a:rPr>
              <a:t>(X):</a:t>
            </a:r>
            <a:r>
              <a:rPr lang="en-US" dirty="0" smtClean="0">
                <a:latin typeface="Times New Roman" pitchFamily="18" charset="0"/>
                <a:cs typeface="Times New Roman" pitchFamily="18" charset="0"/>
              </a:rPr>
              <a:t> Writes the value of program variable X into the database item named X.</a:t>
            </a:r>
          </a:p>
        </p:txBody>
      </p:sp>
      <p:sp>
        <p:nvSpPr>
          <p:cNvPr id="4" name="Title 1"/>
          <p:cNvSpPr>
            <a:spLocks noGrp="1"/>
          </p:cNvSpPr>
          <p:nvPr>
            <p:ph type="title"/>
          </p:nvPr>
        </p:nvSpPr>
        <p:spPr>
          <a:xfrm>
            <a:off x="457200" y="704088"/>
            <a:ext cx="8229600" cy="667512"/>
          </a:xfrm>
        </p:spPr>
        <p:txBody>
          <a:bodyPr>
            <a:normAutofit/>
          </a:bodyPr>
          <a:lstStyle/>
          <a:p>
            <a:r>
              <a:rPr lang="en-US" sz="3600" dirty="0" smtClean="0">
                <a:latin typeface="Times New Roman" pitchFamily="18" charset="0"/>
                <a:cs typeface="Times New Roman" pitchFamily="18" charset="0"/>
              </a:rPr>
              <a:t>Introduction…</a:t>
            </a:r>
          </a:p>
        </p:txBody>
      </p:sp>
    </p:spTree>
  </p:cSld>
  <p:clrMapOvr>
    <a:masterClrMapping/>
  </p:clrMapOvr>
  <p:transition>
    <p:cover di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96CBE467-4492-4567-9A6E-0FCAF5710030}" type="slidenum">
              <a:rPr lang="en-US"/>
              <a:pPr>
                <a:defRPr/>
              </a:pPr>
              <a:t>60</a:t>
            </a:fld>
            <a:endParaRPr lang="en-US"/>
          </a:p>
        </p:txBody>
      </p:sp>
      <p:sp>
        <p:nvSpPr>
          <p:cNvPr id="30723" name="Rectangle 3"/>
          <p:cNvSpPr>
            <a:spLocks noGrp="1" noChangeArrowheads="1"/>
          </p:cNvSpPr>
          <p:nvPr>
            <p:ph type="body" idx="1"/>
          </p:nvPr>
        </p:nvSpPr>
        <p:spPr>
          <a:xfrm>
            <a:off x="533400" y="1219200"/>
            <a:ext cx="8229600" cy="5638800"/>
          </a:xfrm>
        </p:spPr>
        <p:txBody>
          <a:bodyPr>
            <a:normAutofit fontScale="92500"/>
          </a:bodyPr>
          <a:lstStyle/>
          <a:p>
            <a:pPr marL="285750" indent="-285750" eaLnBrk="1" hangingPunct="1">
              <a:lnSpc>
                <a:spcPct val="80000"/>
              </a:lnSpc>
              <a:buFontTx/>
              <a:buAutoNum type="romanLcPeriod" startAt="3"/>
            </a:pPr>
            <a:r>
              <a:rPr lang="en-US" sz="2200" b="1" dirty="0" smtClean="0">
                <a:solidFill>
                  <a:srgbClr val="FF00FF"/>
                </a:solidFill>
                <a:latin typeface="Times New Roman" pitchFamily="18" charset="0"/>
              </a:rPr>
              <a:t>Timeouts</a:t>
            </a:r>
          </a:p>
          <a:p>
            <a:pPr marL="914400" lvl="1" indent="-230188" eaLnBrk="1" hangingPunct="1">
              <a:lnSpc>
                <a:spcPct val="80000"/>
              </a:lnSpc>
            </a:pPr>
            <a:r>
              <a:rPr lang="en-US" sz="2200" dirty="0" smtClean="0">
                <a:latin typeface="Times New Roman" pitchFamily="18" charset="0"/>
              </a:rPr>
              <a:t>It uses the period of time that several transaction have been waiting to lock items</a:t>
            </a:r>
          </a:p>
          <a:p>
            <a:pPr marL="914400" lvl="1" indent="-230188" eaLnBrk="1" hangingPunct="1">
              <a:lnSpc>
                <a:spcPct val="80000"/>
              </a:lnSpc>
            </a:pPr>
            <a:r>
              <a:rPr lang="en-US" sz="2200" dirty="0" smtClean="0">
                <a:latin typeface="Times New Roman" pitchFamily="18" charset="0"/>
              </a:rPr>
              <a:t>It has lower overhead cost and it is simple</a:t>
            </a:r>
          </a:p>
          <a:p>
            <a:pPr marL="914400" lvl="1" indent="-230188" eaLnBrk="1" hangingPunct="1">
              <a:lnSpc>
                <a:spcPct val="80000"/>
              </a:lnSpc>
            </a:pPr>
            <a:r>
              <a:rPr lang="en-US" sz="2200" dirty="0" smtClean="0">
                <a:latin typeface="Times New Roman" pitchFamily="18" charset="0"/>
              </a:rPr>
              <a:t>If the transaction wait for a longer time than the predefined time out period, the system assume that may be deadlocked and aborted it</a:t>
            </a:r>
          </a:p>
          <a:p>
            <a:pPr marL="285750" indent="-285750" eaLnBrk="1" hangingPunct="1">
              <a:lnSpc>
                <a:spcPct val="80000"/>
              </a:lnSpc>
              <a:buClr>
                <a:srgbClr val="FF3399"/>
              </a:buClr>
              <a:buFont typeface="Wingdings" pitchFamily="2" charset="2"/>
              <a:buChar char="§"/>
            </a:pPr>
            <a:r>
              <a:rPr lang="en-US" sz="2200" b="1" dirty="0" smtClean="0">
                <a:solidFill>
                  <a:srgbClr val="0000FF"/>
                </a:solidFill>
                <a:latin typeface="Times New Roman" pitchFamily="18" charset="0"/>
              </a:rPr>
              <a:t>Starvation</a:t>
            </a:r>
          </a:p>
          <a:p>
            <a:pPr marL="914400" lvl="1" indent="-230188" eaLnBrk="1" hangingPunct="1">
              <a:lnSpc>
                <a:spcPct val="80000"/>
              </a:lnSpc>
            </a:pPr>
            <a:r>
              <a:rPr lang="en-US" sz="2200" dirty="0" smtClean="0">
                <a:latin typeface="Times New Roman" pitchFamily="18" charset="0"/>
              </a:rPr>
              <a:t>Starvation occurs when a particular transaction consistently waits or restarted and never gets a chance to proceed further while other transaction continue normally </a:t>
            </a:r>
          </a:p>
          <a:p>
            <a:pPr marL="914400" lvl="1" indent="-230188" eaLnBrk="1" hangingPunct="1">
              <a:lnSpc>
                <a:spcPct val="80000"/>
              </a:lnSpc>
            </a:pPr>
            <a:r>
              <a:rPr lang="en-US" sz="2200" dirty="0" smtClean="0">
                <a:latin typeface="Times New Roman" pitchFamily="18" charset="0"/>
              </a:rPr>
              <a:t>This may occur , if the waiting  method for item locking: </a:t>
            </a:r>
          </a:p>
          <a:p>
            <a:pPr marL="1446213" lvl="2" indent="-412750" eaLnBrk="1" hangingPunct="1">
              <a:lnSpc>
                <a:spcPct val="80000"/>
              </a:lnSpc>
            </a:pPr>
            <a:r>
              <a:rPr lang="en-US" sz="2000" dirty="0" smtClean="0">
                <a:latin typeface="Times New Roman" pitchFamily="18" charset="0"/>
              </a:rPr>
              <a:t>Gave priority for some transaction over others</a:t>
            </a:r>
          </a:p>
          <a:p>
            <a:pPr marL="1446213" lvl="2" indent="-412750" eaLnBrk="1" hangingPunct="1">
              <a:lnSpc>
                <a:spcPct val="80000"/>
              </a:lnSpc>
            </a:pPr>
            <a:r>
              <a:rPr lang="en-US" sz="2000" dirty="0" smtClean="0">
                <a:latin typeface="Times New Roman" pitchFamily="18" charset="0"/>
              </a:rPr>
              <a:t>Problem in Victim selection algorithm- it is possible that the same transaction may consistently be selected as victim and rolled-back.</a:t>
            </a:r>
            <a:endParaRPr lang="en-US" sz="2000" dirty="0" smtClean="0">
              <a:solidFill>
                <a:srgbClr val="0000FF"/>
              </a:solidFill>
              <a:latin typeface="Times New Roman" pitchFamily="18" charset="0"/>
            </a:endParaRPr>
          </a:p>
          <a:p>
            <a:pPr marL="914400" lvl="1" indent="-230188" eaLnBrk="1" hangingPunct="1">
              <a:lnSpc>
                <a:spcPct val="80000"/>
              </a:lnSpc>
            </a:pPr>
            <a:r>
              <a:rPr lang="en-US" sz="2400" dirty="0" smtClean="0">
                <a:solidFill>
                  <a:srgbClr val="0000FF"/>
                </a:solidFill>
                <a:latin typeface="Times New Roman" pitchFamily="18" charset="0"/>
              </a:rPr>
              <a:t>Solution</a:t>
            </a:r>
          </a:p>
          <a:p>
            <a:pPr marL="1446213" lvl="2" indent="-412750" eaLnBrk="1" hangingPunct="1">
              <a:lnSpc>
                <a:spcPct val="80000"/>
              </a:lnSpc>
            </a:pPr>
            <a:r>
              <a:rPr lang="en-US" sz="2000" dirty="0" smtClean="0">
                <a:latin typeface="Times New Roman" pitchFamily="18" charset="0"/>
              </a:rPr>
              <a:t>FIFO</a:t>
            </a:r>
          </a:p>
          <a:p>
            <a:pPr marL="1446213" lvl="2" indent="-412750" eaLnBrk="1" hangingPunct="1">
              <a:lnSpc>
                <a:spcPct val="80000"/>
              </a:lnSpc>
            </a:pPr>
            <a:r>
              <a:rPr lang="en-US" sz="2000" dirty="0" smtClean="0">
                <a:latin typeface="Times New Roman" pitchFamily="18" charset="0"/>
              </a:rPr>
              <a:t>Allow for transaction that wait for a longer time </a:t>
            </a:r>
          </a:p>
          <a:p>
            <a:pPr marL="1446213" lvl="2" indent="-412750" eaLnBrk="1" hangingPunct="1">
              <a:lnSpc>
                <a:spcPct val="80000"/>
              </a:lnSpc>
            </a:pPr>
            <a:r>
              <a:rPr lang="en-US" sz="2000" dirty="0" smtClean="0">
                <a:latin typeface="Times New Roman" pitchFamily="18" charset="0"/>
              </a:rPr>
              <a:t>Give higher priority for transaction that have been aborted for many time</a:t>
            </a:r>
          </a:p>
        </p:txBody>
      </p:sp>
      <p:sp>
        <p:nvSpPr>
          <p:cNvPr id="30724" name="Rectangle 4"/>
          <p:cNvSpPr>
            <a:spLocks noChangeArrowheads="1"/>
          </p:cNvSpPr>
          <p:nvPr/>
        </p:nvSpPr>
        <p:spPr bwMode="auto">
          <a:xfrm>
            <a:off x="685800" y="609600"/>
            <a:ext cx="7772400" cy="5638800"/>
          </a:xfrm>
          <a:prstGeom prst="rect">
            <a:avLst/>
          </a:prstGeom>
          <a:noFill/>
          <a:ln w="9525">
            <a:noFill/>
            <a:miter lim="800000"/>
            <a:headEnd/>
            <a:tailEnd/>
          </a:ln>
        </p:spPr>
        <p:txBody>
          <a:bodyPr/>
          <a:lstStyle/>
          <a:p>
            <a:pPr marL="914400" indent="-914400" algn="l">
              <a:spcBef>
                <a:spcPct val="20000"/>
              </a:spcBef>
            </a:pPr>
            <a:endParaRPr lang="en-US" sz="2000">
              <a:latin typeface="Arial" charset="0"/>
              <a:cs typeface="Times New Roman" pitchFamily="18" charset="0"/>
              <a:sym typeface="Symbol" pitchFamily="18" charset="2"/>
            </a:endParaRPr>
          </a:p>
        </p:txBody>
      </p:sp>
      <p:sp>
        <p:nvSpPr>
          <p:cNvPr id="5" name="Rectangle 2"/>
          <p:cNvSpPr>
            <a:spLocks noGrp="1" noChangeArrowheads="1"/>
          </p:cNvSpPr>
          <p:nvPr>
            <p:ph type="title"/>
          </p:nvPr>
        </p:nvSpPr>
        <p:spPr>
          <a:xfrm>
            <a:off x="457200" y="838200"/>
            <a:ext cx="8229600" cy="381000"/>
          </a:xfrm>
        </p:spPr>
        <p:txBody>
          <a:bodyPr>
            <a:noAutofit/>
          </a:bodyPr>
          <a:lstStyle/>
          <a:p>
            <a:pPr lvl="0"/>
            <a:r>
              <a:rPr lang="en-US" sz="3200" dirty="0" smtClean="0">
                <a:latin typeface="Times New Roman" pitchFamily="18" charset="0"/>
                <a:cs typeface="Times New Roman" pitchFamily="18" charset="0"/>
              </a:rPr>
              <a:t>Deadlock and Starvation …</a:t>
            </a:r>
          </a:p>
        </p:txBody>
      </p:sp>
    </p:spTree>
    <p:extLst>
      <p:ext uri="{BB962C8B-B14F-4D97-AF65-F5344CB8AC3E}">
        <p14:creationId xmlns:p14="http://schemas.microsoft.com/office/powerpoint/2010/main" val="1759248264"/>
      </p:ext>
    </p:extLst>
  </p:cSld>
  <p:clrMapOvr>
    <a:masterClrMapping/>
  </p:clrMapOvr>
  <p:transition>
    <p:cover di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D191BBD4-822B-448A-AFB1-CFDFC138651D}" type="slidenum">
              <a:rPr lang="en-US"/>
              <a:pPr>
                <a:defRPr/>
              </a:pPr>
              <a:t>61</a:t>
            </a:fld>
            <a:endParaRPr lang="en-US"/>
          </a:p>
        </p:txBody>
      </p:sp>
      <p:sp>
        <p:nvSpPr>
          <p:cNvPr id="31747" name="Rectangle 3"/>
          <p:cNvSpPr>
            <a:spLocks noGrp="1" noChangeArrowheads="1"/>
          </p:cNvSpPr>
          <p:nvPr>
            <p:ph type="body" idx="1"/>
          </p:nvPr>
        </p:nvSpPr>
        <p:spPr>
          <a:xfrm>
            <a:off x="533400" y="1295400"/>
            <a:ext cx="8229600" cy="5715000"/>
          </a:xfrm>
        </p:spPr>
        <p:txBody>
          <a:bodyPr>
            <a:normAutofit lnSpcReduction="10000"/>
          </a:bodyPr>
          <a:lstStyle/>
          <a:p>
            <a:pPr eaLnBrk="1" hangingPunct="1">
              <a:lnSpc>
                <a:spcPct val="90000"/>
              </a:lnSpc>
            </a:pPr>
            <a:r>
              <a:rPr lang="en-US" sz="2000" b="1" dirty="0" smtClean="0">
                <a:solidFill>
                  <a:srgbClr val="FF00FF"/>
                </a:solidFill>
                <a:latin typeface="Times New Roman" pitchFamily="18" charset="0"/>
                <a:cs typeface="Times New Roman" pitchFamily="18" charset="0"/>
              </a:rPr>
              <a:t>Timestamp</a:t>
            </a:r>
          </a:p>
          <a:p>
            <a:pPr lvl="1" eaLnBrk="1" hangingPunct="1">
              <a:lnSpc>
                <a:spcPct val="90000"/>
              </a:lnSpc>
            </a:pPr>
            <a:r>
              <a:rPr lang="en-US" sz="2000" dirty="0" smtClean="0">
                <a:latin typeface="Times New Roman" pitchFamily="18" charset="0"/>
                <a:cs typeface="Times New Roman" pitchFamily="18" charset="0"/>
              </a:rPr>
              <a:t>In lock based concurrency control , conflicting actions of different transactions are ordered by the order in which locks are obtained.</a:t>
            </a:r>
          </a:p>
          <a:p>
            <a:pPr lvl="1" eaLnBrk="1" hangingPunct="1">
              <a:lnSpc>
                <a:spcPct val="90000"/>
              </a:lnSpc>
            </a:pPr>
            <a:r>
              <a:rPr lang="en-US" sz="2000" dirty="0" smtClean="0">
                <a:latin typeface="Times New Roman" pitchFamily="18" charset="0"/>
                <a:cs typeface="Times New Roman" pitchFamily="18" charset="0"/>
              </a:rPr>
              <a:t>But here, Timestamp values are assigned based on time in which the transaction are submitted to the system using the current date &amp; time of the system</a:t>
            </a:r>
          </a:p>
          <a:p>
            <a:pPr lvl="1" eaLnBrk="1" hangingPunct="1">
              <a:lnSpc>
                <a:spcPct val="90000"/>
              </a:lnSpc>
            </a:pPr>
            <a:r>
              <a:rPr lang="en-US" sz="2000" dirty="0" smtClean="0">
                <a:latin typeface="Times New Roman" pitchFamily="18" charset="0"/>
                <a:cs typeface="Times New Roman" pitchFamily="18" charset="0"/>
              </a:rPr>
              <a:t>A monotonically increasing variable (integer) indicating the age of an operation or a transaction. </a:t>
            </a:r>
          </a:p>
          <a:p>
            <a:pPr lvl="1" eaLnBrk="1" hangingPunct="1">
              <a:lnSpc>
                <a:spcPct val="90000"/>
              </a:lnSpc>
            </a:pPr>
            <a:r>
              <a:rPr lang="en-US" sz="2000" dirty="0" smtClean="0">
                <a:latin typeface="Times New Roman" pitchFamily="18" charset="0"/>
                <a:cs typeface="Times New Roman" pitchFamily="18" charset="0"/>
              </a:rPr>
              <a:t> A larger timestamp value indicates a more recent event or operation.</a:t>
            </a:r>
          </a:p>
          <a:p>
            <a:pPr lvl="1" eaLnBrk="1" hangingPunct="1">
              <a:lnSpc>
                <a:spcPct val="90000"/>
              </a:lnSpc>
            </a:pPr>
            <a:r>
              <a:rPr lang="en-US" sz="2000" dirty="0" smtClean="0">
                <a:latin typeface="Times New Roman" pitchFamily="18" charset="0"/>
                <a:cs typeface="Times New Roman" pitchFamily="18" charset="0"/>
              </a:rPr>
              <a:t>Timestamp based algorithm uses timestamp to serialize the execution of concurrent transactions.</a:t>
            </a:r>
          </a:p>
          <a:p>
            <a:pPr lvl="1" eaLnBrk="1" hangingPunct="1">
              <a:lnSpc>
                <a:spcPct val="90000"/>
              </a:lnSpc>
            </a:pPr>
            <a:r>
              <a:rPr lang="en-US" sz="2000" dirty="0" smtClean="0">
                <a:latin typeface="Times New Roman" pitchFamily="18" charset="0"/>
                <a:cs typeface="Times New Roman" pitchFamily="18" charset="0"/>
              </a:rPr>
              <a:t>It  doesn’t use lock, thus deadlock cannot be occurred</a:t>
            </a:r>
          </a:p>
          <a:p>
            <a:pPr lvl="1" eaLnBrk="1" hangingPunct="1">
              <a:lnSpc>
                <a:spcPct val="90000"/>
              </a:lnSpc>
            </a:pPr>
            <a:r>
              <a:rPr lang="en-US" sz="2000" dirty="0" smtClean="0">
                <a:latin typeface="Times New Roman" pitchFamily="18" charset="0"/>
                <a:cs typeface="Times New Roman" pitchFamily="18" charset="0"/>
              </a:rPr>
              <a:t>In the timestamp ordering, conflicting operation in the schedule shouldn’t violate </a:t>
            </a:r>
            <a:r>
              <a:rPr lang="en-US" sz="2000" dirty="0" err="1" smtClean="0">
                <a:latin typeface="Times New Roman" pitchFamily="18" charset="0"/>
                <a:cs typeface="Times New Roman" pitchFamily="18" charset="0"/>
              </a:rPr>
              <a:t>serilazable</a:t>
            </a:r>
            <a:r>
              <a:rPr lang="en-US" sz="2000" dirty="0" smtClean="0">
                <a:latin typeface="Times New Roman" pitchFamily="18" charset="0"/>
                <a:cs typeface="Times New Roman" pitchFamily="18" charset="0"/>
              </a:rPr>
              <a:t> ordering </a:t>
            </a:r>
          </a:p>
          <a:p>
            <a:pPr lvl="1" eaLnBrk="1" hangingPunct="1">
              <a:lnSpc>
                <a:spcPct val="90000"/>
              </a:lnSpc>
            </a:pPr>
            <a:r>
              <a:rPr lang="en-US" sz="2000" dirty="0" smtClean="0">
                <a:latin typeface="Times New Roman" pitchFamily="18" charset="0"/>
                <a:cs typeface="Times New Roman" pitchFamily="18" charset="0"/>
              </a:rPr>
              <a:t>This can be achieved by associating timestamp value (TS) to each database item  which is denoted as follow:</a:t>
            </a:r>
          </a:p>
          <a:p>
            <a:pPr marL="609600" indent="-609600">
              <a:lnSpc>
                <a:spcPct val="80000"/>
              </a:lnSpc>
              <a:buClr>
                <a:srgbClr val="0000FF"/>
              </a:buClr>
              <a:buAutoNum type="alphaLcParenR"/>
            </a:pPr>
            <a:r>
              <a:rPr lang="en-US" sz="2000" dirty="0" err="1" smtClean="0">
                <a:solidFill>
                  <a:srgbClr val="FF0000"/>
                </a:solidFill>
                <a:latin typeface="Times New Roman" pitchFamily="18" charset="0"/>
                <a:cs typeface="Times New Roman" pitchFamily="18" charset="0"/>
              </a:rPr>
              <a:t>Read_Ts</a:t>
            </a:r>
            <a:r>
              <a:rPr lang="en-US" sz="2000" dirty="0" smtClean="0">
                <a:solidFill>
                  <a:srgbClr val="FF0000"/>
                </a:solidFill>
                <a:latin typeface="Times New Roman" pitchFamily="18" charset="0"/>
                <a:cs typeface="Times New Roman" pitchFamily="18" charset="0"/>
              </a:rPr>
              <a:t>(x):</a:t>
            </a:r>
            <a:r>
              <a:rPr lang="en-US" sz="2000" dirty="0" smtClean="0">
                <a:latin typeface="Times New Roman" pitchFamily="18" charset="0"/>
                <a:cs typeface="Times New Roman" pitchFamily="18" charset="0"/>
              </a:rPr>
              <a:t> the read timestamp of x – this is the largest time among all the time stamps of transaction that have successfully read item X</a:t>
            </a:r>
          </a:p>
          <a:p>
            <a:pPr marL="609600" indent="-609600">
              <a:lnSpc>
                <a:spcPct val="80000"/>
              </a:lnSpc>
              <a:buClr>
                <a:srgbClr val="0000FF"/>
              </a:buClr>
              <a:buAutoNum type="alphaLcParenR"/>
            </a:pPr>
            <a:r>
              <a:rPr lang="en-US" sz="2000" dirty="0" err="1" smtClean="0">
                <a:solidFill>
                  <a:srgbClr val="FF0000"/>
                </a:solidFill>
                <a:latin typeface="Times New Roman" pitchFamily="18" charset="0"/>
                <a:cs typeface="Times New Roman" pitchFamily="18" charset="0"/>
              </a:rPr>
              <a:t>Write_TS</a:t>
            </a:r>
            <a:r>
              <a:rPr lang="en-US" sz="2000" dirty="0" smtClean="0">
                <a:solidFill>
                  <a:srgbClr val="FF0000"/>
                </a:solidFill>
                <a:latin typeface="Times New Roman" pitchFamily="18" charset="0"/>
                <a:cs typeface="Times New Roman" pitchFamily="18" charset="0"/>
              </a:rPr>
              <a:t>(X):</a:t>
            </a:r>
            <a:r>
              <a:rPr lang="en-US" sz="2000" dirty="0" smtClean="0">
                <a:latin typeface="Times New Roman" pitchFamily="18" charset="0"/>
                <a:cs typeface="Times New Roman" pitchFamily="18" charset="0"/>
              </a:rPr>
              <a:t>  the largest of all the timestamps of transaction that have successfully written item X </a:t>
            </a:r>
          </a:p>
          <a:p>
            <a:pPr lvl="1" eaLnBrk="1" hangingPunct="1">
              <a:lnSpc>
                <a:spcPct val="90000"/>
              </a:lnSpc>
            </a:pPr>
            <a:endParaRPr lang="en-US" sz="2000" dirty="0" smtClean="0">
              <a:latin typeface="Times New Roman" pitchFamily="18" charset="0"/>
              <a:cs typeface="Times New Roman" pitchFamily="18" charset="0"/>
            </a:endParaRPr>
          </a:p>
        </p:txBody>
      </p:sp>
      <p:sp>
        <p:nvSpPr>
          <p:cNvPr id="4" name="Rectangle 2"/>
          <p:cNvSpPr>
            <a:spLocks noGrp="1" noChangeArrowheads="1"/>
          </p:cNvSpPr>
          <p:nvPr>
            <p:ph type="title"/>
          </p:nvPr>
        </p:nvSpPr>
        <p:spPr>
          <a:xfrm>
            <a:off x="457200" y="685800"/>
            <a:ext cx="8229600" cy="609600"/>
          </a:xfrm>
        </p:spPr>
        <p:txBody>
          <a:bodyPr>
            <a:noAutofit/>
          </a:bodyPr>
          <a:lstStyle/>
          <a:p>
            <a:r>
              <a:rPr lang="en-US" sz="3200" dirty="0" smtClean="0">
                <a:latin typeface="Times New Roman" pitchFamily="18" charset="0"/>
                <a:cs typeface="Times New Roman" pitchFamily="18" charset="0"/>
              </a:rPr>
              <a:t>Timestamp based concurrency control algorithm</a:t>
            </a:r>
          </a:p>
        </p:txBody>
      </p:sp>
    </p:spTree>
    <p:extLst>
      <p:ext uri="{BB962C8B-B14F-4D97-AF65-F5344CB8AC3E}">
        <p14:creationId xmlns:p14="http://schemas.microsoft.com/office/powerpoint/2010/main" val="3089844483"/>
      </p:ext>
    </p:extLst>
  </p:cSld>
  <p:clrMapOvr>
    <a:masterClrMapping/>
  </p:clrMapOvr>
  <p:transition>
    <p:cover dir="u"/>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CB05EFC5-3625-4CD4-827A-DFF2036C4601}" type="slidenum">
              <a:rPr lang="en-US"/>
              <a:pPr>
                <a:defRPr/>
              </a:pPr>
              <a:t>62</a:t>
            </a:fld>
            <a:endParaRPr lang="en-US"/>
          </a:p>
        </p:txBody>
      </p:sp>
      <p:sp>
        <p:nvSpPr>
          <p:cNvPr id="34819" name="Rectangle 3"/>
          <p:cNvSpPr>
            <a:spLocks noGrp="1" noChangeArrowheads="1"/>
          </p:cNvSpPr>
          <p:nvPr>
            <p:ph type="body" idx="1"/>
          </p:nvPr>
        </p:nvSpPr>
        <p:spPr>
          <a:xfrm>
            <a:off x="228600" y="1371600"/>
            <a:ext cx="8458200" cy="5105400"/>
          </a:xfrm>
        </p:spPr>
        <p:txBody>
          <a:bodyPr>
            <a:normAutofit/>
          </a:bodyPr>
          <a:lstStyle/>
          <a:p>
            <a:pPr lvl="1" algn="just" eaLnBrk="1" hangingPunct="1"/>
            <a:r>
              <a:rPr lang="en-US" sz="2400" dirty="0" smtClean="0">
                <a:latin typeface="Times New Roman" pitchFamily="18" charset="0"/>
              </a:rPr>
              <a:t>This approach maintains a number of versions of a data item and allocates the right version to a read operation of a transaction.  </a:t>
            </a:r>
          </a:p>
          <a:p>
            <a:pPr lvl="1" algn="just" eaLnBrk="1" hangingPunct="1"/>
            <a:r>
              <a:rPr lang="en-US" sz="2400" dirty="0" smtClean="0">
                <a:latin typeface="Times New Roman" pitchFamily="18" charset="0"/>
              </a:rPr>
              <a:t>Thus unlike other mechanisms a read operation in this mechanism is never rejected.</a:t>
            </a:r>
          </a:p>
          <a:p>
            <a:pPr lvl="1" algn="just" eaLnBrk="1" hangingPunct="1"/>
            <a:r>
              <a:rPr lang="en-US" sz="2400" dirty="0" smtClean="0">
                <a:latin typeface="Times New Roman" pitchFamily="18" charset="0"/>
              </a:rPr>
              <a:t>This algorithm uses the concept of view </a:t>
            </a:r>
            <a:r>
              <a:rPr lang="en-US" sz="2400" dirty="0" err="1" smtClean="0">
                <a:latin typeface="Times New Roman" pitchFamily="18" charset="0"/>
              </a:rPr>
              <a:t>serilazability</a:t>
            </a:r>
            <a:r>
              <a:rPr lang="en-US" sz="2400" dirty="0" smtClean="0">
                <a:latin typeface="Times New Roman" pitchFamily="18" charset="0"/>
              </a:rPr>
              <a:t> than conflict </a:t>
            </a:r>
            <a:r>
              <a:rPr lang="en-US" sz="2400" dirty="0" err="1" smtClean="0">
                <a:latin typeface="Times New Roman" pitchFamily="18" charset="0"/>
              </a:rPr>
              <a:t>serialiazability</a:t>
            </a:r>
            <a:endParaRPr lang="en-US" sz="2400" dirty="0" smtClean="0">
              <a:latin typeface="Times New Roman" pitchFamily="18" charset="0"/>
            </a:endParaRPr>
          </a:p>
          <a:p>
            <a:pPr lvl="1" algn="just" eaLnBrk="1" hangingPunct="1"/>
            <a:r>
              <a:rPr lang="en-US" sz="2400" dirty="0" smtClean="0">
                <a:solidFill>
                  <a:srgbClr val="FF00FF"/>
                </a:solidFill>
                <a:latin typeface="Times New Roman" pitchFamily="18" charset="0"/>
              </a:rPr>
              <a:t>Side effect:</a:t>
            </a:r>
          </a:p>
          <a:p>
            <a:pPr lvl="2" algn="just" eaLnBrk="1" hangingPunct="1"/>
            <a:r>
              <a:rPr lang="en-US" dirty="0" smtClean="0">
                <a:latin typeface="Times New Roman" pitchFamily="18" charset="0"/>
              </a:rPr>
              <a:t>Significantly more storage (RAM and disk) is required to maintain multiple versions.  To check unlimited growth of versions, a garbage collection is run when some criteria is satisfied.</a:t>
            </a:r>
          </a:p>
        </p:txBody>
      </p:sp>
      <p:sp>
        <p:nvSpPr>
          <p:cNvPr id="34820" name="Rectangle 4"/>
          <p:cNvSpPr>
            <a:spLocks noChangeArrowheads="1"/>
          </p:cNvSpPr>
          <p:nvPr/>
        </p:nvSpPr>
        <p:spPr bwMode="auto">
          <a:xfrm>
            <a:off x="685800" y="1020763"/>
            <a:ext cx="7772400" cy="1387475"/>
          </a:xfrm>
          <a:prstGeom prst="rect">
            <a:avLst/>
          </a:prstGeom>
          <a:noFill/>
          <a:ln w="9525">
            <a:noFill/>
            <a:miter lim="800000"/>
            <a:headEnd/>
            <a:tailEnd/>
          </a:ln>
        </p:spPr>
        <p:txBody>
          <a:bodyPr/>
          <a:lstStyle/>
          <a:p>
            <a:pPr marL="914400" indent="-914400" algn="l">
              <a:spcBef>
                <a:spcPct val="20000"/>
              </a:spcBef>
            </a:pPr>
            <a:r>
              <a:rPr lang="en-US" sz="2000" b="1">
                <a:latin typeface="Arial" charset="0"/>
              </a:rPr>
              <a:t>	</a:t>
            </a:r>
            <a:endParaRPr lang="en-US" sz="2000" b="1">
              <a:latin typeface="Arial" charset="0"/>
              <a:cs typeface="Times New Roman" pitchFamily="18" charset="0"/>
            </a:endParaRPr>
          </a:p>
          <a:p>
            <a:pPr marL="914400" indent="-914400" algn="l">
              <a:spcBef>
                <a:spcPct val="20000"/>
              </a:spcBef>
            </a:pPr>
            <a:endParaRPr lang="en-US" sz="2000" b="1">
              <a:latin typeface="Arial" charset="0"/>
            </a:endParaRPr>
          </a:p>
          <a:p>
            <a:pPr marL="914400" indent="-914400" algn="l">
              <a:spcBef>
                <a:spcPct val="20000"/>
              </a:spcBef>
            </a:pPr>
            <a:r>
              <a:rPr lang="en-US" sz="2000" b="1">
                <a:latin typeface="Arial" charset="0"/>
              </a:rPr>
              <a:t>	</a:t>
            </a:r>
          </a:p>
        </p:txBody>
      </p:sp>
      <p:sp>
        <p:nvSpPr>
          <p:cNvPr id="5" name="Rectangle 2"/>
          <p:cNvSpPr>
            <a:spLocks noGrp="1" noChangeArrowheads="1"/>
          </p:cNvSpPr>
          <p:nvPr>
            <p:ph type="title"/>
          </p:nvPr>
        </p:nvSpPr>
        <p:spPr>
          <a:xfrm>
            <a:off x="457200" y="685800"/>
            <a:ext cx="8229600" cy="609600"/>
          </a:xfrm>
        </p:spPr>
        <p:txBody>
          <a:bodyPr>
            <a:noAutofit/>
          </a:bodyPr>
          <a:lstStyle/>
          <a:p>
            <a:r>
              <a:rPr lang="en-US" sz="3200" dirty="0" err="1" smtClean="0">
                <a:latin typeface="Times New Roman" pitchFamily="18" charset="0"/>
                <a:cs typeface="Times New Roman" pitchFamily="18" charset="0"/>
              </a:rPr>
              <a:t>Multiversion</a:t>
            </a:r>
            <a:r>
              <a:rPr lang="en-US" sz="3200" dirty="0" smtClean="0">
                <a:latin typeface="Times New Roman" pitchFamily="18" charset="0"/>
                <a:cs typeface="Times New Roman" pitchFamily="18" charset="0"/>
              </a:rPr>
              <a:t> Concurrency Control Techniques</a:t>
            </a:r>
          </a:p>
        </p:txBody>
      </p:sp>
    </p:spTree>
    <p:extLst>
      <p:ext uri="{BB962C8B-B14F-4D97-AF65-F5344CB8AC3E}">
        <p14:creationId xmlns:p14="http://schemas.microsoft.com/office/powerpoint/2010/main" val="3399176341"/>
      </p:ext>
    </p:extLst>
  </p:cSld>
  <p:clrMapOvr>
    <a:masterClrMapping/>
  </p:clrMapOvr>
  <p:transition>
    <p:cover di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56E19B9-E816-48E2-BA73-1EA4963437F8}" type="slidenum">
              <a:rPr lang="en-US"/>
              <a:pPr>
                <a:defRPr/>
              </a:pPr>
              <a:t>63</a:t>
            </a:fld>
            <a:endParaRPr lang="en-US"/>
          </a:p>
        </p:txBody>
      </p:sp>
      <p:sp>
        <p:nvSpPr>
          <p:cNvPr id="38915" name="Rectangle 3"/>
          <p:cNvSpPr>
            <a:spLocks noGrp="1" noChangeArrowheads="1"/>
          </p:cNvSpPr>
          <p:nvPr>
            <p:ph type="body" idx="1"/>
          </p:nvPr>
        </p:nvSpPr>
        <p:spPr>
          <a:xfrm>
            <a:off x="304800" y="1371600"/>
            <a:ext cx="8458200" cy="2773362"/>
          </a:xfrm>
        </p:spPr>
        <p:txBody>
          <a:bodyPr>
            <a:normAutofit/>
          </a:bodyPr>
          <a:lstStyle/>
          <a:p>
            <a:pPr marL="876300" lvl="1" indent="-419100" algn="just" eaLnBrk="1" hangingPunct="1">
              <a:lnSpc>
                <a:spcPct val="80000"/>
              </a:lnSpc>
            </a:pPr>
            <a:r>
              <a:rPr lang="en-US" sz="2000" dirty="0" smtClean="0">
                <a:latin typeface="Times New Roman" pitchFamily="18" charset="0"/>
              </a:rPr>
              <a:t>This technique allow transaction to proceed asynchronously and only at the time of commit, </a:t>
            </a:r>
            <a:r>
              <a:rPr lang="en-US" sz="2000" dirty="0" err="1" smtClean="0">
                <a:latin typeface="Times New Roman" pitchFamily="18" charset="0"/>
              </a:rPr>
              <a:t>serializability</a:t>
            </a:r>
            <a:r>
              <a:rPr lang="en-US" sz="2000" dirty="0" smtClean="0">
                <a:latin typeface="Times New Roman" pitchFamily="18" charset="0"/>
              </a:rPr>
              <a:t> is checked &amp;</a:t>
            </a:r>
          </a:p>
          <a:p>
            <a:pPr marL="876300" lvl="1" indent="-419100" algn="just" eaLnBrk="1" hangingPunct="1">
              <a:lnSpc>
                <a:spcPct val="80000"/>
              </a:lnSpc>
            </a:pPr>
            <a:r>
              <a:rPr lang="en-US" sz="2000" dirty="0" smtClean="0">
                <a:latin typeface="Times New Roman" pitchFamily="18" charset="0"/>
              </a:rPr>
              <a:t>transactions are aborted in case of non-</a:t>
            </a:r>
            <a:r>
              <a:rPr lang="en-US" sz="2000" dirty="0" err="1" smtClean="0">
                <a:latin typeface="Times New Roman" pitchFamily="18" charset="0"/>
              </a:rPr>
              <a:t>serializable</a:t>
            </a:r>
            <a:r>
              <a:rPr lang="en-US" sz="2000" dirty="0" smtClean="0">
                <a:latin typeface="Times New Roman" pitchFamily="18" charset="0"/>
              </a:rPr>
              <a:t> schedules.</a:t>
            </a:r>
          </a:p>
          <a:p>
            <a:pPr marL="876300" lvl="1" indent="-419100" algn="just" eaLnBrk="1" hangingPunct="1">
              <a:lnSpc>
                <a:spcPct val="80000"/>
              </a:lnSpc>
            </a:pPr>
            <a:r>
              <a:rPr lang="en-US" sz="2000" dirty="0" smtClean="0">
                <a:latin typeface="Times New Roman" pitchFamily="18" charset="0"/>
              </a:rPr>
              <a:t>Good if there is little interference  among transaction</a:t>
            </a:r>
          </a:p>
          <a:p>
            <a:pPr marL="876300" lvl="1" indent="-419100" algn="just" eaLnBrk="1" hangingPunct="1">
              <a:lnSpc>
                <a:spcPct val="80000"/>
              </a:lnSpc>
            </a:pPr>
            <a:r>
              <a:rPr lang="en-US" sz="2000" dirty="0" smtClean="0">
                <a:latin typeface="Times New Roman" pitchFamily="18" charset="0"/>
              </a:rPr>
              <a:t>It has three phases: </a:t>
            </a:r>
            <a:r>
              <a:rPr lang="en-US" sz="2000" b="1" dirty="0" smtClean="0">
                <a:solidFill>
                  <a:srgbClr val="FF00FF"/>
                </a:solidFill>
                <a:latin typeface="Times New Roman" pitchFamily="18" charset="0"/>
              </a:rPr>
              <a:t>Read, Validation  , and Write phase</a:t>
            </a:r>
          </a:p>
          <a:p>
            <a:pPr marL="457200" indent="-457200" algn="just" eaLnBrk="1" hangingPunct="1">
              <a:lnSpc>
                <a:spcPct val="80000"/>
              </a:lnSpc>
              <a:buFontTx/>
              <a:buNone/>
            </a:pPr>
            <a:r>
              <a:rPr lang="en-US" sz="2000" dirty="0" err="1" smtClean="0">
                <a:solidFill>
                  <a:srgbClr val="FF00FF"/>
                </a:solidFill>
                <a:latin typeface="Times New Roman" pitchFamily="18" charset="0"/>
              </a:rPr>
              <a:t>i</a:t>
            </a:r>
            <a:r>
              <a:rPr lang="en-US" sz="2000" dirty="0" smtClean="0">
                <a:solidFill>
                  <a:srgbClr val="FF00FF"/>
                </a:solidFill>
                <a:latin typeface="Times New Roman" pitchFamily="18" charset="0"/>
              </a:rPr>
              <a:t>.  </a:t>
            </a:r>
            <a:r>
              <a:rPr lang="en-US" sz="2000" b="1" dirty="0" smtClean="0">
                <a:solidFill>
                  <a:srgbClr val="FF00FF"/>
                </a:solidFill>
                <a:latin typeface="Times New Roman" pitchFamily="18" charset="0"/>
              </a:rPr>
              <a:t>Read phase</a:t>
            </a:r>
            <a:r>
              <a:rPr lang="en-US" sz="2000" dirty="0" smtClean="0">
                <a:solidFill>
                  <a:srgbClr val="FF00FF"/>
                </a:solidFill>
                <a:latin typeface="Times New Roman" pitchFamily="18" charset="0"/>
              </a:rPr>
              <a:t>:</a:t>
            </a:r>
            <a:r>
              <a:rPr lang="en-US" sz="2000" dirty="0" smtClean="0">
                <a:latin typeface="Times New Roman" pitchFamily="18" charset="0"/>
              </a:rPr>
              <a:t> </a:t>
            </a:r>
          </a:p>
          <a:p>
            <a:pPr marL="876300" lvl="1" indent="-419100" algn="just" eaLnBrk="1" hangingPunct="1">
              <a:lnSpc>
                <a:spcPct val="80000"/>
              </a:lnSpc>
            </a:pPr>
            <a:r>
              <a:rPr lang="en-US" sz="2000" dirty="0" smtClean="0">
                <a:latin typeface="Times New Roman" pitchFamily="18" charset="0"/>
              </a:rPr>
              <a:t>A transaction can read values of committed data items.  However, updates are applied only to local copies (versions) of the data items (in database cache).</a:t>
            </a:r>
          </a:p>
        </p:txBody>
      </p:sp>
      <p:sp>
        <p:nvSpPr>
          <p:cNvPr id="38916" name="Rectangle 6"/>
          <p:cNvSpPr>
            <a:spLocks noChangeArrowheads="1"/>
          </p:cNvSpPr>
          <p:nvPr/>
        </p:nvSpPr>
        <p:spPr bwMode="auto">
          <a:xfrm>
            <a:off x="304800" y="3886200"/>
            <a:ext cx="8610600" cy="2667000"/>
          </a:xfrm>
          <a:prstGeom prst="rect">
            <a:avLst/>
          </a:prstGeom>
          <a:noFill/>
          <a:ln w="9525">
            <a:noFill/>
            <a:miter lim="800000"/>
            <a:headEnd/>
            <a:tailEnd/>
          </a:ln>
        </p:spPr>
        <p:txBody>
          <a:bodyPr/>
          <a:lstStyle/>
          <a:p>
            <a:pPr marL="342900" indent="-342900" algn="l">
              <a:lnSpc>
                <a:spcPct val="90000"/>
              </a:lnSpc>
              <a:spcBef>
                <a:spcPct val="20000"/>
              </a:spcBef>
            </a:pPr>
            <a:r>
              <a:rPr lang="en-US" sz="2400" dirty="0">
                <a:solidFill>
                  <a:srgbClr val="FF00FF"/>
                </a:solidFill>
                <a:latin typeface="Times New Roman" pitchFamily="18" charset="0"/>
                <a:cs typeface="Times New Roman" pitchFamily="18" charset="0"/>
              </a:rPr>
              <a:t>ii. </a:t>
            </a:r>
            <a:r>
              <a:rPr lang="en-US" sz="2400" b="1" dirty="0">
                <a:solidFill>
                  <a:srgbClr val="FF00FF"/>
                </a:solidFill>
                <a:latin typeface="Times New Roman" pitchFamily="18" charset="0"/>
                <a:cs typeface="Times New Roman" pitchFamily="18" charset="0"/>
              </a:rPr>
              <a:t>Validation phase</a:t>
            </a:r>
            <a:r>
              <a:rPr lang="en-US" sz="2400" dirty="0">
                <a:solidFill>
                  <a:srgbClr val="FF00FF"/>
                </a:solidFill>
                <a:latin typeface="Times New Roman" pitchFamily="18" charset="0"/>
                <a:cs typeface="Times New Roman" pitchFamily="18" charset="0"/>
              </a:rPr>
              <a:t>:</a:t>
            </a:r>
            <a:r>
              <a:rPr lang="en-US" dirty="0">
                <a:latin typeface="Times New Roman" pitchFamily="18" charset="0"/>
                <a:cs typeface="Times New Roman" pitchFamily="18" charset="0"/>
              </a:rPr>
              <a:t>.</a:t>
            </a:r>
          </a:p>
          <a:p>
            <a:pPr marL="742950" lvl="1" indent="-285750" algn="l">
              <a:lnSpc>
                <a:spcPct val="90000"/>
              </a:lnSpc>
              <a:spcBef>
                <a:spcPct val="20000"/>
              </a:spcBef>
              <a:buFont typeface="Times New Roman" pitchFamily="18" charset="0"/>
              <a:buChar char="−"/>
            </a:pPr>
            <a:r>
              <a:rPr lang="en-US" sz="2000" dirty="0">
                <a:latin typeface="Times New Roman" pitchFamily="18" charset="0"/>
                <a:cs typeface="Times New Roman" pitchFamily="18" charset="0"/>
              </a:rPr>
              <a:t>  </a:t>
            </a:r>
            <a:r>
              <a:rPr lang="en-US" dirty="0">
                <a:latin typeface="Times New Roman" pitchFamily="18" charset="0"/>
                <a:cs typeface="Times New Roman" pitchFamily="18" charset="0"/>
              </a:rPr>
              <a:t>If the transaction </a:t>
            </a:r>
            <a:r>
              <a:rPr lang="en-US" dirty="0">
                <a:solidFill>
                  <a:srgbClr val="FF0000"/>
                </a:solidFill>
                <a:latin typeface="Times New Roman" pitchFamily="18" charset="0"/>
                <a:cs typeface="Times New Roman" pitchFamily="18" charset="0"/>
              </a:rPr>
              <a:t>Ti</a:t>
            </a:r>
            <a:r>
              <a:rPr lang="en-US" dirty="0">
                <a:latin typeface="Times New Roman" pitchFamily="18" charset="0"/>
                <a:cs typeface="Times New Roman" pitchFamily="18" charset="0"/>
              </a:rPr>
              <a:t> decides that it wants to commit, the DBMS checks whether the transaction could possibly have conflicted with any other concurrently executing transaction.</a:t>
            </a:r>
          </a:p>
          <a:p>
            <a:pPr marL="742950" lvl="1" indent="-285750" algn="l">
              <a:lnSpc>
                <a:spcPct val="90000"/>
              </a:lnSpc>
              <a:spcBef>
                <a:spcPct val="20000"/>
              </a:spcBef>
              <a:buFont typeface="Times New Roman" pitchFamily="18" charset="0"/>
              <a:buChar char="−"/>
            </a:pPr>
            <a:r>
              <a:rPr lang="en-US" sz="2000" dirty="0">
                <a:latin typeface="Times New Roman" pitchFamily="18" charset="0"/>
                <a:cs typeface="Times New Roman" pitchFamily="18" charset="0"/>
              </a:rPr>
              <a:t>While one transaction </a:t>
            </a:r>
            <a:r>
              <a:rPr lang="en-US" sz="2000" dirty="0">
                <a:solidFill>
                  <a:srgbClr val="FF0000"/>
                </a:solidFill>
                <a:latin typeface="Times New Roman" pitchFamily="18" charset="0"/>
                <a:cs typeface="Times New Roman" pitchFamily="18" charset="0"/>
              </a:rPr>
              <a:t>,Ti</a:t>
            </a:r>
            <a:r>
              <a:rPr lang="en-US" sz="2000" dirty="0">
                <a:latin typeface="Times New Roman" pitchFamily="18" charset="0"/>
                <a:cs typeface="Times New Roman" pitchFamily="18" charset="0"/>
              </a:rPr>
              <a:t>, is being validated , no other transaction can be allowed to commit</a:t>
            </a:r>
          </a:p>
          <a:p>
            <a:pPr marL="742950" lvl="1" indent="-285750" algn="l">
              <a:lnSpc>
                <a:spcPct val="90000"/>
              </a:lnSpc>
              <a:spcBef>
                <a:spcPct val="20000"/>
              </a:spcBef>
              <a:buFont typeface="Times New Roman" pitchFamily="18" charset="0"/>
              <a:buChar char="−"/>
            </a:pPr>
            <a:r>
              <a:rPr lang="en-US" sz="2000" dirty="0">
                <a:latin typeface="Times New Roman" pitchFamily="18" charset="0"/>
                <a:cs typeface="Times New Roman" pitchFamily="18" charset="0"/>
              </a:rPr>
              <a:t>This phase for </a:t>
            </a:r>
            <a:r>
              <a:rPr lang="en-US" sz="2000" dirty="0">
                <a:solidFill>
                  <a:srgbClr val="FF0000"/>
                </a:solidFill>
                <a:latin typeface="Times New Roman" pitchFamily="18" charset="0"/>
                <a:cs typeface="Times New Roman" pitchFamily="18" charset="0"/>
              </a:rPr>
              <a:t>Ti </a:t>
            </a:r>
            <a:r>
              <a:rPr lang="en-US" sz="2000" dirty="0">
                <a:latin typeface="Times New Roman" pitchFamily="18" charset="0"/>
                <a:cs typeface="Times New Roman" pitchFamily="18" charset="0"/>
              </a:rPr>
              <a:t>checks that, for each transaction </a:t>
            </a:r>
            <a:r>
              <a:rPr lang="en-US" sz="2000" dirty="0" err="1">
                <a:latin typeface="Times New Roman" pitchFamily="18" charset="0"/>
                <a:cs typeface="Times New Roman" pitchFamily="18" charset="0"/>
              </a:rPr>
              <a:t>Tj</a:t>
            </a:r>
            <a:r>
              <a:rPr lang="en-US" sz="2000" dirty="0">
                <a:latin typeface="Times New Roman" pitchFamily="18" charset="0"/>
                <a:cs typeface="Times New Roman" pitchFamily="18" charset="0"/>
              </a:rPr>
              <a:t> that is either committed or is in its validation phase, one of the following conditions holds:</a:t>
            </a:r>
          </a:p>
          <a:p>
            <a:pPr marL="342900" indent="-342900" algn="l">
              <a:lnSpc>
                <a:spcPct val="90000"/>
              </a:lnSpc>
              <a:spcBef>
                <a:spcPct val="20000"/>
              </a:spcBef>
            </a:pPr>
            <a:endParaRPr lang="en-US" sz="2000" dirty="0">
              <a:latin typeface="Times New Roman" pitchFamily="18" charset="0"/>
              <a:cs typeface="Times New Roman" pitchFamily="18" charset="0"/>
            </a:endParaRPr>
          </a:p>
        </p:txBody>
      </p:sp>
      <p:sp>
        <p:nvSpPr>
          <p:cNvPr id="5" name="Rectangle 2"/>
          <p:cNvSpPr>
            <a:spLocks noGrp="1" noChangeArrowheads="1"/>
          </p:cNvSpPr>
          <p:nvPr>
            <p:ph type="title"/>
          </p:nvPr>
        </p:nvSpPr>
        <p:spPr>
          <a:xfrm>
            <a:off x="457200" y="685800"/>
            <a:ext cx="8229600" cy="609600"/>
          </a:xfrm>
        </p:spPr>
        <p:txBody>
          <a:bodyPr>
            <a:noAutofit/>
          </a:bodyPr>
          <a:lstStyle/>
          <a:p>
            <a:r>
              <a:rPr lang="en-US" sz="2800" dirty="0" smtClean="0">
                <a:latin typeface="Times New Roman" pitchFamily="18" charset="0"/>
                <a:cs typeface="Times New Roman" pitchFamily="18" charset="0"/>
              </a:rPr>
              <a:t>Validation (Optimistic) Concurrency Control Schemes</a:t>
            </a:r>
          </a:p>
        </p:txBody>
      </p:sp>
    </p:spTree>
    <p:extLst>
      <p:ext uri="{BB962C8B-B14F-4D97-AF65-F5344CB8AC3E}">
        <p14:creationId xmlns:p14="http://schemas.microsoft.com/office/powerpoint/2010/main" val="4125975061"/>
      </p:ext>
    </p:extLst>
  </p:cSld>
  <p:clrMapOvr>
    <a:masterClrMapping/>
  </p:clrMapOvr>
  <p:transition>
    <p:cover di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89A4737C-BE6F-434D-90AB-039937208A74}" type="slidenum">
              <a:rPr lang="en-US"/>
              <a:pPr>
                <a:defRPr/>
              </a:pPr>
              <a:t>64</a:t>
            </a:fld>
            <a:endParaRPr lang="en-US"/>
          </a:p>
        </p:txBody>
      </p:sp>
      <p:sp>
        <p:nvSpPr>
          <p:cNvPr id="39939" name="Rectangle 3"/>
          <p:cNvSpPr>
            <a:spLocks noGrp="1" noChangeArrowheads="1"/>
          </p:cNvSpPr>
          <p:nvPr>
            <p:ph type="body" idx="1"/>
          </p:nvPr>
        </p:nvSpPr>
        <p:spPr>
          <a:xfrm>
            <a:off x="0" y="1295400"/>
            <a:ext cx="8610600" cy="3429000"/>
          </a:xfrm>
        </p:spPr>
        <p:txBody>
          <a:bodyPr/>
          <a:lstStyle/>
          <a:p>
            <a:pPr lvl="1" eaLnBrk="1" hangingPunct="1">
              <a:lnSpc>
                <a:spcPct val="90000"/>
              </a:lnSpc>
              <a:buClr>
                <a:srgbClr val="0000FF"/>
              </a:buClr>
              <a:buFont typeface="Wingdings" pitchFamily="2" charset="2"/>
              <a:buChar char="§"/>
            </a:pPr>
            <a:r>
              <a:rPr lang="en-US" sz="2200" dirty="0" err="1" smtClean="0">
                <a:latin typeface="Times New Roman" pitchFamily="18" charset="0"/>
              </a:rPr>
              <a:t>Tj</a:t>
            </a:r>
            <a:r>
              <a:rPr lang="en-US" sz="2200" dirty="0" smtClean="0">
                <a:latin typeface="Times New Roman" pitchFamily="18" charset="0"/>
              </a:rPr>
              <a:t> completes its write phase before Ti starts its read phase.</a:t>
            </a:r>
          </a:p>
          <a:p>
            <a:pPr lvl="1" eaLnBrk="1" hangingPunct="1">
              <a:lnSpc>
                <a:spcPct val="90000"/>
              </a:lnSpc>
              <a:buClr>
                <a:srgbClr val="0000FF"/>
              </a:buClr>
              <a:buFont typeface="Wingdings" pitchFamily="2" charset="2"/>
              <a:buChar char="§"/>
            </a:pPr>
            <a:r>
              <a:rPr lang="en-US" sz="2200" dirty="0" smtClean="0">
                <a:latin typeface="Times New Roman" pitchFamily="18" charset="0"/>
              </a:rPr>
              <a:t>Ti starts its write phase after </a:t>
            </a:r>
            <a:r>
              <a:rPr lang="en-US" sz="2200" dirty="0" err="1" smtClean="0">
                <a:latin typeface="Times New Roman" pitchFamily="18" charset="0"/>
              </a:rPr>
              <a:t>Tj</a:t>
            </a:r>
            <a:r>
              <a:rPr lang="en-US" sz="2200" dirty="0" smtClean="0">
                <a:latin typeface="Times New Roman" pitchFamily="18" charset="0"/>
              </a:rPr>
              <a:t> completes its write phase and the read set of Ti has no item in common with the write set of </a:t>
            </a:r>
            <a:r>
              <a:rPr lang="en-US" sz="2200" dirty="0" err="1" smtClean="0">
                <a:latin typeface="Times New Roman" pitchFamily="18" charset="0"/>
              </a:rPr>
              <a:t>Tj</a:t>
            </a:r>
            <a:endParaRPr lang="en-US" sz="2200" dirty="0" smtClean="0">
              <a:latin typeface="Times New Roman" pitchFamily="18" charset="0"/>
            </a:endParaRPr>
          </a:p>
          <a:p>
            <a:pPr lvl="1" eaLnBrk="1" hangingPunct="1">
              <a:lnSpc>
                <a:spcPct val="90000"/>
              </a:lnSpc>
              <a:buClr>
                <a:srgbClr val="0000FF"/>
              </a:buClr>
              <a:buFont typeface="Wingdings" pitchFamily="2" charset="2"/>
              <a:buChar char="§"/>
            </a:pPr>
            <a:r>
              <a:rPr lang="en-US" sz="2200" dirty="0" smtClean="0">
                <a:latin typeface="Times New Roman" pitchFamily="18" charset="0"/>
              </a:rPr>
              <a:t>Both the </a:t>
            </a:r>
            <a:r>
              <a:rPr lang="en-US" sz="2200" dirty="0" err="1" smtClean="0">
                <a:latin typeface="Times New Roman" pitchFamily="18" charset="0"/>
              </a:rPr>
              <a:t>read_set</a:t>
            </a:r>
            <a:r>
              <a:rPr lang="en-US" sz="2200" dirty="0" smtClean="0">
                <a:latin typeface="Times New Roman" pitchFamily="18" charset="0"/>
              </a:rPr>
              <a:t> and </a:t>
            </a:r>
            <a:r>
              <a:rPr lang="en-US" sz="2200" dirty="0" err="1" smtClean="0">
                <a:latin typeface="Times New Roman" pitchFamily="18" charset="0"/>
              </a:rPr>
              <a:t>write_set</a:t>
            </a:r>
            <a:r>
              <a:rPr lang="en-US" sz="2200" dirty="0" smtClean="0">
                <a:latin typeface="Times New Roman" pitchFamily="18" charset="0"/>
              </a:rPr>
              <a:t> of Ti have no items in common with the </a:t>
            </a:r>
            <a:r>
              <a:rPr lang="en-US" sz="2200" dirty="0" err="1" smtClean="0">
                <a:latin typeface="Times New Roman" pitchFamily="18" charset="0"/>
              </a:rPr>
              <a:t>write_set</a:t>
            </a:r>
            <a:r>
              <a:rPr lang="en-US" sz="2200" dirty="0" smtClean="0">
                <a:latin typeface="Times New Roman" pitchFamily="18" charset="0"/>
              </a:rPr>
              <a:t> of </a:t>
            </a:r>
            <a:r>
              <a:rPr lang="en-US" sz="2200" dirty="0" err="1" smtClean="0">
                <a:latin typeface="Times New Roman" pitchFamily="18" charset="0"/>
              </a:rPr>
              <a:t>Tj</a:t>
            </a:r>
            <a:r>
              <a:rPr lang="en-US" sz="2200" dirty="0" smtClean="0">
                <a:latin typeface="Times New Roman" pitchFamily="18" charset="0"/>
              </a:rPr>
              <a:t>, and </a:t>
            </a:r>
            <a:r>
              <a:rPr lang="en-US" sz="2200" dirty="0" err="1" smtClean="0">
                <a:latin typeface="Times New Roman" pitchFamily="18" charset="0"/>
              </a:rPr>
              <a:t>Tj</a:t>
            </a:r>
            <a:r>
              <a:rPr lang="en-US" sz="2200" dirty="0" smtClean="0">
                <a:latin typeface="Times New Roman" pitchFamily="18" charset="0"/>
              </a:rPr>
              <a:t> completes its read phase before Ti completes its read phase.</a:t>
            </a:r>
          </a:p>
          <a:p>
            <a:pPr eaLnBrk="1" hangingPunct="1">
              <a:lnSpc>
                <a:spcPct val="90000"/>
              </a:lnSpc>
              <a:buFont typeface="Arial" charset="0"/>
              <a:buChar char="−"/>
            </a:pPr>
            <a:r>
              <a:rPr lang="en-US" sz="2200" dirty="0" smtClean="0">
                <a:latin typeface="Times New Roman" pitchFamily="18" charset="0"/>
              </a:rPr>
              <a:t>When validating Ti, the first condition is checked first for each transaction </a:t>
            </a:r>
            <a:r>
              <a:rPr lang="en-US" sz="2200" dirty="0" err="1" smtClean="0">
                <a:latin typeface="Times New Roman" pitchFamily="18" charset="0"/>
              </a:rPr>
              <a:t>Tj</a:t>
            </a:r>
            <a:r>
              <a:rPr lang="en-US" sz="2200" dirty="0" smtClean="0">
                <a:latin typeface="Times New Roman" pitchFamily="18" charset="0"/>
              </a:rPr>
              <a:t>, since (1) is the simplest condition to check.  If (1) is false then (2) is checked and if (2) is false then (3 ) is checked.  </a:t>
            </a:r>
          </a:p>
          <a:p>
            <a:pPr eaLnBrk="1" hangingPunct="1">
              <a:lnSpc>
                <a:spcPct val="90000"/>
              </a:lnSpc>
              <a:buFont typeface="Arial" charset="0"/>
              <a:buChar char="−"/>
            </a:pPr>
            <a:r>
              <a:rPr lang="en-US" sz="2200" dirty="0" smtClean="0">
                <a:solidFill>
                  <a:srgbClr val="FF0000"/>
                </a:solidFill>
                <a:latin typeface="Times New Roman" pitchFamily="18" charset="0"/>
              </a:rPr>
              <a:t>If none of these conditions holds, the validation fails and Ti is aborted.</a:t>
            </a:r>
          </a:p>
          <a:p>
            <a:pPr eaLnBrk="1" hangingPunct="1">
              <a:lnSpc>
                <a:spcPct val="90000"/>
              </a:lnSpc>
              <a:buFontTx/>
              <a:buNone/>
            </a:pPr>
            <a:endParaRPr lang="en-US" sz="2200" dirty="0" smtClean="0">
              <a:solidFill>
                <a:srgbClr val="FF0000"/>
              </a:solidFill>
              <a:latin typeface="Times New Roman" pitchFamily="18" charset="0"/>
            </a:endParaRPr>
          </a:p>
        </p:txBody>
      </p:sp>
      <p:sp>
        <p:nvSpPr>
          <p:cNvPr id="39940" name="Rectangle 7"/>
          <p:cNvSpPr>
            <a:spLocks noChangeArrowheads="1"/>
          </p:cNvSpPr>
          <p:nvPr/>
        </p:nvSpPr>
        <p:spPr bwMode="auto">
          <a:xfrm>
            <a:off x="228600" y="4876800"/>
            <a:ext cx="8229600" cy="1219200"/>
          </a:xfrm>
          <a:prstGeom prst="rect">
            <a:avLst/>
          </a:prstGeom>
          <a:noFill/>
          <a:ln w="9525">
            <a:noFill/>
            <a:miter lim="800000"/>
            <a:headEnd/>
            <a:tailEnd/>
          </a:ln>
        </p:spPr>
        <p:txBody>
          <a:bodyPr/>
          <a:lstStyle/>
          <a:p>
            <a:pPr marL="342900" indent="-342900" algn="l">
              <a:spcBef>
                <a:spcPct val="20000"/>
              </a:spcBef>
            </a:pPr>
            <a:r>
              <a:rPr lang="en-US" sz="2200" dirty="0">
                <a:solidFill>
                  <a:srgbClr val="FF00FF"/>
                </a:solidFill>
                <a:latin typeface="Times New Roman" pitchFamily="18" charset="0"/>
                <a:cs typeface="Times New Roman" pitchFamily="18" charset="0"/>
              </a:rPr>
              <a:t>iii. </a:t>
            </a:r>
            <a:r>
              <a:rPr lang="en-US" sz="2200" b="1" dirty="0">
                <a:solidFill>
                  <a:srgbClr val="FF00FF"/>
                </a:solidFill>
                <a:latin typeface="Times New Roman" pitchFamily="18" charset="0"/>
                <a:cs typeface="Times New Roman" pitchFamily="18" charset="0"/>
              </a:rPr>
              <a:t>Write phase</a:t>
            </a:r>
            <a:r>
              <a:rPr lang="en-US" sz="2200" dirty="0">
                <a:solidFill>
                  <a:srgbClr val="FF00FF"/>
                </a:solidFill>
                <a:latin typeface="Times New Roman" pitchFamily="18" charset="0"/>
                <a:cs typeface="Times New Roman" pitchFamily="18" charset="0"/>
              </a:rPr>
              <a:t>:</a:t>
            </a:r>
          </a:p>
          <a:p>
            <a:pPr marL="342900" indent="-342900" algn="l">
              <a:spcBef>
                <a:spcPct val="20000"/>
              </a:spcBef>
              <a:buClr>
                <a:srgbClr val="0000FF"/>
              </a:buClr>
              <a:buFont typeface="Wingdings" pitchFamily="2" charset="2"/>
              <a:buChar char="§"/>
            </a:pPr>
            <a:r>
              <a:rPr lang="en-US" sz="2200" dirty="0">
                <a:latin typeface="Times New Roman" pitchFamily="18" charset="0"/>
                <a:cs typeface="Times New Roman" pitchFamily="18" charset="0"/>
              </a:rPr>
              <a:t>On a successful validation, transactions’ updates are applied to the database; otherwise, transactions are restarted.</a:t>
            </a:r>
          </a:p>
          <a:p>
            <a:pPr marL="342900" indent="-342900" algn="l">
              <a:spcBef>
                <a:spcPct val="20000"/>
              </a:spcBef>
              <a:buFontTx/>
              <a:buChar char="•"/>
            </a:pPr>
            <a:endParaRPr lang="en-US" sz="2200" dirty="0">
              <a:latin typeface="Times New Roman" pitchFamily="18" charset="0"/>
              <a:cs typeface="Times New Roman" pitchFamily="18" charset="0"/>
            </a:endParaRPr>
          </a:p>
          <a:p>
            <a:pPr marL="742950" lvl="1" indent="-285750" algn="l">
              <a:spcBef>
                <a:spcPct val="20000"/>
              </a:spcBef>
              <a:buFontTx/>
              <a:buChar char="–"/>
            </a:pPr>
            <a:endParaRPr lang="en-US" sz="2200" dirty="0">
              <a:latin typeface="Times New Roman" pitchFamily="18" charset="0"/>
              <a:cs typeface="Times New Roman" pitchFamily="18" charset="0"/>
            </a:endParaRPr>
          </a:p>
          <a:p>
            <a:pPr marL="742950" lvl="1" indent="-285750" algn="l">
              <a:spcBef>
                <a:spcPct val="20000"/>
              </a:spcBef>
            </a:pPr>
            <a:endParaRPr lang="en-US" sz="2200" dirty="0">
              <a:latin typeface="Times New Roman" pitchFamily="18" charset="0"/>
              <a:cs typeface="Times New Roman" pitchFamily="18" charset="0"/>
            </a:endParaRPr>
          </a:p>
        </p:txBody>
      </p:sp>
      <p:sp>
        <p:nvSpPr>
          <p:cNvPr id="5" name="Rectangle 2"/>
          <p:cNvSpPr>
            <a:spLocks noGrp="1" noChangeArrowheads="1"/>
          </p:cNvSpPr>
          <p:nvPr>
            <p:ph type="title"/>
          </p:nvPr>
        </p:nvSpPr>
        <p:spPr>
          <a:xfrm>
            <a:off x="457200" y="685800"/>
            <a:ext cx="8229600" cy="609600"/>
          </a:xfrm>
        </p:spPr>
        <p:txBody>
          <a:bodyPr>
            <a:noAutofit/>
          </a:bodyPr>
          <a:lstStyle/>
          <a:p>
            <a:r>
              <a:rPr lang="en-US" sz="2800" dirty="0" smtClean="0">
                <a:latin typeface="Times New Roman" pitchFamily="18" charset="0"/>
                <a:cs typeface="Times New Roman" pitchFamily="18" charset="0"/>
              </a:rPr>
              <a:t>Validation (Optimistic) …</a:t>
            </a:r>
          </a:p>
        </p:txBody>
      </p:sp>
    </p:spTree>
    <p:extLst>
      <p:ext uri="{BB962C8B-B14F-4D97-AF65-F5344CB8AC3E}">
        <p14:creationId xmlns:p14="http://schemas.microsoft.com/office/powerpoint/2010/main" val="1639706918"/>
      </p:ext>
    </p:extLst>
  </p:cSld>
  <p:clrMapOvr>
    <a:masterClrMapping/>
  </p:clrMapOvr>
  <p:transition>
    <p:cover di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A6DF259C-523C-4395-9DED-CE83EF27064D}" type="slidenum">
              <a:rPr lang="en-US"/>
              <a:pPr>
                <a:defRPr/>
              </a:pPr>
              <a:t>65</a:t>
            </a:fld>
            <a:endParaRPr lang="en-US"/>
          </a:p>
        </p:txBody>
      </p:sp>
      <p:sp>
        <p:nvSpPr>
          <p:cNvPr id="40963" name="Rectangle 3"/>
          <p:cNvSpPr>
            <a:spLocks noGrp="1" noChangeArrowheads="1"/>
          </p:cNvSpPr>
          <p:nvPr>
            <p:ph type="body" idx="1"/>
          </p:nvPr>
        </p:nvSpPr>
        <p:spPr>
          <a:xfrm>
            <a:off x="304800" y="1295400"/>
            <a:ext cx="8458200" cy="5562600"/>
          </a:xfrm>
        </p:spPr>
        <p:txBody>
          <a:bodyPr>
            <a:normAutofit fontScale="92500" lnSpcReduction="10000"/>
          </a:bodyPr>
          <a:lstStyle/>
          <a:p>
            <a:pPr marL="457200" indent="-457200" eaLnBrk="1" hangingPunct="1">
              <a:lnSpc>
                <a:spcPct val="80000"/>
              </a:lnSpc>
              <a:buFont typeface="Wingdings" pitchFamily="2" charset="2"/>
              <a:buChar char="§"/>
            </a:pPr>
            <a:r>
              <a:rPr lang="en-US" sz="2000" dirty="0" smtClean="0">
                <a:latin typeface="Times New Roman" pitchFamily="18" charset="0"/>
              </a:rPr>
              <a:t>A lockable unit of data defines its granularity</a:t>
            </a:r>
          </a:p>
          <a:p>
            <a:pPr marL="457200" indent="-457200" eaLnBrk="1" hangingPunct="1">
              <a:lnSpc>
                <a:spcPct val="80000"/>
              </a:lnSpc>
              <a:buFont typeface="Wingdings" pitchFamily="2" charset="2"/>
              <a:buChar char="§"/>
            </a:pPr>
            <a:r>
              <a:rPr lang="en-US" sz="2000" dirty="0" smtClean="0">
                <a:latin typeface="Times New Roman" pitchFamily="18" charset="0"/>
              </a:rPr>
              <a:t>Granularity can be coarse (entire database) or it can be fine (an attribute of a relation).</a:t>
            </a:r>
          </a:p>
          <a:p>
            <a:pPr marL="457200" indent="-457200" eaLnBrk="1" hangingPunct="1">
              <a:lnSpc>
                <a:spcPct val="80000"/>
              </a:lnSpc>
              <a:buFont typeface="Wingdings" pitchFamily="2" charset="2"/>
              <a:buChar char="§"/>
            </a:pPr>
            <a:r>
              <a:rPr lang="en-US" sz="2000" dirty="0" smtClean="0">
                <a:latin typeface="Times New Roman" pitchFamily="18" charset="0"/>
              </a:rPr>
              <a:t>Example of data item granularity:</a:t>
            </a:r>
          </a:p>
          <a:p>
            <a:pPr lvl="2" eaLnBrk="1" hangingPunct="1">
              <a:lnSpc>
                <a:spcPct val="80000"/>
              </a:lnSpc>
              <a:buClr>
                <a:srgbClr val="FF0000"/>
              </a:buClr>
              <a:buFont typeface="Wingdings" pitchFamily="2" charset="2"/>
              <a:buChar char="§"/>
            </a:pPr>
            <a:r>
              <a:rPr lang="en-US" sz="1600" dirty="0" smtClean="0">
                <a:latin typeface="Times New Roman" pitchFamily="18" charset="0"/>
              </a:rPr>
              <a:t>A field of a database record</a:t>
            </a:r>
          </a:p>
          <a:p>
            <a:pPr lvl="2" eaLnBrk="1" hangingPunct="1">
              <a:lnSpc>
                <a:spcPct val="80000"/>
              </a:lnSpc>
              <a:buClr>
                <a:srgbClr val="FF0000"/>
              </a:buClr>
              <a:buFont typeface="Wingdings" pitchFamily="2" charset="2"/>
              <a:buChar char="§"/>
            </a:pPr>
            <a:r>
              <a:rPr lang="en-US" sz="1600" dirty="0" smtClean="0">
                <a:latin typeface="Times New Roman" pitchFamily="18" charset="0"/>
              </a:rPr>
              <a:t>A database record </a:t>
            </a:r>
          </a:p>
          <a:p>
            <a:pPr lvl="2" eaLnBrk="1" hangingPunct="1">
              <a:lnSpc>
                <a:spcPct val="80000"/>
              </a:lnSpc>
              <a:buClr>
                <a:srgbClr val="FF0000"/>
              </a:buClr>
              <a:buFont typeface="Wingdings" pitchFamily="2" charset="2"/>
              <a:buChar char="§"/>
            </a:pPr>
            <a:r>
              <a:rPr lang="en-US" sz="1600" dirty="0" smtClean="0">
                <a:latin typeface="Times New Roman" pitchFamily="18" charset="0"/>
              </a:rPr>
              <a:t>A disk block/ page</a:t>
            </a:r>
          </a:p>
          <a:p>
            <a:pPr lvl="2" eaLnBrk="1" hangingPunct="1">
              <a:lnSpc>
                <a:spcPct val="80000"/>
              </a:lnSpc>
              <a:buClr>
                <a:srgbClr val="FF0000"/>
              </a:buClr>
              <a:buFont typeface="Wingdings" pitchFamily="2" charset="2"/>
              <a:buChar char="§"/>
            </a:pPr>
            <a:r>
              <a:rPr lang="en-US" sz="1600" dirty="0" smtClean="0">
                <a:latin typeface="Times New Roman" pitchFamily="18" charset="0"/>
              </a:rPr>
              <a:t>An entire file</a:t>
            </a:r>
          </a:p>
          <a:p>
            <a:pPr lvl="2" eaLnBrk="1" hangingPunct="1">
              <a:lnSpc>
                <a:spcPct val="80000"/>
              </a:lnSpc>
              <a:buClr>
                <a:srgbClr val="FF0000"/>
              </a:buClr>
              <a:buFont typeface="Wingdings" pitchFamily="2" charset="2"/>
              <a:buChar char="§"/>
            </a:pPr>
            <a:r>
              <a:rPr lang="en-US" sz="1600" dirty="0" smtClean="0">
                <a:latin typeface="Times New Roman" pitchFamily="18" charset="0"/>
              </a:rPr>
              <a:t>The entire database</a:t>
            </a:r>
          </a:p>
          <a:p>
            <a:pPr marL="457200" indent="-457200" eaLnBrk="1" hangingPunct="1">
              <a:lnSpc>
                <a:spcPct val="80000"/>
              </a:lnSpc>
              <a:buFont typeface="Wingdings" pitchFamily="2" charset="2"/>
              <a:buChar char="§"/>
            </a:pPr>
            <a:r>
              <a:rPr lang="en-US" sz="2000" dirty="0" smtClean="0">
                <a:latin typeface="Times New Roman" pitchFamily="18" charset="0"/>
              </a:rPr>
              <a:t>Data item granularity significantly affects concurrency control performance. </a:t>
            </a:r>
          </a:p>
          <a:p>
            <a:pPr marL="457200" indent="-457200" eaLnBrk="1" hangingPunct="1">
              <a:lnSpc>
                <a:spcPct val="80000"/>
              </a:lnSpc>
              <a:buFont typeface="Wingdings" pitchFamily="2" charset="2"/>
              <a:buChar char="§"/>
            </a:pPr>
            <a:r>
              <a:rPr lang="en-US" sz="2000" dirty="0" smtClean="0">
                <a:latin typeface="Times New Roman" pitchFamily="18" charset="0"/>
              </a:rPr>
              <a:t>Thus, the degree of concurrency is </a:t>
            </a:r>
            <a:r>
              <a:rPr lang="en-US" sz="2000" dirty="0" smtClean="0">
                <a:solidFill>
                  <a:srgbClr val="FF0000"/>
                </a:solidFill>
                <a:latin typeface="Times New Roman" pitchFamily="18" charset="0"/>
              </a:rPr>
              <a:t>low for coarse</a:t>
            </a:r>
            <a:r>
              <a:rPr lang="en-US" sz="2000" dirty="0" smtClean="0">
                <a:latin typeface="Times New Roman" pitchFamily="18" charset="0"/>
              </a:rPr>
              <a:t> granularity and </a:t>
            </a:r>
            <a:r>
              <a:rPr lang="en-US" sz="2000" dirty="0" smtClean="0">
                <a:solidFill>
                  <a:srgbClr val="FF0000"/>
                </a:solidFill>
                <a:latin typeface="Times New Roman" pitchFamily="18" charset="0"/>
              </a:rPr>
              <a:t>high for fine</a:t>
            </a:r>
            <a:r>
              <a:rPr lang="en-US" sz="2000" dirty="0" smtClean="0">
                <a:latin typeface="Times New Roman" pitchFamily="18" charset="0"/>
              </a:rPr>
              <a:t> granularity.  </a:t>
            </a:r>
          </a:p>
          <a:p>
            <a:pPr marL="457200" indent="-457200" eaLnBrk="1" hangingPunct="1">
              <a:lnSpc>
                <a:spcPct val="80000"/>
              </a:lnSpc>
              <a:buFont typeface="Wingdings" pitchFamily="2" charset="2"/>
              <a:buChar char="§"/>
            </a:pPr>
            <a:r>
              <a:rPr lang="en-US" sz="2000" dirty="0" smtClean="0">
                <a:latin typeface="Times New Roman" pitchFamily="18" charset="0"/>
              </a:rPr>
              <a:t>Example: </a:t>
            </a:r>
          </a:p>
          <a:p>
            <a:pPr marL="876300" lvl="1" indent="-419100" eaLnBrk="1" hangingPunct="1">
              <a:lnSpc>
                <a:spcPct val="80000"/>
              </a:lnSpc>
              <a:buFont typeface="Wingdings" pitchFamily="2" charset="2"/>
              <a:buChar char="§"/>
            </a:pPr>
            <a:r>
              <a:rPr lang="en-US" sz="2000" dirty="0" smtClean="0">
                <a:latin typeface="Times New Roman" pitchFamily="18" charset="0"/>
              </a:rPr>
              <a:t>A transaction that expects to access most of the pages in  a file should probably set a lock on the entire file , rather than locking individual pages or records</a:t>
            </a:r>
          </a:p>
          <a:p>
            <a:pPr marL="876300" lvl="1" indent="-419100" eaLnBrk="1" hangingPunct="1">
              <a:lnSpc>
                <a:spcPct val="80000"/>
              </a:lnSpc>
              <a:buFont typeface="Wingdings" pitchFamily="2" charset="2"/>
              <a:buChar char="§"/>
            </a:pPr>
            <a:r>
              <a:rPr lang="en-US" sz="2000" dirty="0" smtClean="0">
                <a:latin typeface="Times New Roman" pitchFamily="18" charset="0"/>
              </a:rPr>
              <a:t>If a transaction that requires to access relatively few pages of the file , it is better to lock those pages</a:t>
            </a:r>
          </a:p>
          <a:p>
            <a:pPr marL="876300" lvl="1" indent="-419100" eaLnBrk="1" hangingPunct="1">
              <a:lnSpc>
                <a:spcPct val="80000"/>
              </a:lnSpc>
              <a:buFont typeface="Wingdings" pitchFamily="2" charset="2"/>
              <a:buChar char="§"/>
            </a:pPr>
            <a:r>
              <a:rPr lang="en-US" sz="2000" dirty="0" smtClean="0">
                <a:latin typeface="Times New Roman" pitchFamily="18" charset="0"/>
              </a:rPr>
              <a:t>Similarly , if a transaction access several records on a page , it should lock the entire page and if it access just a few records , it should lock some those records. </a:t>
            </a:r>
          </a:p>
          <a:p>
            <a:pPr marL="457200" indent="-457200" eaLnBrk="1" hangingPunct="1">
              <a:lnSpc>
                <a:spcPct val="80000"/>
              </a:lnSpc>
              <a:buFont typeface="Wingdings" pitchFamily="2" charset="2"/>
              <a:buChar char="§"/>
            </a:pPr>
            <a:r>
              <a:rPr lang="en-US" sz="2000" dirty="0" smtClean="0">
                <a:latin typeface="Times New Roman" pitchFamily="18" charset="0"/>
              </a:rPr>
              <a:t>This example will hold true , if a lock on the node locks that node and implicitly  all its descendants</a:t>
            </a:r>
          </a:p>
        </p:txBody>
      </p:sp>
      <p:sp>
        <p:nvSpPr>
          <p:cNvPr id="4" name="Rectangle 2"/>
          <p:cNvSpPr>
            <a:spLocks noGrp="1" noChangeArrowheads="1"/>
          </p:cNvSpPr>
          <p:nvPr>
            <p:ph type="title"/>
          </p:nvPr>
        </p:nvSpPr>
        <p:spPr>
          <a:xfrm>
            <a:off x="457200" y="685800"/>
            <a:ext cx="8229600" cy="609600"/>
          </a:xfrm>
        </p:spPr>
        <p:txBody>
          <a:bodyPr>
            <a:noAutofit/>
          </a:bodyPr>
          <a:lstStyle/>
          <a:p>
            <a:r>
              <a:rPr lang="en-US" sz="2800" dirty="0" smtClean="0">
                <a:latin typeface="Times New Roman" pitchFamily="18" charset="0"/>
                <a:cs typeface="Times New Roman" pitchFamily="18" charset="0"/>
              </a:rPr>
              <a:t>Multiple Granularity Locking</a:t>
            </a:r>
          </a:p>
        </p:txBody>
      </p:sp>
    </p:spTree>
    <p:extLst>
      <p:ext uri="{BB962C8B-B14F-4D97-AF65-F5344CB8AC3E}">
        <p14:creationId xmlns:p14="http://schemas.microsoft.com/office/powerpoint/2010/main" val="715449347"/>
      </p:ext>
    </p:extLst>
  </p:cSld>
  <p:clrMapOvr>
    <a:masterClrMapping/>
  </p:clrMapOvr>
  <p:transition>
    <p:cover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pPr>
              <a:defRPr/>
            </a:pPr>
            <a:fld id="{5401FF49-C377-401F-A905-671B94223C10}" type="slidenum">
              <a:rPr lang="en-US"/>
              <a:pPr>
                <a:defRPr/>
              </a:pPr>
              <a:t>7</a:t>
            </a:fld>
            <a:endParaRPr lang="en-US"/>
          </a:p>
        </p:txBody>
      </p:sp>
      <p:sp>
        <p:nvSpPr>
          <p:cNvPr id="9219" name="Rectangle 3"/>
          <p:cNvSpPr>
            <a:spLocks noGrp="1" noChangeArrowheads="1"/>
          </p:cNvSpPr>
          <p:nvPr>
            <p:ph type="body" idx="1"/>
          </p:nvPr>
        </p:nvSpPr>
        <p:spPr>
          <a:xfrm>
            <a:off x="457200" y="1524000"/>
            <a:ext cx="8229600" cy="4800600"/>
          </a:xfrm>
        </p:spPr>
        <p:txBody>
          <a:bodyPr/>
          <a:lstStyle/>
          <a:p>
            <a:pPr eaLnBrk="1" hangingPunct="1">
              <a:lnSpc>
                <a:spcPct val="80000"/>
              </a:lnSpc>
            </a:pPr>
            <a:r>
              <a:rPr lang="en-US" sz="2800" dirty="0" smtClean="0">
                <a:latin typeface="Times New Roman" pitchFamily="18" charset="0"/>
                <a:cs typeface="Times New Roman" pitchFamily="18" charset="0"/>
              </a:rPr>
              <a:t>Basic unit of data transfer from the disk to the computer main memory is </a:t>
            </a:r>
            <a:r>
              <a:rPr lang="en-US" sz="2800" dirty="0" smtClean="0">
                <a:solidFill>
                  <a:srgbClr val="CC00CC"/>
                </a:solidFill>
                <a:latin typeface="Times New Roman" pitchFamily="18" charset="0"/>
                <a:cs typeface="Times New Roman" pitchFamily="18" charset="0"/>
              </a:rPr>
              <a:t>one block.</a:t>
            </a:r>
          </a:p>
          <a:p>
            <a:pPr eaLnBrk="1" hangingPunct="1">
              <a:lnSpc>
                <a:spcPct val="80000"/>
              </a:lnSpc>
            </a:pPr>
            <a:r>
              <a:rPr lang="en-US" sz="2800" dirty="0" smtClean="0">
                <a:latin typeface="Times New Roman" pitchFamily="18" charset="0"/>
                <a:cs typeface="Times New Roman" pitchFamily="18" charset="0"/>
              </a:rPr>
              <a:t> In general, a data item (what is read or written) will be the </a:t>
            </a:r>
            <a:r>
              <a:rPr lang="en-US" sz="2800" dirty="0" smtClean="0">
                <a:solidFill>
                  <a:srgbClr val="FF0000"/>
                </a:solidFill>
                <a:latin typeface="Times New Roman" pitchFamily="18" charset="0"/>
                <a:cs typeface="Times New Roman" pitchFamily="18" charset="0"/>
              </a:rPr>
              <a:t>field of some record </a:t>
            </a:r>
            <a:r>
              <a:rPr lang="en-US" sz="2800" dirty="0" smtClean="0">
                <a:latin typeface="Times New Roman" pitchFamily="18" charset="0"/>
                <a:cs typeface="Times New Roman" pitchFamily="18" charset="0"/>
              </a:rPr>
              <a:t>in the database, although it may be </a:t>
            </a:r>
            <a:r>
              <a:rPr lang="en-US" sz="2800" dirty="0" smtClean="0">
                <a:solidFill>
                  <a:srgbClr val="FF0000"/>
                </a:solidFill>
                <a:latin typeface="Times New Roman" pitchFamily="18" charset="0"/>
                <a:cs typeface="Times New Roman" pitchFamily="18" charset="0"/>
              </a:rPr>
              <a:t>a larger unit such as a record </a:t>
            </a:r>
            <a:r>
              <a:rPr lang="en-US" sz="2800" dirty="0" smtClean="0">
                <a:latin typeface="Times New Roman" pitchFamily="18" charset="0"/>
                <a:cs typeface="Times New Roman" pitchFamily="18" charset="0"/>
              </a:rPr>
              <a:t>or even </a:t>
            </a:r>
            <a:r>
              <a:rPr lang="en-US" sz="2800" dirty="0" smtClean="0">
                <a:solidFill>
                  <a:srgbClr val="FF0000"/>
                </a:solidFill>
                <a:latin typeface="Times New Roman" pitchFamily="18" charset="0"/>
                <a:cs typeface="Times New Roman" pitchFamily="18" charset="0"/>
              </a:rPr>
              <a:t>a whole block</a:t>
            </a:r>
            <a:r>
              <a:rPr lang="en-US" sz="2800" dirty="0" smtClean="0">
                <a:latin typeface="Times New Roman" pitchFamily="18" charset="0"/>
                <a:cs typeface="Times New Roman" pitchFamily="18" charset="0"/>
              </a:rPr>
              <a:t>.</a:t>
            </a:r>
          </a:p>
          <a:p>
            <a:pPr eaLnBrk="1" hangingPunct="1">
              <a:lnSpc>
                <a:spcPct val="80000"/>
              </a:lnSpc>
            </a:pPr>
            <a:r>
              <a:rPr lang="en-US" sz="2800" dirty="0" err="1" smtClean="0">
                <a:solidFill>
                  <a:srgbClr val="CC00CC"/>
                </a:solidFill>
                <a:latin typeface="Times New Roman" pitchFamily="18" charset="0"/>
                <a:cs typeface="Times New Roman" pitchFamily="18" charset="0"/>
              </a:rPr>
              <a:t>read_item</a:t>
            </a:r>
            <a:r>
              <a:rPr lang="en-US" sz="2800" dirty="0" smtClean="0">
                <a:solidFill>
                  <a:srgbClr val="CC00CC"/>
                </a:solidFill>
                <a:latin typeface="Times New Roman" pitchFamily="18" charset="0"/>
                <a:cs typeface="Times New Roman" pitchFamily="18" charset="0"/>
              </a:rPr>
              <a:t>(X) command includes the following steps:</a:t>
            </a:r>
          </a:p>
          <a:p>
            <a:pPr lvl="1" eaLnBrk="1" hangingPunct="1">
              <a:lnSpc>
                <a:spcPct val="80000"/>
              </a:lnSpc>
            </a:pPr>
            <a:r>
              <a:rPr lang="en-US" dirty="0" smtClean="0">
                <a:latin typeface="Times New Roman" pitchFamily="18" charset="0"/>
                <a:cs typeface="Times New Roman" pitchFamily="18" charset="0"/>
              </a:rPr>
              <a:t>Find the address of the disk block that contains item X.</a:t>
            </a:r>
          </a:p>
          <a:p>
            <a:pPr lvl="1" eaLnBrk="1" hangingPunct="1">
              <a:lnSpc>
                <a:spcPct val="80000"/>
              </a:lnSpc>
            </a:pPr>
            <a:r>
              <a:rPr lang="en-US" dirty="0" smtClean="0">
                <a:latin typeface="Times New Roman" pitchFamily="18" charset="0"/>
                <a:cs typeface="Times New Roman" pitchFamily="18" charset="0"/>
              </a:rPr>
              <a:t>Copy that disk block into a buffer in main memory (if that disk block is not already in some main memory buffer).</a:t>
            </a:r>
          </a:p>
          <a:p>
            <a:pPr lvl="1" eaLnBrk="1" hangingPunct="1">
              <a:lnSpc>
                <a:spcPct val="80000"/>
              </a:lnSpc>
            </a:pPr>
            <a:r>
              <a:rPr lang="en-US" dirty="0" smtClean="0">
                <a:latin typeface="Times New Roman" pitchFamily="18" charset="0"/>
                <a:cs typeface="Times New Roman" pitchFamily="18" charset="0"/>
              </a:rPr>
              <a:t>Copy item X from the buffer to the program variable named X.   </a:t>
            </a:r>
          </a:p>
        </p:txBody>
      </p:sp>
      <p:sp>
        <p:nvSpPr>
          <p:cNvPr id="4" name="Title 1"/>
          <p:cNvSpPr>
            <a:spLocks noGrp="1"/>
          </p:cNvSpPr>
          <p:nvPr>
            <p:ph type="title"/>
          </p:nvPr>
        </p:nvSpPr>
        <p:spPr>
          <a:xfrm>
            <a:off x="457200" y="704088"/>
            <a:ext cx="8229600" cy="667512"/>
          </a:xfrm>
        </p:spPr>
        <p:txBody>
          <a:bodyPr>
            <a:normAutofit/>
          </a:bodyPr>
          <a:lstStyle/>
          <a:p>
            <a:r>
              <a:rPr lang="en-US" sz="3600" dirty="0" smtClean="0">
                <a:latin typeface="Times New Roman" pitchFamily="18" charset="0"/>
                <a:cs typeface="Times New Roman" pitchFamily="18" charset="0"/>
              </a:rPr>
              <a:t>Introduction…</a:t>
            </a:r>
          </a:p>
        </p:txBody>
      </p:sp>
    </p:spTree>
  </p:cSld>
  <p:clrMapOvr>
    <a:masterClrMapping/>
  </p:clrMapOvr>
  <p:transition>
    <p:cover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pPr>
              <a:defRPr/>
            </a:pPr>
            <a:fld id="{593FA907-13D2-409B-A48C-3B6E6745D325}" type="slidenum">
              <a:rPr lang="en-US"/>
              <a:pPr>
                <a:defRPr/>
              </a:pPr>
              <a:t>8</a:t>
            </a:fld>
            <a:endParaRPr lang="en-US"/>
          </a:p>
        </p:txBody>
      </p:sp>
      <p:sp>
        <p:nvSpPr>
          <p:cNvPr id="10243" name="Rectangle 3"/>
          <p:cNvSpPr>
            <a:spLocks noGrp="1" noChangeArrowheads="1"/>
          </p:cNvSpPr>
          <p:nvPr>
            <p:ph type="body" idx="1"/>
          </p:nvPr>
        </p:nvSpPr>
        <p:spPr>
          <a:xfrm>
            <a:off x="457200" y="1295400"/>
            <a:ext cx="8229600" cy="5334000"/>
          </a:xfrm>
        </p:spPr>
        <p:txBody>
          <a:bodyPr>
            <a:normAutofit/>
          </a:bodyPr>
          <a:lstStyle/>
          <a:p>
            <a:pPr algn="just" eaLnBrk="1" hangingPunct="1"/>
            <a:r>
              <a:rPr lang="en-US" sz="2400" b="1" dirty="0" err="1" smtClean="0">
                <a:solidFill>
                  <a:srgbClr val="CC00CC"/>
                </a:solidFill>
                <a:latin typeface="Times New Roman" pitchFamily="18" charset="0"/>
                <a:cs typeface="Times New Roman" pitchFamily="18" charset="0"/>
              </a:rPr>
              <a:t>write_item</a:t>
            </a:r>
            <a:r>
              <a:rPr lang="en-US" sz="2400" b="1" dirty="0" smtClean="0">
                <a:solidFill>
                  <a:srgbClr val="CC00CC"/>
                </a:solidFill>
                <a:latin typeface="Times New Roman" pitchFamily="18" charset="0"/>
                <a:cs typeface="Times New Roman" pitchFamily="18" charset="0"/>
              </a:rPr>
              <a:t>(X</a:t>
            </a:r>
            <a:r>
              <a:rPr lang="en-US" sz="2400" dirty="0" smtClean="0">
                <a:solidFill>
                  <a:srgbClr val="CC00CC"/>
                </a:solidFill>
                <a:latin typeface="Times New Roman" pitchFamily="18" charset="0"/>
                <a:cs typeface="Times New Roman" pitchFamily="18" charset="0"/>
              </a:rPr>
              <a:t>) command includes the following steps:</a:t>
            </a:r>
          </a:p>
          <a:p>
            <a:pPr lvl="1" algn="just" eaLnBrk="1" hangingPunct="1"/>
            <a:r>
              <a:rPr lang="en-US" dirty="0" smtClean="0">
                <a:latin typeface="Times New Roman" pitchFamily="18" charset="0"/>
                <a:cs typeface="Times New Roman" pitchFamily="18" charset="0"/>
              </a:rPr>
              <a:t>Find the address of the disk block that contains item X.</a:t>
            </a:r>
          </a:p>
          <a:p>
            <a:pPr lvl="1" algn="just" eaLnBrk="1" hangingPunct="1"/>
            <a:r>
              <a:rPr lang="en-US" dirty="0" smtClean="0">
                <a:latin typeface="Times New Roman" pitchFamily="18" charset="0"/>
                <a:cs typeface="Times New Roman" pitchFamily="18" charset="0"/>
              </a:rPr>
              <a:t>Copy that disk block into a buffer in main memory (if that disk block is not already in some main memory buffer).</a:t>
            </a:r>
          </a:p>
          <a:p>
            <a:pPr lvl="1" algn="just" eaLnBrk="1" hangingPunct="1"/>
            <a:r>
              <a:rPr lang="en-US" dirty="0" smtClean="0">
                <a:latin typeface="Times New Roman" pitchFamily="18" charset="0"/>
                <a:cs typeface="Times New Roman" pitchFamily="18" charset="0"/>
              </a:rPr>
              <a:t>Copy item X from the program variable named X into its correct location in the buffer.</a:t>
            </a:r>
          </a:p>
          <a:p>
            <a:pPr lvl="1" algn="just" eaLnBrk="1" hangingPunct="1"/>
            <a:r>
              <a:rPr lang="en-US" dirty="0" smtClean="0">
                <a:latin typeface="Times New Roman" pitchFamily="18" charset="0"/>
                <a:cs typeface="Times New Roman" pitchFamily="18" charset="0"/>
              </a:rPr>
              <a:t>Store the updated block from the buffer back to disk (either immediately or at some later point in time). </a:t>
            </a:r>
          </a:p>
        </p:txBody>
      </p:sp>
      <p:sp>
        <p:nvSpPr>
          <p:cNvPr id="4" name="Title 1"/>
          <p:cNvSpPr>
            <a:spLocks noGrp="1"/>
          </p:cNvSpPr>
          <p:nvPr>
            <p:ph type="title"/>
          </p:nvPr>
        </p:nvSpPr>
        <p:spPr>
          <a:xfrm>
            <a:off x="457200" y="704088"/>
            <a:ext cx="8229600" cy="667512"/>
          </a:xfrm>
        </p:spPr>
        <p:txBody>
          <a:bodyPr>
            <a:normAutofit/>
          </a:bodyPr>
          <a:lstStyle/>
          <a:p>
            <a:r>
              <a:rPr lang="en-US" sz="3600" dirty="0" smtClean="0">
                <a:latin typeface="Times New Roman" pitchFamily="18" charset="0"/>
                <a:cs typeface="Times New Roman" pitchFamily="18" charset="0"/>
              </a:rPr>
              <a:t>Introduction…</a:t>
            </a:r>
          </a:p>
        </p:txBody>
      </p:sp>
    </p:spTree>
  </p:cSld>
  <p:clrMapOvr>
    <a:masterClrMapping/>
  </p:clrMapOvr>
  <p:transition>
    <p:cover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762000"/>
          </a:xfrm>
        </p:spPr>
        <p:txBody>
          <a:bodyPr>
            <a:normAutofit fontScale="90000"/>
          </a:bodyPr>
          <a:lstStyle/>
          <a:p>
            <a:endParaRPr lang="en-US"/>
          </a:p>
        </p:txBody>
      </p:sp>
      <p:sp>
        <p:nvSpPr>
          <p:cNvPr id="3" name="Content Placeholder 2"/>
          <p:cNvSpPr>
            <a:spLocks noGrp="1"/>
          </p:cNvSpPr>
          <p:nvPr>
            <p:ph idx="1"/>
          </p:nvPr>
        </p:nvSpPr>
        <p:spPr>
          <a:xfrm>
            <a:off x="457200" y="1295400"/>
            <a:ext cx="8229600" cy="5029200"/>
          </a:xfrm>
        </p:spPr>
        <p:txBody>
          <a:bodyPr/>
          <a:lstStyle/>
          <a:p>
            <a:pPr algn="just"/>
            <a:r>
              <a:rPr lang="en-US" sz="2800" dirty="0">
                <a:latin typeface="Times New Roman" pitchFamily="18" charset="0"/>
                <a:cs typeface="Times New Roman" pitchFamily="18" charset="0"/>
              </a:rPr>
              <a:t>The DBMS maintains a number of buffers in the main memory that holds data base disk blocks which contains the database items being processed.</a:t>
            </a:r>
          </a:p>
          <a:p>
            <a:pPr lvl="1" algn="just"/>
            <a:r>
              <a:rPr lang="en-US" dirty="0">
                <a:latin typeface="Times New Roman" pitchFamily="18" charset="0"/>
                <a:cs typeface="Times New Roman" pitchFamily="18" charset="0"/>
              </a:rPr>
              <a:t> When these buffers are all occupied  and </a:t>
            </a:r>
          </a:p>
          <a:p>
            <a:pPr lvl="1" algn="just"/>
            <a:r>
              <a:rPr lang="en-US" dirty="0">
                <a:latin typeface="Times New Roman" pitchFamily="18" charset="0"/>
                <a:cs typeface="Times New Roman" pitchFamily="18" charset="0"/>
              </a:rPr>
              <a:t>if there is a need for additional database block to be copied to the main memory ;</a:t>
            </a:r>
            <a:r>
              <a:rPr lang="en-US" sz="2800" dirty="0">
                <a:solidFill>
                  <a:srgbClr val="CC00CC"/>
                </a:solidFill>
                <a:latin typeface="Times New Roman" pitchFamily="18" charset="0"/>
                <a:cs typeface="Times New Roman" pitchFamily="18" charset="0"/>
              </a:rPr>
              <a:t> some buffer management policy is used to choose for replacement but if the chosen buffer has been modified, it must be written back to disk before it is used.</a:t>
            </a:r>
            <a:r>
              <a:rPr lang="en-US" sz="2800" dirty="0">
                <a:latin typeface="Times New Roman" pitchFamily="18" charset="0"/>
                <a:cs typeface="Times New Roman" pitchFamily="18" charset="0"/>
              </a:rPr>
              <a:t>     </a:t>
            </a:r>
          </a:p>
          <a:p>
            <a:endParaRPr lang="en-US" dirty="0"/>
          </a:p>
        </p:txBody>
      </p:sp>
      <p:sp>
        <p:nvSpPr>
          <p:cNvPr id="4" name="Slide Number Placeholder 3"/>
          <p:cNvSpPr>
            <a:spLocks noGrp="1"/>
          </p:cNvSpPr>
          <p:nvPr>
            <p:ph type="sldNum" sz="quarter" idx="12"/>
          </p:nvPr>
        </p:nvSpPr>
        <p:spPr/>
        <p:txBody>
          <a:bodyPr/>
          <a:lstStyle/>
          <a:p>
            <a:fld id="{CA55914D-03DF-4832-9E47-C196083B205C}" type="slidenum">
              <a:rPr lang="en-US" smtClean="0"/>
              <a:pPr/>
              <a:t>9</a:t>
            </a:fld>
            <a:endParaRPr lang="en-US"/>
          </a:p>
        </p:txBody>
      </p:sp>
    </p:spTree>
    <p:extLst>
      <p:ext uri="{BB962C8B-B14F-4D97-AF65-F5344CB8AC3E}">
        <p14:creationId xmlns:p14="http://schemas.microsoft.com/office/powerpoint/2010/main" val="2973254466"/>
      </p:ext>
    </p:extLst>
  </p:cSld>
  <p:clrMapOvr>
    <a:masterClrMapping/>
  </p:clrMapOvr>
  <p:transition>
    <p:cover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3792</TotalTime>
  <Words>5218</Words>
  <Application>Microsoft Office PowerPoint</Application>
  <PresentationFormat>On-screen Show (4:3)</PresentationFormat>
  <Paragraphs>1058</Paragraphs>
  <Slides>65</Slides>
  <Notes>23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76" baseType="lpstr">
      <vt:lpstr>Arial</vt:lpstr>
      <vt:lpstr>Calibri</vt:lpstr>
      <vt:lpstr>Constantia</vt:lpstr>
      <vt:lpstr>Georgia</vt:lpstr>
      <vt:lpstr>Symbol</vt:lpstr>
      <vt:lpstr>Times New Roman</vt:lpstr>
      <vt:lpstr>Wingdings</vt:lpstr>
      <vt:lpstr>Wingdings 2</vt:lpstr>
      <vt:lpstr>Wingdings 3</vt:lpstr>
      <vt:lpstr>Flow</vt:lpstr>
      <vt:lpstr>VISIO</vt:lpstr>
      <vt:lpstr>Chapter 3  Introduction to Database Transactions</vt:lpstr>
      <vt:lpstr>Introduction to Transaction Processing</vt:lpstr>
      <vt:lpstr>Introduction…</vt:lpstr>
      <vt:lpstr>Introduction…</vt:lpstr>
      <vt:lpstr>Introduction…</vt:lpstr>
      <vt:lpstr>Introduction…</vt:lpstr>
      <vt:lpstr>Introduction…</vt:lpstr>
      <vt:lpstr>Introduction…</vt:lpstr>
      <vt:lpstr>PowerPoint Presentation</vt:lpstr>
      <vt:lpstr>PowerPoint Presentation</vt:lpstr>
      <vt:lpstr>PowerPoint Presentation</vt:lpstr>
      <vt:lpstr>Transaction Properties</vt:lpstr>
      <vt:lpstr>Example: </vt:lpstr>
      <vt:lpstr>Transaction States</vt:lpstr>
      <vt:lpstr>State transition diagram illustrating the states for transaction execution</vt:lpstr>
      <vt:lpstr>Why Concurrency Control is needed: </vt:lpstr>
      <vt:lpstr>CON’T…</vt:lpstr>
      <vt:lpstr>CON’T…</vt:lpstr>
      <vt:lpstr>CON’T…</vt:lpstr>
      <vt:lpstr>Schedules</vt:lpstr>
      <vt:lpstr>Schedule 1</vt:lpstr>
      <vt:lpstr>Schedule 2</vt:lpstr>
      <vt:lpstr>Schedule 3</vt:lpstr>
      <vt:lpstr> Serializability</vt:lpstr>
      <vt:lpstr> Serializability</vt:lpstr>
      <vt:lpstr>Con;t </vt:lpstr>
      <vt:lpstr>Con;t </vt:lpstr>
      <vt:lpstr>Con;t </vt:lpstr>
      <vt:lpstr>Con;t </vt:lpstr>
      <vt:lpstr>Precedence Graph</vt:lpstr>
      <vt:lpstr>Precedence Graph</vt:lpstr>
      <vt:lpstr>Precedence Graph</vt:lpstr>
      <vt:lpstr>View serializability: </vt:lpstr>
      <vt:lpstr>View serializable </vt:lpstr>
      <vt:lpstr>View serializable </vt:lpstr>
      <vt:lpstr>  Concurrency Control  </vt:lpstr>
      <vt:lpstr>PowerPoint Presentation</vt:lpstr>
      <vt:lpstr>PowerPoint Presentation</vt:lpstr>
      <vt:lpstr>PowerPoint Presentation</vt:lpstr>
      <vt:lpstr>PowerPoint Presentation</vt:lpstr>
      <vt:lpstr>PowerPoint Presentation</vt:lpstr>
      <vt:lpstr>PowerPoint Presentation</vt:lpstr>
      <vt:lpstr>Concurrency Control Techniques</vt:lpstr>
      <vt:lpstr>Locking</vt:lpstr>
      <vt:lpstr>Locking …</vt:lpstr>
      <vt:lpstr>Locking …</vt:lpstr>
      <vt:lpstr>Locking …</vt:lpstr>
      <vt:lpstr>Locking …</vt:lpstr>
      <vt:lpstr>Limitation of Lock based Protocol</vt:lpstr>
      <vt:lpstr>Limitation of Lock based Protocol</vt:lpstr>
      <vt:lpstr>Dealing with Deadlock and Starvation</vt:lpstr>
      <vt:lpstr>Two-Phase Locking Techniques: The algorithm </vt:lpstr>
      <vt:lpstr>Two-Phase Locking Techniques</vt:lpstr>
      <vt:lpstr>Two-Phase Locking Techniques</vt:lpstr>
      <vt:lpstr>Refinement of two phase locking protocol</vt:lpstr>
      <vt:lpstr>Types of Two Phase Locking</vt:lpstr>
      <vt:lpstr>Two phase locking protocol</vt:lpstr>
      <vt:lpstr>Deadlock and Starvation …</vt:lpstr>
      <vt:lpstr>Deadlock and Starvation …</vt:lpstr>
      <vt:lpstr>Deadlock and Starvation …</vt:lpstr>
      <vt:lpstr>Timestamp based concurrency control algorithm</vt:lpstr>
      <vt:lpstr>Multiversion Concurrency Control Techniques</vt:lpstr>
      <vt:lpstr>Validation (Optimistic) Concurrency Control Schemes</vt:lpstr>
      <vt:lpstr>Validation (Optimistic) …</vt:lpstr>
      <vt:lpstr>Multiple Granularity Locking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Query Optimization</dc:title>
  <dc:creator>*</dc:creator>
  <cp:lastModifiedBy>fike workneh</cp:lastModifiedBy>
  <cp:revision>272</cp:revision>
  <dcterms:created xsi:type="dcterms:W3CDTF">2010-12-24T10:41:46Z</dcterms:created>
  <dcterms:modified xsi:type="dcterms:W3CDTF">2023-11-22T08:41:08Z</dcterms:modified>
</cp:coreProperties>
</file>