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doc" ContentType="application/msword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56"/>
  </p:notesMasterIdLst>
  <p:sldIdLst>
    <p:sldId id="257" r:id="rId3"/>
    <p:sldId id="285" r:id="rId4"/>
    <p:sldId id="323" r:id="rId5"/>
    <p:sldId id="310" r:id="rId6"/>
    <p:sldId id="313" r:id="rId7"/>
    <p:sldId id="314" r:id="rId8"/>
    <p:sldId id="315" r:id="rId9"/>
    <p:sldId id="316" r:id="rId10"/>
    <p:sldId id="317" r:id="rId11"/>
    <p:sldId id="318" r:id="rId12"/>
    <p:sldId id="286" r:id="rId13"/>
    <p:sldId id="259" r:id="rId14"/>
    <p:sldId id="260" r:id="rId15"/>
    <p:sldId id="261" r:id="rId16"/>
    <p:sldId id="262" r:id="rId17"/>
    <p:sldId id="263" r:id="rId18"/>
    <p:sldId id="287" r:id="rId19"/>
    <p:sldId id="264" r:id="rId20"/>
    <p:sldId id="266" r:id="rId21"/>
    <p:sldId id="267" r:id="rId22"/>
    <p:sldId id="268" r:id="rId23"/>
    <p:sldId id="269" r:id="rId24"/>
    <p:sldId id="270" r:id="rId25"/>
    <p:sldId id="271" r:id="rId26"/>
    <p:sldId id="288" r:id="rId27"/>
    <p:sldId id="289" r:id="rId28"/>
    <p:sldId id="290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299" r:id="rId38"/>
    <p:sldId id="300" r:id="rId39"/>
    <p:sldId id="301" r:id="rId40"/>
    <p:sldId id="302" r:id="rId41"/>
    <p:sldId id="303" r:id="rId42"/>
    <p:sldId id="304" r:id="rId43"/>
    <p:sldId id="305" r:id="rId44"/>
    <p:sldId id="306" r:id="rId45"/>
    <p:sldId id="307" r:id="rId46"/>
    <p:sldId id="308" r:id="rId47"/>
    <p:sldId id="309" r:id="rId48"/>
    <p:sldId id="273" r:id="rId49"/>
    <p:sldId id="274" r:id="rId50"/>
    <p:sldId id="276" r:id="rId51"/>
    <p:sldId id="277" r:id="rId52"/>
    <p:sldId id="311" r:id="rId53"/>
    <p:sldId id="312" r:id="rId54"/>
    <p:sldId id="322" r:id="rId5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2" d="100"/>
          <a:sy n="92" d="100"/>
        </p:scale>
        <p:origin x="-1344" y="9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9636C-2311-4886-B392-7B263E531830}" type="datetimeFigureOut">
              <a:rPr lang="en-US" smtClean="0"/>
              <a:t>6/14/2023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8F713-10AA-4800-B554-A07E68CDCA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047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921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505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133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 cap="flat"/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355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29699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174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379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6867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ln cap="flat"/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2.xml"/><Relationship Id="rId1" Type="http://schemas.openxmlformats.org/officeDocument/2006/relationships/themeOverride" Target="../theme/themeOverride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8/20/2014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57B32B-C66D-4C2D-8C20-5E0DB34B7A26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3999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75B3692-B6D8-4136-AC3E-91B5505BFA6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34055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E82071-1238-40C3-92B8-ED42D9E8D65A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0812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1E68FC-2414-4BB4-B78D-640298AA4B97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A80DDB-AB80-4291-8F10-B9E000248017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78174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14CBFA-949F-49AB-BEBF-F9EF4ABC69A8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B469B0-D8BC-4189-A363-B126C5C82CDA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79009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239B94-DE16-44E3-B2EA-9BFB2B2BF919}" type="datetime1">
              <a:rPr lang="en-US" smtClean="0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BFA5AA-A593-4484-AFD0-B8B1DB226320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05867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2FBCD21-08CB-493E-92CB-87F50167E04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B298AC-AFF9-46ED-AAA5-3CE235AE9B9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8618891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CAC51F9-1367-4976-AD78-34A40D05222F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A6097E-0E30-4370-A15A-CA1EB1A55F9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382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6CFD3-079E-4FAF-84A6-4CC43C699C67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CE04E-C90C-499B-9E95-03B527A6D77D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995145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FA3258-3D03-4B17-A500-A957258FA106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3BADF7-5576-4A82-8BF9-80734B4F52E1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18889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13D35F-A607-4559-9D05-76A6E8BFADB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858694-36F6-47B7-8AD3-224396703724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693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F3B5B6-B220-4614-9B9A-F440413B42E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01129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CD9C0-7272-4BF2-AD14-E5F0608C8D45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768C64-6223-49C0-A9F2-288BE00404A3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30219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1A9E40-36B3-468B-9B55-71A1FEE4BEF2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EB91E2-D6F6-4970-9DBA-627A7E229A52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353324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97671B-A81A-4F23-9992-8089CC0C811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9B01CA-EE01-4ED3-A002-634048C7135C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853061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DBF5F9">
                    <a:shade val="90000"/>
                  </a:srgbClr>
                </a:solidFill>
              </a:rPr>
              <a:t>8/20/2014</a:t>
            </a: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1608D7-1B36-4407-B40C-68E35AB3C368}" type="slidenum">
              <a:rPr lang="en-US">
                <a:solidFill>
                  <a:srgbClr val="DBF5F9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DBF5F9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875883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E6B61F8-30D9-4AE5-95FD-7AC38D8A8576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28967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C12B34-864A-495C-9A32-04D415DA2BE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016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65EADF-B085-4BDC-839A-CC30341B97F8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3998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D72675-BF2B-4282-8CA8-B56D7A727620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6774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B3281A-0C7B-4FE6-B043-2F5A8F374637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62257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white"/>
              </a:solidFill>
            </a:endParaRPr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21266C-302C-4F2A-809A-FE99A937398C}" type="slidenum">
              <a:rPr lang="en-US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05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mtClean="0">
                <a:solidFill>
                  <a:srgbClr val="04617B">
                    <a:shade val="90000"/>
                  </a:srgbClr>
                </a:solidFill>
              </a:rPr>
              <a:t>8/20/2014</a:t>
            </a:r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5D09584A-D1E0-46F6-88BF-87C227DC6744}" type="slidenum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1718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941F2D80-A937-45CD-BECF-FBBD83F6BB0A}" type="datetime1">
              <a:rPr lang="en-US" smtClean="0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6/14/2023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srgbClr val="04617B">
                  <a:shade val="90000"/>
                </a:srgb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814AFAEB-39D0-4FE1-833D-0D6F70192CD1}" type="slidenum">
              <a:rPr lang="en-US">
                <a:solidFill>
                  <a:srgbClr val="04617B">
                    <a:shade val="90000"/>
                  </a:srgbClr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endParaRPr lang="en-US" sz="2400">
                <a:solidFill>
                  <a:prstClr val="black"/>
                </a:solidFill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90900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Word_97_-_2003_Document1.doc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wmf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1.wmf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14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15.wmf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16.w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ctr" eaLnBrk="1" hangingPunct="1"/>
            <a:r>
              <a:rPr lang="en-GB" sz="2800" dirty="0">
                <a:solidFill>
                  <a:srgbClr val="FF0000"/>
                </a:solidFill>
                <a:latin typeface="Arial Black" pitchFamily="34" charset="0"/>
              </a:rPr>
              <a:t>Fundamental of Software Engineering</a:t>
            </a:r>
            <a:br>
              <a:rPr lang="en-GB" sz="2800" dirty="0">
                <a:solidFill>
                  <a:srgbClr val="FF0000"/>
                </a:solidFill>
                <a:latin typeface="Arial Black" pitchFamily="34" charset="0"/>
              </a:rPr>
            </a:br>
            <a:endParaRPr lang="en-US" sz="2800" dirty="0" smtClean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381000" y="1828800"/>
            <a:ext cx="8255000" cy="4311650"/>
          </a:xfrm>
        </p:spPr>
        <p:txBody>
          <a:bodyPr/>
          <a:lstStyle/>
          <a:p>
            <a:pPr algn="ctr" eaLnBrk="1" hangingPunct="1">
              <a:buFont typeface="Symbol" pitchFamily="18" charset="2"/>
              <a:buNone/>
            </a:pPr>
            <a:endParaRPr lang="en-US" sz="800" dirty="0" smtClean="0"/>
          </a:p>
          <a:p>
            <a:pPr algn="ctr" eaLnBrk="1" hangingPunct="1">
              <a:buFont typeface="Symbol" pitchFamily="18" charset="2"/>
              <a:buNone/>
            </a:pPr>
            <a:r>
              <a:rPr lang="en-US" b="1" dirty="0" smtClean="0"/>
              <a:t>Chapter 6</a:t>
            </a:r>
          </a:p>
          <a:p>
            <a:pPr algn="ctr">
              <a:buNone/>
            </a:pPr>
            <a:r>
              <a:rPr lang="en-US" sz="2800" dirty="0" smtClean="0"/>
              <a:t>Software </a:t>
            </a:r>
            <a:r>
              <a:rPr lang="en-US" sz="2800" dirty="0"/>
              <a:t>Project M</a:t>
            </a:r>
            <a:r>
              <a:rPr lang="en-US" sz="2800" dirty="0" smtClean="0"/>
              <a:t>anagement</a:t>
            </a:r>
          </a:p>
          <a:p>
            <a:pPr algn="ctr">
              <a:buNone/>
            </a:pPr>
            <a:endParaRPr lang="en-US" sz="2800" dirty="0"/>
          </a:p>
          <a:p>
            <a:pPr algn="ctr">
              <a:buNone/>
            </a:pPr>
            <a:endParaRPr lang="en-US" sz="2800" dirty="0" smtClean="0"/>
          </a:p>
          <a:p>
            <a:pPr algn="ctr">
              <a:buNone/>
            </a:pPr>
            <a:r>
              <a:rPr lang="en-US" sz="2800" i="1" dirty="0" err="1" smtClean="0"/>
              <a:t>Departemnt</a:t>
            </a:r>
            <a:r>
              <a:rPr lang="en-US" sz="2800" i="1" dirty="0" smtClean="0"/>
              <a:t> of Software </a:t>
            </a:r>
            <a:r>
              <a:rPr lang="en-US" sz="2800" i="1" dirty="0" err="1" smtClean="0"/>
              <a:t>Enginnering</a:t>
            </a:r>
            <a:endParaRPr lang="en-US" sz="2800" i="1" dirty="0" smtClean="0"/>
          </a:p>
          <a:p>
            <a:pPr algn="ctr" eaLnBrk="1" hangingPunct="1">
              <a:buFont typeface="Symbol" pitchFamily="18" charset="2"/>
              <a:buNone/>
            </a:pPr>
            <a:endParaRPr lang="en-US" sz="2800" i="1" dirty="0" smtClean="0"/>
          </a:p>
          <a:p>
            <a:pPr algn="ctr" eaLnBrk="1" hangingPunct="1">
              <a:buFont typeface="Symbol" pitchFamily="18" charset="2"/>
              <a:buNone/>
            </a:pPr>
            <a:r>
              <a:rPr lang="en-US" sz="2800" i="1" dirty="0"/>
              <a:t> </a:t>
            </a:r>
            <a:r>
              <a:rPr lang="en-US" sz="2800" i="1" dirty="0" smtClean="0"/>
              <a:t>                                                       </a:t>
            </a:r>
            <a:fld id="{96199FB1-918B-4454-8B50-B413620E5D6E}" type="datetime4">
              <a:rPr lang="en-US" sz="2800" i="1" smtClean="0"/>
              <a:t>June 14, 2023</a:t>
            </a:fld>
            <a:r>
              <a:rPr lang="en-US" sz="2800" i="1" dirty="0" smtClean="0"/>
              <a:t>                                                      </a:t>
            </a:r>
          </a:p>
          <a:p>
            <a:pPr algn="ctr" eaLnBrk="1" hangingPunct="1">
              <a:buFont typeface="Symbol" pitchFamily="18" charset="2"/>
              <a:buNone/>
            </a:pPr>
            <a:r>
              <a:rPr lang="en-US" sz="2800" i="1" dirty="0" smtClean="0"/>
              <a:t>                           </a:t>
            </a:r>
            <a:endParaRPr lang="en-US" sz="2800" i="1" dirty="0"/>
          </a:p>
          <a:p>
            <a:pPr algn="ctr" eaLnBrk="1" hangingPunct="1">
              <a:buFont typeface="Symbol" pitchFamily="18" charset="2"/>
              <a:buNone/>
            </a:pPr>
            <a:endParaRPr lang="en-US" sz="2800" i="1" dirty="0" smtClean="0"/>
          </a:p>
          <a:p>
            <a:pPr algn="ctr" eaLnBrk="1" hangingPunct="1">
              <a:buFont typeface="Symbol" pitchFamily="18" charset="2"/>
              <a:buNone/>
            </a:pPr>
            <a:r>
              <a:rPr lang="en-US" sz="2800" i="1" dirty="0" smtClean="0"/>
              <a:t> 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9351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9C7FCD6-A10A-4051-87C1-B0DA1860428F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1905000"/>
            <a:ext cx="6553200" cy="4191000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1800" b="1" dirty="0" smtClean="0">
                <a:solidFill>
                  <a:srgbClr val="FF0000"/>
                </a:solidFill>
              </a:rPr>
              <a:t>closed paradigm</a:t>
            </a:r>
            <a:r>
              <a:rPr lang="en-US" sz="1800" dirty="0" smtClean="0"/>
              <a:t>—structures a team along  a traditional hierarchy of authority</a:t>
            </a:r>
          </a:p>
          <a:p>
            <a:pPr eaLnBrk="1" hangingPunct="1"/>
            <a:r>
              <a:rPr lang="en-US" sz="1800" b="1" dirty="0" smtClean="0">
                <a:solidFill>
                  <a:srgbClr val="FF0000"/>
                </a:solidFill>
              </a:rPr>
              <a:t>random paradigm</a:t>
            </a:r>
            <a:r>
              <a:rPr lang="en-US" sz="1800" dirty="0" smtClean="0"/>
              <a:t>—structures a team loosely and depends on individual initiative of the team members </a:t>
            </a:r>
          </a:p>
          <a:p>
            <a:pPr eaLnBrk="1" hangingPunct="1"/>
            <a:r>
              <a:rPr lang="en-US" sz="1800" b="1" dirty="0" smtClean="0">
                <a:solidFill>
                  <a:srgbClr val="FF0000"/>
                </a:solidFill>
              </a:rPr>
              <a:t>open paradigm</a:t>
            </a:r>
            <a:r>
              <a:rPr lang="en-US" sz="1800" dirty="0" smtClean="0"/>
              <a:t>—attempts to structure a team in a manner that achieves some of the controls associated with the closed paradigm but also much of the innovation that occurs when using the random paradigm</a:t>
            </a:r>
          </a:p>
          <a:p>
            <a:pPr eaLnBrk="1" hangingPunct="1"/>
            <a:r>
              <a:rPr lang="en-US" sz="1800" b="1" dirty="0" smtClean="0">
                <a:solidFill>
                  <a:srgbClr val="FF0000"/>
                </a:solidFill>
              </a:rPr>
              <a:t>synchronous paradigm</a:t>
            </a:r>
            <a:r>
              <a:rPr lang="en-US" sz="1800" dirty="0" smtClean="0"/>
              <a:t>—relies on the natural compartmentalization of a problem and organizes team members to work on pieces of the problem with little active communication among themselves</a:t>
            </a:r>
          </a:p>
        </p:txBody>
      </p:sp>
      <p:sp>
        <p:nvSpPr>
          <p:cNvPr id="9221" name="Rectangle 3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59721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Organizational Paradigms</a:t>
            </a:r>
          </a:p>
        </p:txBody>
      </p:sp>
      <p:sp>
        <p:nvSpPr>
          <p:cNvPr id="9222" name="Rectangle 4"/>
          <p:cNvSpPr>
            <a:spLocks noChangeArrowheads="1"/>
          </p:cNvSpPr>
          <p:nvPr/>
        </p:nvSpPr>
        <p:spPr bwMode="auto">
          <a:xfrm>
            <a:off x="3962400" y="5562600"/>
            <a:ext cx="368935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i="1">
                <a:latin typeface="Helvetica" pitchFamily="34" charset="0"/>
              </a:rPr>
              <a:t>suggested by Constantine [Con93]</a:t>
            </a:r>
          </a:p>
        </p:txBody>
      </p:sp>
    </p:spTree>
    <p:extLst>
      <p:ext uri="{BB962C8B-B14F-4D97-AF65-F5344CB8AC3E}">
        <p14:creationId xmlns:p14="http://schemas.microsoft.com/office/powerpoint/2010/main" val="8012930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35163"/>
            <a:ext cx="8686800" cy="4389437"/>
          </a:xfrm>
          <a:noFill/>
          <a:ln/>
        </p:spPr>
        <p:txBody>
          <a:bodyPr lIns="90830" tIns="44618" rIns="90830" bIns="44618"/>
          <a:lstStyle/>
          <a:p>
            <a:pPr>
              <a:lnSpc>
                <a:spcPct val="150000"/>
              </a:lnSpc>
            </a:pPr>
            <a:r>
              <a:rPr lang="en-GB" dirty="0"/>
              <a:t>The product is intangible.</a:t>
            </a:r>
          </a:p>
          <a:p>
            <a:pPr>
              <a:lnSpc>
                <a:spcPct val="150000"/>
              </a:lnSpc>
            </a:pPr>
            <a:r>
              <a:rPr lang="en-GB" dirty="0"/>
              <a:t>The product is uniquely </a:t>
            </a:r>
            <a:r>
              <a:rPr lang="en-GB" dirty="0" smtClean="0"/>
              <a:t>flexible.</a:t>
            </a:r>
            <a:endParaRPr lang="en-GB" dirty="0"/>
          </a:p>
          <a:p>
            <a:pPr>
              <a:lnSpc>
                <a:spcPct val="150000"/>
              </a:lnSpc>
            </a:pPr>
            <a:r>
              <a:rPr lang="en-GB" dirty="0"/>
              <a:t>Software engineering is not recognized as an </a:t>
            </a:r>
            <a:r>
              <a:rPr lang="en-GB" dirty="0" smtClean="0"/>
              <a:t>engineering </a:t>
            </a:r>
            <a:r>
              <a:rPr lang="en-GB" dirty="0"/>
              <a:t>discipline with the </a:t>
            </a:r>
            <a:r>
              <a:rPr lang="en-GB" dirty="0" smtClean="0"/>
              <a:t>same </a:t>
            </a:r>
            <a:r>
              <a:rPr lang="en-GB" dirty="0"/>
              <a:t>status as </a:t>
            </a:r>
            <a:r>
              <a:rPr lang="en-GB" dirty="0" smtClean="0"/>
              <a:t> mechanical</a:t>
            </a:r>
            <a:r>
              <a:rPr lang="en-GB" dirty="0"/>
              <a:t>, electrical engineering, etc</a:t>
            </a:r>
            <a:r>
              <a:rPr lang="en-GB" dirty="0" smtClean="0"/>
              <a:t>.</a:t>
            </a:r>
            <a:endParaRPr lang="en-GB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title"/>
          </p:nvPr>
        </p:nvSpPr>
        <p:spPr>
          <a:xfrm>
            <a:off x="381002" y="795993"/>
            <a:ext cx="8476054" cy="1109007"/>
          </a:xfrm>
          <a:noFill/>
          <a:ln/>
        </p:spPr>
        <p:txBody>
          <a:bodyPr lIns="90830" tIns="44618" rIns="90830" bIns="44618"/>
          <a:lstStyle/>
          <a:p>
            <a:r>
              <a:rPr lang="en-GB" sz="4400" b="1" dirty="0"/>
              <a:t>Software </a:t>
            </a:r>
            <a:r>
              <a:rPr lang="en-GB" sz="4400" b="1" dirty="0" smtClean="0"/>
              <a:t>Management Distinctions</a:t>
            </a:r>
            <a:endParaRPr lang="en-GB" sz="4400" b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14490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don’t have much experience.</a:t>
            </a:r>
          </a:p>
          <a:p>
            <a:pPr lvl="1"/>
            <a:r>
              <a:rPr lang="en-US" dirty="0"/>
              <a:t>Software engineering is a </a:t>
            </a:r>
            <a:r>
              <a:rPr lang="en-US" dirty="0" smtClean="0"/>
              <a:t>new discipline</a:t>
            </a:r>
            <a:r>
              <a:rPr lang="en-US" dirty="0"/>
              <a:t>, and so we simply don’t </a:t>
            </a:r>
            <a:r>
              <a:rPr lang="en-US" dirty="0" smtClean="0"/>
              <a:t>have much </a:t>
            </a:r>
            <a:r>
              <a:rPr lang="en-US" dirty="0"/>
              <a:t>understanding of how </a:t>
            </a:r>
            <a:r>
              <a:rPr lang="en-US" dirty="0" smtClean="0"/>
              <a:t>to engineer </a:t>
            </a:r>
            <a:r>
              <a:rPr lang="en-US" dirty="0"/>
              <a:t>large scale software projects.</a:t>
            </a:r>
          </a:p>
          <a:p>
            <a:r>
              <a:rPr lang="en-US" dirty="0" smtClean="0"/>
              <a:t> </a:t>
            </a:r>
            <a:r>
              <a:rPr lang="en-US" dirty="0"/>
              <a:t>Large software projects are often “bespoke”.</a:t>
            </a:r>
          </a:p>
          <a:p>
            <a:pPr lvl="1"/>
            <a:r>
              <a:rPr lang="en-US" dirty="0"/>
              <a:t>Most large software systems </a:t>
            </a:r>
            <a:r>
              <a:rPr lang="en-US" dirty="0" smtClean="0"/>
              <a:t>are one-off</a:t>
            </a:r>
            <a:r>
              <a:rPr lang="en-US" dirty="0"/>
              <a:t>, with experience gained in </a:t>
            </a:r>
            <a:r>
              <a:rPr lang="en-US" dirty="0" smtClean="0"/>
              <a:t>one project </a:t>
            </a:r>
            <a:r>
              <a:rPr lang="en-US" dirty="0"/>
              <a:t>being of little help in another</a:t>
            </a:r>
            <a:r>
              <a:rPr lang="en-US" dirty="0" smtClean="0"/>
              <a:t>.</a:t>
            </a:r>
          </a:p>
          <a:p>
            <a:r>
              <a:rPr lang="en-US" dirty="0"/>
              <a:t>The technology changes very quickly.</a:t>
            </a:r>
          </a:p>
          <a:p>
            <a:pPr lvl="1"/>
            <a:r>
              <a:rPr lang="en-US" dirty="0"/>
              <a:t>Most large software projects employ new technology; for many projects, </a:t>
            </a:r>
          </a:p>
          <a:p>
            <a:pPr lvl="1"/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942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Activities in software project management</a:t>
            </a:r>
            <a:r>
              <a:rPr lang="en-US" sz="4800" dirty="0" smtClean="0"/>
              <a:t>:</a:t>
            </a:r>
            <a:endParaRPr lang="en-US"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arenR"/>
            </a:pPr>
            <a:r>
              <a:rPr lang="en-US" dirty="0"/>
              <a:t>P</a:t>
            </a:r>
            <a:r>
              <a:rPr lang="en-US" dirty="0" smtClean="0"/>
              <a:t>roject Planning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P</a:t>
            </a:r>
            <a:r>
              <a:rPr lang="en-US" dirty="0" smtClean="0"/>
              <a:t>roject  Scheduling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 smtClean="0"/>
              <a:t>isk Management</a:t>
            </a:r>
            <a:endParaRPr lang="en-US" dirty="0"/>
          </a:p>
          <a:p>
            <a:pPr marL="514350" indent="-514350">
              <a:buFont typeface="+mj-lt"/>
              <a:buAutoNum type="arabicParenR"/>
            </a:pPr>
            <a:r>
              <a:rPr lang="en-US" dirty="0"/>
              <a:t>M</a:t>
            </a:r>
            <a:r>
              <a:rPr lang="en-US" dirty="0" smtClean="0"/>
              <a:t>anaging people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98682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 Project Planning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The biggest single problem that </a:t>
            </a:r>
            <a:r>
              <a:rPr lang="en-US" dirty="0" smtClean="0"/>
              <a:t>afflicts software </a:t>
            </a:r>
            <a:r>
              <a:rPr lang="en-US" dirty="0"/>
              <a:t>developing is that </a:t>
            </a:r>
            <a:r>
              <a:rPr lang="en-US" dirty="0" smtClean="0"/>
              <a:t>of underestimating </a:t>
            </a:r>
            <a:r>
              <a:rPr lang="en-US" dirty="0"/>
              <a:t>resources required for </a:t>
            </a:r>
            <a:r>
              <a:rPr lang="en-US" dirty="0" smtClean="0"/>
              <a:t>a project</a:t>
            </a:r>
            <a:r>
              <a:rPr lang="en-US" dirty="0"/>
              <a:t>.</a:t>
            </a:r>
          </a:p>
          <a:p>
            <a:r>
              <a:rPr lang="en-US" dirty="0" smtClean="0"/>
              <a:t>Developing </a:t>
            </a:r>
            <a:r>
              <a:rPr lang="en-US" dirty="0"/>
              <a:t>a realistic project plan </a:t>
            </a:r>
            <a:r>
              <a:rPr lang="en-US" dirty="0" smtClean="0"/>
              <a:t>is essential </a:t>
            </a:r>
            <a:r>
              <a:rPr lang="en-US" dirty="0"/>
              <a:t>to gain an understanding of </a:t>
            </a:r>
            <a:r>
              <a:rPr lang="en-US" dirty="0" smtClean="0"/>
              <a:t>the resources </a:t>
            </a:r>
            <a:r>
              <a:rPr lang="en-US" dirty="0"/>
              <a:t>required, and how these </a:t>
            </a:r>
            <a:r>
              <a:rPr lang="en-US" dirty="0" smtClean="0"/>
              <a:t>should be </a:t>
            </a:r>
            <a:r>
              <a:rPr lang="en-US" dirty="0"/>
              <a:t>applied</a:t>
            </a:r>
            <a:r>
              <a:rPr lang="en-US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239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 smtClean="0"/>
              <a:t>1.1 Types </a:t>
            </a:r>
            <a:r>
              <a:rPr lang="en-US" dirty="0"/>
              <a:t>of plan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dirty="0"/>
              <a:t>Software development plan.</a:t>
            </a:r>
          </a:p>
          <a:p>
            <a:pPr lvl="1"/>
            <a:r>
              <a:rPr lang="en-US" dirty="0"/>
              <a:t>The central plan, which describes how the system will be developed.</a:t>
            </a:r>
          </a:p>
          <a:p>
            <a:r>
              <a:rPr lang="en-US" dirty="0" smtClean="0"/>
              <a:t> </a:t>
            </a:r>
            <a:r>
              <a:rPr lang="en-US" dirty="0"/>
              <a:t>Quality assurance plan.</a:t>
            </a:r>
          </a:p>
          <a:p>
            <a:pPr lvl="1"/>
            <a:r>
              <a:rPr lang="en-US" dirty="0"/>
              <a:t>Specifies the quality procedures &amp; standards to be used.</a:t>
            </a:r>
          </a:p>
          <a:p>
            <a:r>
              <a:rPr lang="en-US" dirty="0" smtClean="0"/>
              <a:t> </a:t>
            </a:r>
            <a:r>
              <a:rPr lang="en-US" dirty="0"/>
              <a:t>Validation plan.</a:t>
            </a:r>
          </a:p>
          <a:p>
            <a:pPr lvl="1"/>
            <a:r>
              <a:rPr lang="en-US" dirty="0"/>
              <a:t>Defines how a client will validate the system that has been developed.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88650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management plan.</a:t>
            </a:r>
          </a:p>
          <a:p>
            <a:pPr lvl="1"/>
            <a:r>
              <a:rPr lang="en-US" dirty="0"/>
              <a:t>Defines how the system will </a:t>
            </a:r>
            <a:r>
              <a:rPr lang="en-US" dirty="0" smtClean="0"/>
              <a:t>be configured </a:t>
            </a:r>
            <a:r>
              <a:rPr lang="en-US" dirty="0"/>
              <a:t>and installed.</a:t>
            </a:r>
          </a:p>
          <a:p>
            <a:r>
              <a:rPr lang="en-US" dirty="0" smtClean="0"/>
              <a:t> </a:t>
            </a:r>
            <a:r>
              <a:rPr lang="en-US" dirty="0"/>
              <a:t>Maintenance plan.</a:t>
            </a:r>
          </a:p>
          <a:p>
            <a:pPr lvl="1"/>
            <a:r>
              <a:rPr lang="en-US" dirty="0"/>
              <a:t>Defines how the system will </a:t>
            </a:r>
            <a:r>
              <a:rPr lang="en-US" dirty="0" smtClean="0"/>
              <a:t>be maintained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Staff development plan.</a:t>
            </a:r>
          </a:p>
          <a:p>
            <a:pPr lvl="1"/>
            <a:r>
              <a:rPr lang="en-US" dirty="0"/>
              <a:t>Describes how the skills of </a:t>
            </a:r>
            <a:r>
              <a:rPr lang="en-US" dirty="0" smtClean="0"/>
              <a:t>the participants </a:t>
            </a:r>
            <a:r>
              <a:rPr lang="en-US" dirty="0"/>
              <a:t>will be developed.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20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Project planning process</a:t>
            </a:r>
          </a:p>
        </p:txBody>
      </p:sp>
      <p:sp>
        <p:nvSpPr>
          <p:cNvPr id="22534" name="Rectangle 6"/>
          <p:cNvSpPr>
            <a:spLocks noChangeArrowheads="1"/>
          </p:cNvSpPr>
          <p:nvPr/>
        </p:nvSpPr>
        <p:spPr bwMode="auto">
          <a:xfrm>
            <a:off x="612151" y="1682632"/>
            <a:ext cx="8110996" cy="4665480"/>
          </a:xfrm>
          <a:prstGeom prst="rect">
            <a:avLst/>
          </a:prstGeom>
          <a:solidFill>
            <a:srgbClr val="DBFDFF"/>
          </a:solidFill>
          <a:ln w="12700">
            <a:solidFill>
              <a:srgbClr val="DBFDFF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Establish the project constraints 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Make initial assessments of the project parameters 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Define project milestones and deliverables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while project has not been completed or cancelled loop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	Draw up project schedule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	Initiate activities according to schedule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Wait ( for a while )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Review project progress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Revise estimates of project parameters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Update the project schedule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Re-negotiate project constraints and deliverables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if ( problems arise ) then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	Initiate technical review and possible revision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 	end if</a:t>
            </a:r>
          </a:p>
          <a:p>
            <a:r>
              <a:rPr lang="en-US">
                <a:solidFill>
                  <a:srgbClr val="000000"/>
                </a:solidFill>
                <a:latin typeface="Arial" pitchFamily="34" charset="0"/>
              </a:rPr>
              <a:t>end loop </a:t>
            </a:r>
          </a:p>
          <a:p>
            <a:endParaRPr lang="en-US" sz="2000">
              <a:solidFill>
                <a:schemeClr val="bg1"/>
              </a:solidFill>
              <a:latin typeface="Arial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27550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r>
              <a:rPr lang="en-US" sz="4400" dirty="0" smtClean="0"/>
              <a:t>1.2 </a:t>
            </a:r>
            <a:r>
              <a:rPr lang="en-US" sz="4400" dirty="0"/>
              <a:t>The Software Development </a:t>
            </a:r>
            <a:r>
              <a:rPr lang="en-US" sz="4400" dirty="0" smtClean="0"/>
              <a:t>Plan</a:t>
            </a:r>
            <a:endParaRPr lang="en-US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389437"/>
          </a:xfrm>
        </p:spPr>
        <p:txBody>
          <a:bodyPr/>
          <a:lstStyle/>
          <a:p>
            <a:r>
              <a:rPr lang="en-US" sz="2400" dirty="0" smtClean="0"/>
              <a:t>This </a:t>
            </a:r>
            <a:r>
              <a:rPr lang="en-US" sz="2400" dirty="0"/>
              <a:t>is usually what is meant by a </a:t>
            </a:r>
            <a:r>
              <a:rPr lang="en-US" sz="2400" dirty="0" smtClean="0"/>
              <a:t>project plan</a:t>
            </a:r>
            <a:r>
              <a:rPr lang="en-US" sz="2400" dirty="0"/>
              <a:t>.</a:t>
            </a:r>
          </a:p>
          <a:p>
            <a:r>
              <a:rPr lang="en-US" sz="2400" dirty="0" smtClean="0"/>
              <a:t>Specifies </a:t>
            </a:r>
            <a:r>
              <a:rPr lang="en-US" sz="2400" dirty="0"/>
              <a:t>the order of work to be </a:t>
            </a:r>
            <a:r>
              <a:rPr lang="en-US" sz="2400" dirty="0" smtClean="0"/>
              <a:t>carried out</a:t>
            </a:r>
            <a:r>
              <a:rPr lang="en-US" sz="2400" dirty="0"/>
              <a:t>, resources, responsibilities, and so on.</a:t>
            </a:r>
          </a:p>
          <a:p>
            <a:r>
              <a:rPr lang="en-US" sz="2400" dirty="0" smtClean="0"/>
              <a:t>Varies </a:t>
            </a:r>
            <a:r>
              <a:rPr lang="en-US" sz="2400" dirty="0"/>
              <a:t>from small and relatively </a:t>
            </a:r>
            <a:r>
              <a:rPr lang="en-US" sz="2400" dirty="0" smtClean="0"/>
              <a:t>informal to </a:t>
            </a:r>
            <a:r>
              <a:rPr lang="en-US" sz="2400" dirty="0"/>
              <a:t>large and very formal.</a:t>
            </a:r>
          </a:p>
          <a:p>
            <a:r>
              <a:rPr lang="en-US" sz="2400" dirty="0" smtClean="0"/>
              <a:t>Developing </a:t>
            </a:r>
            <a:r>
              <a:rPr lang="en-US" sz="2400" dirty="0"/>
              <a:t>a project plan is as </a:t>
            </a:r>
            <a:r>
              <a:rPr lang="en-US" sz="2400" dirty="0" smtClean="0"/>
              <a:t>important as </a:t>
            </a:r>
            <a:r>
              <a:rPr lang="en-US" sz="2400" dirty="0"/>
              <a:t>properly designing code:</a:t>
            </a:r>
          </a:p>
          <a:p>
            <a:pPr lvl="1"/>
            <a:r>
              <a:rPr lang="en-US" sz="2000" dirty="0"/>
              <a:t>On the basis of a project plan, contracts will </a:t>
            </a:r>
            <a:r>
              <a:rPr lang="en-US" sz="2000" dirty="0" smtClean="0"/>
              <a:t>be signed </a:t>
            </a:r>
            <a:r>
              <a:rPr lang="en-US" sz="2000" dirty="0"/>
              <a:t>and careers made or broken. . .</a:t>
            </a:r>
          </a:p>
          <a:p>
            <a:r>
              <a:rPr lang="en-US" dirty="0" smtClean="0"/>
              <a:t> </a:t>
            </a:r>
            <a:r>
              <a:rPr lang="en-US" dirty="0"/>
              <a:t>Important not to</a:t>
            </a:r>
            <a:r>
              <a:rPr lang="en-US" dirty="0" smtClean="0"/>
              <a:t>:</a:t>
            </a:r>
          </a:p>
          <a:p>
            <a:pPr lvl="3"/>
            <a:r>
              <a:rPr lang="en-US" dirty="0" smtClean="0"/>
              <a:t>overestimate your team’s ability;</a:t>
            </a:r>
          </a:p>
          <a:p>
            <a:pPr lvl="3"/>
            <a:r>
              <a:rPr lang="en-US" dirty="0" smtClean="0"/>
              <a:t>simply tell clients what they want to hear;</a:t>
            </a:r>
          </a:p>
          <a:p>
            <a:pPr lvl="3"/>
            <a:r>
              <a:rPr lang="en-US" dirty="0" smtClean="0"/>
              <a:t>be pressured by developers (“we can do that in an afternoon!”)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8486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1.2.1 Structure </a:t>
            </a:r>
            <a:r>
              <a:rPr lang="en-US" sz="4000" dirty="0"/>
              <a:t>of Development </a:t>
            </a:r>
            <a:r>
              <a:rPr lang="en-US" sz="4000" dirty="0" smtClean="0"/>
              <a:t>Plan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1</a:t>
            </a:r>
            <a:r>
              <a:rPr lang="en-US" dirty="0"/>
              <a:t>. Introduction</a:t>
            </a:r>
          </a:p>
          <a:p>
            <a:pPr lvl="1"/>
            <a:r>
              <a:rPr lang="en-US" dirty="0"/>
              <a:t>brief intro to project — references </a:t>
            </a:r>
            <a:r>
              <a:rPr lang="en-US" dirty="0" smtClean="0"/>
              <a:t>to requirements </a:t>
            </a:r>
            <a:r>
              <a:rPr lang="en-US" dirty="0"/>
              <a:t>spec</a:t>
            </a:r>
          </a:p>
          <a:p>
            <a:pPr marL="0" indent="0">
              <a:buNone/>
            </a:pPr>
            <a:r>
              <a:rPr lang="en-US" dirty="0"/>
              <a:t>2. Project </a:t>
            </a:r>
            <a:r>
              <a:rPr lang="en-US" dirty="0" smtClean="0"/>
              <a:t>organization</a:t>
            </a:r>
            <a:endParaRPr lang="en-US" dirty="0"/>
          </a:p>
          <a:p>
            <a:pPr lvl="1"/>
            <a:r>
              <a:rPr lang="en-US" dirty="0"/>
              <a:t>intro to </a:t>
            </a:r>
            <a:r>
              <a:rPr lang="en-US" dirty="0" smtClean="0"/>
              <a:t>organizations, </a:t>
            </a:r>
            <a:r>
              <a:rPr lang="en-US" dirty="0"/>
              <a:t>people, and </a:t>
            </a:r>
            <a:r>
              <a:rPr lang="en-US" dirty="0" smtClean="0"/>
              <a:t>their roles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3. Risk Analysis</a:t>
            </a:r>
          </a:p>
          <a:p>
            <a:pPr lvl="1"/>
            <a:r>
              <a:rPr lang="en-US" dirty="0"/>
              <a:t>what are the key risks to the project?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19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7104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35163"/>
            <a:ext cx="8686800" cy="4389437"/>
          </a:xfrm>
          <a:noFill/>
          <a:ln/>
        </p:spPr>
        <p:txBody>
          <a:bodyPr lIns="90830" tIns="44618" rIns="90830" bIns="44618"/>
          <a:lstStyle/>
          <a:p>
            <a:r>
              <a:rPr lang="en-GB" dirty="0"/>
              <a:t>Concerned with activities involved in ensuring </a:t>
            </a:r>
            <a:br>
              <a:rPr lang="en-GB" dirty="0"/>
            </a:br>
            <a:r>
              <a:rPr lang="en-GB" dirty="0"/>
              <a:t>that software is delivered on time and on </a:t>
            </a:r>
            <a:r>
              <a:rPr lang="en-GB" dirty="0" smtClean="0"/>
              <a:t>schedule </a:t>
            </a:r>
            <a:r>
              <a:rPr lang="en-GB" dirty="0"/>
              <a:t>and in accordance with the </a:t>
            </a:r>
            <a:r>
              <a:rPr lang="en-GB" dirty="0" smtClean="0"/>
              <a:t>requirements </a:t>
            </a:r>
            <a:r>
              <a:rPr lang="en-GB" dirty="0"/>
              <a:t>of the </a:t>
            </a:r>
            <a:r>
              <a:rPr lang="en-GB" dirty="0" smtClean="0"/>
              <a:t>organisations </a:t>
            </a:r>
            <a:r>
              <a:rPr lang="en-GB" dirty="0"/>
              <a:t>developing </a:t>
            </a:r>
            <a:r>
              <a:rPr lang="en-GB" dirty="0" smtClean="0"/>
              <a:t>and </a:t>
            </a:r>
            <a:r>
              <a:rPr lang="en-GB" dirty="0"/>
              <a:t>procuring the software.</a:t>
            </a:r>
          </a:p>
          <a:p>
            <a:r>
              <a:rPr lang="en-GB" dirty="0"/>
              <a:t>Project management is needed because software development is always subject to budget and schedule constraints that are set by the organisation developing the software.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30" tIns="44618" rIns="90830" bIns="44618"/>
          <a:lstStyle/>
          <a:p>
            <a:r>
              <a:rPr lang="en-GB" dirty="0"/>
              <a:t>Software </a:t>
            </a:r>
            <a:r>
              <a:rPr lang="en-GB" dirty="0" smtClean="0"/>
              <a:t>Project Management</a:t>
            </a:r>
            <a:endParaRPr lang="en-GB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177331"/>
      </p:ext>
    </p:extLst>
  </p:cSld>
  <p:clrMapOvr>
    <a:masterClrMapping/>
  </p:clrMapOvr>
  <p:transition advTm="2000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163"/>
            <a:ext cx="8458200" cy="4389437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4. Hardware </a:t>
            </a:r>
            <a:r>
              <a:rPr lang="en-US" dirty="0"/>
              <a:t>and software resources</a:t>
            </a:r>
          </a:p>
          <a:p>
            <a:pPr lvl="1"/>
            <a:r>
              <a:rPr lang="en-US" dirty="0"/>
              <a:t>what h/ware and s/ware resources </a:t>
            </a:r>
            <a:r>
              <a:rPr lang="en-US" dirty="0" smtClean="0"/>
              <a:t>will be </a:t>
            </a:r>
            <a:r>
              <a:rPr lang="en-US" dirty="0"/>
              <a:t>required for the project and when?</a:t>
            </a:r>
          </a:p>
          <a:p>
            <a:pPr marL="0" indent="0">
              <a:buNone/>
            </a:pPr>
            <a:r>
              <a:rPr lang="en-US" dirty="0"/>
              <a:t>5. Work breakdown</a:t>
            </a:r>
          </a:p>
          <a:p>
            <a:pPr lvl="1"/>
            <a:r>
              <a:rPr lang="en-US" dirty="0"/>
              <a:t>the project divided into </a:t>
            </a:r>
            <a:r>
              <a:rPr lang="en-US" dirty="0" smtClean="0"/>
              <a:t>activities , milestones</a:t>
            </a:r>
            <a:r>
              <a:rPr lang="en-US" dirty="0"/>
              <a:t>, deliverables; </a:t>
            </a:r>
            <a:r>
              <a:rPr lang="en-US" dirty="0" smtClean="0"/>
              <a:t>dependencies between </a:t>
            </a:r>
            <a:r>
              <a:rPr lang="en-US" dirty="0"/>
              <a:t>tasks </a:t>
            </a:r>
            <a:r>
              <a:rPr lang="en-US" dirty="0" err="1"/>
              <a:t>etc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6. Project schedule</a:t>
            </a:r>
          </a:p>
          <a:p>
            <a:pPr lvl="1"/>
            <a:r>
              <a:rPr lang="en-US" dirty="0"/>
              <a:t>actual time required — allocation of dates</a:t>
            </a:r>
          </a:p>
          <a:p>
            <a:pPr marL="0" indent="0">
              <a:buNone/>
            </a:pPr>
            <a:r>
              <a:rPr lang="en-US" dirty="0"/>
              <a:t>7. Reporting and progress </a:t>
            </a:r>
            <a:r>
              <a:rPr lang="en-US" dirty="0" smtClean="0"/>
              <a:t>measurement : mechanisms </a:t>
            </a:r>
            <a:r>
              <a:rPr lang="en-US" dirty="0"/>
              <a:t>to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monitor </a:t>
            </a:r>
            <a:r>
              <a:rPr lang="en-US" dirty="0"/>
              <a:t>progress.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623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1.2.2 </a:t>
            </a:r>
            <a:r>
              <a:rPr lang="en-US" dirty="0"/>
              <a:t>Work </a:t>
            </a:r>
            <a:r>
              <a:rPr lang="en-US" dirty="0" smtClean="0"/>
              <a:t>Breakdown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 </a:t>
            </a:r>
            <a:r>
              <a:rPr lang="en-US" dirty="0"/>
              <a:t>are many ways of breaking </a:t>
            </a:r>
            <a:r>
              <a:rPr lang="en-US" dirty="0" smtClean="0"/>
              <a:t>down the </a:t>
            </a:r>
            <a:r>
              <a:rPr lang="en-US" dirty="0"/>
              <a:t>activities in a project, but the </a:t>
            </a:r>
            <a:r>
              <a:rPr lang="en-US" dirty="0" smtClean="0"/>
              <a:t>most usual </a:t>
            </a:r>
            <a:r>
              <a:rPr lang="en-US" dirty="0"/>
              <a:t>is into: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work packages;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tasks;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deliverables;</a:t>
            </a:r>
          </a:p>
          <a:p>
            <a:pPr lvl="1"/>
            <a:r>
              <a:rPr lang="en-US" dirty="0" smtClean="0"/>
              <a:t> </a:t>
            </a:r>
            <a:r>
              <a:rPr lang="en-US" dirty="0"/>
              <a:t>milestones.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31005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err="1"/>
              <a:t>workpackage</a:t>
            </a:r>
            <a:r>
              <a:rPr lang="en-US" dirty="0"/>
              <a:t> is a large, logically </a:t>
            </a:r>
            <a:r>
              <a:rPr lang="en-US" dirty="0" smtClean="0"/>
              <a:t>distinct section </a:t>
            </a:r>
            <a:r>
              <a:rPr lang="en-US" dirty="0"/>
              <a:t>of work:</a:t>
            </a:r>
          </a:p>
          <a:p>
            <a:r>
              <a:rPr lang="en-US" dirty="0" smtClean="0"/>
              <a:t> </a:t>
            </a:r>
            <a:r>
              <a:rPr lang="en-US" dirty="0"/>
              <a:t>typically at least 12 months duration;</a:t>
            </a:r>
          </a:p>
          <a:p>
            <a:r>
              <a:rPr lang="en-US" dirty="0" smtClean="0"/>
              <a:t> </a:t>
            </a:r>
            <a:r>
              <a:rPr lang="en-US" dirty="0"/>
              <a:t>may include multiple </a:t>
            </a:r>
            <a:r>
              <a:rPr lang="en-US" dirty="0" smtClean="0"/>
              <a:t>concurrent activities</a:t>
            </a:r>
            <a:r>
              <a:rPr lang="en-US" dirty="0"/>
              <a:t>;</a:t>
            </a:r>
          </a:p>
          <a:p>
            <a:r>
              <a:rPr lang="en-US" dirty="0" smtClean="0"/>
              <a:t> </a:t>
            </a:r>
            <a:r>
              <a:rPr lang="en-US" dirty="0"/>
              <a:t>independent of other activities;</a:t>
            </a:r>
          </a:p>
          <a:p>
            <a:r>
              <a:rPr lang="en-US" dirty="0" smtClean="0"/>
              <a:t> </a:t>
            </a:r>
            <a:r>
              <a:rPr lang="en-US" dirty="0"/>
              <a:t>but may depend on, or feed into </a:t>
            </a:r>
            <a:r>
              <a:rPr lang="en-US" dirty="0" smtClean="0"/>
              <a:t>other activities</a:t>
            </a:r>
            <a:r>
              <a:rPr lang="en-US" dirty="0"/>
              <a:t>;</a:t>
            </a:r>
          </a:p>
          <a:p>
            <a:r>
              <a:rPr lang="en-US" dirty="0" smtClean="0"/>
              <a:t>typically </a:t>
            </a:r>
            <a:r>
              <a:rPr lang="en-US" dirty="0"/>
              <a:t>allocated to a single team.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852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US" sz="3200" b="1" dirty="0"/>
              <a:t>task</a:t>
            </a:r>
            <a:r>
              <a:rPr lang="en-US" sz="3200" dirty="0"/>
              <a:t> </a:t>
            </a:r>
            <a:r>
              <a:rPr lang="en-US" dirty="0"/>
              <a:t>is typically a much smaller piece </a:t>
            </a:r>
            <a:r>
              <a:rPr lang="en-US" dirty="0" smtClean="0"/>
              <a:t>of </a:t>
            </a:r>
            <a:r>
              <a:rPr lang="en-US" dirty="0" err="1" smtClean="0"/>
              <a:t>work:A</a:t>
            </a:r>
            <a:r>
              <a:rPr lang="en-US" dirty="0" smtClean="0"/>
              <a:t> </a:t>
            </a:r>
            <a:r>
              <a:rPr lang="en-US" dirty="0"/>
              <a:t>part of a </a:t>
            </a:r>
            <a:r>
              <a:rPr lang="en-US" dirty="0" err="1"/>
              <a:t>workpackage</a:t>
            </a:r>
            <a:r>
              <a:rPr lang="en-US" dirty="0"/>
              <a:t>.</a:t>
            </a:r>
          </a:p>
          <a:p>
            <a:r>
              <a:rPr lang="en-US" dirty="0" smtClean="0"/>
              <a:t> </a:t>
            </a:r>
            <a:r>
              <a:rPr lang="en-US" dirty="0"/>
              <a:t>typically 3–6 person months effort;</a:t>
            </a:r>
          </a:p>
          <a:p>
            <a:r>
              <a:rPr lang="en-US" dirty="0" smtClean="0"/>
              <a:t>may </a:t>
            </a:r>
            <a:r>
              <a:rPr lang="en-US" dirty="0"/>
              <a:t>be dependent on other </a:t>
            </a:r>
            <a:r>
              <a:rPr lang="en-US" dirty="0" smtClean="0"/>
              <a:t>concurrent activities</a:t>
            </a:r>
            <a:r>
              <a:rPr lang="en-US" dirty="0"/>
              <a:t>;</a:t>
            </a:r>
          </a:p>
          <a:p>
            <a:r>
              <a:rPr lang="en-US" dirty="0" smtClean="0"/>
              <a:t>typically </a:t>
            </a:r>
            <a:r>
              <a:rPr lang="en-US" dirty="0"/>
              <a:t>allocated to a single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33456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389437"/>
          </a:xfrm>
        </p:spPr>
        <p:txBody>
          <a:bodyPr/>
          <a:lstStyle/>
          <a:p>
            <a:pPr marL="0" indent="0" algn="just">
              <a:buNone/>
            </a:pPr>
            <a:r>
              <a:rPr lang="en-US" sz="2000" b="1" dirty="0"/>
              <a:t>A deliverable </a:t>
            </a:r>
            <a:r>
              <a:rPr lang="en-US" sz="2000" dirty="0"/>
              <a:t>is an output of the project </a:t>
            </a:r>
            <a:r>
              <a:rPr lang="en-US" sz="2000" dirty="0" smtClean="0"/>
              <a:t>that can </a:t>
            </a:r>
            <a:r>
              <a:rPr lang="en-US" sz="2000" dirty="0"/>
              <a:t>meaningfully be assessed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GB" sz="2000" dirty="0"/>
              <a:t>-</a:t>
            </a:r>
            <a:r>
              <a:rPr lang="en-GB" sz="2000" dirty="0" smtClean="0"/>
              <a:t>is </a:t>
            </a:r>
            <a:r>
              <a:rPr lang="en-GB" sz="2000" dirty="0"/>
              <a:t>a measurable and tangible outcome of the project</a:t>
            </a:r>
            <a:endParaRPr lang="en-US" sz="2000" dirty="0"/>
          </a:p>
          <a:p>
            <a:pPr marL="0" indent="0" algn="just">
              <a:buNone/>
            </a:pPr>
            <a:r>
              <a:rPr lang="en-US" sz="2000" dirty="0"/>
              <a:t>Examples</a:t>
            </a:r>
            <a:r>
              <a:rPr lang="en-US" sz="2000" dirty="0" smtClean="0"/>
              <a:t>: – </a:t>
            </a:r>
            <a:r>
              <a:rPr lang="en-US" sz="2000" dirty="0"/>
              <a:t>a report (e.g., requirements spec);</a:t>
            </a:r>
          </a:p>
          <a:p>
            <a:pPr marL="0" indent="0" algn="just">
              <a:buNone/>
            </a:pPr>
            <a:r>
              <a:rPr lang="en-US" sz="2000" dirty="0"/>
              <a:t> </a:t>
            </a:r>
            <a:r>
              <a:rPr lang="en-US" sz="2000" dirty="0" smtClean="0"/>
              <a:t>                    code </a:t>
            </a:r>
            <a:r>
              <a:rPr lang="en-US" sz="2000" dirty="0"/>
              <a:t>(e.g., alpha tested product).</a:t>
            </a:r>
          </a:p>
          <a:p>
            <a:pPr algn="just"/>
            <a:r>
              <a:rPr lang="en-US" sz="2000" dirty="0"/>
              <a:t>Deliverables are indicators (but </a:t>
            </a:r>
            <a:r>
              <a:rPr lang="en-US" sz="2000" dirty="0" smtClean="0"/>
              <a:t>only indicators</a:t>
            </a:r>
            <a:r>
              <a:rPr lang="en-US" sz="2000" dirty="0"/>
              <a:t>) of progress</a:t>
            </a:r>
            <a:r>
              <a:rPr lang="en-US" sz="2000" dirty="0" smtClean="0"/>
              <a:t>.</a:t>
            </a:r>
          </a:p>
          <a:p>
            <a:pPr algn="just"/>
            <a:endParaRPr lang="en-US" sz="2000" dirty="0"/>
          </a:p>
          <a:p>
            <a:pPr marL="0" indent="0" algn="just">
              <a:buNone/>
            </a:pPr>
            <a:r>
              <a:rPr lang="en-US" sz="2000" b="1" dirty="0" smtClean="0"/>
              <a:t>A </a:t>
            </a:r>
            <a:r>
              <a:rPr lang="en-US" sz="2000" b="1" dirty="0"/>
              <a:t>milestone </a:t>
            </a:r>
            <a:r>
              <a:rPr lang="en-US" sz="2000" dirty="0"/>
              <a:t>is a point at which progress </a:t>
            </a:r>
            <a:r>
              <a:rPr lang="en-US" sz="2000" dirty="0" smtClean="0"/>
              <a:t>on the </a:t>
            </a:r>
            <a:r>
              <a:rPr lang="en-US" sz="2000" dirty="0"/>
              <a:t>project may be assessed</a:t>
            </a:r>
            <a:r>
              <a:rPr lang="en-US" sz="2000" dirty="0" smtClean="0"/>
              <a:t>.</a:t>
            </a:r>
          </a:p>
          <a:p>
            <a:pPr marL="0" indent="0" algn="just">
              <a:buNone/>
            </a:pPr>
            <a:r>
              <a:rPr lang="en-GB" sz="2000" dirty="0" smtClean="0"/>
              <a:t>-are </a:t>
            </a:r>
            <a:r>
              <a:rPr lang="en-GB" sz="2000" dirty="0"/>
              <a:t>checkpoints throughout the life of the project</a:t>
            </a:r>
            <a:endParaRPr lang="en-US" sz="2000" dirty="0"/>
          </a:p>
          <a:p>
            <a:pPr algn="just"/>
            <a:r>
              <a:rPr lang="en-US" sz="2000" dirty="0"/>
              <a:t>Typically a major turning point in </a:t>
            </a:r>
            <a:r>
              <a:rPr lang="en-US" sz="2000" dirty="0" smtClean="0"/>
              <a:t>the project</a:t>
            </a:r>
            <a:r>
              <a:rPr lang="en-US" sz="2000" dirty="0"/>
              <a:t>.</a:t>
            </a:r>
          </a:p>
          <a:p>
            <a:pPr marL="0" indent="0" algn="just">
              <a:buNone/>
            </a:pPr>
            <a:r>
              <a:rPr lang="en-US" sz="2000" dirty="0"/>
              <a:t>EXAMPLES</a:t>
            </a:r>
            <a:r>
              <a:rPr lang="en-US" sz="2000" dirty="0" smtClean="0"/>
              <a:t>: – </a:t>
            </a:r>
            <a:r>
              <a:rPr lang="en-US" sz="2000" dirty="0"/>
              <a:t>delivery of requirements spec;</a:t>
            </a:r>
          </a:p>
          <a:p>
            <a:pPr marL="0" indent="0" algn="just">
              <a:buNone/>
            </a:pPr>
            <a:r>
              <a:rPr lang="en-US" sz="2000" dirty="0" smtClean="0"/>
              <a:t>                          delivery </a:t>
            </a:r>
            <a:r>
              <a:rPr lang="en-US" sz="2000" dirty="0"/>
              <a:t>of alpha tested code.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991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 smtClean="0"/>
              <a:t>2.Project </a:t>
            </a:r>
            <a:r>
              <a:rPr lang="en-GB" dirty="0"/>
              <a:t>S</a:t>
            </a:r>
            <a:r>
              <a:rPr lang="en-GB" dirty="0" smtClean="0"/>
              <a:t>cheduling</a:t>
            </a:r>
            <a:endParaRPr lang="en-GB" dirty="0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Split project into tasks and estimate time and resources required to complete each task.</a:t>
            </a:r>
          </a:p>
          <a:p>
            <a:r>
              <a:rPr lang="en-GB"/>
              <a:t>Organize tasks concurrently to make optimal </a:t>
            </a:r>
            <a:br>
              <a:rPr lang="en-GB"/>
            </a:br>
            <a:r>
              <a:rPr lang="en-GB"/>
              <a:t>use of workforce.</a:t>
            </a:r>
          </a:p>
          <a:p>
            <a:r>
              <a:rPr lang="en-GB"/>
              <a:t>Minimize task dependencies to avoid delays </a:t>
            </a:r>
            <a:br>
              <a:rPr lang="en-GB"/>
            </a:br>
            <a:r>
              <a:rPr lang="en-GB"/>
              <a:t>caused by one task waiting for another to complete.</a:t>
            </a:r>
          </a:p>
          <a:p>
            <a:r>
              <a:rPr lang="en-GB"/>
              <a:t>Dependent on project managers intuition and experience.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837845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5" name="Rectangle 5"/>
          <p:cNvSpPr>
            <a:spLocks noChangeArrowheads="1"/>
          </p:cNvSpPr>
          <p:nvPr/>
        </p:nvSpPr>
        <p:spPr bwMode="auto">
          <a:xfrm>
            <a:off x="229557" y="2447465"/>
            <a:ext cx="8723146" cy="2523948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2</a:t>
            </a:r>
            <a:r>
              <a:rPr lang="en-GB" sz="4400" dirty="0" smtClean="0"/>
              <a:t>.1 The </a:t>
            </a:r>
            <a:r>
              <a:rPr lang="en-GB" sz="4400" dirty="0"/>
              <a:t>project scheduling process</a:t>
            </a:r>
          </a:p>
        </p:txBody>
      </p:sp>
      <p:pic>
        <p:nvPicPr>
          <p:cNvPr id="46086" name="Picture 6" descr="5.4.Scheduling-process.eps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2594" y="2849532"/>
            <a:ext cx="8417071" cy="1722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481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2</a:t>
            </a:r>
            <a:r>
              <a:rPr lang="en-GB" dirty="0" smtClean="0"/>
              <a:t>.2 Scheduling </a:t>
            </a:r>
            <a:r>
              <a:rPr lang="en-GB" dirty="0"/>
              <a:t>problems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Estimating the difficulty of problems and hence the cost of developing a solution is hard.</a:t>
            </a:r>
          </a:p>
          <a:p>
            <a:r>
              <a:rPr lang="en-GB"/>
              <a:t>Productivity is not proportional to the number of people working on a task.</a:t>
            </a:r>
          </a:p>
          <a:p>
            <a:r>
              <a:rPr lang="en-GB"/>
              <a:t>Adding people to a late project makes it later because of communication overheads.</a:t>
            </a:r>
          </a:p>
          <a:p>
            <a:r>
              <a:rPr lang="en-GB"/>
              <a:t>The unexpected always happens. Always allow contingency in planning.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572831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sz="4000" dirty="0"/>
              <a:t>2</a:t>
            </a:r>
            <a:r>
              <a:rPr lang="en-GB" sz="4000" dirty="0" smtClean="0"/>
              <a:t>.3 Bar charts and activity networks</a:t>
            </a:r>
            <a:endParaRPr lang="en-GB" sz="4000" dirty="0"/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 dirty="0"/>
              <a:t>Graphical notations used to illustrate the project schedule.</a:t>
            </a:r>
          </a:p>
          <a:p>
            <a:r>
              <a:rPr lang="en-GB" dirty="0"/>
              <a:t>Show project breakdown into tasks. Tasks should not be too small. They should take about a week or two.</a:t>
            </a:r>
          </a:p>
          <a:p>
            <a:r>
              <a:rPr lang="en-GB" dirty="0"/>
              <a:t>Activity charts show task dependencies and the </a:t>
            </a:r>
            <a:r>
              <a:rPr lang="en-GB" dirty="0" smtClean="0"/>
              <a:t>critical </a:t>
            </a:r>
            <a:r>
              <a:rPr lang="en-GB" dirty="0"/>
              <a:t>path.</a:t>
            </a:r>
          </a:p>
          <a:p>
            <a:r>
              <a:rPr lang="en-GB" dirty="0"/>
              <a:t>Bar charts show schedule against calendar time.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354372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224301" y="1606149"/>
            <a:ext cx="6274544" cy="48184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533400"/>
            <a:ext cx="8229600" cy="1143000"/>
          </a:xfrm>
          <a:noFill/>
          <a:ln/>
        </p:spPr>
        <p:txBody>
          <a:bodyPr lIns="90840" tIns="44623" rIns="90840" bIns="44623"/>
          <a:lstStyle/>
          <a:p>
            <a:r>
              <a:rPr lang="en-GB" sz="4400" dirty="0"/>
              <a:t>Task durations and dependencies</a:t>
            </a:r>
          </a:p>
        </p:txBody>
      </p:sp>
      <p:graphicFrame>
        <p:nvGraphicFramePr>
          <p:cNvPr id="34821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9848786"/>
              </p:ext>
            </p:extLst>
          </p:nvPr>
        </p:nvGraphicFramePr>
        <p:xfrm>
          <a:off x="1224301" y="1759115"/>
          <a:ext cx="9641372" cy="44678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06" name="Document" r:id="rId3" imgW="5483860" imgH="2556420" progId="Word.Document.8">
                  <p:embed/>
                </p:oleObj>
              </mc:Choice>
              <mc:Fallback>
                <p:oleObj name="Document" r:id="rId3" imgW="5483860" imgH="255642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4301" y="1759115"/>
                        <a:ext cx="9641372" cy="44678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29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22716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  <p:pic>
        <p:nvPicPr>
          <p:cNvPr id="5" name="Content Placeholder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62000" y="1981200"/>
            <a:ext cx="80010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319322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918226" y="1453182"/>
            <a:ext cx="7192770" cy="504789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381000"/>
            <a:ext cx="8229600" cy="1143000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Activity network</a:t>
            </a:r>
          </a:p>
        </p:txBody>
      </p:sp>
      <p:pic>
        <p:nvPicPr>
          <p:cNvPr id="35847" name="Picture 7" descr="5.6 Activity-network(4.6*).eps                                 001BE227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820" y="1606149"/>
            <a:ext cx="6504100" cy="4800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598561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  <a:noFill/>
          <a:ln/>
        </p:spPr>
        <p:txBody>
          <a:bodyPr lIns="90840" tIns="44623" rIns="90840" bIns="44623"/>
          <a:lstStyle/>
          <a:p>
            <a:r>
              <a:rPr lang="en-GB" dirty="0"/>
              <a:t>Activity timeline</a:t>
            </a:r>
          </a:p>
        </p:txBody>
      </p:sp>
      <p:pic>
        <p:nvPicPr>
          <p:cNvPr id="37893" name="Picture 5" descr="5.7 Activity-bar-chart.eps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4301" y="1453182"/>
            <a:ext cx="5968469" cy="490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39899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40" tIns="44623" rIns="90840" bIns="44623"/>
          <a:lstStyle/>
          <a:p>
            <a:r>
              <a:rPr lang="en-GB"/>
              <a:t>Staff allocation</a:t>
            </a:r>
          </a:p>
        </p:txBody>
      </p:sp>
      <p:pic>
        <p:nvPicPr>
          <p:cNvPr id="39940" name="Picture 4" descr="5.8 Staff-alloc-chart.eps 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745" y="1682632"/>
            <a:ext cx="7345808" cy="4410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63241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 Risk </a:t>
            </a:r>
            <a:r>
              <a:rPr lang="en-GB" dirty="0"/>
              <a:t>M</a:t>
            </a:r>
            <a:r>
              <a:rPr lang="en-GB" dirty="0" smtClean="0"/>
              <a:t>anagement</a:t>
            </a:r>
            <a:endParaRPr lang="en-GB" dirty="0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Risk management is concerned with identifying risks and drawing up plans to minimise their effect on a project.</a:t>
            </a:r>
          </a:p>
          <a:p>
            <a:pPr>
              <a:lnSpc>
                <a:spcPct val="90000"/>
              </a:lnSpc>
            </a:pPr>
            <a:r>
              <a:rPr lang="en-GB"/>
              <a:t>A risk is a probability that some adverse circumstance will occur </a:t>
            </a:r>
          </a:p>
          <a:p>
            <a:pPr lvl="1">
              <a:lnSpc>
                <a:spcPct val="90000"/>
              </a:lnSpc>
            </a:pPr>
            <a:r>
              <a:rPr lang="en-GB"/>
              <a:t>Project risks affect schedule or resources;</a:t>
            </a:r>
          </a:p>
          <a:p>
            <a:pPr lvl="1">
              <a:lnSpc>
                <a:spcPct val="90000"/>
              </a:lnSpc>
            </a:pPr>
            <a:r>
              <a:rPr lang="en-GB"/>
              <a:t>Product risks affect the quality or performance of the software being developed;</a:t>
            </a:r>
          </a:p>
          <a:p>
            <a:pPr lvl="1">
              <a:lnSpc>
                <a:spcPct val="90000"/>
              </a:lnSpc>
            </a:pPr>
            <a:r>
              <a:rPr lang="en-GB"/>
              <a:t>Business risks affect the organisation developing or procuring the software.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94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4" name="Rectangle 6"/>
          <p:cNvSpPr>
            <a:spLocks noChangeArrowheads="1"/>
          </p:cNvSpPr>
          <p:nvPr/>
        </p:nvSpPr>
        <p:spPr bwMode="auto">
          <a:xfrm>
            <a:off x="841707" y="1453182"/>
            <a:ext cx="7498845" cy="4741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.1 Software </a:t>
            </a:r>
            <a:r>
              <a:rPr lang="en-GB" dirty="0"/>
              <a:t>risks</a:t>
            </a:r>
          </a:p>
        </p:txBody>
      </p:sp>
      <p:graphicFrame>
        <p:nvGraphicFramePr>
          <p:cNvPr id="48133" name="Object 5"/>
          <p:cNvGraphicFramePr>
            <a:graphicFrameLocks noChangeAspect="1"/>
          </p:cNvGraphicFramePr>
          <p:nvPr/>
        </p:nvGraphicFramePr>
        <p:xfrm>
          <a:off x="994745" y="1529666"/>
          <a:ext cx="7039732" cy="47594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" name="Document" r:id="rId3" imgW="5641848" imgH="3816096" progId="Word.Document.8">
                  <p:embed/>
                </p:oleObj>
              </mc:Choice>
              <mc:Fallback>
                <p:oleObj name="Document" r:id="rId3" imgW="5641848" imgH="3816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4745" y="1529666"/>
                        <a:ext cx="7039732" cy="47594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153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685800"/>
            <a:ext cx="8229600" cy="1143000"/>
          </a:xfrm>
        </p:spPr>
        <p:txBody>
          <a:bodyPr/>
          <a:lstStyle/>
          <a:p>
            <a:r>
              <a:rPr lang="en-GB" sz="4400" dirty="0"/>
              <a:t>3</a:t>
            </a:r>
            <a:r>
              <a:rPr lang="en-GB" sz="4400" dirty="0" smtClean="0"/>
              <a:t>.2 The </a:t>
            </a:r>
            <a:r>
              <a:rPr lang="en-GB" sz="4400" dirty="0"/>
              <a:t>risk management process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/>
              <a:t>Risk identification</a:t>
            </a:r>
          </a:p>
          <a:p>
            <a:pPr lvl="1">
              <a:lnSpc>
                <a:spcPct val="90000"/>
              </a:lnSpc>
            </a:pPr>
            <a:r>
              <a:rPr lang="en-GB"/>
              <a:t>Identify project, product and business risks;</a:t>
            </a:r>
          </a:p>
          <a:p>
            <a:pPr>
              <a:lnSpc>
                <a:spcPct val="90000"/>
              </a:lnSpc>
            </a:pPr>
            <a:r>
              <a:rPr lang="en-GB"/>
              <a:t>Risk analysis</a:t>
            </a:r>
          </a:p>
          <a:p>
            <a:pPr lvl="1">
              <a:lnSpc>
                <a:spcPct val="90000"/>
              </a:lnSpc>
            </a:pPr>
            <a:r>
              <a:rPr lang="en-GB"/>
              <a:t>Assess the likelihood and consequences of these risks;</a:t>
            </a:r>
          </a:p>
          <a:p>
            <a:pPr>
              <a:lnSpc>
                <a:spcPct val="90000"/>
              </a:lnSpc>
            </a:pPr>
            <a:r>
              <a:rPr lang="en-GB"/>
              <a:t>Risk planning</a:t>
            </a:r>
          </a:p>
          <a:p>
            <a:pPr lvl="1">
              <a:lnSpc>
                <a:spcPct val="90000"/>
              </a:lnSpc>
            </a:pPr>
            <a:r>
              <a:rPr lang="en-GB"/>
              <a:t>Draw up plans to avoid or minimise the effects of the risk;</a:t>
            </a:r>
          </a:p>
          <a:p>
            <a:pPr>
              <a:lnSpc>
                <a:spcPct val="90000"/>
              </a:lnSpc>
            </a:pPr>
            <a:r>
              <a:rPr lang="en-GB"/>
              <a:t>Risk monitoring</a:t>
            </a:r>
          </a:p>
          <a:p>
            <a:pPr lvl="1">
              <a:lnSpc>
                <a:spcPct val="90000"/>
              </a:lnSpc>
            </a:pPr>
            <a:r>
              <a:rPr lang="en-GB"/>
              <a:t>Monitor the risks throughout the project;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3166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8" name="Rectangle 6"/>
          <p:cNvSpPr>
            <a:spLocks noChangeArrowheads="1"/>
          </p:cNvSpPr>
          <p:nvPr/>
        </p:nvSpPr>
        <p:spPr bwMode="auto">
          <a:xfrm>
            <a:off x="229556" y="2218015"/>
            <a:ext cx="8570109" cy="3135814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3</a:t>
            </a:r>
            <a:r>
              <a:rPr lang="en-GB" sz="4400" dirty="0" smtClean="0"/>
              <a:t>.3 The </a:t>
            </a:r>
            <a:r>
              <a:rPr lang="en-GB" sz="4400" dirty="0"/>
              <a:t>risk management process</a:t>
            </a:r>
          </a:p>
        </p:txBody>
      </p:sp>
      <p:pic>
        <p:nvPicPr>
          <p:cNvPr id="54277" name="Picture 5" descr="5.10 Risk-man-process.eps                                      000FF90EMacintosh HD                   B8AA5F2E: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1" y="2523949"/>
            <a:ext cx="7881439" cy="23231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47765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3.3.1 Risk </a:t>
            </a:r>
            <a:r>
              <a:rPr lang="en-GB" dirty="0"/>
              <a:t>identification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Technology risks.</a:t>
            </a:r>
          </a:p>
          <a:p>
            <a:r>
              <a:rPr lang="en-GB"/>
              <a:t>People risks.</a:t>
            </a:r>
          </a:p>
          <a:p>
            <a:r>
              <a:rPr lang="en-GB"/>
              <a:t>Organisational risks.</a:t>
            </a:r>
          </a:p>
          <a:p>
            <a:r>
              <a:rPr lang="en-GB"/>
              <a:t>Requirements risks.</a:t>
            </a:r>
          </a:p>
          <a:p>
            <a:r>
              <a:rPr lang="en-GB"/>
              <a:t>Estimation risks.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12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/>
              <a:t>Risks and </a:t>
            </a:r>
            <a:r>
              <a:rPr lang="en-GB" dirty="0" smtClean="0"/>
              <a:t>Risk </a:t>
            </a:r>
            <a:r>
              <a:rPr lang="en-GB" dirty="0"/>
              <a:t>types</a:t>
            </a:r>
          </a:p>
        </p:txBody>
      </p:sp>
      <p:sp>
        <p:nvSpPr>
          <p:cNvPr id="49158" name="Rectangle 6"/>
          <p:cNvSpPr>
            <a:spLocks noChangeArrowheads="1"/>
          </p:cNvSpPr>
          <p:nvPr/>
        </p:nvSpPr>
        <p:spPr bwMode="auto">
          <a:xfrm>
            <a:off x="459113" y="1529665"/>
            <a:ext cx="8187515" cy="4741963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graphicFrame>
        <p:nvGraphicFramePr>
          <p:cNvPr id="49159" name="Object 7"/>
          <p:cNvGraphicFramePr>
            <a:graphicFrameLocks noChangeAspect="1"/>
          </p:cNvGraphicFramePr>
          <p:nvPr/>
        </p:nvGraphicFramePr>
        <p:xfrm>
          <a:off x="765188" y="1606149"/>
          <a:ext cx="7039732" cy="454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2" name="Document" r:id="rId3" imgW="6312408" imgH="4081272" progId="Word.Document.8">
                  <p:embed/>
                </p:oleObj>
              </mc:Choice>
              <mc:Fallback>
                <p:oleObj name="Document" r:id="rId3" imgW="6312408" imgH="408127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5188" y="1606149"/>
                        <a:ext cx="7039732" cy="45491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838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.3.2 Risk </a:t>
            </a:r>
            <a:r>
              <a:rPr lang="en-GB" dirty="0"/>
              <a:t>analysis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Assess probability and seriousness of each risk.</a:t>
            </a:r>
          </a:p>
          <a:p>
            <a:r>
              <a:rPr lang="en-GB"/>
              <a:t>Probability may be very low, low, moderate, high or very high.</a:t>
            </a:r>
          </a:p>
          <a:p>
            <a:r>
              <a:rPr lang="en-GB"/>
              <a:t>Risk effects might be catastrophic, serious, tolerable or insignificant.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39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1081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D5A382-0F5D-4D3B-B2A2-7B7F858CB9DD}" type="slidenum">
              <a:rPr lang="en-US"/>
              <a:pPr/>
              <a:t>4</a:t>
            </a:fld>
            <a:endParaRPr lang="en-US"/>
          </a:p>
        </p:txBody>
      </p:sp>
      <p:sp>
        <p:nvSpPr>
          <p:cNvPr id="132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Management Skills</a:t>
            </a:r>
          </a:p>
        </p:txBody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Leadership</a:t>
            </a:r>
          </a:p>
          <a:p>
            <a:r>
              <a:rPr lang="en-US" dirty="0"/>
              <a:t>Communications</a:t>
            </a:r>
          </a:p>
          <a:p>
            <a:r>
              <a:rPr lang="en-US" dirty="0"/>
              <a:t>Problem Solving</a:t>
            </a:r>
          </a:p>
          <a:p>
            <a:r>
              <a:rPr lang="en-US" dirty="0"/>
              <a:t>Negotiating</a:t>
            </a:r>
          </a:p>
          <a:p>
            <a:r>
              <a:rPr lang="en-US" dirty="0"/>
              <a:t>Influencing the Organization</a:t>
            </a:r>
          </a:p>
          <a:p>
            <a:r>
              <a:rPr lang="en-US" dirty="0" smtClean="0"/>
              <a:t>Mentoring</a:t>
            </a:r>
            <a:endParaRPr lang="en-US" dirty="0"/>
          </a:p>
          <a:p>
            <a:r>
              <a:rPr lang="en-US" dirty="0"/>
              <a:t>Process and technical expertise</a:t>
            </a:r>
          </a:p>
        </p:txBody>
      </p:sp>
    </p:spTree>
    <p:extLst>
      <p:ext uri="{BB962C8B-B14F-4D97-AF65-F5344CB8AC3E}">
        <p14:creationId xmlns:p14="http://schemas.microsoft.com/office/powerpoint/2010/main" val="2837909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099" grpId="0" build="p" autoUpdateAnimBg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5" name="Rectangle 9"/>
          <p:cNvSpPr>
            <a:spLocks noChangeArrowheads="1"/>
          </p:cNvSpPr>
          <p:nvPr/>
        </p:nvSpPr>
        <p:spPr bwMode="auto">
          <a:xfrm>
            <a:off x="306075" y="1759115"/>
            <a:ext cx="8417071" cy="43595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50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Risk analysis (i)</a:t>
            </a:r>
          </a:p>
        </p:txBody>
      </p:sp>
      <p:graphicFrame>
        <p:nvGraphicFramePr>
          <p:cNvPr id="50186" name="Object 10"/>
          <p:cNvGraphicFramePr>
            <a:graphicFrameLocks noChangeAspect="1"/>
          </p:cNvGraphicFramePr>
          <p:nvPr/>
        </p:nvGraphicFramePr>
        <p:xfrm>
          <a:off x="306075" y="1988565"/>
          <a:ext cx="8187515" cy="408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76" name="Document" r:id="rId3" imgW="6068568" imgH="3029712" progId="Word.Document.8">
                  <p:embed/>
                </p:oleObj>
              </mc:Choice>
              <mc:Fallback>
                <p:oleObj name="Document" r:id="rId3" imgW="6068568" imgH="302971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075" y="1988565"/>
                        <a:ext cx="8187515" cy="4087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7214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Risk analysis (ii)</a:t>
            </a:r>
          </a:p>
        </p:txBody>
      </p:sp>
      <p:sp>
        <p:nvSpPr>
          <p:cNvPr id="64516" name="Rectangle 4"/>
          <p:cNvSpPr>
            <a:spLocks noChangeArrowheads="1"/>
          </p:cNvSpPr>
          <p:nvPr/>
        </p:nvSpPr>
        <p:spPr bwMode="auto">
          <a:xfrm>
            <a:off x="688670" y="1759115"/>
            <a:ext cx="7957958" cy="435954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graphicFrame>
        <p:nvGraphicFramePr>
          <p:cNvPr id="64517" name="Object 5"/>
          <p:cNvGraphicFramePr>
            <a:graphicFrameLocks noChangeAspect="1"/>
          </p:cNvGraphicFramePr>
          <p:nvPr/>
        </p:nvGraphicFramePr>
        <p:xfrm>
          <a:off x="918226" y="1988565"/>
          <a:ext cx="7498845" cy="39675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201" name="Document" r:id="rId3" imgW="6068568" imgH="3212592" progId="Word.Document.8">
                  <p:embed/>
                </p:oleObj>
              </mc:Choice>
              <mc:Fallback>
                <p:oleObj name="Document" r:id="rId3" imgW="6068568" imgH="3212592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8226" y="1988565"/>
                        <a:ext cx="7498845" cy="39675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948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</a:t>
            </a:r>
            <a:r>
              <a:rPr lang="en-GB" dirty="0" smtClean="0"/>
              <a:t>.3.3 Risk </a:t>
            </a:r>
            <a:r>
              <a:rPr lang="en-GB" dirty="0"/>
              <a:t>planning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GB" dirty="0"/>
              <a:t>Consider each risk and develop a strategy to manage that risk.</a:t>
            </a:r>
          </a:p>
          <a:p>
            <a:pPr>
              <a:lnSpc>
                <a:spcPct val="90000"/>
              </a:lnSpc>
            </a:pPr>
            <a:r>
              <a:rPr lang="en-GB" dirty="0"/>
              <a:t>Avoidance strategies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probability that the risk will arise is reduced;</a:t>
            </a:r>
          </a:p>
          <a:p>
            <a:pPr>
              <a:lnSpc>
                <a:spcPct val="90000"/>
              </a:lnSpc>
            </a:pPr>
            <a:r>
              <a:rPr lang="en-GB" dirty="0"/>
              <a:t>Minimisation strategies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The impact of the risk on the project or product will be reduced;</a:t>
            </a:r>
          </a:p>
          <a:p>
            <a:pPr>
              <a:lnSpc>
                <a:spcPct val="90000"/>
              </a:lnSpc>
            </a:pPr>
            <a:r>
              <a:rPr lang="en-GB" dirty="0"/>
              <a:t>Contingency plans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If the risk arises, contingency plans are plans to deal with that risk;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61695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/>
              <a:t>3</a:t>
            </a:r>
            <a:r>
              <a:rPr lang="en-GB" sz="4400" dirty="0" smtClean="0"/>
              <a:t>.3.4 Risk </a:t>
            </a:r>
            <a:r>
              <a:rPr lang="en-GB" sz="4400" dirty="0"/>
              <a:t>management strategies (i)</a:t>
            </a:r>
          </a:p>
        </p:txBody>
      </p:sp>
      <p:sp>
        <p:nvSpPr>
          <p:cNvPr id="51205" name="Rectangle 5"/>
          <p:cNvSpPr>
            <a:spLocks noChangeArrowheads="1"/>
          </p:cNvSpPr>
          <p:nvPr/>
        </p:nvSpPr>
        <p:spPr bwMode="auto">
          <a:xfrm>
            <a:off x="229556" y="1835598"/>
            <a:ext cx="8493590" cy="443603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graphicFrame>
        <p:nvGraphicFramePr>
          <p:cNvPr id="51207" name="Object 7"/>
          <p:cNvGraphicFramePr>
            <a:graphicFrameLocks noChangeAspect="1"/>
          </p:cNvGraphicFramePr>
          <p:nvPr/>
        </p:nvGraphicFramePr>
        <p:xfrm>
          <a:off x="535632" y="1988565"/>
          <a:ext cx="9029222" cy="427509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226" name="Document" r:id="rId3" imgW="5641848" imgH="2673096" progId="Word.Document.8">
                  <p:embed/>
                </p:oleObj>
              </mc:Choice>
              <mc:Fallback>
                <p:oleObj name="Document" r:id="rId3" imgW="5641848" imgH="2673096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632" y="1988565"/>
                        <a:ext cx="9029222" cy="427509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72226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63" name="Rectangle 27"/>
          <p:cNvSpPr>
            <a:spLocks noChangeArrowheads="1"/>
          </p:cNvSpPr>
          <p:nvPr/>
        </p:nvSpPr>
        <p:spPr bwMode="auto">
          <a:xfrm>
            <a:off x="306075" y="1606149"/>
            <a:ext cx="8340552" cy="443603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sp>
        <p:nvSpPr>
          <p:cNvPr id="6553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143000"/>
          </a:xfrm>
        </p:spPr>
        <p:txBody>
          <a:bodyPr/>
          <a:lstStyle/>
          <a:p>
            <a:r>
              <a:rPr lang="en-GB" dirty="0"/>
              <a:t>Risk management strategies (ii)</a:t>
            </a:r>
            <a:endParaRPr lang="en-US" dirty="0"/>
          </a:p>
        </p:txBody>
      </p:sp>
      <p:graphicFrame>
        <p:nvGraphicFramePr>
          <p:cNvPr id="65562" name="Object 26"/>
          <p:cNvGraphicFramePr>
            <a:graphicFrameLocks noChangeAspect="1"/>
          </p:cNvGraphicFramePr>
          <p:nvPr/>
        </p:nvGraphicFramePr>
        <p:xfrm>
          <a:off x="573891" y="1759115"/>
          <a:ext cx="8570109" cy="41619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49" name="Document" r:id="rId3" imgW="5641848" imgH="2743200" progId="Word.Document.8">
                  <p:embed/>
                </p:oleObj>
              </mc:Choice>
              <mc:Fallback>
                <p:oleObj name="Document" r:id="rId3" imgW="5641848" imgH="274320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891" y="1759115"/>
                        <a:ext cx="8570109" cy="41619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44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389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3.3.5 Risk </a:t>
            </a:r>
            <a:r>
              <a:rPr lang="en-GB" dirty="0"/>
              <a:t>monitoring</a:t>
            </a:r>
          </a:p>
        </p:txBody>
      </p:sp>
      <p:sp>
        <p:nvSpPr>
          <p:cNvPr id="583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Assess each identified risks regularly to decide whether or not it is becoming less or more probable.</a:t>
            </a:r>
          </a:p>
          <a:p>
            <a:r>
              <a:rPr lang="en-GB" dirty="0"/>
              <a:t>Also assess whether the effects of the risk have changed.</a:t>
            </a:r>
          </a:p>
          <a:p>
            <a:r>
              <a:rPr lang="en-GB" dirty="0"/>
              <a:t>Each key risk should be discussed at management progress meetings.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45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446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en-GB" dirty="0" smtClean="0"/>
              <a:t>3.3.6 Risk </a:t>
            </a:r>
            <a:r>
              <a:rPr lang="en-GB" dirty="0"/>
              <a:t>I</a:t>
            </a:r>
            <a:r>
              <a:rPr lang="en-GB" dirty="0" smtClean="0"/>
              <a:t>ndicators</a:t>
            </a:r>
            <a:endParaRPr lang="en-GB" dirty="0"/>
          </a:p>
        </p:txBody>
      </p:sp>
      <p:sp>
        <p:nvSpPr>
          <p:cNvPr id="52229" name="Rectangle 5"/>
          <p:cNvSpPr>
            <a:spLocks noChangeArrowheads="1"/>
          </p:cNvSpPr>
          <p:nvPr/>
        </p:nvSpPr>
        <p:spPr bwMode="auto">
          <a:xfrm>
            <a:off x="306075" y="1606149"/>
            <a:ext cx="8493590" cy="4588996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797" tIns="45898" rIns="91797" bIns="45898" anchor="ctr"/>
          <a:lstStyle/>
          <a:p>
            <a:endParaRPr lang="en-US"/>
          </a:p>
        </p:txBody>
      </p:sp>
      <p:graphicFrame>
        <p:nvGraphicFramePr>
          <p:cNvPr id="52231" name="Object 7"/>
          <p:cNvGraphicFramePr>
            <a:graphicFrameLocks noChangeAspect="1"/>
          </p:cNvGraphicFramePr>
          <p:nvPr/>
        </p:nvGraphicFramePr>
        <p:xfrm>
          <a:off x="612151" y="1835598"/>
          <a:ext cx="8110996" cy="409344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73" name="Document" r:id="rId3" imgW="5641848" imgH="2849880" progId="Word.Document.8">
                  <p:embed/>
                </p:oleObj>
              </mc:Choice>
              <mc:Fallback>
                <p:oleObj name="Document" r:id="rId3" imgW="5641848" imgH="2849880" progId="Word.Document.8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151" y="1835598"/>
                        <a:ext cx="8110996" cy="409344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46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94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4. Project </a:t>
            </a:r>
            <a:r>
              <a:rPr lang="en-US" sz="4400" dirty="0"/>
              <a:t>Size Estimation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Size is one of the most important attributes of a software </a:t>
            </a:r>
            <a:r>
              <a:rPr lang="en-US" dirty="0" smtClean="0"/>
              <a:t>product</a:t>
            </a:r>
          </a:p>
          <a:p>
            <a:pPr marL="0" indent="0">
              <a:buNone/>
            </a:pPr>
            <a:r>
              <a:rPr lang="en-US" sz="2000" dirty="0"/>
              <a:t>CODE-BASED SIZING METRICS</a:t>
            </a:r>
          </a:p>
          <a:p>
            <a:r>
              <a:rPr lang="en-US" dirty="0"/>
              <a:t>Code-based sizing metrics measure the size or complexity of software using </a:t>
            </a:r>
            <a:r>
              <a:rPr lang="en-US" dirty="0" smtClean="0"/>
              <a:t>the programmed </a:t>
            </a:r>
            <a:r>
              <a:rPr lang="en-US" dirty="0"/>
              <a:t>source code. Because a significant amount of effort is devoted to </a:t>
            </a:r>
            <a:r>
              <a:rPr lang="en-US" dirty="0" smtClean="0"/>
              <a:t> programming</a:t>
            </a:r>
            <a:r>
              <a:rPr lang="en-US" dirty="0"/>
              <a:t>, it is believed that an appropriate measure correctly quantifying the code can be a perceivable indicator of software cost.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47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768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source lines of code (SLOC) among others have been proposed and used as </a:t>
            </a:r>
            <a:r>
              <a:rPr lang="en-US" dirty="0" smtClean="0"/>
              <a:t> code-based </a:t>
            </a:r>
            <a:r>
              <a:rPr lang="en-US" dirty="0"/>
              <a:t>sizing metrics. </a:t>
            </a:r>
            <a:endParaRPr lang="en-US" dirty="0" smtClean="0"/>
          </a:p>
          <a:p>
            <a:r>
              <a:rPr lang="en-US" dirty="0" smtClean="0"/>
              <a:t>SLOC is the </a:t>
            </a:r>
            <a:r>
              <a:rPr lang="en-US" dirty="0"/>
              <a:t>most popular. It is used as a primary </a:t>
            </a:r>
            <a:r>
              <a:rPr lang="en-US" dirty="0" smtClean="0"/>
              <a:t> input </a:t>
            </a:r>
            <a:r>
              <a:rPr lang="en-US" dirty="0"/>
              <a:t>by most major cost estimation models, such as SLIM, SEER-SEM, </a:t>
            </a:r>
            <a:r>
              <a:rPr lang="en-US" dirty="0" smtClean="0"/>
              <a:t>PRICE-S,COCOMO</a:t>
            </a:r>
            <a:r>
              <a:rPr lang="en-US" dirty="0"/>
              <a:t>, and </a:t>
            </a:r>
            <a:r>
              <a:rPr lang="en-US" dirty="0" smtClean="0"/>
              <a:t>Knowledge Plan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48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70919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Constructive Cost Model (COCOMO) is a </a:t>
            </a:r>
            <a:r>
              <a:rPr lang="en-US" dirty="0" smtClean="0"/>
              <a:t>formula-based method </a:t>
            </a:r>
            <a:r>
              <a:rPr lang="en-US" dirty="0"/>
              <a:t>for estimating the total cost of developing software .</a:t>
            </a:r>
            <a:r>
              <a:rPr lang="en-US" dirty="0" smtClean="0"/>
              <a:t> </a:t>
            </a:r>
          </a:p>
          <a:p>
            <a:r>
              <a:rPr lang="en-US" dirty="0" smtClean="0"/>
              <a:t>The fundamental </a:t>
            </a:r>
            <a:r>
              <a:rPr lang="en-US" dirty="0"/>
              <a:t>input to COCOMO is the estimated number of lines of </a:t>
            </a:r>
            <a:r>
              <a:rPr lang="en-US" dirty="0" smtClean="0"/>
              <a:t>source code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49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5352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2E8B530-A13B-4B1E-A13F-B0B12D94C226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7162800" cy="633413"/>
          </a:xfrm>
        </p:spPr>
        <p:txBody>
          <a:bodyPr/>
          <a:lstStyle/>
          <a:p>
            <a:pPr eaLnBrk="1" hangingPunct="1"/>
            <a:r>
              <a:rPr lang="en-US" sz="4000" dirty="0" smtClean="0"/>
              <a:t>The Four P’s in Management </a:t>
            </a:r>
          </a:p>
        </p:txBody>
      </p:sp>
      <p:sp>
        <p:nvSpPr>
          <p:cNvPr id="410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57400"/>
            <a:ext cx="6954838" cy="4498975"/>
          </a:xfrm>
        </p:spPr>
        <p:txBody>
          <a:bodyPr/>
          <a:lstStyle/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People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— the most important element of a successful project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Product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— the software to be built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Process </a:t>
            </a:r>
            <a:r>
              <a:rPr lang="en-US" dirty="0" smtClean="0"/>
              <a:t>— the set of framework activities and software engineering tasks to get the job done</a:t>
            </a:r>
          </a:p>
          <a:p>
            <a:pPr eaLnBrk="1" hangingPunct="1"/>
            <a:r>
              <a:rPr lang="en-US" dirty="0" smtClean="0">
                <a:solidFill>
                  <a:srgbClr val="FF0000"/>
                </a:solidFill>
              </a:rPr>
              <a:t>Project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— all work required to make the product a reality</a:t>
            </a:r>
          </a:p>
        </p:txBody>
      </p:sp>
    </p:spTree>
    <p:extLst>
      <p:ext uri="{BB962C8B-B14F-4D97-AF65-F5344CB8AC3E}">
        <p14:creationId xmlns:p14="http://schemas.microsoft.com/office/powerpoint/2010/main" val="3146476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Cont.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 Point Analysis(FPA) estimates the cost of a project </a:t>
            </a:r>
            <a:r>
              <a:rPr lang="en-US" dirty="0" smtClean="0"/>
              <a:t>from the </a:t>
            </a:r>
            <a:r>
              <a:rPr lang="en-US" dirty="0"/>
              <a:t>estimates of the delivered functionality </a:t>
            </a:r>
          </a:p>
          <a:p>
            <a:r>
              <a:rPr lang="en-US" dirty="0" smtClean="0"/>
              <a:t>FPA </a:t>
            </a:r>
            <a:r>
              <a:rPr lang="en-US" dirty="0"/>
              <a:t>can therefore </a:t>
            </a:r>
            <a:r>
              <a:rPr lang="en-US" dirty="0" smtClean="0"/>
              <a:t>be applied </a:t>
            </a:r>
            <a:r>
              <a:rPr lang="en-US" dirty="0"/>
              <a:t>at the end of the software requirements definition phase to </a:t>
            </a:r>
            <a:r>
              <a:rPr lang="en-US" dirty="0" smtClean="0"/>
              <a:t>make cost </a:t>
            </a:r>
            <a:r>
              <a:rPr lang="en-US" dirty="0"/>
              <a:t>estimates.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50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7321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30" tIns="44618" rIns="90830" bIns="44618"/>
          <a:lstStyle/>
          <a:p>
            <a:r>
              <a:rPr lang="en-GB"/>
              <a:t>Key points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35163"/>
            <a:ext cx="8229600" cy="4160837"/>
          </a:xfrm>
          <a:noFill/>
          <a:ln/>
        </p:spPr>
        <p:txBody>
          <a:bodyPr lIns="90830" tIns="44618" rIns="90830" bIns="44618"/>
          <a:lstStyle/>
          <a:p>
            <a:r>
              <a:rPr lang="en-GB" sz="2300" dirty="0"/>
              <a:t>Good project management is essential for project success.</a:t>
            </a:r>
          </a:p>
          <a:p>
            <a:r>
              <a:rPr lang="en-GB" sz="2300" dirty="0"/>
              <a:t>The intangible nature of software causes problems for management.</a:t>
            </a:r>
          </a:p>
          <a:p>
            <a:r>
              <a:rPr lang="en-GB" sz="2300" dirty="0"/>
              <a:t>Managers have diverse roles but their most significant activities are planning, estimating and scheduling.</a:t>
            </a:r>
          </a:p>
          <a:p>
            <a:r>
              <a:rPr lang="en-GB" sz="2300" dirty="0"/>
              <a:t>Planning and estimating are iterative processes </a:t>
            </a:r>
            <a:br>
              <a:rPr lang="en-GB" sz="2300" dirty="0"/>
            </a:br>
            <a:r>
              <a:rPr lang="en-GB" sz="2300" dirty="0"/>
              <a:t>which continue throughout the course of a </a:t>
            </a:r>
            <a:br>
              <a:rPr lang="en-GB" sz="2300" dirty="0"/>
            </a:br>
            <a:r>
              <a:rPr lang="en-GB" sz="2300" dirty="0"/>
              <a:t>project.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51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018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 lIns="90830" tIns="44618" rIns="90830" bIns="44618"/>
          <a:lstStyle/>
          <a:p>
            <a:pPr>
              <a:lnSpc>
                <a:spcPct val="90000"/>
              </a:lnSpc>
            </a:pPr>
            <a:r>
              <a:rPr lang="en-GB"/>
              <a:t>A project milestone is a predictable state where a formal report of progress is presented to management. </a:t>
            </a:r>
          </a:p>
          <a:p>
            <a:pPr>
              <a:lnSpc>
                <a:spcPct val="90000"/>
              </a:lnSpc>
            </a:pPr>
            <a:r>
              <a:rPr lang="en-GB"/>
              <a:t>Project scheduling involves preparing various graphical representations showing project activities, their durations and staffing. </a:t>
            </a:r>
          </a:p>
          <a:p>
            <a:pPr>
              <a:lnSpc>
                <a:spcPct val="90000"/>
              </a:lnSpc>
            </a:pPr>
            <a:r>
              <a:rPr lang="en-GB"/>
              <a:t>Risk management is concerned with identifying risks which may affect the project and planning to ensure that these risks do not develop into major threats.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0830" tIns="44618" rIns="90830" bIns="44618"/>
          <a:lstStyle/>
          <a:p>
            <a:r>
              <a:rPr lang="en-GB"/>
              <a:t>Key points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F3B5B6-B220-4614-9B9A-F440413B42E2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52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905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229600" cy="4922838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smtClean="0"/>
              <a:t>                     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8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endParaRPr lang="en-US" sz="2800" b="1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2800" b="1" dirty="0" smtClean="0"/>
              <a:t>                                 </a:t>
            </a:r>
            <a:r>
              <a:rPr lang="en-US" sz="3600" b="1" dirty="0" smtClean="0"/>
              <a:t>Thank You!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 pitchFamily="18" charset="2"/>
              <a:buNone/>
              <a:defRPr/>
            </a:pPr>
            <a:r>
              <a:rPr lang="en-US" sz="3600" b="1" dirty="0"/>
              <a:t>	</a:t>
            </a:r>
            <a:r>
              <a:rPr lang="en-US" sz="3600" b="1" dirty="0" smtClean="0"/>
              <a:t>				Q?</a:t>
            </a:r>
            <a:br>
              <a:rPr lang="en-US" sz="3600" b="1" dirty="0" smtClean="0"/>
            </a:br>
            <a:endParaRPr lang="en-US" sz="360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1B469B0-D8BC-4189-A363-B126C5C82CDA}" type="slidenum">
              <a:rPr lang="en-US" smtClean="0">
                <a:solidFill>
                  <a:srgbClr val="04617B">
                    <a:shade val="90000"/>
                  </a:srgbClr>
                </a:solidFill>
              </a:rPr>
              <a:pPr>
                <a:defRPr/>
              </a:pPr>
              <a:t>53</a:t>
            </a:fld>
            <a:endParaRPr lang="en-US" dirty="0">
              <a:solidFill>
                <a:srgbClr val="04617B">
                  <a:shade val="90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4915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8FA49AE-8983-4F75-8D78-4FAB6A15A9B9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143000"/>
            <a:ext cx="6705600" cy="633413"/>
          </a:xfrm>
        </p:spPr>
        <p:txBody>
          <a:bodyPr/>
          <a:lstStyle/>
          <a:p>
            <a:pPr eaLnBrk="1" hangingPunct="1"/>
            <a:r>
              <a:rPr lang="en-US" sz="3200" dirty="0" smtClean="0"/>
              <a:t>Stakeholders in project management 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905000"/>
            <a:ext cx="6477000" cy="4191000"/>
          </a:xfrm>
        </p:spPr>
        <p:txBody>
          <a:bodyPr/>
          <a:lstStyle/>
          <a:p>
            <a:pPr eaLnBrk="1" hangingPunct="1">
              <a:spcBef>
                <a:spcPts val="600"/>
              </a:spcBef>
            </a:pPr>
            <a:r>
              <a:rPr lang="en-US" sz="1800" i="1" dirty="0" smtClean="0">
                <a:solidFill>
                  <a:srgbClr val="FF0000"/>
                </a:solidFill>
              </a:rPr>
              <a:t>Senior managers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who define the business issues that often have significant influence on the project.</a:t>
            </a:r>
          </a:p>
          <a:p>
            <a:pPr eaLnBrk="1" hangingPunct="1">
              <a:spcBef>
                <a:spcPts val="300"/>
              </a:spcBef>
            </a:pPr>
            <a:r>
              <a:rPr lang="en-US" sz="1800" i="1" dirty="0" smtClean="0">
                <a:solidFill>
                  <a:srgbClr val="FF0000"/>
                </a:solidFill>
              </a:rPr>
              <a:t>Project (technical) managers </a:t>
            </a:r>
            <a:r>
              <a:rPr lang="en-US" sz="1800" dirty="0" smtClean="0"/>
              <a:t>who must plan, motivate, organize, and control the practitioners who do software work.</a:t>
            </a:r>
          </a:p>
          <a:p>
            <a:pPr eaLnBrk="1" hangingPunct="1"/>
            <a:r>
              <a:rPr lang="en-US" sz="1800" i="1" dirty="0" smtClean="0">
                <a:solidFill>
                  <a:srgbClr val="FF0000"/>
                </a:solidFill>
              </a:rPr>
              <a:t>Practitioners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who deliver the technical skills that are necessary to engineer a product or application.</a:t>
            </a:r>
          </a:p>
          <a:p>
            <a:pPr eaLnBrk="1" hangingPunct="1"/>
            <a:r>
              <a:rPr lang="en-US" sz="1800" i="1" dirty="0" smtClean="0">
                <a:solidFill>
                  <a:srgbClr val="FF0000"/>
                </a:solidFill>
              </a:rPr>
              <a:t>Customers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who specify the requirements for the software to be engineered and other stakeholders who have a peripheral interest in the outcome.</a:t>
            </a:r>
          </a:p>
          <a:p>
            <a:pPr eaLnBrk="1" hangingPunct="1"/>
            <a:r>
              <a:rPr lang="en-US" sz="1800" i="1" dirty="0" smtClean="0">
                <a:solidFill>
                  <a:srgbClr val="FF0000"/>
                </a:solidFill>
              </a:rPr>
              <a:t>End-users</a:t>
            </a:r>
            <a:r>
              <a:rPr lang="en-US" sz="1800" dirty="0" smtClean="0">
                <a:solidFill>
                  <a:srgbClr val="FF0000"/>
                </a:solidFill>
              </a:rPr>
              <a:t> </a:t>
            </a:r>
            <a:r>
              <a:rPr lang="en-US" sz="1800" dirty="0" smtClean="0"/>
              <a:t>who interact with the software once it is released for production use.</a:t>
            </a:r>
          </a:p>
        </p:txBody>
      </p:sp>
    </p:spTree>
    <p:extLst>
      <p:ext uri="{BB962C8B-B14F-4D97-AF65-F5344CB8AC3E}">
        <p14:creationId xmlns:p14="http://schemas.microsoft.com/office/powerpoint/2010/main" val="1623641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86D83182-A1D2-443D-BE37-58F4E13199A4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/>
          <a:lstStyle/>
          <a:p>
            <a:pPr eaLnBrk="1" hangingPunct="1"/>
            <a:r>
              <a:rPr lang="en-US" smtClean="0"/>
              <a:t>Software Teams</a:t>
            </a:r>
          </a:p>
        </p:txBody>
      </p:sp>
      <p:grpSp>
        <p:nvGrpSpPr>
          <p:cNvPr id="6149" name="Group 9"/>
          <p:cNvGrpSpPr>
            <a:grpSpLocks/>
          </p:cNvGrpSpPr>
          <p:nvPr/>
        </p:nvGrpSpPr>
        <p:grpSpPr bwMode="auto">
          <a:xfrm>
            <a:off x="1600200" y="2057400"/>
            <a:ext cx="6727825" cy="3409950"/>
            <a:chOff x="317" y="975"/>
            <a:chExt cx="4922" cy="2449"/>
          </a:xfrm>
        </p:grpSpPr>
        <p:pic>
          <p:nvPicPr>
            <p:cNvPr id="6150" name="Picture 3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45" y="1241"/>
              <a:ext cx="2546" cy="19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151" name="Text Box 4"/>
            <p:cNvSpPr txBox="1">
              <a:spLocks noChangeArrowheads="1"/>
            </p:cNvSpPr>
            <p:nvPr/>
          </p:nvSpPr>
          <p:spPr bwMode="auto">
            <a:xfrm>
              <a:off x="1942" y="975"/>
              <a:ext cx="1175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b="1">
                  <a:latin typeface="Helvetica" pitchFamily="34" charset="0"/>
                </a:rPr>
                <a:t>How to lead?</a:t>
              </a:r>
            </a:p>
          </p:txBody>
        </p:sp>
        <p:sp>
          <p:nvSpPr>
            <p:cNvPr id="6152" name="Text Box 5"/>
            <p:cNvSpPr txBox="1">
              <a:spLocks noChangeArrowheads="1"/>
            </p:cNvSpPr>
            <p:nvPr/>
          </p:nvSpPr>
          <p:spPr bwMode="auto">
            <a:xfrm>
              <a:off x="3650" y="1230"/>
              <a:ext cx="1529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b="1">
                  <a:latin typeface="Helvetica" pitchFamily="34" charset="0"/>
                </a:rPr>
                <a:t>How to organize?</a:t>
              </a:r>
            </a:p>
          </p:txBody>
        </p:sp>
        <p:sp>
          <p:nvSpPr>
            <p:cNvPr id="6153" name="Text Box 6"/>
            <p:cNvSpPr txBox="1">
              <a:spLocks noChangeArrowheads="1"/>
            </p:cNvSpPr>
            <p:nvPr/>
          </p:nvSpPr>
          <p:spPr bwMode="auto">
            <a:xfrm>
              <a:off x="833" y="3124"/>
              <a:ext cx="1528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b="1">
                  <a:latin typeface="Helvetica" pitchFamily="34" charset="0"/>
                </a:rPr>
                <a:t>How to motivate?</a:t>
              </a:r>
            </a:p>
          </p:txBody>
        </p:sp>
        <p:sp>
          <p:nvSpPr>
            <p:cNvPr id="6154" name="Text Box 7"/>
            <p:cNvSpPr txBox="1">
              <a:spLocks noChangeArrowheads="1"/>
            </p:cNvSpPr>
            <p:nvPr/>
          </p:nvSpPr>
          <p:spPr bwMode="auto">
            <a:xfrm>
              <a:off x="317" y="1529"/>
              <a:ext cx="1733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b="1">
                  <a:latin typeface="Helvetica" pitchFamily="34" charset="0"/>
                </a:rPr>
                <a:t>How to collaborate?</a:t>
              </a:r>
            </a:p>
          </p:txBody>
        </p:sp>
        <p:sp>
          <p:nvSpPr>
            <p:cNvPr id="6155" name="Text Box 8"/>
            <p:cNvSpPr txBox="1">
              <a:spLocks noChangeArrowheads="1"/>
            </p:cNvSpPr>
            <p:nvPr/>
          </p:nvSpPr>
          <p:spPr bwMode="auto">
            <a:xfrm>
              <a:off x="2977" y="3180"/>
              <a:ext cx="2262" cy="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Arial" pitchFamily="34" charset="0"/>
                  <a:ea typeface="MS PGothic" pitchFamily="34" charset="-128"/>
                </a:defRPr>
              </a:lvl9pPr>
            </a:lstStyle>
            <a:p>
              <a:pPr>
                <a:lnSpc>
                  <a:spcPct val="90000"/>
                </a:lnSpc>
              </a:pPr>
              <a:r>
                <a:rPr lang="en-US" sz="1800" b="1">
                  <a:latin typeface="Helvetica" pitchFamily="34" charset="0"/>
                </a:rPr>
                <a:t>How to create good ideas?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71120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61F71589-182C-4632-8C00-47EA2672E295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143000"/>
            <a:ext cx="6705600" cy="633413"/>
          </a:xfrm>
        </p:spPr>
        <p:txBody>
          <a:bodyPr/>
          <a:lstStyle/>
          <a:p>
            <a:pPr eaLnBrk="1" hangingPunct="1"/>
            <a:r>
              <a:rPr lang="en-US" dirty="0" smtClean="0"/>
              <a:t>Role of Team Leader</a:t>
            </a:r>
          </a:p>
        </p:txBody>
      </p:sp>
      <p:sp>
        <p:nvSpPr>
          <p:cNvPr id="717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 smtClean="0"/>
              <a:t>The MOI Model</a:t>
            </a:r>
          </a:p>
          <a:p>
            <a:pPr lvl="1" eaLnBrk="1" hangingPunct="1">
              <a:spcBef>
                <a:spcPts val="6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Motivation</a:t>
            </a:r>
            <a:r>
              <a:rPr lang="en-US" b="1" dirty="0" smtClean="0">
                <a:solidFill>
                  <a:schemeClr val="folHlink"/>
                </a:solidFill>
              </a:rPr>
              <a:t>.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 The ability to encourage (by “push or pull”) technical people to produce to their best ability.</a:t>
            </a:r>
          </a:p>
          <a:p>
            <a:pPr lvl="1" eaLnBrk="1" hangingPunct="1">
              <a:spcBef>
                <a:spcPts val="3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Organization</a:t>
            </a:r>
            <a:r>
              <a:rPr lang="en-US" b="1" dirty="0" smtClean="0">
                <a:solidFill>
                  <a:schemeClr val="folHlink"/>
                </a:solidFill>
              </a:rPr>
              <a:t>.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 The ability to mold existing processes (or invent new ones) that will enable the initial concept to be translated into a final product.</a:t>
            </a:r>
          </a:p>
          <a:p>
            <a:pPr lvl="1" eaLnBrk="1" hangingPunct="1">
              <a:spcBef>
                <a:spcPts val="300"/>
              </a:spcBef>
            </a:pPr>
            <a:r>
              <a:rPr lang="en-US" b="1" dirty="0" smtClean="0">
                <a:solidFill>
                  <a:srgbClr val="FF0000"/>
                </a:solidFill>
              </a:rPr>
              <a:t>Ideas or innovation</a:t>
            </a:r>
            <a:r>
              <a:rPr lang="en-US" b="1" dirty="0" smtClean="0">
                <a:solidFill>
                  <a:schemeClr val="folHlink"/>
                </a:solidFill>
              </a:rPr>
              <a:t>.</a:t>
            </a:r>
            <a:r>
              <a:rPr lang="en-US" dirty="0" smtClean="0">
                <a:solidFill>
                  <a:schemeClr val="folHlink"/>
                </a:solidFill>
              </a:rPr>
              <a:t> </a:t>
            </a:r>
            <a:r>
              <a:rPr lang="en-US" dirty="0" smtClean="0"/>
              <a:t> The ability to encourage people to create and feel creative even when they must work within bounds established for a particular software product or application.</a:t>
            </a:r>
          </a:p>
        </p:txBody>
      </p:sp>
    </p:spTree>
    <p:extLst>
      <p:ext uri="{BB962C8B-B14F-4D97-AF65-F5344CB8AC3E}">
        <p14:creationId xmlns:p14="http://schemas.microsoft.com/office/powerpoint/2010/main" val="41635313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2BCD2092-0D30-4896-BEED-2430601E98E6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>
          <a:xfrm>
            <a:off x="1219200" y="1066800"/>
            <a:ext cx="3825875" cy="660400"/>
          </a:xfrm>
          <a:noFill/>
        </p:spPr>
        <p:txBody>
          <a:bodyPr wrap="none" lIns="63500" tIns="25400" rIns="63500" bIns="25400" anchor="t">
            <a:spAutoFit/>
          </a:bodyPr>
          <a:lstStyle/>
          <a:p>
            <a:pPr eaLnBrk="1" hangingPunct="1"/>
            <a:r>
              <a:rPr lang="en-US" smtClean="0"/>
              <a:t>Software Teams</a:t>
            </a:r>
          </a:p>
        </p:txBody>
      </p:sp>
      <p:sp>
        <p:nvSpPr>
          <p:cNvPr id="81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09345" y="2368261"/>
            <a:ext cx="6099175" cy="3686175"/>
          </a:xfrm>
          <a:noFill/>
        </p:spPr>
        <p:txBody>
          <a:bodyPr lIns="90487" tIns="44450" rIns="90487" bIns="44450"/>
          <a:lstStyle/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difficulty of the problem </a:t>
            </a:r>
            <a:r>
              <a:rPr lang="en-US" sz="1800" dirty="0" smtClean="0"/>
              <a:t>to be solved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size of the resultant program(s</a:t>
            </a:r>
            <a:r>
              <a:rPr lang="en-US" sz="1800" dirty="0" smtClean="0"/>
              <a:t>) in lines of code or function points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time that the team will stay together </a:t>
            </a:r>
            <a:r>
              <a:rPr lang="en-US" sz="1800" dirty="0" smtClean="0"/>
              <a:t>(team lifetime)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to which the problem can be modularized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chemeClr val="folHlink"/>
                </a:solidFill>
              </a:rPr>
              <a:t>required quality and reliability</a:t>
            </a:r>
            <a:r>
              <a:rPr lang="en-US" sz="1800" dirty="0" smtClean="0"/>
              <a:t> of the system to be built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rigidity of the delivery date</a:t>
            </a:r>
          </a:p>
          <a:p>
            <a:pPr eaLnBrk="1" hangingPunct="1"/>
            <a:r>
              <a:rPr lang="en-US" sz="1800" dirty="0" smtClean="0"/>
              <a:t>the </a:t>
            </a:r>
            <a:r>
              <a:rPr lang="en-US" sz="1800" dirty="0" smtClean="0">
                <a:solidFill>
                  <a:srgbClr val="FF0000"/>
                </a:solidFill>
              </a:rPr>
              <a:t>degree of sociability </a:t>
            </a:r>
            <a:r>
              <a:rPr lang="en-US" sz="1800" dirty="0" smtClean="0"/>
              <a:t>(communication) required for the project</a:t>
            </a:r>
          </a:p>
        </p:txBody>
      </p:sp>
      <p:sp>
        <p:nvSpPr>
          <p:cNvPr id="8198" name="Rectangle 4"/>
          <p:cNvSpPr>
            <a:spLocks noChangeArrowheads="1"/>
          </p:cNvSpPr>
          <p:nvPr/>
        </p:nvSpPr>
        <p:spPr bwMode="auto">
          <a:xfrm>
            <a:off x="914400" y="1784061"/>
            <a:ext cx="63246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7" tIns="44450" rIns="90487" bIns="4445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800" b="1" i="1" dirty="0">
                <a:latin typeface="Helvetica" pitchFamily="34" charset="0"/>
              </a:rPr>
              <a:t>The following factors must be considered when selecting a software project team structure ...</a:t>
            </a:r>
            <a:endParaRPr lang="en-US" sz="1800" b="1" dirty="0">
              <a:latin typeface="Helvetic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797820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3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4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1884</TotalTime>
  <Words>2053</Words>
  <Application>Microsoft Office PowerPoint</Application>
  <PresentationFormat>On-screen Show (4:3)</PresentationFormat>
  <Paragraphs>313</Paragraphs>
  <Slides>53</Slides>
  <Notes>11</Notes>
  <HiddenSlides>6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53</vt:i4>
      </vt:variant>
    </vt:vector>
  </HeadingPairs>
  <TitlesOfParts>
    <vt:vector size="57" baseType="lpstr">
      <vt:lpstr>Flow</vt:lpstr>
      <vt:lpstr>1_Flow</vt:lpstr>
      <vt:lpstr>Microsoft Word 97 - 2003 Document</vt:lpstr>
      <vt:lpstr>Document</vt:lpstr>
      <vt:lpstr>Fundamental of Software Engineering </vt:lpstr>
      <vt:lpstr>Software Project Management</vt:lpstr>
      <vt:lpstr>Cont.. </vt:lpstr>
      <vt:lpstr>Project Management Skills</vt:lpstr>
      <vt:lpstr>The Four P’s in Management </vt:lpstr>
      <vt:lpstr>Stakeholders in project management </vt:lpstr>
      <vt:lpstr>Software Teams</vt:lpstr>
      <vt:lpstr>Role of Team Leader</vt:lpstr>
      <vt:lpstr>Software Teams</vt:lpstr>
      <vt:lpstr>Organizational Paradigms</vt:lpstr>
      <vt:lpstr>Software Management Distinctions</vt:lpstr>
      <vt:lpstr>Cont. </vt:lpstr>
      <vt:lpstr>Activities in software project management:</vt:lpstr>
      <vt:lpstr>1. Project Planning</vt:lpstr>
      <vt:lpstr> 1.1 Types of plan:</vt:lpstr>
      <vt:lpstr>Cont. </vt:lpstr>
      <vt:lpstr>Project planning process</vt:lpstr>
      <vt:lpstr>1.2 The Software Development Plan</vt:lpstr>
      <vt:lpstr>1.2.1 Structure of Development Plan</vt:lpstr>
      <vt:lpstr>Cont. </vt:lpstr>
      <vt:lpstr>1.2.2 Work Breakdown</vt:lpstr>
      <vt:lpstr>Cont. </vt:lpstr>
      <vt:lpstr>Cont. </vt:lpstr>
      <vt:lpstr>Cont. </vt:lpstr>
      <vt:lpstr>2.Project Scheduling</vt:lpstr>
      <vt:lpstr>2.1 The project scheduling process</vt:lpstr>
      <vt:lpstr>2.2 Scheduling problems</vt:lpstr>
      <vt:lpstr>2.3 Bar charts and activity networks</vt:lpstr>
      <vt:lpstr>Task durations and dependencies</vt:lpstr>
      <vt:lpstr>Activity network</vt:lpstr>
      <vt:lpstr>Activity timeline</vt:lpstr>
      <vt:lpstr>Staff allocation</vt:lpstr>
      <vt:lpstr>3. Risk Management</vt:lpstr>
      <vt:lpstr>3.1 Software risks</vt:lpstr>
      <vt:lpstr>3.2 The risk management process</vt:lpstr>
      <vt:lpstr>3.3 The risk management process</vt:lpstr>
      <vt:lpstr>3.3.1 Risk identification</vt:lpstr>
      <vt:lpstr>Risks and Risk types</vt:lpstr>
      <vt:lpstr>3.3.2 Risk analysis</vt:lpstr>
      <vt:lpstr>Risk analysis (i)</vt:lpstr>
      <vt:lpstr>Risk analysis (ii)</vt:lpstr>
      <vt:lpstr>3.3.3 Risk planning</vt:lpstr>
      <vt:lpstr>3.3.4 Risk management strategies (i)</vt:lpstr>
      <vt:lpstr>Risk management strategies (ii)</vt:lpstr>
      <vt:lpstr>3.3.5 Risk monitoring</vt:lpstr>
      <vt:lpstr>3.3.6 Risk Indicators</vt:lpstr>
      <vt:lpstr>4. Project Size Estimation Metrics</vt:lpstr>
      <vt:lpstr>Cont..</vt:lpstr>
      <vt:lpstr>Cont.… </vt:lpstr>
      <vt:lpstr>Cont. </vt:lpstr>
      <vt:lpstr>Key points</vt:lpstr>
      <vt:lpstr>Key points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Software Engineering CoSc 3091</dc:title>
  <dc:creator>Endale</dc:creator>
  <cp:lastModifiedBy>Vilu</cp:lastModifiedBy>
  <cp:revision>62</cp:revision>
  <dcterms:created xsi:type="dcterms:W3CDTF">2014-08-20T08:08:06Z</dcterms:created>
  <dcterms:modified xsi:type="dcterms:W3CDTF">2023-06-14T07:25:49Z</dcterms:modified>
</cp:coreProperties>
</file>