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96" r:id="rId3"/>
    <p:sldId id="257" r:id="rId4"/>
    <p:sldId id="258" r:id="rId5"/>
    <p:sldId id="259" r:id="rId6"/>
    <p:sldId id="260" r:id="rId7"/>
    <p:sldId id="298" r:id="rId8"/>
    <p:sldId id="297" r:id="rId9"/>
    <p:sldId id="299" r:id="rId10"/>
    <p:sldId id="261" r:id="rId11"/>
    <p:sldId id="300" r:id="rId12"/>
    <p:sldId id="301" r:id="rId13"/>
    <p:sldId id="302" r:id="rId14"/>
    <p:sldId id="313" r:id="rId15"/>
    <p:sldId id="266" r:id="rId16"/>
    <p:sldId id="304" r:id="rId17"/>
    <p:sldId id="305" r:id="rId18"/>
    <p:sldId id="267" r:id="rId19"/>
    <p:sldId id="268" r:id="rId20"/>
    <p:sldId id="306" r:id="rId21"/>
    <p:sldId id="271" r:id="rId22"/>
    <p:sldId id="272" r:id="rId23"/>
    <p:sldId id="273" r:id="rId24"/>
    <p:sldId id="307" r:id="rId25"/>
    <p:sldId id="274" r:id="rId26"/>
    <p:sldId id="275" r:id="rId27"/>
    <p:sldId id="276" r:id="rId28"/>
    <p:sldId id="277" r:id="rId29"/>
    <p:sldId id="278" r:id="rId30"/>
    <p:sldId id="308" r:id="rId31"/>
    <p:sldId id="309" r:id="rId32"/>
    <p:sldId id="311" r:id="rId33"/>
    <p:sldId id="310" r:id="rId34"/>
    <p:sldId id="312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7FA5-5817-4173-B826-E54D43B88A4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4996-375D-4BFB-88C7-8DA248A5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3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https://www.tutorialspoint.com/communication_technologies/communication_technologies_history_of_networking.htm#</a:t>
            </a:r>
          </a:p>
          <a:p>
            <a:r>
              <a:rPr lang="en-US" dirty="0"/>
              <a:t>https://www.javatpoint.com/history-of-computer-networking</a:t>
            </a:r>
          </a:p>
          <a:p>
            <a:r>
              <a:rPr lang="en-US" dirty="0"/>
              <a:t>https://www.computerhope.com/history/network.htm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1973, Robert Kahn and Vinton Cerf collaborate to develop a protocol for linking multiple networks together. This later becomes the Transmission Control Protocol/Internet Protocol (TCP/IP), a technology that links multiple networks together such that, if one network is brought down, the others do not collapse.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Robert Metcalfe develops a system using cables that allows for transfer of more data over a network. He names this system Alto Aloha, but it later becomes known as </a:t>
            </a:r>
            <a:r>
              <a:rPr lang="en-US" b="1" dirty="0">
                <a:solidFill>
                  <a:srgbClr val="FF0000"/>
                </a:solidFill>
              </a:rPr>
              <a:t>Ethernet</a:t>
            </a:r>
            <a:r>
              <a:rPr lang="en-US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Tom Truscott and Steve </a:t>
            </a:r>
            <a:r>
              <a:rPr lang="en-US" b="1" dirty="0" err="1"/>
              <a:t>Bellovin</a:t>
            </a:r>
            <a:r>
              <a:rPr lang="en-US" b="1" dirty="0"/>
              <a:t> develop a Unix-based system for transferring data over phone lines via a dial-up connection. This system becomes USENET.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1982, the </a:t>
            </a:r>
            <a:r>
              <a:rPr lang="en-US" b="1" dirty="0" err="1"/>
              <a:t>PhoneNet</a:t>
            </a:r>
            <a:r>
              <a:rPr lang="en-US" b="1" dirty="0"/>
              <a:t> system is established and is connected to ARPANET and the first commercial network, </a:t>
            </a:r>
            <a:r>
              <a:rPr lang="en-US" b="1" dirty="0" err="1"/>
              <a:t>Telenet</a:t>
            </a:r>
            <a:r>
              <a:rPr lang="en-US" b="1" dirty="0"/>
              <a:t>. This broadens access to the internet and allows for email communication between multiple nations of the world.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1981, Metcalfe’s company 3Com announces Ethernet products for both computer workstations and personal computers; this allows for the establishment of local area networks (LANs).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Paul Mockapetris, Jon </a:t>
            </a:r>
            <a:r>
              <a:rPr lang="en-US" b="1" dirty="0" err="1"/>
              <a:t>Postel</a:t>
            </a:r>
            <a:r>
              <a:rPr lang="en-US" b="1" dirty="0"/>
              <a:t> and Craig Partridge create the Domain Name system, which uses domain names to manage the increasing number of users on the internet.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1985, the first domain is registered: symbolics.com, a domain belonging to a computer manufacturer.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1990, ARPANET is decommissioned. Tim Berners-Lee and his colleagues at CERN develop hypertext markup language (HTML) and the uniform resource locator (URL), giving birth to the first incarnation of the World Wide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 watershed year for the internet comes in 1995: Microsoft launches Windows 95; Amazon, Yahoo and eBay all launch; Internet Explorer launches; and Java is created, allowing for animation on websites and creating a new flurry of internet activity.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1996, Congress passes the Communications Decency Act in an effort to combat the growing amount of objectionable material on the internet. John Perry Barlow responds with an essay, A Declaration of the Independence of Cyberspace.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Google is founded in 1998.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1999, the music and video piracy controversy intensifies with the launch of Napster.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first internet virus capable of copying and sending itself to a user’s address book is discovered in 1999.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6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1973, Robert Kahn and Vinton Cerf collaborate to develop a protocol for linking multiple networks together. This later becomes the Transmission Control Protocol/Internet Protocol (TCP/IP), a technology that links multiple networks together such that, if one network is brought down, the others do not collapse.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Robert Metcalfe develops a system using cables that allows for transfer of more data over a network. He names this system Alto Aloha, but it later becomes known as </a:t>
            </a:r>
            <a:r>
              <a:rPr lang="en-US" b="1" dirty="0">
                <a:solidFill>
                  <a:srgbClr val="FF0000"/>
                </a:solidFill>
              </a:rPr>
              <a:t>Ethernet</a:t>
            </a:r>
            <a:r>
              <a:rPr lang="en-US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 Tom Truscott and Steve </a:t>
            </a:r>
            <a:r>
              <a:rPr lang="en-US" b="1" dirty="0" err="1"/>
              <a:t>Bellovin</a:t>
            </a:r>
            <a:r>
              <a:rPr lang="en-US" b="1" dirty="0"/>
              <a:t> develop a Unix-based system for transferring data over phone lines via a dial-up connection. This system becomes USENET.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1982, the </a:t>
            </a:r>
            <a:r>
              <a:rPr lang="en-US" b="1" dirty="0" err="1"/>
              <a:t>PhoneNet</a:t>
            </a:r>
            <a:r>
              <a:rPr lang="en-US" b="1" dirty="0"/>
              <a:t> system is established and is connected to ARPANET and the first commercial network, </a:t>
            </a:r>
            <a:r>
              <a:rPr lang="en-US" b="1" dirty="0" err="1"/>
              <a:t>Telenet</a:t>
            </a:r>
            <a:r>
              <a:rPr lang="en-US" b="1" dirty="0"/>
              <a:t>. This broadens access to the internet and allows for email communication between multiple nations of the world.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1981, Metcalfe’s company 3Com announces Ethernet products for both computer workstations and personal computers; this allows for the establishment of local area networks (LANs).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Paul Mockapetris, Jon </a:t>
            </a:r>
            <a:r>
              <a:rPr lang="en-US" b="1" dirty="0" err="1"/>
              <a:t>Postel</a:t>
            </a:r>
            <a:r>
              <a:rPr lang="en-US" b="1" dirty="0"/>
              <a:t> and Craig Partridge create the Domain Name system, which uses domain names to manage the increasing number of users on the internet.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1985, the first domain is registered: symbolics.com, a domain belonging to a computer manufacturer.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1990, ARPANET is decommissioned. Tim Berners-Lee and his colleagues at CERN develop hypertext markup language (HTML) and the uniform resource locator (URL), giving birth to the first incarnation of the World Wide Web.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 watershed year for the internet comes in 1995: Microsoft launches Windows 95; Amazon, Yahoo and eBay all launch; Internet Explorer launches; and Java is created, allowing for animation on websites and creating a new flurry of internet activity.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1996, Congress passes the Communications Decency Act in an effort to combat the growing amount of objectionable material on the internet. John Perry Barlow responds with an essay, A Declaration of the Independence of Cyberspace.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Google is founded in 1998.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 1999, the music and video piracy controversy intensifies with the launch of Napster.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first internet virus capable of copying and sending itself to a user’s address book is discovered in 1999.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The use of network can enhance communication between employees in an organization and also with external clients.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Most companies have an intranet.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A private network belonging to the company.    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Allows communication between employees and also between branches.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Some companies also have an extra net.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A network (or network resources) to provide suppliers, vendors, customers, limited access to corporate data.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Example of common data to be shared: order status, inventory, part lists.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The use of technology like VPN (virtual private network) allows employees to access company’s intranet remotely.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Work can be done even though the employee is outstation or at home.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In certain countries, there is a rising trend on the concept of “working from home”.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No longer need to go to the office every day.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Communications with other employees or clients can be done online.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Can work and take care of family at the same time.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92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https://www.ciscopress.com/articles/article.asp?p=2164577&amp;seqNum=6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https://www.spiceworks.com/tech/networking/articles/what-is-network-software/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14996-375D-4BFB-88C7-8DA248A588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9981-0B4D-4BD9-8C57-E5BA1BADE25A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D3D3-B0C6-4DC9-82B2-D2A1F39982B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F0C2-9DEF-4177-BCA2-9BA5AB13AA87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CCC5-1931-466B-A985-52A3BC7AEA5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60E-F718-485A-81B3-AA2FDF70749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4055-FB61-4D16-9218-98761EB59BE9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F057-3509-4D1E-A28B-00BC01D726E9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8CB52-4D77-4301-B07D-C96237B6B66E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31C1-2F72-44FD-B39D-ED0D49DF1C84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8AB-B024-49C3-9104-D9EC480E677B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40ED-D836-42EA-A7A8-BD4E8BDE3524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6B8C2-903E-4437-91D3-9CB27F865753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Jibril Y, DDU - 2022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63B014-EB71-7714-A84C-2EEE6D71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4" y="1167562"/>
            <a:ext cx="8620218" cy="427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E05C8-4E12-95C8-BE79-8C0D794C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4069"/>
            <a:ext cx="7772400" cy="1048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FF734-569E-D5A4-698D-D64179D8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680" y="5690438"/>
            <a:ext cx="6858000" cy="92557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09C15-67AB-610D-AAA0-FD7BA140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375213"/>
            <a:ext cx="3733767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D01D6-18A1-24B2-2CF2-EA75BF91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F0DA3-9AB3-3B21-CA74-A5C985268863}"/>
              </a:ext>
            </a:extLst>
          </p:cNvPr>
          <p:cNvCxnSpPr>
            <a:cxnSpLocks/>
          </p:cNvCxnSpPr>
          <p:nvPr/>
        </p:nvCxnSpPr>
        <p:spPr>
          <a:xfrm>
            <a:off x="294894" y="974293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297C8E-8CEA-B120-B47D-6B72B753A054}"/>
              </a:ext>
            </a:extLst>
          </p:cNvPr>
          <p:cNvCxnSpPr>
            <a:cxnSpLocks/>
          </p:cNvCxnSpPr>
          <p:nvPr/>
        </p:nvCxnSpPr>
        <p:spPr>
          <a:xfrm>
            <a:off x="294894" y="6328172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History of Computer Networking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ARPANET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began the networking long ago.</a:t>
            </a:r>
          </a:p>
          <a:p>
            <a:pPr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agency named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Research Project Agency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was started by American, in the department of defense,  in 1957.</a:t>
            </a:r>
          </a:p>
          <a:p>
            <a:pPr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-Roman"/>
              </a:rPr>
              <a:t>In the mid-1960s, </a:t>
            </a:r>
            <a:r>
              <a:rPr lang="en-US" b="1" i="0" dirty="0">
                <a:solidFill>
                  <a:srgbClr val="0000CC"/>
                </a:solidFill>
                <a:effectLst/>
                <a:latin typeface="Times-Roman"/>
              </a:rPr>
              <a:t>mainframe</a:t>
            </a:r>
            <a:r>
              <a:rPr lang="en-US" b="1" i="0" dirty="0">
                <a:effectLst/>
                <a:latin typeface="Times-Roman"/>
              </a:rPr>
              <a:t> computers in research organizations were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/>
              </a:rPr>
              <a:t>standalone</a:t>
            </a:r>
            <a:r>
              <a:rPr lang="en-US" b="1" i="0" dirty="0">
                <a:effectLst/>
                <a:latin typeface="Times-Roman"/>
              </a:rPr>
              <a:t> devices. </a:t>
            </a:r>
          </a:p>
          <a:p>
            <a:pPr lvl="1" algn="just"/>
            <a:r>
              <a:rPr lang="en-US" b="1" i="0" dirty="0">
                <a:effectLst/>
                <a:latin typeface="Times-Roman"/>
              </a:rPr>
              <a:t>Computers from different manufacturers were unable to communicate with one another. </a:t>
            </a:r>
          </a:p>
          <a:p>
            <a:pPr algn="just"/>
            <a:endParaRPr lang="en-US" sz="1000" b="1" i="0" dirty="0">
              <a:effectLst/>
              <a:latin typeface="Times-Roman"/>
            </a:endParaRPr>
          </a:p>
          <a:p>
            <a:pPr algn="just"/>
            <a:r>
              <a:rPr lang="en-US" sz="2800" b="1" i="0" dirty="0">
                <a:effectLst/>
                <a:latin typeface="Times-Roman"/>
              </a:rPr>
              <a:t>In 1967, ARPA presented its ideas for ARPANET, a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-Roman"/>
              </a:rPr>
              <a:t>small network of connected computers</a:t>
            </a:r>
            <a:r>
              <a:rPr lang="en-US" sz="2800" b="1" i="0" dirty="0">
                <a:effectLst/>
                <a:latin typeface="Times-Roman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History of Computer Networking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800" b="1" i="0" dirty="0">
                <a:solidFill>
                  <a:srgbClr val="0000CC"/>
                </a:solidFill>
                <a:effectLst/>
                <a:latin typeface="Times-Roman"/>
              </a:rPr>
              <a:t>The idea was that </a:t>
            </a:r>
          </a:p>
          <a:p>
            <a:pPr lvl="1"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host computer would be attached to a specialized computer, called an 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 message processor</a:t>
            </a: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IMPs would be connected to one another. </a:t>
            </a:r>
          </a:p>
          <a:p>
            <a:pPr lvl="1"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IMP had to be able to </a:t>
            </a:r>
            <a:r>
              <a:rPr lang="en-US" sz="28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other IMPs as well as with its own attached host.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9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History of Computer Networking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1969, ARPANET was a reality.</a:t>
            </a:r>
          </a:p>
          <a:p>
            <a:pPr lvl="1"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nodes, at the University of California at Los Angeles 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UCLA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the University of California at Santa Barbara 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UCSB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Stanford Research Institute (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the University of Utah, were 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via the IMPs to form a network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called the </a:t>
            </a:r>
            <a:r>
              <a:rPr lang="en-US" sz="28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Control Protocol 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(NCP) provided communication between the hosts.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8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History of Computer Networking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E0144D-BAD6-0943-0905-6190DEF4E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9" y="2297916"/>
            <a:ext cx="8161421" cy="2584450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739FAFC-CB27-4B79-C470-85F3CA1497AE}"/>
              </a:ext>
            </a:extLst>
          </p:cNvPr>
          <p:cNvSpPr txBox="1">
            <a:spLocks/>
          </p:cNvSpPr>
          <p:nvPr/>
        </p:nvSpPr>
        <p:spPr>
          <a:xfrm>
            <a:off x="491290" y="1009183"/>
            <a:ext cx="1772516" cy="128873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</a:p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USENET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B5620C7F-09B6-BFAE-A639-6FB98D2F882A}"/>
              </a:ext>
            </a:extLst>
          </p:cNvPr>
          <p:cNvSpPr/>
          <p:nvPr/>
        </p:nvSpPr>
        <p:spPr>
          <a:xfrm rot="15039271">
            <a:off x="2032711" y="1654736"/>
            <a:ext cx="1180730" cy="395217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5C30941-747A-912F-9029-C299E41880B7}"/>
              </a:ext>
            </a:extLst>
          </p:cNvPr>
          <p:cNvSpPr txBox="1">
            <a:spLocks/>
          </p:cNvSpPr>
          <p:nvPr/>
        </p:nvSpPr>
        <p:spPr>
          <a:xfrm>
            <a:off x="745434" y="4906485"/>
            <a:ext cx="3061253" cy="142574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Telenet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7F31EFE9-A821-F854-FE05-4B85A0DB4633}"/>
              </a:ext>
            </a:extLst>
          </p:cNvPr>
          <p:cNvSpPr/>
          <p:nvPr/>
        </p:nvSpPr>
        <p:spPr>
          <a:xfrm rot="7217022">
            <a:off x="3760107" y="5157525"/>
            <a:ext cx="1127246" cy="48701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106A4-89D6-D17A-0B46-2F5E8CAE74FF}"/>
              </a:ext>
            </a:extLst>
          </p:cNvPr>
          <p:cNvSpPr txBox="1"/>
          <p:nvPr/>
        </p:nvSpPr>
        <p:spPr>
          <a:xfrm>
            <a:off x="2978056" y="967306"/>
            <a:ext cx="591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Links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multiple networks together</a:t>
            </a:r>
            <a:endParaRPr lang="en-US" sz="2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16590-C0DA-EA53-9F72-5FE6A366D9DD}"/>
              </a:ext>
            </a:extLst>
          </p:cNvPr>
          <p:cNvSpPr txBox="1"/>
          <p:nvPr/>
        </p:nvSpPr>
        <p:spPr>
          <a:xfrm>
            <a:off x="3005094" y="1444543"/>
            <a:ext cx="591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Transfers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 using Cable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DB685-1A11-6A1C-0F70-8A6118BAF618}"/>
              </a:ext>
            </a:extLst>
          </p:cNvPr>
          <p:cNvSpPr txBox="1"/>
          <p:nvPr/>
        </p:nvSpPr>
        <p:spPr>
          <a:xfrm>
            <a:off x="2978056" y="1927816"/>
            <a:ext cx="591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Transfers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over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network using phone lines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9DCD4-8D65-522D-E763-F263A95B7032}"/>
              </a:ext>
            </a:extLst>
          </p:cNvPr>
          <p:cNvSpPr txBox="1"/>
          <p:nvPr/>
        </p:nvSpPr>
        <p:spPr>
          <a:xfrm>
            <a:off x="4818232" y="4912349"/>
            <a:ext cx="427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he </a:t>
            </a:r>
            <a:r>
              <a:rPr lang="en-US" sz="2000" b="1" dirty="0" err="1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PhoneNet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system is established and is connected to ARPANET </a:t>
            </a:r>
            <a:endParaRPr 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2E9E7-AA8A-AFE2-41EC-1B7CDF2C7D47}"/>
              </a:ext>
            </a:extLst>
          </p:cNvPr>
          <p:cNvSpPr txBox="1"/>
          <p:nvPr/>
        </p:nvSpPr>
        <p:spPr>
          <a:xfrm>
            <a:off x="4572001" y="5598139"/>
            <a:ext cx="454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ses domain names to manage the increasing number of users on the internet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History of Computer Networking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E0144D-BAD6-0943-0905-6190DEF4E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9" y="2297916"/>
            <a:ext cx="8161421" cy="2584450"/>
          </a:xfrm>
          <a:prstGeom prst="rect">
            <a:avLst/>
          </a:prstGeom>
        </p:spPr>
      </p:pic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75CC64FB-28D4-CC93-C753-F811F6E5452C}"/>
              </a:ext>
            </a:extLst>
          </p:cNvPr>
          <p:cNvSpPr txBox="1">
            <a:spLocks/>
          </p:cNvSpPr>
          <p:nvPr/>
        </p:nvSpPr>
        <p:spPr>
          <a:xfrm>
            <a:off x="6368393" y="974156"/>
            <a:ext cx="2528719" cy="1288733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 and URL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72DC7DD-3A68-973A-8C11-5C3BAF591D28}"/>
              </a:ext>
            </a:extLst>
          </p:cNvPr>
          <p:cNvSpPr txBox="1">
            <a:spLocks/>
          </p:cNvSpPr>
          <p:nvPr/>
        </p:nvSpPr>
        <p:spPr>
          <a:xfrm>
            <a:off x="6944139" y="4963213"/>
            <a:ext cx="1567867" cy="101325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WPA 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9BB37E82-96AA-6BAB-9A1C-70BC5442A9E9}"/>
              </a:ext>
            </a:extLst>
          </p:cNvPr>
          <p:cNvSpPr/>
          <p:nvPr/>
        </p:nvSpPr>
        <p:spPr>
          <a:xfrm rot="5400000">
            <a:off x="8165385" y="4918620"/>
            <a:ext cx="1127246" cy="48701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BA49980F-4F04-78B2-4874-E15F9AAE452E}"/>
              </a:ext>
            </a:extLst>
          </p:cNvPr>
          <p:cNvSpPr/>
          <p:nvPr/>
        </p:nvSpPr>
        <p:spPr>
          <a:xfrm rot="17606477">
            <a:off x="5254813" y="1483688"/>
            <a:ext cx="1352939" cy="44018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2337E-C786-6141-ADC2-66411E4F0C9F}"/>
              </a:ext>
            </a:extLst>
          </p:cNvPr>
          <p:cNvSpPr txBox="1"/>
          <p:nvPr/>
        </p:nvSpPr>
        <p:spPr>
          <a:xfrm>
            <a:off x="140145" y="1047059"/>
            <a:ext cx="5919056" cy="10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ypertext markup language (HTML) and the uniform resource locator (URL) developed giving birth to the first incarnation of the World Wide Web.</a:t>
            </a:r>
            <a:endParaRPr lang="en-US" sz="2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9794F-15A6-DEA7-255C-6B768D922DDB}"/>
              </a:ext>
            </a:extLst>
          </p:cNvPr>
          <p:cNvSpPr txBox="1"/>
          <p:nvPr/>
        </p:nvSpPr>
        <p:spPr>
          <a:xfrm>
            <a:off x="491289" y="5113563"/>
            <a:ext cx="6163057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Popular protocols like 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WiFi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WPA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were introduced. </a:t>
            </a:r>
          </a:p>
        </p:txBody>
      </p:sp>
    </p:spTree>
    <p:extLst>
      <p:ext uri="{BB962C8B-B14F-4D97-AF65-F5344CB8AC3E}">
        <p14:creationId xmlns:p14="http://schemas.microsoft.com/office/powerpoint/2010/main" val="42079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80166D3-CADD-CC3C-04F0-9FB624128FF8}"/>
              </a:ext>
            </a:extLst>
          </p:cNvPr>
          <p:cNvSpPr txBox="1">
            <a:spLocks/>
          </p:cNvSpPr>
          <p:nvPr/>
        </p:nvSpPr>
        <p:spPr>
          <a:xfrm>
            <a:off x="182927" y="261959"/>
            <a:ext cx="8602218" cy="51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impact of Networks on daily life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20DDA-7660-7172-BE21-EACC8307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communication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how it supports and improves our daily lives.</a:t>
            </a:r>
          </a:p>
          <a:p>
            <a:pPr algn="just"/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B186F-51F7-14B8-0B07-E6656B42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4" y="1927607"/>
            <a:ext cx="7526305" cy="42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7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80166D3-CADD-CC3C-04F0-9FB624128FF8}"/>
              </a:ext>
            </a:extLst>
          </p:cNvPr>
          <p:cNvSpPr txBox="1">
            <a:spLocks/>
          </p:cNvSpPr>
          <p:nvPr/>
        </p:nvSpPr>
        <p:spPr>
          <a:xfrm>
            <a:off x="182927" y="261959"/>
            <a:ext cx="8602218" cy="51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impact of Networks on daily life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20DDA-7660-7172-BE21-EACC8307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 changing the way we learn: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can enhance learning and makes it easier.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Courses delivered using Internet resources are commonly called online learning or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e-learning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3B6EC-DB2B-87E3-058C-410A1975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77" y="2670019"/>
            <a:ext cx="6944143" cy="35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80166D3-CADD-CC3C-04F0-9FB624128FF8}"/>
              </a:ext>
            </a:extLst>
          </p:cNvPr>
          <p:cNvSpPr txBox="1">
            <a:spLocks/>
          </p:cNvSpPr>
          <p:nvPr/>
        </p:nvSpPr>
        <p:spPr>
          <a:xfrm>
            <a:off x="182927" y="261959"/>
            <a:ext cx="8602218" cy="51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impact of Networks on daily life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20DDA-7660-7172-BE21-EACC8307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 changing the way we play:</a:t>
            </a:r>
          </a:p>
          <a:p>
            <a:pPr lvl="1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is getting much more fun these days.</a:t>
            </a:r>
          </a:p>
          <a:p>
            <a:pPr marL="1200150" lvl="2" indent="-285750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Chatting and instant messaging</a:t>
            </a:r>
          </a:p>
          <a:p>
            <a:pPr marL="1200150" lvl="2" indent="-285750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interest groups</a:t>
            </a:r>
          </a:p>
          <a:p>
            <a:pPr marL="1200150" lvl="2" indent="-285750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blogging</a:t>
            </a:r>
          </a:p>
          <a:p>
            <a:pPr marL="1200150" lvl="2" indent="-285750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and audio streaming</a:t>
            </a:r>
          </a:p>
          <a:p>
            <a:pPr marL="1200150" lvl="2" indent="-285750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games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1547C-54FE-91C0-5180-969B37A6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88" y="3206171"/>
            <a:ext cx="4914712" cy="3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network can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employees in an organization and also with external clients.</a:t>
            </a:r>
          </a:p>
          <a:p>
            <a:pPr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technology like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(virtual private network) allows employees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company’s intranet remotely.</a:t>
            </a:r>
          </a:p>
          <a:p>
            <a:pPr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countries, there is a rising trend on the concept of “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from home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E520E5E-36D0-760B-48BC-5D8DB38D3173}"/>
              </a:ext>
            </a:extLst>
          </p:cNvPr>
          <p:cNvSpPr txBox="1">
            <a:spLocks/>
          </p:cNvSpPr>
          <p:nvPr/>
        </p:nvSpPr>
        <p:spPr>
          <a:xfrm>
            <a:off x="182927" y="261959"/>
            <a:ext cx="8602218" cy="517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impact of Networks on daily life</a:t>
            </a:r>
          </a:p>
        </p:txBody>
      </p:sp>
    </p:spTree>
    <p:extLst>
      <p:ext uri="{BB962C8B-B14F-4D97-AF65-F5344CB8AC3E}">
        <p14:creationId xmlns:p14="http://schemas.microsoft.com/office/powerpoint/2010/main" val="1096910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Network as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become a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distributing a wide range of services to end users in a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manner.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Dedicated Network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networks are limited to exchanging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between connected computer systems. </a:t>
            </a:r>
          </a:p>
          <a:p>
            <a:pPr lvl="1" algn="just"/>
            <a:endParaRPr lang="en-US" sz="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telephone, radio, and television networks were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maintained separately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data networks. </a:t>
            </a:r>
          </a:p>
          <a:p>
            <a:pPr lvl="1" algn="just"/>
            <a:endParaRPr lang="en-US" sz="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one of these services required a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network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communication channels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technologies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carry a particular communication signal. </a:t>
            </a:r>
          </a:p>
          <a:p>
            <a:pPr lvl="1" algn="just"/>
            <a:endParaRPr lang="en-US" sz="9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service had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own set of rules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standards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successful communication.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7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269071"/>
            <a:ext cx="8602218" cy="9741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History and Overview of Networks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D1D25A-C205-F15F-EA6D-B6C0A47B8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9" y="2555368"/>
            <a:ext cx="8161421" cy="25844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69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Network as 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970384"/>
            <a:ext cx="8976048" cy="540482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Converging Network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Consolidate different kinds of networks onto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platform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5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Converged networks are capable of delivering voice, video streams, text, and graphics among many different types of devices over the same communication channel and network structure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provides access to a wide range of alternative and new communication methods that enable people to interact directly with each other almost instantaneously.</a:t>
            </a:r>
          </a:p>
          <a:p>
            <a:pPr lvl="1" algn="just"/>
            <a:endParaRPr lang="en-US" sz="5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converged network, there are still many points of contact and many specialized devices, such as personal computers, phones, TVs, and tablet computers, but there is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one common network infrastructure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endParaRPr lang="en-US" sz="5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network infrastructure uses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same set of rules, agreements, and implementation standards.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75F72A-7C8E-8A50-20F3-710FC454E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33" y="934537"/>
            <a:ext cx="8808404" cy="53205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FF4DF9-EBEE-5229-6278-82B35C4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Network as a platform</a:t>
            </a:r>
          </a:p>
        </p:txBody>
      </p:sp>
    </p:spTree>
    <p:extLst>
      <p:ext uri="{BB962C8B-B14F-4D97-AF65-F5344CB8AC3E}">
        <p14:creationId xmlns:p14="http://schemas.microsoft.com/office/powerpoint/2010/main" val="7748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584063" cy="5341941"/>
          </a:xfrm>
        </p:spPr>
        <p:txBody>
          <a:bodyPr/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 are comprised of four basic elements: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data networks are comprised of these elements, and cannot function without them.</a:t>
            </a: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6E07582-F0C4-1E7C-CEBB-F3E6625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Elements of Computer Network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50866C-5C44-DEC5-CF68-60A513CF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5" y="3383087"/>
            <a:ext cx="8535469" cy="24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934538"/>
            <a:ext cx="8836089" cy="544067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backbone of any network is the hardware that runs it.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 includes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cards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or network switches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modems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repeaters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B39390-B310-8E13-C13B-45F0DD36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98" y="2268693"/>
            <a:ext cx="4195365" cy="31244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D29749-ACCC-C08A-6AB8-FF105AB33246}"/>
              </a:ext>
            </a:extLst>
          </p:cNvPr>
          <p:cNvSpPr txBox="1">
            <a:spLocks/>
          </p:cNvSpPr>
          <p:nvPr/>
        </p:nvSpPr>
        <p:spPr>
          <a:xfrm>
            <a:off x="323580" y="4175663"/>
            <a:ext cx="4443718" cy="146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this hardware, computers have no means of accessing a network. </a:t>
            </a:r>
          </a:p>
        </p:txBody>
      </p:sp>
    </p:spTree>
    <p:extLst>
      <p:ext uri="{BB962C8B-B14F-4D97-AF65-F5344CB8AC3E}">
        <p14:creationId xmlns:p14="http://schemas.microsoft.com/office/powerpoint/2010/main" val="320463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  <a:r>
              <a:rPr 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5" y="934538"/>
            <a:ext cx="8836089" cy="5440675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 cards 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computers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network media and enable them to connect to other equipment, including routers, switches, modems and repeaters. </a:t>
            </a:r>
          </a:p>
          <a:p>
            <a:pPr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Routers or switches </a:t>
            </a: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 single network connection from a modem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divided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several computers. </a:t>
            </a:r>
          </a:p>
          <a:p>
            <a:pPr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Repeaters </a:t>
            </a:r>
          </a:p>
          <a:p>
            <a:pPr lvl="1" algn="just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refresh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network signal between Ethernet cable segments, allowing Category 5 cables to reach beyond their 300-foot maximum length without signal loss.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90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i="0" u="none" strike="noStrike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allow </a:t>
            </a:r>
            <a:r>
              <a:rPr lang="en-US" b="1" i="0" u="none" strike="noStrik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to interact with the network</a:t>
            </a:r>
            <a:r>
              <a:rPr lang="en-US" b="1" i="0" u="none" strike="noStrike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to issue commands to it. </a:t>
            </a:r>
          </a:p>
          <a:p>
            <a:pPr algn="just"/>
            <a:r>
              <a:rPr lang="en-US" b="1" i="0" u="none" strike="noStrike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commands network devices </a:t>
            </a:r>
            <a:r>
              <a:rPr lang="en-US" b="1" i="0" u="none" strike="noStrike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</a:t>
            </a:r>
            <a:r>
              <a:rPr lang="en-US" b="1" i="0" u="none" strike="noStrike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the network, so that network hardware and network software interact well with each other.</a:t>
            </a:r>
          </a:p>
          <a:p>
            <a:pPr algn="just"/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administrators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b="1" dirty="0">
                <a:solidFill>
                  <a:srgbClr val="0000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network.</a:t>
            </a:r>
          </a:p>
          <a:p>
            <a:pPr algn="just"/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Example; 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connection monitoring software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networking clients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other tools designed to further facilitate your computer's ability to connect to the network.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6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defined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communication between network devices. These are called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 include:</a:t>
            </a:r>
          </a:p>
          <a:p>
            <a:pPr lvl="1" algn="just"/>
            <a:endParaRPr lang="en-US" sz="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devices to identify and make connections with each other,</a:t>
            </a:r>
          </a:p>
          <a:p>
            <a:pPr lvl="1" algn="just"/>
            <a:endParaRPr lang="en-US" sz="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formatting rules that specify how data is packaged into sent and received messages. </a:t>
            </a:r>
          </a:p>
          <a:p>
            <a:pPr algn="just"/>
            <a:endParaRPr lang="en-US" sz="1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topic will be discussed in details in Chapter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5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medium used to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lang="en-US" b="1" i="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nodes of a network.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means through which we send our data from one place to another is known as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(Connection) medium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connections, a network cannot function.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medium is of two types: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Wired or Guided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Twisted Pair Cable, Coaxial Cable, and Optical Fiber Cable.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or Unguided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Radiowaves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Microwaves, and Infrared.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this topic will be discussed in details in Chapter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4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Computer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refers to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network’s structural and logical layout.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the physical and logical design of the software, hardware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protocols, and media of the transmission of data. 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how computers are organized and how tasks are allocated to the computer.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the network architecture is vital: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either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enhances or hinders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the entire system. 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example;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wrong transmission media or equipment for a particular expected server load, can cause slowdowns on the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network architectures adopt the 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 Model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conceptual model separates the network tasks into seven logical layers, from lowest to highest abstraction.</a:t>
            </a:r>
          </a:p>
          <a:p>
            <a:pPr algn="just"/>
            <a:r>
              <a:rPr lang="en-US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 algn="just"/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u="none" strike="noStrike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layer, 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lowest layer,  deals with the wire and cable connections of the network.</a:t>
            </a:r>
          </a:p>
          <a:p>
            <a:pPr lvl="1" algn="just"/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highest layer, involves APIs that deal with application-specific functions like chat and file sharing.</a:t>
            </a:r>
          </a:p>
          <a:p>
            <a:pPr algn="just"/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OSI model makes it easier to troubleshoot the network by isolating problem areas from each other.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F806002-6869-5540-5955-E9209E86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Computer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8959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Communication?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 of information through the use of speech, signs or symbols is called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with people over a distance is known as 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forms of telecommunication were 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torches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 disadvantage with these communication systems was that only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set of pre-determined messages could be transmitted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23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Network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926896"/>
            <a:ext cx="8602218" cy="5448318"/>
          </a:xfrm>
        </p:spPr>
        <p:txBody>
          <a:bodyPr>
            <a:normAutofit fontScale="92500"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two types of network architectures are:</a:t>
            </a:r>
          </a:p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network in which all the computers are linked together with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privilege and responsibilities for processing the data.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</a:t>
            </a: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 and has </a:t>
            </a: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dedicated </a:t>
            </a:r>
            <a:r>
              <a:rPr lang="en-US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Network 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network model designed for the end users called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 access the resources from a central computer known as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server performs all the major operations such as security and network management.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server is also responsible for managing all the resources such as files, directories, printer, etc.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clients communicate with each other through a server.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A3AB43-5ED0-9BFE-0D43-EC2CFAEC8A5D}"/>
              </a:ext>
            </a:extLst>
          </p:cNvPr>
          <p:cNvSpPr txBox="1"/>
          <p:nvPr/>
        </p:nvSpPr>
        <p:spPr>
          <a:xfrm>
            <a:off x="774441" y="5890085"/>
            <a:ext cx="7837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en-US" sz="24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topic will be discussed in details in Chapter 3</a:t>
            </a:r>
          </a:p>
        </p:txBody>
      </p:sp>
    </p:spTree>
    <p:extLst>
      <p:ext uri="{BB962C8B-B14F-4D97-AF65-F5344CB8AC3E}">
        <p14:creationId xmlns:p14="http://schemas.microsoft.com/office/powerpoint/2010/main" val="137921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926896"/>
            <a:ext cx="8602218" cy="544831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means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continue working despite failures and Ensure no loss of services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fault-tolerant network is one that </a:t>
            </a:r>
            <a:r>
              <a:rPr lang="en-US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limits the number of devices that are impacted by faults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the Internet will fail at times. </a:t>
            </a: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built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recover quickly and utilize multiple paths between the source and destination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if one faults, another steps in.</a:t>
            </a:r>
          </a:p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lvl="1"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connected with a wireless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router is connected with </a:t>
            </a:r>
            <a:r>
              <a:rPr lang="en-US" b="1" i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router 1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router 2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these two routers ,in turn, is connected with the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Now suppose you searched for a link or any website, but unfortunately, the connection of your wireless router with router 1 is disconnected, so now the wireless router will make another connection with router 2 and send the request to the web server.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the Fault Tolerance means</a:t>
            </a:r>
            <a:r>
              <a:rPr lang="en-US" b="1" dirty="0">
                <a:latin typeface="urw-din"/>
                <a:cs typeface="Times New Roman" panose="02020603050405020304" pitchFamily="18" charset="0"/>
              </a:rPr>
              <a:t>. 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F781DCB-B8B6-1A45-6CD0-3ED389AD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5738"/>
            <a:ext cx="860107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45693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Scalability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means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grow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needs and have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performance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growth.</a:t>
            </a:r>
          </a:p>
          <a:p>
            <a:pPr lvl="1"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 network can expand quickly to support its new clients and applications without impacting the performance of the service being delivered to already existing users.</a:t>
            </a:r>
          </a:p>
          <a:p>
            <a:pPr lvl="1"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example of scalability is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itself, now also many new users are connecting through the internet and communicating with other devices, but our network is working properly.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scalability 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F781DCB-B8B6-1A45-6CD0-3ED389AD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5738"/>
            <a:ext cx="860107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99971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Quality of Service (QoS)</a:t>
            </a:r>
          </a:p>
          <a:p>
            <a:pPr lvl="1"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refers to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set priorities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data traffic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data loss, delay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lvl="1"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service is a requirement of networks in the modern multi-cloud era. </a:t>
            </a:r>
          </a:p>
          <a:p>
            <a:pPr lvl="1"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need to be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at times,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 without fear of compromised quality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includes the controls to manage congested network traffic and network bandwidth.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F781DCB-B8B6-1A45-6CD0-3ED389AD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5738"/>
            <a:ext cx="860107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56092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Security</a:t>
            </a:r>
          </a:p>
          <a:p>
            <a:pPr lvl="1"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prevent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access, misuse, or forgery. Also it is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confidentiality, integrity and availability.</a:t>
            </a:r>
          </a:p>
          <a:p>
            <a:pPr lvl="1"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of security 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non-negotiable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impactful network architecture as it serves as one of the fundamentals. </a:t>
            </a:r>
          </a:p>
          <a:p>
            <a:pPr lvl="1" algn="just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 addressed in the network infrastructure and in information security, which means physically securing a network is necessary and the information being transmitted, stored, and utilized in cloud-native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F781DCB-B8B6-1A45-6CD0-3ED389AD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5738"/>
            <a:ext cx="8601075" cy="5953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94369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74" y="3547292"/>
            <a:ext cx="7344258" cy="17150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E0F55E-CE4A-E6CD-0659-B8D5F8E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7" y="1171200"/>
            <a:ext cx="3567663" cy="23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telecommunication was born in 1870s during the invention of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Telecommunication Union (ITU) defines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emission and reception of any signs, signals or messages by electromagnetic systems. </a:t>
            </a:r>
          </a:p>
          <a:p>
            <a:pPr algn="just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Telephones slowly gave way to television, videophone, satellite and finally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 Network?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network set up by connecting </a:t>
            </a: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computers and other supporting hardware devices through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Two or more computers are said to be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interconnected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if they are able to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exchange information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connection can be set up with the help of either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D7F3C7-9624-8DC8-FFCA-025CEC9C2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52" y="4255920"/>
            <a:ext cx="2942006" cy="2002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7F7D85-8222-815E-26F1-507E39861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02" y="4474345"/>
            <a:ext cx="2692454" cy="18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of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sharing: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share resources such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the users on the network. </a:t>
            </a:r>
          </a:p>
          <a:p>
            <a:pPr lvl="1"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80FF78-722B-2CBE-D7FF-E29E709F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2" y="2240634"/>
            <a:ext cx="4767311" cy="33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1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of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model: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based network infrastructure consists two (2) components: 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central computer used to store the information and maintained by the system administrator. </a:t>
            </a:r>
          </a:p>
          <a:p>
            <a:pPr lvl="2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receives clients request and provide services.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machines used to access the information stored in the server remotely.</a:t>
            </a:r>
          </a:p>
          <a:p>
            <a:pPr lvl="2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send a request and receive information or data from the server.</a:t>
            </a:r>
          </a:p>
          <a:p>
            <a:pPr lvl="1"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Example, accessing</a:t>
            </a:r>
          </a:p>
          <a:p>
            <a:pPr marL="457200" lvl="1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Google’s web-server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C7390A5-2EF0-FD52-50A9-3EA959E1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23" y="3984134"/>
            <a:ext cx="4357688" cy="23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1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of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27164" cy="534194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medium: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works  based on communication medium type among the users. </a:t>
            </a:r>
          </a:p>
          <a:p>
            <a:pPr lvl="1" algn="just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company contains more than one computer has an email system which the employees use for daily communication.</a:t>
            </a: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lvl="1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facilitates communications from one computer to another computer</a:t>
            </a:r>
            <a:r>
              <a:rPr lang="en-US" b="0" i="0" dirty="0">
                <a:effectLst/>
                <a:latin typeface="inter-regular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04CBAE-A627-2E12-A4E1-E72E01C2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38" y="2590800"/>
            <a:ext cx="3407038" cy="28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8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of Computer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E-commerce: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is also important in businesses. We can do the business over the internet. </a:t>
            </a:r>
          </a:p>
          <a:p>
            <a:pPr lvl="1" algn="just"/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amazon.com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doing their business over the internet.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5A44F6-6799-0BC8-A043-CF050EE8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976" y="3050464"/>
            <a:ext cx="4510050" cy="261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33D6-7BC1-A322-F5E9-34B649ABA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53" y="3050463"/>
            <a:ext cx="3664906" cy="26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2687</TotalTime>
  <Words>3418</Words>
  <Application>Microsoft Office PowerPoint</Application>
  <PresentationFormat>On-screen Show (4:3)</PresentationFormat>
  <Paragraphs>381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inter-regular</vt:lpstr>
      <vt:lpstr>Times New Roman</vt:lpstr>
      <vt:lpstr>Times-Roman</vt:lpstr>
      <vt:lpstr>urw-din</vt:lpstr>
      <vt:lpstr>Office Theme</vt:lpstr>
      <vt:lpstr>CHAPTER 1</vt:lpstr>
      <vt:lpstr>1. History and Overview of Networks</vt:lpstr>
      <vt:lpstr>What is Communication? </vt:lpstr>
      <vt:lpstr>cont’d</vt:lpstr>
      <vt:lpstr>What is Computer Network? </vt:lpstr>
      <vt:lpstr>Uses of Computer Network</vt:lpstr>
      <vt:lpstr>Uses of Computer Network</vt:lpstr>
      <vt:lpstr>Uses of Computer Network</vt:lpstr>
      <vt:lpstr>Uses of Computer Network</vt:lpstr>
      <vt:lpstr>A History of Computer Networking</vt:lpstr>
      <vt:lpstr>A History of Computer Networking</vt:lpstr>
      <vt:lpstr>A History of Computer Networking</vt:lpstr>
      <vt:lpstr>A History of Computer Networking</vt:lpstr>
      <vt:lpstr>A History of Computer Networking</vt:lpstr>
      <vt:lpstr>PowerPoint Presentation</vt:lpstr>
      <vt:lpstr>PowerPoint Presentation</vt:lpstr>
      <vt:lpstr>PowerPoint Presentation</vt:lpstr>
      <vt:lpstr>PowerPoint Presentation</vt:lpstr>
      <vt:lpstr>3. The Network as a platform</vt:lpstr>
      <vt:lpstr>3. The Network as a platform</vt:lpstr>
      <vt:lpstr>3. The Network as a platform</vt:lpstr>
      <vt:lpstr>4. Elements of Computer Network </vt:lpstr>
      <vt:lpstr>Hardware </vt:lpstr>
      <vt:lpstr>Hardware: For Example</vt:lpstr>
      <vt:lpstr>Software</vt:lpstr>
      <vt:lpstr> Protocols</vt:lpstr>
      <vt:lpstr>Connection Medium</vt:lpstr>
      <vt:lpstr>5. Computer Network Architecture</vt:lpstr>
      <vt:lpstr>5. Computer Network Architecture</vt:lpstr>
      <vt:lpstr>Types of Network Architecture </vt:lpstr>
      <vt:lpstr>Network Architecture Characteristics</vt:lpstr>
      <vt:lpstr>Network Architecture Characteristics</vt:lpstr>
      <vt:lpstr>Network Architecture Characteristics</vt:lpstr>
      <vt:lpstr>Network Architecture Characteristics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Jibril Yesuf</dc:creator>
  <cp:lastModifiedBy>Biniyam Abdi</cp:lastModifiedBy>
  <cp:revision>301</cp:revision>
  <dcterms:created xsi:type="dcterms:W3CDTF">2022-11-16T07:17:13Z</dcterms:created>
  <dcterms:modified xsi:type="dcterms:W3CDTF">2024-10-03T17:55:43Z</dcterms:modified>
</cp:coreProperties>
</file>