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6" r:id="rId2"/>
    <p:sldId id="268" r:id="rId3"/>
    <p:sldId id="296" r:id="rId4"/>
    <p:sldId id="309" r:id="rId5"/>
    <p:sldId id="313" r:id="rId6"/>
    <p:sldId id="308" r:id="rId7"/>
    <p:sldId id="311" r:id="rId8"/>
    <p:sldId id="297" r:id="rId9"/>
    <p:sldId id="298" r:id="rId10"/>
    <p:sldId id="299" r:id="rId11"/>
    <p:sldId id="300" r:id="rId12"/>
    <p:sldId id="301" r:id="rId13"/>
    <p:sldId id="302" r:id="rId14"/>
    <p:sldId id="314" r:id="rId15"/>
    <p:sldId id="303" r:id="rId16"/>
    <p:sldId id="315" r:id="rId17"/>
    <p:sldId id="304" r:id="rId18"/>
    <p:sldId id="305" r:id="rId19"/>
    <p:sldId id="269" r:id="rId20"/>
    <p:sldId id="316" r:id="rId21"/>
    <p:sldId id="317" r:id="rId22"/>
    <p:sldId id="306" r:id="rId23"/>
    <p:sldId id="318" r:id="rId24"/>
    <p:sldId id="270" r:id="rId25"/>
    <p:sldId id="272" r:id="rId26"/>
    <p:sldId id="273" r:id="rId27"/>
    <p:sldId id="274" r:id="rId28"/>
    <p:sldId id="275" r:id="rId29"/>
    <p:sldId id="276" r:id="rId30"/>
    <p:sldId id="277" r:id="rId31"/>
    <p:sldId id="278" r:id="rId32"/>
    <p:sldId id="279" r:id="rId33"/>
    <p:sldId id="280" r:id="rId34"/>
    <p:sldId id="281" r:id="rId35"/>
    <p:sldId id="282" r:id="rId36"/>
    <p:sldId id="283" r:id="rId37"/>
    <p:sldId id="285" r:id="rId38"/>
    <p:sldId id="284" r:id="rId39"/>
    <p:sldId id="286" r:id="rId40"/>
    <p:sldId id="287" r:id="rId41"/>
    <p:sldId id="320" r:id="rId42"/>
    <p:sldId id="288" r:id="rId43"/>
    <p:sldId id="321" r:id="rId44"/>
    <p:sldId id="295" r:id="rId45"/>
    <p:sldId id="307" r:id="rId4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5256" autoAdjust="0"/>
  </p:normalViewPr>
  <p:slideViewPr>
    <p:cSldViewPr snapToGrid="0">
      <p:cViewPr varScale="1">
        <p:scale>
          <a:sx n="82" d="100"/>
          <a:sy n="82" d="100"/>
        </p:scale>
        <p:origin x="150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E7FA5-5817-4173-B826-E54D43B88A48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F14996-375D-4BFB-88C7-8DA248A58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53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18F96-102E-4933-B736-5D5DFAB9F3B9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71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6216E-CA94-4A66-A3E9-FA16A234D43D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9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8D1C4-3225-44E7-87EF-6036AD5E76BF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88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C80BC-7E11-42EE-BE70-D317CF628CC1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5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D72D6E-973A-43EC-BD92-89893862EB2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7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4B3A7-DEB2-4CF5-8628-6E73D4B445BD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49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1507A-0B46-4233-9AC0-F6F386E1A4C0}" type="datetime1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8509-A837-43D8-AC38-242B33BE7044}" type="datetime1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676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1AC2A1-5CAB-4916-9107-28C6178911F5}" type="datetime1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05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8842D-0F9C-44B6-9385-9565392614A3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DB609-4BDA-4D68-BD2F-4DD346233257}" type="datetime1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3860E-9EB8-46ED-A6C3-729252BC2FCE}" type="datetime1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Jibril Y, DDU - 2023 G.C (for 3rd Year SE Students)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A92171-DE49-4C6D-8B57-4E858572DC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733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E05C8-4E12-95C8-BE79-8C0D794C45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4069"/>
            <a:ext cx="7772400" cy="104862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CHAPTER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0FF734-569E-D5A4-698D-D64179D829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7889" y="5377814"/>
            <a:ext cx="6858000" cy="925574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Types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AE09C15-67AB-610D-AAA0-FD7BA1400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375213"/>
            <a:ext cx="3733767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64D01D6-18A1-24B2-2CF2-EA75BF91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AF0DA3-9AB3-3B21-CA74-A5C985268863}"/>
              </a:ext>
            </a:extLst>
          </p:cNvPr>
          <p:cNvCxnSpPr>
            <a:cxnSpLocks/>
          </p:cNvCxnSpPr>
          <p:nvPr/>
        </p:nvCxnSpPr>
        <p:spPr>
          <a:xfrm>
            <a:off x="294894" y="974293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297C8E-8CEA-B120-B47D-6B72B753A054}"/>
              </a:ext>
            </a:extLst>
          </p:cNvPr>
          <p:cNvCxnSpPr>
            <a:cxnSpLocks/>
          </p:cNvCxnSpPr>
          <p:nvPr/>
        </p:nvCxnSpPr>
        <p:spPr>
          <a:xfrm>
            <a:off x="294894" y="6328172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D0DCEBC8-5D96-61BA-54DD-62C3379BC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0" y="1259293"/>
            <a:ext cx="85058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263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install, configure, and manage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requires the server (with large memory and Network OS)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a dedicated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administrator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all the resources.</a:t>
            </a:r>
          </a:p>
          <a:p>
            <a:pPr algn="just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prone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viruses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Trojans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present in the Server or uploaded into the Server.</a:t>
            </a:r>
          </a:p>
          <a:p>
            <a:pPr algn="just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prone to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Denial of Service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(DOS) attacks.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packets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spoofed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during transmission.</a:t>
            </a:r>
          </a:p>
          <a:p>
            <a:pPr algn="just"/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Phishing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capturing login credentials or other useful information of the user are common and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MITM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(Man in the Middle) attacks are common.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85EDEE81-BA69-F27E-5064-EBA0612E6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51143"/>
            <a:ext cx="8602218" cy="5949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Client/Server Network: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633929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computer network can be categorized by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size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based on geographical area coverage.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four major types of networks designed to operate over the area they cover.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Types of Computer Network - javatpoint">
            <a:extLst>
              <a:ext uri="{FF2B5EF4-FFF2-40B4-BE49-F238E27FC236}">
                <a16:creationId xmlns:a16="http://schemas.microsoft.com/office/drawing/2014/main" id="{ED4F7B91-3CEC-8EB4-4E02-295739199C4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824" y="3063553"/>
            <a:ext cx="6749466" cy="291291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49D523-6138-B060-4D3B-88D40515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Types based on Size</a:t>
            </a:r>
          </a:p>
        </p:txBody>
      </p:sp>
    </p:spTree>
    <p:extLst>
      <p:ext uri="{BB962C8B-B14F-4D97-AF65-F5344CB8AC3E}">
        <p14:creationId xmlns:p14="http://schemas.microsoft.com/office/powerpoint/2010/main" val="4149637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network arranged within an individual person, typically within a range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meters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used for connecting the computer devices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personal use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laptop, mobile phones, media player and play stations.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typically uses some form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wireless technology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Bluetooth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B297C6A7-8666-6156-FFDB-00FAA6703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Personal Area Network (PAN)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5B898-4EC4-7963-48F0-59600FFFA4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161" y="3333444"/>
            <a:ext cx="4408624" cy="292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527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LANs cover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smaller geographical area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(Size is limited to a few kilometers) and are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privately owned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can use it for an office building, home, hospital, school, etc.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costly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 is built with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inexpensive hardware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hubs, network adapters, and ethernet cables.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transferred at an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extremely faster rate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(10 Mbps to 10 Gbps).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648261A-769A-DADF-0CB7-AA62C617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Local Area Network (LAN)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EBD23A-63C4-1218-E56B-7ED900BE02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258" y="3429000"/>
            <a:ext cx="3892032" cy="29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710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provides higher security.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is easy to design and maintain.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LAN works under its own local domain and controlled centrally.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Communication medium used for LAN has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twisted-pair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cables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 may only use two computers, while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LANs can accommodate thousands of computers.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LAN is more and there is less congestion in this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648261A-769A-DADF-0CB7-AA62C6175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Local Area Network (LAN)</a:t>
            </a:r>
          </a:p>
        </p:txBody>
      </p:sp>
    </p:spTree>
    <p:extLst>
      <p:ext uri="{BB962C8B-B14F-4D97-AF65-F5344CB8AC3E}">
        <p14:creationId xmlns:p14="http://schemas.microsoft.com/office/powerpoint/2010/main" val="6283780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network that covers a larger geographic area such as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interconnecting a different LAN to form a larger network.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cover 5 to 50 KM range. 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216590A-FDC0-9389-40D3-C8446DD6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Metropolitan Area Network (MAN)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21AE960-5FCB-59B4-CAA6-4CF6647D16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567" y="2303116"/>
            <a:ext cx="6300886" cy="4072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240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and maintain a Metropolitan Area Network.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MAN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there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network.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 used for transmission of data through MAN are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Wire/Cable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 single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cable TV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in a city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 can be used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communication between the banks in a city.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Airline Reservation.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college within a city.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communication in the military.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216590A-FDC0-9389-40D3-C8446DD6F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Metropolitan Area Network (MAN)</a:t>
            </a:r>
          </a:p>
        </p:txBody>
      </p:sp>
    </p:spTree>
    <p:extLst>
      <p:ext uri="{BB962C8B-B14F-4D97-AF65-F5344CB8AC3E}">
        <p14:creationId xmlns:p14="http://schemas.microsoft.com/office/powerpoint/2010/main" val="1048182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Spans huge geographic area which may span  across  larger area  and  even  a  whole  country or continent.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Connecting computers and covers a wide geographical area and it is contain a few smaller networks such as LANs, MANs. 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B52B397-61BD-4965-8C2C-88054B63C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Wide Area Network (WAN)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B0EAB5-DB6E-21F3-2FD4-A8F2159C1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4608" y="2617715"/>
            <a:ext cx="5914747" cy="36903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E552F46-07F7-6723-7172-D69D528467A1}"/>
              </a:ext>
            </a:extLst>
          </p:cNvPr>
          <p:cNvSpPr txBox="1"/>
          <p:nvPr/>
        </p:nvSpPr>
        <p:spPr>
          <a:xfrm>
            <a:off x="318914" y="2790965"/>
            <a:ext cx="378655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Ownership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WAN is either private or public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27323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i.e. 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may be limited to an enterprise (a corporation or an organization) or accessible to the public.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one of the biggest WAN in the world.</a:t>
            </a:r>
          </a:p>
        </p:txBody>
      </p:sp>
    </p:spTree>
    <p:extLst>
      <p:ext uri="{BB962C8B-B14F-4D97-AF65-F5344CB8AC3E}">
        <p14:creationId xmlns:p14="http://schemas.microsoft.com/office/powerpoint/2010/main" val="39125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spans over a large geographical area through a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telephone line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fiber optic cable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links.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widely used in the field of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 is difficult to design and maintain.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covers a large area so fixing the problem is difficult.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installation cost very high.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WAN ranges from a few kilobits per second (Kbps) to megabits per second (Mbps)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 tolerance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WAN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there is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congestion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network.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F9E1839-35E9-0FAD-6E92-882311889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36524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Wide Area Network (WAN)</a:t>
            </a:r>
          </a:p>
        </p:txBody>
      </p:sp>
    </p:spTree>
    <p:extLst>
      <p:ext uri="{BB962C8B-B14F-4D97-AF65-F5344CB8AC3E}">
        <p14:creationId xmlns:p14="http://schemas.microsoft.com/office/powerpoint/2010/main" val="3318511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defined as two or more computer network LANs or WAN or computer network segments are connected using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they are configured by a local addressing scheme.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interconnection</a:t>
            </a:r>
            <a:r>
              <a:rPr lang="en-US" sz="2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public, private, commercial, industrial, or government computer networks can also be defined as internetworking.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internetworking uses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(IP)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model used for internetworking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 System Interconnection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(OSI).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53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15" y="977286"/>
            <a:ext cx="8578197" cy="5341941"/>
          </a:xfrm>
        </p:spPr>
        <p:txBody>
          <a:bodyPr>
            <a:normAutofit/>
          </a:bodyPr>
          <a:lstStyle/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computer network is a system in which multiple computers are connected to share information and resources. </a:t>
            </a:r>
          </a:p>
          <a:p>
            <a:pPr algn="just"/>
            <a:endParaRPr lang="en-US" sz="12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varies with each other based on </a:t>
            </a:r>
          </a:p>
          <a:p>
            <a:pPr lvl="1" algn="just"/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Their Functionality/Architecture </a:t>
            </a:r>
          </a:p>
          <a:p>
            <a:pPr lvl="2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Client-Server Network 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coverage</a:t>
            </a:r>
          </a:p>
          <a:p>
            <a:pPr lvl="2" algn="just"/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PAN, LAN, MAN, WAN 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Their Ownership</a:t>
            </a:r>
          </a:p>
          <a:p>
            <a:pPr lvl="2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Private Network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Public Network 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Communication media used</a:t>
            </a:r>
          </a:p>
          <a:p>
            <a:pPr lvl="2"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Media network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Unguided Media Network </a:t>
            </a:r>
            <a:endParaRPr lang="en-US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6741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Extranet: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extranet is a communication network based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TCP/IP.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is used for information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sharing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extranet is restricted to only those users who have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 credentials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extranet is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lowest level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internetworking.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categorized as MAN, WAN or other computer networks.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extranet cannot have a single LAN,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least it must have one connection to the external network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D4BEC224-A73E-7F40-E9F1-0FAB14BAE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Internetwork</a:t>
            </a:r>
          </a:p>
        </p:txBody>
      </p:sp>
    </p:spTree>
    <p:extLst>
      <p:ext uri="{BB962C8B-B14F-4D97-AF65-F5344CB8AC3E}">
        <p14:creationId xmlns:p14="http://schemas.microsoft.com/office/powerpoint/2010/main" val="1210695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Internetwork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Intranet: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intranet is a private network based on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protocol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TCP/IP.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intranet belongs to an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organization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is only accessible by the organization's employee or members.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aim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intranet is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share the information and resources among the organization employees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intranet provides the facility to work in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for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teleconferences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8393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B693D62E-60CA-5B8D-D5BB-4755F4AE3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Topology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C1BEE58-AB6C-9868-80D1-EE6B75065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489" y="987082"/>
            <a:ext cx="8359021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prstClr val="black"/>
              </a:buClr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Topology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refers to the </a:t>
            </a:r>
            <a:r>
              <a:rPr lang="en-US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way in which multiple devices are interconnected via communication links</a:t>
            </a: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42900" indent="-342900" algn="just">
              <a:spcBef>
                <a:spcPct val="20000"/>
              </a:spcBef>
              <a:buClr>
                <a:prstClr val="black"/>
              </a:buClr>
              <a:buFont typeface="Wingdings" pitchFamily="2" charset="2"/>
              <a:buChar char="§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There are two types of topology: </a:t>
            </a:r>
            <a:r>
              <a:rPr lang="en-US" sz="24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physical and logical.</a:t>
            </a:r>
          </a:p>
          <a:p>
            <a:pPr marL="800100" lvl="1" indent="-342900" algn="just">
              <a:spcBef>
                <a:spcPct val="20000"/>
              </a:spcBef>
              <a:buClr>
                <a:prstClr val="black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Physical Topology</a:t>
            </a:r>
          </a:p>
          <a:p>
            <a:pPr marL="1144587" lvl="2" indent="-342900" algn="just">
              <a:lnSpc>
                <a:spcPct val="120000"/>
              </a:lnSpc>
              <a:spcBef>
                <a:spcPct val="20000"/>
              </a:spcBef>
              <a:buClr>
                <a:prstClr val="black"/>
              </a:buClr>
              <a:buFont typeface="Wingdings" panose="05000000000000000000" pitchFamily="2" charset="2"/>
              <a:buChar char="ü"/>
              <a:defRPr/>
            </a:pPr>
            <a:r>
              <a:rPr lang="en-GB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Refers to the </a:t>
            </a:r>
            <a:r>
              <a:rPr lang="en-GB" sz="2400" b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arrangement or physical layout</a:t>
            </a:r>
            <a:r>
              <a:rPr lang="en-GB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of </a:t>
            </a:r>
            <a:r>
              <a:rPr lang="en-GB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computers, cables, and other components on the network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1144587" lvl="2" indent="-342900" algn="just">
              <a:lnSpc>
                <a:spcPct val="120000"/>
              </a:lnSpc>
              <a:spcBef>
                <a:spcPct val="20000"/>
              </a:spcBef>
              <a:buClr>
                <a:prstClr val="black"/>
              </a:buClr>
              <a:buFont typeface="Wingdings" panose="05000000000000000000" pitchFamily="2" charset="2"/>
              <a:buChar char="ü"/>
              <a:defRPr/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Can be referred as </a:t>
            </a:r>
            <a:r>
              <a:rPr lang="en-GB" sz="24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Physical layout, Design, Diagram, Map</a:t>
            </a:r>
            <a:endParaRPr lang="en-US" sz="24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marL="687387" lvl="1" indent="-342900" algn="just">
              <a:lnSpc>
                <a:spcPct val="120000"/>
              </a:lnSpc>
              <a:spcBef>
                <a:spcPct val="20000"/>
              </a:spcBef>
              <a:buClr>
                <a:prstClr val="black"/>
              </a:buClr>
              <a:buFont typeface="Courier New" panose="02070309020205020404" pitchFamily="49" charset="0"/>
              <a:buChar char="o"/>
              <a:defRPr/>
            </a:pPr>
            <a:r>
              <a: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Logical topology </a:t>
            </a:r>
          </a:p>
          <a:p>
            <a:pPr marL="1144587" lvl="2" indent="-342900" algn="just">
              <a:lnSpc>
                <a:spcPct val="120000"/>
              </a:lnSpc>
              <a:spcBef>
                <a:spcPct val="20000"/>
              </a:spcBef>
              <a:buClr>
                <a:prstClr val="black"/>
              </a:buClr>
              <a:buFont typeface="Wingdings" panose="05000000000000000000" pitchFamily="2" charset="2"/>
              <a:buChar char="ü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logical flow of information in the network.</a:t>
            </a:r>
            <a:endParaRPr lang="en-US" sz="2400" b="1" dirty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42350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factors that affect choice of topology for a network are: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Installation cost is a very important factor in overall cost of setting up an infrastructure. So cable lengths, distance between nodes, location of servers, etc. have to be considered when designing a network.</a:t>
            </a:r>
          </a:p>
          <a:p>
            <a:pPr lvl="1" algn="just">
              <a:lnSpc>
                <a:spcPct val="100000"/>
              </a:lnSpc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Flexibility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Topology of a network should be flexible enough to allow reconfiguration of office set up, addition of new nodes and relocation of existing nodes.</a:t>
            </a:r>
          </a:p>
          <a:p>
            <a:pPr lvl="1" algn="just">
              <a:lnSpc>
                <a:spcPct val="100000"/>
              </a:lnSpc>
            </a:pPr>
            <a:endParaRPr lang="en-US" sz="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Network should be designed in such a way that 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minimum down time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Failure of one node or a segment of cabling should not render the whole network useless.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CEB2FDC-63F7-293D-AC97-036B12B2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17523856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of the factors that affect choice of topology for a network are:</a:t>
            </a: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− Network topology should be scalable, i.e. it can accommodate load of new devices and nodes without perceptible drop in performance.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installation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Network should be easy to install in terms of hardware, software and technical personnel requirements.</a:t>
            </a:r>
          </a:p>
          <a:p>
            <a:pPr lvl="1"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Ease of maintenance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− Troubleshooting and maintenance of network 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should be easy.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CEB2FDC-63F7-293D-AC97-036B12B2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8011176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76FBFECA-3AF2-2FE5-98AB-73BAA07E8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80" y="1221225"/>
            <a:ext cx="7918570" cy="425991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72AD075-E341-6307-D71C-96E43C91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Topology</a:t>
            </a:r>
          </a:p>
        </p:txBody>
      </p:sp>
    </p:spTree>
    <p:extLst>
      <p:ext uri="{BB962C8B-B14F-4D97-AF65-F5344CB8AC3E}">
        <p14:creationId xmlns:p14="http://schemas.microsoft.com/office/powerpoint/2010/main" val="344765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 is a network type in which every computer and network device is connected to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cable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either connected to the backbone cable by drop cable or directly connected to the backbone cable.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B5A8A72-93E8-DFF6-C8E7-030B2B8C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Bus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CE5C22-779A-3057-859E-C35717217E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7558" y="2634131"/>
            <a:ext cx="4982142" cy="367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371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Low-cost: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nodes are directly connected to the cable without passing through a hub. Therefore, the initial cost of installation is low.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connect a computer or peripheral to a linear bus.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Coaxial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twisted pair cables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mainly used in bus-based networks that support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upto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 Mbps.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Limited failure: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failure in one node or cable will not have any effect on other nodes.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 topology is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 technology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installation and troubleshooting techniques are well known.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CC0DBCC-C59E-6DB9-6AC4-3335D989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Bus Topology: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446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C6C50740-A71E-D915-1D14-A2ABD5DD5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Bus Topology: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F48FD5-C2F0-07D7-42AD-DF86C3920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3" y="934539"/>
            <a:ext cx="8602218" cy="5373574"/>
          </a:xfrm>
        </p:spPr>
        <p:txBody>
          <a:bodyPr>
            <a:normAutofit/>
          </a:bodyPr>
          <a:lstStyle/>
          <a:p>
            <a:pPr lvl="0" algn="just">
              <a:lnSpc>
                <a:spcPct val="120000"/>
              </a:lnSpc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Entire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network shuts down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if there is a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break in the main cable.</a:t>
            </a: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 lvl="0" algn="just"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Terminators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are required at both ends of the backbone cable. </a:t>
            </a:r>
          </a:p>
          <a:p>
            <a:pPr lvl="1" algn="just">
              <a:lnSpc>
                <a:spcPct val="12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Absorbs signal reaching the end of the cable; thus avoiding reflection of the signal back in to the system and prevent collusion with regular traffic.</a:t>
            </a:r>
          </a:p>
          <a:p>
            <a:pPr lvl="0" algn="just">
              <a:lnSpc>
                <a:spcPct val="120000"/>
              </a:lnSpc>
            </a:pP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Difficult to identify the problem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if the entire network shuts down. </a:t>
            </a:r>
          </a:p>
          <a:p>
            <a:pPr lvl="0" algn="just">
              <a:lnSpc>
                <a:spcPct val="120000"/>
              </a:lnSpc>
            </a:pP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Signal interference: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If two nodes send the messages simultaneously, then the signals of both the nodes collide with each other.</a:t>
            </a:r>
          </a:p>
          <a:p>
            <a:pPr lvl="0" algn="just">
              <a:lnSpc>
                <a:spcPct val="120000"/>
              </a:lnSpc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Security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is very low.</a:t>
            </a:r>
          </a:p>
        </p:txBody>
      </p:sp>
    </p:spTree>
    <p:extLst>
      <p:ext uri="{BB962C8B-B14F-4D97-AF65-F5344CB8AC3E}">
        <p14:creationId xmlns:p14="http://schemas.microsoft.com/office/powerpoint/2010/main" val="33045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734C466-D306-8275-DF5F-343763D72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Ring Topology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0C9803-E776-D674-05E8-88EDF3034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16" y="1025922"/>
            <a:ext cx="8578196" cy="5303925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All microcomputers and other communication devices are connected in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continuous loop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.  </a:t>
            </a:r>
          </a:p>
          <a:p>
            <a:pPr algn="just">
              <a:lnSpc>
                <a:spcPct val="100000"/>
              </a:lnSpc>
            </a:pP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Electronic messages are passed around the ring in one direction</a:t>
            </a: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, with each node serving as the repeater, until they reach the right destination. </a:t>
            </a:r>
          </a:p>
          <a:p>
            <a:pPr algn="just">
              <a:lnSpc>
                <a:spcPct val="100000"/>
              </a:lnSpc>
            </a:pPr>
            <a:r>
              <a:rPr lang="en-US" sz="2400" b="0" dirty="0">
                <a:latin typeface="Times New Roman" pitchFamily="18" charset="0"/>
                <a:cs typeface="Times New Roman" pitchFamily="18" charset="0"/>
              </a:rPr>
              <a:t> Since, all messages are flowing in only one direction; </a:t>
            </a:r>
            <a:r>
              <a:rPr lang="en-US" sz="24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failure of a single node can compromise the entire network.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dirty="0"/>
              <a:t>	</a:t>
            </a:r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EFFC948-13B0-43BD-A1FF-7DAA4D18C1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4682" y="3944306"/>
            <a:ext cx="3153215" cy="241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4149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Architecture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C782AE9-E0A6-EFA6-65E1-D65D1CE23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915" y="1006425"/>
            <a:ext cx="8524875" cy="5248679"/>
          </a:xfrm>
        </p:spPr>
        <p:txBody>
          <a:bodyPr rtlCol="0">
            <a:normAutofit/>
          </a:bodyPr>
          <a:lstStyle/>
          <a:p>
            <a:pPr algn="just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 Architecture is defined as the </a:t>
            </a:r>
            <a:r>
              <a:rPr lang="en-US" b="1" i="0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logical design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lang="en-US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protocols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media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the transmission of data.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Simply we can say that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computers are organized 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tasks are allocated to the computer</a:t>
            </a:r>
            <a:r>
              <a:rPr lang="en-US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types of network architectures are:  </a:t>
            </a:r>
            <a:r>
              <a:rPr kumimoji="0" lang="en-US" altLang="en-US" sz="4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  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algn="just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Peer-To-Peer network</a:t>
            </a:r>
          </a:p>
          <a:p>
            <a:pPr lvl="1" algn="just">
              <a:lnSpc>
                <a:spcPct val="150000"/>
              </a:lnSpc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network</a:t>
            </a:r>
          </a:p>
        </p:txBody>
      </p:sp>
      <p:sp>
        <p:nvSpPr>
          <p:cNvPr id="11" name="AutoShape 2" descr="Computer Network Architecture">
            <a:extLst>
              <a:ext uri="{FF2B5EF4-FFF2-40B4-BE49-F238E27FC236}">
                <a16:creationId xmlns:a16="http://schemas.microsoft.com/office/drawing/2014/main" id="{003BB2AD-E0D1-9842-AB2D-6CF477CEAF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7000" y="-539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9888F00-6438-4B9D-88A7-46938309F9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AutoShape 4" descr="Computer Network Architecture">
            <a:extLst>
              <a:ext uri="{FF2B5EF4-FFF2-40B4-BE49-F238E27FC236}">
                <a16:creationId xmlns:a16="http://schemas.microsoft.com/office/drawing/2014/main" id="{A2B9ADF4-DF68-6C61-950D-72CAD34C35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9400" y="984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296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 that receives the message from the previous computer will retransmit to the next node.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flows in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direction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it is unidirectional.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in a ring topology flow in a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clockwise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direction.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terminated ends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i.e., each node is connected to other node and having no termination point.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common access method of the ring topology is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passing: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network access method in which token is passed from one node to another node.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is a frame that circulates around the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318915" y="780284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6C80CF8-F7B7-2310-0CA6-EBCA5E175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Ring Topology</a:t>
            </a:r>
          </a:p>
        </p:txBody>
      </p:sp>
    </p:spTree>
    <p:extLst>
      <p:ext uri="{BB962C8B-B14F-4D97-AF65-F5344CB8AC3E}">
        <p14:creationId xmlns:p14="http://schemas.microsoft.com/office/powerpoint/2010/main" val="37122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3" y="881530"/>
            <a:ext cx="8626239" cy="54936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transmission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high-speed.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possibility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collision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minimum </a:t>
            </a:r>
          </a:p>
          <a:p>
            <a:pPr lvl="1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Cheap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install and expand.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system is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not dependent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single host computer</a:t>
            </a:r>
          </a:p>
          <a:p>
            <a:pPr>
              <a:lnSpc>
                <a:spcPct val="11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failure of a single node in the network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 the entire network to fail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addition of stations in between or the removal of stations can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disturb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whole topology.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secure. </a:t>
            </a:r>
          </a:p>
          <a:p>
            <a:pPr lvl="1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devices increases the communication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0E359C69-A817-19C9-EBEE-C4E78BB0D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Ring Topology</a:t>
            </a:r>
          </a:p>
        </p:txBody>
      </p:sp>
    </p:spTree>
    <p:extLst>
      <p:ext uri="{BB962C8B-B14F-4D97-AF65-F5344CB8AC3E}">
        <p14:creationId xmlns:p14="http://schemas.microsoft.com/office/powerpoint/2010/main" val="4089599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926896"/>
            <a:ext cx="8602218" cy="5448318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 is an arrangement of the network in which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node is connected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the central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a central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passes through the central device before continuing to its destination.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D69EBEE-FEDE-83B5-C120-EB15BC59B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Star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A4A25-3381-E56C-D667-A1E2664271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5" y="2938946"/>
            <a:ext cx="3724660" cy="323618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0FB1DAE-25CB-983D-D6E4-38D4AB5C215E}"/>
              </a:ext>
            </a:extLst>
          </p:cNvPr>
          <p:cNvSpPr txBox="1">
            <a:spLocks/>
          </p:cNvSpPr>
          <p:nvPr/>
        </p:nvSpPr>
        <p:spPr>
          <a:xfrm>
            <a:off x="3769568" y="2792334"/>
            <a:ext cx="5089006" cy="33049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hub or concentrator manages and controls all functions of the network.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Coaxial cable or RJ-45 cables are used to connect the computers.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 is the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topology in network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9083463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fault identification and fault isolation, i.e.,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troubleshooting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quite efficient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network control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can be easily implemented. 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in one cable/node will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affect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network.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familiar technology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its tools are cost-effective.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expandable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new stations can be added to the open ports on the hub.</a:t>
            </a:r>
          </a:p>
          <a:p>
            <a:pPr lvl="1">
              <a:lnSpc>
                <a:spcPct val="10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it uses inexpensive coaxial cable.</a:t>
            </a:r>
          </a:p>
          <a:p>
            <a:pPr lvl="1">
              <a:lnSpc>
                <a:spcPct val="10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data speeds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It supports a bandwidth of approx.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100Mbps. </a:t>
            </a:r>
          </a:p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concentrator (hub) on which the whole topology relies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 whole system will crash down.</a:t>
            </a:r>
          </a:p>
          <a:p>
            <a:pPr lvl="1" algn="just">
              <a:lnSpc>
                <a:spcPct val="110000"/>
              </a:lnSpc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based on the single concentrator i.e. hub.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8C319353-275A-D72B-9D35-06F02DBC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Star Topology</a:t>
            </a:r>
          </a:p>
        </p:txBody>
      </p:sp>
    </p:spTree>
    <p:extLst>
      <p:ext uri="{BB962C8B-B14F-4D97-AF65-F5344CB8AC3E}">
        <p14:creationId xmlns:p14="http://schemas.microsoft.com/office/powerpoint/2010/main" val="44537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FA6D18A1-0DCA-29AE-01CE-4D76B9F83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Mesh Topology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0F4175-EAF4-89E6-835D-E9B3247F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410" y="982776"/>
            <a:ext cx="8560701" cy="5275202"/>
          </a:xfrm>
        </p:spPr>
        <p:txBody>
          <a:bodyPr>
            <a:noAutofit/>
          </a:bodyPr>
          <a:lstStyle/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technology is an arrangement of the network in which computers are </a:t>
            </a:r>
            <a:r>
              <a:rPr lang="en-US" sz="23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interconnected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other through various redundant connections.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</a:t>
            </a:r>
            <a:r>
              <a:rPr lang="en-US" sz="23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 paths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one computer to another computer.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contain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switch, hub or any central computer which acts as a central point of communication.</a:t>
            </a:r>
          </a:p>
          <a:p>
            <a:pPr algn="just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is mainly used for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implementations where </a:t>
            </a:r>
            <a:r>
              <a:rPr lang="en-US" sz="23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failures are a critical concern.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B7D77E1-9CCE-7CEA-77B6-3987E70A48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1061" y="3900084"/>
            <a:ext cx="2686050" cy="207638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F5184CF-0CDC-7F69-FFCC-E16E4004AF52}"/>
              </a:ext>
            </a:extLst>
          </p:cNvPr>
          <p:cNvSpPr txBox="1">
            <a:spLocks/>
          </p:cNvSpPr>
          <p:nvPr/>
        </p:nvSpPr>
        <p:spPr>
          <a:xfrm>
            <a:off x="336410" y="3996406"/>
            <a:ext cx="5906890" cy="2314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is mainly used for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wireless networks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example of the mesh topology.</a:t>
            </a:r>
          </a:p>
          <a:p>
            <a:pPr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can be formed by using the formula:</a:t>
            </a:r>
          </a:p>
          <a:p>
            <a:pPr lvl="1" algn="just">
              <a:lnSpc>
                <a:spcPct val="100000"/>
              </a:lnSpc>
            </a:pP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 of cables = (n*(n-1))/2;</a:t>
            </a:r>
          </a:p>
          <a:p>
            <a:pPr lvl="1" algn="just">
              <a:lnSpc>
                <a:spcPct val="100000"/>
              </a:lnSpc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n is the number of nodes that represents the network.</a:t>
            </a:r>
          </a:p>
        </p:txBody>
      </p:sp>
    </p:spTree>
    <p:extLst>
      <p:ext uri="{BB962C8B-B14F-4D97-AF65-F5344CB8AC3E}">
        <p14:creationId xmlns:p14="http://schemas.microsoft.com/office/powerpoint/2010/main" val="183892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926896"/>
            <a:ext cx="8602218" cy="544831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 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mesh topology networks are 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if any link breakdown will not affect the communication between connected computers.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fast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nodes.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new devices would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disrupt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communication between other devices.</a:t>
            </a:r>
          </a:p>
          <a:p>
            <a:pPr algn="just">
              <a:lnSpc>
                <a:spcPct val="110000"/>
              </a:lnSpc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</a:p>
          <a:p>
            <a:pPr lvl="1" algn="just">
              <a:lnSpc>
                <a:spcPct val="11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Cost: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mesh topology contains a large number of connected devices such as a router and more transmission media than other topologies.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Mesh topology networks are very large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difficult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maintain and manage. </a:t>
            </a:r>
          </a:p>
          <a:p>
            <a:pPr lvl="1" algn="just">
              <a:lnSpc>
                <a:spcPct val="11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Redundant connections are high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the efficiency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network.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20D02927-2DE9-EFF2-41E4-83FBA16AE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Mesh Topology</a:t>
            </a:r>
          </a:p>
        </p:txBody>
      </p:sp>
    </p:spTree>
    <p:extLst>
      <p:ext uri="{BB962C8B-B14F-4D97-AF65-F5344CB8AC3E}">
        <p14:creationId xmlns:p14="http://schemas.microsoft.com/office/powerpoint/2010/main" val="3467213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topology combines the characteristics of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 topology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topology is a type of structure in which all the computers are connected with each other in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fashion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top-most node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tree topology is known as a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root node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all other nodes are the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descendants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root node.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B9C3C91-EE8F-C1EF-BDA5-CBBA5CBC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7EA1E8-7F1B-CD66-F682-AD4E15FB73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328" y="3616893"/>
            <a:ext cx="3930734" cy="2736586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DC30452-8ED1-F5AF-D493-A9652C8BBD3E}"/>
              </a:ext>
            </a:extLst>
          </p:cNvPr>
          <p:cNvSpPr txBox="1">
            <a:spLocks/>
          </p:cNvSpPr>
          <p:nvPr/>
        </p:nvSpPr>
        <p:spPr>
          <a:xfrm>
            <a:off x="4404778" y="3739454"/>
            <a:ext cx="4432617" cy="2020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only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path exists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two nodes for the data transmission. Thus, it forms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parent-child hierarchy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7858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 fontScale="850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broadband transmission: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Tree topology is mainly used to provide broadband transmission, i.e., signals are sent over long distances without being attenuated.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expandable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We can add the new device to the existing network. 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Easily manageable: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tree topology, the whole network is divided into segments known as star networks which can be easily managed and maintained.</a:t>
            </a:r>
          </a:p>
          <a:p>
            <a:pPr algn="just">
              <a:lnSpc>
                <a:spcPct val="12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detection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error correction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easy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tree topology.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breakdown in one station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affect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entire network.</a:t>
            </a:r>
          </a:p>
          <a:p>
            <a:pPr algn="just">
              <a:lnSpc>
                <a:spcPct val="12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point-to-point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wiring for individual segments.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56F96B7-9C68-C8FE-39AB-39D1B5B9A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Topology: </a:t>
            </a:r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</p:txBody>
      </p:sp>
    </p:spTree>
    <p:extLst>
      <p:ext uri="{BB962C8B-B14F-4D97-AF65-F5344CB8AC3E}">
        <p14:creationId xmlns:p14="http://schemas.microsoft.com/office/powerpoint/2010/main" val="108937609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tree topology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mainly relies on main bus cable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failure in main bus cable will damage the overall network.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is high 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because of the cabling and devices.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any fault occurs in the node, then it becomes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troubleshoot the problem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new devices are added, it becomes </a:t>
            </a: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 to reconfigure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92B82B01-4025-18E0-C6E3-73627597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Tree Topology: </a:t>
            </a:r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 </a:t>
            </a:r>
            <a:endParaRPr lang="en-US" sz="36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4283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combination of two or more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topologies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Hybrid topology is a connection between different links and nodes to transfer the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39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6910B010-83F0-501E-6EBB-339A8CE18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Hybrid Topology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95EB97-AE74-ED4B-D999-D144C4121D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3624" y="2380746"/>
            <a:ext cx="5098484" cy="382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5461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marL="0" indent="0" algn="ctr" fontAlgn="auto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Peer-To-Peer (P2P) Network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C782AE9-E0A6-EFA6-65E1-D65D1CE23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915" y="969037"/>
            <a:ext cx="8626240" cy="2676407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all the computers are linked together with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equal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 privilege and responsibilities for processing the data.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 dedicated server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each device in the network serves as both a 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client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 server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13D967-699F-179A-3E9E-1E706EB0F0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699" y="2995731"/>
            <a:ext cx="4514525" cy="333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86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topology is 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network can be easily expanded by adding new devices, i.e. it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</a:t>
            </a:r>
          </a:p>
          <a:p>
            <a:pPr lvl="1" algn="just">
              <a:lnSpc>
                <a:spcPct val="100000"/>
              </a:lnSpc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a fault occurs in any part of the network will not affect the functioning of the rest of the network,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i.e., it is </a:t>
            </a: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reliable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r>
              <a:rPr 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Disadvantage</a:t>
            </a:r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challenging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architecture of the Hybrid Network.</a:t>
            </a:r>
          </a:p>
          <a:p>
            <a:pPr lvl="1"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Hubs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in this topology are very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expensive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cost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very high as a hybrid network requires a lot of cabling and network devices.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40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7ADA1EE5-E603-9535-C9FD-F04CD222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Hybrid Topology</a:t>
            </a:r>
          </a:p>
        </p:txBody>
      </p:sp>
    </p:spTree>
    <p:extLst>
      <p:ext uri="{BB962C8B-B14F-4D97-AF65-F5344CB8AC3E}">
        <p14:creationId xmlns:p14="http://schemas.microsoft.com/office/powerpoint/2010/main" val="4253775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large networks, there may be more than one paths for transmitting data from sender to receiver. 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Selecting a path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data must take out of the available options is called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two popular switching techniques: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switching</a:t>
            </a:r>
          </a:p>
          <a:p>
            <a:pPr lvl="1" algn="just">
              <a:lnSpc>
                <a:spcPct val="100000"/>
              </a:lnSpc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30F2C22A-E15C-D391-CEF0-93E74F406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36524"/>
            <a:ext cx="8458200" cy="59326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Switching Techniques</a:t>
            </a:r>
          </a:p>
        </p:txBody>
      </p:sp>
    </p:spTree>
    <p:extLst>
      <p:ext uri="{BB962C8B-B14F-4D97-AF65-F5344CB8AC3E}">
        <p14:creationId xmlns:p14="http://schemas.microsoft.com/office/powerpoint/2010/main" val="17224622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sz="3600" b="1" i="0" dirty="0">
                <a:solidFill>
                  <a:srgbClr val="0000CC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ircuit Switching</a:t>
            </a:r>
            <a:endParaRPr lang="en-US" sz="3600" b="1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one of the simplest data communication methods in which a 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dedicated path is established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the sending and receiving device.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needs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dedicated line for data transmission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>
              <a:lnSpc>
                <a:spcPct val="10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any network node wants to send data, a call request signal is sent to the receiver and acknowledged back </a:t>
            </a:r>
            <a:r>
              <a:rPr lang="en-US" sz="24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ensure availability of dedicated path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dedicated path is then used to send data.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42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B3FE766-F6DE-F217-ED06-09D337F69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94" y="4012905"/>
            <a:ext cx="4940239" cy="232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5142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3600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Packet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packet switching,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broken down into small packets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each packet having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destination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addresses, travelling from one router to the next router.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data chunks or “packets” allow for faster, more efficient data transfer.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43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- 2022 G.C (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3rd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s-E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98C4830B-901B-F87F-AE00-DD59C60F03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447" y="3262814"/>
            <a:ext cx="8139889" cy="308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4672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Quiz (5%)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915" y="1398397"/>
            <a:ext cx="8602218" cy="3565487"/>
          </a:xfrm>
        </p:spPr>
        <p:txBody>
          <a:bodyPr/>
          <a:lstStyle/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conditions you need check to choose P2P over client-server network architecture? </a:t>
            </a: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 algn="just">
              <a:lnSpc>
                <a:spcPct val="100000"/>
              </a:lnSpc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school of computing asks you to configure network to all the offices and laboratory classes,  which topology do you prefer and why?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97565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874" y="3547292"/>
            <a:ext cx="7344258" cy="1715090"/>
          </a:xfrm>
        </p:spPr>
        <p:txBody>
          <a:bodyPr>
            <a:normAutofit/>
          </a:bodyPr>
          <a:lstStyle/>
          <a:p>
            <a:pPr algn="ctr"/>
            <a:r>
              <a:rPr lang="en-US" sz="5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0E0F55E-CE4A-E6CD-0659-B8D5F8EFDC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797" y="1171200"/>
            <a:ext cx="3567663" cy="237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176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5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C782AE9-E0A6-EFA6-65E1-D65D1CE23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18913" y="1073019"/>
            <a:ext cx="8602219" cy="5024224"/>
          </a:xfrm>
        </p:spPr>
        <p:txBody>
          <a:bodyPr rtlCol="0">
            <a:norm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useful in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residential areas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small offices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28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small companies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where each computer act as an independent workstation and stores the data on its hard drive.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special permissions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are assigned to each computer for sharing the resources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BitTorrent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Skype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en-US" sz="2800" b="1" dirty="0" err="1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Kazaa</a:t>
            </a:r>
            <a:r>
              <a:rPr lang="en-US" altLang="en-US" sz="2800" b="1" dirty="0">
                <a:latin typeface="Times New Roman" pitchFamily="18" charset="0"/>
                <a:cs typeface="Times New Roman" pitchFamily="18" charset="0"/>
              </a:rPr>
              <a:t> are some of popular examples of P2P network.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2AC4CA8-02A6-1E88-DEEA-481098937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marL="0" indent="0" algn="ctr" fontAlgn="auto">
              <a:lnSpc>
                <a:spcPct val="70000"/>
              </a:lnSpc>
              <a:spcAft>
                <a:spcPts val="0"/>
              </a:spcAft>
              <a:buNone/>
              <a:defRPr/>
            </a:pPr>
            <a:r>
              <a:rPr lang="en-US" alt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Peer-To-Peer (P2P) Network</a:t>
            </a:r>
          </a:p>
        </p:txBody>
      </p:sp>
    </p:spTree>
    <p:extLst>
      <p:ext uri="{BB962C8B-B14F-4D97-AF65-F5344CB8AC3E}">
        <p14:creationId xmlns:p14="http://schemas.microsoft.com/office/powerpoint/2010/main" val="2900443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05D0B-8F21-505A-5C78-6F284870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P2P Network: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6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C782AE9-E0A6-EFA6-65E1-D65D1CE23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9289" y="1006425"/>
            <a:ext cx="8694501" cy="5402934"/>
          </a:xfrm>
        </p:spPr>
        <p:txBody>
          <a:bodyPr rtlCol="0">
            <a:normAutofit lnSpcReduction="10000"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Easy to maintain: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The network is easy to maintain because each node is independent of the other.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Less costly: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Since each node acts as a server, therefore the cost of the central server is saved. Thus, there is no need to buy an expensive server.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No network manager: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a P2P network since each node manages his or her own computer, thus there is no need for a network manager.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Adding nodes is easy: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Adding, deleting, and repairing nodes in this network is easy.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Less network traffic: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a P2P network, there is less network traffic than in a client/ server network.</a:t>
            </a:r>
            <a:endParaRPr lang="en-US" altLang="en-US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78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7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2C782AE9-E0A6-EFA6-65E1-D65D1CE239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41573" y="1006425"/>
            <a:ext cx="8602217" cy="5248679"/>
          </a:xfrm>
        </p:spPr>
        <p:txBody>
          <a:bodyPr rtlCol="0">
            <a:normAutofit/>
          </a:bodyPr>
          <a:lstStyle/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Data is vulnerable: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Because of no central server, data is always vulnerable to getting lost because of no backup.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Less secure: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It becomes difficult to secure the complete network because each node is independent</a:t>
            </a:r>
            <a:r>
              <a:rPr lang="en-US" altLang="en-US" b="1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Slow performance: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a P2P network, each computer is accessed by other computers in the network which slows down the performance of the user.</a:t>
            </a:r>
          </a:p>
          <a:p>
            <a:pPr algn="just">
              <a:lnSpc>
                <a:spcPct val="100000"/>
              </a:lnSpc>
              <a:defRPr/>
            </a:pPr>
            <a:r>
              <a:rPr lang="en-US" altLang="en-US" b="1" dirty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Files hard to locate: </a:t>
            </a:r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In a P2P network, the files are not centrally stored, rather they are stored on individual computers which makes it difficult to locate the files.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28BFBA1-9E95-2DDE-21B6-915F80371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marL="0" indent="0" algn="ctr" fontAlgn="auto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P2P Network: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Disadvantages</a:t>
            </a:r>
          </a:p>
        </p:txBody>
      </p:sp>
    </p:spTree>
    <p:extLst>
      <p:ext uri="{BB962C8B-B14F-4D97-AF65-F5344CB8AC3E}">
        <p14:creationId xmlns:p14="http://schemas.microsoft.com/office/powerpoint/2010/main" val="1051145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894" y="1033272"/>
            <a:ext cx="8602218" cy="5341941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Client/Server network is a network model designed for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access the resources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files, video, etc. from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 computer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8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4137E00A-53BC-C2CD-4E9E-3AD5F1E19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85290"/>
            <a:ext cx="8602218" cy="5949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Client/Server Network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E870745-4C5D-39D3-E9A8-7CF64A4C5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63" y="2991775"/>
            <a:ext cx="4118666" cy="2984696"/>
          </a:xfrm>
          <a:prstGeom prst="rect">
            <a:avLst/>
          </a:prstGeom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11EB03C-7BEB-DE20-1E81-35B15709AA3E}"/>
              </a:ext>
            </a:extLst>
          </p:cNvPr>
          <p:cNvSpPr txBox="1">
            <a:spLocks/>
          </p:cNvSpPr>
          <p:nvPr/>
        </p:nvSpPr>
        <p:spPr>
          <a:xfrm>
            <a:off x="4112506" y="2757650"/>
            <a:ext cx="4736600" cy="3286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performs all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operations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network management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server is responsible for managing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resources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as files, directories, printer, etc.</a:t>
            </a:r>
          </a:p>
          <a:p>
            <a:pPr algn="just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the clients communicate with each other through a server.</a:t>
            </a:r>
          </a:p>
        </p:txBody>
      </p:sp>
    </p:spTree>
    <p:extLst>
      <p:ext uri="{BB962C8B-B14F-4D97-AF65-F5344CB8AC3E}">
        <p14:creationId xmlns:p14="http://schemas.microsoft.com/office/powerpoint/2010/main" val="59826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4D28F-5684-6BDD-CFCE-579BF4C1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249" y="1033272"/>
            <a:ext cx="8607863" cy="5341941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contains centralized system with all data in a single place. Therefore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 up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easily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has a dedicated server that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the overall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whole system.</a:t>
            </a:r>
          </a:p>
          <a:p>
            <a:pPr algn="just">
              <a:lnSpc>
                <a:spcPct val="100000"/>
              </a:lnSpc>
            </a:pP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better in Client/Server network as a single server administers the shared resources.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also increases the </a:t>
            </a:r>
            <a:r>
              <a:rPr lang="en-US" b="1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sharing resources.</a:t>
            </a:r>
          </a:p>
          <a:p>
            <a:pPr algn="just">
              <a:lnSpc>
                <a:spcPct val="10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capacity of the Client and Servers can be changed separately.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D25A35-01F1-2440-985B-E8841060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A92171-DE49-4C6D-8B57-4E858572DCFE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6">
            <a:extLst>
              <a:ext uri="{FF2B5EF4-FFF2-40B4-BE49-F238E27FC236}">
                <a16:creationId xmlns:a16="http://schemas.microsoft.com/office/drawing/2014/main" id="{B66A1AEC-8F3D-28B1-7920-3C3771537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4893" y="6454725"/>
            <a:ext cx="8027472" cy="365125"/>
          </a:xfrm>
        </p:spPr>
        <p:txBody>
          <a:bodyPr/>
          <a:lstStyle/>
          <a:p>
            <a:pPr algn="l"/>
            <a:r>
              <a:rPr lang="es-ES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Jibril Y, DDU - 2023 G.C (for 3rd Year SE Students)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7BA135B-D1A8-95E6-3429-5322BD70EC06}"/>
              </a:ext>
            </a:extLst>
          </p:cNvPr>
          <p:cNvCxnSpPr>
            <a:cxnSpLocks/>
          </p:cNvCxnSpPr>
          <p:nvPr/>
        </p:nvCxnSpPr>
        <p:spPr>
          <a:xfrm>
            <a:off x="294894" y="88152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D11AB60-7258-8C4F-DBD7-D58AC5A4E527}"/>
              </a:ext>
            </a:extLst>
          </p:cNvPr>
          <p:cNvCxnSpPr>
            <a:cxnSpLocks/>
          </p:cNvCxnSpPr>
          <p:nvPr/>
        </p:nvCxnSpPr>
        <p:spPr>
          <a:xfrm>
            <a:off x="318915" y="6409359"/>
            <a:ext cx="8602218" cy="0"/>
          </a:xfrm>
          <a:prstGeom prst="line">
            <a:avLst/>
          </a:prstGeom>
          <a:ln w="38100">
            <a:solidFill>
              <a:srgbClr val="FF0000"/>
            </a:solidFill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AB323DF4-2852-6364-3552-818C85BDB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94" y="151143"/>
            <a:ext cx="8602218" cy="594994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Client/Server Network: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Advantages</a:t>
            </a:r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9231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3691</TotalTime>
  <Words>4155</Words>
  <Application>Microsoft Office PowerPoint</Application>
  <PresentationFormat>On-screen Show (4:3)</PresentationFormat>
  <Paragraphs>364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CHAPTER 3</vt:lpstr>
      <vt:lpstr>Computer Network Types</vt:lpstr>
      <vt:lpstr>Computer Network Architecture </vt:lpstr>
      <vt:lpstr>Peer-To-Peer (P2P) Network</vt:lpstr>
      <vt:lpstr>Peer-To-Peer (P2P) Network</vt:lpstr>
      <vt:lpstr>P2P Network: Advantages</vt:lpstr>
      <vt:lpstr>P2P Network: Disadvantages</vt:lpstr>
      <vt:lpstr>Client/Server Network</vt:lpstr>
      <vt:lpstr>Client/Server Network: Advantages </vt:lpstr>
      <vt:lpstr>Client/Server Network: Disadvantages </vt:lpstr>
      <vt:lpstr>Network Types based on Size</vt:lpstr>
      <vt:lpstr>1. Personal Area Network (PAN)</vt:lpstr>
      <vt:lpstr>2. Local Area Network (LAN)</vt:lpstr>
      <vt:lpstr>2. Local Area Network (LAN)</vt:lpstr>
      <vt:lpstr>3. Metropolitan Area Network (MAN)</vt:lpstr>
      <vt:lpstr>3. Metropolitan Area Network (MAN)</vt:lpstr>
      <vt:lpstr>4. Wide Area Network (WAN)</vt:lpstr>
      <vt:lpstr>4. Wide Area Network (WAN)</vt:lpstr>
      <vt:lpstr>Internetwork</vt:lpstr>
      <vt:lpstr>Types of Internetwork</vt:lpstr>
      <vt:lpstr>Types of Internetwork</vt:lpstr>
      <vt:lpstr>Computer Network Topology</vt:lpstr>
      <vt:lpstr>Computer Network Topology</vt:lpstr>
      <vt:lpstr>Computer Network Topology</vt:lpstr>
      <vt:lpstr>Computer Network Topology</vt:lpstr>
      <vt:lpstr>1. Bus Topology</vt:lpstr>
      <vt:lpstr>1. Bus Topology: Advantage </vt:lpstr>
      <vt:lpstr>1. Bus Topology: Disadvantage </vt:lpstr>
      <vt:lpstr>2. Ring Topology</vt:lpstr>
      <vt:lpstr>2. Ring Topology</vt:lpstr>
      <vt:lpstr>2. Ring Topology</vt:lpstr>
      <vt:lpstr>3. Star Topology</vt:lpstr>
      <vt:lpstr>3. Star Topology</vt:lpstr>
      <vt:lpstr>4. Mesh Topology</vt:lpstr>
      <vt:lpstr>4. Mesh Topology</vt:lpstr>
      <vt:lpstr>5. Tree Topology</vt:lpstr>
      <vt:lpstr>5. Tree Topology: Advantage</vt:lpstr>
      <vt:lpstr>5. Tree Topology: Disadvantage </vt:lpstr>
      <vt:lpstr>6. Hybrid Topology</vt:lpstr>
      <vt:lpstr>6. Hybrid Topology</vt:lpstr>
      <vt:lpstr>Switching Techniques</vt:lpstr>
      <vt:lpstr>Circuit Switching</vt:lpstr>
      <vt:lpstr>Packet Switching</vt:lpstr>
      <vt:lpstr>Quiz (5%)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Jibril Yesuf</dc:creator>
  <cp:lastModifiedBy>Jibril Yesuf</cp:lastModifiedBy>
  <cp:revision>494</cp:revision>
  <dcterms:created xsi:type="dcterms:W3CDTF">2022-11-16T07:17:13Z</dcterms:created>
  <dcterms:modified xsi:type="dcterms:W3CDTF">2023-02-13T19:35:57Z</dcterms:modified>
</cp:coreProperties>
</file>