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jpeg" ContentType="image/jpeg"/>
  <Override PartName="/ppt/media/image22.jpeg" ContentType="image/jpeg"/>
  <Override PartName="/ppt/media/image11.png" ContentType="image/png"/>
  <Override PartName="/ppt/media/image6.png" ContentType="image/png"/>
  <Override PartName="/ppt/media/image4.png" ContentType="image/png"/>
  <Override PartName="/ppt/media/image21.png" ContentType="image/png"/>
  <Override PartName="/ppt/media/image19.png" ContentType="image/png"/>
  <Override PartName="/ppt/media/image3.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5.jpeg" ContentType="image/jpeg"/>
  <Override PartName="/ppt/media/image14.png" ContentType="image/png"/>
  <Override PartName="/ppt/media/image10.png" ContentType="image/png"/>
  <Override PartName="/ppt/media/image2.png" ContentType="image/png"/>
  <Override PartName="/ppt/presProps.xml" ContentType="application/vnd.openxmlformats-officedocument.presentationml.presProps+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66.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65.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4.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6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55.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69.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8.xml.rels" ContentType="application/vnd.openxmlformats-package.relationships+xml"/>
  <Override PartName="/ppt/slides/_rels/slide62.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67.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66.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628560" y="1825560"/>
            <a:ext cx="788652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8" name="PlaceHolder 3"/>
          <p:cNvSpPr>
            <a:spLocks noGrp="1"/>
          </p:cNvSpPr>
          <p:nvPr>
            <p:ph/>
          </p:nvPr>
        </p:nvSpPr>
        <p:spPr>
          <a:xfrm>
            <a:off x="628560" y="4098240"/>
            <a:ext cx="788652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1"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2" name="PlaceHolder 4"/>
          <p:cNvSpPr>
            <a:spLocks noGrp="1"/>
          </p:cNvSpPr>
          <p:nvPr>
            <p:ph/>
          </p:nvPr>
        </p:nvSpPr>
        <p:spPr>
          <a:xfrm>
            <a:off x="628560" y="409824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3" name="PlaceHolder 5"/>
          <p:cNvSpPr>
            <a:spLocks noGrp="1"/>
          </p:cNvSpPr>
          <p:nvPr>
            <p:ph/>
          </p:nvPr>
        </p:nvSpPr>
        <p:spPr>
          <a:xfrm>
            <a:off x="4669920" y="409824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628560" y="1825560"/>
            <a:ext cx="2539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6" name="PlaceHolder 3"/>
          <p:cNvSpPr>
            <a:spLocks noGrp="1"/>
          </p:cNvSpPr>
          <p:nvPr>
            <p:ph/>
          </p:nvPr>
        </p:nvSpPr>
        <p:spPr>
          <a:xfrm>
            <a:off x="3295080" y="1825560"/>
            <a:ext cx="2539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7" name="PlaceHolder 4"/>
          <p:cNvSpPr>
            <a:spLocks noGrp="1"/>
          </p:cNvSpPr>
          <p:nvPr>
            <p:ph/>
          </p:nvPr>
        </p:nvSpPr>
        <p:spPr>
          <a:xfrm>
            <a:off x="5961240" y="1825560"/>
            <a:ext cx="2539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8" name="PlaceHolder 5"/>
          <p:cNvSpPr>
            <a:spLocks noGrp="1"/>
          </p:cNvSpPr>
          <p:nvPr>
            <p:ph/>
          </p:nvPr>
        </p:nvSpPr>
        <p:spPr>
          <a:xfrm>
            <a:off x="628560" y="4098240"/>
            <a:ext cx="2539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39" name="PlaceHolder 6"/>
          <p:cNvSpPr>
            <a:spLocks noGrp="1"/>
          </p:cNvSpPr>
          <p:nvPr>
            <p:ph/>
          </p:nvPr>
        </p:nvSpPr>
        <p:spPr>
          <a:xfrm>
            <a:off x="3295080" y="4098240"/>
            <a:ext cx="2539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40" name="PlaceHolder 7"/>
          <p:cNvSpPr>
            <a:spLocks noGrp="1"/>
          </p:cNvSpPr>
          <p:nvPr>
            <p:ph/>
          </p:nvPr>
        </p:nvSpPr>
        <p:spPr>
          <a:xfrm>
            <a:off x="5961240" y="4098240"/>
            <a:ext cx="2539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628560" y="1825560"/>
            <a:ext cx="788652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628560" y="1825560"/>
            <a:ext cx="788652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628560" y="1825560"/>
            <a:ext cx="384840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52" name="PlaceHolder 3"/>
          <p:cNvSpPr>
            <a:spLocks noGrp="1"/>
          </p:cNvSpPr>
          <p:nvPr>
            <p:ph/>
          </p:nvPr>
        </p:nvSpPr>
        <p:spPr>
          <a:xfrm>
            <a:off x="4669920" y="1825560"/>
            <a:ext cx="384840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28560" y="365040"/>
            <a:ext cx="788652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57" name="PlaceHolder 3"/>
          <p:cNvSpPr>
            <a:spLocks noGrp="1"/>
          </p:cNvSpPr>
          <p:nvPr>
            <p:ph/>
          </p:nvPr>
        </p:nvSpPr>
        <p:spPr>
          <a:xfrm>
            <a:off x="4669920" y="1825560"/>
            <a:ext cx="384840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58" name="PlaceHolder 4"/>
          <p:cNvSpPr>
            <a:spLocks noGrp="1"/>
          </p:cNvSpPr>
          <p:nvPr>
            <p:ph/>
          </p:nvPr>
        </p:nvSpPr>
        <p:spPr>
          <a:xfrm>
            <a:off x="628560" y="409824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628560" y="1825560"/>
            <a:ext cx="7886520" cy="435096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628560" y="1825560"/>
            <a:ext cx="384840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1"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2" name="PlaceHolder 4"/>
          <p:cNvSpPr>
            <a:spLocks noGrp="1"/>
          </p:cNvSpPr>
          <p:nvPr>
            <p:ph/>
          </p:nvPr>
        </p:nvSpPr>
        <p:spPr>
          <a:xfrm>
            <a:off x="4669920" y="409824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5"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6" name="PlaceHolder 4"/>
          <p:cNvSpPr>
            <a:spLocks noGrp="1"/>
          </p:cNvSpPr>
          <p:nvPr>
            <p:ph/>
          </p:nvPr>
        </p:nvSpPr>
        <p:spPr>
          <a:xfrm>
            <a:off x="628560" y="4098240"/>
            <a:ext cx="788652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628560" y="1825560"/>
            <a:ext cx="788652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69" name="PlaceHolder 3"/>
          <p:cNvSpPr>
            <a:spLocks noGrp="1"/>
          </p:cNvSpPr>
          <p:nvPr>
            <p:ph/>
          </p:nvPr>
        </p:nvSpPr>
        <p:spPr>
          <a:xfrm>
            <a:off x="628560" y="4098240"/>
            <a:ext cx="788652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2"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3" name="PlaceHolder 4"/>
          <p:cNvSpPr>
            <a:spLocks noGrp="1"/>
          </p:cNvSpPr>
          <p:nvPr>
            <p:ph/>
          </p:nvPr>
        </p:nvSpPr>
        <p:spPr>
          <a:xfrm>
            <a:off x="628560" y="409824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4" name="PlaceHolder 5"/>
          <p:cNvSpPr>
            <a:spLocks noGrp="1"/>
          </p:cNvSpPr>
          <p:nvPr>
            <p:ph/>
          </p:nvPr>
        </p:nvSpPr>
        <p:spPr>
          <a:xfrm>
            <a:off x="4669920" y="409824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628560" y="1825560"/>
            <a:ext cx="2539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7" name="PlaceHolder 3"/>
          <p:cNvSpPr>
            <a:spLocks noGrp="1"/>
          </p:cNvSpPr>
          <p:nvPr>
            <p:ph/>
          </p:nvPr>
        </p:nvSpPr>
        <p:spPr>
          <a:xfrm>
            <a:off x="3295080" y="1825560"/>
            <a:ext cx="2539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8" name="PlaceHolder 4"/>
          <p:cNvSpPr>
            <a:spLocks noGrp="1"/>
          </p:cNvSpPr>
          <p:nvPr>
            <p:ph/>
          </p:nvPr>
        </p:nvSpPr>
        <p:spPr>
          <a:xfrm>
            <a:off x="5961240" y="1825560"/>
            <a:ext cx="2539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79" name="PlaceHolder 5"/>
          <p:cNvSpPr>
            <a:spLocks noGrp="1"/>
          </p:cNvSpPr>
          <p:nvPr>
            <p:ph/>
          </p:nvPr>
        </p:nvSpPr>
        <p:spPr>
          <a:xfrm>
            <a:off x="628560" y="4098240"/>
            <a:ext cx="2539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80" name="PlaceHolder 6"/>
          <p:cNvSpPr>
            <a:spLocks noGrp="1"/>
          </p:cNvSpPr>
          <p:nvPr>
            <p:ph/>
          </p:nvPr>
        </p:nvSpPr>
        <p:spPr>
          <a:xfrm>
            <a:off x="3295080" y="4098240"/>
            <a:ext cx="2539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81" name="PlaceHolder 7"/>
          <p:cNvSpPr>
            <a:spLocks noGrp="1"/>
          </p:cNvSpPr>
          <p:nvPr>
            <p:ph/>
          </p:nvPr>
        </p:nvSpPr>
        <p:spPr>
          <a:xfrm>
            <a:off x="5961240" y="4098240"/>
            <a:ext cx="253908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628560" y="1825560"/>
            <a:ext cx="788652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628560" y="1825560"/>
            <a:ext cx="384840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1" name="PlaceHolder 3"/>
          <p:cNvSpPr>
            <a:spLocks noGrp="1"/>
          </p:cNvSpPr>
          <p:nvPr>
            <p:ph/>
          </p:nvPr>
        </p:nvSpPr>
        <p:spPr>
          <a:xfrm>
            <a:off x="4669920" y="1825560"/>
            <a:ext cx="384840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365040"/>
            <a:ext cx="7886520" cy="614412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6" name="PlaceHolder 3"/>
          <p:cNvSpPr>
            <a:spLocks noGrp="1"/>
          </p:cNvSpPr>
          <p:nvPr>
            <p:ph/>
          </p:nvPr>
        </p:nvSpPr>
        <p:spPr>
          <a:xfrm>
            <a:off x="4669920" y="1825560"/>
            <a:ext cx="384840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17" name="PlaceHolder 4"/>
          <p:cNvSpPr>
            <a:spLocks noGrp="1"/>
          </p:cNvSpPr>
          <p:nvPr>
            <p:ph/>
          </p:nvPr>
        </p:nvSpPr>
        <p:spPr>
          <a:xfrm>
            <a:off x="628560" y="409824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628560" y="1825560"/>
            <a:ext cx="3848400" cy="435096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0"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1" name="PlaceHolder 4"/>
          <p:cNvSpPr>
            <a:spLocks noGrp="1"/>
          </p:cNvSpPr>
          <p:nvPr>
            <p:ph/>
          </p:nvPr>
        </p:nvSpPr>
        <p:spPr>
          <a:xfrm>
            <a:off x="4669920" y="409824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4"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
        <p:nvSpPr>
          <p:cNvPr id="25" name="PlaceHolder 4"/>
          <p:cNvSpPr>
            <a:spLocks noGrp="1"/>
          </p:cNvSpPr>
          <p:nvPr>
            <p:ph/>
          </p:nvPr>
        </p:nvSpPr>
        <p:spPr>
          <a:xfrm>
            <a:off x="628560" y="4098240"/>
            <a:ext cx="7886520" cy="2075040"/>
          </a:xfrm>
          <a:prstGeom prst="rect">
            <a:avLst/>
          </a:prstGeom>
          <a:noFill/>
          <a:ln w="0">
            <a:noFill/>
          </a:ln>
        </p:spPr>
        <p:txBody>
          <a:bodyPr lIns="0" rIns="0" tIns="0" bIns="0" anchor="t">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1122480"/>
            <a:ext cx="7772040" cy="2387160"/>
          </a:xfrm>
          <a:prstGeom prst="rect">
            <a:avLst/>
          </a:prstGeom>
          <a:noFill/>
          <a:ln w="0">
            <a:noFill/>
          </a:ln>
        </p:spPr>
        <p:txBody>
          <a:bodyPr anchor="b">
            <a:noAutofit/>
          </a:bodyPr>
          <a:p>
            <a:pPr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p:nvPr>
        </p:nvSpPr>
        <p:spPr>
          <a:xfrm>
            <a:off x="628560" y="6356520"/>
            <a:ext cx="2057040" cy="364680"/>
          </a:xfrm>
          <a:prstGeom prst="rect">
            <a:avLst/>
          </a:prstGeom>
          <a:noFill/>
          <a:ln w="0">
            <a:noFill/>
          </a:ln>
        </p:spPr>
        <p:txBody>
          <a:bodyPr anchor="ctr">
            <a:noAutofit/>
          </a:bodyPr>
          <a:p>
            <a:pPr>
              <a:lnSpc>
                <a:spcPct val="100000"/>
              </a:lnSpc>
              <a:buNone/>
            </a:pPr>
            <a:fld id="{FF5C6F7E-601F-4AEA-BDFB-49103E883904}" type="datetime1">
              <a:rPr b="0" lang="en-US" sz="1200" spc="-1" strike="noStrike">
                <a:solidFill>
                  <a:srgbClr val="8b8b8b"/>
                </a:solidFill>
                <a:latin typeface="Calibri"/>
              </a:rPr>
              <a:t>05/19/2025</a:t>
            </a:fld>
            <a:endParaRPr b="0" lang="en-US" sz="1200" spc="-1" strike="noStrike">
              <a:latin typeface="Times New Roman"/>
            </a:endParaRPr>
          </a:p>
        </p:txBody>
      </p:sp>
      <p:sp>
        <p:nvSpPr>
          <p:cNvPr id="2" name="PlaceHolder 3"/>
          <p:cNvSpPr>
            <a:spLocks noGrp="1"/>
          </p:cNvSpPr>
          <p:nvPr>
            <p:ph type="ftr"/>
          </p:nvPr>
        </p:nvSpPr>
        <p:spPr>
          <a:xfrm>
            <a:off x="3029040" y="6356520"/>
            <a:ext cx="3085920" cy="364680"/>
          </a:xfrm>
          <a:prstGeom prst="rect">
            <a:avLst/>
          </a:prstGeom>
          <a:noFill/>
          <a:ln w="0">
            <a:noFill/>
          </a:ln>
        </p:spPr>
        <p:txBody>
          <a:bodyPr anchor="ctr">
            <a:noAutofit/>
          </a:bodyPr>
          <a:p>
            <a:pPr algn="ctr">
              <a:lnSpc>
                <a:spcPct val="100000"/>
              </a:lnSpc>
              <a:buNone/>
            </a:pPr>
            <a:r>
              <a:rPr b="0" lang="es-ES" sz="1200" spc="-1" strike="noStrike">
                <a:solidFill>
                  <a:srgbClr val="8b8b8b"/>
                </a:solidFill>
                <a:latin typeface="Calibri"/>
              </a:rPr>
              <a:t>Jibril Y, DDU - 2023 G.C (for 3rd Year SE Students)</a:t>
            </a:r>
            <a:endParaRPr b="0" lang="en-US" sz="1200" spc="-1" strike="noStrike">
              <a:latin typeface="Times New Roman"/>
            </a:endParaRPr>
          </a:p>
        </p:txBody>
      </p:sp>
      <p:sp>
        <p:nvSpPr>
          <p:cNvPr id="3" name="PlaceHolder 4"/>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7C612182-827E-4132-9963-5DD5DD6B5A11}"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p:nvPr>
        </p:nvSpPr>
        <p:spPr>
          <a:xfrm>
            <a:off x="628560" y="6356520"/>
            <a:ext cx="2057040" cy="364680"/>
          </a:xfrm>
          <a:prstGeom prst="rect">
            <a:avLst/>
          </a:prstGeom>
          <a:noFill/>
          <a:ln w="0">
            <a:noFill/>
          </a:ln>
        </p:spPr>
        <p:txBody>
          <a:bodyPr anchor="ctr">
            <a:noAutofit/>
          </a:bodyPr>
          <a:p>
            <a:pPr>
              <a:lnSpc>
                <a:spcPct val="100000"/>
              </a:lnSpc>
              <a:buNone/>
            </a:pPr>
            <a:fld id="{49D56B21-3BAA-411F-B62D-E52C687F30AA}" type="datetime1">
              <a:rPr b="0" lang="en-US" sz="1200" spc="-1" strike="noStrike">
                <a:solidFill>
                  <a:srgbClr val="8b8b8b"/>
                </a:solidFill>
                <a:latin typeface="Calibri"/>
              </a:rPr>
              <a:t>05/19/2025</a:t>
            </a:fld>
            <a:endParaRPr b="0" lang="en-US" sz="1200" spc="-1" strike="noStrike">
              <a:latin typeface="Times New Roman"/>
            </a:endParaRPr>
          </a:p>
        </p:txBody>
      </p:sp>
      <p:sp>
        <p:nvSpPr>
          <p:cNvPr id="44" name="PlaceHolder 4"/>
          <p:cNvSpPr>
            <a:spLocks noGrp="1"/>
          </p:cNvSpPr>
          <p:nvPr>
            <p:ph type="ftr"/>
          </p:nvPr>
        </p:nvSpPr>
        <p:spPr>
          <a:xfrm>
            <a:off x="3029040" y="6356520"/>
            <a:ext cx="3085920" cy="364680"/>
          </a:xfrm>
          <a:prstGeom prst="rect">
            <a:avLst/>
          </a:prstGeom>
          <a:noFill/>
          <a:ln w="0">
            <a:noFill/>
          </a:ln>
        </p:spPr>
        <p:txBody>
          <a:bodyPr anchor="ctr">
            <a:noAutofit/>
          </a:bodyPr>
          <a:p>
            <a:pPr algn="ctr">
              <a:lnSpc>
                <a:spcPct val="100000"/>
              </a:lnSpc>
              <a:buNone/>
            </a:pPr>
            <a:r>
              <a:rPr b="0" lang="es-ES" sz="1200" spc="-1" strike="noStrike">
                <a:solidFill>
                  <a:srgbClr val="8b8b8b"/>
                </a:solidFill>
                <a:latin typeface="Calibri"/>
              </a:rPr>
              <a:t>Jibril Y, DDU - 2023 G.C (for 3rd Year SE Students)</a:t>
            </a:r>
            <a:endParaRPr b="0" lang="en-US" sz="1200" spc="-1" strike="noStrike">
              <a:latin typeface="Times New Roman"/>
            </a:endParaRPr>
          </a:p>
        </p:txBody>
      </p:sp>
      <p:sp>
        <p:nvSpPr>
          <p:cNvPr id="45" name="PlaceHolder 5"/>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8FCFD93C-F56B-4A7D-AE99-9AB50A84F60F}"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hyperlink" Target="mailto:jibrilyesuf@gmail.com" TargetMode="External"/><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64080"/>
            <a:ext cx="7772040" cy="1048320"/>
          </a:xfrm>
          <a:prstGeom prst="rect">
            <a:avLst/>
          </a:prstGeom>
          <a:noFill/>
          <a:ln w="0">
            <a:noFill/>
          </a:ln>
        </p:spPr>
        <p:txBody>
          <a:bodyPr anchor="b">
            <a:normAutofit/>
          </a:bodyPr>
          <a:p>
            <a:pPr algn="ctr">
              <a:lnSpc>
                <a:spcPct val="90000"/>
              </a:lnSpc>
              <a:buNone/>
            </a:pPr>
            <a:r>
              <a:rPr b="1" lang="en-US" sz="6000" spc="-1" strike="noStrike">
                <a:solidFill>
                  <a:srgbClr val="0000cc"/>
                </a:solidFill>
                <a:latin typeface="Times New Roman"/>
              </a:rPr>
              <a:t>CHAPTER 4</a:t>
            </a:r>
            <a:endParaRPr b="0" lang="en-US" sz="6000" spc="-1" strike="noStrike">
              <a:solidFill>
                <a:srgbClr val="000000"/>
              </a:solidFill>
              <a:latin typeface="Calibri"/>
            </a:endParaRPr>
          </a:p>
        </p:txBody>
      </p:sp>
      <p:sp>
        <p:nvSpPr>
          <p:cNvPr id="83" name="PlaceHolder 2"/>
          <p:cNvSpPr>
            <a:spLocks noGrp="1"/>
          </p:cNvSpPr>
          <p:nvPr>
            <p:ph type="ftr"/>
          </p:nvPr>
        </p:nvSpPr>
        <p:spPr>
          <a:xfrm>
            <a:off x="294840" y="6375240"/>
            <a:ext cx="373356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84"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2D249918-1643-409A-B61B-6610F6E1EE3D}" type="slidenum">
              <a:rPr b="0" lang="en-US" sz="1200" spc="-1" strike="noStrike">
                <a:solidFill>
                  <a:srgbClr val="8b8b8b"/>
                </a:solidFill>
                <a:latin typeface="Calibri"/>
              </a:rPr>
              <a:t>1</a:t>
            </a:fld>
            <a:endParaRPr b="0" lang="en-US" sz="1200" spc="-1" strike="noStrike">
              <a:latin typeface="Times New Roman"/>
            </a:endParaRPr>
          </a:p>
        </p:txBody>
      </p:sp>
      <p:sp>
        <p:nvSpPr>
          <p:cNvPr id="85" name="Straight Connector 8"/>
          <p:cNvSpPr/>
          <p:nvPr/>
        </p:nvSpPr>
        <p:spPr>
          <a:xfrm>
            <a:off x="294840" y="97416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86" name="Straight Connector 9"/>
          <p:cNvSpPr/>
          <p:nvPr/>
        </p:nvSpPr>
        <p:spPr>
          <a:xfrm>
            <a:off x="294840" y="6328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pic>
        <p:nvPicPr>
          <p:cNvPr id="87" name="Picture 5" descr=""/>
          <p:cNvPicPr/>
          <p:nvPr/>
        </p:nvPicPr>
        <p:blipFill>
          <a:blip r:embed="rId1"/>
          <a:stretch/>
        </p:blipFill>
        <p:spPr>
          <a:xfrm>
            <a:off x="1645920" y="1159560"/>
            <a:ext cx="5482440" cy="3930840"/>
          </a:xfrm>
          <a:prstGeom prst="rect">
            <a:avLst/>
          </a:prstGeom>
          <a:ln w="0">
            <a:noFill/>
          </a:ln>
        </p:spPr>
      </p:pic>
      <p:sp>
        <p:nvSpPr>
          <p:cNvPr id="88" name="PlaceHolder 4"/>
          <p:cNvSpPr>
            <a:spLocks noGrp="1"/>
          </p:cNvSpPr>
          <p:nvPr>
            <p:ph type="subTitle"/>
          </p:nvPr>
        </p:nvSpPr>
        <p:spPr>
          <a:xfrm>
            <a:off x="1167120" y="4628160"/>
            <a:ext cx="6857640" cy="925200"/>
          </a:xfrm>
          <a:prstGeom prst="rect">
            <a:avLst/>
          </a:prstGeom>
          <a:solidFill>
            <a:srgbClr val="ededed"/>
          </a:solidFill>
          <a:ln w="0">
            <a:noFill/>
          </a:ln>
        </p:spPr>
        <p:txBody>
          <a:bodyPr anchor="t">
            <a:normAutofit/>
          </a:bodyPr>
          <a:p>
            <a:pPr algn="ctr">
              <a:lnSpc>
                <a:spcPct val="90000"/>
              </a:lnSpc>
              <a:spcBef>
                <a:spcPts val="1001"/>
              </a:spcBef>
              <a:buNone/>
              <a:tabLst>
                <a:tab algn="l" pos="0"/>
              </a:tabLst>
            </a:pPr>
            <a:r>
              <a:rPr b="1" lang="en-US" sz="4000" spc="-1" strike="noStrike">
                <a:solidFill>
                  <a:srgbClr val="ff0000"/>
                </a:solidFill>
                <a:latin typeface="Times New Roman"/>
              </a:rPr>
              <a:t>Network Protocols</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p:nvPr>
        </p:nvSpPr>
        <p:spPr>
          <a:xfrm>
            <a:off x="294840" y="982800"/>
            <a:ext cx="8601840" cy="53920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The basic elements of layered architecture are </a:t>
            </a:r>
            <a:r>
              <a:rPr b="1" lang="en-US" sz="2600" spc="-1" strike="noStrike">
                <a:solidFill>
                  <a:srgbClr val="000000"/>
                </a:solidFill>
                <a:latin typeface="Times New Roman"/>
              </a:rPr>
              <a:t>services</a:t>
            </a:r>
            <a:r>
              <a:rPr b="0" lang="en-US" sz="2600" spc="-1" strike="noStrike">
                <a:solidFill>
                  <a:srgbClr val="000000"/>
                </a:solidFill>
                <a:latin typeface="Times New Roman"/>
              </a:rPr>
              <a:t>, </a:t>
            </a:r>
            <a:r>
              <a:rPr b="1" lang="en-US" sz="2600" spc="-1" strike="noStrike">
                <a:solidFill>
                  <a:srgbClr val="000000"/>
                </a:solidFill>
                <a:latin typeface="Times New Roman"/>
              </a:rPr>
              <a:t>protocols</a:t>
            </a:r>
            <a:r>
              <a:rPr b="0" lang="en-US" sz="2600" spc="-1" strike="noStrike">
                <a:solidFill>
                  <a:srgbClr val="000000"/>
                </a:solidFill>
                <a:latin typeface="Times New Roman"/>
              </a:rPr>
              <a:t>, and </a:t>
            </a:r>
            <a:r>
              <a:rPr b="1" lang="en-US" sz="2600" spc="-1" strike="noStrike">
                <a:solidFill>
                  <a:srgbClr val="000000"/>
                </a:solidFill>
                <a:latin typeface="Times New Roman"/>
              </a:rPr>
              <a:t>interfaces</a:t>
            </a:r>
            <a:r>
              <a:rPr b="0" lang="en-US" sz="2600" spc="-1" strike="noStrike">
                <a:solidFill>
                  <a:srgbClr val="000000"/>
                </a:solidFill>
                <a:latin typeface="Times New Roman"/>
              </a:rPr>
              <a:t>.</a:t>
            </a:r>
            <a:endParaRPr b="0" lang="en-US" sz="26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Service</a:t>
            </a:r>
            <a:r>
              <a:rPr b="0" lang="en-US" sz="2400" spc="-1" strike="noStrike">
                <a:solidFill>
                  <a:srgbClr val="000000"/>
                </a:solidFill>
                <a:latin typeface="Times New Roman"/>
              </a:rPr>
              <a:t>: </a:t>
            </a:r>
            <a:endParaRPr b="0" lang="en-US" sz="2400" spc="-1" strike="noStrike">
              <a:solidFill>
                <a:srgbClr val="000000"/>
              </a:solidFill>
              <a:latin typeface="Calibri"/>
            </a:endParaRPr>
          </a:p>
          <a:p>
            <a:pPr lvl="2" marL="1143000" indent="-228600" algn="just">
              <a:lnSpc>
                <a:spcPct val="100000"/>
              </a:lnSpc>
              <a:spcBef>
                <a:spcPts val="499"/>
              </a:spcBef>
              <a:buClr>
                <a:srgbClr val="000000"/>
              </a:buClr>
              <a:buFont typeface="Arial"/>
              <a:buChar char="•"/>
            </a:pPr>
            <a:r>
              <a:rPr b="0" lang="en-US" sz="2300" spc="-1" strike="noStrike">
                <a:solidFill>
                  <a:srgbClr val="000000"/>
                </a:solidFill>
                <a:latin typeface="Times New Roman"/>
              </a:rPr>
              <a:t>It is a </a:t>
            </a:r>
            <a:r>
              <a:rPr b="1" lang="en-US" sz="2300" spc="-1" strike="noStrike">
                <a:solidFill>
                  <a:srgbClr val="000000"/>
                </a:solidFill>
                <a:latin typeface="Times New Roman"/>
              </a:rPr>
              <a:t>set of actions </a:t>
            </a:r>
            <a:r>
              <a:rPr b="0" lang="en-US" sz="2300" spc="-1" strike="noStrike">
                <a:solidFill>
                  <a:srgbClr val="000000"/>
                </a:solidFill>
                <a:latin typeface="Times New Roman"/>
              </a:rPr>
              <a:t>that a layer provides to the higher layer.</a:t>
            </a:r>
            <a:endParaRPr b="0" lang="en-US" sz="23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Protocol</a:t>
            </a:r>
            <a:r>
              <a:rPr b="0" lang="en-US" sz="2400" spc="-1" strike="noStrike">
                <a:solidFill>
                  <a:srgbClr val="000000"/>
                </a:solidFill>
                <a:latin typeface="Times New Roman"/>
              </a:rPr>
              <a:t>: </a:t>
            </a:r>
            <a:endParaRPr b="0" lang="en-US" sz="2400" spc="-1" strike="noStrike">
              <a:solidFill>
                <a:srgbClr val="000000"/>
              </a:solidFill>
              <a:latin typeface="Calibri"/>
            </a:endParaRPr>
          </a:p>
          <a:p>
            <a:pPr lvl="2" marL="1143000" indent="-228600" algn="just">
              <a:lnSpc>
                <a:spcPct val="100000"/>
              </a:lnSpc>
              <a:spcBef>
                <a:spcPts val="499"/>
              </a:spcBef>
              <a:buClr>
                <a:srgbClr val="000000"/>
              </a:buClr>
              <a:buFont typeface="Arial"/>
              <a:buChar char="•"/>
            </a:pPr>
            <a:r>
              <a:rPr b="0" lang="en-US" sz="2300" spc="-1" strike="noStrike">
                <a:solidFill>
                  <a:srgbClr val="000000"/>
                </a:solidFill>
                <a:latin typeface="Times New Roman"/>
              </a:rPr>
              <a:t>It defines a </a:t>
            </a:r>
            <a:r>
              <a:rPr b="1" lang="en-US" sz="2300" spc="-1" strike="noStrike">
                <a:solidFill>
                  <a:srgbClr val="000000"/>
                </a:solidFill>
                <a:latin typeface="Times New Roman"/>
              </a:rPr>
              <a:t>set of rules </a:t>
            </a:r>
            <a:r>
              <a:rPr b="0" lang="en-US" sz="2300" spc="-1" strike="noStrike">
                <a:solidFill>
                  <a:srgbClr val="000000"/>
                </a:solidFill>
                <a:latin typeface="Times New Roman"/>
              </a:rPr>
              <a:t>that a layer uses to exchange the information with peer entity. </a:t>
            </a:r>
            <a:endParaRPr b="0" lang="en-US" sz="2300" spc="-1" strike="noStrike">
              <a:solidFill>
                <a:srgbClr val="000000"/>
              </a:solidFill>
              <a:latin typeface="Calibri"/>
            </a:endParaRPr>
          </a:p>
          <a:p>
            <a:pPr lvl="2" marL="1143000" indent="-228600" algn="just">
              <a:lnSpc>
                <a:spcPct val="100000"/>
              </a:lnSpc>
              <a:spcBef>
                <a:spcPts val="499"/>
              </a:spcBef>
              <a:buClr>
                <a:srgbClr val="000000"/>
              </a:buClr>
              <a:buFont typeface="Arial"/>
              <a:buChar char="•"/>
            </a:pPr>
            <a:r>
              <a:rPr b="0" lang="en-US" sz="2300" spc="-1" strike="noStrike">
                <a:solidFill>
                  <a:srgbClr val="000000"/>
                </a:solidFill>
                <a:latin typeface="Times New Roman"/>
              </a:rPr>
              <a:t>These rules mainly concern about both the contents and order of the messages used.</a:t>
            </a:r>
            <a:endParaRPr b="0" lang="en-US" sz="23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Interface</a:t>
            </a:r>
            <a:r>
              <a:rPr b="0" lang="en-US" sz="2400" spc="-1" strike="noStrike">
                <a:solidFill>
                  <a:srgbClr val="000000"/>
                </a:solidFill>
                <a:latin typeface="Times New Roman"/>
              </a:rPr>
              <a:t>: </a:t>
            </a:r>
            <a:endParaRPr b="0" lang="en-US" sz="2400" spc="-1" strike="noStrike">
              <a:solidFill>
                <a:srgbClr val="000000"/>
              </a:solidFill>
              <a:latin typeface="Calibri"/>
            </a:endParaRPr>
          </a:p>
          <a:p>
            <a:pPr lvl="2" marL="1143000" indent="-228600" algn="just">
              <a:lnSpc>
                <a:spcPct val="100000"/>
              </a:lnSpc>
              <a:spcBef>
                <a:spcPts val="499"/>
              </a:spcBef>
              <a:buClr>
                <a:srgbClr val="000000"/>
              </a:buClr>
              <a:buFont typeface="Arial"/>
              <a:buChar char="•"/>
            </a:pPr>
            <a:r>
              <a:rPr b="0" lang="en-US" sz="2300" spc="-1" strike="noStrike">
                <a:solidFill>
                  <a:srgbClr val="000000"/>
                </a:solidFill>
                <a:latin typeface="Times New Roman"/>
              </a:rPr>
              <a:t>It is a </a:t>
            </a:r>
            <a:r>
              <a:rPr b="1" lang="en-US" sz="2300" spc="-1" strike="noStrike">
                <a:solidFill>
                  <a:srgbClr val="000000"/>
                </a:solidFill>
                <a:latin typeface="Times New Roman"/>
              </a:rPr>
              <a:t>way through which the message is transferred </a:t>
            </a:r>
            <a:r>
              <a:rPr b="0" lang="en-US" sz="2300" spc="-1" strike="noStrike">
                <a:solidFill>
                  <a:srgbClr val="000000"/>
                </a:solidFill>
                <a:latin typeface="Times New Roman"/>
              </a:rPr>
              <a:t>from one layer to another layer.</a:t>
            </a:r>
            <a:endParaRPr b="0" lang="en-US" sz="2300" spc="-1" strike="noStrike">
              <a:solidFill>
                <a:srgbClr val="000000"/>
              </a:solidFill>
              <a:latin typeface="Calibri"/>
            </a:endParaRPr>
          </a:p>
        </p:txBody>
      </p:sp>
      <p:sp>
        <p:nvSpPr>
          <p:cNvPr id="139"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BC4965DC-B7D2-4BA0-BE02-9AC2157C49C4}" type="slidenum">
              <a:rPr b="0" lang="en-US" sz="1200" spc="-1" strike="noStrike">
                <a:solidFill>
                  <a:srgbClr val="8b8b8b"/>
                </a:solidFill>
                <a:latin typeface="Calibri"/>
              </a:rPr>
              <a:t>10</a:t>
            </a:fld>
            <a:endParaRPr b="0" lang="en-US" sz="1200" spc="-1" strike="noStrike">
              <a:latin typeface="Times New Roman"/>
            </a:endParaRPr>
          </a:p>
        </p:txBody>
      </p:sp>
      <p:sp>
        <p:nvSpPr>
          <p:cNvPr id="140"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141"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42"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43"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00cc"/>
                </a:solidFill>
                <a:latin typeface="Times New Roman"/>
              </a:rPr>
              <a:t>Layered Architecture</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p:nvPr>
        </p:nvSpPr>
        <p:spPr>
          <a:xfrm>
            <a:off x="294840" y="1033200"/>
            <a:ext cx="8601840" cy="5341680"/>
          </a:xfrm>
          <a:prstGeom prst="rect">
            <a:avLst/>
          </a:prstGeom>
          <a:noFill/>
          <a:ln w="0">
            <a:noFill/>
          </a:ln>
        </p:spPr>
        <p:txBody>
          <a:bodyPr anchor="t">
            <a:normAutofit fontScale="92000"/>
          </a:bodyPr>
          <a:p>
            <a:pPr marL="228600" indent="-228600" algn="just">
              <a:lnSpc>
                <a:spcPct val="110000"/>
              </a:lnSpc>
              <a:spcBef>
                <a:spcPts val="1001"/>
              </a:spcBef>
              <a:buClr>
                <a:srgbClr val="000000"/>
              </a:buClr>
              <a:buFont typeface="Arial"/>
              <a:buChar char="•"/>
            </a:pPr>
            <a:r>
              <a:rPr b="0" lang="en-US" sz="2400" spc="-1" strike="noStrike">
                <a:solidFill>
                  <a:srgbClr val="000000"/>
                </a:solidFill>
                <a:latin typeface="Times New Roman"/>
              </a:rPr>
              <a:t>With layered architectures, communications between two corresponding layers requires a unit of data called a </a:t>
            </a:r>
            <a:r>
              <a:rPr b="1" lang="en-US" sz="2400" spc="-1" strike="noStrike">
                <a:solidFill>
                  <a:srgbClr val="000000"/>
                </a:solidFill>
                <a:latin typeface="Times New Roman"/>
              </a:rPr>
              <a:t>protocol data unit (PDU)</a:t>
            </a:r>
            <a:r>
              <a:rPr b="0" lang="en-US" sz="2400" spc="-1" strike="noStrike">
                <a:solidFill>
                  <a:srgbClr val="000000"/>
                </a:solidFill>
                <a:latin typeface="Times New Roman"/>
              </a:rPr>
              <a:t>. </a:t>
            </a:r>
            <a:endParaRPr b="0" lang="en-US" sz="2400" spc="-1" strike="noStrike">
              <a:solidFill>
                <a:srgbClr val="000000"/>
              </a:solidFill>
              <a:latin typeface="Calibri"/>
            </a:endParaRPr>
          </a:p>
          <a:p>
            <a:pPr marL="228600" indent="-228600" algn="just">
              <a:lnSpc>
                <a:spcPct val="110000"/>
              </a:lnSpc>
              <a:spcBef>
                <a:spcPts val="1001"/>
              </a:spcBef>
              <a:buClr>
                <a:srgbClr val="000000"/>
              </a:buClr>
              <a:buFont typeface="Arial"/>
              <a:buChar char="•"/>
            </a:pPr>
            <a:r>
              <a:rPr b="0" lang="en-US" sz="2400" spc="-1" strike="noStrike">
                <a:solidFill>
                  <a:srgbClr val="000000"/>
                </a:solidFill>
                <a:latin typeface="Times New Roman"/>
              </a:rPr>
              <a:t>As data passes from one layer into another, </a:t>
            </a:r>
            <a:r>
              <a:rPr b="1" lang="en-US" sz="2400" spc="-1" strike="noStrike">
                <a:solidFill>
                  <a:srgbClr val="ff0000"/>
                </a:solidFill>
                <a:latin typeface="Times New Roman"/>
              </a:rPr>
              <a:t>headers</a:t>
            </a:r>
            <a:r>
              <a:rPr b="0" lang="en-US" sz="2400" spc="-1" strike="noStrike">
                <a:solidFill>
                  <a:srgbClr val="000000"/>
                </a:solidFill>
                <a:latin typeface="Times New Roman"/>
              </a:rPr>
              <a:t> are </a:t>
            </a:r>
            <a:r>
              <a:rPr b="1" lang="en-US" sz="2400" spc="-1" strike="noStrike">
                <a:solidFill>
                  <a:srgbClr val="000000"/>
                </a:solidFill>
                <a:latin typeface="Times New Roman"/>
              </a:rPr>
              <a:t>added</a:t>
            </a:r>
            <a:r>
              <a:rPr b="0" lang="en-US" sz="2400" spc="-1" strike="noStrike">
                <a:solidFill>
                  <a:srgbClr val="000000"/>
                </a:solidFill>
                <a:latin typeface="Times New Roman"/>
              </a:rPr>
              <a:t> and </a:t>
            </a:r>
            <a:r>
              <a:rPr b="1" lang="en-US" sz="2400" spc="-1" strike="noStrike">
                <a:solidFill>
                  <a:srgbClr val="000000"/>
                </a:solidFill>
                <a:latin typeface="Times New Roman"/>
              </a:rPr>
              <a:t>removed</a:t>
            </a:r>
            <a:r>
              <a:rPr b="0" lang="en-US" sz="2400" spc="-1" strike="noStrike">
                <a:solidFill>
                  <a:srgbClr val="000000"/>
                </a:solidFill>
                <a:latin typeface="Times New Roman"/>
              </a:rPr>
              <a:t> from the PDU. This process of adding or removing PDU information is called </a:t>
            </a:r>
            <a:r>
              <a:rPr b="1" lang="en-US" sz="2400" spc="-1" strike="noStrike">
                <a:solidFill>
                  <a:srgbClr val="0000cc"/>
                </a:solidFill>
                <a:latin typeface="Times New Roman"/>
              </a:rPr>
              <a:t>encapsulation/ decapsulation</a:t>
            </a:r>
            <a:r>
              <a:rPr b="0" lang="en-US" sz="2400" spc="-1" strike="noStrike">
                <a:solidFill>
                  <a:srgbClr val="000000"/>
                </a:solidFill>
                <a:latin typeface="Times New Roman"/>
              </a:rPr>
              <a:t>.</a:t>
            </a:r>
            <a:endParaRPr b="0" lang="en-US" sz="2400" spc="-1" strike="noStrike">
              <a:solidFill>
                <a:srgbClr val="000000"/>
              </a:solidFill>
              <a:latin typeface="Calibri"/>
            </a:endParaRPr>
          </a:p>
          <a:p>
            <a:pPr marL="228600" indent="-228600" algn="just">
              <a:lnSpc>
                <a:spcPct val="110000"/>
              </a:lnSpc>
              <a:spcBef>
                <a:spcPts val="1001"/>
              </a:spcBef>
              <a:buClr>
                <a:srgbClr val="000000"/>
              </a:buClr>
              <a:buFont typeface="Arial"/>
              <a:buChar char="•"/>
            </a:pPr>
            <a:r>
              <a:rPr b="0" lang="en-US" sz="2400" spc="-1" strike="noStrike">
                <a:solidFill>
                  <a:srgbClr val="000000"/>
                </a:solidFill>
                <a:latin typeface="Times New Roman"/>
              </a:rPr>
              <a:t>The Application layer along with the header added at layer 7 is given to layer 6, the Presentation layer. </a:t>
            </a:r>
            <a:endParaRPr b="0" lang="en-US" sz="2400" spc="-1" strike="noStrike">
              <a:solidFill>
                <a:srgbClr val="000000"/>
              </a:solidFill>
              <a:latin typeface="Calibri"/>
            </a:endParaRPr>
          </a:p>
          <a:p>
            <a:pPr marL="228600" indent="-228600" algn="just">
              <a:lnSpc>
                <a:spcPct val="110000"/>
              </a:lnSpc>
              <a:spcBef>
                <a:spcPts val="1001"/>
              </a:spcBef>
              <a:buClr>
                <a:srgbClr val="000000"/>
              </a:buClr>
              <a:buFont typeface="Arial"/>
              <a:buChar char="•"/>
            </a:pPr>
            <a:r>
              <a:rPr b="0" lang="en-US" sz="2400" spc="-1" strike="noStrike">
                <a:solidFill>
                  <a:srgbClr val="000000"/>
                </a:solidFill>
                <a:latin typeface="Times New Roman"/>
              </a:rPr>
              <a:t>This layer </a:t>
            </a:r>
            <a:r>
              <a:rPr b="1" lang="en-US" sz="2400" spc="-1" strike="noStrike">
                <a:solidFill>
                  <a:srgbClr val="0000cc"/>
                </a:solidFill>
                <a:latin typeface="Times New Roman"/>
              </a:rPr>
              <a:t>adds</a:t>
            </a:r>
            <a:r>
              <a:rPr b="0" lang="en-US" sz="2400" spc="-1" strike="noStrike">
                <a:solidFill>
                  <a:srgbClr val="000000"/>
                </a:solidFill>
                <a:latin typeface="Times New Roman"/>
              </a:rPr>
              <a:t> its header and passed the whole package to the layer below. This Process is called </a:t>
            </a:r>
            <a:r>
              <a:rPr b="1" lang="en-US" sz="2400" spc="-1" strike="noStrike">
                <a:solidFill>
                  <a:srgbClr val="ff0000"/>
                </a:solidFill>
                <a:latin typeface="Times New Roman"/>
              </a:rPr>
              <a:t>Encapsulation</a:t>
            </a:r>
            <a:r>
              <a:rPr b="0" lang="en-US" sz="2400" spc="-1" strike="noStrike">
                <a:solidFill>
                  <a:srgbClr val="000000"/>
                </a:solidFill>
                <a:latin typeface="Times New Roman"/>
              </a:rPr>
              <a:t>.</a:t>
            </a:r>
            <a:endParaRPr b="0" lang="en-US" sz="2400" spc="-1" strike="noStrike">
              <a:solidFill>
                <a:srgbClr val="000000"/>
              </a:solidFill>
              <a:latin typeface="Calibri"/>
            </a:endParaRPr>
          </a:p>
          <a:p>
            <a:pPr marL="228600" indent="-228600" algn="just">
              <a:lnSpc>
                <a:spcPct val="110000"/>
              </a:lnSpc>
              <a:spcBef>
                <a:spcPts val="1001"/>
              </a:spcBef>
              <a:buClr>
                <a:srgbClr val="000000"/>
              </a:buClr>
              <a:buFont typeface="Arial"/>
              <a:buChar char="•"/>
            </a:pPr>
            <a:r>
              <a:rPr b="0" lang="en-US" sz="2400" spc="-1" strike="noStrike">
                <a:solidFill>
                  <a:srgbClr val="000000"/>
                </a:solidFill>
                <a:latin typeface="Times New Roman"/>
              </a:rPr>
              <a:t>The corresponding layers at the receiving side </a:t>
            </a:r>
            <a:r>
              <a:rPr b="1" lang="en-US" sz="2400" spc="-1" strike="noStrike">
                <a:solidFill>
                  <a:srgbClr val="0000cc"/>
                </a:solidFill>
                <a:latin typeface="Times New Roman"/>
              </a:rPr>
              <a:t>removes</a:t>
            </a:r>
            <a:r>
              <a:rPr b="0" lang="en-US" sz="2400" spc="-1" strike="noStrike">
                <a:solidFill>
                  <a:srgbClr val="000000"/>
                </a:solidFill>
                <a:latin typeface="Times New Roman"/>
              </a:rPr>
              <a:t> the corresponding header added at that layer and sends the remaining data to the above layer. This process is called </a:t>
            </a:r>
            <a:r>
              <a:rPr b="1" lang="en-US" sz="2400" spc="-1" strike="noStrike">
                <a:solidFill>
                  <a:srgbClr val="ff0000"/>
                </a:solidFill>
                <a:latin typeface="Times New Roman"/>
              </a:rPr>
              <a:t>Decapsulation</a:t>
            </a:r>
            <a:r>
              <a:rPr b="0" lang="en-US" sz="2400" spc="-1" strike="noStrike">
                <a:solidFill>
                  <a:srgbClr val="000000"/>
                </a:solidFill>
                <a:latin typeface="Times New Roman"/>
              </a:rPr>
              <a:t>.</a:t>
            </a:r>
            <a:endParaRPr b="0" lang="en-US" sz="2400" spc="-1" strike="noStrike">
              <a:solidFill>
                <a:srgbClr val="000000"/>
              </a:solidFill>
              <a:latin typeface="Calibri"/>
            </a:endParaRPr>
          </a:p>
        </p:txBody>
      </p:sp>
      <p:sp>
        <p:nvSpPr>
          <p:cNvPr id="145"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3B53D97D-CB7D-4266-96F8-CF7E36FA42FF}" type="slidenum">
              <a:rPr b="0" lang="en-US" sz="1200" spc="-1" strike="noStrike">
                <a:solidFill>
                  <a:srgbClr val="8b8b8b"/>
                </a:solidFill>
                <a:latin typeface="Calibri"/>
              </a:rPr>
              <a:t>11</a:t>
            </a:fld>
            <a:endParaRPr b="0" lang="en-US" sz="1200" spc="-1" strike="noStrike">
              <a:latin typeface="Times New Roman"/>
            </a:endParaRPr>
          </a:p>
        </p:txBody>
      </p:sp>
      <p:sp>
        <p:nvSpPr>
          <p:cNvPr id="146"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147"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48"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49"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00cc"/>
                </a:solidFill>
                <a:latin typeface="Times New Roman"/>
              </a:rPr>
              <a:t>Layered Architecture</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01" dur="indefinite" restart="never" nodeType="tmRoot">
          <p:childTnLst>
            <p:seq>
              <p:cTn id="102" dur="indefinite" nodeType="mainSeq">
                <p:childTnLst>
                  <p:par>
                    <p:cTn id="103" fill="hold">
                      <p:stCondLst>
                        <p:cond delay="indefinite"/>
                      </p:stCondLst>
                      <p:childTnLst>
                        <p:par>
                          <p:cTn id="104" fill="hold">
                            <p:stCondLst>
                              <p:cond delay="0"/>
                            </p:stCondLst>
                            <p:childTnLst>
                              <p:par>
                                <p:cTn id="105" nodeType="clickEffect" fill="hold" presetClass="entr" presetID="42">
                                  <p:stCondLst>
                                    <p:cond delay="0"/>
                                  </p:stCondLst>
                                  <p:childTnLst>
                                    <p:set>
                                      <p:cBhvr>
                                        <p:cTn id="106" dur="1" fill="hold">
                                          <p:stCondLst>
                                            <p:cond delay="0"/>
                                          </p:stCondLst>
                                        </p:cTn>
                                        <p:tgtEl>
                                          <p:spTgt spid="144">
                                            <p:txEl>
                                              <p:pRg st="3" end="3"/>
                                            </p:txEl>
                                          </p:spTgt>
                                        </p:tgtEl>
                                        <p:attrNameLst>
                                          <p:attrName>style.visibility</p:attrName>
                                        </p:attrNameLst>
                                      </p:cBhvr>
                                      <p:to>
                                        <p:strVal val="visible"/>
                                      </p:to>
                                    </p:set>
                                    <p:animEffect filter="fade" transition="in">
                                      <p:cBhvr additive="repl">
                                        <p:cTn id="107" dur="1000"/>
                                        <p:tgtEl>
                                          <p:spTgt spid="144">
                                            <p:txEl>
                                              <p:pRg st="3" end="3"/>
                                            </p:txEl>
                                          </p:spTgt>
                                        </p:tgtEl>
                                      </p:cBhvr>
                                    </p:animEffect>
                                    <p:anim calcmode="lin" valueType="num">
                                      <p:cBhvr additive="repl">
                                        <p:cTn id="108" dur="1000" fill="hold"/>
                                        <p:tgtEl>
                                          <p:spTgt spid="144">
                                            <p:txEl>
                                              <p:pRg st="3" end="3"/>
                                            </p:txEl>
                                          </p:spTgt>
                                        </p:tgtEl>
                                        <p:attrNameLst>
                                          <p:attrName>ppt_x</p:attrName>
                                        </p:attrNameLst>
                                      </p:cBhvr>
                                      <p:tavLst>
                                        <p:tav tm="0">
                                          <p:val>
                                            <p:strVal val="#ppt_x"/>
                                          </p:val>
                                        </p:tav>
                                        <p:tav tm="100000">
                                          <p:val>
                                            <p:strVal val="#ppt_x"/>
                                          </p:val>
                                        </p:tav>
                                      </p:tavLst>
                                    </p:anim>
                                    <p:anim calcmode="lin" valueType="num">
                                      <p:cBhvr additive="repl">
                                        <p:cTn id="109" dur="1000" fill="hold"/>
                                        <p:tgtEl>
                                          <p:spTgt spid="144">
                                            <p:txEl>
                                              <p:pRg st="3" end="3"/>
                                            </p:txEl>
                                          </p:spTgt>
                                        </p:tgtEl>
                                        <p:attrNameLst>
                                          <p:attrName>ppt_y</p:attrName>
                                        </p:attrNameLst>
                                      </p:cBhvr>
                                      <p:tavLst>
                                        <p:tav tm="0">
                                          <p:val>
                                            <p:strVal val="#ppt_y+.1"/>
                                          </p:val>
                                        </p:tav>
                                        <p:tav tm="100000">
                                          <p:val>
                                            <p:strVal val="#ppt_y"/>
                                          </p:val>
                                        </p:tav>
                                      </p:tavLst>
                                    </p:anim>
                                  </p:childTnLst>
                                </p:cTn>
                              </p:par>
                              <p:par>
                                <p:cTn id="110" nodeType="withEffect" fill="hold" presetClass="entr" presetID="42">
                                  <p:stCondLst>
                                    <p:cond delay="0"/>
                                  </p:stCondLst>
                                  <p:childTnLst>
                                    <p:set>
                                      <p:cBhvr>
                                        <p:cTn id="111" dur="1" fill="hold">
                                          <p:stCondLst>
                                            <p:cond delay="0"/>
                                          </p:stCondLst>
                                        </p:cTn>
                                        <p:tgtEl>
                                          <p:spTgt spid="144">
                                            <p:txEl>
                                              <p:pRg st="4" end="4"/>
                                            </p:txEl>
                                          </p:spTgt>
                                        </p:tgtEl>
                                        <p:attrNameLst>
                                          <p:attrName>style.visibility</p:attrName>
                                        </p:attrNameLst>
                                      </p:cBhvr>
                                      <p:to>
                                        <p:strVal val="visible"/>
                                      </p:to>
                                    </p:set>
                                    <p:animEffect filter="fade" transition="in">
                                      <p:cBhvr additive="repl">
                                        <p:cTn id="112" dur="1000"/>
                                        <p:tgtEl>
                                          <p:spTgt spid="144">
                                            <p:txEl>
                                              <p:pRg st="4" end="4"/>
                                            </p:txEl>
                                          </p:spTgt>
                                        </p:tgtEl>
                                      </p:cBhvr>
                                    </p:animEffect>
                                    <p:anim calcmode="lin" valueType="num">
                                      <p:cBhvr additive="repl">
                                        <p:cTn id="113" dur="1000" fill="hold"/>
                                        <p:tgtEl>
                                          <p:spTgt spid="144">
                                            <p:txEl>
                                              <p:pRg st="4" end="4"/>
                                            </p:txEl>
                                          </p:spTgt>
                                        </p:tgtEl>
                                        <p:attrNameLst>
                                          <p:attrName>ppt_x</p:attrName>
                                        </p:attrNameLst>
                                      </p:cBhvr>
                                      <p:tavLst>
                                        <p:tav tm="0">
                                          <p:val>
                                            <p:strVal val="#ppt_x"/>
                                          </p:val>
                                        </p:tav>
                                        <p:tav tm="100000">
                                          <p:val>
                                            <p:strVal val="#ppt_x"/>
                                          </p:val>
                                        </p:tav>
                                      </p:tavLst>
                                    </p:anim>
                                    <p:anim calcmode="lin" valueType="num">
                                      <p:cBhvr additive="repl">
                                        <p:cTn id="114" dur="1000" fill="hold"/>
                                        <p:tgtEl>
                                          <p:spTgt spid="14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294840" y="185400"/>
            <a:ext cx="8601840" cy="594720"/>
          </a:xfrm>
          <a:prstGeom prst="rect">
            <a:avLst/>
          </a:prstGeom>
          <a:noFill/>
          <a:ln w="0">
            <a:noFill/>
          </a:ln>
        </p:spPr>
        <p:txBody>
          <a:bodyPr anchor="ctr">
            <a:normAutofit fontScale="83000"/>
          </a:bodyPr>
          <a:p>
            <a:pPr algn="ctr">
              <a:lnSpc>
                <a:spcPct val="90000"/>
              </a:lnSpc>
              <a:buNone/>
            </a:pPr>
            <a:r>
              <a:rPr b="1" lang="en-US" sz="4400" spc="-1" strike="noStrike">
                <a:solidFill>
                  <a:srgbClr val="ff0000"/>
                </a:solidFill>
                <a:latin typeface="Times New Roman"/>
              </a:rPr>
              <a:t>The OSI Model </a:t>
            </a:r>
            <a:endParaRPr b="0" lang="en-US" sz="4400" spc="-1" strike="noStrike">
              <a:solidFill>
                <a:srgbClr val="000000"/>
              </a:solidFill>
              <a:latin typeface="Calibri"/>
            </a:endParaRPr>
          </a:p>
        </p:txBody>
      </p:sp>
      <p:sp>
        <p:nvSpPr>
          <p:cNvPr id="151" name="PlaceHolder 2"/>
          <p:cNvSpPr>
            <a:spLocks noGrp="1"/>
          </p:cNvSpPr>
          <p:nvPr>
            <p:ph/>
          </p:nvPr>
        </p:nvSpPr>
        <p:spPr>
          <a:xfrm>
            <a:off x="294840" y="1033200"/>
            <a:ext cx="8601840" cy="5341680"/>
          </a:xfrm>
          <a:prstGeom prst="rect">
            <a:avLst/>
          </a:prstGeom>
          <a:noFill/>
          <a:ln w="0">
            <a:noFill/>
          </a:ln>
        </p:spPr>
        <p:txBody>
          <a:bodyPr anchor="t">
            <a:noAutofit/>
          </a:bodyPr>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The International Standards Organization (ISO) is a multinational body dedicated </a:t>
            </a:r>
            <a:r>
              <a:rPr b="1" lang="en-US" sz="2600" spc="-1" strike="noStrike">
                <a:solidFill>
                  <a:srgbClr val="000000"/>
                </a:solidFill>
                <a:latin typeface="Times New Roman"/>
              </a:rPr>
              <a:t>to worldwide agreement on international standards</a:t>
            </a:r>
            <a:r>
              <a:rPr b="0" lang="en-US" sz="2600" spc="-1" strike="noStrike">
                <a:solidFill>
                  <a:srgbClr val="000000"/>
                </a:solidFill>
                <a:latin typeface="Times New Roman"/>
              </a:rPr>
              <a:t>. </a:t>
            </a:r>
            <a:endParaRPr b="0" lang="en-US" sz="26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An ISO standard that </a:t>
            </a:r>
            <a:r>
              <a:rPr b="1" lang="en-US" sz="2600" spc="-1" strike="noStrike">
                <a:solidFill>
                  <a:srgbClr val="000000"/>
                </a:solidFill>
                <a:latin typeface="Times New Roman"/>
              </a:rPr>
              <a:t>covers all aspects of network communications</a:t>
            </a:r>
            <a:r>
              <a:rPr b="0" lang="en-US" sz="2600" spc="-1" strike="noStrike">
                <a:solidFill>
                  <a:srgbClr val="000000"/>
                </a:solidFill>
                <a:latin typeface="Times New Roman"/>
              </a:rPr>
              <a:t> is the </a:t>
            </a:r>
            <a:r>
              <a:rPr b="1" lang="en-US" sz="2600" spc="-1" strike="noStrike">
                <a:solidFill>
                  <a:srgbClr val="0000cc"/>
                </a:solidFill>
                <a:latin typeface="Times New Roman"/>
              </a:rPr>
              <a:t>Open Systems Interconnection (OSI) model</a:t>
            </a:r>
            <a:r>
              <a:rPr b="0" lang="en-US" sz="2600" spc="-1" strike="noStrike">
                <a:solidFill>
                  <a:srgbClr val="000000"/>
                </a:solidFill>
                <a:latin typeface="Times New Roman"/>
              </a:rPr>
              <a:t>.</a:t>
            </a:r>
            <a:endParaRPr b="0" lang="en-US" sz="26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It was first introduced in the late 1970s. </a:t>
            </a:r>
            <a:endParaRPr b="0" lang="en-US" sz="26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An </a:t>
            </a:r>
            <a:r>
              <a:rPr b="1" lang="en-US" sz="2600" spc="-1" strike="noStrike">
                <a:solidFill>
                  <a:srgbClr val="0000cc"/>
                </a:solidFill>
                <a:latin typeface="Times New Roman"/>
              </a:rPr>
              <a:t>open system </a:t>
            </a:r>
            <a:r>
              <a:rPr b="0" lang="en-US" sz="2600" spc="-1" strike="noStrike">
                <a:solidFill>
                  <a:srgbClr val="000000"/>
                </a:solidFill>
                <a:latin typeface="Times New Roman"/>
              </a:rPr>
              <a:t>is a set of protocols that allows any two different systems to communicate regardless of their underlying architecture. </a:t>
            </a:r>
            <a:endParaRPr b="0" lang="en-US" sz="2600" spc="-1" strike="noStrike">
              <a:solidFill>
                <a:srgbClr val="000000"/>
              </a:solidFill>
              <a:latin typeface="Calibri"/>
            </a:endParaRPr>
          </a:p>
        </p:txBody>
      </p:sp>
      <p:sp>
        <p:nvSpPr>
          <p:cNvPr id="152"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508C491A-41D3-4F07-9031-5D3D472D54C0}" type="slidenum">
              <a:rPr b="0" lang="en-US" sz="1200" spc="-1" strike="noStrike">
                <a:solidFill>
                  <a:srgbClr val="8b8b8b"/>
                </a:solidFill>
                <a:latin typeface="Calibri"/>
              </a:rPr>
              <a:t>12</a:t>
            </a:fld>
            <a:endParaRPr b="0" lang="en-US" sz="1200" spc="-1" strike="noStrike">
              <a:latin typeface="Times New Roman"/>
            </a:endParaRPr>
          </a:p>
        </p:txBody>
      </p:sp>
      <p:sp>
        <p:nvSpPr>
          <p:cNvPr id="153"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154"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55"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294840" y="185400"/>
            <a:ext cx="8601840" cy="594720"/>
          </a:xfrm>
          <a:prstGeom prst="rect">
            <a:avLst/>
          </a:prstGeom>
          <a:noFill/>
          <a:ln w="0">
            <a:noFill/>
          </a:ln>
        </p:spPr>
        <p:txBody>
          <a:bodyPr anchor="ctr">
            <a:normAutofit fontScale="83000"/>
          </a:bodyPr>
          <a:p>
            <a:pPr algn="ctr">
              <a:lnSpc>
                <a:spcPct val="90000"/>
              </a:lnSpc>
              <a:buNone/>
            </a:pPr>
            <a:r>
              <a:rPr b="1" lang="en-US" sz="4400" spc="-1" strike="noStrike">
                <a:solidFill>
                  <a:srgbClr val="ff0000"/>
                </a:solidFill>
                <a:latin typeface="Times New Roman"/>
              </a:rPr>
              <a:t>The OSI Model </a:t>
            </a:r>
            <a:endParaRPr b="0" lang="en-US" sz="4400" spc="-1" strike="noStrike">
              <a:solidFill>
                <a:srgbClr val="000000"/>
              </a:solidFill>
              <a:latin typeface="Calibri"/>
            </a:endParaRPr>
          </a:p>
        </p:txBody>
      </p:sp>
      <p:sp>
        <p:nvSpPr>
          <p:cNvPr id="157" name="PlaceHolder 2"/>
          <p:cNvSpPr>
            <a:spLocks noGrp="1"/>
          </p:cNvSpPr>
          <p:nvPr>
            <p:ph/>
          </p:nvPr>
        </p:nvSpPr>
        <p:spPr>
          <a:xfrm>
            <a:off x="294840" y="1033200"/>
            <a:ext cx="8601840" cy="5341680"/>
          </a:xfrm>
          <a:prstGeom prst="rect">
            <a:avLst/>
          </a:prstGeom>
          <a:noFill/>
          <a:ln w="0">
            <a:noFill/>
          </a:ln>
        </p:spPr>
        <p:txBody>
          <a:bodyPr anchor="t">
            <a:noAutofit/>
          </a:bodyPr>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The purpose of the OSI model is </a:t>
            </a:r>
            <a:r>
              <a:rPr b="1" lang="en-US" sz="2400" spc="-1" strike="noStrike">
                <a:solidFill>
                  <a:srgbClr val="000000"/>
                </a:solidFill>
                <a:latin typeface="Times New Roman"/>
              </a:rPr>
              <a:t>to show how to facilitate communication between different systems</a:t>
            </a:r>
            <a:r>
              <a:rPr b="0" lang="en-US" sz="2400" spc="-1" strike="noStrike">
                <a:solidFill>
                  <a:srgbClr val="000000"/>
                </a:solidFill>
                <a:latin typeface="Times New Roman"/>
              </a:rPr>
              <a:t> without requiring changes to the logic of the underlying hardware and software. </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The OSI model is not a protocol; it is a </a:t>
            </a:r>
            <a:r>
              <a:rPr b="1" lang="en-US" sz="2400" spc="-1" strike="noStrike">
                <a:solidFill>
                  <a:srgbClr val="0000cc"/>
                </a:solidFill>
                <a:latin typeface="Times New Roman"/>
              </a:rPr>
              <a:t>model</a:t>
            </a:r>
            <a:r>
              <a:rPr b="0" lang="en-US" sz="2400" spc="-1" strike="noStrike">
                <a:solidFill>
                  <a:srgbClr val="000000"/>
                </a:solidFill>
                <a:latin typeface="Times New Roman"/>
              </a:rPr>
              <a:t> for understanding and designing a network architecture that is flexible, robust, and interoperable.</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The OSI model is a </a:t>
            </a:r>
            <a:r>
              <a:rPr b="1" lang="en-US" sz="2400" spc="-1" strike="noStrike">
                <a:solidFill>
                  <a:srgbClr val="000000"/>
                </a:solidFill>
                <a:latin typeface="Times New Roman"/>
              </a:rPr>
              <a:t>layered framework </a:t>
            </a:r>
            <a:r>
              <a:rPr b="0" lang="en-US" sz="2400" spc="-1" strike="noStrike">
                <a:solidFill>
                  <a:srgbClr val="000000"/>
                </a:solidFill>
                <a:latin typeface="Times New Roman"/>
              </a:rPr>
              <a:t>for the design of network systems that allows communication between all types of computer systems.</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 </a:t>
            </a:r>
            <a:r>
              <a:rPr b="0" lang="en-US" sz="2400" spc="-1" strike="noStrike">
                <a:solidFill>
                  <a:srgbClr val="000000"/>
                </a:solidFill>
                <a:latin typeface="Times New Roman"/>
              </a:rPr>
              <a:t>It consists of </a:t>
            </a:r>
            <a:r>
              <a:rPr b="1" lang="en-US" sz="2400" spc="-1" strike="noStrike">
                <a:solidFill>
                  <a:srgbClr val="000000"/>
                </a:solidFill>
                <a:latin typeface="Times New Roman"/>
              </a:rPr>
              <a:t>seven separate </a:t>
            </a:r>
            <a:r>
              <a:rPr b="0" lang="en-US" sz="2400" spc="-1" strike="noStrike">
                <a:solidFill>
                  <a:srgbClr val="000000"/>
                </a:solidFill>
                <a:latin typeface="Times New Roman"/>
              </a:rPr>
              <a:t>but </a:t>
            </a:r>
            <a:r>
              <a:rPr b="1" lang="en-US" sz="2400" spc="-1" strike="noStrike">
                <a:solidFill>
                  <a:srgbClr val="000000"/>
                </a:solidFill>
                <a:latin typeface="Times New Roman"/>
              </a:rPr>
              <a:t>related layers</a:t>
            </a:r>
            <a:r>
              <a:rPr b="0" lang="en-US" sz="2400" spc="-1" strike="noStrike">
                <a:solidFill>
                  <a:srgbClr val="000000"/>
                </a:solidFill>
                <a:latin typeface="Times New Roman"/>
              </a:rPr>
              <a:t>, each of which defines a part of the process of moving information across a network. </a:t>
            </a:r>
            <a:endParaRPr b="0" lang="en-US" sz="2400" spc="-1" strike="noStrike">
              <a:solidFill>
                <a:srgbClr val="000000"/>
              </a:solidFill>
              <a:latin typeface="Calibri"/>
            </a:endParaRPr>
          </a:p>
        </p:txBody>
      </p:sp>
      <p:sp>
        <p:nvSpPr>
          <p:cNvPr id="158"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B74BB3E4-A875-46A6-9CB8-047496CDEC39}" type="slidenum">
              <a:rPr b="0" lang="en-US" sz="1200" spc="-1" strike="noStrike">
                <a:solidFill>
                  <a:srgbClr val="8b8b8b"/>
                </a:solidFill>
                <a:latin typeface="Calibri"/>
              </a:rPr>
              <a:t>13</a:t>
            </a:fld>
            <a:endParaRPr b="0" lang="en-US" sz="1200" spc="-1" strike="noStrike">
              <a:latin typeface="Times New Roman"/>
            </a:endParaRPr>
          </a:p>
        </p:txBody>
      </p:sp>
      <p:sp>
        <p:nvSpPr>
          <p:cNvPr id="159"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160"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61"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15" dur="indefinite" restart="never" nodeType="tmRoot">
          <p:childTnLst>
            <p:seq>
              <p:cTn id="116" dur="indefinite" nodeType="mainSeq">
                <p:childTnLst>
                  <p:par>
                    <p:cTn id="117" fill="hold">
                      <p:stCondLst>
                        <p:cond delay="indefinite"/>
                      </p:stCondLst>
                      <p:childTnLst>
                        <p:par>
                          <p:cTn id="118" fill="hold">
                            <p:stCondLst>
                              <p:cond delay="0"/>
                            </p:stCondLst>
                            <p:childTnLst>
                              <p:par>
                                <p:cTn id="119" nodeType="clickEffect" fill="hold" presetClass="entr" presetID="42">
                                  <p:stCondLst>
                                    <p:cond delay="0"/>
                                  </p:stCondLst>
                                  <p:childTnLst>
                                    <p:set>
                                      <p:cBhvr>
                                        <p:cTn id="120" dur="1" fill="hold">
                                          <p:stCondLst>
                                            <p:cond delay="0"/>
                                          </p:stCondLst>
                                        </p:cTn>
                                        <p:tgtEl>
                                          <p:spTgt spid="157">
                                            <p:txEl>
                                              <p:pRg st="2" end="2"/>
                                            </p:txEl>
                                          </p:spTgt>
                                        </p:tgtEl>
                                        <p:attrNameLst>
                                          <p:attrName>style.visibility</p:attrName>
                                        </p:attrNameLst>
                                      </p:cBhvr>
                                      <p:to>
                                        <p:strVal val="visible"/>
                                      </p:to>
                                    </p:set>
                                    <p:animEffect filter="fade" transition="in">
                                      <p:cBhvr additive="repl">
                                        <p:cTn id="121" dur="1000"/>
                                        <p:tgtEl>
                                          <p:spTgt spid="157">
                                            <p:txEl>
                                              <p:pRg st="2" end="2"/>
                                            </p:txEl>
                                          </p:spTgt>
                                        </p:tgtEl>
                                      </p:cBhvr>
                                    </p:animEffect>
                                    <p:anim calcmode="lin" valueType="num">
                                      <p:cBhvr additive="repl">
                                        <p:cTn id="122" dur="1000" fill="hold"/>
                                        <p:tgtEl>
                                          <p:spTgt spid="157">
                                            <p:txEl>
                                              <p:pRg st="2" end="2"/>
                                            </p:txEl>
                                          </p:spTgt>
                                        </p:tgtEl>
                                        <p:attrNameLst>
                                          <p:attrName>ppt_x</p:attrName>
                                        </p:attrNameLst>
                                      </p:cBhvr>
                                      <p:tavLst>
                                        <p:tav tm="0">
                                          <p:val>
                                            <p:strVal val="#ppt_x"/>
                                          </p:val>
                                        </p:tav>
                                        <p:tav tm="100000">
                                          <p:val>
                                            <p:strVal val="#ppt_x"/>
                                          </p:val>
                                        </p:tav>
                                      </p:tavLst>
                                    </p:anim>
                                    <p:anim calcmode="lin" valueType="num">
                                      <p:cBhvr additive="repl">
                                        <p:cTn id="123" dur="1000" fill="hold"/>
                                        <p:tgtEl>
                                          <p:spTgt spid="157">
                                            <p:txEl>
                                              <p:pRg st="2" end="2"/>
                                            </p:txEl>
                                          </p:spTgt>
                                        </p:tgtEl>
                                        <p:attrNameLst>
                                          <p:attrName>ppt_y</p:attrName>
                                        </p:attrNameLst>
                                      </p:cBhvr>
                                      <p:tavLst>
                                        <p:tav tm="0">
                                          <p:val>
                                            <p:strVal val="#ppt_y+.1"/>
                                          </p:val>
                                        </p:tav>
                                        <p:tav tm="100000">
                                          <p:val>
                                            <p:strVal val="#ppt_y"/>
                                          </p:val>
                                        </p:tav>
                                      </p:tavLst>
                                    </p:anim>
                                  </p:childTnLst>
                                </p:cTn>
                              </p:par>
                              <p:par>
                                <p:cTn id="124" nodeType="withEffect" fill="hold" presetClass="entr" presetID="42">
                                  <p:stCondLst>
                                    <p:cond delay="0"/>
                                  </p:stCondLst>
                                  <p:childTnLst>
                                    <p:set>
                                      <p:cBhvr>
                                        <p:cTn id="125" dur="1" fill="hold">
                                          <p:stCondLst>
                                            <p:cond delay="0"/>
                                          </p:stCondLst>
                                        </p:cTn>
                                        <p:tgtEl>
                                          <p:spTgt spid="157">
                                            <p:txEl>
                                              <p:pRg st="3" end="3"/>
                                            </p:txEl>
                                          </p:spTgt>
                                        </p:tgtEl>
                                        <p:attrNameLst>
                                          <p:attrName>style.visibility</p:attrName>
                                        </p:attrNameLst>
                                      </p:cBhvr>
                                      <p:to>
                                        <p:strVal val="visible"/>
                                      </p:to>
                                    </p:set>
                                    <p:animEffect filter="fade" transition="in">
                                      <p:cBhvr additive="repl">
                                        <p:cTn id="126" dur="1000"/>
                                        <p:tgtEl>
                                          <p:spTgt spid="157">
                                            <p:txEl>
                                              <p:pRg st="3" end="3"/>
                                            </p:txEl>
                                          </p:spTgt>
                                        </p:tgtEl>
                                      </p:cBhvr>
                                    </p:animEffect>
                                    <p:anim calcmode="lin" valueType="num">
                                      <p:cBhvr additive="repl">
                                        <p:cTn id="127" dur="1000" fill="hold"/>
                                        <p:tgtEl>
                                          <p:spTgt spid="157">
                                            <p:txEl>
                                              <p:pRg st="3" end="3"/>
                                            </p:txEl>
                                          </p:spTgt>
                                        </p:tgtEl>
                                        <p:attrNameLst>
                                          <p:attrName>ppt_x</p:attrName>
                                        </p:attrNameLst>
                                      </p:cBhvr>
                                      <p:tavLst>
                                        <p:tav tm="0">
                                          <p:val>
                                            <p:strVal val="#ppt_x"/>
                                          </p:val>
                                        </p:tav>
                                        <p:tav tm="100000">
                                          <p:val>
                                            <p:strVal val="#ppt_x"/>
                                          </p:val>
                                        </p:tav>
                                      </p:tavLst>
                                    </p:anim>
                                    <p:anim calcmode="lin" valueType="num">
                                      <p:cBhvr additive="repl">
                                        <p:cTn id="128" dur="1000" fill="hold"/>
                                        <p:tgtEl>
                                          <p:spTgt spid="15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CF7CE021-B3CE-40A6-B896-038780B80009}" type="slidenum">
              <a:rPr b="0" lang="en-US" sz="1200" spc="-1" strike="noStrike">
                <a:solidFill>
                  <a:srgbClr val="8b8b8b"/>
                </a:solidFill>
                <a:latin typeface="Calibri"/>
              </a:rPr>
              <a:t>13</a:t>
            </a:fld>
            <a:endParaRPr b="0" lang="en-US" sz="1200" spc="-1" strike="noStrike">
              <a:latin typeface="Times New Roman"/>
            </a:endParaRPr>
          </a:p>
        </p:txBody>
      </p:sp>
      <p:sp>
        <p:nvSpPr>
          <p:cNvPr id="163" name="PlaceHolder 2"/>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164"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65"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pic>
        <p:nvPicPr>
          <p:cNvPr id="166" name="Picture 6" descr=""/>
          <p:cNvPicPr/>
          <p:nvPr/>
        </p:nvPicPr>
        <p:blipFill>
          <a:blip r:embed="rId1"/>
          <a:stretch/>
        </p:blipFill>
        <p:spPr>
          <a:xfrm>
            <a:off x="142560" y="1011600"/>
            <a:ext cx="4531680" cy="5341680"/>
          </a:xfrm>
          <a:prstGeom prst="rect">
            <a:avLst/>
          </a:prstGeom>
          <a:ln w="0">
            <a:noFill/>
          </a:ln>
        </p:spPr>
      </p:pic>
      <p:sp>
        <p:nvSpPr>
          <p:cNvPr id="167" name="PlaceHolder 3"/>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00cc"/>
                </a:solidFill>
                <a:latin typeface="Times New Roman"/>
              </a:rPr>
              <a:t>The OSI Model Layers</a:t>
            </a:r>
            <a:endParaRPr b="0" lang="en-US" sz="3600" spc="-1" strike="noStrike">
              <a:solidFill>
                <a:srgbClr val="000000"/>
              </a:solidFill>
              <a:latin typeface="Calibri"/>
            </a:endParaRPr>
          </a:p>
        </p:txBody>
      </p:sp>
      <p:sp>
        <p:nvSpPr>
          <p:cNvPr id="168" name="PlaceHolder 4"/>
          <p:cNvSpPr>
            <a:spLocks noGrp="1"/>
          </p:cNvSpPr>
          <p:nvPr>
            <p:ph/>
          </p:nvPr>
        </p:nvSpPr>
        <p:spPr>
          <a:xfrm>
            <a:off x="4814640" y="963000"/>
            <a:ext cx="4121280" cy="5341680"/>
          </a:xfrm>
          <a:prstGeom prst="rect">
            <a:avLst/>
          </a:prstGeom>
          <a:noFill/>
          <a:ln w="0">
            <a:noFill/>
          </a:ln>
        </p:spPr>
        <p:txBody>
          <a:bodyPr anchor="t">
            <a:noAutofit/>
          </a:bodyPr>
          <a:p>
            <a:pPr marL="228600" indent="-228600" algn="just">
              <a:lnSpc>
                <a:spcPct val="100000"/>
              </a:lnSpc>
              <a:spcBef>
                <a:spcPts val="1001"/>
              </a:spcBef>
              <a:buClr>
                <a:srgbClr val="000000"/>
              </a:buClr>
              <a:buFont typeface="Arial"/>
              <a:buChar char="•"/>
            </a:pPr>
            <a:r>
              <a:rPr b="0" lang="en-US" sz="2000" spc="-1" strike="noStrike">
                <a:solidFill>
                  <a:srgbClr val="000000"/>
                </a:solidFill>
                <a:latin typeface="Times New Roman"/>
              </a:rPr>
              <a:t>The lower </a:t>
            </a:r>
            <a:r>
              <a:rPr b="1" lang="en-US" sz="2000" spc="-1" strike="noStrike">
                <a:solidFill>
                  <a:srgbClr val="ff0000"/>
                </a:solidFill>
                <a:latin typeface="Times New Roman"/>
              </a:rPr>
              <a:t>four layers </a:t>
            </a:r>
            <a:r>
              <a:rPr b="0" lang="en-US" sz="2000" spc="-1" strike="noStrike">
                <a:solidFill>
                  <a:srgbClr val="000000"/>
                </a:solidFill>
                <a:latin typeface="Times New Roman"/>
              </a:rPr>
              <a:t>(</a:t>
            </a:r>
            <a:r>
              <a:rPr b="1" lang="en-US" sz="2000" spc="-1" strike="noStrike">
                <a:solidFill>
                  <a:srgbClr val="0000cc"/>
                </a:solidFill>
                <a:latin typeface="Times New Roman"/>
              </a:rPr>
              <a:t>transport</a:t>
            </a:r>
            <a:r>
              <a:rPr b="0" lang="en-US" sz="2000" spc="-1" strike="noStrike">
                <a:solidFill>
                  <a:srgbClr val="000000"/>
                </a:solidFill>
                <a:latin typeface="Times New Roman"/>
              </a:rPr>
              <a:t>, </a:t>
            </a:r>
            <a:r>
              <a:rPr b="1" lang="en-US" sz="2000" spc="-1" strike="noStrike">
                <a:solidFill>
                  <a:srgbClr val="0000cc"/>
                </a:solidFill>
                <a:latin typeface="Times New Roman"/>
              </a:rPr>
              <a:t>network</a:t>
            </a:r>
            <a:r>
              <a:rPr b="0" lang="en-US" sz="2000" spc="-1" strike="noStrike">
                <a:solidFill>
                  <a:srgbClr val="000000"/>
                </a:solidFill>
                <a:latin typeface="Times New Roman"/>
              </a:rPr>
              <a:t>, </a:t>
            </a:r>
            <a:r>
              <a:rPr b="1" lang="en-US" sz="2000" spc="-1" strike="noStrike">
                <a:solidFill>
                  <a:srgbClr val="0000cc"/>
                </a:solidFill>
                <a:latin typeface="Times New Roman"/>
              </a:rPr>
              <a:t>data link </a:t>
            </a:r>
            <a:r>
              <a:rPr b="0" lang="en-US" sz="2000" spc="-1" strike="noStrike">
                <a:solidFill>
                  <a:srgbClr val="000000"/>
                </a:solidFill>
                <a:latin typeface="Times New Roman"/>
              </a:rPr>
              <a:t>and </a:t>
            </a:r>
            <a:r>
              <a:rPr b="1" lang="en-US" sz="2000" spc="-1" strike="noStrike">
                <a:solidFill>
                  <a:srgbClr val="0000cc"/>
                </a:solidFill>
                <a:latin typeface="Times New Roman"/>
              </a:rPr>
              <a:t>physical</a:t>
            </a:r>
            <a:r>
              <a:rPr b="0" lang="en-US" sz="2000" spc="-1" strike="noStrike">
                <a:solidFill>
                  <a:srgbClr val="000000"/>
                </a:solidFill>
                <a:latin typeface="Times New Roman"/>
              </a:rPr>
              <a:t> -Layers 4, 3, 2, and 1) are concerned with the </a:t>
            </a:r>
            <a:r>
              <a:rPr b="1" lang="en-US" sz="2000" spc="-1" strike="noStrike">
                <a:solidFill>
                  <a:srgbClr val="000000"/>
                </a:solidFill>
                <a:latin typeface="Times New Roman"/>
              </a:rPr>
              <a:t>flow of data </a:t>
            </a:r>
            <a:r>
              <a:rPr b="0" lang="en-US" sz="2000" spc="-1" strike="noStrike">
                <a:solidFill>
                  <a:srgbClr val="000000"/>
                </a:solidFill>
                <a:latin typeface="Times New Roman"/>
              </a:rPr>
              <a:t>from end to end through the network. </a:t>
            </a:r>
            <a:endParaRPr b="0" lang="en-US" sz="2000" spc="-1" strike="noStrike">
              <a:solidFill>
                <a:srgbClr val="000000"/>
              </a:solidFill>
              <a:latin typeface="Calibri"/>
            </a:endParaRPr>
          </a:p>
          <a:p>
            <a:pPr algn="just">
              <a:lnSpc>
                <a:spcPct val="100000"/>
              </a:lnSpc>
              <a:spcBef>
                <a:spcPts val="1001"/>
              </a:spcBef>
              <a:buNone/>
            </a:pPr>
            <a:endParaRPr b="0" lang="en-US" sz="20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000" spc="-1" strike="noStrike">
                <a:solidFill>
                  <a:srgbClr val="000000"/>
                </a:solidFill>
                <a:latin typeface="Times New Roman"/>
              </a:rPr>
              <a:t>The upper </a:t>
            </a:r>
            <a:r>
              <a:rPr b="1" lang="en-US" sz="2000" spc="-1" strike="noStrike">
                <a:solidFill>
                  <a:srgbClr val="ff0000"/>
                </a:solidFill>
                <a:latin typeface="Times New Roman"/>
              </a:rPr>
              <a:t>three layers </a:t>
            </a:r>
            <a:r>
              <a:rPr b="0" lang="en-US" sz="2000" spc="-1" strike="noStrike">
                <a:solidFill>
                  <a:srgbClr val="000000"/>
                </a:solidFill>
                <a:latin typeface="Times New Roman"/>
              </a:rPr>
              <a:t>of the OSI model (</a:t>
            </a:r>
            <a:r>
              <a:rPr b="1" lang="en-US" sz="2000" spc="-1" strike="noStrike">
                <a:solidFill>
                  <a:srgbClr val="0000cc"/>
                </a:solidFill>
                <a:latin typeface="Times New Roman"/>
              </a:rPr>
              <a:t>application</a:t>
            </a:r>
            <a:r>
              <a:rPr b="0" lang="en-US" sz="2000" spc="-1" strike="noStrike">
                <a:solidFill>
                  <a:srgbClr val="000000"/>
                </a:solidFill>
                <a:latin typeface="Times New Roman"/>
              </a:rPr>
              <a:t>, </a:t>
            </a:r>
            <a:r>
              <a:rPr b="1" lang="en-US" sz="2000" spc="-1" strike="noStrike">
                <a:solidFill>
                  <a:srgbClr val="0000cc"/>
                </a:solidFill>
                <a:latin typeface="Times New Roman"/>
              </a:rPr>
              <a:t>presentation</a:t>
            </a:r>
            <a:r>
              <a:rPr b="0" lang="en-US" sz="2000" spc="-1" strike="noStrike">
                <a:solidFill>
                  <a:srgbClr val="000000"/>
                </a:solidFill>
                <a:latin typeface="Times New Roman"/>
              </a:rPr>
              <a:t> and </a:t>
            </a:r>
            <a:r>
              <a:rPr b="1" lang="en-US" sz="2000" spc="-1" strike="noStrike">
                <a:solidFill>
                  <a:srgbClr val="0000cc"/>
                </a:solidFill>
                <a:latin typeface="Times New Roman"/>
              </a:rPr>
              <a:t>session - </a:t>
            </a:r>
            <a:r>
              <a:rPr b="0" lang="en-US" sz="2000" spc="-1" strike="noStrike">
                <a:solidFill>
                  <a:srgbClr val="000000"/>
                </a:solidFill>
                <a:latin typeface="Times New Roman"/>
              </a:rPr>
              <a:t>Layers 7, 6 and 5) are orientated more toward </a:t>
            </a:r>
            <a:r>
              <a:rPr b="1" lang="en-US" sz="2000" spc="-1" strike="noStrike">
                <a:solidFill>
                  <a:srgbClr val="000000"/>
                </a:solidFill>
                <a:latin typeface="Times New Roman"/>
              </a:rPr>
              <a:t>services to the applications.</a:t>
            </a:r>
            <a:r>
              <a:rPr b="0" lang="en-US" sz="2000" spc="-1" strike="noStrike">
                <a:solidFill>
                  <a:srgbClr val="000000"/>
                </a:solidFill>
                <a:latin typeface="Times New Roman"/>
              </a:rPr>
              <a:t> </a:t>
            </a:r>
            <a:endParaRPr b="0" lang="en-US" sz="2000" spc="-1" strike="noStrike">
              <a:solidFill>
                <a:srgbClr val="000000"/>
              </a:solidFill>
              <a:latin typeface="Calibri"/>
            </a:endParaRPr>
          </a:p>
          <a:p>
            <a:pPr algn="just">
              <a:lnSpc>
                <a:spcPct val="100000"/>
              </a:lnSpc>
              <a:spcBef>
                <a:spcPts val="1001"/>
              </a:spcBef>
              <a:buNone/>
            </a:pPr>
            <a:endParaRPr b="0" lang="en-US" sz="20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000" spc="-1" strike="noStrike">
                <a:solidFill>
                  <a:srgbClr val="000000"/>
                </a:solidFill>
                <a:latin typeface="Times New Roman"/>
              </a:rPr>
              <a:t>Before data is passed from one layer to another, it is </a:t>
            </a:r>
            <a:r>
              <a:rPr b="1" lang="en-US" sz="2000" spc="-1" strike="noStrike">
                <a:solidFill>
                  <a:srgbClr val="000000"/>
                </a:solidFill>
                <a:latin typeface="Times New Roman"/>
              </a:rPr>
              <a:t>broken down into packets</a:t>
            </a:r>
            <a:r>
              <a:rPr b="0" lang="en-US" sz="2000" spc="-1" strike="noStrike">
                <a:solidFill>
                  <a:srgbClr val="000000"/>
                </a:solidFill>
                <a:latin typeface="Times New Roman"/>
              </a:rPr>
              <a:t>. </a:t>
            </a:r>
            <a:endParaRPr b="0" lang="en-US" sz="20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29" dur="indefinite" restart="never" nodeType="tmRoot">
          <p:childTnLst>
            <p:seq>
              <p:cTn id="130" dur="indefinite" nodeType="mainSeq">
                <p:childTnLst>
                  <p:par>
                    <p:cTn id="131" fill="hold">
                      <p:stCondLst>
                        <p:cond delay="indefinite"/>
                      </p:stCondLst>
                      <p:childTnLst>
                        <p:par>
                          <p:cTn id="132" fill="hold">
                            <p:stCondLst>
                              <p:cond delay="0"/>
                            </p:stCondLst>
                            <p:childTnLst>
                              <p:par>
                                <p:cTn id="133" nodeType="clickEffect" fill="hold" presetClass="entr" presetID="42">
                                  <p:stCondLst>
                                    <p:cond delay="0"/>
                                  </p:stCondLst>
                                  <p:childTnLst>
                                    <p:set>
                                      <p:cBhvr>
                                        <p:cTn id="134" dur="1" fill="hold">
                                          <p:stCondLst>
                                            <p:cond delay="0"/>
                                          </p:stCondLst>
                                        </p:cTn>
                                        <p:tgtEl>
                                          <p:spTgt spid="168">
                                            <p:txEl>
                                              <p:pRg st="0" end="0"/>
                                            </p:txEl>
                                          </p:spTgt>
                                        </p:tgtEl>
                                        <p:attrNameLst>
                                          <p:attrName>style.visibility</p:attrName>
                                        </p:attrNameLst>
                                      </p:cBhvr>
                                      <p:to>
                                        <p:strVal val="visible"/>
                                      </p:to>
                                    </p:set>
                                    <p:animEffect filter="fade" transition="in">
                                      <p:cBhvr additive="repl">
                                        <p:cTn id="135" dur="1000"/>
                                        <p:tgtEl>
                                          <p:spTgt spid="168">
                                            <p:txEl>
                                              <p:pRg st="0" end="0"/>
                                            </p:txEl>
                                          </p:spTgt>
                                        </p:tgtEl>
                                      </p:cBhvr>
                                    </p:animEffect>
                                    <p:anim calcmode="lin" valueType="num">
                                      <p:cBhvr additive="repl">
                                        <p:cTn id="136" dur="1000" fill="hold"/>
                                        <p:tgtEl>
                                          <p:spTgt spid="168">
                                            <p:txEl>
                                              <p:pRg st="0" end="0"/>
                                            </p:txEl>
                                          </p:spTgt>
                                        </p:tgtEl>
                                        <p:attrNameLst>
                                          <p:attrName>ppt_x</p:attrName>
                                        </p:attrNameLst>
                                      </p:cBhvr>
                                      <p:tavLst>
                                        <p:tav tm="0">
                                          <p:val>
                                            <p:strVal val="#ppt_x"/>
                                          </p:val>
                                        </p:tav>
                                        <p:tav tm="100000">
                                          <p:val>
                                            <p:strVal val="#ppt_x"/>
                                          </p:val>
                                        </p:tav>
                                      </p:tavLst>
                                    </p:anim>
                                    <p:anim calcmode="lin" valueType="num">
                                      <p:cBhvr additive="repl">
                                        <p:cTn id="137" dur="1000" fill="hold"/>
                                        <p:tgtEl>
                                          <p:spTgt spid="1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42">
                                  <p:stCondLst>
                                    <p:cond delay="0"/>
                                  </p:stCondLst>
                                  <p:childTnLst>
                                    <p:set>
                                      <p:cBhvr>
                                        <p:cTn id="141" dur="1" fill="hold">
                                          <p:stCondLst>
                                            <p:cond delay="0"/>
                                          </p:stCondLst>
                                        </p:cTn>
                                        <p:tgtEl>
                                          <p:spTgt spid="168">
                                            <p:txEl>
                                              <p:pRg st="2" end="2"/>
                                            </p:txEl>
                                          </p:spTgt>
                                        </p:tgtEl>
                                        <p:attrNameLst>
                                          <p:attrName>style.visibility</p:attrName>
                                        </p:attrNameLst>
                                      </p:cBhvr>
                                      <p:to>
                                        <p:strVal val="visible"/>
                                      </p:to>
                                    </p:set>
                                    <p:animEffect filter="fade" transition="in">
                                      <p:cBhvr additive="repl">
                                        <p:cTn id="142" dur="1000"/>
                                        <p:tgtEl>
                                          <p:spTgt spid="168">
                                            <p:txEl>
                                              <p:pRg st="2" end="2"/>
                                            </p:txEl>
                                          </p:spTgt>
                                        </p:tgtEl>
                                      </p:cBhvr>
                                    </p:animEffect>
                                    <p:anim calcmode="lin" valueType="num">
                                      <p:cBhvr additive="repl">
                                        <p:cTn id="143" dur="1000" fill="hold"/>
                                        <p:tgtEl>
                                          <p:spTgt spid="168">
                                            <p:txEl>
                                              <p:pRg st="2" end="2"/>
                                            </p:txEl>
                                          </p:spTgt>
                                        </p:tgtEl>
                                        <p:attrNameLst>
                                          <p:attrName>ppt_x</p:attrName>
                                        </p:attrNameLst>
                                      </p:cBhvr>
                                      <p:tavLst>
                                        <p:tav tm="0">
                                          <p:val>
                                            <p:strVal val="#ppt_x"/>
                                          </p:val>
                                        </p:tav>
                                        <p:tav tm="100000">
                                          <p:val>
                                            <p:strVal val="#ppt_x"/>
                                          </p:val>
                                        </p:tav>
                                      </p:tavLst>
                                    </p:anim>
                                    <p:anim calcmode="lin" valueType="num">
                                      <p:cBhvr additive="repl">
                                        <p:cTn id="144" dur="1000" fill="hold"/>
                                        <p:tgtEl>
                                          <p:spTgt spid="16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nodeType="clickEffect" fill="hold" presetClass="entr" presetID="42">
                                  <p:stCondLst>
                                    <p:cond delay="0"/>
                                  </p:stCondLst>
                                  <p:childTnLst>
                                    <p:set>
                                      <p:cBhvr>
                                        <p:cTn id="148" dur="1" fill="hold">
                                          <p:stCondLst>
                                            <p:cond delay="0"/>
                                          </p:stCondLst>
                                        </p:cTn>
                                        <p:tgtEl>
                                          <p:spTgt spid="168">
                                            <p:txEl>
                                              <p:pRg st="4" end="4"/>
                                            </p:txEl>
                                          </p:spTgt>
                                        </p:tgtEl>
                                        <p:attrNameLst>
                                          <p:attrName>style.visibility</p:attrName>
                                        </p:attrNameLst>
                                      </p:cBhvr>
                                      <p:to>
                                        <p:strVal val="visible"/>
                                      </p:to>
                                    </p:set>
                                    <p:animEffect filter="fade" transition="in">
                                      <p:cBhvr additive="repl">
                                        <p:cTn id="149" dur="1000"/>
                                        <p:tgtEl>
                                          <p:spTgt spid="168">
                                            <p:txEl>
                                              <p:pRg st="4" end="4"/>
                                            </p:txEl>
                                          </p:spTgt>
                                        </p:tgtEl>
                                      </p:cBhvr>
                                    </p:animEffect>
                                    <p:anim calcmode="lin" valueType="num">
                                      <p:cBhvr additive="repl">
                                        <p:cTn id="150" dur="1000" fill="hold"/>
                                        <p:tgtEl>
                                          <p:spTgt spid="168">
                                            <p:txEl>
                                              <p:pRg st="4" end="4"/>
                                            </p:txEl>
                                          </p:spTgt>
                                        </p:tgtEl>
                                        <p:attrNameLst>
                                          <p:attrName>ppt_x</p:attrName>
                                        </p:attrNameLst>
                                      </p:cBhvr>
                                      <p:tavLst>
                                        <p:tav tm="0">
                                          <p:val>
                                            <p:strVal val="#ppt_x"/>
                                          </p:val>
                                        </p:tav>
                                        <p:tav tm="100000">
                                          <p:val>
                                            <p:strVal val="#ppt_x"/>
                                          </p:val>
                                        </p:tav>
                                      </p:tavLst>
                                    </p:anim>
                                    <p:anim calcmode="lin" valueType="num">
                                      <p:cBhvr additive="repl">
                                        <p:cTn id="151" dur="1000" fill="hold"/>
                                        <p:tgtEl>
                                          <p:spTgt spid="16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B48892CC-8C77-45B8-A92E-793F1AE827AA}" type="slidenum">
              <a:rPr b="0" lang="en-US" sz="1200" spc="-1" strike="noStrike">
                <a:solidFill>
                  <a:srgbClr val="8b8b8b"/>
                </a:solidFill>
                <a:latin typeface="Calibri"/>
              </a:rPr>
              <a:t>13</a:t>
            </a:fld>
            <a:endParaRPr b="0" lang="en-US" sz="1200" spc="-1" strike="noStrike">
              <a:latin typeface="Times New Roman"/>
            </a:endParaRPr>
          </a:p>
        </p:txBody>
      </p:sp>
      <p:sp>
        <p:nvSpPr>
          <p:cNvPr id="170" name="PlaceHolder 2"/>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171"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72"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pic>
        <p:nvPicPr>
          <p:cNvPr id="173" name="Content Placeholder 6" descr=""/>
          <p:cNvPicPr/>
          <p:nvPr/>
        </p:nvPicPr>
        <p:blipFill>
          <a:blip r:embed="rId1"/>
          <a:stretch/>
        </p:blipFill>
        <p:spPr>
          <a:xfrm>
            <a:off x="64080" y="1791000"/>
            <a:ext cx="9079560" cy="2921760"/>
          </a:xfrm>
          <a:prstGeom prst="rect">
            <a:avLst/>
          </a:prstGeom>
          <a:ln w="0">
            <a:noFill/>
          </a:ln>
        </p:spPr>
      </p:pic>
      <p:sp>
        <p:nvSpPr>
          <p:cNvPr id="174" name="PlaceHolder 3"/>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00cc"/>
                </a:solidFill>
                <a:latin typeface="Times New Roman"/>
              </a:rPr>
              <a:t>The OSI Model Layers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FF48D695-B4BD-4EEC-B1F2-E15F0F8E6E5E}" type="slidenum">
              <a:rPr b="0" lang="en-US" sz="1200" spc="-1" strike="noStrike">
                <a:solidFill>
                  <a:srgbClr val="8b8b8b"/>
                </a:solidFill>
                <a:latin typeface="Calibri"/>
              </a:rPr>
              <a:t>13</a:t>
            </a:fld>
            <a:endParaRPr b="0" lang="en-US" sz="1200" spc="-1" strike="noStrike">
              <a:latin typeface="Times New Roman"/>
            </a:endParaRPr>
          </a:p>
        </p:txBody>
      </p:sp>
      <p:sp>
        <p:nvSpPr>
          <p:cNvPr id="176" name="PlaceHolder 2"/>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177"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78"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pic>
        <p:nvPicPr>
          <p:cNvPr id="179" name="Content Placeholder 2" descr=""/>
          <p:cNvPicPr/>
          <p:nvPr/>
        </p:nvPicPr>
        <p:blipFill>
          <a:blip r:embed="rId1"/>
          <a:stretch/>
        </p:blipFill>
        <p:spPr>
          <a:xfrm>
            <a:off x="246960" y="849240"/>
            <a:ext cx="8838720" cy="5486040"/>
          </a:xfrm>
          <a:prstGeom prst="rect">
            <a:avLst/>
          </a:prstGeom>
          <a:ln w="0">
            <a:noFill/>
          </a:ln>
        </p:spPr>
      </p:pic>
      <p:sp>
        <p:nvSpPr>
          <p:cNvPr id="180" name="PlaceHolder 3"/>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00cc"/>
                </a:solidFill>
                <a:latin typeface="Times New Roman"/>
              </a:rPr>
              <a:t>The OSI Model Layers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1: </a:t>
            </a:r>
            <a:r>
              <a:rPr b="1" lang="en-US" sz="3600" spc="-1" strike="noStrike">
                <a:solidFill>
                  <a:srgbClr val="0000cc"/>
                </a:solidFill>
                <a:latin typeface="Cambria"/>
              </a:rPr>
              <a:t>Physical Layer</a:t>
            </a:r>
            <a:endParaRPr b="0" lang="en-US" sz="3600" spc="-1" strike="noStrike">
              <a:solidFill>
                <a:srgbClr val="000000"/>
              </a:solidFill>
              <a:latin typeface="Calibri"/>
            </a:endParaRPr>
          </a:p>
        </p:txBody>
      </p:sp>
      <p:sp>
        <p:nvSpPr>
          <p:cNvPr id="182" name="PlaceHolder 2"/>
          <p:cNvSpPr>
            <a:spLocks noGrp="1"/>
          </p:cNvSpPr>
          <p:nvPr>
            <p:ph/>
          </p:nvPr>
        </p:nvSpPr>
        <p:spPr>
          <a:xfrm>
            <a:off x="294840" y="982800"/>
            <a:ext cx="8601840" cy="5392080"/>
          </a:xfrm>
          <a:prstGeom prst="rect">
            <a:avLst/>
          </a:prstGeom>
          <a:noFill/>
          <a:ln w="0">
            <a:noFill/>
          </a:ln>
        </p:spPr>
        <p:txBody>
          <a:bodyPr anchor="t">
            <a:noAutofit/>
          </a:bodyPr>
          <a:p>
            <a:pPr marL="228600" indent="-228600" algn="just">
              <a:lnSpc>
                <a:spcPct val="100000"/>
              </a:lnSpc>
              <a:buClr>
                <a:srgbClr val="000000"/>
              </a:buClr>
              <a:buFont typeface="Arial"/>
              <a:buChar char="•"/>
            </a:pPr>
            <a:r>
              <a:rPr b="0" lang="en-US" sz="2400" spc="-1" strike="noStrike">
                <a:solidFill>
                  <a:srgbClr val="000000"/>
                </a:solidFill>
                <a:latin typeface="Times New Roman"/>
              </a:rPr>
              <a:t>The physical layer is responsible </a:t>
            </a:r>
            <a:r>
              <a:rPr b="1" lang="en-US" sz="2400" spc="-1" strike="noStrike">
                <a:solidFill>
                  <a:srgbClr val="000000"/>
                </a:solidFill>
                <a:latin typeface="Times New Roman"/>
              </a:rPr>
              <a:t>for movements of individual </a:t>
            </a:r>
            <a:r>
              <a:rPr b="1" lang="en-US" sz="2400" spc="-1" strike="noStrike">
                <a:solidFill>
                  <a:srgbClr val="ff0000"/>
                </a:solidFill>
                <a:latin typeface="Times New Roman"/>
              </a:rPr>
              <a:t>bits</a:t>
            </a:r>
            <a:r>
              <a:rPr b="1" lang="en-US" sz="2400" spc="-1" strike="noStrike">
                <a:solidFill>
                  <a:srgbClr val="000000"/>
                </a:solidFill>
                <a:latin typeface="Times New Roman"/>
              </a:rPr>
              <a:t> from one hop (node) to the next</a:t>
            </a:r>
            <a:r>
              <a:rPr b="0" lang="en-US" sz="2400" spc="-1" strike="noStrike">
                <a:solidFill>
                  <a:srgbClr val="000000"/>
                </a:solidFill>
                <a:latin typeface="Times New Roman"/>
              </a:rPr>
              <a:t>.</a:t>
            </a:r>
            <a:endParaRPr b="0" lang="en-US" sz="2400" spc="-1" strike="noStrike">
              <a:solidFill>
                <a:srgbClr val="000000"/>
              </a:solidFill>
              <a:latin typeface="Calibri"/>
            </a:endParaRPr>
          </a:p>
          <a:p>
            <a:endParaRPr b="0" lang="en-US" sz="2400" spc="-1" strike="noStrike">
              <a:solidFill>
                <a:srgbClr val="000000"/>
              </a:solidFill>
              <a:latin typeface="Calibri"/>
            </a:endParaRPr>
          </a:p>
          <a:p>
            <a:pPr lvl="1" marL="685800" indent="-228600" algn="just">
              <a:lnSpc>
                <a:spcPct val="100000"/>
              </a:lnSpc>
              <a:buClr>
                <a:srgbClr val="000000"/>
              </a:buClr>
              <a:buFont typeface="Arial"/>
              <a:buChar char="•"/>
            </a:pPr>
            <a:r>
              <a:rPr b="0" lang="en-US" sz="2400" spc="-1" strike="noStrike">
                <a:solidFill>
                  <a:srgbClr val="000000"/>
                </a:solidFill>
                <a:latin typeface="Times New Roman"/>
              </a:rPr>
              <a:t>Regulates the transmission of a stream of bits over </a:t>
            </a:r>
            <a:r>
              <a:rPr b="1" lang="en-US" sz="2400" spc="-1" strike="noStrike">
                <a:solidFill>
                  <a:srgbClr val="0000cc"/>
                </a:solidFill>
                <a:latin typeface="Times New Roman"/>
              </a:rPr>
              <a:t>a physical medium</a:t>
            </a:r>
            <a:r>
              <a:rPr b="0" lang="en-US" sz="2400" spc="-1" strike="noStrike">
                <a:solidFill>
                  <a:srgbClr val="000000"/>
                </a:solidFill>
                <a:latin typeface="Times New Roman"/>
              </a:rPr>
              <a:t>. </a:t>
            </a:r>
            <a:endParaRPr b="0" lang="en-US" sz="2400" spc="-1" strike="noStrike">
              <a:solidFill>
                <a:srgbClr val="000000"/>
              </a:solidFill>
              <a:latin typeface="Calibri"/>
            </a:endParaRPr>
          </a:p>
          <a:p>
            <a:pPr algn="just">
              <a:lnSpc>
                <a:spcPct val="100000"/>
              </a:lnSpc>
              <a:buNone/>
            </a:pPr>
            <a:endParaRPr b="0" lang="en-US" sz="2400" spc="-1" strike="noStrike">
              <a:solidFill>
                <a:srgbClr val="000000"/>
              </a:solidFill>
              <a:latin typeface="Calibri"/>
            </a:endParaRPr>
          </a:p>
          <a:p>
            <a:pPr marL="228600" indent="-228600" algn="just">
              <a:lnSpc>
                <a:spcPct val="100000"/>
              </a:lnSpc>
              <a:buClr>
                <a:srgbClr val="000000"/>
              </a:buClr>
              <a:buFont typeface="Arial"/>
              <a:buChar char="•"/>
            </a:pPr>
            <a:r>
              <a:rPr b="0" lang="en-US" sz="2400" spc="-1" strike="noStrike">
                <a:solidFill>
                  <a:srgbClr val="000000"/>
                </a:solidFill>
                <a:latin typeface="Times New Roman"/>
              </a:rPr>
              <a:t>The layer that actually </a:t>
            </a:r>
            <a:r>
              <a:rPr b="1" lang="en-US" sz="2400" spc="-1" strike="noStrike">
                <a:solidFill>
                  <a:srgbClr val="000000"/>
                </a:solidFill>
                <a:latin typeface="Times New Roman"/>
              </a:rPr>
              <a:t>interacts</a:t>
            </a:r>
            <a:r>
              <a:rPr b="0" lang="en-US" sz="2400" spc="-1" strike="noStrike">
                <a:solidFill>
                  <a:srgbClr val="000000"/>
                </a:solidFill>
                <a:latin typeface="Times New Roman"/>
              </a:rPr>
              <a:t> with the transmission media.</a:t>
            </a:r>
            <a:endParaRPr b="0" lang="en-US" sz="2400" spc="-1" strike="noStrike">
              <a:solidFill>
                <a:srgbClr val="000000"/>
              </a:solidFill>
              <a:latin typeface="Calibri"/>
            </a:endParaRPr>
          </a:p>
          <a:p>
            <a:pPr algn="just">
              <a:lnSpc>
                <a:spcPct val="100000"/>
              </a:lnSpc>
              <a:buNone/>
            </a:pPr>
            <a:endParaRPr b="0" lang="en-US" sz="2400" spc="-1" strike="noStrike">
              <a:solidFill>
                <a:srgbClr val="000000"/>
              </a:solidFill>
              <a:latin typeface="Calibri"/>
            </a:endParaRPr>
          </a:p>
          <a:p>
            <a:pPr marL="228600" indent="-228600" algn="just">
              <a:lnSpc>
                <a:spcPct val="100000"/>
              </a:lnSpc>
              <a:buClr>
                <a:srgbClr val="000000"/>
              </a:buClr>
              <a:buFont typeface="Arial"/>
              <a:buChar char="•"/>
            </a:pPr>
            <a:r>
              <a:rPr b="0" lang="en-US" sz="2400" spc="-1" strike="noStrike">
                <a:solidFill>
                  <a:srgbClr val="000000"/>
                </a:solidFill>
                <a:latin typeface="Times New Roman"/>
              </a:rPr>
              <a:t>Defines </a:t>
            </a:r>
            <a:r>
              <a:rPr b="1" lang="en-US" sz="2400" spc="-1" strike="noStrike">
                <a:solidFill>
                  <a:srgbClr val="000000"/>
                </a:solidFill>
                <a:latin typeface="Times New Roman"/>
              </a:rPr>
              <a:t>how the cable is attached </a:t>
            </a:r>
            <a:r>
              <a:rPr b="0" lang="en-US" sz="2400" spc="-1" strike="noStrike">
                <a:solidFill>
                  <a:srgbClr val="000000"/>
                </a:solidFill>
                <a:latin typeface="Times New Roman"/>
              </a:rPr>
              <a:t>to the network adapter and </a:t>
            </a:r>
            <a:r>
              <a:rPr b="1" lang="en-US" sz="2400" spc="-1" strike="noStrike">
                <a:solidFill>
                  <a:srgbClr val="000000"/>
                </a:solidFill>
                <a:latin typeface="Times New Roman"/>
              </a:rPr>
              <a:t>what transmission technique is used </a:t>
            </a:r>
            <a:r>
              <a:rPr b="0" lang="en-US" sz="2400" spc="-1" strike="noStrike">
                <a:solidFill>
                  <a:srgbClr val="000000"/>
                </a:solidFill>
                <a:latin typeface="Times New Roman"/>
              </a:rPr>
              <a:t>to send data over the cable. </a:t>
            </a:r>
            <a:endParaRPr b="0" lang="en-US" sz="2400" spc="-1" strike="noStrike">
              <a:solidFill>
                <a:srgbClr val="000000"/>
              </a:solidFill>
              <a:latin typeface="Calibri"/>
            </a:endParaRPr>
          </a:p>
          <a:p>
            <a:pPr algn="just">
              <a:lnSpc>
                <a:spcPct val="100000"/>
              </a:lnSpc>
              <a:buNone/>
            </a:pPr>
            <a:endParaRPr b="0" lang="en-US" sz="2400" spc="-1" strike="noStrike">
              <a:solidFill>
                <a:srgbClr val="000000"/>
              </a:solidFill>
              <a:latin typeface="Calibri"/>
            </a:endParaRPr>
          </a:p>
          <a:p>
            <a:pPr marL="228600" indent="-228600" algn="just">
              <a:lnSpc>
                <a:spcPct val="100000"/>
              </a:lnSpc>
              <a:buClr>
                <a:srgbClr val="000000"/>
              </a:buClr>
              <a:buFont typeface="Arial"/>
              <a:buChar char="•"/>
            </a:pPr>
            <a:r>
              <a:rPr b="0" lang="en-US" sz="2400" spc="-1" strike="noStrike">
                <a:solidFill>
                  <a:srgbClr val="000000"/>
                </a:solidFill>
                <a:latin typeface="Times New Roman"/>
              </a:rPr>
              <a:t>It is the </a:t>
            </a:r>
            <a:r>
              <a:rPr b="1" lang="en-US" sz="2400" spc="-1" strike="noStrike">
                <a:solidFill>
                  <a:srgbClr val="0000cc"/>
                </a:solidFill>
                <a:latin typeface="Times New Roman"/>
              </a:rPr>
              <a:t>lowest layer </a:t>
            </a:r>
            <a:r>
              <a:rPr b="0" lang="en-US" sz="2400" spc="-1" strike="noStrike">
                <a:solidFill>
                  <a:srgbClr val="000000"/>
                </a:solidFill>
                <a:latin typeface="Times New Roman"/>
              </a:rPr>
              <a:t>of the OSI model.</a:t>
            </a:r>
            <a:endParaRPr b="0" lang="en-US" sz="2400" spc="-1" strike="noStrike">
              <a:solidFill>
                <a:srgbClr val="000000"/>
              </a:solidFill>
              <a:latin typeface="Calibri"/>
            </a:endParaRPr>
          </a:p>
          <a:p>
            <a:pPr algn="just">
              <a:lnSpc>
                <a:spcPct val="100000"/>
              </a:lnSpc>
              <a:buNone/>
            </a:pPr>
            <a:endParaRPr b="0" lang="en-US" sz="2400" spc="-1" strike="noStrike">
              <a:solidFill>
                <a:srgbClr val="000000"/>
              </a:solidFill>
              <a:latin typeface="Calibri"/>
            </a:endParaRPr>
          </a:p>
          <a:p>
            <a:pPr marL="228600" indent="-228600" algn="just">
              <a:lnSpc>
                <a:spcPct val="100000"/>
              </a:lnSpc>
              <a:buClr>
                <a:srgbClr val="000000"/>
              </a:buClr>
              <a:buFont typeface="Arial"/>
              <a:buChar char="•"/>
            </a:pPr>
            <a:r>
              <a:rPr b="0" lang="en-US" sz="2400" spc="-1" strike="noStrike">
                <a:solidFill>
                  <a:srgbClr val="000000"/>
                </a:solidFill>
                <a:latin typeface="Times New Roman"/>
              </a:rPr>
              <a:t>It </a:t>
            </a:r>
            <a:r>
              <a:rPr b="1" lang="en-US" sz="2400" spc="-1" strike="noStrike">
                <a:solidFill>
                  <a:srgbClr val="000000"/>
                </a:solidFill>
                <a:latin typeface="Times New Roman"/>
              </a:rPr>
              <a:t>establishes</a:t>
            </a:r>
            <a:r>
              <a:rPr b="0" lang="en-US" sz="2400" spc="-1" strike="noStrike">
                <a:solidFill>
                  <a:srgbClr val="000000"/>
                </a:solidFill>
                <a:latin typeface="Times New Roman"/>
              </a:rPr>
              <a:t>, </a:t>
            </a:r>
            <a:r>
              <a:rPr b="1" lang="en-US" sz="2400" spc="-1" strike="noStrike">
                <a:solidFill>
                  <a:srgbClr val="000000"/>
                </a:solidFill>
                <a:latin typeface="Times New Roman"/>
              </a:rPr>
              <a:t>maintains</a:t>
            </a:r>
            <a:r>
              <a:rPr b="0" lang="en-US" sz="2400" spc="-1" strike="noStrike">
                <a:solidFill>
                  <a:srgbClr val="000000"/>
                </a:solidFill>
                <a:latin typeface="Times New Roman"/>
              </a:rPr>
              <a:t> and </a:t>
            </a:r>
            <a:r>
              <a:rPr b="1" lang="en-US" sz="2400" spc="-1" strike="noStrike">
                <a:solidFill>
                  <a:srgbClr val="000000"/>
                </a:solidFill>
                <a:latin typeface="Times New Roman"/>
              </a:rPr>
              <a:t>deactivates</a:t>
            </a:r>
            <a:r>
              <a:rPr b="0" lang="en-US" sz="2400" spc="-1" strike="noStrike">
                <a:solidFill>
                  <a:srgbClr val="000000"/>
                </a:solidFill>
                <a:latin typeface="Times New Roman"/>
              </a:rPr>
              <a:t> the physical connection.</a:t>
            </a:r>
            <a:endParaRPr b="0" lang="en-US" sz="2400" spc="-1" strike="noStrike">
              <a:solidFill>
                <a:srgbClr val="000000"/>
              </a:solidFill>
              <a:latin typeface="Calibri"/>
            </a:endParaRPr>
          </a:p>
          <a:p>
            <a:pPr algn="just">
              <a:lnSpc>
                <a:spcPct val="100000"/>
              </a:lnSpc>
              <a:buNone/>
            </a:pPr>
            <a:endParaRPr b="0" lang="en-US" sz="2400" spc="-1" strike="noStrike">
              <a:solidFill>
                <a:srgbClr val="000000"/>
              </a:solidFill>
              <a:latin typeface="Calibri"/>
            </a:endParaRPr>
          </a:p>
          <a:p>
            <a:pPr marL="228600" indent="-228600" algn="just">
              <a:lnSpc>
                <a:spcPct val="100000"/>
              </a:lnSpc>
              <a:buClr>
                <a:srgbClr val="000000"/>
              </a:buClr>
              <a:buFont typeface="Arial"/>
              <a:buChar char="•"/>
            </a:pPr>
            <a:r>
              <a:rPr b="0" lang="en-US" sz="2400" spc="-1" strike="noStrike">
                <a:solidFill>
                  <a:srgbClr val="000000"/>
                </a:solidFill>
                <a:latin typeface="Times New Roman"/>
              </a:rPr>
              <a:t>It specifies the mechanical, electrical and procedural network interface specifications.</a:t>
            </a:r>
            <a:endParaRPr b="0" lang="en-US" sz="2400" spc="-1" strike="noStrike">
              <a:solidFill>
                <a:srgbClr val="000000"/>
              </a:solidFill>
              <a:latin typeface="Calibri"/>
            </a:endParaRPr>
          </a:p>
        </p:txBody>
      </p:sp>
      <p:sp>
        <p:nvSpPr>
          <p:cNvPr id="183"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7E798E53-A471-4E45-B5C4-6CE8C00B197D}" type="slidenum">
              <a:rPr b="0" lang="en-US" sz="1200" spc="-1" strike="noStrike">
                <a:solidFill>
                  <a:srgbClr val="8b8b8b"/>
                </a:solidFill>
                <a:latin typeface="Calibri"/>
              </a:rPr>
              <a:t>13</a:t>
            </a:fld>
            <a:endParaRPr b="0" lang="en-US" sz="1200" spc="-1" strike="noStrike">
              <a:latin typeface="Times New Roman"/>
            </a:endParaRPr>
          </a:p>
        </p:txBody>
      </p:sp>
      <p:sp>
        <p:nvSpPr>
          <p:cNvPr id="184"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185"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86"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On the sender side, the </a:t>
            </a:r>
            <a:r>
              <a:rPr b="1" lang="en-US" sz="2600" spc="-1" strike="noStrike">
                <a:solidFill>
                  <a:srgbClr val="000000"/>
                </a:solidFill>
                <a:latin typeface="Times New Roman"/>
              </a:rPr>
              <a:t>physical layer receives the data from Data Link Layer</a:t>
            </a:r>
            <a:r>
              <a:rPr b="0" lang="en-US" sz="2600" spc="-1" strike="noStrike">
                <a:solidFill>
                  <a:srgbClr val="000000"/>
                </a:solidFill>
                <a:latin typeface="Times New Roman"/>
              </a:rPr>
              <a:t> and </a:t>
            </a:r>
            <a:r>
              <a:rPr b="1" lang="en-US" sz="2600" spc="-1" strike="noStrike">
                <a:solidFill>
                  <a:srgbClr val="ff0000"/>
                </a:solidFill>
                <a:latin typeface="Times New Roman"/>
              </a:rPr>
              <a:t>encodes</a:t>
            </a:r>
            <a:r>
              <a:rPr b="0" lang="en-US" sz="2600" spc="-1" strike="noStrike">
                <a:solidFill>
                  <a:srgbClr val="000000"/>
                </a:solidFill>
                <a:latin typeface="Times New Roman"/>
              </a:rPr>
              <a:t> it into signals to be transmitted onto the medium.</a:t>
            </a:r>
            <a:endParaRPr b="0" lang="en-US" sz="26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On the receiver side, the physical layer </a:t>
            </a:r>
            <a:r>
              <a:rPr b="1" lang="en-US" sz="2600" spc="-1" strike="noStrike">
                <a:solidFill>
                  <a:srgbClr val="000000"/>
                </a:solidFill>
                <a:latin typeface="Times New Roman"/>
              </a:rPr>
              <a:t>receives the signals from the transmission medium </a:t>
            </a:r>
            <a:r>
              <a:rPr b="1" lang="en-US" sz="2600" spc="-1" strike="noStrike">
                <a:solidFill>
                  <a:srgbClr val="ff0000"/>
                </a:solidFill>
                <a:latin typeface="Times New Roman"/>
              </a:rPr>
              <a:t>decodes</a:t>
            </a:r>
            <a:r>
              <a:rPr b="0" lang="en-US" sz="2600" spc="-1" strike="noStrike">
                <a:solidFill>
                  <a:srgbClr val="000000"/>
                </a:solidFill>
                <a:latin typeface="Times New Roman"/>
              </a:rPr>
              <a:t> it back into data and sends it to the Data Link Layer.</a:t>
            </a:r>
            <a:endParaRPr b="0" lang="en-US" sz="2600" spc="-1" strike="noStrike">
              <a:solidFill>
                <a:srgbClr val="000000"/>
              </a:solidFill>
              <a:latin typeface="Calibri"/>
            </a:endParaRPr>
          </a:p>
          <a:p>
            <a:pPr algn="just">
              <a:lnSpc>
                <a:spcPct val="100000"/>
              </a:lnSpc>
              <a:spcBef>
                <a:spcPts val="1001"/>
              </a:spcBef>
              <a:buNone/>
            </a:pPr>
            <a:endParaRPr b="0" lang="en-US" sz="2600" spc="-1" strike="noStrike">
              <a:solidFill>
                <a:srgbClr val="000000"/>
              </a:solidFill>
              <a:latin typeface="Calibri"/>
            </a:endParaRPr>
          </a:p>
        </p:txBody>
      </p:sp>
      <p:sp>
        <p:nvSpPr>
          <p:cNvPr id="188"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51122135-AAF0-4B47-B692-FF6D57E062D7}" type="slidenum">
              <a:rPr b="0" lang="en-US" sz="1200" spc="-1" strike="noStrike">
                <a:solidFill>
                  <a:srgbClr val="8b8b8b"/>
                </a:solidFill>
                <a:latin typeface="Calibri"/>
              </a:rPr>
              <a:t>18</a:t>
            </a:fld>
            <a:endParaRPr b="0" lang="en-US" sz="1200" spc="-1" strike="noStrike">
              <a:latin typeface="Times New Roman"/>
            </a:endParaRPr>
          </a:p>
        </p:txBody>
      </p:sp>
      <p:sp>
        <p:nvSpPr>
          <p:cNvPr id="189"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190"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91"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pic>
        <p:nvPicPr>
          <p:cNvPr id="192" name="Picture 6" descr=""/>
          <p:cNvPicPr/>
          <p:nvPr/>
        </p:nvPicPr>
        <p:blipFill>
          <a:blip r:embed="rId1"/>
          <a:stretch/>
        </p:blipFill>
        <p:spPr>
          <a:xfrm>
            <a:off x="1140480" y="3905640"/>
            <a:ext cx="6862680" cy="2191320"/>
          </a:xfrm>
          <a:prstGeom prst="rect">
            <a:avLst/>
          </a:prstGeom>
          <a:ln w="0">
            <a:noFill/>
          </a:ln>
        </p:spPr>
      </p:pic>
      <p:sp>
        <p:nvSpPr>
          <p:cNvPr id="193"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1: </a:t>
            </a:r>
            <a:r>
              <a:rPr b="1" lang="en-US" sz="3600" spc="-1" strike="noStrike">
                <a:solidFill>
                  <a:srgbClr val="0000cc"/>
                </a:solidFill>
                <a:latin typeface="Cambria"/>
              </a:rPr>
              <a:t>Physical Layer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PlaceHolder 1"/>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1" lang="en-US" sz="2800" spc="-1" strike="noStrike">
                <a:solidFill>
                  <a:srgbClr val="000000"/>
                </a:solidFill>
                <a:latin typeface="Times New Roman"/>
              </a:rPr>
              <a:t>Functions of a Physical layer:</a:t>
            </a:r>
            <a:endParaRPr b="0" lang="en-US" sz="28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Line Configuration: </a:t>
            </a:r>
            <a:r>
              <a:rPr b="0" lang="en-US" sz="2400" spc="-1" strike="noStrike">
                <a:solidFill>
                  <a:srgbClr val="000000"/>
                </a:solidFill>
                <a:latin typeface="Times New Roman"/>
              </a:rPr>
              <a:t>It defines the way how two or more devices can be </a:t>
            </a:r>
            <a:r>
              <a:rPr b="1" lang="en-US" sz="2400" spc="-1" strike="noStrike">
                <a:solidFill>
                  <a:srgbClr val="000000"/>
                </a:solidFill>
                <a:latin typeface="Times New Roman"/>
              </a:rPr>
              <a:t>connected physically</a:t>
            </a:r>
            <a:r>
              <a:rPr b="0" lang="en-US" sz="2400" spc="-1" strike="noStrike">
                <a:solidFill>
                  <a:srgbClr val="000000"/>
                </a:solidFill>
                <a:latin typeface="Times New Roman"/>
              </a:rPr>
              <a:t>.</a:t>
            </a:r>
            <a:endParaRPr b="0" lang="en-US" sz="2400" spc="-1" strike="noStrike">
              <a:solidFill>
                <a:srgbClr val="000000"/>
              </a:solidFill>
              <a:latin typeface="Calibri"/>
            </a:endParaRPr>
          </a:p>
          <a:p>
            <a:endParaRPr b="0" lang="en-US" sz="24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Data Transmission: </a:t>
            </a:r>
            <a:r>
              <a:rPr b="0" lang="en-US" sz="2400" spc="-1" strike="noStrike">
                <a:solidFill>
                  <a:srgbClr val="000000"/>
                </a:solidFill>
                <a:latin typeface="Times New Roman"/>
              </a:rPr>
              <a:t>It defines the </a:t>
            </a:r>
            <a:r>
              <a:rPr b="1" lang="en-US" sz="2400" spc="-1" strike="noStrike">
                <a:solidFill>
                  <a:srgbClr val="000000"/>
                </a:solidFill>
                <a:latin typeface="Times New Roman"/>
              </a:rPr>
              <a:t>transmission mode </a:t>
            </a:r>
            <a:r>
              <a:rPr b="0" lang="en-US" sz="2400" spc="-1" strike="noStrike">
                <a:solidFill>
                  <a:srgbClr val="000000"/>
                </a:solidFill>
                <a:latin typeface="Times New Roman"/>
              </a:rPr>
              <a:t>whether it is simplex, half-duplex or full-duplex mode between the two devices on the network.</a:t>
            </a:r>
            <a:endParaRPr b="0" lang="en-US" sz="2400" spc="-1" strike="noStrike">
              <a:solidFill>
                <a:srgbClr val="000000"/>
              </a:solidFill>
              <a:latin typeface="Calibri"/>
            </a:endParaRPr>
          </a:p>
          <a:p>
            <a:endParaRPr b="0" lang="en-US" sz="24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Topology: </a:t>
            </a:r>
            <a:r>
              <a:rPr b="0" lang="en-US" sz="2400" spc="-1" strike="noStrike">
                <a:solidFill>
                  <a:srgbClr val="000000"/>
                </a:solidFill>
                <a:latin typeface="Times New Roman"/>
              </a:rPr>
              <a:t>It defines the way how network devices are </a:t>
            </a:r>
            <a:r>
              <a:rPr b="1" lang="en-US" sz="2400" spc="-1" strike="noStrike">
                <a:solidFill>
                  <a:srgbClr val="000000"/>
                </a:solidFill>
                <a:latin typeface="Times New Roman"/>
              </a:rPr>
              <a:t>arranged</a:t>
            </a:r>
            <a:r>
              <a:rPr b="0" lang="en-US" sz="2400" spc="-1" strike="noStrike">
                <a:solidFill>
                  <a:srgbClr val="000000"/>
                </a:solidFill>
                <a:latin typeface="Times New Roman"/>
              </a:rPr>
              <a:t>.</a:t>
            </a:r>
            <a:endParaRPr b="0" lang="en-US" sz="2400" spc="-1" strike="noStrike">
              <a:solidFill>
                <a:srgbClr val="000000"/>
              </a:solidFill>
              <a:latin typeface="Calibri"/>
            </a:endParaRPr>
          </a:p>
          <a:p>
            <a:endParaRPr b="0" lang="en-US" sz="24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Signals: </a:t>
            </a:r>
            <a:r>
              <a:rPr b="0" lang="en-US" sz="2400" spc="-1" strike="noStrike">
                <a:solidFill>
                  <a:srgbClr val="000000"/>
                </a:solidFill>
                <a:latin typeface="Times New Roman"/>
              </a:rPr>
              <a:t>It determines the </a:t>
            </a:r>
            <a:r>
              <a:rPr b="1" lang="en-US" sz="2400" spc="-1" strike="noStrike">
                <a:solidFill>
                  <a:srgbClr val="000000"/>
                </a:solidFill>
                <a:latin typeface="Times New Roman"/>
              </a:rPr>
              <a:t>type of the signal </a:t>
            </a:r>
            <a:r>
              <a:rPr b="0" lang="en-US" sz="2400" spc="-1" strike="noStrike">
                <a:solidFill>
                  <a:srgbClr val="000000"/>
                </a:solidFill>
                <a:latin typeface="Times New Roman"/>
              </a:rPr>
              <a:t>used for transmitting the information.</a:t>
            </a:r>
            <a:endParaRPr b="0" lang="en-US" sz="2400" spc="-1" strike="noStrike">
              <a:solidFill>
                <a:srgbClr val="000000"/>
              </a:solidFill>
              <a:latin typeface="Calibri"/>
            </a:endParaRPr>
          </a:p>
        </p:txBody>
      </p:sp>
      <p:sp>
        <p:nvSpPr>
          <p:cNvPr id="195"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0D529075-C07F-4B24-AFAB-05EB43562B1F}" type="slidenum">
              <a:rPr b="0" lang="en-US" sz="1200" spc="-1" strike="noStrike">
                <a:solidFill>
                  <a:srgbClr val="8b8b8b"/>
                </a:solidFill>
                <a:latin typeface="Calibri"/>
              </a:rPr>
              <a:t>19</a:t>
            </a:fld>
            <a:endParaRPr b="0" lang="en-US" sz="1200" spc="-1" strike="noStrike">
              <a:latin typeface="Times New Roman"/>
            </a:endParaRPr>
          </a:p>
        </p:txBody>
      </p:sp>
      <p:sp>
        <p:nvSpPr>
          <p:cNvPr id="196"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197"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98"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99"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1: </a:t>
            </a:r>
            <a:r>
              <a:rPr b="1" lang="en-US" sz="3600" spc="-1" strike="noStrike">
                <a:solidFill>
                  <a:srgbClr val="0000cc"/>
                </a:solidFill>
                <a:latin typeface="Cambria"/>
              </a:rPr>
              <a:t>Physical Layer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270720" y="151200"/>
            <a:ext cx="8601840" cy="594720"/>
          </a:xfrm>
          <a:prstGeom prst="rect">
            <a:avLst/>
          </a:prstGeom>
          <a:noFill/>
          <a:ln w="0">
            <a:noFill/>
          </a:ln>
        </p:spPr>
        <p:txBody>
          <a:bodyPr anchor="ctr">
            <a:normAutofit fontScale="83000"/>
          </a:bodyPr>
          <a:p>
            <a:pPr algn="ctr">
              <a:lnSpc>
                <a:spcPct val="90000"/>
              </a:lnSpc>
              <a:buNone/>
            </a:pPr>
            <a:r>
              <a:rPr b="1" lang="en-US" sz="4400" spc="-1" strike="noStrike">
                <a:solidFill>
                  <a:srgbClr val="ff0000"/>
                </a:solidFill>
                <a:latin typeface="Times New Roman"/>
              </a:rPr>
              <a:t>Protocol and Standards  </a:t>
            </a:r>
            <a:endParaRPr b="0" lang="en-US" sz="4400" spc="-1" strike="noStrike">
              <a:solidFill>
                <a:srgbClr val="000000"/>
              </a:solidFill>
              <a:latin typeface="Calibri"/>
            </a:endParaRPr>
          </a:p>
        </p:txBody>
      </p:sp>
      <p:sp>
        <p:nvSpPr>
          <p:cNvPr id="90" name="PlaceHolder 2"/>
          <p:cNvSpPr>
            <a:spLocks noGrp="1"/>
          </p:cNvSpPr>
          <p:nvPr>
            <p:ph/>
          </p:nvPr>
        </p:nvSpPr>
        <p:spPr>
          <a:xfrm>
            <a:off x="294840" y="1033200"/>
            <a:ext cx="8601840" cy="5341680"/>
          </a:xfrm>
          <a:prstGeom prst="rect">
            <a:avLst/>
          </a:prstGeom>
          <a:noFill/>
          <a:ln w="0">
            <a:noFill/>
          </a:ln>
        </p:spPr>
        <p:txBody>
          <a:bodyPr anchor="t">
            <a:normAutofit fontScale="98000"/>
          </a:bodyPr>
          <a:p>
            <a:pPr marL="228600" indent="-228600" algn="just">
              <a:lnSpc>
                <a:spcPct val="100000"/>
              </a:lnSpc>
              <a:spcBef>
                <a:spcPts val="1001"/>
              </a:spcBef>
              <a:buClr>
                <a:srgbClr val="0000cc"/>
              </a:buClr>
              <a:buFont typeface="Arial"/>
              <a:buChar char="•"/>
            </a:pPr>
            <a:r>
              <a:rPr b="1" lang="en-US" sz="2800" spc="-1" strike="noStrike">
                <a:solidFill>
                  <a:srgbClr val="0000cc"/>
                </a:solidFill>
                <a:latin typeface="Times New Roman"/>
              </a:rPr>
              <a:t>What is Protocol? </a:t>
            </a:r>
            <a:endParaRPr b="0" lang="en-US" sz="2800" spc="-1" strike="noStrike">
              <a:solidFill>
                <a:srgbClr val="000000"/>
              </a:solidFill>
              <a:latin typeface="Calibri"/>
            </a:endParaRPr>
          </a:p>
          <a:p>
            <a:pPr lvl="1" marL="685800" indent="-228600">
              <a:lnSpc>
                <a:spcPct val="100000"/>
              </a:lnSpc>
              <a:spcBef>
                <a:spcPts val="499"/>
              </a:spcBef>
              <a:buClr>
                <a:srgbClr val="000000"/>
              </a:buClr>
              <a:buFont typeface="Arial"/>
              <a:buChar char="•"/>
            </a:pPr>
            <a:r>
              <a:rPr b="0" lang="en-US" sz="2400" spc="-1" strike="noStrike">
                <a:solidFill>
                  <a:srgbClr val="000000"/>
                </a:solidFill>
                <a:latin typeface="Times New Roman"/>
              </a:rPr>
              <a:t>A protocol is a </a:t>
            </a:r>
            <a:r>
              <a:rPr b="1" lang="en-US" sz="2400" spc="-1" strike="noStrike">
                <a:solidFill>
                  <a:srgbClr val="000000"/>
                </a:solidFill>
                <a:latin typeface="Times New Roman"/>
              </a:rPr>
              <a:t>set of rules </a:t>
            </a:r>
            <a:r>
              <a:rPr b="0" lang="en-US" sz="2400" spc="-1" strike="noStrike">
                <a:solidFill>
                  <a:srgbClr val="000000"/>
                </a:solidFill>
                <a:latin typeface="Times New Roman"/>
              </a:rPr>
              <a:t>that govern data communications.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A protocol defines </a:t>
            </a:r>
            <a:r>
              <a:rPr b="1" lang="en-US" sz="2400" spc="-1" strike="noStrike">
                <a:solidFill>
                  <a:srgbClr val="00b0f0"/>
                </a:solidFill>
                <a:latin typeface="Times New Roman"/>
              </a:rPr>
              <a:t>what is communicated</a:t>
            </a:r>
            <a:r>
              <a:rPr b="0" lang="en-US" sz="2400" spc="-1" strike="noStrike">
                <a:solidFill>
                  <a:srgbClr val="000000"/>
                </a:solidFill>
                <a:latin typeface="Times New Roman"/>
              </a:rPr>
              <a:t>, </a:t>
            </a:r>
            <a:r>
              <a:rPr b="1" lang="en-US" sz="2400" spc="-1" strike="noStrike">
                <a:solidFill>
                  <a:srgbClr val="00b0f0"/>
                </a:solidFill>
                <a:latin typeface="Times New Roman"/>
              </a:rPr>
              <a:t>how it is communicated</a:t>
            </a:r>
            <a:r>
              <a:rPr b="0" lang="en-US" sz="2400" spc="-1" strike="noStrike">
                <a:solidFill>
                  <a:srgbClr val="000000"/>
                </a:solidFill>
                <a:latin typeface="Times New Roman"/>
              </a:rPr>
              <a:t>, and </a:t>
            </a:r>
            <a:r>
              <a:rPr b="1" lang="en-US" sz="2400" spc="-1" strike="noStrike">
                <a:solidFill>
                  <a:srgbClr val="00b0f0"/>
                </a:solidFill>
                <a:latin typeface="Times New Roman"/>
              </a:rPr>
              <a:t>when it is communicated</a:t>
            </a:r>
            <a:r>
              <a:rPr b="0" lang="en-US" sz="2400" spc="-1" strike="noStrike">
                <a:solidFill>
                  <a:srgbClr val="000000"/>
                </a:solidFill>
                <a:latin typeface="Times New Roman"/>
              </a:rPr>
              <a:t>.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The key elements of a protocol are </a:t>
            </a:r>
            <a:r>
              <a:rPr b="1" lang="en-US" sz="2400" spc="-1" strike="noStrike">
                <a:solidFill>
                  <a:srgbClr val="000000"/>
                </a:solidFill>
                <a:latin typeface="Times New Roman"/>
              </a:rPr>
              <a:t>syntax</a:t>
            </a:r>
            <a:r>
              <a:rPr b="0" lang="en-US" sz="2400" spc="-1" strike="noStrike">
                <a:solidFill>
                  <a:srgbClr val="000000"/>
                </a:solidFill>
                <a:latin typeface="Times New Roman"/>
              </a:rPr>
              <a:t>, </a:t>
            </a:r>
            <a:r>
              <a:rPr b="1" lang="en-US" sz="2400" spc="-1" strike="noStrike">
                <a:solidFill>
                  <a:srgbClr val="000000"/>
                </a:solidFill>
                <a:latin typeface="Times New Roman"/>
              </a:rPr>
              <a:t>semantics</a:t>
            </a:r>
            <a:r>
              <a:rPr b="0" lang="en-US" sz="2400" spc="-1" strike="noStrike">
                <a:solidFill>
                  <a:srgbClr val="000000"/>
                </a:solidFill>
                <a:latin typeface="Times New Roman"/>
              </a:rPr>
              <a:t> and </a:t>
            </a:r>
            <a:r>
              <a:rPr b="1" lang="en-US" sz="2400" spc="-1" strike="noStrike">
                <a:solidFill>
                  <a:srgbClr val="000000"/>
                </a:solidFill>
                <a:latin typeface="Times New Roman"/>
              </a:rPr>
              <a:t>timing</a:t>
            </a:r>
            <a:r>
              <a:rPr b="0" lang="en-US" sz="2400" spc="-1" strike="noStrike">
                <a:solidFill>
                  <a:srgbClr val="000000"/>
                </a:solidFill>
                <a:latin typeface="Times New Roman"/>
              </a:rPr>
              <a:t>. </a:t>
            </a:r>
            <a:endParaRPr b="0" lang="en-US" sz="2400" spc="-1" strike="noStrike">
              <a:solidFill>
                <a:srgbClr val="000000"/>
              </a:solidFill>
              <a:latin typeface="Calibri"/>
            </a:endParaRPr>
          </a:p>
          <a:p>
            <a:pPr marL="228600" indent="-228600" algn="just">
              <a:lnSpc>
                <a:spcPct val="100000"/>
              </a:lnSpc>
              <a:spcBef>
                <a:spcPts val="1001"/>
              </a:spcBef>
              <a:buClr>
                <a:srgbClr val="00b050"/>
              </a:buClr>
              <a:buFont typeface="Arial"/>
              <a:buChar char="•"/>
            </a:pPr>
            <a:r>
              <a:rPr b="1" lang="en-US" sz="2800" spc="-1" strike="noStrike">
                <a:solidFill>
                  <a:srgbClr val="00b050"/>
                </a:solidFill>
                <a:latin typeface="Times New Roman"/>
              </a:rPr>
              <a:t>Syntax</a:t>
            </a:r>
            <a:endParaRPr b="0" lang="en-US" sz="28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Syntax refers to </a:t>
            </a:r>
            <a:r>
              <a:rPr b="1" lang="en-US" sz="2400" spc="-1" strike="noStrike">
                <a:solidFill>
                  <a:srgbClr val="000000"/>
                </a:solidFill>
                <a:latin typeface="Times New Roman"/>
              </a:rPr>
              <a:t>the structure or format of the data</a:t>
            </a:r>
            <a:r>
              <a:rPr b="0" lang="en-US" sz="2400" spc="-1" strike="noStrike">
                <a:solidFill>
                  <a:srgbClr val="000000"/>
                </a:solidFill>
                <a:latin typeface="Times New Roman"/>
              </a:rPr>
              <a:t>, meaning the order in which they are presented.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1" lang="en-US" sz="2400" spc="-1" strike="noStrike">
                <a:solidFill>
                  <a:srgbClr val="000000"/>
                </a:solidFill>
                <a:latin typeface="Times New Roman"/>
              </a:rPr>
              <a:t>For example</a:t>
            </a:r>
            <a:r>
              <a:rPr b="0" lang="en-US" sz="2400" spc="-1" strike="noStrike">
                <a:solidFill>
                  <a:srgbClr val="000000"/>
                </a:solidFill>
                <a:latin typeface="Times New Roman"/>
              </a:rPr>
              <a:t>, a simple protocol might expect the first 8 bits of data to be the address of the sender, the second 8 bits to be the address of the receiver, and the rest of the stream to be the message itself.</a:t>
            </a:r>
            <a:endParaRPr b="0" lang="en-US" sz="2400" spc="-1" strike="noStrike">
              <a:solidFill>
                <a:srgbClr val="000000"/>
              </a:solidFill>
              <a:latin typeface="Calibri"/>
            </a:endParaRPr>
          </a:p>
        </p:txBody>
      </p:sp>
      <p:sp>
        <p:nvSpPr>
          <p:cNvPr id="91"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03C8BEB6-8E9E-44C6-9909-345DDCB555AC}" type="slidenum">
              <a:rPr b="0" lang="en-US" sz="1200" spc="-1" strike="noStrike">
                <a:solidFill>
                  <a:srgbClr val="8b8b8b"/>
                </a:solidFill>
                <a:latin typeface="Calibri"/>
              </a:rPr>
              <a:t>2</a:t>
            </a:fld>
            <a:endParaRPr b="0" lang="en-US" sz="1200" spc="-1" strike="noStrike">
              <a:latin typeface="Times New Roman"/>
            </a:endParaRPr>
          </a:p>
        </p:txBody>
      </p:sp>
      <p:sp>
        <p:nvSpPr>
          <p:cNvPr id="92"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93"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94"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42">
                                  <p:stCondLst>
                                    <p:cond delay="0"/>
                                  </p:stCondLst>
                                  <p:childTnLst>
                                    <p:set>
                                      <p:cBhvr>
                                        <p:cTn id="6" dur="1" fill="hold">
                                          <p:stCondLst>
                                            <p:cond delay="0"/>
                                          </p:stCondLst>
                                        </p:cTn>
                                        <p:tgtEl>
                                          <p:spTgt spid="90">
                                            <p:txEl>
                                              <p:pRg st="4" end="4"/>
                                            </p:txEl>
                                          </p:spTgt>
                                        </p:tgtEl>
                                        <p:attrNameLst>
                                          <p:attrName>style.visibility</p:attrName>
                                        </p:attrNameLst>
                                      </p:cBhvr>
                                      <p:to>
                                        <p:strVal val="visible"/>
                                      </p:to>
                                    </p:set>
                                    <p:animEffect filter="fade" transition="in">
                                      <p:cBhvr additive="repl">
                                        <p:cTn id="7" dur="1000"/>
                                        <p:tgtEl>
                                          <p:spTgt spid="90">
                                            <p:txEl>
                                              <p:pRg st="4" end="4"/>
                                            </p:txEl>
                                          </p:spTgt>
                                        </p:tgtEl>
                                      </p:cBhvr>
                                    </p:animEffect>
                                    <p:anim calcmode="lin" valueType="num">
                                      <p:cBhvr additive="repl">
                                        <p:cTn id="8" dur="1000" fill="hold"/>
                                        <p:tgtEl>
                                          <p:spTgt spid="90">
                                            <p:txEl>
                                              <p:pRg st="4" end="4"/>
                                            </p:txEl>
                                          </p:spTgt>
                                        </p:tgtEl>
                                        <p:attrNameLst>
                                          <p:attrName>ppt_x</p:attrName>
                                        </p:attrNameLst>
                                      </p:cBhvr>
                                      <p:tavLst>
                                        <p:tav tm="0">
                                          <p:val>
                                            <p:strVal val="#ppt_x"/>
                                          </p:val>
                                        </p:tav>
                                        <p:tav tm="100000">
                                          <p:val>
                                            <p:strVal val="#ppt_x"/>
                                          </p:val>
                                        </p:tav>
                                      </p:tavLst>
                                    </p:anim>
                                    <p:anim calcmode="lin" valueType="num">
                                      <p:cBhvr additive="repl">
                                        <p:cTn id="9" dur="1000" fill="hold"/>
                                        <p:tgtEl>
                                          <p:spTgt spid="90">
                                            <p:txEl>
                                              <p:pRg st="4" end="4"/>
                                            </p:txEl>
                                          </p:spTgt>
                                        </p:tgtEl>
                                        <p:attrNameLst>
                                          <p:attrName>ppt_y</p:attrName>
                                        </p:attrNameLst>
                                      </p:cBhvr>
                                      <p:tavLst>
                                        <p:tav tm="0">
                                          <p:val>
                                            <p:strVal val="#ppt_y+.1"/>
                                          </p:val>
                                        </p:tav>
                                        <p:tav tm="100000">
                                          <p:val>
                                            <p:strVal val="#ppt_y"/>
                                          </p:val>
                                        </p:tav>
                                      </p:tavLst>
                                    </p:anim>
                                  </p:childTnLst>
                                </p:cTn>
                              </p:par>
                              <p:par>
                                <p:cTn id="10" nodeType="withEffect" fill="hold" presetClass="entr" presetID="42">
                                  <p:stCondLst>
                                    <p:cond delay="0"/>
                                  </p:stCondLst>
                                  <p:childTnLst>
                                    <p:set>
                                      <p:cBhvr>
                                        <p:cTn id="11" dur="1" fill="hold">
                                          <p:stCondLst>
                                            <p:cond delay="0"/>
                                          </p:stCondLst>
                                        </p:cTn>
                                        <p:tgtEl>
                                          <p:spTgt spid="90">
                                            <p:txEl>
                                              <p:pRg st="5" end="5"/>
                                            </p:txEl>
                                          </p:spTgt>
                                        </p:tgtEl>
                                        <p:attrNameLst>
                                          <p:attrName>style.visibility</p:attrName>
                                        </p:attrNameLst>
                                      </p:cBhvr>
                                      <p:to>
                                        <p:strVal val="visible"/>
                                      </p:to>
                                    </p:set>
                                    <p:animEffect filter="fade" transition="in">
                                      <p:cBhvr additive="repl">
                                        <p:cTn id="12" dur="1000"/>
                                        <p:tgtEl>
                                          <p:spTgt spid="90">
                                            <p:txEl>
                                              <p:pRg st="5" end="5"/>
                                            </p:txEl>
                                          </p:spTgt>
                                        </p:tgtEl>
                                      </p:cBhvr>
                                    </p:animEffect>
                                    <p:anim calcmode="lin" valueType="num">
                                      <p:cBhvr additive="repl">
                                        <p:cTn id="13" dur="1000" fill="hold"/>
                                        <p:tgtEl>
                                          <p:spTgt spid="90">
                                            <p:txEl>
                                              <p:pRg st="5" end="5"/>
                                            </p:txEl>
                                          </p:spTgt>
                                        </p:tgtEl>
                                        <p:attrNameLst>
                                          <p:attrName>ppt_x</p:attrName>
                                        </p:attrNameLst>
                                      </p:cBhvr>
                                      <p:tavLst>
                                        <p:tav tm="0">
                                          <p:val>
                                            <p:strVal val="#ppt_x"/>
                                          </p:val>
                                        </p:tav>
                                        <p:tav tm="100000">
                                          <p:val>
                                            <p:strVal val="#ppt_x"/>
                                          </p:val>
                                        </p:tav>
                                      </p:tavLst>
                                    </p:anim>
                                    <p:anim calcmode="lin" valueType="num">
                                      <p:cBhvr additive="repl">
                                        <p:cTn id="14" dur="1000" fill="hold"/>
                                        <p:tgtEl>
                                          <p:spTgt spid="90">
                                            <p:txEl>
                                              <p:pRg st="5" end="5"/>
                                            </p:txEl>
                                          </p:spTgt>
                                        </p:tgtEl>
                                        <p:attrNameLst>
                                          <p:attrName>ppt_y</p:attrName>
                                        </p:attrNameLst>
                                      </p:cBhvr>
                                      <p:tavLst>
                                        <p:tav tm="0">
                                          <p:val>
                                            <p:strVal val="#ppt_y+.1"/>
                                          </p:val>
                                        </p:tav>
                                        <p:tav tm="100000">
                                          <p:val>
                                            <p:strVal val="#ppt_y"/>
                                          </p:val>
                                        </p:tav>
                                      </p:tavLst>
                                    </p:anim>
                                  </p:childTnLst>
                                </p:cTn>
                              </p:par>
                              <p:par>
                                <p:cTn id="15" nodeType="withEffect" fill="hold" presetClass="entr" presetID="42">
                                  <p:stCondLst>
                                    <p:cond delay="0"/>
                                  </p:stCondLst>
                                  <p:childTnLst>
                                    <p:set>
                                      <p:cBhvr>
                                        <p:cTn id="16" dur="1" fill="hold">
                                          <p:stCondLst>
                                            <p:cond delay="0"/>
                                          </p:stCondLst>
                                        </p:cTn>
                                        <p:tgtEl>
                                          <p:spTgt spid="90">
                                            <p:txEl>
                                              <p:pRg st="6" end="6"/>
                                            </p:txEl>
                                          </p:spTgt>
                                        </p:tgtEl>
                                        <p:attrNameLst>
                                          <p:attrName>style.visibility</p:attrName>
                                        </p:attrNameLst>
                                      </p:cBhvr>
                                      <p:to>
                                        <p:strVal val="visible"/>
                                      </p:to>
                                    </p:set>
                                    <p:animEffect filter="fade" transition="in">
                                      <p:cBhvr additive="repl">
                                        <p:cTn id="17" dur="1000"/>
                                        <p:tgtEl>
                                          <p:spTgt spid="90">
                                            <p:txEl>
                                              <p:pRg st="6" end="6"/>
                                            </p:txEl>
                                          </p:spTgt>
                                        </p:tgtEl>
                                      </p:cBhvr>
                                    </p:animEffect>
                                    <p:anim calcmode="lin" valueType="num">
                                      <p:cBhvr additive="repl">
                                        <p:cTn id="18" dur="1000" fill="hold"/>
                                        <p:tgtEl>
                                          <p:spTgt spid="90">
                                            <p:txEl>
                                              <p:pRg st="6" end="6"/>
                                            </p:txEl>
                                          </p:spTgt>
                                        </p:tgtEl>
                                        <p:attrNameLst>
                                          <p:attrName>ppt_x</p:attrName>
                                        </p:attrNameLst>
                                      </p:cBhvr>
                                      <p:tavLst>
                                        <p:tav tm="0">
                                          <p:val>
                                            <p:strVal val="#ppt_x"/>
                                          </p:val>
                                        </p:tav>
                                        <p:tav tm="100000">
                                          <p:val>
                                            <p:strVal val="#ppt_x"/>
                                          </p:val>
                                        </p:tav>
                                      </p:tavLst>
                                    </p:anim>
                                    <p:anim calcmode="lin" valueType="num">
                                      <p:cBhvr additive="repl">
                                        <p:cTn id="19" dur="1000" fill="hold"/>
                                        <p:tgtEl>
                                          <p:spTgt spid="90">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PlaceHolder 1"/>
          <p:cNvSpPr>
            <a:spLocks noGrp="1"/>
          </p:cNvSpPr>
          <p:nvPr>
            <p:ph/>
          </p:nvPr>
        </p:nvSpPr>
        <p:spPr>
          <a:xfrm>
            <a:off x="294840" y="1033200"/>
            <a:ext cx="8601840" cy="5341680"/>
          </a:xfrm>
          <a:prstGeom prst="rect">
            <a:avLst/>
          </a:prstGeom>
          <a:noFill/>
          <a:ln w="0">
            <a:noFill/>
          </a:ln>
        </p:spPr>
        <p:txBody>
          <a:bodyPr anchor="t">
            <a:noAutofit/>
          </a:bodyPr>
          <a:p>
            <a:pPr marL="228600" indent="-228600" algn="just">
              <a:lnSpc>
                <a:spcPct val="100000"/>
              </a:lnSpc>
              <a:spcBef>
                <a:spcPts val="1001"/>
              </a:spcBef>
              <a:buClr>
                <a:srgbClr val="000000"/>
              </a:buClr>
              <a:buFont typeface="Arial"/>
              <a:buChar char="•"/>
            </a:pPr>
            <a:r>
              <a:rPr b="1" lang="en-US" sz="2800" spc="-1" strike="noStrike">
                <a:solidFill>
                  <a:srgbClr val="000000"/>
                </a:solidFill>
                <a:latin typeface="Times New Roman"/>
              </a:rPr>
              <a:t>Components of the physical layer include:</a:t>
            </a:r>
            <a:endParaRPr b="0" lang="en-US" sz="2800" spc="-1" strike="noStrike">
              <a:solidFill>
                <a:srgbClr val="000000"/>
              </a:solidFill>
              <a:latin typeface="Calibri"/>
            </a:endParaRPr>
          </a:p>
          <a:p>
            <a:pPr lvl="1" marL="685800" indent="-228600" algn="just">
              <a:lnSpc>
                <a:spcPct val="150000"/>
              </a:lnSpc>
              <a:spcBef>
                <a:spcPts val="499"/>
              </a:spcBef>
              <a:buClr>
                <a:srgbClr val="000000"/>
              </a:buClr>
              <a:buFont typeface="Arial"/>
              <a:buChar char="•"/>
            </a:pPr>
            <a:r>
              <a:rPr b="0" lang="en-US" sz="2400" spc="-1" strike="noStrike">
                <a:solidFill>
                  <a:srgbClr val="000000"/>
                </a:solidFill>
                <a:latin typeface="Times New Roman"/>
              </a:rPr>
              <a:t>Cabling system components</a:t>
            </a:r>
            <a:endParaRPr b="0" lang="en-US" sz="2400" spc="-1" strike="noStrike">
              <a:solidFill>
                <a:srgbClr val="000000"/>
              </a:solidFill>
              <a:latin typeface="Calibri"/>
            </a:endParaRPr>
          </a:p>
          <a:p>
            <a:pPr lvl="1" marL="685800" indent="-228600" algn="just">
              <a:lnSpc>
                <a:spcPct val="150000"/>
              </a:lnSpc>
              <a:spcBef>
                <a:spcPts val="499"/>
              </a:spcBef>
              <a:buClr>
                <a:srgbClr val="000000"/>
              </a:buClr>
              <a:buFont typeface="Arial"/>
              <a:buChar char="•"/>
            </a:pPr>
            <a:r>
              <a:rPr b="0" lang="en-US" sz="2400" spc="-1" strike="noStrike">
                <a:solidFill>
                  <a:srgbClr val="000000"/>
                </a:solidFill>
                <a:latin typeface="Times New Roman"/>
              </a:rPr>
              <a:t>Adapters that connect media to physical interfaces</a:t>
            </a:r>
            <a:endParaRPr b="0" lang="en-US" sz="2400" spc="-1" strike="noStrike">
              <a:solidFill>
                <a:srgbClr val="000000"/>
              </a:solidFill>
              <a:latin typeface="Calibri"/>
            </a:endParaRPr>
          </a:p>
          <a:p>
            <a:pPr lvl="1" marL="685800" indent="-228600" algn="just">
              <a:lnSpc>
                <a:spcPct val="150000"/>
              </a:lnSpc>
              <a:spcBef>
                <a:spcPts val="499"/>
              </a:spcBef>
              <a:buClr>
                <a:srgbClr val="000000"/>
              </a:buClr>
              <a:buFont typeface="Arial"/>
              <a:buChar char="•"/>
            </a:pPr>
            <a:r>
              <a:rPr b="0" lang="en-US" sz="2400" spc="-1" strike="noStrike">
                <a:solidFill>
                  <a:srgbClr val="000000"/>
                </a:solidFill>
                <a:latin typeface="Times New Roman"/>
              </a:rPr>
              <a:t>Connector design and pin assignments</a:t>
            </a:r>
            <a:endParaRPr b="0" lang="en-US" sz="2400" spc="-1" strike="noStrike">
              <a:solidFill>
                <a:srgbClr val="000000"/>
              </a:solidFill>
              <a:latin typeface="Calibri"/>
            </a:endParaRPr>
          </a:p>
          <a:p>
            <a:pPr lvl="1" marL="685800" indent="-228600" algn="just">
              <a:lnSpc>
                <a:spcPct val="150000"/>
              </a:lnSpc>
              <a:spcBef>
                <a:spcPts val="499"/>
              </a:spcBef>
              <a:buClr>
                <a:srgbClr val="000000"/>
              </a:buClr>
              <a:buFont typeface="Arial"/>
              <a:buChar char="•"/>
            </a:pPr>
            <a:r>
              <a:rPr b="0" lang="en-US" sz="2400" spc="-1" strike="noStrike">
                <a:solidFill>
                  <a:srgbClr val="000000"/>
                </a:solidFill>
                <a:latin typeface="Times New Roman"/>
              </a:rPr>
              <a:t>Hub, repeater, and patch panel specifications</a:t>
            </a:r>
            <a:endParaRPr b="0" lang="en-US" sz="2400" spc="-1" strike="noStrike">
              <a:solidFill>
                <a:srgbClr val="000000"/>
              </a:solidFill>
              <a:latin typeface="Calibri"/>
            </a:endParaRPr>
          </a:p>
          <a:p>
            <a:pPr lvl="1" marL="685800" indent="-228600" algn="just">
              <a:lnSpc>
                <a:spcPct val="150000"/>
              </a:lnSpc>
              <a:spcBef>
                <a:spcPts val="499"/>
              </a:spcBef>
              <a:buClr>
                <a:srgbClr val="000000"/>
              </a:buClr>
              <a:buFont typeface="Arial"/>
              <a:buChar char="•"/>
            </a:pPr>
            <a:r>
              <a:rPr b="0" lang="en-US" sz="2400" spc="-1" strike="noStrike">
                <a:solidFill>
                  <a:srgbClr val="000000"/>
                </a:solidFill>
                <a:latin typeface="Times New Roman"/>
              </a:rPr>
              <a:t>Wireless system components</a:t>
            </a:r>
            <a:endParaRPr b="0" lang="en-US" sz="2400" spc="-1" strike="noStrike">
              <a:solidFill>
                <a:srgbClr val="000000"/>
              </a:solidFill>
              <a:latin typeface="Calibri"/>
            </a:endParaRPr>
          </a:p>
          <a:p>
            <a:pPr lvl="1" marL="685800" indent="-228600" algn="just">
              <a:lnSpc>
                <a:spcPct val="150000"/>
              </a:lnSpc>
              <a:spcBef>
                <a:spcPts val="499"/>
              </a:spcBef>
              <a:buClr>
                <a:srgbClr val="000000"/>
              </a:buClr>
              <a:buFont typeface="Arial"/>
              <a:buChar char="•"/>
            </a:pPr>
            <a:r>
              <a:rPr b="0" lang="en-US" sz="2400" spc="-1" strike="noStrike">
                <a:solidFill>
                  <a:srgbClr val="000000"/>
                </a:solidFill>
                <a:latin typeface="Times New Roman"/>
              </a:rPr>
              <a:t>Parallel SCSI (Small Computer System Interface)</a:t>
            </a:r>
            <a:endParaRPr b="0" lang="en-US" sz="2400" spc="-1" strike="noStrike">
              <a:solidFill>
                <a:srgbClr val="000000"/>
              </a:solidFill>
              <a:latin typeface="Calibri"/>
            </a:endParaRPr>
          </a:p>
          <a:p>
            <a:pPr algn="just">
              <a:lnSpc>
                <a:spcPct val="100000"/>
              </a:lnSpc>
              <a:spcBef>
                <a:spcPts val="1001"/>
              </a:spcBef>
              <a:buNone/>
            </a:pPr>
            <a:endParaRPr b="0" lang="en-US" sz="2400" spc="-1" strike="noStrike">
              <a:solidFill>
                <a:srgbClr val="000000"/>
              </a:solidFill>
              <a:latin typeface="Calibri"/>
            </a:endParaRPr>
          </a:p>
        </p:txBody>
      </p:sp>
      <p:sp>
        <p:nvSpPr>
          <p:cNvPr id="201"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17982566-0898-4F0B-8341-C729B7B4953E}" type="slidenum">
              <a:rPr b="0" lang="en-US" sz="1200" spc="-1" strike="noStrike">
                <a:solidFill>
                  <a:srgbClr val="8b8b8b"/>
                </a:solidFill>
                <a:latin typeface="Calibri"/>
              </a:rPr>
              <a:t>19</a:t>
            </a:fld>
            <a:endParaRPr b="0" lang="en-US" sz="1200" spc="-1" strike="noStrike">
              <a:latin typeface="Times New Roman"/>
            </a:endParaRPr>
          </a:p>
        </p:txBody>
      </p:sp>
      <p:sp>
        <p:nvSpPr>
          <p:cNvPr id="202"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203"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04"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05"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1: </a:t>
            </a:r>
            <a:r>
              <a:rPr b="1" lang="en-US" sz="3600" spc="-1" strike="noStrike">
                <a:solidFill>
                  <a:srgbClr val="0000cc"/>
                </a:solidFill>
                <a:latin typeface="Cambria"/>
              </a:rPr>
              <a:t>Physical Layer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The data link layer is responsible </a:t>
            </a:r>
            <a:r>
              <a:rPr b="1" lang="en-US" sz="2600" spc="-1" strike="noStrike">
                <a:solidFill>
                  <a:srgbClr val="000000"/>
                </a:solidFill>
                <a:latin typeface="Times New Roman"/>
              </a:rPr>
              <a:t>for moving </a:t>
            </a:r>
            <a:r>
              <a:rPr b="1" lang="en-US" sz="2600" spc="-1" strike="noStrike">
                <a:solidFill>
                  <a:srgbClr val="ff0000"/>
                </a:solidFill>
                <a:latin typeface="Times New Roman"/>
              </a:rPr>
              <a:t>frames</a:t>
            </a:r>
            <a:r>
              <a:rPr b="1" lang="en-US" sz="2600" spc="-1" strike="noStrike">
                <a:solidFill>
                  <a:srgbClr val="000000"/>
                </a:solidFill>
                <a:latin typeface="Times New Roman"/>
              </a:rPr>
              <a:t> from one hop (node) to the next</a:t>
            </a:r>
            <a:r>
              <a:rPr b="0" lang="en-US" sz="2600" spc="-1" strike="noStrike">
                <a:solidFill>
                  <a:srgbClr val="000000"/>
                </a:solidFill>
                <a:latin typeface="Times New Roman"/>
              </a:rPr>
              <a:t>.</a:t>
            </a:r>
            <a:endParaRPr b="0" lang="en-US" sz="26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Provides </a:t>
            </a:r>
            <a:r>
              <a:rPr b="1" lang="en-US" sz="2600" spc="-1" strike="noStrike">
                <a:solidFill>
                  <a:srgbClr val="ff0000"/>
                </a:solidFill>
                <a:latin typeface="Times New Roman"/>
              </a:rPr>
              <a:t>reliable transmission of frames</a:t>
            </a:r>
            <a:endParaRPr b="0" lang="en-US" sz="26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It </a:t>
            </a:r>
            <a:r>
              <a:rPr b="1" lang="en-US" sz="2400" spc="-1" strike="noStrike">
                <a:solidFill>
                  <a:srgbClr val="000000"/>
                </a:solidFill>
                <a:latin typeface="Times New Roman"/>
              </a:rPr>
              <a:t>waits</a:t>
            </a:r>
            <a:r>
              <a:rPr b="0" lang="en-US" sz="2400" spc="-1" strike="noStrike">
                <a:solidFill>
                  <a:srgbClr val="000000"/>
                </a:solidFill>
                <a:latin typeface="Times New Roman"/>
              </a:rPr>
              <a:t> for an </a:t>
            </a:r>
            <a:r>
              <a:rPr b="1" lang="en-US" sz="2400" spc="-1" strike="noStrike">
                <a:solidFill>
                  <a:srgbClr val="000000"/>
                </a:solidFill>
                <a:latin typeface="Times New Roman"/>
              </a:rPr>
              <a:t>acknowledgment</a:t>
            </a:r>
            <a:r>
              <a:rPr b="0" lang="en-US" sz="2400" spc="-1" strike="noStrike">
                <a:solidFill>
                  <a:srgbClr val="000000"/>
                </a:solidFill>
                <a:latin typeface="Times New Roman"/>
              </a:rPr>
              <a:t> from the receiving computer.</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1" lang="en-US" sz="2400" spc="-1" strike="noStrike">
                <a:solidFill>
                  <a:srgbClr val="000000"/>
                </a:solidFill>
                <a:latin typeface="Times New Roman"/>
              </a:rPr>
              <a:t>Retransmits</a:t>
            </a:r>
            <a:r>
              <a:rPr b="0" lang="en-US" sz="2400" spc="-1" strike="noStrike">
                <a:solidFill>
                  <a:srgbClr val="000000"/>
                </a:solidFill>
                <a:latin typeface="Times New Roman"/>
              </a:rPr>
              <a:t> frames for which acknowledgement </a:t>
            </a:r>
            <a:r>
              <a:rPr b="1" lang="en-US" sz="2400" spc="-1" strike="noStrike">
                <a:solidFill>
                  <a:srgbClr val="000000"/>
                </a:solidFill>
                <a:latin typeface="Times New Roman"/>
              </a:rPr>
              <a:t>not received</a:t>
            </a:r>
            <a:endParaRPr b="0" lang="en-US" sz="2400" spc="-1" strike="noStrike">
              <a:solidFill>
                <a:srgbClr val="000000"/>
              </a:solidFill>
              <a:latin typeface="Calibri"/>
            </a:endParaRPr>
          </a:p>
          <a:p>
            <a:pPr algn="just">
              <a:lnSpc>
                <a:spcPct val="100000"/>
              </a:lnSpc>
              <a:spcBef>
                <a:spcPts val="1001"/>
              </a:spcBef>
              <a:buNone/>
            </a:pPr>
            <a:endParaRPr b="0" lang="en-US" sz="2400" spc="-1" strike="noStrike">
              <a:solidFill>
                <a:srgbClr val="000000"/>
              </a:solidFill>
              <a:latin typeface="Calibri"/>
            </a:endParaRPr>
          </a:p>
        </p:txBody>
      </p:sp>
      <p:sp>
        <p:nvSpPr>
          <p:cNvPr id="207"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637A4A1B-246E-447E-8E44-58E6E6B7CB40}" type="slidenum">
              <a:rPr b="0" lang="en-US" sz="1200" spc="-1" strike="noStrike">
                <a:solidFill>
                  <a:srgbClr val="8b8b8b"/>
                </a:solidFill>
                <a:latin typeface="Calibri"/>
              </a:rPr>
              <a:t>21</a:t>
            </a:fld>
            <a:endParaRPr b="0" lang="en-US" sz="1200" spc="-1" strike="noStrike">
              <a:latin typeface="Times New Roman"/>
            </a:endParaRPr>
          </a:p>
        </p:txBody>
      </p:sp>
      <p:sp>
        <p:nvSpPr>
          <p:cNvPr id="208"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209"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10"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11"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2: </a:t>
            </a:r>
            <a:r>
              <a:rPr b="1" lang="en-US" sz="3600" spc="-1" strike="noStrike">
                <a:solidFill>
                  <a:srgbClr val="0000cc"/>
                </a:solidFill>
                <a:latin typeface="Cambria"/>
              </a:rPr>
              <a:t>Data Link Layer</a:t>
            </a:r>
            <a:endParaRPr b="0" lang="en-US" sz="3600" spc="-1" strike="noStrike">
              <a:solidFill>
                <a:srgbClr val="000000"/>
              </a:solidFill>
              <a:latin typeface="Calibri"/>
            </a:endParaRPr>
          </a:p>
        </p:txBody>
      </p:sp>
      <p:pic>
        <p:nvPicPr>
          <p:cNvPr id="212" name="Picture 6" descr=""/>
          <p:cNvPicPr/>
          <p:nvPr/>
        </p:nvPicPr>
        <p:blipFill>
          <a:blip r:embed="rId1"/>
          <a:stretch/>
        </p:blipFill>
        <p:spPr>
          <a:xfrm>
            <a:off x="294840" y="3499560"/>
            <a:ext cx="8418240" cy="279540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C047A2F8-0701-4EBE-B98E-F57EBF22C62A}" type="slidenum">
              <a:rPr b="0" lang="en-US" sz="1200" spc="-1" strike="noStrike">
                <a:solidFill>
                  <a:srgbClr val="8b8b8b"/>
                </a:solidFill>
                <a:latin typeface="Calibri"/>
              </a:rPr>
              <a:t>21</a:t>
            </a:fld>
            <a:endParaRPr b="0" lang="en-US" sz="1200" spc="-1" strike="noStrike">
              <a:latin typeface="Times New Roman"/>
            </a:endParaRPr>
          </a:p>
        </p:txBody>
      </p:sp>
      <p:sp>
        <p:nvSpPr>
          <p:cNvPr id="214" name="PlaceHolder 2"/>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215"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16"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17" name="PlaceHolder 3"/>
          <p:cNvSpPr>
            <a:spLocks noGrp="1"/>
          </p:cNvSpPr>
          <p:nvPr>
            <p:ph/>
          </p:nvPr>
        </p:nvSpPr>
        <p:spPr>
          <a:xfrm>
            <a:off x="294840" y="927000"/>
            <a:ext cx="8708760" cy="5380920"/>
          </a:xfrm>
          <a:prstGeom prst="rect">
            <a:avLst/>
          </a:prstGeom>
          <a:noFill/>
          <a:ln w="0">
            <a:noFill/>
          </a:ln>
        </p:spPr>
        <p:txBody>
          <a:bodyPr anchor="t">
            <a:normAutofit/>
          </a:bodyPr>
          <a:p>
            <a:pPr algn="just">
              <a:lnSpc>
                <a:spcPct val="100000"/>
              </a:lnSpc>
              <a:spcBef>
                <a:spcPts val="1001"/>
              </a:spcBef>
              <a:buNone/>
              <a:tabLst>
                <a:tab algn="l" pos="0"/>
              </a:tabLst>
            </a:pPr>
            <a:r>
              <a:rPr b="1" lang="en-US" sz="2600" spc="-1" strike="noStrike">
                <a:solidFill>
                  <a:srgbClr val="000000"/>
                </a:solidFill>
                <a:latin typeface="Times New Roman"/>
              </a:rPr>
              <a:t>Data link layer has two sub-layers:</a:t>
            </a:r>
            <a:endParaRPr b="0" lang="en-US" sz="2600" spc="-1" strike="noStrike">
              <a:solidFill>
                <a:srgbClr val="000000"/>
              </a:solidFill>
              <a:latin typeface="Calibri"/>
            </a:endParaRPr>
          </a:p>
          <a:p>
            <a:pPr marL="514440" indent="-514440" algn="just">
              <a:lnSpc>
                <a:spcPct val="100000"/>
              </a:lnSpc>
              <a:spcBef>
                <a:spcPts val="1001"/>
              </a:spcBef>
              <a:buClr>
                <a:srgbClr val="ff0000"/>
              </a:buClr>
              <a:buFont typeface="Calibri Light"/>
              <a:buAutoNum type="arabicPeriod"/>
              <a:tabLst>
                <a:tab algn="l" pos="0"/>
              </a:tabLst>
            </a:pPr>
            <a:r>
              <a:rPr b="1" lang="en-US" sz="2600" spc="-1" strike="noStrike">
                <a:solidFill>
                  <a:srgbClr val="ff0000"/>
                </a:solidFill>
                <a:latin typeface="Times New Roman"/>
              </a:rPr>
              <a:t>Logical Link Control Layer: </a:t>
            </a:r>
            <a:endParaRPr b="0" lang="en-US" sz="26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tabLst>
                <a:tab algn="l" pos="0"/>
              </a:tabLst>
            </a:pPr>
            <a:r>
              <a:rPr b="0" lang="en-US" sz="2400" spc="-1" strike="noStrike">
                <a:solidFill>
                  <a:srgbClr val="000000"/>
                </a:solidFill>
                <a:latin typeface="Times New Roman"/>
              </a:rPr>
              <a:t>It is responsible for </a:t>
            </a:r>
            <a:r>
              <a:rPr b="1" lang="en-US" sz="2400" spc="-1" strike="noStrike">
                <a:solidFill>
                  <a:srgbClr val="000000"/>
                </a:solidFill>
                <a:latin typeface="Times New Roman"/>
              </a:rPr>
              <a:t>transferring the packets </a:t>
            </a:r>
            <a:r>
              <a:rPr b="1" lang="en-US" sz="2400" spc="-1" strike="noStrike">
                <a:solidFill>
                  <a:srgbClr val="0000cc"/>
                </a:solidFill>
                <a:latin typeface="Times New Roman"/>
              </a:rPr>
              <a:t>to the Network layer of the receiver</a:t>
            </a:r>
            <a:r>
              <a:rPr b="0" lang="en-US" sz="2400" spc="-1" strike="noStrike">
                <a:solidFill>
                  <a:srgbClr val="000000"/>
                </a:solidFill>
                <a:latin typeface="Times New Roman"/>
              </a:rPr>
              <a:t> that is receiving.</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tabLst>
                <a:tab algn="l" pos="0"/>
              </a:tabLst>
            </a:pPr>
            <a:r>
              <a:rPr b="0" lang="en-US" sz="2400" spc="-1" strike="noStrike">
                <a:solidFill>
                  <a:srgbClr val="000000"/>
                </a:solidFill>
                <a:latin typeface="Times New Roman"/>
              </a:rPr>
              <a:t>It identifies </a:t>
            </a:r>
            <a:r>
              <a:rPr b="1" lang="en-US" sz="2400" spc="-1" strike="noStrike">
                <a:solidFill>
                  <a:srgbClr val="000000"/>
                </a:solidFill>
                <a:latin typeface="Times New Roman"/>
              </a:rPr>
              <a:t>the address of the network layer protocol </a:t>
            </a:r>
            <a:r>
              <a:rPr b="0" lang="en-US" sz="2400" spc="-1" strike="noStrike">
                <a:solidFill>
                  <a:srgbClr val="000000"/>
                </a:solidFill>
                <a:latin typeface="Times New Roman"/>
              </a:rPr>
              <a:t>from the header.</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tabLst>
                <a:tab algn="l" pos="0"/>
              </a:tabLst>
            </a:pPr>
            <a:r>
              <a:rPr b="0" lang="en-US" sz="2400" spc="-1" strike="noStrike">
                <a:solidFill>
                  <a:srgbClr val="000000"/>
                </a:solidFill>
                <a:latin typeface="Times New Roman"/>
              </a:rPr>
              <a:t>It also provides </a:t>
            </a:r>
            <a:r>
              <a:rPr b="1" lang="en-US" sz="2400" spc="-1" strike="noStrike">
                <a:solidFill>
                  <a:srgbClr val="000000"/>
                </a:solidFill>
                <a:latin typeface="Times New Roman"/>
              </a:rPr>
              <a:t>flow control.</a:t>
            </a:r>
            <a:endParaRPr b="0" lang="en-US" sz="2400" spc="-1" strike="noStrike">
              <a:solidFill>
                <a:srgbClr val="000000"/>
              </a:solidFill>
              <a:latin typeface="Calibri"/>
            </a:endParaRPr>
          </a:p>
          <a:p>
            <a:pPr marL="514440" indent="-514440" algn="just">
              <a:lnSpc>
                <a:spcPct val="100000"/>
              </a:lnSpc>
              <a:spcBef>
                <a:spcPts val="1001"/>
              </a:spcBef>
              <a:buClr>
                <a:srgbClr val="ff0000"/>
              </a:buClr>
              <a:buFont typeface="Calibri Light"/>
              <a:buAutoNum type="arabicPeriod"/>
              <a:tabLst>
                <a:tab algn="l" pos="0"/>
              </a:tabLst>
            </a:pPr>
            <a:r>
              <a:rPr b="1" lang="en-US" sz="2600" spc="-1" strike="noStrike">
                <a:solidFill>
                  <a:srgbClr val="ff0000"/>
                </a:solidFill>
                <a:latin typeface="Times New Roman"/>
              </a:rPr>
              <a:t>Media Access Control Layer:</a:t>
            </a:r>
            <a:endParaRPr b="0" lang="en-US" sz="26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tabLst>
                <a:tab algn="l" pos="0"/>
              </a:tabLst>
            </a:pPr>
            <a:r>
              <a:rPr b="0" lang="en-US" sz="2400" spc="-1" strike="noStrike">
                <a:solidFill>
                  <a:srgbClr val="000000"/>
                </a:solidFill>
                <a:latin typeface="Times New Roman"/>
              </a:rPr>
              <a:t>It is a </a:t>
            </a:r>
            <a:r>
              <a:rPr b="1" lang="en-US" sz="2400" spc="-1" strike="noStrike">
                <a:solidFill>
                  <a:srgbClr val="0000cc"/>
                </a:solidFill>
                <a:latin typeface="Times New Roman"/>
              </a:rPr>
              <a:t>link</a:t>
            </a:r>
            <a:r>
              <a:rPr b="0" lang="en-US" sz="2400" spc="-1" strike="noStrike">
                <a:solidFill>
                  <a:srgbClr val="000000"/>
                </a:solidFill>
                <a:latin typeface="Times New Roman"/>
              </a:rPr>
              <a:t> between the Logical Link Control layer and the network's physical layer.</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tabLst>
                <a:tab algn="l" pos="0"/>
              </a:tabLst>
            </a:pPr>
            <a:r>
              <a:rPr b="0" lang="en-US" sz="2400" spc="-1" strike="noStrike">
                <a:solidFill>
                  <a:srgbClr val="000000"/>
                </a:solidFill>
                <a:latin typeface="Times New Roman"/>
              </a:rPr>
              <a:t>It is used for </a:t>
            </a:r>
            <a:r>
              <a:rPr b="1" lang="en-US" sz="2400" spc="-1" strike="noStrike">
                <a:solidFill>
                  <a:srgbClr val="000000"/>
                </a:solidFill>
                <a:latin typeface="Times New Roman"/>
              </a:rPr>
              <a:t>transferring the packets </a:t>
            </a:r>
            <a:r>
              <a:rPr b="0" lang="en-US" sz="2400" spc="-1" strike="noStrike">
                <a:solidFill>
                  <a:srgbClr val="000000"/>
                </a:solidFill>
                <a:latin typeface="Times New Roman"/>
              </a:rPr>
              <a:t>over the network.</a:t>
            </a:r>
            <a:endParaRPr b="0" lang="en-US" sz="2400" spc="-1" strike="noStrike">
              <a:solidFill>
                <a:srgbClr val="000000"/>
              </a:solidFill>
              <a:latin typeface="Calibri"/>
            </a:endParaRPr>
          </a:p>
        </p:txBody>
      </p:sp>
      <p:sp>
        <p:nvSpPr>
          <p:cNvPr id="218"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2: </a:t>
            </a:r>
            <a:r>
              <a:rPr b="1" lang="en-US" sz="3600" spc="-1" strike="noStrike">
                <a:solidFill>
                  <a:srgbClr val="0000cc"/>
                </a:solidFill>
                <a:latin typeface="Cambria"/>
              </a:rPr>
              <a:t>Data Link Layer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3A1F9BA8-CAF3-4404-B047-A4494743DD7B}" type="slidenum">
              <a:rPr b="0" lang="en-US" sz="1200" spc="-1" strike="noStrike">
                <a:solidFill>
                  <a:srgbClr val="8b8b8b"/>
                </a:solidFill>
                <a:latin typeface="Calibri"/>
              </a:rPr>
              <a:t>22</a:t>
            </a:fld>
            <a:endParaRPr b="0" lang="en-US" sz="1200" spc="-1" strike="noStrike">
              <a:latin typeface="Times New Roman"/>
            </a:endParaRPr>
          </a:p>
        </p:txBody>
      </p:sp>
      <p:sp>
        <p:nvSpPr>
          <p:cNvPr id="220" name="PlaceHolder 2"/>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221"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22"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23" name="PlaceHolder 3"/>
          <p:cNvSpPr>
            <a:spLocks noGrp="1"/>
          </p:cNvSpPr>
          <p:nvPr>
            <p:ph/>
          </p:nvPr>
        </p:nvSpPr>
        <p:spPr>
          <a:xfrm>
            <a:off x="294840" y="927000"/>
            <a:ext cx="8708760" cy="538092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1" lang="en-US" sz="2800" spc="-1" strike="noStrike">
                <a:solidFill>
                  <a:srgbClr val="000000"/>
                </a:solidFill>
                <a:latin typeface="Times New Roman"/>
              </a:rPr>
              <a:t>Functions of the Data-link layer</a:t>
            </a:r>
            <a:endParaRPr b="0" lang="en-US" sz="2800" spc="-1" strike="noStrike">
              <a:solidFill>
                <a:srgbClr val="000000"/>
              </a:solidFill>
              <a:latin typeface="Calibri"/>
            </a:endParaRPr>
          </a:p>
          <a:p>
            <a:pPr algn="just">
              <a:lnSpc>
                <a:spcPct val="100000"/>
              </a:lnSpc>
              <a:spcBef>
                <a:spcPts val="1001"/>
              </a:spcBef>
              <a:buNone/>
            </a:pPr>
            <a:endParaRPr b="0" lang="en-US" sz="28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Framing: </a:t>
            </a:r>
            <a:r>
              <a:rPr b="0" lang="en-US" sz="2400" spc="-1" strike="noStrike">
                <a:solidFill>
                  <a:srgbClr val="000000"/>
                </a:solidFill>
                <a:latin typeface="Times New Roman"/>
              </a:rPr>
              <a:t>The data link layer </a:t>
            </a:r>
            <a:r>
              <a:rPr b="1" lang="en-US" sz="2400" spc="-1" strike="noStrike">
                <a:solidFill>
                  <a:srgbClr val="0000cc"/>
                </a:solidFill>
                <a:latin typeface="Times New Roman"/>
              </a:rPr>
              <a:t>translates</a:t>
            </a:r>
            <a:r>
              <a:rPr b="0" lang="en-US" sz="2400" spc="-1" strike="noStrike">
                <a:solidFill>
                  <a:srgbClr val="000000"/>
                </a:solidFill>
                <a:latin typeface="Times New Roman"/>
              </a:rPr>
              <a:t> the physical's </a:t>
            </a:r>
            <a:r>
              <a:rPr b="1" lang="en-US" sz="2400" spc="-1" strike="noStrike">
                <a:solidFill>
                  <a:srgbClr val="000000"/>
                </a:solidFill>
                <a:latin typeface="Times New Roman"/>
              </a:rPr>
              <a:t>raw bit </a:t>
            </a:r>
            <a:r>
              <a:rPr b="0" lang="en-US" sz="2400" spc="-1" strike="noStrike">
                <a:solidFill>
                  <a:srgbClr val="000000"/>
                </a:solidFill>
                <a:latin typeface="Times New Roman"/>
              </a:rPr>
              <a:t>stream into packets known as </a:t>
            </a:r>
            <a:r>
              <a:rPr b="1" lang="en-US" sz="2400" spc="-1" strike="noStrike">
                <a:solidFill>
                  <a:srgbClr val="000000"/>
                </a:solidFill>
                <a:latin typeface="Times New Roman"/>
              </a:rPr>
              <a:t>Frames</a:t>
            </a:r>
            <a:r>
              <a:rPr b="0" lang="en-US" sz="2400" spc="-1" strike="noStrike">
                <a:solidFill>
                  <a:srgbClr val="000000"/>
                </a:solidFill>
                <a:latin typeface="Times New Roman"/>
              </a:rPr>
              <a:t>. </a:t>
            </a:r>
            <a:endParaRPr b="0" lang="en-US" sz="2400" spc="-1" strike="noStrike">
              <a:solidFill>
                <a:srgbClr val="000000"/>
              </a:solidFill>
              <a:latin typeface="Calibri"/>
            </a:endParaRPr>
          </a:p>
          <a:p>
            <a:pPr lvl="2" marL="1143000" indent="-228600" algn="just">
              <a:lnSpc>
                <a:spcPct val="100000"/>
              </a:lnSpc>
              <a:spcBef>
                <a:spcPts val="499"/>
              </a:spcBef>
              <a:buClr>
                <a:srgbClr val="000000"/>
              </a:buClr>
              <a:buFont typeface="Arial"/>
              <a:buChar char="•"/>
            </a:pPr>
            <a:r>
              <a:rPr b="0" lang="en-US" sz="2200" spc="-1" strike="noStrike">
                <a:solidFill>
                  <a:srgbClr val="000000"/>
                </a:solidFill>
                <a:latin typeface="Times New Roman"/>
              </a:rPr>
              <a:t>The Data link layer adds the </a:t>
            </a:r>
            <a:r>
              <a:rPr b="1" lang="en-US" sz="2200" spc="-1" strike="noStrike">
                <a:solidFill>
                  <a:srgbClr val="0000cc"/>
                </a:solidFill>
                <a:latin typeface="Times New Roman"/>
              </a:rPr>
              <a:t>header</a:t>
            </a:r>
            <a:r>
              <a:rPr b="0" lang="en-US" sz="2200" spc="-1" strike="noStrike">
                <a:solidFill>
                  <a:srgbClr val="000000"/>
                </a:solidFill>
                <a:latin typeface="Times New Roman"/>
              </a:rPr>
              <a:t> and </a:t>
            </a:r>
            <a:r>
              <a:rPr b="1" lang="en-US" sz="2200" spc="-1" strike="noStrike">
                <a:solidFill>
                  <a:srgbClr val="0000cc"/>
                </a:solidFill>
                <a:latin typeface="Times New Roman"/>
              </a:rPr>
              <a:t>trailer</a:t>
            </a:r>
            <a:r>
              <a:rPr b="0" lang="en-US" sz="2200" spc="-1" strike="noStrike">
                <a:solidFill>
                  <a:srgbClr val="000000"/>
                </a:solidFill>
                <a:latin typeface="Times New Roman"/>
              </a:rPr>
              <a:t> to the frame. </a:t>
            </a:r>
            <a:endParaRPr b="0" lang="en-US" sz="2200" spc="-1" strike="noStrike">
              <a:solidFill>
                <a:srgbClr val="000000"/>
              </a:solidFill>
              <a:latin typeface="Calibri"/>
            </a:endParaRPr>
          </a:p>
          <a:p>
            <a:pPr lvl="2" marL="1143000" indent="-228600" algn="just">
              <a:lnSpc>
                <a:spcPct val="100000"/>
              </a:lnSpc>
              <a:spcBef>
                <a:spcPts val="499"/>
              </a:spcBef>
              <a:buClr>
                <a:srgbClr val="000000"/>
              </a:buClr>
              <a:buFont typeface="Arial"/>
              <a:buChar char="•"/>
            </a:pPr>
            <a:r>
              <a:rPr b="0" lang="en-US" sz="2200" spc="-1" strike="noStrike">
                <a:solidFill>
                  <a:srgbClr val="000000"/>
                </a:solidFill>
                <a:latin typeface="Times New Roman"/>
              </a:rPr>
              <a:t>The header which is added to the frame contains the </a:t>
            </a:r>
            <a:r>
              <a:rPr b="1" lang="en-US" sz="2200" spc="-1" strike="noStrike">
                <a:solidFill>
                  <a:srgbClr val="000000"/>
                </a:solidFill>
                <a:latin typeface="Times New Roman"/>
              </a:rPr>
              <a:t>hardware destination and source address</a:t>
            </a:r>
            <a:r>
              <a:rPr b="0" lang="en-US" sz="2200" spc="-1" strike="noStrike">
                <a:solidFill>
                  <a:srgbClr val="000000"/>
                </a:solidFill>
                <a:latin typeface="Times New Roman"/>
              </a:rPr>
              <a:t>.</a:t>
            </a:r>
            <a:endParaRPr b="0" lang="en-US" sz="2200" spc="-1" strike="noStrike">
              <a:solidFill>
                <a:srgbClr val="000000"/>
              </a:solidFill>
              <a:latin typeface="Calibri"/>
            </a:endParaRPr>
          </a:p>
          <a:p>
            <a:endParaRPr b="0" lang="en-US" sz="22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Physical Addressing: </a:t>
            </a:r>
            <a:r>
              <a:rPr b="0" lang="en-US" sz="2400" spc="-1" strike="noStrike">
                <a:solidFill>
                  <a:srgbClr val="000000"/>
                </a:solidFill>
                <a:latin typeface="Times New Roman"/>
              </a:rPr>
              <a:t>The Data link layer adds a </a:t>
            </a:r>
            <a:r>
              <a:rPr b="1" lang="en-US" sz="2400" spc="-1" strike="noStrike">
                <a:solidFill>
                  <a:srgbClr val="0000cc"/>
                </a:solidFill>
                <a:latin typeface="Times New Roman"/>
              </a:rPr>
              <a:t>header</a:t>
            </a:r>
            <a:r>
              <a:rPr b="0" lang="en-US" sz="2400" spc="-1" strike="noStrike">
                <a:solidFill>
                  <a:srgbClr val="000000"/>
                </a:solidFill>
                <a:latin typeface="Times New Roman"/>
              </a:rPr>
              <a:t> to the frame that contains a </a:t>
            </a:r>
            <a:r>
              <a:rPr b="1" lang="en-US" sz="2400" spc="-1" strike="noStrike">
                <a:solidFill>
                  <a:srgbClr val="000000"/>
                </a:solidFill>
                <a:latin typeface="Times New Roman"/>
              </a:rPr>
              <a:t>destination address</a:t>
            </a:r>
            <a:r>
              <a:rPr b="0" lang="en-US" sz="2400" spc="-1" strike="noStrike">
                <a:solidFill>
                  <a:srgbClr val="000000"/>
                </a:solidFill>
                <a:latin typeface="Times New Roman"/>
              </a:rPr>
              <a:t>. </a:t>
            </a:r>
            <a:endParaRPr b="0" lang="en-US" sz="2400" spc="-1" strike="noStrike">
              <a:solidFill>
                <a:srgbClr val="000000"/>
              </a:solidFill>
              <a:latin typeface="Calibri"/>
            </a:endParaRPr>
          </a:p>
          <a:p>
            <a:pPr lvl="2" marL="1143000" indent="-228600" algn="just">
              <a:lnSpc>
                <a:spcPct val="100000"/>
              </a:lnSpc>
              <a:spcBef>
                <a:spcPts val="499"/>
              </a:spcBef>
              <a:buClr>
                <a:srgbClr val="000000"/>
              </a:buClr>
              <a:buFont typeface="Arial"/>
              <a:buChar char="•"/>
            </a:pPr>
            <a:r>
              <a:rPr b="0" lang="en-US" sz="2200" spc="-1" strike="noStrike">
                <a:solidFill>
                  <a:srgbClr val="000000"/>
                </a:solidFill>
                <a:latin typeface="Times New Roman"/>
              </a:rPr>
              <a:t>The frame is </a:t>
            </a:r>
            <a:r>
              <a:rPr b="1" lang="en-US" sz="2200" spc="-1" strike="noStrike">
                <a:solidFill>
                  <a:srgbClr val="000000"/>
                </a:solidFill>
                <a:latin typeface="Times New Roman"/>
              </a:rPr>
              <a:t>transmitted</a:t>
            </a:r>
            <a:r>
              <a:rPr b="0" lang="en-US" sz="2200" spc="-1" strike="noStrike">
                <a:solidFill>
                  <a:srgbClr val="000000"/>
                </a:solidFill>
                <a:latin typeface="Times New Roman"/>
              </a:rPr>
              <a:t> to the destination address mentioned in the header.</a:t>
            </a:r>
            <a:endParaRPr b="0" lang="en-US" sz="2200" spc="-1" strike="noStrike">
              <a:solidFill>
                <a:srgbClr val="000000"/>
              </a:solidFill>
              <a:latin typeface="Calibri"/>
            </a:endParaRPr>
          </a:p>
        </p:txBody>
      </p:sp>
      <p:sp>
        <p:nvSpPr>
          <p:cNvPr id="224"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2: </a:t>
            </a:r>
            <a:r>
              <a:rPr b="1" lang="en-US" sz="3600" spc="-1" strike="noStrike">
                <a:solidFill>
                  <a:srgbClr val="0000cc"/>
                </a:solidFill>
                <a:latin typeface="Cambria"/>
              </a:rPr>
              <a:t>Data Link Layer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52" dur="indefinite" restart="never" nodeType="tmRoot">
          <p:childTnLst>
            <p:seq>
              <p:cTn id="153" dur="indefinite" nodeType="mainSeq">
                <p:childTnLst>
                  <p:par>
                    <p:cTn id="154" fill="hold">
                      <p:stCondLst>
                        <p:cond delay="indefinite"/>
                      </p:stCondLst>
                      <p:childTnLst>
                        <p:par>
                          <p:cTn id="155" fill="hold">
                            <p:stCondLst>
                              <p:cond delay="0"/>
                            </p:stCondLst>
                            <p:childTnLst>
                              <p:par>
                                <p:cTn id="156" nodeType="clickEffect" fill="hold" presetClass="entr" presetID="42">
                                  <p:stCondLst>
                                    <p:cond delay="0"/>
                                  </p:stCondLst>
                                  <p:childTnLst>
                                    <p:set>
                                      <p:cBhvr>
                                        <p:cTn id="157" dur="1" fill="hold">
                                          <p:stCondLst>
                                            <p:cond delay="0"/>
                                          </p:stCondLst>
                                        </p:cTn>
                                        <p:tgtEl>
                                          <p:spTgt spid="223">
                                            <p:txEl>
                                              <p:pRg st="6" end="6"/>
                                            </p:txEl>
                                          </p:spTgt>
                                        </p:tgtEl>
                                        <p:attrNameLst>
                                          <p:attrName>style.visibility</p:attrName>
                                        </p:attrNameLst>
                                      </p:cBhvr>
                                      <p:to>
                                        <p:strVal val="visible"/>
                                      </p:to>
                                    </p:set>
                                    <p:animEffect filter="fade" transition="in">
                                      <p:cBhvr additive="repl">
                                        <p:cTn id="158" dur="1000"/>
                                        <p:tgtEl>
                                          <p:spTgt spid="223">
                                            <p:txEl>
                                              <p:pRg st="6" end="6"/>
                                            </p:txEl>
                                          </p:spTgt>
                                        </p:tgtEl>
                                      </p:cBhvr>
                                    </p:animEffect>
                                    <p:anim calcmode="lin" valueType="num">
                                      <p:cBhvr additive="repl">
                                        <p:cTn id="159" dur="1000" fill="hold"/>
                                        <p:tgtEl>
                                          <p:spTgt spid="223">
                                            <p:txEl>
                                              <p:pRg st="6" end="6"/>
                                            </p:txEl>
                                          </p:spTgt>
                                        </p:tgtEl>
                                        <p:attrNameLst>
                                          <p:attrName>ppt_x</p:attrName>
                                        </p:attrNameLst>
                                      </p:cBhvr>
                                      <p:tavLst>
                                        <p:tav tm="0">
                                          <p:val>
                                            <p:strVal val="#ppt_x"/>
                                          </p:val>
                                        </p:tav>
                                        <p:tav tm="100000">
                                          <p:val>
                                            <p:strVal val="#ppt_x"/>
                                          </p:val>
                                        </p:tav>
                                      </p:tavLst>
                                    </p:anim>
                                    <p:anim calcmode="lin" valueType="num">
                                      <p:cBhvr additive="repl">
                                        <p:cTn id="160" dur="1000" fill="hold"/>
                                        <p:tgtEl>
                                          <p:spTgt spid="223">
                                            <p:txEl>
                                              <p:pRg st="6" end="6"/>
                                            </p:txEl>
                                          </p:spTgt>
                                        </p:tgtEl>
                                        <p:attrNameLst>
                                          <p:attrName>ppt_y</p:attrName>
                                        </p:attrNameLst>
                                      </p:cBhvr>
                                      <p:tavLst>
                                        <p:tav tm="0">
                                          <p:val>
                                            <p:strVal val="#ppt_y+.1"/>
                                          </p:val>
                                        </p:tav>
                                        <p:tav tm="100000">
                                          <p:val>
                                            <p:strVal val="#ppt_y"/>
                                          </p:val>
                                        </p:tav>
                                      </p:tavLst>
                                    </p:anim>
                                  </p:childTnLst>
                                </p:cTn>
                              </p:par>
                              <p:par>
                                <p:cTn id="161" nodeType="withEffect" fill="hold" presetClass="entr" presetID="42">
                                  <p:stCondLst>
                                    <p:cond delay="0"/>
                                  </p:stCondLst>
                                  <p:childTnLst>
                                    <p:set>
                                      <p:cBhvr>
                                        <p:cTn id="162" dur="1" fill="hold">
                                          <p:stCondLst>
                                            <p:cond delay="0"/>
                                          </p:stCondLst>
                                        </p:cTn>
                                        <p:tgtEl>
                                          <p:spTgt spid="223">
                                            <p:txEl>
                                              <p:pRg st="7" end="7"/>
                                            </p:txEl>
                                          </p:spTgt>
                                        </p:tgtEl>
                                        <p:attrNameLst>
                                          <p:attrName>style.visibility</p:attrName>
                                        </p:attrNameLst>
                                      </p:cBhvr>
                                      <p:to>
                                        <p:strVal val="visible"/>
                                      </p:to>
                                    </p:set>
                                    <p:animEffect filter="fade" transition="in">
                                      <p:cBhvr additive="repl">
                                        <p:cTn id="163" dur="1000"/>
                                        <p:tgtEl>
                                          <p:spTgt spid="223">
                                            <p:txEl>
                                              <p:pRg st="7" end="7"/>
                                            </p:txEl>
                                          </p:spTgt>
                                        </p:tgtEl>
                                      </p:cBhvr>
                                    </p:animEffect>
                                    <p:anim calcmode="lin" valueType="num">
                                      <p:cBhvr additive="repl">
                                        <p:cTn id="164" dur="1000" fill="hold"/>
                                        <p:tgtEl>
                                          <p:spTgt spid="223">
                                            <p:txEl>
                                              <p:pRg st="7" end="7"/>
                                            </p:txEl>
                                          </p:spTgt>
                                        </p:tgtEl>
                                        <p:attrNameLst>
                                          <p:attrName>ppt_x</p:attrName>
                                        </p:attrNameLst>
                                      </p:cBhvr>
                                      <p:tavLst>
                                        <p:tav tm="0">
                                          <p:val>
                                            <p:strVal val="#ppt_x"/>
                                          </p:val>
                                        </p:tav>
                                        <p:tav tm="100000">
                                          <p:val>
                                            <p:strVal val="#ppt_x"/>
                                          </p:val>
                                        </p:tav>
                                      </p:tavLst>
                                    </p:anim>
                                    <p:anim calcmode="lin" valueType="num">
                                      <p:cBhvr additive="repl">
                                        <p:cTn id="165" dur="1000" fill="hold"/>
                                        <p:tgtEl>
                                          <p:spTgt spid="22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1A712D58-D8F4-450C-9A1C-EA517681C313}" type="slidenum">
              <a:rPr b="0" lang="en-US" sz="1200" spc="-1" strike="noStrike">
                <a:solidFill>
                  <a:srgbClr val="8b8b8b"/>
                </a:solidFill>
                <a:latin typeface="Calibri"/>
              </a:rPr>
              <a:t>23</a:t>
            </a:fld>
            <a:endParaRPr b="0" lang="en-US" sz="1200" spc="-1" strike="noStrike">
              <a:latin typeface="Times New Roman"/>
            </a:endParaRPr>
          </a:p>
        </p:txBody>
      </p:sp>
      <p:sp>
        <p:nvSpPr>
          <p:cNvPr id="226" name="PlaceHolder 2"/>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227"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28"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29" name="PlaceHolder 3"/>
          <p:cNvSpPr>
            <a:spLocks noGrp="1"/>
          </p:cNvSpPr>
          <p:nvPr>
            <p:ph/>
          </p:nvPr>
        </p:nvSpPr>
        <p:spPr>
          <a:xfrm>
            <a:off x="93240" y="927000"/>
            <a:ext cx="8910360" cy="538092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1" lang="en-US" sz="2800" spc="-1" strike="noStrike">
                <a:solidFill>
                  <a:srgbClr val="000000"/>
                </a:solidFill>
                <a:latin typeface="Times New Roman"/>
              </a:rPr>
              <a:t>Functions of the Data-link layer</a:t>
            </a:r>
            <a:endParaRPr b="0" lang="en-US" sz="28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Flow Control: </a:t>
            </a:r>
            <a:r>
              <a:rPr b="0" lang="en-US" sz="2400" spc="-1" strike="noStrike">
                <a:solidFill>
                  <a:srgbClr val="000000"/>
                </a:solidFill>
                <a:latin typeface="Times New Roman"/>
              </a:rPr>
              <a:t>it is the main functionality of the Data-link layer</a:t>
            </a:r>
            <a:r>
              <a:rPr b="0" lang="en-US" sz="2300" spc="-1" strike="noStrike">
                <a:solidFill>
                  <a:srgbClr val="000000"/>
                </a:solidFill>
                <a:latin typeface="Times New Roman"/>
              </a:rPr>
              <a:t>. </a:t>
            </a:r>
            <a:endParaRPr b="0" lang="en-US" sz="2300" spc="-1" strike="noStrike">
              <a:solidFill>
                <a:srgbClr val="000000"/>
              </a:solidFill>
              <a:latin typeface="Calibri"/>
            </a:endParaRPr>
          </a:p>
          <a:p>
            <a:pPr lvl="2" marL="1143000" indent="-228600" algn="just">
              <a:lnSpc>
                <a:spcPct val="100000"/>
              </a:lnSpc>
              <a:spcBef>
                <a:spcPts val="499"/>
              </a:spcBef>
              <a:buClr>
                <a:srgbClr val="000000"/>
              </a:buClr>
              <a:buFont typeface="Arial"/>
              <a:buChar char="•"/>
            </a:pPr>
            <a:r>
              <a:rPr b="0" lang="en-US" sz="2200" spc="-1" strike="noStrike">
                <a:solidFill>
                  <a:srgbClr val="000000"/>
                </a:solidFill>
                <a:latin typeface="Times New Roman"/>
              </a:rPr>
              <a:t>It is the technique through which the </a:t>
            </a:r>
            <a:r>
              <a:rPr b="1" lang="en-US" sz="2200" spc="-1" strike="noStrike">
                <a:solidFill>
                  <a:srgbClr val="000000"/>
                </a:solidFill>
                <a:latin typeface="Times New Roman"/>
              </a:rPr>
              <a:t>constant data rate is maintained</a:t>
            </a:r>
            <a:r>
              <a:rPr b="0" lang="en-US" sz="2200" spc="-1" strike="noStrike">
                <a:solidFill>
                  <a:srgbClr val="000000"/>
                </a:solidFill>
                <a:latin typeface="Times New Roman"/>
              </a:rPr>
              <a:t> on both sides so that </a:t>
            </a:r>
            <a:r>
              <a:rPr b="1" lang="en-US" sz="2200" spc="-1" strike="noStrike">
                <a:solidFill>
                  <a:srgbClr val="000000"/>
                </a:solidFill>
                <a:latin typeface="Times New Roman"/>
              </a:rPr>
              <a:t>no data get corrupted</a:t>
            </a:r>
            <a:r>
              <a:rPr b="0" lang="en-US" sz="2200" spc="-1" strike="noStrike">
                <a:solidFill>
                  <a:srgbClr val="000000"/>
                </a:solidFill>
                <a:latin typeface="Times New Roman"/>
              </a:rPr>
              <a:t>. </a:t>
            </a:r>
            <a:endParaRPr b="0" lang="en-US" sz="2200" spc="-1" strike="noStrike">
              <a:solidFill>
                <a:srgbClr val="000000"/>
              </a:solidFill>
              <a:latin typeface="Calibri"/>
            </a:endParaRPr>
          </a:p>
          <a:p>
            <a:pPr lvl="2" marL="1143000" indent="-228600" algn="just">
              <a:lnSpc>
                <a:spcPct val="100000"/>
              </a:lnSpc>
              <a:spcBef>
                <a:spcPts val="499"/>
              </a:spcBef>
              <a:buClr>
                <a:srgbClr val="000000"/>
              </a:buClr>
              <a:buFont typeface="Arial"/>
              <a:buChar char="•"/>
            </a:pPr>
            <a:r>
              <a:rPr b="0" lang="en-US" sz="2200" spc="-1" strike="noStrike">
                <a:solidFill>
                  <a:srgbClr val="000000"/>
                </a:solidFill>
                <a:latin typeface="Times New Roman"/>
              </a:rPr>
              <a:t>It ensures that the </a:t>
            </a:r>
            <a:r>
              <a:rPr b="1" lang="en-US" sz="2200" spc="-1" strike="noStrike">
                <a:solidFill>
                  <a:srgbClr val="000000"/>
                </a:solidFill>
                <a:latin typeface="Times New Roman"/>
              </a:rPr>
              <a:t>transmitting station </a:t>
            </a:r>
            <a:r>
              <a:rPr b="0" lang="en-US" sz="2200" spc="-1" strike="noStrike">
                <a:solidFill>
                  <a:srgbClr val="000000"/>
                </a:solidFill>
                <a:latin typeface="Times New Roman"/>
              </a:rPr>
              <a:t>such as a server with higher processing speed </a:t>
            </a:r>
            <a:r>
              <a:rPr b="1" lang="en-US" sz="2200" spc="-1" strike="noStrike">
                <a:solidFill>
                  <a:srgbClr val="0000cc"/>
                </a:solidFill>
                <a:latin typeface="Times New Roman"/>
              </a:rPr>
              <a:t>does not exceed </a:t>
            </a:r>
            <a:r>
              <a:rPr b="0" lang="en-US" sz="2200" spc="-1" strike="noStrike">
                <a:solidFill>
                  <a:srgbClr val="000000"/>
                </a:solidFill>
                <a:latin typeface="Times New Roman"/>
              </a:rPr>
              <a:t>the </a:t>
            </a:r>
            <a:r>
              <a:rPr b="1" lang="en-US" sz="2200" spc="-1" strike="noStrike">
                <a:solidFill>
                  <a:srgbClr val="000000"/>
                </a:solidFill>
                <a:latin typeface="Times New Roman"/>
              </a:rPr>
              <a:t>receiving station</a:t>
            </a:r>
            <a:r>
              <a:rPr b="0" lang="en-US" sz="2200" spc="-1" strike="noStrike">
                <a:solidFill>
                  <a:srgbClr val="000000"/>
                </a:solidFill>
                <a:latin typeface="Times New Roman"/>
              </a:rPr>
              <a:t>, with lower processing speed.</a:t>
            </a:r>
            <a:endParaRPr b="0" lang="en-US" sz="22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Error Control: </a:t>
            </a:r>
            <a:r>
              <a:rPr b="0" lang="en-US" sz="2400" spc="-1" strike="noStrike">
                <a:solidFill>
                  <a:srgbClr val="000000"/>
                </a:solidFill>
                <a:latin typeface="Times New Roman"/>
              </a:rPr>
              <a:t>Error control is achieved by adding a calculated value CRC (Cyclic Redundancy Check) that is placed to the Data link layer's </a:t>
            </a:r>
            <a:r>
              <a:rPr b="1" lang="en-US" sz="2400" spc="-1" strike="noStrike">
                <a:solidFill>
                  <a:srgbClr val="0000cc"/>
                </a:solidFill>
                <a:latin typeface="Times New Roman"/>
              </a:rPr>
              <a:t>trailer</a:t>
            </a:r>
            <a:r>
              <a:rPr b="0" lang="en-US" sz="2400" spc="-1" strike="noStrike">
                <a:solidFill>
                  <a:srgbClr val="000000"/>
                </a:solidFill>
                <a:latin typeface="Times New Roman"/>
              </a:rPr>
              <a:t> which is </a:t>
            </a:r>
            <a:r>
              <a:rPr b="1" lang="en-US" sz="2400" spc="-1" strike="noStrike">
                <a:solidFill>
                  <a:srgbClr val="000000"/>
                </a:solidFill>
                <a:latin typeface="Times New Roman"/>
              </a:rPr>
              <a:t>added to the message frame before it is sent to the physical layer</a:t>
            </a:r>
            <a:r>
              <a:rPr b="0" lang="en-US" sz="2400" spc="-1" strike="noStrike">
                <a:solidFill>
                  <a:srgbClr val="000000"/>
                </a:solidFill>
                <a:latin typeface="Times New Roman"/>
              </a:rPr>
              <a:t>. </a:t>
            </a:r>
            <a:endParaRPr b="0" lang="en-US" sz="2400" spc="-1" strike="noStrike">
              <a:solidFill>
                <a:srgbClr val="000000"/>
              </a:solidFill>
              <a:latin typeface="Calibri"/>
            </a:endParaRPr>
          </a:p>
          <a:p>
            <a:pPr lvl="2" marL="1143000" indent="-228600" algn="just">
              <a:lnSpc>
                <a:spcPct val="100000"/>
              </a:lnSpc>
              <a:spcBef>
                <a:spcPts val="499"/>
              </a:spcBef>
              <a:buClr>
                <a:srgbClr val="000000"/>
              </a:buClr>
              <a:buFont typeface="Arial"/>
              <a:buChar char="•"/>
            </a:pPr>
            <a:r>
              <a:rPr b="0" lang="en-US" sz="2200" spc="-1" strike="noStrike">
                <a:solidFill>
                  <a:srgbClr val="000000"/>
                </a:solidFill>
                <a:latin typeface="Times New Roman"/>
              </a:rPr>
              <a:t>If any error seems to occur, then the receiver sends the acknowledgment for the </a:t>
            </a:r>
            <a:r>
              <a:rPr b="1" lang="en-US" sz="2200" spc="-1" strike="noStrike">
                <a:solidFill>
                  <a:srgbClr val="000000"/>
                </a:solidFill>
                <a:latin typeface="Times New Roman"/>
              </a:rPr>
              <a:t>retransmission</a:t>
            </a:r>
            <a:r>
              <a:rPr b="0" lang="en-US" sz="2200" spc="-1" strike="noStrike">
                <a:solidFill>
                  <a:srgbClr val="000000"/>
                </a:solidFill>
                <a:latin typeface="Times New Roman"/>
              </a:rPr>
              <a:t> of the corrupted frames.</a:t>
            </a:r>
            <a:endParaRPr b="0" lang="en-US" sz="2200" spc="-1" strike="noStrike">
              <a:solidFill>
                <a:srgbClr val="000000"/>
              </a:solidFill>
              <a:latin typeface="Calibri"/>
            </a:endParaRPr>
          </a:p>
        </p:txBody>
      </p:sp>
      <p:sp>
        <p:nvSpPr>
          <p:cNvPr id="230"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2: </a:t>
            </a:r>
            <a:r>
              <a:rPr b="1" lang="en-US" sz="3600" spc="-1" strike="noStrike">
                <a:solidFill>
                  <a:srgbClr val="0000cc"/>
                </a:solidFill>
                <a:latin typeface="Cambria"/>
              </a:rPr>
              <a:t>Data Link Layer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66" dur="indefinite" restart="never" nodeType="tmRoot">
          <p:childTnLst>
            <p:seq>
              <p:cTn id="167" dur="indefinite" nodeType="mainSeq">
                <p:childTnLst>
                  <p:par>
                    <p:cTn id="168" fill="hold">
                      <p:stCondLst>
                        <p:cond delay="indefinite"/>
                      </p:stCondLst>
                      <p:childTnLst>
                        <p:par>
                          <p:cTn id="169" fill="hold">
                            <p:stCondLst>
                              <p:cond delay="0"/>
                            </p:stCondLst>
                            <p:childTnLst>
                              <p:par>
                                <p:cTn id="170" nodeType="clickEffect" fill="hold" presetClass="entr" presetID="42">
                                  <p:stCondLst>
                                    <p:cond delay="0"/>
                                  </p:stCondLst>
                                  <p:childTnLst>
                                    <p:set>
                                      <p:cBhvr>
                                        <p:cTn id="171" dur="1" fill="hold">
                                          <p:stCondLst>
                                            <p:cond delay="0"/>
                                          </p:stCondLst>
                                        </p:cTn>
                                        <p:tgtEl>
                                          <p:spTgt spid="229">
                                            <p:txEl>
                                              <p:pRg st="4" end="4"/>
                                            </p:txEl>
                                          </p:spTgt>
                                        </p:tgtEl>
                                        <p:attrNameLst>
                                          <p:attrName>style.visibility</p:attrName>
                                        </p:attrNameLst>
                                      </p:cBhvr>
                                      <p:to>
                                        <p:strVal val="visible"/>
                                      </p:to>
                                    </p:set>
                                    <p:animEffect filter="fade" transition="in">
                                      <p:cBhvr additive="repl">
                                        <p:cTn id="172" dur="1000"/>
                                        <p:tgtEl>
                                          <p:spTgt spid="229">
                                            <p:txEl>
                                              <p:pRg st="4" end="4"/>
                                            </p:txEl>
                                          </p:spTgt>
                                        </p:tgtEl>
                                      </p:cBhvr>
                                    </p:animEffect>
                                    <p:anim calcmode="lin" valueType="num">
                                      <p:cBhvr additive="repl">
                                        <p:cTn id="173" dur="1000" fill="hold"/>
                                        <p:tgtEl>
                                          <p:spTgt spid="229">
                                            <p:txEl>
                                              <p:pRg st="4" end="4"/>
                                            </p:txEl>
                                          </p:spTgt>
                                        </p:tgtEl>
                                        <p:attrNameLst>
                                          <p:attrName>ppt_x</p:attrName>
                                        </p:attrNameLst>
                                      </p:cBhvr>
                                      <p:tavLst>
                                        <p:tav tm="0">
                                          <p:val>
                                            <p:strVal val="#ppt_x"/>
                                          </p:val>
                                        </p:tav>
                                        <p:tav tm="100000">
                                          <p:val>
                                            <p:strVal val="#ppt_x"/>
                                          </p:val>
                                        </p:tav>
                                      </p:tavLst>
                                    </p:anim>
                                    <p:anim calcmode="lin" valueType="num">
                                      <p:cBhvr additive="repl">
                                        <p:cTn id="174" dur="1000" fill="hold"/>
                                        <p:tgtEl>
                                          <p:spTgt spid="229">
                                            <p:txEl>
                                              <p:pRg st="4" end="4"/>
                                            </p:txEl>
                                          </p:spTgt>
                                        </p:tgtEl>
                                        <p:attrNameLst>
                                          <p:attrName>ppt_y</p:attrName>
                                        </p:attrNameLst>
                                      </p:cBhvr>
                                      <p:tavLst>
                                        <p:tav tm="0">
                                          <p:val>
                                            <p:strVal val="#ppt_y+.1"/>
                                          </p:val>
                                        </p:tav>
                                        <p:tav tm="100000">
                                          <p:val>
                                            <p:strVal val="#ppt_y"/>
                                          </p:val>
                                        </p:tav>
                                      </p:tavLst>
                                    </p:anim>
                                  </p:childTnLst>
                                </p:cTn>
                              </p:par>
                              <p:par>
                                <p:cTn id="175" nodeType="withEffect" fill="hold" presetClass="entr" presetID="42">
                                  <p:stCondLst>
                                    <p:cond delay="0"/>
                                  </p:stCondLst>
                                  <p:childTnLst>
                                    <p:set>
                                      <p:cBhvr>
                                        <p:cTn id="176" dur="1" fill="hold">
                                          <p:stCondLst>
                                            <p:cond delay="0"/>
                                          </p:stCondLst>
                                        </p:cTn>
                                        <p:tgtEl>
                                          <p:spTgt spid="229">
                                            <p:txEl>
                                              <p:pRg st="5" end="5"/>
                                            </p:txEl>
                                          </p:spTgt>
                                        </p:tgtEl>
                                        <p:attrNameLst>
                                          <p:attrName>style.visibility</p:attrName>
                                        </p:attrNameLst>
                                      </p:cBhvr>
                                      <p:to>
                                        <p:strVal val="visible"/>
                                      </p:to>
                                    </p:set>
                                    <p:animEffect filter="fade" transition="in">
                                      <p:cBhvr additive="repl">
                                        <p:cTn id="177" dur="1000"/>
                                        <p:tgtEl>
                                          <p:spTgt spid="229">
                                            <p:txEl>
                                              <p:pRg st="5" end="5"/>
                                            </p:txEl>
                                          </p:spTgt>
                                        </p:tgtEl>
                                      </p:cBhvr>
                                    </p:animEffect>
                                    <p:anim calcmode="lin" valueType="num">
                                      <p:cBhvr additive="repl">
                                        <p:cTn id="178" dur="1000" fill="hold"/>
                                        <p:tgtEl>
                                          <p:spTgt spid="229">
                                            <p:txEl>
                                              <p:pRg st="5" end="5"/>
                                            </p:txEl>
                                          </p:spTgt>
                                        </p:tgtEl>
                                        <p:attrNameLst>
                                          <p:attrName>ppt_x</p:attrName>
                                        </p:attrNameLst>
                                      </p:cBhvr>
                                      <p:tavLst>
                                        <p:tav tm="0">
                                          <p:val>
                                            <p:strVal val="#ppt_x"/>
                                          </p:val>
                                        </p:tav>
                                        <p:tav tm="100000">
                                          <p:val>
                                            <p:strVal val="#ppt_x"/>
                                          </p:val>
                                        </p:tav>
                                      </p:tavLst>
                                    </p:anim>
                                    <p:anim calcmode="lin" valueType="num">
                                      <p:cBhvr additive="repl">
                                        <p:cTn id="179" dur="1000" fill="hold"/>
                                        <p:tgtEl>
                                          <p:spTgt spid="22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06ADC4DD-41D9-47B3-9BD0-55CC87349CF2}" type="slidenum">
              <a:rPr b="0" lang="en-US" sz="1200" spc="-1" strike="noStrike">
                <a:solidFill>
                  <a:srgbClr val="8b8b8b"/>
                </a:solidFill>
                <a:latin typeface="Calibri"/>
              </a:rPr>
              <a:t>24</a:t>
            </a:fld>
            <a:endParaRPr b="0" lang="en-US" sz="1200" spc="-1" strike="noStrike">
              <a:latin typeface="Times New Roman"/>
            </a:endParaRPr>
          </a:p>
        </p:txBody>
      </p:sp>
      <p:sp>
        <p:nvSpPr>
          <p:cNvPr id="232" name="PlaceHolder 2"/>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233"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34"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35" name="PlaceHolder 3"/>
          <p:cNvSpPr>
            <a:spLocks noGrp="1"/>
          </p:cNvSpPr>
          <p:nvPr>
            <p:ph/>
          </p:nvPr>
        </p:nvSpPr>
        <p:spPr>
          <a:xfrm>
            <a:off x="294840" y="927000"/>
            <a:ext cx="8708760" cy="538092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1" lang="en-US" sz="2800" spc="-1" strike="noStrike">
                <a:solidFill>
                  <a:srgbClr val="000000"/>
                </a:solidFill>
                <a:latin typeface="Times New Roman"/>
              </a:rPr>
              <a:t>Functions of the Data-link layer</a:t>
            </a:r>
            <a:endParaRPr b="0" lang="en-US" sz="28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Access Control: </a:t>
            </a:r>
            <a:r>
              <a:rPr b="0" lang="en-US" sz="2400" spc="-1" strike="noStrike">
                <a:solidFill>
                  <a:srgbClr val="000000"/>
                </a:solidFill>
                <a:latin typeface="Times New Roman"/>
              </a:rPr>
              <a:t>When two or more devices are connected to the same communication channel, then the </a:t>
            </a:r>
            <a:r>
              <a:rPr b="1" lang="en-US" sz="2400" spc="-1" strike="noStrike">
                <a:solidFill>
                  <a:srgbClr val="0000cc"/>
                </a:solidFill>
                <a:latin typeface="Times New Roman"/>
              </a:rPr>
              <a:t>data link layer protocols </a:t>
            </a:r>
            <a:r>
              <a:rPr b="0" lang="en-US" sz="2400" spc="-1" strike="noStrike">
                <a:solidFill>
                  <a:srgbClr val="000000"/>
                </a:solidFill>
                <a:latin typeface="Times New Roman"/>
              </a:rPr>
              <a:t>are used to </a:t>
            </a:r>
            <a:r>
              <a:rPr b="1" lang="en-US" sz="2400" spc="-1" strike="noStrike">
                <a:solidFill>
                  <a:srgbClr val="000000"/>
                </a:solidFill>
                <a:latin typeface="Times New Roman"/>
              </a:rPr>
              <a:t>determine which device has control over the link at a given time</a:t>
            </a:r>
            <a:r>
              <a:rPr b="0" lang="en-US" sz="2400" spc="-1" strike="noStrike">
                <a:solidFill>
                  <a:srgbClr val="000000"/>
                </a:solidFill>
                <a:latin typeface="Times New Roman"/>
              </a:rPr>
              <a:t>.</a:t>
            </a:r>
            <a:endParaRPr b="0" lang="en-US" sz="2400" spc="-1" strike="noStrike">
              <a:solidFill>
                <a:srgbClr val="000000"/>
              </a:solidFill>
              <a:latin typeface="Calibri"/>
            </a:endParaRPr>
          </a:p>
          <a:p>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1" lang="en-US" sz="2400" spc="-1" strike="noStrike">
                <a:solidFill>
                  <a:srgbClr val="000000"/>
                </a:solidFill>
                <a:latin typeface="Times New Roman"/>
              </a:rPr>
              <a:t>Common networking components that function at layer 2 include</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600" spc="-1" strike="noStrike">
                <a:solidFill>
                  <a:srgbClr val="000000"/>
                </a:solidFill>
                <a:latin typeface="Times New Roman"/>
              </a:rPr>
              <a:t>Network interface cards</a:t>
            </a:r>
            <a:endParaRPr b="0" lang="en-US" sz="26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600" spc="-1" strike="noStrike">
                <a:solidFill>
                  <a:srgbClr val="000000"/>
                </a:solidFill>
                <a:latin typeface="Times New Roman"/>
              </a:rPr>
              <a:t>Ethernet and Token Ring </a:t>
            </a:r>
            <a:endParaRPr b="0" lang="en-US" sz="26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600" spc="-1" strike="noStrike">
                <a:solidFill>
                  <a:srgbClr val="000000"/>
                </a:solidFill>
                <a:latin typeface="Times New Roman"/>
              </a:rPr>
              <a:t>Switches</a:t>
            </a:r>
            <a:endParaRPr b="0" lang="en-US" sz="26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600" spc="-1" strike="noStrike">
                <a:solidFill>
                  <a:srgbClr val="000000"/>
                </a:solidFill>
                <a:latin typeface="Times New Roman"/>
              </a:rPr>
              <a:t>Bridges</a:t>
            </a:r>
            <a:endParaRPr b="0" lang="en-US" sz="2600" spc="-1" strike="noStrike">
              <a:solidFill>
                <a:srgbClr val="000000"/>
              </a:solidFill>
              <a:latin typeface="Calibri"/>
            </a:endParaRPr>
          </a:p>
        </p:txBody>
      </p:sp>
      <p:sp>
        <p:nvSpPr>
          <p:cNvPr id="236"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2: </a:t>
            </a:r>
            <a:r>
              <a:rPr b="1" lang="en-US" sz="3600" spc="-1" strike="noStrike">
                <a:solidFill>
                  <a:srgbClr val="0000cc"/>
                </a:solidFill>
                <a:latin typeface="Cambria"/>
              </a:rPr>
              <a:t>Data Link Layer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80" dur="indefinite" restart="never" nodeType="tmRoot">
          <p:childTnLst>
            <p:seq>
              <p:cTn id="181" dur="indefinite" nodeType="mainSeq">
                <p:childTnLst>
                  <p:par>
                    <p:cTn id="182" fill="hold">
                      <p:stCondLst>
                        <p:cond delay="indefinite"/>
                      </p:stCondLst>
                      <p:childTnLst>
                        <p:par>
                          <p:cTn id="183" fill="hold">
                            <p:stCondLst>
                              <p:cond delay="0"/>
                            </p:stCondLst>
                            <p:childTnLst>
                              <p:par>
                                <p:cTn id="184" nodeType="clickEffect" fill="hold" presetClass="entr" presetID="42">
                                  <p:stCondLst>
                                    <p:cond delay="0"/>
                                  </p:stCondLst>
                                  <p:childTnLst>
                                    <p:set>
                                      <p:cBhvr>
                                        <p:cTn id="185" dur="1" fill="hold">
                                          <p:stCondLst>
                                            <p:cond delay="0"/>
                                          </p:stCondLst>
                                        </p:cTn>
                                        <p:tgtEl>
                                          <p:spTgt spid="235">
                                            <p:txEl>
                                              <p:pRg st="3" end="3"/>
                                            </p:txEl>
                                          </p:spTgt>
                                        </p:tgtEl>
                                        <p:attrNameLst>
                                          <p:attrName>style.visibility</p:attrName>
                                        </p:attrNameLst>
                                      </p:cBhvr>
                                      <p:to>
                                        <p:strVal val="visible"/>
                                      </p:to>
                                    </p:set>
                                    <p:animEffect filter="fade" transition="in">
                                      <p:cBhvr additive="repl">
                                        <p:cTn id="186" dur="1000"/>
                                        <p:tgtEl>
                                          <p:spTgt spid="235">
                                            <p:txEl>
                                              <p:pRg st="3" end="3"/>
                                            </p:txEl>
                                          </p:spTgt>
                                        </p:tgtEl>
                                      </p:cBhvr>
                                    </p:animEffect>
                                    <p:anim calcmode="lin" valueType="num">
                                      <p:cBhvr additive="repl">
                                        <p:cTn id="187" dur="1000" fill="hold"/>
                                        <p:tgtEl>
                                          <p:spTgt spid="235">
                                            <p:txEl>
                                              <p:pRg st="3" end="3"/>
                                            </p:txEl>
                                          </p:spTgt>
                                        </p:tgtEl>
                                        <p:attrNameLst>
                                          <p:attrName>ppt_x</p:attrName>
                                        </p:attrNameLst>
                                      </p:cBhvr>
                                      <p:tavLst>
                                        <p:tav tm="0">
                                          <p:val>
                                            <p:strVal val="#ppt_x"/>
                                          </p:val>
                                        </p:tav>
                                        <p:tav tm="100000">
                                          <p:val>
                                            <p:strVal val="#ppt_x"/>
                                          </p:val>
                                        </p:tav>
                                      </p:tavLst>
                                    </p:anim>
                                    <p:anim calcmode="lin" valueType="num">
                                      <p:cBhvr additive="repl">
                                        <p:cTn id="188" dur="1000" fill="hold"/>
                                        <p:tgtEl>
                                          <p:spTgt spid="235">
                                            <p:txEl>
                                              <p:pRg st="3" end="3"/>
                                            </p:txEl>
                                          </p:spTgt>
                                        </p:tgtEl>
                                        <p:attrNameLst>
                                          <p:attrName>ppt_y</p:attrName>
                                        </p:attrNameLst>
                                      </p:cBhvr>
                                      <p:tavLst>
                                        <p:tav tm="0">
                                          <p:val>
                                            <p:strVal val="#ppt_y+.1"/>
                                          </p:val>
                                        </p:tav>
                                        <p:tav tm="100000">
                                          <p:val>
                                            <p:strVal val="#ppt_y"/>
                                          </p:val>
                                        </p:tav>
                                      </p:tavLst>
                                    </p:anim>
                                  </p:childTnLst>
                                </p:cTn>
                              </p:par>
                              <p:par>
                                <p:cTn id="189" nodeType="withEffect" fill="hold" presetClass="entr" presetID="42">
                                  <p:stCondLst>
                                    <p:cond delay="0"/>
                                  </p:stCondLst>
                                  <p:childTnLst>
                                    <p:set>
                                      <p:cBhvr>
                                        <p:cTn id="190" dur="1" fill="hold">
                                          <p:stCondLst>
                                            <p:cond delay="0"/>
                                          </p:stCondLst>
                                        </p:cTn>
                                        <p:tgtEl>
                                          <p:spTgt spid="235">
                                            <p:txEl>
                                              <p:pRg st="4" end="4"/>
                                            </p:txEl>
                                          </p:spTgt>
                                        </p:tgtEl>
                                        <p:attrNameLst>
                                          <p:attrName>style.visibility</p:attrName>
                                        </p:attrNameLst>
                                      </p:cBhvr>
                                      <p:to>
                                        <p:strVal val="visible"/>
                                      </p:to>
                                    </p:set>
                                    <p:animEffect filter="fade" transition="in">
                                      <p:cBhvr additive="repl">
                                        <p:cTn id="191" dur="1000"/>
                                        <p:tgtEl>
                                          <p:spTgt spid="235">
                                            <p:txEl>
                                              <p:pRg st="4" end="4"/>
                                            </p:txEl>
                                          </p:spTgt>
                                        </p:tgtEl>
                                      </p:cBhvr>
                                    </p:animEffect>
                                    <p:anim calcmode="lin" valueType="num">
                                      <p:cBhvr additive="repl">
                                        <p:cTn id="192" dur="1000" fill="hold"/>
                                        <p:tgtEl>
                                          <p:spTgt spid="235">
                                            <p:txEl>
                                              <p:pRg st="4" end="4"/>
                                            </p:txEl>
                                          </p:spTgt>
                                        </p:tgtEl>
                                        <p:attrNameLst>
                                          <p:attrName>ppt_x</p:attrName>
                                        </p:attrNameLst>
                                      </p:cBhvr>
                                      <p:tavLst>
                                        <p:tav tm="0">
                                          <p:val>
                                            <p:strVal val="#ppt_x"/>
                                          </p:val>
                                        </p:tav>
                                        <p:tav tm="100000">
                                          <p:val>
                                            <p:strVal val="#ppt_x"/>
                                          </p:val>
                                        </p:tav>
                                      </p:tavLst>
                                    </p:anim>
                                    <p:anim calcmode="lin" valueType="num">
                                      <p:cBhvr additive="repl">
                                        <p:cTn id="193" dur="1000" fill="hold"/>
                                        <p:tgtEl>
                                          <p:spTgt spid="235">
                                            <p:txEl>
                                              <p:pRg st="4" end="4"/>
                                            </p:txEl>
                                          </p:spTgt>
                                        </p:tgtEl>
                                        <p:attrNameLst>
                                          <p:attrName>ppt_y</p:attrName>
                                        </p:attrNameLst>
                                      </p:cBhvr>
                                      <p:tavLst>
                                        <p:tav tm="0">
                                          <p:val>
                                            <p:strVal val="#ppt_y+.1"/>
                                          </p:val>
                                        </p:tav>
                                        <p:tav tm="100000">
                                          <p:val>
                                            <p:strVal val="#ppt_y"/>
                                          </p:val>
                                        </p:tav>
                                      </p:tavLst>
                                    </p:anim>
                                  </p:childTnLst>
                                </p:cTn>
                              </p:par>
                              <p:par>
                                <p:cTn id="194" nodeType="withEffect" fill="hold" presetClass="entr" presetID="42">
                                  <p:stCondLst>
                                    <p:cond delay="0"/>
                                  </p:stCondLst>
                                  <p:childTnLst>
                                    <p:set>
                                      <p:cBhvr>
                                        <p:cTn id="195" dur="1" fill="hold">
                                          <p:stCondLst>
                                            <p:cond delay="0"/>
                                          </p:stCondLst>
                                        </p:cTn>
                                        <p:tgtEl>
                                          <p:spTgt spid="235">
                                            <p:txEl>
                                              <p:pRg st="5" end="5"/>
                                            </p:txEl>
                                          </p:spTgt>
                                        </p:tgtEl>
                                        <p:attrNameLst>
                                          <p:attrName>style.visibility</p:attrName>
                                        </p:attrNameLst>
                                      </p:cBhvr>
                                      <p:to>
                                        <p:strVal val="visible"/>
                                      </p:to>
                                    </p:set>
                                    <p:animEffect filter="fade" transition="in">
                                      <p:cBhvr additive="repl">
                                        <p:cTn id="196" dur="1000"/>
                                        <p:tgtEl>
                                          <p:spTgt spid="235">
                                            <p:txEl>
                                              <p:pRg st="5" end="5"/>
                                            </p:txEl>
                                          </p:spTgt>
                                        </p:tgtEl>
                                      </p:cBhvr>
                                    </p:animEffect>
                                    <p:anim calcmode="lin" valueType="num">
                                      <p:cBhvr additive="repl">
                                        <p:cTn id="197" dur="1000" fill="hold"/>
                                        <p:tgtEl>
                                          <p:spTgt spid="235">
                                            <p:txEl>
                                              <p:pRg st="5" end="5"/>
                                            </p:txEl>
                                          </p:spTgt>
                                        </p:tgtEl>
                                        <p:attrNameLst>
                                          <p:attrName>ppt_x</p:attrName>
                                        </p:attrNameLst>
                                      </p:cBhvr>
                                      <p:tavLst>
                                        <p:tav tm="0">
                                          <p:val>
                                            <p:strVal val="#ppt_x"/>
                                          </p:val>
                                        </p:tav>
                                        <p:tav tm="100000">
                                          <p:val>
                                            <p:strVal val="#ppt_x"/>
                                          </p:val>
                                        </p:tav>
                                      </p:tavLst>
                                    </p:anim>
                                    <p:anim calcmode="lin" valueType="num">
                                      <p:cBhvr additive="repl">
                                        <p:cTn id="198" dur="1000" fill="hold"/>
                                        <p:tgtEl>
                                          <p:spTgt spid="235">
                                            <p:txEl>
                                              <p:pRg st="5" end="5"/>
                                            </p:txEl>
                                          </p:spTgt>
                                        </p:tgtEl>
                                        <p:attrNameLst>
                                          <p:attrName>ppt_y</p:attrName>
                                        </p:attrNameLst>
                                      </p:cBhvr>
                                      <p:tavLst>
                                        <p:tav tm="0">
                                          <p:val>
                                            <p:strVal val="#ppt_y+.1"/>
                                          </p:val>
                                        </p:tav>
                                        <p:tav tm="100000">
                                          <p:val>
                                            <p:strVal val="#ppt_y"/>
                                          </p:val>
                                        </p:tav>
                                      </p:tavLst>
                                    </p:anim>
                                  </p:childTnLst>
                                </p:cTn>
                              </p:par>
                              <p:par>
                                <p:cTn id="199" nodeType="withEffect" fill="hold" presetClass="entr" presetID="42">
                                  <p:stCondLst>
                                    <p:cond delay="0"/>
                                  </p:stCondLst>
                                  <p:childTnLst>
                                    <p:set>
                                      <p:cBhvr>
                                        <p:cTn id="200" dur="1" fill="hold">
                                          <p:stCondLst>
                                            <p:cond delay="0"/>
                                          </p:stCondLst>
                                        </p:cTn>
                                        <p:tgtEl>
                                          <p:spTgt spid="235">
                                            <p:txEl>
                                              <p:pRg st="6" end="6"/>
                                            </p:txEl>
                                          </p:spTgt>
                                        </p:tgtEl>
                                        <p:attrNameLst>
                                          <p:attrName>style.visibility</p:attrName>
                                        </p:attrNameLst>
                                      </p:cBhvr>
                                      <p:to>
                                        <p:strVal val="visible"/>
                                      </p:to>
                                    </p:set>
                                    <p:animEffect filter="fade" transition="in">
                                      <p:cBhvr additive="repl">
                                        <p:cTn id="201" dur="1000"/>
                                        <p:tgtEl>
                                          <p:spTgt spid="235">
                                            <p:txEl>
                                              <p:pRg st="6" end="6"/>
                                            </p:txEl>
                                          </p:spTgt>
                                        </p:tgtEl>
                                      </p:cBhvr>
                                    </p:animEffect>
                                    <p:anim calcmode="lin" valueType="num">
                                      <p:cBhvr additive="repl">
                                        <p:cTn id="202" dur="1000" fill="hold"/>
                                        <p:tgtEl>
                                          <p:spTgt spid="235">
                                            <p:txEl>
                                              <p:pRg st="6" end="6"/>
                                            </p:txEl>
                                          </p:spTgt>
                                        </p:tgtEl>
                                        <p:attrNameLst>
                                          <p:attrName>ppt_x</p:attrName>
                                        </p:attrNameLst>
                                      </p:cBhvr>
                                      <p:tavLst>
                                        <p:tav tm="0">
                                          <p:val>
                                            <p:strVal val="#ppt_x"/>
                                          </p:val>
                                        </p:tav>
                                        <p:tav tm="100000">
                                          <p:val>
                                            <p:strVal val="#ppt_x"/>
                                          </p:val>
                                        </p:tav>
                                      </p:tavLst>
                                    </p:anim>
                                    <p:anim calcmode="lin" valueType="num">
                                      <p:cBhvr additive="repl">
                                        <p:cTn id="203" dur="1000" fill="hold"/>
                                        <p:tgtEl>
                                          <p:spTgt spid="235">
                                            <p:txEl>
                                              <p:pRg st="6" end="6"/>
                                            </p:txEl>
                                          </p:spTgt>
                                        </p:tgtEl>
                                        <p:attrNameLst>
                                          <p:attrName>ppt_y</p:attrName>
                                        </p:attrNameLst>
                                      </p:cBhvr>
                                      <p:tavLst>
                                        <p:tav tm="0">
                                          <p:val>
                                            <p:strVal val="#ppt_y+.1"/>
                                          </p:val>
                                        </p:tav>
                                        <p:tav tm="100000">
                                          <p:val>
                                            <p:strVal val="#ppt_y"/>
                                          </p:val>
                                        </p:tav>
                                      </p:tavLst>
                                    </p:anim>
                                  </p:childTnLst>
                                </p:cTn>
                              </p:par>
                              <p:par>
                                <p:cTn id="204" nodeType="withEffect" fill="hold" presetClass="entr" presetID="42">
                                  <p:stCondLst>
                                    <p:cond delay="0"/>
                                  </p:stCondLst>
                                  <p:childTnLst>
                                    <p:set>
                                      <p:cBhvr>
                                        <p:cTn id="205" dur="1" fill="hold">
                                          <p:stCondLst>
                                            <p:cond delay="0"/>
                                          </p:stCondLst>
                                        </p:cTn>
                                        <p:tgtEl>
                                          <p:spTgt spid="235">
                                            <p:txEl>
                                              <p:pRg st="7" end="7"/>
                                            </p:txEl>
                                          </p:spTgt>
                                        </p:tgtEl>
                                        <p:attrNameLst>
                                          <p:attrName>style.visibility</p:attrName>
                                        </p:attrNameLst>
                                      </p:cBhvr>
                                      <p:to>
                                        <p:strVal val="visible"/>
                                      </p:to>
                                    </p:set>
                                    <p:animEffect filter="fade" transition="in">
                                      <p:cBhvr additive="repl">
                                        <p:cTn id="206" dur="1000"/>
                                        <p:tgtEl>
                                          <p:spTgt spid="235">
                                            <p:txEl>
                                              <p:pRg st="7" end="7"/>
                                            </p:txEl>
                                          </p:spTgt>
                                        </p:tgtEl>
                                      </p:cBhvr>
                                    </p:animEffect>
                                    <p:anim calcmode="lin" valueType="num">
                                      <p:cBhvr additive="repl">
                                        <p:cTn id="207" dur="1000" fill="hold"/>
                                        <p:tgtEl>
                                          <p:spTgt spid="235">
                                            <p:txEl>
                                              <p:pRg st="7" end="7"/>
                                            </p:txEl>
                                          </p:spTgt>
                                        </p:tgtEl>
                                        <p:attrNameLst>
                                          <p:attrName>ppt_x</p:attrName>
                                        </p:attrNameLst>
                                      </p:cBhvr>
                                      <p:tavLst>
                                        <p:tav tm="0">
                                          <p:val>
                                            <p:strVal val="#ppt_x"/>
                                          </p:val>
                                        </p:tav>
                                        <p:tav tm="100000">
                                          <p:val>
                                            <p:strVal val="#ppt_x"/>
                                          </p:val>
                                        </p:tav>
                                      </p:tavLst>
                                    </p:anim>
                                    <p:anim calcmode="lin" valueType="num">
                                      <p:cBhvr additive="repl">
                                        <p:cTn id="208" dur="1000" fill="hold"/>
                                        <p:tgtEl>
                                          <p:spTgt spid="23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PlaceHolder 1"/>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Times New Roman"/>
              </a:rPr>
              <a:t>The network layer is responsible for the delivery of individual </a:t>
            </a:r>
            <a:r>
              <a:rPr b="1" lang="en-US" sz="2400" spc="-1" strike="noStrike">
                <a:solidFill>
                  <a:srgbClr val="000000"/>
                </a:solidFill>
                <a:latin typeface="Times New Roman"/>
              </a:rPr>
              <a:t>packets</a:t>
            </a:r>
            <a:r>
              <a:rPr b="0" lang="en-US" sz="2400" spc="-1" strike="noStrike">
                <a:solidFill>
                  <a:srgbClr val="000000"/>
                </a:solidFill>
                <a:latin typeface="Times New Roman"/>
              </a:rPr>
              <a:t> from the source host to the destination host.</a:t>
            </a:r>
            <a:endParaRPr b="0" lang="en-US" sz="24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600" spc="-1" strike="noStrike">
                <a:solidFill>
                  <a:srgbClr val="000000"/>
                </a:solidFill>
                <a:latin typeface="Times New Roman"/>
              </a:rPr>
              <a:t>It is a layer 3 that </a:t>
            </a:r>
            <a:r>
              <a:rPr b="1" lang="en-US" sz="2600" spc="-1" strike="noStrike">
                <a:solidFill>
                  <a:srgbClr val="000000"/>
                </a:solidFill>
                <a:latin typeface="Times New Roman"/>
              </a:rPr>
              <a:t>manages device addressing</a:t>
            </a:r>
            <a:r>
              <a:rPr b="0" lang="en-US" sz="2600" spc="-1" strike="noStrike">
                <a:solidFill>
                  <a:srgbClr val="000000"/>
                </a:solidFill>
                <a:latin typeface="Times New Roman"/>
              </a:rPr>
              <a:t>, tracks the location of devices on the network.</a:t>
            </a:r>
            <a:endParaRPr b="0" lang="en-US" sz="2600" spc="-1" strike="noStrike">
              <a:solidFill>
                <a:srgbClr val="000000"/>
              </a:solidFill>
              <a:latin typeface="Calibri"/>
            </a:endParaRPr>
          </a:p>
        </p:txBody>
      </p:sp>
      <p:sp>
        <p:nvSpPr>
          <p:cNvPr id="238"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1EBF67D7-0F1C-4305-A4B4-E15AA142189D}" type="slidenum">
              <a:rPr b="0" lang="en-US" sz="1200" spc="-1" strike="noStrike">
                <a:solidFill>
                  <a:srgbClr val="8b8b8b"/>
                </a:solidFill>
                <a:latin typeface="Calibri"/>
              </a:rPr>
              <a:t>26</a:t>
            </a:fld>
            <a:endParaRPr b="0" lang="en-US" sz="1200" spc="-1" strike="noStrike">
              <a:latin typeface="Times New Roman"/>
            </a:endParaRPr>
          </a:p>
        </p:txBody>
      </p:sp>
      <p:sp>
        <p:nvSpPr>
          <p:cNvPr id="239"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240"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41"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42"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3: </a:t>
            </a:r>
            <a:r>
              <a:rPr b="1" lang="en-US" sz="3600" spc="-1" strike="noStrike">
                <a:solidFill>
                  <a:srgbClr val="0000cc"/>
                </a:solidFill>
                <a:latin typeface="Cambria"/>
              </a:rPr>
              <a:t>Network Layer</a:t>
            </a:r>
            <a:endParaRPr b="0" lang="en-US" sz="3600" spc="-1" strike="noStrike">
              <a:solidFill>
                <a:srgbClr val="000000"/>
              </a:solidFill>
              <a:latin typeface="Calibri"/>
            </a:endParaRPr>
          </a:p>
        </p:txBody>
      </p:sp>
      <p:pic>
        <p:nvPicPr>
          <p:cNvPr id="243" name="Picture 6" descr=""/>
          <p:cNvPicPr/>
          <p:nvPr/>
        </p:nvPicPr>
        <p:blipFill>
          <a:blip r:embed="rId1"/>
          <a:stretch/>
        </p:blipFill>
        <p:spPr>
          <a:xfrm>
            <a:off x="426960" y="2897640"/>
            <a:ext cx="8716680" cy="29264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90000"/>
              </a:lnSpc>
              <a:spcBef>
                <a:spcPts val="1001"/>
              </a:spcBef>
              <a:buClr>
                <a:srgbClr val="000000"/>
              </a:buClr>
              <a:buFont typeface="Arial"/>
              <a:buChar char="•"/>
            </a:pPr>
            <a:r>
              <a:rPr b="0" lang="en-US" sz="2600" spc="-1" strike="noStrike">
                <a:solidFill>
                  <a:srgbClr val="000000"/>
                </a:solidFill>
                <a:latin typeface="Times New Roman"/>
              </a:rPr>
              <a:t>It determines the </a:t>
            </a:r>
            <a:r>
              <a:rPr b="1" lang="en-US" sz="2600" spc="-1" strike="noStrike">
                <a:solidFill>
                  <a:srgbClr val="ff0000"/>
                </a:solidFill>
                <a:latin typeface="Times New Roman"/>
              </a:rPr>
              <a:t>best path </a:t>
            </a:r>
            <a:r>
              <a:rPr b="0" lang="en-US" sz="2600" spc="-1" strike="noStrike">
                <a:solidFill>
                  <a:srgbClr val="000000"/>
                </a:solidFill>
                <a:latin typeface="Times New Roman"/>
              </a:rPr>
              <a:t>to move data from source to the destination based on the network conditions, the priority of service, and other factors.</a:t>
            </a:r>
            <a:endParaRPr b="0" lang="en-US" sz="26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600" spc="-1" strike="noStrike">
                <a:solidFill>
                  <a:srgbClr val="000000"/>
                </a:solidFill>
                <a:latin typeface="Times New Roman"/>
              </a:rPr>
              <a:t>The Data link layer is responsible for </a:t>
            </a:r>
            <a:r>
              <a:rPr b="1" lang="en-US" sz="2600" spc="-1" strike="noStrike">
                <a:solidFill>
                  <a:srgbClr val="0000cc"/>
                </a:solidFill>
                <a:latin typeface="Times New Roman"/>
              </a:rPr>
              <a:t>routing</a:t>
            </a:r>
            <a:r>
              <a:rPr b="0" lang="en-US" sz="2600" spc="-1" strike="noStrike">
                <a:solidFill>
                  <a:srgbClr val="000000"/>
                </a:solidFill>
                <a:latin typeface="Times New Roman"/>
              </a:rPr>
              <a:t> and </a:t>
            </a:r>
            <a:r>
              <a:rPr b="1" lang="en-US" sz="2600" spc="-1" strike="noStrike">
                <a:solidFill>
                  <a:srgbClr val="0000cc"/>
                </a:solidFill>
                <a:latin typeface="Times New Roman"/>
              </a:rPr>
              <a:t>forwarding</a:t>
            </a:r>
            <a:r>
              <a:rPr b="0" lang="en-US" sz="2600" spc="-1" strike="noStrike">
                <a:solidFill>
                  <a:srgbClr val="000000"/>
                </a:solidFill>
                <a:latin typeface="Times New Roman"/>
              </a:rPr>
              <a:t> the </a:t>
            </a:r>
            <a:r>
              <a:rPr b="1" lang="en-US" sz="2600" spc="-1" strike="noStrike">
                <a:solidFill>
                  <a:srgbClr val="000000"/>
                </a:solidFill>
                <a:latin typeface="Times New Roman"/>
              </a:rPr>
              <a:t>packets</a:t>
            </a:r>
            <a:r>
              <a:rPr b="0" lang="en-US" sz="2600" spc="-1" strike="noStrike">
                <a:solidFill>
                  <a:srgbClr val="000000"/>
                </a:solidFill>
                <a:latin typeface="Times New Roman"/>
              </a:rPr>
              <a:t>.</a:t>
            </a:r>
            <a:endParaRPr b="0" lang="en-US" sz="2600" spc="-1" strike="noStrike">
              <a:solidFill>
                <a:srgbClr val="000000"/>
              </a:solidFill>
              <a:latin typeface="Calibri"/>
            </a:endParaRPr>
          </a:p>
          <a:p>
            <a:pPr marL="228600" indent="-228600" algn="just">
              <a:lnSpc>
                <a:spcPct val="90000"/>
              </a:lnSpc>
              <a:spcBef>
                <a:spcPts val="1001"/>
              </a:spcBef>
              <a:buClr>
                <a:srgbClr val="ff0000"/>
              </a:buClr>
              <a:buFont typeface="Arial"/>
              <a:buChar char="•"/>
            </a:pPr>
            <a:r>
              <a:rPr b="1" lang="en-US" sz="2600" spc="-1" strike="noStrike">
                <a:solidFill>
                  <a:srgbClr val="ff0000"/>
                </a:solidFill>
                <a:latin typeface="Times New Roman"/>
              </a:rPr>
              <a:t>Routers</a:t>
            </a:r>
            <a:r>
              <a:rPr b="0" lang="en-US" sz="2600" spc="-1" strike="noStrike">
                <a:solidFill>
                  <a:srgbClr val="000000"/>
                </a:solidFill>
                <a:latin typeface="Times New Roman"/>
              </a:rPr>
              <a:t> are the layer 3 devices, they are specified in this layer and used to provide the routing services within an internetwork.</a:t>
            </a:r>
            <a:endParaRPr b="0" lang="en-US" sz="26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600" spc="-1" strike="noStrike">
                <a:solidFill>
                  <a:srgbClr val="000000"/>
                </a:solidFill>
                <a:latin typeface="Times New Roman"/>
              </a:rPr>
              <a:t>The </a:t>
            </a:r>
            <a:r>
              <a:rPr b="1" lang="en-US" sz="2600" spc="-1" strike="noStrike">
                <a:solidFill>
                  <a:srgbClr val="ff0000"/>
                </a:solidFill>
                <a:latin typeface="Times New Roman"/>
              </a:rPr>
              <a:t>protocols</a:t>
            </a:r>
            <a:r>
              <a:rPr b="0" lang="en-US" sz="2600" spc="-1" strike="noStrike">
                <a:solidFill>
                  <a:srgbClr val="000000"/>
                </a:solidFill>
                <a:latin typeface="Times New Roman"/>
              </a:rPr>
              <a:t> used to route the network traffic are known as </a:t>
            </a:r>
            <a:r>
              <a:rPr b="1" lang="en-US" sz="2600" spc="-1" strike="noStrike">
                <a:solidFill>
                  <a:srgbClr val="000000"/>
                </a:solidFill>
                <a:latin typeface="Times New Roman"/>
              </a:rPr>
              <a:t>Network layer protocols</a:t>
            </a:r>
            <a:r>
              <a:rPr b="0" lang="en-US" sz="2600" spc="-1" strike="noStrike">
                <a:solidFill>
                  <a:srgbClr val="000000"/>
                </a:solidFill>
                <a:latin typeface="Times New Roman"/>
              </a:rPr>
              <a:t>. </a:t>
            </a:r>
            <a:endParaRPr b="0" lang="en-US" sz="26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1" lang="en-US" sz="2200" spc="-1" strike="noStrike">
                <a:solidFill>
                  <a:srgbClr val="000000"/>
                </a:solidFill>
                <a:latin typeface="Times New Roman"/>
              </a:rPr>
              <a:t>Examples</a:t>
            </a:r>
            <a:r>
              <a:rPr b="0" lang="en-US" sz="2200" spc="-1" strike="noStrike">
                <a:solidFill>
                  <a:srgbClr val="000000"/>
                </a:solidFill>
                <a:latin typeface="Times New Roman"/>
              </a:rPr>
              <a:t> of protocols are </a:t>
            </a:r>
            <a:r>
              <a:rPr b="1" lang="en-US" sz="2200" spc="-1" strike="noStrike">
                <a:solidFill>
                  <a:srgbClr val="0000cc"/>
                </a:solidFill>
                <a:latin typeface="Times New Roman"/>
              </a:rPr>
              <a:t>IPv4</a:t>
            </a:r>
            <a:r>
              <a:rPr b="0" lang="en-US" sz="2200" spc="-1" strike="noStrike">
                <a:solidFill>
                  <a:srgbClr val="000000"/>
                </a:solidFill>
                <a:latin typeface="Times New Roman"/>
              </a:rPr>
              <a:t> and </a:t>
            </a:r>
            <a:r>
              <a:rPr b="1" lang="en-US" sz="2200" spc="-1" strike="noStrike">
                <a:solidFill>
                  <a:srgbClr val="0000cc"/>
                </a:solidFill>
                <a:latin typeface="Times New Roman"/>
              </a:rPr>
              <a:t>Ipv6</a:t>
            </a:r>
            <a:r>
              <a:rPr b="0" lang="en-US" sz="2200" spc="-1" strike="noStrike">
                <a:solidFill>
                  <a:srgbClr val="000000"/>
                </a:solidFill>
                <a:latin typeface="Times New Roman"/>
              </a:rPr>
              <a:t>.</a:t>
            </a:r>
            <a:endParaRPr b="0" lang="en-US" sz="2200" spc="-1" strike="noStrike">
              <a:solidFill>
                <a:srgbClr val="000000"/>
              </a:solidFill>
              <a:latin typeface="Calibri"/>
            </a:endParaRPr>
          </a:p>
        </p:txBody>
      </p:sp>
      <p:sp>
        <p:nvSpPr>
          <p:cNvPr id="245"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916F5C12-8B4F-494B-9158-A7C1507CBD9E}" type="slidenum">
              <a:rPr b="0" lang="en-US" sz="1200" spc="-1" strike="noStrike">
                <a:solidFill>
                  <a:srgbClr val="8b8b8b"/>
                </a:solidFill>
                <a:latin typeface="Calibri"/>
              </a:rPr>
              <a:t>27</a:t>
            </a:fld>
            <a:endParaRPr b="0" lang="en-US" sz="1200" spc="-1" strike="noStrike">
              <a:latin typeface="Times New Roman"/>
            </a:endParaRPr>
          </a:p>
        </p:txBody>
      </p:sp>
      <p:sp>
        <p:nvSpPr>
          <p:cNvPr id="246"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247"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48"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49"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3: </a:t>
            </a:r>
            <a:r>
              <a:rPr b="1" lang="en-US" sz="3600" spc="-1" strike="noStrike">
                <a:solidFill>
                  <a:srgbClr val="0000cc"/>
                </a:solidFill>
                <a:latin typeface="Cambria"/>
              </a:rPr>
              <a:t>Network Layer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PlaceHolder 1"/>
          <p:cNvSpPr>
            <a:spLocks noGrp="1"/>
          </p:cNvSpPr>
          <p:nvPr>
            <p:ph/>
          </p:nvPr>
        </p:nvSpPr>
        <p:spPr>
          <a:xfrm>
            <a:off x="93240" y="1033200"/>
            <a:ext cx="8803440" cy="534168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1" lang="en-US" sz="2800" spc="-1" strike="noStrike">
                <a:solidFill>
                  <a:srgbClr val="000000"/>
                </a:solidFill>
                <a:latin typeface="Times New Roman"/>
              </a:rPr>
              <a:t>Functions of Network Layer:</a:t>
            </a:r>
            <a:endParaRPr b="0" lang="en-US" sz="28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Internetworking: </a:t>
            </a:r>
            <a:r>
              <a:rPr b="0" lang="en-US" sz="2400" spc="-1" strike="noStrike">
                <a:solidFill>
                  <a:srgbClr val="000000"/>
                </a:solidFill>
                <a:latin typeface="Times New Roman"/>
              </a:rPr>
              <a:t>An internetworking is the </a:t>
            </a:r>
            <a:r>
              <a:rPr b="1" lang="en-US" sz="2400" spc="-1" strike="noStrike">
                <a:solidFill>
                  <a:srgbClr val="000000"/>
                </a:solidFill>
                <a:latin typeface="Times New Roman"/>
              </a:rPr>
              <a:t>main responsibility</a:t>
            </a:r>
            <a:r>
              <a:rPr b="0" lang="en-US" sz="2400" spc="-1" strike="noStrike">
                <a:solidFill>
                  <a:srgbClr val="000000"/>
                </a:solidFill>
                <a:latin typeface="Times New Roman"/>
              </a:rPr>
              <a:t> of the network layer. It provides </a:t>
            </a:r>
            <a:r>
              <a:rPr b="1" lang="en-US" sz="2400" spc="-1" strike="noStrike">
                <a:solidFill>
                  <a:srgbClr val="0000cc"/>
                </a:solidFill>
                <a:latin typeface="Times New Roman"/>
              </a:rPr>
              <a:t>a logical connection between different devices</a:t>
            </a:r>
            <a:r>
              <a:rPr b="0" lang="en-US" sz="2400" spc="-1" strike="noStrike">
                <a:solidFill>
                  <a:srgbClr val="000000"/>
                </a:solidFill>
                <a:latin typeface="Times New Roman"/>
              </a:rPr>
              <a:t>.</a:t>
            </a:r>
            <a:endParaRPr b="0" lang="en-US" sz="24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Addressing: </a:t>
            </a:r>
            <a:r>
              <a:rPr b="0" lang="en-US" sz="2400" spc="-1" strike="noStrike">
                <a:solidFill>
                  <a:srgbClr val="000000"/>
                </a:solidFill>
                <a:latin typeface="Times New Roman"/>
              </a:rPr>
              <a:t>A Network layer </a:t>
            </a:r>
            <a:r>
              <a:rPr b="1" lang="en-US" sz="2400" spc="-1" strike="noStrike">
                <a:solidFill>
                  <a:srgbClr val="000000"/>
                </a:solidFill>
                <a:latin typeface="Times New Roman"/>
              </a:rPr>
              <a:t>adds</a:t>
            </a:r>
            <a:r>
              <a:rPr b="0" lang="en-US" sz="2400" spc="-1" strike="noStrike">
                <a:solidFill>
                  <a:srgbClr val="000000"/>
                </a:solidFill>
                <a:latin typeface="Times New Roman"/>
              </a:rPr>
              <a:t> the source and destination address to the </a:t>
            </a:r>
            <a:r>
              <a:rPr b="1" lang="en-US" sz="2400" spc="-1" strike="noStrike">
                <a:solidFill>
                  <a:srgbClr val="000000"/>
                </a:solidFill>
                <a:latin typeface="Times New Roman"/>
              </a:rPr>
              <a:t>header</a:t>
            </a:r>
            <a:r>
              <a:rPr b="0" lang="en-US" sz="2400" spc="-1" strike="noStrike">
                <a:solidFill>
                  <a:srgbClr val="000000"/>
                </a:solidFill>
                <a:latin typeface="Times New Roman"/>
              </a:rPr>
              <a:t> of the frame. </a:t>
            </a:r>
            <a:r>
              <a:rPr b="1" lang="en-US" sz="2400" spc="-1" strike="noStrike">
                <a:solidFill>
                  <a:srgbClr val="0000cc"/>
                </a:solidFill>
                <a:latin typeface="Times New Roman"/>
              </a:rPr>
              <a:t>Addressing is used to identify the device on the internet</a:t>
            </a:r>
            <a:r>
              <a:rPr b="0" lang="en-US" sz="2400" spc="-1" strike="noStrike">
                <a:solidFill>
                  <a:srgbClr val="000000"/>
                </a:solidFill>
                <a:latin typeface="Times New Roman"/>
              </a:rPr>
              <a:t>.</a:t>
            </a:r>
            <a:endParaRPr b="0" lang="en-US" sz="24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Routing: </a:t>
            </a:r>
            <a:r>
              <a:rPr b="0" lang="en-US" sz="2400" spc="-1" strike="noStrike">
                <a:solidFill>
                  <a:srgbClr val="000000"/>
                </a:solidFill>
                <a:latin typeface="Times New Roman"/>
              </a:rPr>
              <a:t>Routing is the major component of the network layer, and </a:t>
            </a:r>
            <a:r>
              <a:rPr b="1" lang="en-US" sz="2400" spc="-1" strike="noStrike">
                <a:solidFill>
                  <a:srgbClr val="0000cc"/>
                </a:solidFill>
                <a:latin typeface="Times New Roman"/>
              </a:rPr>
              <a:t>it determines the best optimal path out of the multiple paths from source to the destination</a:t>
            </a:r>
            <a:r>
              <a:rPr b="0" lang="en-US" sz="2400" spc="-1" strike="noStrike">
                <a:solidFill>
                  <a:srgbClr val="000000"/>
                </a:solidFill>
                <a:latin typeface="Times New Roman"/>
              </a:rPr>
              <a:t>.</a:t>
            </a:r>
            <a:endParaRPr b="0" lang="en-US" sz="24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Packetizing: </a:t>
            </a:r>
            <a:r>
              <a:rPr b="0" lang="en-US" sz="2400" spc="-1" strike="noStrike">
                <a:solidFill>
                  <a:srgbClr val="000000"/>
                </a:solidFill>
                <a:latin typeface="Times New Roman"/>
              </a:rPr>
              <a:t>A Network Layer </a:t>
            </a:r>
            <a:r>
              <a:rPr b="1" lang="en-US" sz="2400" spc="-1" strike="noStrike">
                <a:solidFill>
                  <a:srgbClr val="000000"/>
                </a:solidFill>
                <a:latin typeface="Times New Roman"/>
              </a:rPr>
              <a:t>receives</a:t>
            </a:r>
            <a:r>
              <a:rPr b="0" lang="en-US" sz="2400" spc="-1" strike="noStrike">
                <a:solidFill>
                  <a:srgbClr val="000000"/>
                </a:solidFill>
                <a:latin typeface="Times New Roman"/>
              </a:rPr>
              <a:t> the packets from the upper layer and </a:t>
            </a:r>
            <a:r>
              <a:rPr b="1" lang="en-US" sz="2400" spc="-1" strike="noStrike">
                <a:solidFill>
                  <a:srgbClr val="0000cc"/>
                </a:solidFill>
                <a:latin typeface="Times New Roman"/>
              </a:rPr>
              <a:t>converts</a:t>
            </a:r>
            <a:r>
              <a:rPr b="0" lang="en-US" sz="2400" spc="-1" strike="noStrike">
                <a:solidFill>
                  <a:srgbClr val="000000"/>
                </a:solidFill>
                <a:latin typeface="Times New Roman"/>
              </a:rPr>
              <a:t> them into packets. This process is known as </a:t>
            </a:r>
            <a:r>
              <a:rPr b="1" i="1" lang="en-US" sz="2400" spc="-1" strike="noStrike">
                <a:solidFill>
                  <a:srgbClr val="000000"/>
                </a:solidFill>
                <a:latin typeface="Times New Roman"/>
              </a:rPr>
              <a:t>Packetizing</a:t>
            </a:r>
            <a:r>
              <a:rPr b="0" lang="en-US" sz="2400" spc="-1" strike="noStrike">
                <a:solidFill>
                  <a:srgbClr val="000000"/>
                </a:solidFill>
                <a:latin typeface="Times New Roman"/>
              </a:rPr>
              <a:t>. It is </a:t>
            </a:r>
            <a:r>
              <a:rPr b="1" lang="en-US" sz="2400" spc="-1" strike="noStrike">
                <a:solidFill>
                  <a:srgbClr val="000000"/>
                </a:solidFill>
                <a:latin typeface="Times New Roman"/>
              </a:rPr>
              <a:t>achieved</a:t>
            </a:r>
            <a:r>
              <a:rPr b="0" lang="en-US" sz="2400" spc="-1" strike="noStrike">
                <a:solidFill>
                  <a:srgbClr val="000000"/>
                </a:solidFill>
                <a:latin typeface="Times New Roman"/>
              </a:rPr>
              <a:t> by internet protocol (</a:t>
            </a:r>
            <a:r>
              <a:rPr b="1" lang="en-US" sz="2400" spc="-1" strike="noStrike">
                <a:solidFill>
                  <a:srgbClr val="000000"/>
                </a:solidFill>
                <a:latin typeface="Times New Roman"/>
              </a:rPr>
              <a:t>IP</a:t>
            </a:r>
            <a:r>
              <a:rPr b="0" lang="en-US" sz="2400" spc="-1" strike="noStrike">
                <a:solidFill>
                  <a:srgbClr val="000000"/>
                </a:solidFill>
                <a:latin typeface="Times New Roman"/>
              </a:rPr>
              <a:t>).</a:t>
            </a:r>
            <a:endParaRPr b="0" lang="en-US" sz="2400" spc="-1" strike="noStrike">
              <a:solidFill>
                <a:srgbClr val="000000"/>
              </a:solidFill>
              <a:latin typeface="Calibri"/>
            </a:endParaRPr>
          </a:p>
        </p:txBody>
      </p:sp>
      <p:sp>
        <p:nvSpPr>
          <p:cNvPr id="251"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DA3EA513-44CA-41D4-915F-24873FEB2C08}" type="slidenum">
              <a:rPr b="0" lang="en-US" sz="1200" spc="-1" strike="noStrike">
                <a:solidFill>
                  <a:srgbClr val="8b8b8b"/>
                </a:solidFill>
                <a:latin typeface="Calibri"/>
              </a:rPr>
              <a:t>28</a:t>
            </a:fld>
            <a:endParaRPr b="0" lang="en-US" sz="1200" spc="-1" strike="noStrike">
              <a:latin typeface="Times New Roman"/>
            </a:endParaRPr>
          </a:p>
        </p:txBody>
      </p:sp>
      <p:sp>
        <p:nvSpPr>
          <p:cNvPr id="252"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253"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54"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55"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3: </a:t>
            </a:r>
            <a:r>
              <a:rPr b="1" lang="en-US" sz="3600" spc="-1" strike="noStrike">
                <a:solidFill>
                  <a:srgbClr val="0000cc"/>
                </a:solidFill>
                <a:latin typeface="Cambria"/>
              </a:rPr>
              <a:t>Network Layer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09" dur="indefinite" restart="never" nodeType="tmRoot">
          <p:childTnLst>
            <p:seq>
              <p:cTn id="210" dur="indefinite" nodeType="mainSeq">
                <p:childTnLst>
                  <p:par>
                    <p:cTn id="211" fill="hold">
                      <p:stCondLst>
                        <p:cond delay="indefinite"/>
                      </p:stCondLst>
                      <p:childTnLst>
                        <p:par>
                          <p:cTn id="212" fill="hold">
                            <p:stCondLst>
                              <p:cond delay="0"/>
                            </p:stCondLst>
                            <p:childTnLst>
                              <p:par>
                                <p:cTn id="213" nodeType="clickEffect" fill="hold" presetClass="entr" presetID="42">
                                  <p:stCondLst>
                                    <p:cond delay="0"/>
                                  </p:stCondLst>
                                  <p:childTnLst>
                                    <p:set>
                                      <p:cBhvr>
                                        <p:cTn id="214" dur="1" fill="hold">
                                          <p:stCondLst>
                                            <p:cond delay="0"/>
                                          </p:stCondLst>
                                        </p:cTn>
                                        <p:tgtEl>
                                          <p:spTgt spid="250">
                                            <p:txEl>
                                              <p:pRg st="2" end="2"/>
                                            </p:txEl>
                                          </p:spTgt>
                                        </p:tgtEl>
                                        <p:attrNameLst>
                                          <p:attrName>style.visibility</p:attrName>
                                        </p:attrNameLst>
                                      </p:cBhvr>
                                      <p:to>
                                        <p:strVal val="visible"/>
                                      </p:to>
                                    </p:set>
                                    <p:animEffect filter="fade" transition="in">
                                      <p:cBhvr additive="repl">
                                        <p:cTn id="215" dur="1000"/>
                                        <p:tgtEl>
                                          <p:spTgt spid="250">
                                            <p:txEl>
                                              <p:pRg st="2" end="2"/>
                                            </p:txEl>
                                          </p:spTgt>
                                        </p:tgtEl>
                                      </p:cBhvr>
                                    </p:animEffect>
                                    <p:anim calcmode="lin" valueType="num">
                                      <p:cBhvr additive="repl">
                                        <p:cTn id="216" dur="1000" fill="hold"/>
                                        <p:tgtEl>
                                          <p:spTgt spid="250">
                                            <p:txEl>
                                              <p:pRg st="2" end="2"/>
                                            </p:txEl>
                                          </p:spTgt>
                                        </p:tgtEl>
                                        <p:attrNameLst>
                                          <p:attrName>ppt_x</p:attrName>
                                        </p:attrNameLst>
                                      </p:cBhvr>
                                      <p:tavLst>
                                        <p:tav tm="0">
                                          <p:val>
                                            <p:strVal val="#ppt_x"/>
                                          </p:val>
                                        </p:tav>
                                        <p:tav tm="100000">
                                          <p:val>
                                            <p:strVal val="#ppt_x"/>
                                          </p:val>
                                        </p:tav>
                                      </p:tavLst>
                                    </p:anim>
                                    <p:anim calcmode="lin" valueType="num">
                                      <p:cBhvr additive="repl">
                                        <p:cTn id="217" dur="1000" fill="hold"/>
                                        <p:tgtEl>
                                          <p:spTgt spid="25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8" fill="hold">
                      <p:stCondLst>
                        <p:cond delay="indefinite"/>
                      </p:stCondLst>
                      <p:childTnLst>
                        <p:par>
                          <p:cTn id="219" fill="hold">
                            <p:stCondLst>
                              <p:cond delay="0"/>
                            </p:stCondLst>
                            <p:childTnLst>
                              <p:par>
                                <p:cTn id="220" nodeType="clickEffect" fill="hold" presetClass="entr" presetID="42">
                                  <p:stCondLst>
                                    <p:cond delay="0"/>
                                  </p:stCondLst>
                                  <p:childTnLst>
                                    <p:set>
                                      <p:cBhvr>
                                        <p:cTn id="221" dur="1" fill="hold">
                                          <p:stCondLst>
                                            <p:cond delay="0"/>
                                          </p:stCondLst>
                                        </p:cTn>
                                        <p:tgtEl>
                                          <p:spTgt spid="250">
                                            <p:txEl>
                                              <p:pRg st="3" end="3"/>
                                            </p:txEl>
                                          </p:spTgt>
                                        </p:tgtEl>
                                        <p:attrNameLst>
                                          <p:attrName>style.visibility</p:attrName>
                                        </p:attrNameLst>
                                      </p:cBhvr>
                                      <p:to>
                                        <p:strVal val="visible"/>
                                      </p:to>
                                    </p:set>
                                    <p:animEffect filter="fade" transition="in">
                                      <p:cBhvr additive="repl">
                                        <p:cTn id="222" dur="1000"/>
                                        <p:tgtEl>
                                          <p:spTgt spid="250">
                                            <p:txEl>
                                              <p:pRg st="3" end="3"/>
                                            </p:txEl>
                                          </p:spTgt>
                                        </p:tgtEl>
                                      </p:cBhvr>
                                    </p:animEffect>
                                    <p:anim calcmode="lin" valueType="num">
                                      <p:cBhvr additive="repl">
                                        <p:cTn id="223" dur="1000" fill="hold"/>
                                        <p:tgtEl>
                                          <p:spTgt spid="250">
                                            <p:txEl>
                                              <p:pRg st="3" end="3"/>
                                            </p:txEl>
                                          </p:spTgt>
                                        </p:tgtEl>
                                        <p:attrNameLst>
                                          <p:attrName>ppt_x</p:attrName>
                                        </p:attrNameLst>
                                      </p:cBhvr>
                                      <p:tavLst>
                                        <p:tav tm="0">
                                          <p:val>
                                            <p:strVal val="#ppt_x"/>
                                          </p:val>
                                        </p:tav>
                                        <p:tav tm="100000">
                                          <p:val>
                                            <p:strVal val="#ppt_x"/>
                                          </p:val>
                                        </p:tav>
                                      </p:tavLst>
                                    </p:anim>
                                    <p:anim calcmode="lin" valueType="num">
                                      <p:cBhvr additive="repl">
                                        <p:cTn id="224" dur="1000" fill="hold"/>
                                        <p:tgtEl>
                                          <p:spTgt spid="25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nodeType="clickEffect" fill="hold" presetClass="entr" presetID="42">
                                  <p:stCondLst>
                                    <p:cond delay="0"/>
                                  </p:stCondLst>
                                  <p:childTnLst>
                                    <p:set>
                                      <p:cBhvr>
                                        <p:cTn id="228" dur="1" fill="hold">
                                          <p:stCondLst>
                                            <p:cond delay="0"/>
                                          </p:stCondLst>
                                        </p:cTn>
                                        <p:tgtEl>
                                          <p:spTgt spid="250">
                                            <p:txEl>
                                              <p:pRg st="4" end="4"/>
                                            </p:txEl>
                                          </p:spTgt>
                                        </p:tgtEl>
                                        <p:attrNameLst>
                                          <p:attrName>style.visibility</p:attrName>
                                        </p:attrNameLst>
                                      </p:cBhvr>
                                      <p:to>
                                        <p:strVal val="visible"/>
                                      </p:to>
                                    </p:set>
                                    <p:animEffect filter="fade" transition="in">
                                      <p:cBhvr additive="repl">
                                        <p:cTn id="229" dur="1000"/>
                                        <p:tgtEl>
                                          <p:spTgt spid="250">
                                            <p:txEl>
                                              <p:pRg st="4" end="4"/>
                                            </p:txEl>
                                          </p:spTgt>
                                        </p:tgtEl>
                                      </p:cBhvr>
                                    </p:animEffect>
                                    <p:anim calcmode="lin" valueType="num">
                                      <p:cBhvr additive="repl">
                                        <p:cTn id="230" dur="1000" fill="hold"/>
                                        <p:tgtEl>
                                          <p:spTgt spid="250">
                                            <p:txEl>
                                              <p:pRg st="4" end="4"/>
                                            </p:txEl>
                                          </p:spTgt>
                                        </p:tgtEl>
                                        <p:attrNameLst>
                                          <p:attrName>ppt_x</p:attrName>
                                        </p:attrNameLst>
                                      </p:cBhvr>
                                      <p:tavLst>
                                        <p:tav tm="0">
                                          <p:val>
                                            <p:strVal val="#ppt_x"/>
                                          </p:val>
                                        </p:tav>
                                        <p:tav tm="100000">
                                          <p:val>
                                            <p:strVal val="#ppt_x"/>
                                          </p:val>
                                        </p:tav>
                                      </p:tavLst>
                                    </p:anim>
                                    <p:anim calcmode="lin" valueType="num">
                                      <p:cBhvr additive="repl">
                                        <p:cTn id="231" dur="1000" fill="hold"/>
                                        <p:tgtEl>
                                          <p:spTgt spid="25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90000"/>
              </a:lnSpc>
              <a:spcBef>
                <a:spcPts val="1001"/>
              </a:spcBef>
              <a:buClr>
                <a:srgbClr val="000000"/>
              </a:buClr>
              <a:buFont typeface="Arial"/>
              <a:buChar char="•"/>
            </a:pPr>
            <a:r>
              <a:rPr b="0" lang="en-US" sz="2600" spc="-1" strike="noStrike">
                <a:solidFill>
                  <a:srgbClr val="000000"/>
                </a:solidFill>
                <a:latin typeface="Times New Roman"/>
              </a:rPr>
              <a:t>The transport layer is responsible for the </a:t>
            </a:r>
            <a:r>
              <a:rPr b="1" lang="en-US" sz="2600" spc="-1" strike="noStrike">
                <a:solidFill>
                  <a:srgbClr val="000000"/>
                </a:solidFill>
                <a:latin typeface="Times New Roman"/>
              </a:rPr>
              <a:t>delivery</a:t>
            </a:r>
            <a:r>
              <a:rPr b="0" lang="en-US" sz="2600" spc="-1" strike="noStrike">
                <a:solidFill>
                  <a:srgbClr val="000000"/>
                </a:solidFill>
                <a:latin typeface="Times New Roman"/>
              </a:rPr>
              <a:t> of a message from one process to another.</a:t>
            </a:r>
            <a:endParaRPr b="0" lang="en-US" sz="26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200" spc="-1" strike="noStrike">
                <a:solidFill>
                  <a:srgbClr val="000000"/>
                </a:solidFill>
                <a:latin typeface="Times New Roman"/>
              </a:rPr>
              <a:t>i.e., process to process delivery of the entire message.</a:t>
            </a:r>
            <a:endParaRPr b="0" lang="en-US" sz="2200" spc="-1" strike="noStrike">
              <a:solidFill>
                <a:srgbClr val="000000"/>
              </a:solidFill>
              <a:latin typeface="Calibri"/>
            </a:endParaRPr>
          </a:p>
          <a:p>
            <a:pPr algn="just">
              <a:lnSpc>
                <a:spcPct val="90000"/>
              </a:lnSpc>
              <a:spcBef>
                <a:spcPts val="1001"/>
              </a:spcBef>
              <a:buNone/>
            </a:pPr>
            <a:endParaRPr b="0" lang="en-US" sz="2200" spc="-1" strike="noStrike">
              <a:solidFill>
                <a:srgbClr val="000000"/>
              </a:solidFill>
              <a:latin typeface="Calibri"/>
            </a:endParaRPr>
          </a:p>
        </p:txBody>
      </p:sp>
      <p:sp>
        <p:nvSpPr>
          <p:cNvPr id="257"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70EDCEC5-1D0E-48A9-B79F-B384F982ABEE}" type="slidenum">
              <a:rPr b="0" lang="en-US" sz="1200" spc="-1" strike="noStrike">
                <a:solidFill>
                  <a:srgbClr val="8b8b8b"/>
                </a:solidFill>
                <a:latin typeface="Calibri"/>
              </a:rPr>
              <a:t>29</a:t>
            </a:fld>
            <a:endParaRPr b="0" lang="en-US" sz="1200" spc="-1" strike="noStrike">
              <a:latin typeface="Times New Roman"/>
            </a:endParaRPr>
          </a:p>
        </p:txBody>
      </p:sp>
      <p:sp>
        <p:nvSpPr>
          <p:cNvPr id="258"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259"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60"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61"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4: </a:t>
            </a:r>
            <a:r>
              <a:rPr b="1" lang="en-US" sz="3600" spc="-1" strike="noStrike">
                <a:solidFill>
                  <a:srgbClr val="0000cc"/>
                </a:solidFill>
                <a:latin typeface="Cambria"/>
              </a:rPr>
              <a:t>Transport Layer</a:t>
            </a:r>
            <a:endParaRPr b="0" lang="en-US" sz="3600" spc="-1" strike="noStrike">
              <a:solidFill>
                <a:srgbClr val="000000"/>
              </a:solidFill>
              <a:latin typeface="Calibri"/>
            </a:endParaRPr>
          </a:p>
        </p:txBody>
      </p:sp>
      <p:pic>
        <p:nvPicPr>
          <p:cNvPr id="262" name="Picture 6" descr=""/>
          <p:cNvPicPr/>
          <p:nvPr/>
        </p:nvPicPr>
        <p:blipFill>
          <a:blip r:embed="rId1"/>
          <a:stretch/>
        </p:blipFill>
        <p:spPr>
          <a:xfrm>
            <a:off x="318960" y="2633400"/>
            <a:ext cx="8692920" cy="31910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270720" y="151200"/>
            <a:ext cx="8601840" cy="594720"/>
          </a:xfrm>
          <a:prstGeom prst="rect">
            <a:avLst/>
          </a:prstGeom>
          <a:noFill/>
          <a:ln w="0">
            <a:noFill/>
          </a:ln>
        </p:spPr>
        <p:txBody>
          <a:bodyPr anchor="ctr">
            <a:normAutofit fontScale="83000"/>
          </a:bodyPr>
          <a:p>
            <a:pPr algn="ctr">
              <a:lnSpc>
                <a:spcPct val="90000"/>
              </a:lnSpc>
              <a:buNone/>
            </a:pPr>
            <a:r>
              <a:rPr b="1" lang="en-US" sz="4400" spc="-1" strike="noStrike">
                <a:solidFill>
                  <a:srgbClr val="ff0000"/>
                </a:solidFill>
                <a:latin typeface="Times New Roman"/>
              </a:rPr>
              <a:t>Protocol and Standards  </a:t>
            </a:r>
            <a:endParaRPr b="0" lang="en-US" sz="4400" spc="-1" strike="noStrike">
              <a:solidFill>
                <a:srgbClr val="000000"/>
              </a:solidFill>
              <a:latin typeface="Calibri"/>
            </a:endParaRPr>
          </a:p>
        </p:txBody>
      </p:sp>
      <p:sp>
        <p:nvSpPr>
          <p:cNvPr id="96" name="PlaceHolder 2"/>
          <p:cNvSpPr>
            <a:spLocks noGrp="1"/>
          </p:cNvSpPr>
          <p:nvPr>
            <p:ph/>
          </p:nvPr>
        </p:nvSpPr>
        <p:spPr>
          <a:xfrm>
            <a:off x="93240" y="934560"/>
            <a:ext cx="8803440" cy="5440320"/>
          </a:xfrm>
          <a:prstGeom prst="rect">
            <a:avLst/>
          </a:prstGeom>
          <a:noFill/>
          <a:ln w="0">
            <a:noFill/>
          </a:ln>
        </p:spPr>
        <p:txBody>
          <a:bodyPr anchor="t">
            <a:normAutofit/>
          </a:bodyPr>
          <a:p>
            <a:pPr marL="228600" indent="-228600" algn="just">
              <a:lnSpc>
                <a:spcPct val="100000"/>
              </a:lnSpc>
              <a:spcBef>
                <a:spcPts val="1001"/>
              </a:spcBef>
              <a:buClr>
                <a:srgbClr val="00b050"/>
              </a:buClr>
              <a:buFont typeface="Arial"/>
              <a:buChar char="•"/>
            </a:pPr>
            <a:r>
              <a:rPr b="1" lang="en-US" sz="2800" spc="-1" strike="noStrike">
                <a:solidFill>
                  <a:srgbClr val="00b050"/>
                </a:solidFill>
                <a:latin typeface="Times New Roman"/>
              </a:rPr>
              <a:t>Semantics</a:t>
            </a:r>
            <a:endParaRPr b="0" lang="en-US" sz="28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Semantics refers to </a:t>
            </a:r>
            <a:r>
              <a:rPr b="1" lang="en-US" sz="2400" spc="-1" strike="noStrike">
                <a:solidFill>
                  <a:srgbClr val="000000"/>
                </a:solidFill>
                <a:latin typeface="Times New Roman"/>
              </a:rPr>
              <a:t>the meaning of each section of bits</a:t>
            </a:r>
            <a:r>
              <a:rPr b="0" lang="en-US" sz="2400" spc="-1" strike="noStrike">
                <a:solidFill>
                  <a:srgbClr val="000000"/>
                </a:solidFill>
                <a:latin typeface="Times New Roman"/>
              </a:rPr>
              <a:t>.</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How is a particular pattern to be interpreted, and what action is to be taken based on that interpretation?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1" lang="en-US" sz="2400" spc="-1" strike="noStrike">
                <a:solidFill>
                  <a:srgbClr val="000000"/>
                </a:solidFill>
                <a:latin typeface="Times New Roman"/>
              </a:rPr>
              <a:t>For example</a:t>
            </a:r>
            <a:r>
              <a:rPr b="0" lang="en-US" sz="2400" spc="-1" strike="noStrike">
                <a:solidFill>
                  <a:srgbClr val="000000"/>
                </a:solidFill>
                <a:latin typeface="Times New Roman"/>
              </a:rPr>
              <a:t>, does an address identify the route to be taken or the final destination of the message?</a:t>
            </a:r>
            <a:endParaRPr b="0" lang="en-US" sz="2400" spc="-1" strike="noStrike">
              <a:solidFill>
                <a:srgbClr val="000000"/>
              </a:solidFill>
              <a:latin typeface="Calibri"/>
            </a:endParaRPr>
          </a:p>
          <a:p>
            <a:pPr marL="228600" indent="-228600" algn="just">
              <a:lnSpc>
                <a:spcPct val="100000"/>
              </a:lnSpc>
              <a:spcBef>
                <a:spcPts val="1001"/>
              </a:spcBef>
              <a:buClr>
                <a:srgbClr val="00b050"/>
              </a:buClr>
              <a:buFont typeface="Arial"/>
              <a:buChar char="•"/>
            </a:pPr>
            <a:r>
              <a:rPr b="1" lang="en-US" sz="2800" spc="-1" strike="noStrike">
                <a:solidFill>
                  <a:srgbClr val="00b050"/>
                </a:solidFill>
                <a:latin typeface="Times New Roman"/>
              </a:rPr>
              <a:t>Timing. </a:t>
            </a:r>
            <a:endParaRPr b="0" lang="en-US" sz="28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Timing refers to two characteristics: </a:t>
            </a:r>
            <a:r>
              <a:rPr b="1" lang="en-US" sz="2400" spc="-1" strike="noStrike">
                <a:solidFill>
                  <a:srgbClr val="0000cc"/>
                </a:solidFill>
                <a:latin typeface="Times New Roman"/>
              </a:rPr>
              <a:t>when</a:t>
            </a:r>
            <a:r>
              <a:rPr b="1" lang="en-US" sz="2400" spc="-1" strike="noStrike">
                <a:solidFill>
                  <a:srgbClr val="000000"/>
                </a:solidFill>
                <a:latin typeface="Times New Roman"/>
              </a:rPr>
              <a:t> data should be sent </a:t>
            </a:r>
            <a:r>
              <a:rPr b="0" lang="en-US" sz="2400" spc="-1" strike="noStrike">
                <a:solidFill>
                  <a:srgbClr val="000000"/>
                </a:solidFill>
                <a:latin typeface="Times New Roman"/>
              </a:rPr>
              <a:t>and </a:t>
            </a:r>
            <a:r>
              <a:rPr b="1" lang="en-US" sz="2400" spc="-1" strike="noStrike">
                <a:solidFill>
                  <a:srgbClr val="0000cc"/>
                </a:solidFill>
                <a:latin typeface="Times New Roman"/>
              </a:rPr>
              <a:t>how</a:t>
            </a:r>
            <a:r>
              <a:rPr b="1" lang="en-US" sz="2400" spc="-1" strike="noStrike">
                <a:solidFill>
                  <a:srgbClr val="000000"/>
                </a:solidFill>
                <a:latin typeface="Times New Roman"/>
              </a:rPr>
              <a:t> fast they can be sent</a:t>
            </a:r>
            <a:r>
              <a:rPr b="0" lang="en-US" sz="2400" spc="-1" strike="noStrike">
                <a:solidFill>
                  <a:srgbClr val="000000"/>
                </a:solidFill>
                <a:latin typeface="Times New Roman"/>
              </a:rPr>
              <a:t>.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1" lang="en-US" sz="2400" spc="-1" strike="noStrike">
                <a:solidFill>
                  <a:srgbClr val="000000"/>
                </a:solidFill>
                <a:latin typeface="Times New Roman"/>
              </a:rPr>
              <a:t>For example, </a:t>
            </a:r>
            <a:r>
              <a:rPr b="0" lang="en-US" sz="2400" spc="-1" strike="noStrike">
                <a:solidFill>
                  <a:srgbClr val="000000"/>
                </a:solidFill>
                <a:latin typeface="Times New Roman"/>
              </a:rPr>
              <a:t>if a sender produces data at 100 Mbps but the receiver can process data at only 1 Mbps, the transmission will overload the receiver and some data will be lost.</a:t>
            </a:r>
            <a:endParaRPr b="0" lang="en-US" sz="2400" spc="-1" strike="noStrike">
              <a:solidFill>
                <a:srgbClr val="000000"/>
              </a:solidFill>
              <a:latin typeface="Calibri"/>
            </a:endParaRPr>
          </a:p>
        </p:txBody>
      </p:sp>
      <p:sp>
        <p:nvSpPr>
          <p:cNvPr id="97"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FE7787B7-0CEC-4645-AB98-3657DA844D0F}" type="slidenum">
              <a:rPr b="0" lang="en-US" sz="1200" spc="-1" strike="noStrike">
                <a:solidFill>
                  <a:srgbClr val="8b8b8b"/>
                </a:solidFill>
                <a:latin typeface="Calibri"/>
              </a:rPr>
              <a:t>3</a:t>
            </a:fld>
            <a:endParaRPr b="0" lang="en-US" sz="1200" spc="-1" strike="noStrike">
              <a:latin typeface="Times New Roman"/>
            </a:endParaRPr>
          </a:p>
        </p:txBody>
      </p:sp>
      <p:sp>
        <p:nvSpPr>
          <p:cNvPr id="98"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99"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00"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20" dur="indefinite" restart="never" nodeType="tmRoot">
          <p:childTnLst>
            <p:seq>
              <p:cTn id="21" dur="indefinite" nodeType="mainSeq">
                <p:childTnLst>
                  <p:par>
                    <p:cTn id="22" fill="hold">
                      <p:stCondLst>
                        <p:cond delay="indefinite"/>
                      </p:stCondLst>
                      <p:childTnLst>
                        <p:par>
                          <p:cTn id="23" fill="hold">
                            <p:stCondLst>
                              <p:cond delay="0"/>
                            </p:stCondLst>
                            <p:childTnLst>
                              <p:par>
                                <p:cTn id="24" nodeType="clickEffect" fill="hold" presetClass="entr" presetID="42">
                                  <p:stCondLst>
                                    <p:cond delay="0"/>
                                  </p:stCondLst>
                                  <p:childTnLst>
                                    <p:set>
                                      <p:cBhvr>
                                        <p:cTn id="25" dur="1" fill="hold">
                                          <p:stCondLst>
                                            <p:cond delay="0"/>
                                          </p:stCondLst>
                                        </p:cTn>
                                        <p:tgtEl>
                                          <p:spTgt spid="96">
                                            <p:txEl>
                                              <p:pRg st="4" end="4"/>
                                            </p:txEl>
                                          </p:spTgt>
                                        </p:tgtEl>
                                        <p:attrNameLst>
                                          <p:attrName>style.visibility</p:attrName>
                                        </p:attrNameLst>
                                      </p:cBhvr>
                                      <p:to>
                                        <p:strVal val="visible"/>
                                      </p:to>
                                    </p:set>
                                    <p:animEffect filter="fade" transition="in">
                                      <p:cBhvr additive="repl">
                                        <p:cTn id="26" dur="1000"/>
                                        <p:tgtEl>
                                          <p:spTgt spid="96">
                                            <p:txEl>
                                              <p:pRg st="4" end="4"/>
                                            </p:txEl>
                                          </p:spTgt>
                                        </p:tgtEl>
                                      </p:cBhvr>
                                    </p:animEffect>
                                    <p:anim calcmode="lin" valueType="num">
                                      <p:cBhvr additive="repl">
                                        <p:cTn id="27" dur="1000" fill="hold"/>
                                        <p:tgtEl>
                                          <p:spTgt spid="96">
                                            <p:txEl>
                                              <p:pRg st="4" end="4"/>
                                            </p:txEl>
                                          </p:spTgt>
                                        </p:tgtEl>
                                        <p:attrNameLst>
                                          <p:attrName>ppt_x</p:attrName>
                                        </p:attrNameLst>
                                      </p:cBhvr>
                                      <p:tavLst>
                                        <p:tav tm="0">
                                          <p:val>
                                            <p:strVal val="#ppt_x"/>
                                          </p:val>
                                        </p:tav>
                                        <p:tav tm="100000">
                                          <p:val>
                                            <p:strVal val="#ppt_x"/>
                                          </p:val>
                                        </p:tav>
                                      </p:tavLst>
                                    </p:anim>
                                    <p:anim calcmode="lin" valueType="num">
                                      <p:cBhvr additive="repl">
                                        <p:cTn id="28" dur="1000" fill="hold"/>
                                        <p:tgtEl>
                                          <p:spTgt spid="96">
                                            <p:txEl>
                                              <p:pRg st="4" end="4"/>
                                            </p:txEl>
                                          </p:spTgt>
                                        </p:tgtEl>
                                        <p:attrNameLst>
                                          <p:attrName>ppt_y</p:attrName>
                                        </p:attrNameLst>
                                      </p:cBhvr>
                                      <p:tavLst>
                                        <p:tav tm="0">
                                          <p:val>
                                            <p:strVal val="#ppt_y+.1"/>
                                          </p:val>
                                        </p:tav>
                                        <p:tav tm="100000">
                                          <p:val>
                                            <p:strVal val="#ppt_y"/>
                                          </p:val>
                                        </p:tav>
                                      </p:tavLst>
                                    </p:anim>
                                  </p:childTnLst>
                                </p:cTn>
                              </p:par>
                              <p:par>
                                <p:cTn id="29" nodeType="withEffect" fill="hold" presetClass="entr" presetID="42">
                                  <p:stCondLst>
                                    <p:cond delay="0"/>
                                  </p:stCondLst>
                                  <p:childTnLst>
                                    <p:set>
                                      <p:cBhvr>
                                        <p:cTn id="30" dur="1" fill="hold">
                                          <p:stCondLst>
                                            <p:cond delay="0"/>
                                          </p:stCondLst>
                                        </p:cTn>
                                        <p:tgtEl>
                                          <p:spTgt spid="96">
                                            <p:txEl>
                                              <p:pRg st="5" end="5"/>
                                            </p:txEl>
                                          </p:spTgt>
                                        </p:tgtEl>
                                        <p:attrNameLst>
                                          <p:attrName>style.visibility</p:attrName>
                                        </p:attrNameLst>
                                      </p:cBhvr>
                                      <p:to>
                                        <p:strVal val="visible"/>
                                      </p:to>
                                    </p:set>
                                    <p:animEffect filter="fade" transition="in">
                                      <p:cBhvr additive="repl">
                                        <p:cTn id="31" dur="1000"/>
                                        <p:tgtEl>
                                          <p:spTgt spid="96">
                                            <p:txEl>
                                              <p:pRg st="5" end="5"/>
                                            </p:txEl>
                                          </p:spTgt>
                                        </p:tgtEl>
                                      </p:cBhvr>
                                    </p:animEffect>
                                    <p:anim calcmode="lin" valueType="num">
                                      <p:cBhvr additive="repl">
                                        <p:cTn id="32" dur="1000" fill="hold"/>
                                        <p:tgtEl>
                                          <p:spTgt spid="96">
                                            <p:txEl>
                                              <p:pRg st="5" end="5"/>
                                            </p:txEl>
                                          </p:spTgt>
                                        </p:tgtEl>
                                        <p:attrNameLst>
                                          <p:attrName>ppt_x</p:attrName>
                                        </p:attrNameLst>
                                      </p:cBhvr>
                                      <p:tavLst>
                                        <p:tav tm="0">
                                          <p:val>
                                            <p:strVal val="#ppt_x"/>
                                          </p:val>
                                        </p:tav>
                                        <p:tav tm="100000">
                                          <p:val>
                                            <p:strVal val="#ppt_x"/>
                                          </p:val>
                                        </p:tav>
                                      </p:tavLst>
                                    </p:anim>
                                    <p:anim calcmode="lin" valueType="num">
                                      <p:cBhvr additive="repl">
                                        <p:cTn id="33" dur="1000" fill="hold"/>
                                        <p:tgtEl>
                                          <p:spTgt spid="96">
                                            <p:txEl>
                                              <p:pRg st="5" end="5"/>
                                            </p:txEl>
                                          </p:spTgt>
                                        </p:tgtEl>
                                        <p:attrNameLst>
                                          <p:attrName>ppt_y</p:attrName>
                                        </p:attrNameLst>
                                      </p:cBhvr>
                                      <p:tavLst>
                                        <p:tav tm="0">
                                          <p:val>
                                            <p:strVal val="#ppt_y+.1"/>
                                          </p:val>
                                        </p:tav>
                                        <p:tav tm="100000">
                                          <p:val>
                                            <p:strVal val="#ppt_y"/>
                                          </p:val>
                                        </p:tav>
                                      </p:tavLst>
                                    </p:anim>
                                  </p:childTnLst>
                                </p:cTn>
                              </p:par>
                              <p:par>
                                <p:cTn id="34" nodeType="withEffect" fill="hold" presetClass="entr" presetID="42">
                                  <p:stCondLst>
                                    <p:cond delay="0"/>
                                  </p:stCondLst>
                                  <p:childTnLst>
                                    <p:set>
                                      <p:cBhvr>
                                        <p:cTn id="35" dur="1" fill="hold">
                                          <p:stCondLst>
                                            <p:cond delay="0"/>
                                          </p:stCondLst>
                                        </p:cTn>
                                        <p:tgtEl>
                                          <p:spTgt spid="96">
                                            <p:txEl>
                                              <p:pRg st="6" end="6"/>
                                            </p:txEl>
                                          </p:spTgt>
                                        </p:tgtEl>
                                        <p:attrNameLst>
                                          <p:attrName>style.visibility</p:attrName>
                                        </p:attrNameLst>
                                      </p:cBhvr>
                                      <p:to>
                                        <p:strVal val="visible"/>
                                      </p:to>
                                    </p:set>
                                    <p:animEffect filter="fade" transition="in">
                                      <p:cBhvr additive="repl">
                                        <p:cTn id="36" dur="1000"/>
                                        <p:tgtEl>
                                          <p:spTgt spid="96">
                                            <p:txEl>
                                              <p:pRg st="6" end="6"/>
                                            </p:txEl>
                                          </p:spTgt>
                                        </p:tgtEl>
                                      </p:cBhvr>
                                    </p:animEffect>
                                    <p:anim calcmode="lin" valueType="num">
                                      <p:cBhvr additive="repl">
                                        <p:cTn id="37" dur="1000" fill="hold"/>
                                        <p:tgtEl>
                                          <p:spTgt spid="96">
                                            <p:txEl>
                                              <p:pRg st="6" end="6"/>
                                            </p:txEl>
                                          </p:spTgt>
                                        </p:tgtEl>
                                        <p:attrNameLst>
                                          <p:attrName>ppt_x</p:attrName>
                                        </p:attrNameLst>
                                      </p:cBhvr>
                                      <p:tavLst>
                                        <p:tav tm="0">
                                          <p:val>
                                            <p:strVal val="#ppt_x"/>
                                          </p:val>
                                        </p:tav>
                                        <p:tav tm="100000">
                                          <p:val>
                                            <p:strVal val="#ppt_x"/>
                                          </p:val>
                                        </p:tav>
                                      </p:tavLst>
                                    </p:anim>
                                    <p:anim calcmode="lin" valueType="num">
                                      <p:cBhvr additive="repl">
                                        <p:cTn id="38" dur="1000" fill="hold"/>
                                        <p:tgtEl>
                                          <p:spTgt spid="9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7A2342AF-830E-4FC2-999B-C0785241E234}" type="slidenum">
              <a:rPr b="0" lang="en-US" sz="1200" spc="-1" strike="noStrike">
                <a:solidFill>
                  <a:srgbClr val="8b8b8b"/>
                </a:solidFill>
                <a:latin typeface="Calibri"/>
              </a:rPr>
              <a:t>29</a:t>
            </a:fld>
            <a:endParaRPr b="0" lang="en-US" sz="1200" spc="-1" strike="noStrike">
              <a:latin typeface="Times New Roman"/>
            </a:endParaRPr>
          </a:p>
        </p:txBody>
      </p:sp>
      <p:sp>
        <p:nvSpPr>
          <p:cNvPr id="264" name="PlaceHolder 2"/>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265"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66"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67" name="PlaceHolder 3"/>
          <p:cNvSpPr>
            <a:spLocks noGrp="1"/>
          </p:cNvSpPr>
          <p:nvPr>
            <p:ph/>
          </p:nvPr>
        </p:nvSpPr>
        <p:spPr>
          <a:xfrm>
            <a:off x="318960" y="982800"/>
            <a:ext cx="8505720" cy="549396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At the </a:t>
            </a:r>
            <a:r>
              <a:rPr b="1" lang="en-US" sz="2600" spc="-1" strike="noStrike">
                <a:solidFill>
                  <a:srgbClr val="ff0000"/>
                </a:solidFill>
                <a:latin typeface="Times New Roman"/>
              </a:rPr>
              <a:t>sending side</a:t>
            </a:r>
            <a:r>
              <a:rPr b="0" lang="en-US" sz="2600" spc="-1" strike="noStrike">
                <a:solidFill>
                  <a:srgbClr val="000000"/>
                </a:solidFill>
                <a:latin typeface="Times New Roman"/>
              </a:rPr>
              <a:t>, the transport layer receives data from the session layer, divides it into units called </a:t>
            </a:r>
            <a:r>
              <a:rPr b="1" lang="en-US" sz="2600" spc="-1" strike="noStrike">
                <a:solidFill>
                  <a:srgbClr val="0000cc"/>
                </a:solidFill>
                <a:latin typeface="Times New Roman"/>
              </a:rPr>
              <a:t>segments</a:t>
            </a:r>
            <a:r>
              <a:rPr b="0" lang="en-US" sz="2600" spc="-1" strike="noStrike">
                <a:solidFill>
                  <a:srgbClr val="000000"/>
                </a:solidFill>
                <a:latin typeface="Times New Roman"/>
              </a:rPr>
              <a:t> and sends it to the network layer.</a:t>
            </a:r>
            <a:endParaRPr b="0" lang="en-US" sz="26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 </a:t>
            </a:r>
            <a:r>
              <a:rPr b="0" lang="en-US" sz="2600" spc="-1" strike="noStrike">
                <a:solidFill>
                  <a:srgbClr val="000000"/>
                </a:solidFill>
                <a:latin typeface="Times New Roman"/>
              </a:rPr>
              <a:t>At the </a:t>
            </a:r>
            <a:r>
              <a:rPr b="1" lang="en-US" sz="2600" spc="-1" strike="noStrike">
                <a:solidFill>
                  <a:srgbClr val="000000"/>
                </a:solidFill>
                <a:latin typeface="Times New Roman"/>
              </a:rPr>
              <a:t>receiving side</a:t>
            </a:r>
            <a:r>
              <a:rPr b="0" lang="en-US" sz="2600" spc="-1" strike="noStrike">
                <a:solidFill>
                  <a:srgbClr val="000000"/>
                </a:solidFill>
                <a:latin typeface="Times New Roman"/>
              </a:rPr>
              <a:t>, the transport layer receives </a:t>
            </a:r>
            <a:r>
              <a:rPr b="1" lang="en-US" sz="2600" spc="-1" strike="noStrike">
                <a:solidFill>
                  <a:srgbClr val="000000"/>
                </a:solidFill>
                <a:latin typeface="Times New Roman"/>
              </a:rPr>
              <a:t>packets from the network layer</a:t>
            </a:r>
            <a:r>
              <a:rPr b="0" lang="en-US" sz="2600" spc="-1" strike="noStrike">
                <a:solidFill>
                  <a:srgbClr val="000000"/>
                </a:solidFill>
                <a:latin typeface="Times New Roman"/>
              </a:rPr>
              <a:t>, converts and arranges into proper sequence of </a:t>
            </a:r>
            <a:r>
              <a:rPr b="1" lang="en-US" sz="2600" spc="-1" strike="noStrike">
                <a:solidFill>
                  <a:srgbClr val="0000cc"/>
                </a:solidFill>
                <a:latin typeface="Times New Roman"/>
              </a:rPr>
              <a:t>segments and sends it to the session layer</a:t>
            </a:r>
            <a:r>
              <a:rPr b="0" lang="en-US" sz="2600" spc="-1" strike="noStrike">
                <a:solidFill>
                  <a:srgbClr val="000000"/>
                </a:solidFill>
                <a:latin typeface="Times New Roman"/>
              </a:rPr>
              <a:t>.</a:t>
            </a:r>
            <a:endParaRPr b="0" lang="en-US" sz="26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To ensure </a:t>
            </a:r>
            <a:r>
              <a:rPr b="1" lang="en-US" sz="2600" spc="-1" strike="noStrike">
                <a:solidFill>
                  <a:srgbClr val="000000"/>
                </a:solidFill>
                <a:latin typeface="Times New Roman"/>
              </a:rPr>
              <a:t>process to process delivery </a:t>
            </a:r>
            <a:r>
              <a:rPr b="0" lang="en-US" sz="2600" spc="-1" strike="noStrike">
                <a:solidFill>
                  <a:srgbClr val="000000"/>
                </a:solidFill>
                <a:latin typeface="Times New Roman"/>
              </a:rPr>
              <a:t>the transport layer makes use of </a:t>
            </a:r>
            <a:r>
              <a:rPr b="1" lang="en-US" sz="2600" spc="-1" strike="noStrike">
                <a:solidFill>
                  <a:srgbClr val="ff0000"/>
                </a:solidFill>
                <a:latin typeface="Times New Roman"/>
              </a:rPr>
              <a:t>port address </a:t>
            </a:r>
            <a:r>
              <a:rPr b="0" lang="en-US" sz="2600" spc="-1" strike="noStrike">
                <a:solidFill>
                  <a:srgbClr val="000000"/>
                </a:solidFill>
                <a:latin typeface="Times New Roman"/>
              </a:rPr>
              <a:t>to identify the data from the sending and receiving process.</a:t>
            </a:r>
            <a:endParaRPr b="0" lang="en-US" sz="26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It is a </a:t>
            </a:r>
            <a:r>
              <a:rPr b="1" lang="en-US" sz="2400" spc="-1" strike="noStrike">
                <a:solidFill>
                  <a:srgbClr val="000000"/>
                </a:solidFill>
                <a:latin typeface="Times New Roman"/>
              </a:rPr>
              <a:t>16 bit address</a:t>
            </a:r>
            <a:r>
              <a:rPr b="0" lang="en-US" sz="2400" spc="-1" strike="noStrike">
                <a:solidFill>
                  <a:srgbClr val="000000"/>
                </a:solidFill>
                <a:latin typeface="Times New Roman"/>
              </a:rPr>
              <a:t>.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For Example, TELNET uses port address 23, HTTP uses port address 80. </a:t>
            </a:r>
            <a:endParaRPr b="0" lang="en-US" sz="2400" spc="-1" strike="noStrike">
              <a:solidFill>
                <a:srgbClr val="000000"/>
              </a:solidFill>
              <a:latin typeface="Calibri"/>
            </a:endParaRPr>
          </a:p>
        </p:txBody>
      </p:sp>
      <p:sp>
        <p:nvSpPr>
          <p:cNvPr id="268"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4: </a:t>
            </a:r>
            <a:r>
              <a:rPr b="1" lang="en-US" sz="3600" spc="-1" strike="noStrike">
                <a:solidFill>
                  <a:srgbClr val="0000cc"/>
                </a:solidFill>
                <a:latin typeface="Cambria"/>
              </a:rPr>
              <a:t>Transport Layer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2A4C646E-01E2-4489-BB69-76D0E76ED8B6}" type="slidenum">
              <a:rPr b="0" lang="en-US" sz="1200" spc="-1" strike="noStrike">
                <a:solidFill>
                  <a:srgbClr val="8b8b8b"/>
                </a:solidFill>
                <a:latin typeface="Calibri"/>
              </a:rPr>
              <a:t>30</a:t>
            </a:fld>
            <a:endParaRPr b="0" lang="en-US" sz="1200" spc="-1" strike="noStrike">
              <a:latin typeface="Times New Roman"/>
            </a:endParaRPr>
          </a:p>
        </p:txBody>
      </p:sp>
      <p:sp>
        <p:nvSpPr>
          <p:cNvPr id="270" name="PlaceHolder 2"/>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271"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72"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73" name="Rectangle 2"/>
          <p:cNvSpPr/>
          <p:nvPr/>
        </p:nvSpPr>
        <p:spPr>
          <a:xfrm>
            <a:off x="266760" y="1048680"/>
            <a:ext cx="8610120" cy="5333760"/>
          </a:xfrm>
          <a:prstGeom prst="rect">
            <a:avLst/>
          </a:prstGeom>
          <a:noFill/>
          <a:ln w="0">
            <a:noFill/>
          </a:ln>
        </p:spPr>
        <p:style>
          <a:lnRef idx="0"/>
          <a:fillRef idx="0"/>
          <a:effectRef idx="0"/>
          <a:fontRef idx="minor"/>
        </p:style>
        <p:txBody>
          <a:bodyPr anchor="t">
            <a:normAutofit/>
          </a:bodyPr>
          <a:p>
            <a:pPr marL="609480" indent="-609480">
              <a:lnSpc>
                <a:spcPct val="90000"/>
              </a:lnSpc>
              <a:spcBef>
                <a:spcPts val="1001"/>
              </a:spcBef>
              <a:buClr>
                <a:srgbClr val="000000"/>
              </a:buClr>
              <a:buFont typeface="Arial"/>
              <a:buChar char="•"/>
            </a:pPr>
            <a:r>
              <a:rPr b="0" lang="en-US" sz="2600" spc="-1" strike="noStrike">
                <a:solidFill>
                  <a:srgbClr val="000000"/>
                </a:solidFill>
                <a:latin typeface="Times New Roman"/>
              </a:rPr>
              <a:t>Manages transmission packets</a:t>
            </a:r>
            <a:endParaRPr b="0" lang="en-US" sz="2600" spc="-1" strike="noStrike">
              <a:latin typeface="Arial"/>
            </a:endParaRPr>
          </a:p>
          <a:p>
            <a:pPr lvl="1" marL="1100160" indent="-533520">
              <a:lnSpc>
                <a:spcPct val="90000"/>
              </a:lnSpc>
              <a:spcBef>
                <a:spcPts val="499"/>
              </a:spcBef>
              <a:buClr>
                <a:srgbClr val="000000"/>
              </a:buClr>
              <a:buFont typeface="Arial"/>
              <a:buChar char="•"/>
            </a:pPr>
            <a:r>
              <a:rPr b="0" lang="en-US" sz="2600" spc="-1" strike="noStrike">
                <a:solidFill>
                  <a:srgbClr val="000000"/>
                </a:solidFill>
                <a:latin typeface="Times New Roman"/>
              </a:rPr>
              <a:t>Repackages long messages when necessary into small packets for transmission </a:t>
            </a:r>
            <a:endParaRPr b="0" lang="en-US" sz="2600" spc="-1" strike="noStrike">
              <a:latin typeface="Arial"/>
            </a:endParaRPr>
          </a:p>
          <a:p>
            <a:pPr lvl="1" marL="1100160" indent="-533520">
              <a:lnSpc>
                <a:spcPct val="90000"/>
              </a:lnSpc>
              <a:spcBef>
                <a:spcPts val="499"/>
              </a:spcBef>
              <a:buClr>
                <a:srgbClr val="000000"/>
              </a:buClr>
              <a:buFont typeface="Arial"/>
              <a:buChar char="•"/>
            </a:pPr>
            <a:r>
              <a:rPr b="0" lang="en-US" sz="2600" spc="-1" strike="noStrike">
                <a:solidFill>
                  <a:srgbClr val="000000"/>
                </a:solidFill>
                <a:latin typeface="Times New Roman"/>
              </a:rPr>
              <a:t>Reassembles packets in correct order to get the original message. </a:t>
            </a:r>
            <a:endParaRPr b="0" lang="en-US" sz="2600" spc="-1" strike="noStrike">
              <a:latin typeface="Arial"/>
            </a:endParaRPr>
          </a:p>
          <a:p>
            <a:pPr marL="609480" indent="-609480">
              <a:lnSpc>
                <a:spcPct val="90000"/>
              </a:lnSpc>
              <a:spcBef>
                <a:spcPts val="1001"/>
              </a:spcBef>
              <a:buClr>
                <a:srgbClr val="000000"/>
              </a:buClr>
              <a:buFont typeface="Arial"/>
              <a:buChar char="•"/>
            </a:pPr>
            <a:r>
              <a:rPr b="0" lang="en-US" sz="2600" spc="-1" strike="noStrike">
                <a:solidFill>
                  <a:srgbClr val="000000"/>
                </a:solidFill>
                <a:latin typeface="Times New Roman"/>
              </a:rPr>
              <a:t>Handles error recognition and recovery. </a:t>
            </a:r>
            <a:endParaRPr b="0" lang="en-US" sz="2600" spc="-1" strike="noStrike">
              <a:latin typeface="Arial"/>
            </a:endParaRPr>
          </a:p>
          <a:p>
            <a:pPr lvl="1" marL="1100160" indent="-533520">
              <a:lnSpc>
                <a:spcPct val="90000"/>
              </a:lnSpc>
              <a:spcBef>
                <a:spcPts val="499"/>
              </a:spcBef>
              <a:buClr>
                <a:srgbClr val="000000"/>
              </a:buClr>
              <a:buFont typeface="Arial"/>
              <a:buChar char="•"/>
            </a:pPr>
            <a:r>
              <a:rPr b="0" lang="en-US" sz="2600" spc="-1" strike="noStrike">
                <a:solidFill>
                  <a:srgbClr val="000000"/>
                </a:solidFill>
                <a:latin typeface="Times New Roman"/>
              </a:rPr>
              <a:t>Transport layer at receiving acknowledges packet delivery. </a:t>
            </a:r>
            <a:endParaRPr b="0" lang="en-US" sz="2600" spc="-1" strike="noStrike">
              <a:latin typeface="Arial"/>
            </a:endParaRPr>
          </a:p>
          <a:p>
            <a:pPr lvl="1" marL="1100160" indent="-533520">
              <a:lnSpc>
                <a:spcPct val="90000"/>
              </a:lnSpc>
              <a:spcBef>
                <a:spcPts val="499"/>
              </a:spcBef>
              <a:buClr>
                <a:srgbClr val="000000"/>
              </a:buClr>
              <a:buFont typeface="Arial"/>
              <a:buChar char="•"/>
            </a:pPr>
            <a:r>
              <a:rPr b="0" lang="en-US" sz="2600" spc="-1" strike="noStrike">
                <a:solidFill>
                  <a:srgbClr val="000000"/>
                </a:solidFill>
                <a:latin typeface="Times New Roman"/>
              </a:rPr>
              <a:t>Resends missing packets</a:t>
            </a:r>
            <a:endParaRPr b="0" lang="en-US" sz="2600" spc="-1" strike="noStrike">
              <a:latin typeface="Arial"/>
            </a:endParaRPr>
          </a:p>
        </p:txBody>
      </p:sp>
      <p:sp>
        <p:nvSpPr>
          <p:cNvPr id="274" name="PlaceHolder 3"/>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4: </a:t>
            </a:r>
            <a:r>
              <a:rPr b="1" lang="en-US" sz="3600" spc="-1" strike="noStrike">
                <a:solidFill>
                  <a:srgbClr val="0000cc"/>
                </a:solidFill>
                <a:latin typeface="Cambria"/>
              </a:rPr>
              <a:t>Transport Layer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p:nvPr>
        </p:nvSpPr>
        <p:spPr>
          <a:xfrm>
            <a:off x="294840" y="894240"/>
            <a:ext cx="8601840" cy="548064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The session layer is responsible for </a:t>
            </a:r>
            <a:r>
              <a:rPr b="1" lang="en-US" sz="2600" spc="-1" strike="noStrike">
                <a:solidFill>
                  <a:srgbClr val="000000"/>
                </a:solidFill>
                <a:latin typeface="Times New Roman"/>
              </a:rPr>
              <a:t>dialog control </a:t>
            </a:r>
            <a:r>
              <a:rPr b="0" lang="en-US" sz="2600" spc="-1" strike="noStrike">
                <a:solidFill>
                  <a:srgbClr val="000000"/>
                </a:solidFill>
                <a:latin typeface="Times New Roman"/>
              </a:rPr>
              <a:t>and </a:t>
            </a:r>
            <a:r>
              <a:rPr b="1" lang="en-US" sz="2600" spc="-1" strike="noStrike">
                <a:solidFill>
                  <a:srgbClr val="000000"/>
                </a:solidFill>
                <a:latin typeface="Times New Roman"/>
              </a:rPr>
              <a:t>synchronization</a:t>
            </a:r>
            <a:r>
              <a:rPr b="0" lang="en-US" sz="2600" spc="-1" strike="noStrike">
                <a:solidFill>
                  <a:srgbClr val="000000"/>
                </a:solidFill>
                <a:latin typeface="Times New Roman"/>
              </a:rPr>
              <a:t>.</a:t>
            </a:r>
            <a:endParaRPr b="0" lang="en-US" sz="26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Allows users on different machines to </a:t>
            </a:r>
            <a:r>
              <a:rPr b="1" lang="en-US" sz="2600" spc="-1" strike="noStrike">
                <a:solidFill>
                  <a:srgbClr val="000000"/>
                </a:solidFill>
                <a:latin typeface="Times New Roman"/>
              </a:rPr>
              <a:t>establish sessions </a:t>
            </a:r>
            <a:r>
              <a:rPr b="0" lang="en-US" sz="2600" spc="-1" strike="noStrike">
                <a:solidFill>
                  <a:srgbClr val="000000"/>
                </a:solidFill>
                <a:latin typeface="Times New Roman"/>
              </a:rPr>
              <a:t>between them. </a:t>
            </a:r>
            <a:endParaRPr b="0" lang="en-US" sz="26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The session layer </a:t>
            </a:r>
            <a:r>
              <a:rPr b="1" lang="en-US" sz="2600" spc="-1" strike="noStrike">
                <a:solidFill>
                  <a:srgbClr val="000000"/>
                </a:solidFill>
                <a:latin typeface="Times New Roman"/>
              </a:rPr>
              <a:t>defines</a:t>
            </a:r>
            <a:r>
              <a:rPr b="0" lang="en-US" sz="2600" spc="-1" strike="noStrike">
                <a:solidFill>
                  <a:srgbClr val="000000"/>
                </a:solidFill>
                <a:latin typeface="Times New Roman"/>
              </a:rPr>
              <a:t> how to </a:t>
            </a:r>
            <a:r>
              <a:rPr b="1" lang="en-US" sz="2600" spc="-1" strike="noStrike">
                <a:solidFill>
                  <a:srgbClr val="0000cc"/>
                </a:solidFill>
                <a:latin typeface="Times New Roman"/>
              </a:rPr>
              <a:t>start</a:t>
            </a:r>
            <a:r>
              <a:rPr b="0" lang="en-US" sz="2600" spc="-1" strike="noStrike">
                <a:solidFill>
                  <a:srgbClr val="000000"/>
                </a:solidFill>
                <a:latin typeface="Times New Roman"/>
              </a:rPr>
              <a:t>, </a:t>
            </a:r>
            <a:r>
              <a:rPr b="1" lang="en-US" sz="2600" spc="-1" strike="noStrike">
                <a:solidFill>
                  <a:srgbClr val="0000cc"/>
                </a:solidFill>
                <a:latin typeface="Times New Roman"/>
              </a:rPr>
              <a:t>control</a:t>
            </a:r>
            <a:r>
              <a:rPr b="0" lang="en-US" sz="2600" spc="-1" strike="noStrike">
                <a:solidFill>
                  <a:srgbClr val="000000"/>
                </a:solidFill>
                <a:latin typeface="Times New Roman"/>
              </a:rPr>
              <a:t> and </a:t>
            </a:r>
            <a:r>
              <a:rPr b="1" lang="en-US" sz="2600" spc="-1" strike="noStrike">
                <a:solidFill>
                  <a:srgbClr val="0000cc"/>
                </a:solidFill>
                <a:latin typeface="Times New Roman"/>
              </a:rPr>
              <a:t>end</a:t>
            </a:r>
            <a:r>
              <a:rPr b="0" lang="en-US" sz="2600" spc="-1" strike="noStrike">
                <a:solidFill>
                  <a:srgbClr val="000000"/>
                </a:solidFill>
                <a:latin typeface="Times New Roman"/>
              </a:rPr>
              <a:t> conversations (called sessions) between applications.</a:t>
            </a:r>
            <a:endParaRPr b="0" lang="en-US" sz="2600" spc="-1" strike="noStrike">
              <a:solidFill>
                <a:srgbClr val="000000"/>
              </a:solidFill>
              <a:latin typeface="Calibri"/>
            </a:endParaRPr>
          </a:p>
          <a:p>
            <a:pPr algn="just">
              <a:lnSpc>
                <a:spcPct val="100000"/>
              </a:lnSpc>
              <a:spcBef>
                <a:spcPts val="1001"/>
              </a:spcBef>
              <a:buNone/>
            </a:pPr>
            <a:endParaRPr b="0" lang="en-US" sz="2600" spc="-1" strike="noStrike">
              <a:solidFill>
                <a:srgbClr val="000000"/>
              </a:solidFill>
              <a:latin typeface="Calibri"/>
            </a:endParaRPr>
          </a:p>
        </p:txBody>
      </p:sp>
      <p:sp>
        <p:nvSpPr>
          <p:cNvPr id="276"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75FAD751-6956-4A4D-A2B7-31285DA57904}" type="slidenum">
              <a:rPr b="0" lang="en-US" sz="1200" spc="-1" strike="noStrike">
                <a:solidFill>
                  <a:srgbClr val="8b8b8b"/>
                </a:solidFill>
                <a:latin typeface="Calibri"/>
              </a:rPr>
              <a:t>32</a:t>
            </a:fld>
            <a:endParaRPr b="0" lang="en-US" sz="1200" spc="-1" strike="noStrike">
              <a:latin typeface="Times New Roman"/>
            </a:endParaRPr>
          </a:p>
        </p:txBody>
      </p:sp>
      <p:sp>
        <p:nvSpPr>
          <p:cNvPr id="277"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278"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79"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80"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5: </a:t>
            </a:r>
            <a:r>
              <a:rPr b="1" lang="en-US" sz="3600" spc="-1" strike="noStrike">
                <a:solidFill>
                  <a:srgbClr val="0000cc"/>
                </a:solidFill>
                <a:latin typeface="Cambria"/>
              </a:rPr>
              <a:t>Session Layer</a:t>
            </a:r>
            <a:endParaRPr b="0" lang="en-US" sz="3600" spc="-1" strike="noStrike">
              <a:solidFill>
                <a:srgbClr val="000000"/>
              </a:solidFill>
              <a:latin typeface="Calibri"/>
            </a:endParaRPr>
          </a:p>
        </p:txBody>
      </p:sp>
      <p:pic>
        <p:nvPicPr>
          <p:cNvPr id="281" name="Picture 6" descr=""/>
          <p:cNvPicPr/>
          <p:nvPr/>
        </p:nvPicPr>
        <p:blipFill>
          <a:blip r:embed="rId1"/>
          <a:stretch/>
        </p:blipFill>
        <p:spPr>
          <a:xfrm>
            <a:off x="1960560" y="3834720"/>
            <a:ext cx="5298480" cy="246024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1FE39874-781A-499D-B284-42F418FCCC00}" type="slidenum">
              <a:rPr b="0" lang="en-US" sz="1200" spc="-1" strike="noStrike">
                <a:solidFill>
                  <a:srgbClr val="8b8b8b"/>
                </a:solidFill>
                <a:latin typeface="Calibri"/>
              </a:rPr>
              <a:t>32</a:t>
            </a:fld>
            <a:endParaRPr b="0" lang="en-US" sz="1200" spc="-1" strike="noStrike">
              <a:latin typeface="Times New Roman"/>
            </a:endParaRPr>
          </a:p>
        </p:txBody>
      </p:sp>
      <p:sp>
        <p:nvSpPr>
          <p:cNvPr id="283" name="PlaceHolder 2"/>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284"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85"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86" name="Rectangle 2"/>
          <p:cNvSpPr/>
          <p:nvPr/>
        </p:nvSpPr>
        <p:spPr>
          <a:xfrm>
            <a:off x="304920" y="927000"/>
            <a:ext cx="8610120" cy="5549760"/>
          </a:xfrm>
          <a:prstGeom prst="rect">
            <a:avLst/>
          </a:prstGeom>
          <a:noFill/>
          <a:ln w="0">
            <a:noFill/>
          </a:ln>
        </p:spPr>
        <p:style>
          <a:lnRef idx="0"/>
          <a:fillRef idx="0"/>
          <a:effectRef idx="0"/>
          <a:fontRef idx="minor"/>
        </p:style>
        <p:txBody>
          <a:bodyPr anchor="t">
            <a:normAutofit/>
          </a:bodyPr>
          <a:p>
            <a:pPr marL="228600" indent="-228600" algn="just">
              <a:lnSpc>
                <a:spcPct val="90000"/>
              </a:lnSpc>
              <a:spcBef>
                <a:spcPts val="1001"/>
              </a:spcBef>
              <a:buClr>
                <a:srgbClr val="000000"/>
              </a:buClr>
              <a:buFont typeface="Arial"/>
              <a:buChar char="•"/>
            </a:pPr>
            <a:r>
              <a:rPr b="1" lang="en-US" sz="2400" spc="-1" strike="noStrike">
                <a:solidFill>
                  <a:srgbClr val="000000"/>
                </a:solidFill>
                <a:latin typeface="Times New Roman"/>
              </a:rPr>
              <a:t>Allows two applications on different computers to establish, use, and end a session</a:t>
            </a:r>
            <a:r>
              <a:rPr b="0" lang="en-US" sz="2400" spc="-1" strike="noStrike">
                <a:solidFill>
                  <a:srgbClr val="000000"/>
                </a:solidFill>
                <a:latin typeface="Times New Roman"/>
              </a:rPr>
              <a:t>. </a:t>
            </a:r>
            <a:endParaRPr b="0" lang="en-US" sz="2400" spc="-1" strike="noStrike">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Times New Roman"/>
              </a:rPr>
              <a:t>e.g. file transfer, remote login </a:t>
            </a:r>
            <a:endParaRPr b="0" lang="en-US" sz="2400" spc="-1" strike="noStrike">
              <a:latin typeface="Arial"/>
            </a:endParaRPr>
          </a:p>
          <a:p>
            <a:pPr marL="228600" indent="-228600">
              <a:lnSpc>
                <a:spcPct val="90000"/>
              </a:lnSpc>
              <a:spcBef>
                <a:spcPts val="1001"/>
              </a:spcBef>
              <a:buClr>
                <a:srgbClr val="000000"/>
              </a:buClr>
              <a:buFont typeface="Arial"/>
              <a:buChar char="•"/>
            </a:pPr>
            <a:r>
              <a:rPr b="1" lang="en-US" sz="2400" spc="-1" strike="noStrike">
                <a:solidFill>
                  <a:srgbClr val="000000"/>
                </a:solidFill>
                <a:latin typeface="Times New Roman"/>
              </a:rPr>
              <a:t>Establishes dialog control</a:t>
            </a:r>
            <a:endParaRPr b="0" lang="en-US" sz="2400" spc="-1" strike="noStrike">
              <a:latin typeface="Arial"/>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Times New Roman"/>
              </a:rPr>
              <a:t>Regulates which side transmits, plus when and how long it transmits.</a:t>
            </a:r>
            <a:endParaRPr b="0" lang="en-US" sz="2400" spc="-1" strike="noStrike">
              <a:latin typeface="Arial"/>
            </a:endParaRPr>
          </a:p>
          <a:p>
            <a:pPr marL="228600" indent="-228600" algn="just">
              <a:lnSpc>
                <a:spcPct val="150000"/>
              </a:lnSpc>
              <a:spcBef>
                <a:spcPts val="1001"/>
              </a:spcBef>
              <a:buClr>
                <a:srgbClr val="44546a"/>
              </a:buClr>
              <a:buSzPct val="120000"/>
              <a:buFont typeface="Arial"/>
              <a:buChar char="•"/>
            </a:pPr>
            <a:r>
              <a:rPr b="1" lang="en-US" sz="2200" spc="-1" strike="noStrike">
                <a:solidFill>
                  <a:srgbClr val="ff0000"/>
                </a:solidFill>
                <a:latin typeface="Times New Roman"/>
              </a:rPr>
              <a:t>Performs:</a:t>
            </a:r>
            <a:endParaRPr b="0" lang="en-US" sz="2200" spc="-1" strike="noStrike">
              <a:latin typeface="Arial"/>
            </a:endParaRPr>
          </a:p>
          <a:p>
            <a:pPr lvl="1" marL="685800" indent="-228600" algn="just">
              <a:lnSpc>
                <a:spcPct val="100000"/>
              </a:lnSpc>
              <a:spcBef>
                <a:spcPts val="499"/>
              </a:spcBef>
              <a:buClr>
                <a:srgbClr val="44546a"/>
              </a:buClr>
              <a:buSzPct val="120000"/>
              <a:buFont typeface="Arial"/>
              <a:buChar char="•"/>
            </a:pPr>
            <a:r>
              <a:rPr b="1" lang="en-US" sz="2200" spc="-1" strike="noStrike">
                <a:solidFill>
                  <a:srgbClr val="0070c0"/>
                </a:solidFill>
                <a:latin typeface="Times New Roman"/>
              </a:rPr>
              <a:t>Authentication</a:t>
            </a:r>
            <a:r>
              <a:rPr b="0" lang="en-US" sz="2200" spc="-1" strike="noStrike">
                <a:solidFill>
                  <a:srgbClr val="000000"/>
                </a:solidFill>
                <a:latin typeface="Times New Roman"/>
              </a:rPr>
              <a:t>: </a:t>
            </a:r>
            <a:r>
              <a:rPr b="1" lang="en-US" sz="2200" spc="-1" strike="noStrike">
                <a:solidFill>
                  <a:srgbClr val="ff0000"/>
                </a:solidFill>
                <a:latin typeface="Times New Roman"/>
              </a:rPr>
              <a:t>Who u are? </a:t>
            </a:r>
            <a:endParaRPr b="0" lang="en-US" sz="2200" spc="-1" strike="noStrike">
              <a:latin typeface="Arial"/>
            </a:endParaRPr>
          </a:p>
          <a:p>
            <a:pPr lvl="2" marL="1143000" indent="-228600" algn="just">
              <a:lnSpc>
                <a:spcPct val="100000"/>
              </a:lnSpc>
              <a:spcBef>
                <a:spcPts val="499"/>
              </a:spcBef>
              <a:buClr>
                <a:srgbClr val="44546a"/>
              </a:buClr>
              <a:buSzPct val="120000"/>
              <a:buFont typeface="Arial"/>
              <a:buChar char="•"/>
            </a:pPr>
            <a:r>
              <a:rPr b="0" lang="en-US" sz="1800" spc="-1" strike="noStrike">
                <a:solidFill>
                  <a:srgbClr val="000000"/>
                </a:solidFill>
                <a:latin typeface="Times New Roman"/>
              </a:rPr>
              <a:t>(</a:t>
            </a:r>
            <a:r>
              <a:rPr b="1" lang="en-US" sz="1800" spc="-1" strike="noStrike">
                <a:solidFill>
                  <a:srgbClr val="000000"/>
                </a:solidFill>
                <a:latin typeface="Times New Roman"/>
              </a:rPr>
              <a:t>Username and Password)</a:t>
            </a:r>
            <a:endParaRPr b="0" lang="en-US" sz="1800" spc="-1" strike="noStrike">
              <a:latin typeface="Arial"/>
            </a:endParaRPr>
          </a:p>
          <a:p>
            <a:pPr lvl="1" marL="685800" indent="-228600" algn="just">
              <a:lnSpc>
                <a:spcPct val="100000"/>
              </a:lnSpc>
              <a:spcBef>
                <a:spcPts val="499"/>
              </a:spcBef>
              <a:buClr>
                <a:srgbClr val="44546a"/>
              </a:buClr>
              <a:buSzPct val="120000"/>
              <a:buFont typeface="Arial"/>
              <a:buChar char="•"/>
            </a:pPr>
            <a:r>
              <a:rPr b="1" lang="en-US" sz="2200" spc="-1" strike="noStrike">
                <a:solidFill>
                  <a:srgbClr val="0070c0"/>
                </a:solidFill>
                <a:latin typeface="Times New Roman"/>
              </a:rPr>
              <a:t>Authorization</a:t>
            </a:r>
            <a:r>
              <a:rPr b="0" lang="en-US" sz="2200" spc="-1" strike="noStrike">
                <a:solidFill>
                  <a:srgbClr val="000000"/>
                </a:solidFill>
                <a:latin typeface="Times New Roman"/>
              </a:rPr>
              <a:t>: </a:t>
            </a:r>
            <a:r>
              <a:rPr b="1" lang="en-US" sz="2200" spc="-1" strike="noStrike">
                <a:solidFill>
                  <a:srgbClr val="000000"/>
                </a:solidFill>
                <a:latin typeface="Times New Roman"/>
              </a:rPr>
              <a:t>Privileges </a:t>
            </a:r>
            <a:endParaRPr b="0" lang="en-US" sz="2200" spc="-1" strike="noStrike">
              <a:latin typeface="Arial"/>
            </a:endParaRPr>
          </a:p>
          <a:p>
            <a:pPr lvl="1" marL="685800" indent="-228600" algn="just">
              <a:lnSpc>
                <a:spcPct val="100000"/>
              </a:lnSpc>
              <a:spcBef>
                <a:spcPts val="499"/>
              </a:spcBef>
              <a:buClr>
                <a:srgbClr val="44546a"/>
              </a:buClr>
              <a:buSzPct val="120000"/>
              <a:buFont typeface="Arial"/>
              <a:buChar char="•"/>
            </a:pPr>
            <a:r>
              <a:rPr b="1" lang="en-US" sz="2200" spc="-1" strike="noStrike">
                <a:solidFill>
                  <a:srgbClr val="0070c0"/>
                </a:solidFill>
                <a:latin typeface="Times New Roman"/>
              </a:rPr>
              <a:t>Session management </a:t>
            </a:r>
            <a:r>
              <a:rPr b="0" lang="en-US" sz="2200" spc="-1" strike="noStrike">
                <a:solidFill>
                  <a:srgbClr val="000000"/>
                </a:solidFill>
                <a:latin typeface="Times New Roman"/>
              </a:rPr>
              <a:t>: </a:t>
            </a:r>
            <a:endParaRPr b="0" lang="en-US" sz="2200" spc="-1" strike="noStrike">
              <a:latin typeface="Arial"/>
            </a:endParaRPr>
          </a:p>
          <a:p>
            <a:pPr lvl="2" marL="1143000" indent="-228600" algn="just">
              <a:lnSpc>
                <a:spcPct val="100000"/>
              </a:lnSpc>
              <a:spcBef>
                <a:spcPts val="499"/>
              </a:spcBef>
              <a:buClr>
                <a:srgbClr val="44546a"/>
              </a:buClr>
              <a:buSzPct val="120000"/>
              <a:buFont typeface="Arial"/>
              <a:buChar char="•"/>
            </a:pPr>
            <a:r>
              <a:rPr b="1" lang="en-US" sz="1800" spc="-1" strike="noStrike">
                <a:solidFill>
                  <a:srgbClr val="000000"/>
                </a:solidFill>
                <a:latin typeface="Times New Roman"/>
              </a:rPr>
              <a:t>data download form the server</a:t>
            </a:r>
            <a:endParaRPr b="0" lang="en-US" sz="1800" spc="-1" strike="noStrike">
              <a:latin typeface="Arial"/>
            </a:endParaRPr>
          </a:p>
          <a:p>
            <a:pPr>
              <a:lnSpc>
                <a:spcPct val="90000"/>
              </a:lnSpc>
              <a:spcBef>
                <a:spcPts val="499"/>
              </a:spcBef>
              <a:buNone/>
            </a:pPr>
            <a:endParaRPr b="0" lang="en-US" sz="1800" spc="-1" strike="noStrike">
              <a:latin typeface="Arial"/>
            </a:endParaRPr>
          </a:p>
        </p:txBody>
      </p:sp>
      <p:sp>
        <p:nvSpPr>
          <p:cNvPr id="287" name="PlaceHolder 3"/>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5: </a:t>
            </a:r>
            <a:r>
              <a:rPr b="1" lang="en-US" sz="3600" spc="-1" strike="noStrike">
                <a:solidFill>
                  <a:srgbClr val="0000cc"/>
                </a:solidFill>
                <a:latin typeface="Cambria"/>
              </a:rPr>
              <a:t>Session Layer</a:t>
            </a:r>
            <a:endParaRPr b="0" lang="en-US" sz="3600" spc="-1" strike="noStrike">
              <a:solidFill>
                <a:srgbClr val="000000"/>
              </a:solidFill>
              <a:latin typeface="Calibri"/>
            </a:endParaRPr>
          </a:p>
        </p:txBody>
      </p:sp>
      <p:pic>
        <p:nvPicPr>
          <p:cNvPr id="288" name="Picture 7" descr=""/>
          <p:cNvPicPr/>
          <p:nvPr/>
        </p:nvPicPr>
        <p:blipFill>
          <a:blip r:embed="rId1"/>
          <a:stretch/>
        </p:blipFill>
        <p:spPr>
          <a:xfrm>
            <a:off x="4600080" y="4024440"/>
            <a:ext cx="4425120" cy="1722600"/>
          </a:xfrm>
          <a:prstGeom prst="rect">
            <a:avLst/>
          </a:prstGeom>
          <a:ln w="0">
            <a:solidFill>
              <a:srgbClr val="4472c4"/>
            </a:solidFill>
          </a:ln>
        </p:spPr>
      </p:pic>
    </p:spTree>
  </p:cSld>
  <mc:AlternateContent>
    <mc:Choice Requires="p14">
      <p:transition spd="slow" p14:dur="2000"/>
    </mc:Choice>
    <mc:Fallback>
      <p:transition spd="slow"/>
    </mc:Fallback>
  </mc:AlternateContent>
  <p:timing>
    <p:tnLst>
      <p:par>
        <p:cTn id="232" dur="indefinite" restart="never" nodeType="tmRoot">
          <p:childTnLst>
            <p:seq>
              <p:cTn id="233" dur="indefinite" nodeType="mainSeq">
                <p:childTnLst>
                  <p:par>
                    <p:cTn id="234" fill="hold">
                      <p:stCondLst>
                        <p:cond delay="indefinite"/>
                      </p:stCondLst>
                      <p:childTnLst>
                        <p:par>
                          <p:cTn id="235" fill="hold">
                            <p:stCondLst>
                              <p:cond delay="0"/>
                            </p:stCondLst>
                            <p:childTnLst>
                              <p:par>
                                <p:cTn id="236" nodeType="clickEffect" fill="hold" presetClass="entr" presetID="42">
                                  <p:stCondLst>
                                    <p:cond delay="0"/>
                                  </p:stCondLst>
                                  <p:childTnLst>
                                    <p:set>
                                      <p:cBhvr>
                                        <p:cTn id="237" dur="1" fill="hold">
                                          <p:stCondLst>
                                            <p:cond delay="0"/>
                                          </p:stCondLst>
                                        </p:cTn>
                                        <p:tgtEl>
                                          <p:spTgt spid="286">
                                            <p:txEl>
                                              <p:pRg st="4" end="4"/>
                                            </p:txEl>
                                          </p:spTgt>
                                        </p:tgtEl>
                                        <p:attrNameLst>
                                          <p:attrName>style.visibility</p:attrName>
                                        </p:attrNameLst>
                                      </p:cBhvr>
                                      <p:to>
                                        <p:strVal val="visible"/>
                                      </p:to>
                                    </p:set>
                                    <p:animEffect filter="fade" transition="in">
                                      <p:cBhvr additive="repl">
                                        <p:cTn id="238" dur="1000"/>
                                        <p:tgtEl>
                                          <p:spTgt spid="286">
                                            <p:txEl>
                                              <p:pRg st="4" end="4"/>
                                            </p:txEl>
                                          </p:spTgt>
                                        </p:tgtEl>
                                      </p:cBhvr>
                                    </p:animEffect>
                                    <p:anim calcmode="lin" valueType="num">
                                      <p:cBhvr additive="repl">
                                        <p:cTn id="239" dur="1000" fill="hold"/>
                                        <p:tgtEl>
                                          <p:spTgt spid="286">
                                            <p:txEl>
                                              <p:pRg st="4" end="4"/>
                                            </p:txEl>
                                          </p:spTgt>
                                        </p:tgtEl>
                                        <p:attrNameLst>
                                          <p:attrName>ppt_x</p:attrName>
                                        </p:attrNameLst>
                                      </p:cBhvr>
                                      <p:tavLst>
                                        <p:tav tm="0">
                                          <p:val>
                                            <p:strVal val="#ppt_x"/>
                                          </p:val>
                                        </p:tav>
                                        <p:tav tm="100000">
                                          <p:val>
                                            <p:strVal val="#ppt_x"/>
                                          </p:val>
                                        </p:tav>
                                      </p:tavLst>
                                    </p:anim>
                                    <p:anim calcmode="lin" valueType="num">
                                      <p:cBhvr additive="repl">
                                        <p:cTn id="240" dur="1000" fill="hold"/>
                                        <p:tgtEl>
                                          <p:spTgt spid="286">
                                            <p:txEl>
                                              <p:pRg st="4" end="4"/>
                                            </p:txEl>
                                          </p:spTgt>
                                        </p:tgtEl>
                                        <p:attrNameLst>
                                          <p:attrName>ppt_y</p:attrName>
                                        </p:attrNameLst>
                                      </p:cBhvr>
                                      <p:tavLst>
                                        <p:tav tm="0">
                                          <p:val>
                                            <p:strVal val="#ppt_y+.1"/>
                                          </p:val>
                                        </p:tav>
                                        <p:tav tm="100000">
                                          <p:val>
                                            <p:strVal val="#ppt_y"/>
                                          </p:val>
                                        </p:tav>
                                      </p:tavLst>
                                    </p:anim>
                                  </p:childTnLst>
                                </p:cTn>
                              </p:par>
                              <p:par>
                                <p:cTn id="241" nodeType="withEffect" fill="hold" presetClass="entr" presetID="42">
                                  <p:stCondLst>
                                    <p:cond delay="0"/>
                                  </p:stCondLst>
                                  <p:childTnLst>
                                    <p:set>
                                      <p:cBhvr>
                                        <p:cTn id="242" dur="1" fill="hold">
                                          <p:stCondLst>
                                            <p:cond delay="0"/>
                                          </p:stCondLst>
                                        </p:cTn>
                                        <p:tgtEl>
                                          <p:spTgt spid="286">
                                            <p:txEl>
                                              <p:pRg st="5" end="5"/>
                                            </p:txEl>
                                          </p:spTgt>
                                        </p:tgtEl>
                                        <p:attrNameLst>
                                          <p:attrName>style.visibility</p:attrName>
                                        </p:attrNameLst>
                                      </p:cBhvr>
                                      <p:to>
                                        <p:strVal val="visible"/>
                                      </p:to>
                                    </p:set>
                                    <p:animEffect filter="fade" transition="in">
                                      <p:cBhvr additive="repl">
                                        <p:cTn id="243" dur="1000"/>
                                        <p:tgtEl>
                                          <p:spTgt spid="286">
                                            <p:txEl>
                                              <p:pRg st="5" end="5"/>
                                            </p:txEl>
                                          </p:spTgt>
                                        </p:tgtEl>
                                      </p:cBhvr>
                                    </p:animEffect>
                                    <p:anim calcmode="lin" valueType="num">
                                      <p:cBhvr additive="repl">
                                        <p:cTn id="244" dur="1000" fill="hold"/>
                                        <p:tgtEl>
                                          <p:spTgt spid="286">
                                            <p:txEl>
                                              <p:pRg st="5" end="5"/>
                                            </p:txEl>
                                          </p:spTgt>
                                        </p:tgtEl>
                                        <p:attrNameLst>
                                          <p:attrName>ppt_x</p:attrName>
                                        </p:attrNameLst>
                                      </p:cBhvr>
                                      <p:tavLst>
                                        <p:tav tm="0">
                                          <p:val>
                                            <p:strVal val="#ppt_x"/>
                                          </p:val>
                                        </p:tav>
                                        <p:tav tm="100000">
                                          <p:val>
                                            <p:strVal val="#ppt_x"/>
                                          </p:val>
                                        </p:tav>
                                      </p:tavLst>
                                    </p:anim>
                                    <p:anim calcmode="lin" valueType="num">
                                      <p:cBhvr additive="repl">
                                        <p:cTn id="245" dur="1000" fill="hold"/>
                                        <p:tgtEl>
                                          <p:spTgt spid="286">
                                            <p:txEl>
                                              <p:pRg st="5" end="5"/>
                                            </p:txEl>
                                          </p:spTgt>
                                        </p:tgtEl>
                                        <p:attrNameLst>
                                          <p:attrName>ppt_y</p:attrName>
                                        </p:attrNameLst>
                                      </p:cBhvr>
                                      <p:tavLst>
                                        <p:tav tm="0">
                                          <p:val>
                                            <p:strVal val="#ppt_y+.1"/>
                                          </p:val>
                                        </p:tav>
                                        <p:tav tm="100000">
                                          <p:val>
                                            <p:strVal val="#ppt_y"/>
                                          </p:val>
                                        </p:tav>
                                      </p:tavLst>
                                    </p:anim>
                                  </p:childTnLst>
                                </p:cTn>
                              </p:par>
                              <p:par>
                                <p:cTn id="246" nodeType="withEffect" fill="hold" presetClass="entr" presetID="42">
                                  <p:stCondLst>
                                    <p:cond delay="0"/>
                                  </p:stCondLst>
                                  <p:childTnLst>
                                    <p:set>
                                      <p:cBhvr>
                                        <p:cTn id="247" dur="1" fill="hold">
                                          <p:stCondLst>
                                            <p:cond delay="0"/>
                                          </p:stCondLst>
                                        </p:cTn>
                                        <p:tgtEl>
                                          <p:spTgt spid="286">
                                            <p:txEl>
                                              <p:pRg st="6" end="6"/>
                                            </p:txEl>
                                          </p:spTgt>
                                        </p:tgtEl>
                                        <p:attrNameLst>
                                          <p:attrName>style.visibility</p:attrName>
                                        </p:attrNameLst>
                                      </p:cBhvr>
                                      <p:to>
                                        <p:strVal val="visible"/>
                                      </p:to>
                                    </p:set>
                                    <p:animEffect filter="fade" transition="in">
                                      <p:cBhvr additive="repl">
                                        <p:cTn id="248" dur="1000"/>
                                        <p:tgtEl>
                                          <p:spTgt spid="286">
                                            <p:txEl>
                                              <p:pRg st="6" end="6"/>
                                            </p:txEl>
                                          </p:spTgt>
                                        </p:tgtEl>
                                      </p:cBhvr>
                                    </p:animEffect>
                                    <p:anim calcmode="lin" valueType="num">
                                      <p:cBhvr additive="repl">
                                        <p:cTn id="249" dur="1000" fill="hold"/>
                                        <p:tgtEl>
                                          <p:spTgt spid="286">
                                            <p:txEl>
                                              <p:pRg st="6" end="6"/>
                                            </p:txEl>
                                          </p:spTgt>
                                        </p:tgtEl>
                                        <p:attrNameLst>
                                          <p:attrName>ppt_x</p:attrName>
                                        </p:attrNameLst>
                                      </p:cBhvr>
                                      <p:tavLst>
                                        <p:tav tm="0">
                                          <p:val>
                                            <p:strVal val="#ppt_x"/>
                                          </p:val>
                                        </p:tav>
                                        <p:tav tm="100000">
                                          <p:val>
                                            <p:strVal val="#ppt_x"/>
                                          </p:val>
                                        </p:tav>
                                      </p:tavLst>
                                    </p:anim>
                                    <p:anim calcmode="lin" valueType="num">
                                      <p:cBhvr additive="repl">
                                        <p:cTn id="250" dur="1000" fill="hold"/>
                                        <p:tgtEl>
                                          <p:spTgt spid="286">
                                            <p:txEl>
                                              <p:pRg st="6" end="6"/>
                                            </p:txEl>
                                          </p:spTgt>
                                        </p:tgtEl>
                                        <p:attrNameLst>
                                          <p:attrName>ppt_y</p:attrName>
                                        </p:attrNameLst>
                                      </p:cBhvr>
                                      <p:tavLst>
                                        <p:tav tm="0">
                                          <p:val>
                                            <p:strVal val="#ppt_y+.1"/>
                                          </p:val>
                                        </p:tav>
                                        <p:tav tm="100000">
                                          <p:val>
                                            <p:strVal val="#ppt_y"/>
                                          </p:val>
                                        </p:tav>
                                      </p:tavLst>
                                    </p:anim>
                                  </p:childTnLst>
                                </p:cTn>
                              </p:par>
                              <p:par>
                                <p:cTn id="251" nodeType="withEffect" fill="hold" presetClass="entr" presetID="42">
                                  <p:stCondLst>
                                    <p:cond delay="0"/>
                                  </p:stCondLst>
                                  <p:childTnLst>
                                    <p:set>
                                      <p:cBhvr>
                                        <p:cTn id="252" dur="1" fill="hold">
                                          <p:stCondLst>
                                            <p:cond delay="0"/>
                                          </p:stCondLst>
                                        </p:cTn>
                                        <p:tgtEl>
                                          <p:spTgt spid="286">
                                            <p:txEl>
                                              <p:pRg st="7" end="7"/>
                                            </p:txEl>
                                          </p:spTgt>
                                        </p:tgtEl>
                                        <p:attrNameLst>
                                          <p:attrName>style.visibility</p:attrName>
                                        </p:attrNameLst>
                                      </p:cBhvr>
                                      <p:to>
                                        <p:strVal val="visible"/>
                                      </p:to>
                                    </p:set>
                                    <p:animEffect filter="fade" transition="in">
                                      <p:cBhvr additive="repl">
                                        <p:cTn id="253" dur="1000"/>
                                        <p:tgtEl>
                                          <p:spTgt spid="286">
                                            <p:txEl>
                                              <p:pRg st="7" end="7"/>
                                            </p:txEl>
                                          </p:spTgt>
                                        </p:tgtEl>
                                      </p:cBhvr>
                                    </p:animEffect>
                                    <p:anim calcmode="lin" valueType="num">
                                      <p:cBhvr additive="repl">
                                        <p:cTn id="254" dur="1000" fill="hold"/>
                                        <p:tgtEl>
                                          <p:spTgt spid="286">
                                            <p:txEl>
                                              <p:pRg st="7" end="7"/>
                                            </p:txEl>
                                          </p:spTgt>
                                        </p:tgtEl>
                                        <p:attrNameLst>
                                          <p:attrName>ppt_x</p:attrName>
                                        </p:attrNameLst>
                                      </p:cBhvr>
                                      <p:tavLst>
                                        <p:tav tm="0">
                                          <p:val>
                                            <p:strVal val="#ppt_x"/>
                                          </p:val>
                                        </p:tav>
                                        <p:tav tm="100000">
                                          <p:val>
                                            <p:strVal val="#ppt_x"/>
                                          </p:val>
                                        </p:tav>
                                      </p:tavLst>
                                    </p:anim>
                                    <p:anim calcmode="lin" valueType="num">
                                      <p:cBhvr additive="repl">
                                        <p:cTn id="255" dur="1000" fill="hold"/>
                                        <p:tgtEl>
                                          <p:spTgt spid="286">
                                            <p:txEl>
                                              <p:pRg st="7" end="7"/>
                                            </p:txEl>
                                          </p:spTgt>
                                        </p:tgtEl>
                                        <p:attrNameLst>
                                          <p:attrName>ppt_y</p:attrName>
                                        </p:attrNameLst>
                                      </p:cBhvr>
                                      <p:tavLst>
                                        <p:tav tm="0">
                                          <p:val>
                                            <p:strVal val="#ppt_y+.1"/>
                                          </p:val>
                                        </p:tav>
                                        <p:tav tm="100000">
                                          <p:val>
                                            <p:strVal val="#ppt_y"/>
                                          </p:val>
                                        </p:tav>
                                      </p:tavLst>
                                    </p:anim>
                                  </p:childTnLst>
                                </p:cTn>
                              </p:par>
                              <p:par>
                                <p:cTn id="256" nodeType="withEffect" fill="hold" presetClass="entr" presetID="42">
                                  <p:stCondLst>
                                    <p:cond delay="0"/>
                                  </p:stCondLst>
                                  <p:childTnLst>
                                    <p:set>
                                      <p:cBhvr>
                                        <p:cTn id="257" dur="1" fill="hold">
                                          <p:stCondLst>
                                            <p:cond delay="0"/>
                                          </p:stCondLst>
                                        </p:cTn>
                                        <p:tgtEl>
                                          <p:spTgt spid="286">
                                            <p:txEl>
                                              <p:pRg st="8" end="8"/>
                                            </p:txEl>
                                          </p:spTgt>
                                        </p:tgtEl>
                                        <p:attrNameLst>
                                          <p:attrName>style.visibility</p:attrName>
                                        </p:attrNameLst>
                                      </p:cBhvr>
                                      <p:to>
                                        <p:strVal val="visible"/>
                                      </p:to>
                                    </p:set>
                                    <p:animEffect filter="fade" transition="in">
                                      <p:cBhvr additive="repl">
                                        <p:cTn id="258" dur="1000"/>
                                        <p:tgtEl>
                                          <p:spTgt spid="286">
                                            <p:txEl>
                                              <p:pRg st="8" end="8"/>
                                            </p:txEl>
                                          </p:spTgt>
                                        </p:tgtEl>
                                      </p:cBhvr>
                                    </p:animEffect>
                                    <p:anim calcmode="lin" valueType="num">
                                      <p:cBhvr additive="repl">
                                        <p:cTn id="259" dur="1000" fill="hold"/>
                                        <p:tgtEl>
                                          <p:spTgt spid="286">
                                            <p:txEl>
                                              <p:pRg st="8" end="8"/>
                                            </p:txEl>
                                          </p:spTgt>
                                        </p:tgtEl>
                                        <p:attrNameLst>
                                          <p:attrName>ppt_x</p:attrName>
                                        </p:attrNameLst>
                                      </p:cBhvr>
                                      <p:tavLst>
                                        <p:tav tm="0">
                                          <p:val>
                                            <p:strVal val="#ppt_x"/>
                                          </p:val>
                                        </p:tav>
                                        <p:tav tm="100000">
                                          <p:val>
                                            <p:strVal val="#ppt_x"/>
                                          </p:val>
                                        </p:tav>
                                      </p:tavLst>
                                    </p:anim>
                                    <p:anim calcmode="lin" valueType="num">
                                      <p:cBhvr additive="repl">
                                        <p:cTn id="260" dur="1000" fill="hold"/>
                                        <p:tgtEl>
                                          <p:spTgt spid="286">
                                            <p:txEl>
                                              <p:pRg st="8" end="8"/>
                                            </p:txEl>
                                          </p:spTgt>
                                        </p:tgtEl>
                                        <p:attrNameLst>
                                          <p:attrName>ppt_y</p:attrName>
                                        </p:attrNameLst>
                                      </p:cBhvr>
                                      <p:tavLst>
                                        <p:tav tm="0">
                                          <p:val>
                                            <p:strVal val="#ppt_y+.1"/>
                                          </p:val>
                                        </p:tav>
                                        <p:tav tm="100000">
                                          <p:val>
                                            <p:strVal val="#ppt_y"/>
                                          </p:val>
                                        </p:tav>
                                      </p:tavLst>
                                    </p:anim>
                                  </p:childTnLst>
                                </p:cTn>
                              </p:par>
                              <p:par>
                                <p:cTn id="261" nodeType="withEffect" fill="hold" presetClass="entr" presetID="42">
                                  <p:stCondLst>
                                    <p:cond delay="0"/>
                                  </p:stCondLst>
                                  <p:childTnLst>
                                    <p:set>
                                      <p:cBhvr>
                                        <p:cTn id="262" dur="1" fill="hold">
                                          <p:stCondLst>
                                            <p:cond delay="0"/>
                                          </p:stCondLst>
                                        </p:cTn>
                                        <p:tgtEl>
                                          <p:spTgt spid="286">
                                            <p:txEl>
                                              <p:pRg st="9" end="9"/>
                                            </p:txEl>
                                          </p:spTgt>
                                        </p:tgtEl>
                                        <p:attrNameLst>
                                          <p:attrName>style.visibility</p:attrName>
                                        </p:attrNameLst>
                                      </p:cBhvr>
                                      <p:to>
                                        <p:strVal val="visible"/>
                                      </p:to>
                                    </p:set>
                                    <p:animEffect filter="fade" transition="in">
                                      <p:cBhvr additive="repl">
                                        <p:cTn id="263" dur="1000"/>
                                        <p:tgtEl>
                                          <p:spTgt spid="286">
                                            <p:txEl>
                                              <p:pRg st="9" end="9"/>
                                            </p:txEl>
                                          </p:spTgt>
                                        </p:tgtEl>
                                      </p:cBhvr>
                                    </p:animEffect>
                                    <p:anim calcmode="lin" valueType="num">
                                      <p:cBhvr additive="repl">
                                        <p:cTn id="264" dur="1000" fill="hold"/>
                                        <p:tgtEl>
                                          <p:spTgt spid="286">
                                            <p:txEl>
                                              <p:pRg st="9" end="9"/>
                                            </p:txEl>
                                          </p:spTgt>
                                        </p:tgtEl>
                                        <p:attrNameLst>
                                          <p:attrName>ppt_x</p:attrName>
                                        </p:attrNameLst>
                                      </p:cBhvr>
                                      <p:tavLst>
                                        <p:tav tm="0">
                                          <p:val>
                                            <p:strVal val="#ppt_x"/>
                                          </p:val>
                                        </p:tav>
                                        <p:tav tm="100000">
                                          <p:val>
                                            <p:strVal val="#ppt_x"/>
                                          </p:val>
                                        </p:tav>
                                      </p:tavLst>
                                    </p:anim>
                                    <p:anim calcmode="lin" valueType="num">
                                      <p:cBhvr additive="repl">
                                        <p:cTn id="265" dur="1000" fill="hold"/>
                                        <p:tgtEl>
                                          <p:spTgt spid="286">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266" fill="hold">
                      <p:stCondLst>
                        <p:cond delay="indefinite"/>
                      </p:stCondLst>
                      <p:childTnLst>
                        <p:par>
                          <p:cTn id="267" fill="hold">
                            <p:stCondLst>
                              <p:cond delay="0"/>
                            </p:stCondLst>
                            <p:childTnLst>
                              <p:par>
                                <p:cTn id="268" nodeType="clickEffect" fill="hold" presetClass="entr" presetID="42">
                                  <p:stCondLst>
                                    <p:cond delay="0"/>
                                  </p:stCondLst>
                                  <p:childTnLst>
                                    <p:set>
                                      <p:cBhvr>
                                        <p:cTn id="269" dur="1" fill="hold">
                                          <p:stCondLst>
                                            <p:cond delay="0"/>
                                          </p:stCondLst>
                                        </p:cTn>
                                        <p:tgtEl>
                                          <p:spTgt spid="288"/>
                                        </p:tgtEl>
                                        <p:attrNameLst>
                                          <p:attrName>style.visibility</p:attrName>
                                        </p:attrNameLst>
                                      </p:cBhvr>
                                      <p:to>
                                        <p:strVal val="visible"/>
                                      </p:to>
                                    </p:set>
                                    <p:animEffect filter="fade" transition="in">
                                      <p:cBhvr additive="repl">
                                        <p:cTn id="270" dur="1000"/>
                                        <p:tgtEl>
                                          <p:spTgt spid="288"/>
                                        </p:tgtEl>
                                      </p:cBhvr>
                                    </p:animEffect>
                                    <p:anim calcmode="lin" valueType="num">
                                      <p:cBhvr additive="repl">
                                        <p:cTn id="271" dur="1000" fill="hold"/>
                                        <p:tgtEl>
                                          <p:spTgt spid="288"/>
                                        </p:tgtEl>
                                        <p:attrNameLst>
                                          <p:attrName>ppt_x</p:attrName>
                                        </p:attrNameLst>
                                      </p:cBhvr>
                                      <p:tavLst>
                                        <p:tav tm="0">
                                          <p:val>
                                            <p:strVal val="#ppt_x"/>
                                          </p:val>
                                        </p:tav>
                                        <p:tav tm="100000">
                                          <p:val>
                                            <p:strVal val="#ppt_x"/>
                                          </p:val>
                                        </p:tav>
                                      </p:tavLst>
                                    </p:anim>
                                    <p:anim calcmode="lin" valueType="num">
                                      <p:cBhvr additive="repl">
                                        <p:cTn id="272" dur="1000" fill="hold"/>
                                        <p:tgtEl>
                                          <p:spTgt spid="2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p:nvPr>
        </p:nvSpPr>
        <p:spPr>
          <a:xfrm>
            <a:off x="294840" y="1033200"/>
            <a:ext cx="8601840" cy="5341680"/>
          </a:xfrm>
          <a:prstGeom prst="rect">
            <a:avLst/>
          </a:prstGeom>
          <a:noFill/>
          <a:ln w="0">
            <a:noFill/>
          </a:ln>
        </p:spPr>
        <p:txBody>
          <a:bodyPr anchor="t">
            <a:noAutofit/>
          </a:bodyPr>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The presentation layer is responsible for </a:t>
            </a:r>
            <a:r>
              <a:rPr b="1" lang="en-US" sz="2400" spc="-1" strike="noStrike">
                <a:solidFill>
                  <a:srgbClr val="000000"/>
                </a:solidFill>
                <a:latin typeface="Times New Roman"/>
              </a:rPr>
              <a:t>translation</a:t>
            </a:r>
            <a:r>
              <a:rPr b="0" lang="en-US" sz="2400" spc="-1" strike="noStrike">
                <a:solidFill>
                  <a:srgbClr val="000000"/>
                </a:solidFill>
                <a:latin typeface="Times New Roman"/>
              </a:rPr>
              <a:t>, </a:t>
            </a:r>
            <a:r>
              <a:rPr b="1" lang="en-US" sz="2400" spc="-1" strike="noStrike">
                <a:solidFill>
                  <a:srgbClr val="000000"/>
                </a:solidFill>
                <a:latin typeface="Times New Roman"/>
              </a:rPr>
              <a:t>compression</a:t>
            </a:r>
            <a:r>
              <a:rPr b="0" lang="en-US" sz="2400" spc="-1" strike="noStrike">
                <a:solidFill>
                  <a:srgbClr val="000000"/>
                </a:solidFill>
                <a:latin typeface="Times New Roman"/>
              </a:rPr>
              <a:t>, and </a:t>
            </a:r>
            <a:r>
              <a:rPr b="1" lang="en-US" sz="2400" spc="-1" strike="noStrike">
                <a:solidFill>
                  <a:srgbClr val="000000"/>
                </a:solidFill>
                <a:latin typeface="Times New Roman"/>
              </a:rPr>
              <a:t>encryption</a:t>
            </a:r>
            <a:r>
              <a:rPr b="0" lang="en-US" sz="2400" spc="-1" strike="noStrike">
                <a:solidFill>
                  <a:srgbClr val="000000"/>
                </a:solidFill>
                <a:latin typeface="Times New Roman"/>
              </a:rPr>
              <a:t>.</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A Presentation layer is mainly concerned with the </a:t>
            </a:r>
            <a:r>
              <a:rPr b="1" lang="en-US" sz="2400" spc="-1" strike="noStrike">
                <a:solidFill>
                  <a:srgbClr val="ff0000"/>
                </a:solidFill>
                <a:latin typeface="Times New Roman"/>
              </a:rPr>
              <a:t>syntax</a:t>
            </a:r>
            <a:r>
              <a:rPr b="0" lang="en-US" sz="2400" spc="-1" strike="noStrike">
                <a:solidFill>
                  <a:srgbClr val="000000"/>
                </a:solidFill>
                <a:latin typeface="Times New Roman"/>
              </a:rPr>
              <a:t> and </a:t>
            </a:r>
            <a:r>
              <a:rPr b="1" lang="en-US" sz="2400" spc="-1" strike="noStrike">
                <a:solidFill>
                  <a:srgbClr val="ff0000"/>
                </a:solidFill>
                <a:latin typeface="Times New Roman"/>
              </a:rPr>
              <a:t>semantics</a:t>
            </a:r>
            <a:r>
              <a:rPr b="0" lang="en-US" sz="2400" spc="-1" strike="noStrike">
                <a:solidFill>
                  <a:srgbClr val="000000"/>
                </a:solidFill>
                <a:latin typeface="Times New Roman"/>
              </a:rPr>
              <a:t> of the information exchanged between the two systems.</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The Presentation layer is also known as the </a:t>
            </a:r>
            <a:r>
              <a:rPr b="1" lang="en-US" sz="2400" spc="-1" strike="noStrike">
                <a:solidFill>
                  <a:srgbClr val="0000cc"/>
                </a:solidFill>
                <a:latin typeface="Times New Roman"/>
              </a:rPr>
              <a:t>syntax</a:t>
            </a:r>
            <a:r>
              <a:rPr b="0" lang="en-US" sz="2400" spc="-1" strike="noStrike">
                <a:solidFill>
                  <a:srgbClr val="0000cc"/>
                </a:solidFill>
                <a:latin typeface="Times New Roman"/>
              </a:rPr>
              <a:t> </a:t>
            </a:r>
            <a:r>
              <a:rPr b="1" lang="en-US" sz="2400" spc="-1" strike="noStrike">
                <a:solidFill>
                  <a:srgbClr val="0000cc"/>
                </a:solidFill>
                <a:latin typeface="Times New Roman"/>
              </a:rPr>
              <a:t>layer</a:t>
            </a:r>
            <a:r>
              <a:rPr b="0" lang="en-US" sz="2400" spc="-1" strike="noStrike">
                <a:solidFill>
                  <a:srgbClr val="000000"/>
                </a:solidFill>
                <a:latin typeface="Times New Roman"/>
              </a:rPr>
              <a:t>.</a:t>
            </a:r>
            <a:endParaRPr b="0" lang="en-US" sz="2400" spc="-1" strike="noStrike">
              <a:solidFill>
                <a:srgbClr val="000000"/>
              </a:solidFill>
              <a:latin typeface="Calibri"/>
            </a:endParaRPr>
          </a:p>
        </p:txBody>
      </p:sp>
      <p:sp>
        <p:nvSpPr>
          <p:cNvPr id="290"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0D827A0F-8A81-4E2A-9C29-E120AA4FA87A}" type="slidenum">
              <a:rPr b="0" lang="en-US" sz="1200" spc="-1" strike="noStrike">
                <a:solidFill>
                  <a:srgbClr val="8b8b8b"/>
                </a:solidFill>
                <a:latin typeface="Calibri"/>
              </a:rPr>
              <a:t>33</a:t>
            </a:fld>
            <a:endParaRPr b="0" lang="en-US" sz="1200" spc="-1" strike="noStrike">
              <a:latin typeface="Times New Roman"/>
            </a:endParaRPr>
          </a:p>
        </p:txBody>
      </p:sp>
      <p:sp>
        <p:nvSpPr>
          <p:cNvPr id="291"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292"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93"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294"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6: </a:t>
            </a:r>
            <a:r>
              <a:rPr b="1" lang="en-US" sz="3600" spc="-1" strike="noStrike">
                <a:solidFill>
                  <a:srgbClr val="0000cc"/>
                </a:solidFill>
                <a:latin typeface="Cambria"/>
              </a:rPr>
              <a:t>Presentation Layer</a:t>
            </a:r>
            <a:endParaRPr b="0" lang="en-US" sz="3600" spc="-1" strike="noStrike">
              <a:solidFill>
                <a:srgbClr val="000000"/>
              </a:solidFill>
              <a:latin typeface="Calibri"/>
            </a:endParaRPr>
          </a:p>
        </p:txBody>
      </p:sp>
      <p:pic>
        <p:nvPicPr>
          <p:cNvPr id="295" name="Picture 6" descr=""/>
          <p:cNvPicPr/>
          <p:nvPr/>
        </p:nvPicPr>
        <p:blipFill>
          <a:blip r:embed="rId1"/>
          <a:stretch/>
        </p:blipFill>
        <p:spPr>
          <a:xfrm>
            <a:off x="410760" y="3459960"/>
            <a:ext cx="8418240" cy="286200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100000"/>
              </a:lnSpc>
              <a:spcBef>
                <a:spcPts val="1001"/>
              </a:spcBef>
              <a:buClr>
                <a:srgbClr val="44546a"/>
              </a:buClr>
              <a:buSzPct val="120000"/>
              <a:buFont typeface="Arial"/>
              <a:buChar char="•"/>
            </a:pPr>
            <a:r>
              <a:rPr b="1" lang="en-US" sz="2400" spc="-1" strike="noStrike">
                <a:solidFill>
                  <a:srgbClr val="000000"/>
                </a:solidFill>
                <a:latin typeface="Times New Roman"/>
              </a:rPr>
              <a:t>Ensures that the </a:t>
            </a:r>
            <a:r>
              <a:rPr b="1" lang="en-US" sz="2400" spc="-1" strike="noStrike">
                <a:solidFill>
                  <a:srgbClr val="0070c0"/>
                </a:solidFill>
                <a:latin typeface="Times New Roman"/>
              </a:rPr>
              <a:t>information</a:t>
            </a:r>
            <a:r>
              <a:rPr b="1" lang="en-US" sz="2400" spc="-1" strike="noStrike">
                <a:solidFill>
                  <a:srgbClr val="000000"/>
                </a:solidFill>
                <a:latin typeface="Times New Roman"/>
              </a:rPr>
              <a:t> that the application layer of one system </a:t>
            </a:r>
            <a:r>
              <a:rPr b="1" lang="en-US" sz="2400" spc="-1" strike="noStrike">
                <a:solidFill>
                  <a:srgbClr val="0070c0"/>
                </a:solidFill>
                <a:latin typeface="Times New Roman"/>
              </a:rPr>
              <a:t>sends out is readable by the application layer </a:t>
            </a:r>
            <a:r>
              <a:rPr b="1" lang="en-US" sz="2400" spc="-1" strike="noStrike">
                <a:solidFill>
                  <a:srgbClr val="000000"/>
                </a:solidFill>
                <a:latin typeface="Times New Roman"/>
              </a:rPr>
              <a:t>of another system.</a:t>
            </a:r>
            <a:endParaRPr b="0" lang="en-US" sz="2400" spc="-1" strike="noStrike">
              <a:solidFill>
                <a:srgbClr val="000000"/>
              </a:solidFill>
              <a:latin typeface="Calibri"/>
            </a:endParaRPr>
          </a:p>
          <a:p>
            <a:pPr marL="228600" indent="-228600" algn="just">
              <a:lnSpc>
                <a:spcPct val="100000"/>
              </a:lnSpc>
              <a:spcBef>
                <a:spcPts val="1001"/>
              </a:spcBef>
              <a:buClr>
                <a:srgbClr val="44546a"/>
              </a:buClr>
              <a:buSzPct val="120000"/>
              <a:buFont typeface="Arial"/>
              <a:buChar char="•"/>
            </a:pPr>
            <a:r>
              <a:rPr b="1" lang="en-US" sz="2400" spc="-1" strike="noStrike">
                <a:solidFill>
                  <a:srgbClr val="000000"/>
                </a:solidFill>
                <a:latin typeface="Times New Roman"/>
              </a:rPr>
              <a:t>If necessary, </a:t>
            </a:r>
            <a:r>
              <a:rPr b="1" lang="en-US" sz="2400" spc="-1" strike="noStrike">
                <a:solidFill>
                  <a:srgbClr val="0070c0"/>
                </a:solidFill>
                <a:latin typeface="Times New Roman"/>
              </a:rPr>
              <a:t>the presentation layer translates between multiple data formats by using a common format</a:t>
            </a:r>
            <a:r>
              <a:rPr b="1" lang="en-US" sz="2400" spc="-1" strike="noStrike">
                <a:solidFill>
                  <a:srgbClr val="000000"/>
                </a:solidFill>
                <a:latin typeface="Times New Roman"/>
              </a:rPr>
              <a:t>. </a:t>
            </a:r>
            <a:endParaRPr b="0" lang="en-US" sz="2400" spc="-1" strike="noStrike">
              <a:solidFill>
                <a:srgbClr val="000000"/>
              </a:solidFill>
              <a:latin typeface="Calibri"/>
            </a:endParaRPr>
          </a:p>
          <a:p>
            <a:pPr marL="228600" indent="-228600" algn="just">
              <a:lnSpc>
                <a:spcPct val="100000"/>
              </a:lnSpc>
              <a:spcBef>
                <a:spcPts val="1001"/>
              </a:spcBef>
              <a:buClr>
                <a:srgbClr val="44546a"/>
              </a:buClr>
              <a:buSzPct val="120000"/>
              <a:buFont typeface="Arial"/>
              <a:buChar char="•"/>
            </a:pPr>
            <a:r>
              <a:rPr b="0" lang="en-US" sz="2400" spc="-1" strike="noStrike">
                <a:solidFill>
                  <a:srgbClr val="000000"/>
                </a:solidFill>
                <a:latin typeface="Times New Roman"/>
              </a:rPr>
              <a:t>The Presentation layer  acts as a </a:t>
            </a:r>
            <a:r>
              <a:rPr b="1" lang="en-US" sz="2400" spc="-1" strike="noStrike">
                <a:solidFill>
                  <a:srgbClr val="000000"/>
                </a:solidFill>
                <a:latin typeface="Times New Roman"/>
              </a:rPr>
              <a:t>data translator for a network</a:t>
            </a:r>
            <a:r>
              <a:rPr b="0" lang="en-US" sz="2400" spc="-1" strike="noStrike">
                <a:solidFill>
                  <a:srgbClr val="000000"/>
                </a:solidFill>
                <a:latin typeface="Times New Roman"/>
              </a:rPr>
              <a:t>.</a:t>
            </a:r>
            <a:endParaRPr b="0" lang="en-US" sz="2400" spc="-1" strike="noStrike">
              <a:solidFill>
                <a:srgbClr val="000000"/>
              </a:solidFill>
              <a:latin typeface="Calibri"/>
            </a:endParaRPr>
          </a:p>
          <a:p>
            <a:pPr marL="228600" indent="-228600" algn="just">
              <a:lnSpc>
                <a:spcPct val="100000"/>
              </a:lnSpc>
              <a:spcBef>
                <a:spcPts val="1001"/>
              </a:spcBef>
              <a:buClr>
                <a:srgbClr val="44546a"/>
              </a:buClr>
              <a:buSzPct val="120000"/>
              <a:buFont typeface="Arial"/>
              <a:buChar char="•"/>
            </a:pPr>
            <a:r>
              <a:rPr b="1" lang="en-US" sz="2400" spc="-1" strike="noStrike">
                <a:solidFill>
                  <a:srgbClr val="ff0000"/>
                </a:solidFill>
                <a:latin typeface="Times New Roman"/>
              </a:rPr>
              <a:t>Protocol</a:t>
            </a:r>
            <a:r>
              <a:rPr b="1" lang="en-US" sz="2400" spc="-1" strike="noStrike">
                <a:solidFill>
                  <a:srgbClr val="000000"/>
                </a:solidFill>
                <a:latin typeface="Times New Roman"/>
              </a:rPr>
              <a:t>: SSL (secure socket layer)</a:t>
            </a:r>
            <a:endParaRPr b="0" lang="en-US" sz="2400" spc="-1" strike="noStrike">
              <a:solidFill>
                <a:srgbClr val="000000"/>
              </a:solidFill>
              <a:latin typeface="Calibri"/>
            </a:endParaRPr>
          </a:p>
          <a:p>
            <a:pPr marL="228600" indent="-228600" algn="just">
              <a:lnSpc>
                <a:spcPct val="100000"/>
              </a:lnSpc>
              <a:spcBef>
                <a:spcPts val="1001"/>
              </a:spcBef>
              <a:buClr>
                <a:srgbClr val="44546a"/>
              </a:buClr>
              <a:buSzPct val="120000"/>
              <a:buFont typeface="Arial"/>
              <a:buChar char="•"/>
            </a:pPr>
            <a:r>
              <a:rPr b="1" lang="en-US" sz="2400" spc="-1" strike="noStrike">
                <a:solidFill>
                  <a:srgbClr val="000000"/>
                </a:solidFill>
                <a:latin typeface="Times New Roman"/>
              </a:rPr>
              <a:t>Examples :- JPEG, MPEG, ASCII, HTML.</a:t>
            </a:r>
            <a:endParaRPr b="0" lang="en-US" sz="2400" spc="-1" strike="noStrike">
              <a:solidFill>
                <a:srgbClr val="000000"/>
              </a:solidFill>
              <a:latin typeface="Calibri"/>
            </a:endParaRPr>
          </a:p>
        </p:txBody>
      </p:sp>
      <p:sp>
        <p:nvSpPr>
          <p:cNvPr id="297"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75274C5E-CBCE-47F2-9BFE-42FFA64E1146}" type="slidenum">
              <a:rPr b="0" lang="en-US" sz="1200" spc="-1" strike="noStrike">
                <a:solidFill>
                  <a:srgbClr val="8b8b8b"/>
                </a:solidFill>
                <a:latin typeface="Calibri"/>
              </a:rPr>
              <a:t>35</a:t>
            </a:fld>
            <a:endParaRPr b="0" lang="en-US" sz="1200" spc="-1" strike="noStrike">
              <a:latin typeface="Times New Roman"/>
            </a:endParaRPr>
          </a:p>
        </p:txBody>
      </p:sp>
      <p:sp>
        <p:nvSpPr>
          <p:cNvPr id="298"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299"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00"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01"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6: </a:t>
            </a:r>
            <a:r>
              <a:rPr b="1" lang="en-US" sz="3600" spc="-1" strike="noStrike">
                <a:solidFill>
                  <a:srgbClr val="0000cc"/>
                </a:solidFill>
                <a:latin typeface="Cambria"/>
              </a:rPr>
              <a:t>Presentation Layer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The application layer is responsible for </a:t>
            </a:r>
            <a:r>
              <a:rPr b="1" lang="en-US" sz="2400" spc="-1" strike="noStrike">
                <a:solidFill>
                  <a:srgbClr val="000000"/>
                </a:solidFill>
                <a:latin typeface="Times New Roman"/>
              </a:rPr>
              <a:t>providing services </a:t>
            </a:r>
            <a:r>
              <a:rPr b="0" lang="en-US" sz="2400" spc="-1" strike="noStrike">
                <a:solidFill>
                  <a:srgbClr val="000000"/>
                </a:solidFill>
                <a:latin typeface="Times New Roman"/>
              </a:rPr>
              <a:t>to the </a:t>
            </a:r>
            <a:r>
              <a:rPr b="1" lang="en-US" sz="2400" spc="-1" strike="noStrike">
                <a:solidFill>
                  <a:srgbClr val="ff0000"/>
                </a:solidFill>
                <a:latin typeface="Times New Roman"/>
              </a:rPr>
              <a:t>user</a:t>
            </a:r>
            <a:r>
              <a:rPr b="0" lang="en-US" sz="2400" spc="-1" strike="noStrike">
                <a:solidFill>
                  <a:srgbClr val="000000"/>
                </a:solidFill>
                <a:latin typeface="Times New Roman"/>
              </a:rPr>
              <a:t>.</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An application layer serves as a window for users and application processes </a:t>
            </a:r>
            <a:r>
              <a:rPr b="1" lang="en-US" sz="2400" spc="-1" strike="noStrike">
                <a:solidFill>
                  <a:srgbClr val="000000"/>
                </a:solidFill>
                <a:latin typeface="Times New Roman"/>
              </a:rPr>
              <a:t>to access network service</a:t>
            </a:r>
            <a:r>
              <a:rPr b="0" lang="en-US" sz="2400" spc="-1" strike="noStrike">
                <a:solidFill>
                  <a:srgbClr val="000000"/>
                </a:solidFill>
                <a:latin typeface="Times New Roman"/>
              </a:rPr>
              <a:t>.</a:t>
            </a:r>
            <a:endParaRPr b="0" lang="en-US" sz="2400" spc="-1" strike="noStrike">
              <a:solidFill>
                <a:srgbClr val="000000"/>
              </a:solidFill>
              <a:latin typeface="Calibri"/>
            </a:endParaRPr>
          </a:p>
        </p:txBody>
      </p:sp>
      <p:sp>
        <p:nvSpPr>
          <p:cNvPr id="303"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1654233C-C1A7-4501-A662-402BF69126AA}" type="slidenum">
              <a:rPr b="0" lang="en-US" sz="1200" spc="-1" strike="noStrike">
                <a:solidFill>
                  <a:srgbClr val="8b8b8b"/>
                </a:solidFill>
                <a:latin typeface="Calibri"/>
              </a:rPr>
              <a:t>36</a:t>
            </a:fld>
            <a:endParaRPr b="0" lang="en-US" sz="1200" spc="-1" strike="noStrike">
              <a:latin typeface="Times New Roman"/>
            </a:endParaRPr>
          </a:p>
        </p:txBody>
      </p:sp>
      <p:sp>
        <p:nvSpPr>
          <p:cNvPr id="304"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305"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06"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07"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7: </a:t>
            </a:r>
            <a:r>
              <a:rPr b="1" lang="en-US" sz="3600" spc="-1" strike="noStrike">
                <a:solidFill>
                  <a:srgbClr val="0000cc"/>
                </a:solidFill>
                <a:latin typeface="Cambria"/>
              </a:rPr>
              <a:t>Application Layer</a:t>
            </a:r>
            <a:endParaRPr b="0" lang="en-US" sz="3600" spc="-1" strike="noStrike">
              <a:solidFill>
                <a:srgbClr val="000000"/>
              </a:solidFill>
              <a:latin typeface="Calibri"/>
            </a:endParaRPr>
          </a:p>
        </p:txBody>
      </p:sp>
      <p:pic>
        <p:nvPicPr>
          <p:cNvPr id="308" name="Picture 6" descr=""/>
          <p:cNvPicPr/>
          <p:nvPr/>
        </p:nvPicPr>
        <p:blipFill>
          <a:blip r:embed="rId1"/>
          <a:stretch/>
        </p:blipFill>
        <p:spPr>
          <a:xfrm>
            <a:off x="1333440" y="3118320"/>
            <a:ext cx="6345360" cy="320832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9DE46128-6598-4ECC-8D3C-2E4A6C9864DE}" type="slidenum">
              <a:rPr b="0" lang="en-US" sz="1200" spc="-1" strike="noStrike">
                <a:solidFill>
                  <a:srgbClr val="8b8b8b"/>
                </a:solidFill>
                <a:latin typeface="Calibri"/>
              </a:rPr>
              <a:t>36</a:t>
            </a:fld>
            <a:endParaRPr b="0" lang="en-US" sz="1200" spc="-1" strike="noStrike">
              <a:latin typeface="Times New Roman"/>
            </a:endParaRPr>
          </a:p>
        </p:txBody>
      </p:sp>
      <p:sp>
        <p:nvSpPr>
          <p:cNvPr id="310" name="PlaceHolder 2"/>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311"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12"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13" name="PlaceHolder 3"/>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7: </a:t>
            </a:r>
            <a:r>
              <a:rPr b="1" lang="en-US" sz="3600" spc="-1" strike="noStrike">
                <a:solidFill>
                  <a:srgbClr val="0000cc"/>
                </a:solidFill>
                <a:latin typeface="Cambria"/>
              </a:rPr>
              <a:t>Application Layer</a:t>
            </a:r>
            <a:endParaRPr b="0" lang="en-US" sz="3600" spc="-1" strike="noStrike">
              <a:solidFill>
                <a:srgbClr val="000000"/>
              </a:solidFill>
              <a:latin typeface="Calibri"/>
            </a:endParaRPr>
          </a:p>
        </p:txBody>
      </p:sp>
      <p:sp>
        <p:nvSpPr>
          <p:cNvPr id="314" name="PlaceHolder 4"/>
          <p:cNvSpPr>
            <a:spLocks noGrp="1"/>
          </p:cNvSpPr>
          <p:nvPr>
            <p:ph/>
          </p:nvPr>
        </p:nvSpPr>
        <p:spPr>
          <a:xfrm>
            <a:off x="310680" y="1016640"/>
            <a:ext cx="8610120" cy="5257440"/>
          </a:xfrm>
          <a:prstGeom prst="rect">
            <a:avLst/>
          </a:prstGeom>
          <a:noFill/>
          <a:ln w="0">
            <a:noFill/>
          </a:ln>
        </p:spPr>
        <p:txBody>
          <a:bodyPr anchor="t">
            <a:noAutofit/>
          </a:bodyPr>
          <a:p>
            <a:pPr marL="228600" indent="-228600" algn="just">
              <a:lnSpc>
                <a:spcPct val="100000"/>
              </a:lnSpc>
              <a:spcBef>
                <a:spcPts val="1001"/>
              </a:spcBef>
              <a:buClr>
                <a:srgbClr val="44546a"/>
              </a:buClr>
              <a:buSzPct val="120000"/>
              <a:buFont typeface="Arial"/>
              <a:buChar char="•"/>
            </a:pPr>
            <a:r>
              <a:rPr b="0" lang="en-US" sz="2400" spc="-1" strike="noStrike">
                <a:solidFill>
                  <a:srgbClr val="000000"/>
                </a:solidFill>
                <a:latin typeface="Times New Roman"/>
              </a:rPr>
              <a:t>Represents services that directly support software applications for file transfers, database access, and electronic mail etc.</a:t>
            </a:r>
            <a:endParaRPr b="0" lang="en-US" sz="2400" spc="-1" strike="noStrike">
              <a:solidFill>
                <a:srgbClr val="000000"/>
              </a:solidFill>
              <a:latin typeface="Calibri"/>
            </a:endParaRPr>
          </a:p>
          <a:p>
            <a:pPr marL="228600" indent="-228600" algn="just">
              <a:lnSpc>
                <a:spcPct val="100000"/>
              </a:lnSpc>
              <a:spcBef>
                <a:spcPts val="1001"/>
              </a:spcBef>
              <a:buClr>
                <a:srgbClr val="44546a"/>
              </a:buClr>
              <a:buSzPct val="120000"/>
              <a:buFont typeface="Arial"/>
              <a:buChar char="•"/>
            </a:pPr>
            <a:r>
              <a:rPr b="0" lang="en-US" sz="2400" spc="-1" strike="noStrike">
                <a:solidFill>
                  <a:srgbClr val="000000"/>
                </a:solidFill>
                <a:latin typeface="Times New Roman"/>
              </a:rPr>
              <a:t>The application layer, provides an interface for the end user operating a device connected to a network</a:t>
            </a:r>
            <a:endParaRPr b="0" lang="en-US" sz="2400" spc="-1" strike="noStrike">
              <a:solidFill>
                <a:srgbClr val="000000"/>
              </a:solidFill>
              <a:latin typeface="Calibri"/>
            </a:endParaRPr>
          </a:p>
          <a:p>
            <a:pPr lvl="1" marL="685800" indent="-228600" algn="just">
              <a:lnSpc>
                <a:spcPct val="100000"/>
              </a:lnSpc>
              <a:spcBef>
                <a:spcPts val="499"/>
              </a:spcBef>
              <a:buClr>
                <a:srgbClr val="44546a"/>
              </a:buClr>
              <a:buSzPct val="120000"/>
              <a:buFont typeface="Arial"/>
              <a:buChar char="•"/>
            </a:pPr>
            <a:r>
              <a:rPr b="0" lang="en-US" sz="2200" spc="-1" strike="noStrike">
                <a:solidFill>
                  <a:srgbClr val="ff0000"/>
                </a:solidFill>
                <a:latin typeface="Times New Roman"/>
              </a:rPr>
              <a:t>Perform user activities </a:t>
            </a:r>
            <a:endParaRPr b="0" lang="en-US" sz="2200" spc="-1" strike="noStrike">
              <a:solidFill>
                <a:srgbClr val="000000"/>
              </a:solidFill>
              <a:latin typeface="Calibri"/>
            </a:endParaRPr>
          </a:p>
          <a:p>
            <a:pPr lvl="1" marL="685800" indent="-228600" algn="just">
              <a:lnSpc>
                <a:spcPct val="100000"/>
              </a:lnSpc>
              <a:spcBef>
                <a:spcPts val="499"/>
              </a:spcBef>
              <a:buClr>
                <a:srgbClr val="44546a"/>
              </a:buClr>
              <a:buSzPct val="120000"/>
              <a:buFont typeface="Arial"/>
              <a:buChar char="•"/>
            </a:pPr>
            <a:r>
              <a:rPr b="0" lang="en-US" sz="2200" spc="-1" strike="noStrike">
                <a:solidFill>
                  <a:srgbClr val="ff0000"/>
                </a:solidFill>
                <a:latin typeface="Times New Roman"/>
              </a:rPr>
              <a:t>Provide the services to the user</a:t>
            </a:r>
            <a:endParaRPr b="0" lang="en-US" sz="2200" spc="-1" strike="noStrike">
              <a:solidFill>
                <a:srgbClr val="000000"/>
              </a:solidFill>
              <a:latin typeface="Calibri"/>
            </a:endParaRPr>
          </a:p>
          <a:p>
            <a:pPr marL="228600" indent="-228600" algn="just">
              <a:lnSpc>
                <a:spcPct val="100000"/>
              </a:lnSpc>
              <a:spcBef>
                <a:spcPts val="1001"/>
              </a:spcBef>
              <a:buClr>
                <a:srgbClr val="44546a"/>
              </a:buClr>
              <a:buSzPct val="120000"/>
              <a:buFont typeface="Arial"/>
              <a:buChar char="•"/>
            </a:pPr>
            <a:r>
              <a:rPr b="0" lang="en-US" sz="2400" spc="-1" strike="noStrike">
                <a:solidFill>
                  <a:srgbClr val="000000"/>
                </a:solidFill>
                <a:latin typeface="Times New Roman"/>
              </a:rPr>
              <a:t>Both the end user and the application layer interact directly with the software application. </a:t>
            </a:r>
            <a:endParaRPr b="0" lang="en-US" sz="2400" spc="-1" strike="noStrike">
              <a:solidFill>
                <a:srgbClr val="000000"/>
              </a:solidFill>
              <a:latin typeface="Calibri"/>
            </a:endParaRPr>
          </a:p>
          <a:p>
            <a:pPr marL="228600" indent="-228600" algn="just">
              <a:lnSpc>
                <a:spcPct val="100000"/>
              </a:lnSpc>
              <a:spcBef>
                <a:spcPts val="1001"/>
              </a:spcBef>
              <a:buClr>
                <a:srgbClr val="44546a"/>
              </a:buClr>
              <a:buSzPct val="120000"/>
              <a:buFont typeface="Arial"/>
              <a:buChar char="•"/>
            </a:pPr>
            <a:r>
              <a:rPr b="0" lang="en-US" sz="2400" spc="-1" strike="noStrike">
                <a:solidFill>
                  <a:srgbClr val="000000"/>
                </a:solidFill>
                <a:latin typeface="Times New Roman"/>
              </a:rPr>
              <a:t>The application layer is the OSI layer that is </a:t>
            </a:r>
            <a:r>
              <a:rPr b="0" lang="en-US" sz="2400" spc="-1" strike="noStrike">
                <a:solidFill>
                  <a:srgbClr val="0070c0"/>
                </a:solidFill>
                <a:latin typeface="Times New Roman"/>
              </a:rPr>
              <a:t>closest to the user</a:t>
            </a:r>
            <a:r>
              <a:rPr b="0" lang="en-US" sz="2400" spc="-1" strike="noStrike">
                <a:solidFill>
                  <a:srgbClr val="000000"/>
                </a:solidFill>
                <a:latin typeface="Times New Roman"/>
              </a:rPr>
              <a:t>.</a:t>
            </a:r>
            <a:endParaRPr b="0" lang="en-US" sz="2400" spc="-1" strike="noStrike">
              <a:solidFill>
                <a:srgbClr val="000000"/>
              </a:solidFill>
              <a:latin typeface="Calibri"/>
            </a:endParaRPr>
          </a:p>
          <a:p>
            <a:pPr marL="228600" indent="-228600" algn="just">
              <a:lnSpc>
                <a:spcPct val="100000"/>
              </a:lnSpc>
              <a:spcBef>
                <a:spcPts val="1001"/>
              </a:spcBef>
              <a:buClr>
                <a:srgbClr val="44546a"/>
              </a:buClr>
              <a:buSzPct val="120000"/>
              <a:buFont typeface="Arial"/>
              <a:buChar char="•"/>
            </a:pPr>
            <a:r>
              <a:rPr b="0" lang="en-US" sz="2400" spc="-1" strike="noStrike">
                <a:solidFill>
                  <a:srgbClr val="000000"/>
                </a:solidFill>
                <a:latin typeface="Times New Roman"/>
              </a:rPr>
              <a:t>It provides </a:t>
            </a:r>
            <a:r>
              <a:rPr b="0" lang="en-US" sz="2400" spc="-1" strike="noStrike">
                <a:solidFill>
                  <a:srgbClr val="0070c0"/>
                </a:solidFill>
                <a:latin typeface="Times New Roman"/>
              </a:rPr>
              <a:t>network services to the user’s applications</a:t>
            </a:r>
            <a:r>
              <a:rPr b="0" lang="en-US" sz="2400" spc="-1" strike="noStrike">
                <a:solidFill>
                  <a:srgbClr val="000000"/>
                </a:solidFill>
                <a:latin typeface="Times New Roman"/>
              </a:rPr>
              <a:t>. </a:t>
            </a:r>
            <a:endParaRPr b="0" lang="en-US" sz="2400" spc="-1" strike="noStrike">
              <a:solidFill>
                <a:srgbClr val="000000"/>
              </a:solidFill>
              <a:latin typeface="Calibri"/>
            </a:endParaRPr>
          </a:p>
          <a:p>
            <a:pPr marL="228600" indent="-228600" algn="just">
              <a:lnSpc>
                <a:spcPct val="100000"/>
              </a:lnSpc>
              <a:spcBef>
                <a:spcPts val="1001"/>
              </a:spcBef>
              <a:buClr>
                <a:srgbClr val="44546a"/>
              </a:buClr>
              <a:buSzPct val="120000"/>
              <a:buFont typeface="Arial"/>
              <a:buChar char="•"/>
            </a:pPr>
            <a:r>
              <a:rPr b="0" lang="en-US" sz="2400" spc="-1" strike="noStrike">
                <a:solidFill>
                  <a:srgbClr val="000000"/>
                </a:solidFill>
                <a:latin typeface="Times New Roman"/>
              </a:rPr>
              <a:t>Contains </a:t>
            </a:r>
            <a:r>
              <a:rPr b="0" lang="en-US" sz="2400" spc="-1" strike="noStrike">
                <a:solidFill>
                  <a:srgbClr val="0070c0"/>
                </a:solidFill>
                <a:latin typeface="Times New Roman"/>
              </a:rPr>
              <a:t>all the higher level protocols</a:t>
            </a:r>
            <a:r>
              <a:rPr b="0" lang="en-US" sz="2400" spc="-1" strike="noStrike">
                <a:solidFill>
                  <a:srgbClr val="000000"/>
                </a:solidFill>
                <a:latin typeface="Times New Roman"/>
              </a:rPr>
              <a:t> that are commonly needed by users.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A3FB0A59-0FAF-49F9-8E71-6B754C311CE3}" type="slidenum">
              <a:rPr b="0" lang="en-US" sz="1200" spc="-1" strike="noStrike">
                <a:solidFill>
                  <a:srgbClr val="8b8b8b"/>
                </a:solidFill>
                <a:latin typeface="Calibri"/>
              </a:rPr>
              <a:t>36</a:t>
            </a:fld>
            <a:endParaRPr b="0" lang="en-US" sz="1200" spc="-1" strike="noStrike">
              <a:latin typeface="Times New Roman"/>
            </a:endParaRPr>
          </a:p>
        </p:txBody>
      </p:sp>
      <p:sp>
        <p:nvSpPr>
          <p:cNvPr id="316" name="PlaceHolder 2"/>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317"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18"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19" name="PlaceHolder 3"/>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Cambria"/>
              </a:rPr>
              <a:t>Layer 7: </a:t>
            </a:r>
            <a:r>
              <a:rPr b="1" lang="en-US" sz="3600" spc="-1" strike="noStrike">
                <a:solidFill>
                  <a:srgbClr val="0000cc"/>
                </a:solidFill>
                <a:latin typeface="Cambria"/>
              </a:rPr>
              <a:t>Application Layer</a:t>
            </a:r>
            <a:endParaRPr b="0" lang="en-US" sz="3600" spc="-1" strike="noStrike">
              <a:solidFill>
                <a:srgbClr val="000000"/>
              </a:solidFill>
              <a:latin typeface="Calibri"/>
            </a:endParaRPr>
          </a:p>
        </p:txBody>
      </p:sp>
      <p:sp>
        <p:nvSpPr>
          <p:cNvPr id="320" name="PlaceHolder 4"/>
          <p:cNvSpPr>
            <a:spLocks noGrp="1"/>
          </p:cNvSpPr>
          <p:nvPr>
            <p:ph/>
          </p:nvPr>
        </p:nvSpPr>
        <p:spPr>
          <a:xfrm>
            <a:off x="294840" y="1044360"/>
            <a:ext cx="8610120" cy="5409720"/>
          </a:xfrm>
          <a:prstGeom prst="rect">
            <a:avLst/>
          </a:prstGeom>
          <a:noFill/>
          <a:ln w="0">
            <a:noFill/>
          </a:ln>
        </p:spPr>
        <p:txBody>
          <a:bodyPr anchor="t">
            <a:noAutofit/>
          </a:bodyPr>
          <a:p>
            <a:pPr marL="228600" indent="-228600" algn="just">
              <a:lnSpc>
                <a:spcPct val="150000"/>
              </a:lnSpc>
              <a:spcBef>
                <a:spcPts val="1001"/>
              </a:spcBef>
              <a:buClr>
                <a:srgbClr val="44546a"/>
              </a:buClr>
              <a:buSzPct val="120000"/>
              <a:buFont typeface="Arial"/>
              <a:buChar char="•"/>
            </a:pPr>
            <a:r>
              <a:rPr b="1" lang="en-US" sz="2200" spc="-1" strike="noStrike">
                <a:solidFill>
                  <a:srgbClr val="ff0000"/>
                </a:solidFill>
                <a:latin typeface="Times New Roman"/>
              </a:rPr>
              <a:t>Protocols: </a:t>
            </a:r>
            <a:endParaRPr b="0" lang="en-US" sz="2200" spc="-1" strike="noStrike">
              <a:solidFill>
                <a:srgbClr val="000000"/>
              </a:solidFill>
              <a:latin typeface="Calibri"/>
            </a:endParaRPr>
          </a:p>
          <a:p>
            <a:pPr lvl="1" marL="685800" indent="-228600" algn="just">
              <a:lnSpc>
                <a:spcPct val="100000"/>
              </a:lnSpc>
              <a:spcBef>
                <a:spcPts val="499"/>
              </a:spcBef>
              <a:buClr>
                <a:srgbClr val="44546a"/>
              </a:buClr>
              <a:buSzPct val="120000"/>
              <a:buFont typeface="Arial"/>
              <a:buChar char="•"/>
            </a:pPr>
            <a:r>
              <a:rPr b="1" lang="en-US" sz="2200" spc="-1" strike="noStrike">
                <a:solidFill>
                  <a:srgbClr val="0070c0"/>
                </a:solidFill>
                <a:latin typeface="Times New Roman"/>
              </a:rPr>
              <a:t>HTTP, HTTPs</a:t>
            </a:r>
            <a:r>
              <a:rPr b="0" lang="en-US" sz="2200" spc="-1" strike="noStrike">
                <a:solidFill>
                  <a:srgbClr val="000000"/>
                </a:solidFill>
                <a:latin typeface="Times New Roman"/>
              </a:rPr>
              <a:t>: for web surfing</a:t>
            </a:r>
            <a:endParaRPr b="0" lang="en-US" sz="2200" spc="-1" strike="noStrike">
              <a:solidFill>
                <a:srgbClr val="000000"/>
              </a:solidFill>
              <a:latin typeface="Calibri"/>
            </a:endParaRPr>
          </a:p>
          <a:p>
            <a:pPr lvl="1" marL="685800" indent="-228600" algn="just">
              <a:lnSpc>
                <a:spcPct val="100000"/>
              </a:lnSpc>
              <a:spcBef>
                <a:spcPts val="499"/>
              </a:spcBef>
              <a:buClr>
                <a:srgbClr val="44546a"/>
              </a:buClr>
              <a:buSzPct val="120000"/>
              <a:buFont typeface="Arial"/>
              <a:buChar char="•"/>
            </a:pPr>
            <a:r>
              <a:rPr b="1" lang="en-US" sz="2200" spc="-1" strike="noStrike">
                <a:solidFill>
                  <a:srgbClr val="0070c0"/>
                </a:solidFill>
                <a:latin typeface="Times New Roman"/>
              </a:rPr>
              <a:t>FTP</a:t>
            </a:r>
            <a:r>
              <a:rPr b="0" lang="en-US" sz="2200" spc="-1" strike="noStrike">
                <a:solidFill>
                  <a:srgbClr val="000000"/>
                </a:solidFill>
                <a:latin typeface="Times New Roman"/>
              </a:rPr>
              <a:t>: for file transfer</a:t>
            </a:r>
            <a:endParaRPr b="0" lang="en-US" sz="2200" spc="-1" strike="noStrike">
              <a:solidFill>
                <a:srgbClr val="000000"/>
              </a:solidFill>
              <a:latin typeface="Calibri"/>
            </a:endParaRPr>
          </a:p>
          <a:p>
            <a:pPr lvl="1" marL="685800" indent="-228600" algn="just">
              <a:lnSpc>
                <a:spcPct val="100000"/>
              </a:lnSpc>
              <a:spcBef>
                <a:spcPts val="499"/>
              </a:spcBef>
              <a:buClr>
                <a:srgbClr val="44546a"/>
              </a:buClr>
              <a:buSzPct val="120000"/>
              <a:buFont typeface="Arial"/>
              <a:buChar char="•"/>
            </a:pPr>
            <a:r>
              <a:rPr b="1" lang="en-US" sz="2200" spc="-1" strike="noStrike">
                <a:solidFill>
                  <a:srgbClr val="0070c0"/>
                </a:solidFill>
                <a:latin typeface="Times New Roman"/>
              </a:rPr>
              <a:t>SMTP</a:t>
            </a:r>
            <a:r>
              <a:rPr b="0" lang="en-US" sz="2200" spc="-1" strike="noStrike">
                <a:solidFill>
                  <a:srgbClr val="000000"/>
                </a:solidFill>
                <a:latin typeface="Times New Roman"/>
              </a:rPr>
              <a:t>: for emails</a:t>
            </a:r>
            <a:endParaRPr b="0" lang="en-US" sz="2200" spc="-1" strike="noStrike">
              <a:solidFill>
                <a:srgbClr val="000000"/>
              </a:solidFill>
              <a:latin typeface="Calibri"/>
            </a:endParaRPr>
          </a:p>
          <a:p>
            <a:pPr algn="just">
              <a:lnSpc>
                <a:spcPct val="150000"/>
              </a:lnSpc>
              <a:spcBef>
                <a:spcPts val="1001"/>
              </a:spcBef>
              <a:buNone/>
            </a:pPr>
            <a:endParaRPr b="0" lang="en-US" sz="2200" spc="-1" strike="noStrike">
              <a:solidFill>
                <a:srgbClr val="000000"/>
              </a:solidFill>
              <a:latin typeface="Calibri"/>
            </a:endParaRPr>
          </a:p>
        </p:txBody>
      </p:sp>
      <p:pic>
        <p:nvPicPr>
          <p:cNvPr id="321" name="Picture 6" descr=""/>
          <p:cNvPicPr/>
          <p:nvPr/>
        </p:nvPicPr>
        <p:blipFill>
          <a:blip r:embed="rId1"/>
          <a:stretch/>
        </p:blipFill>
        <p:spPr>
          <a:xfrm>
            <a:off x="796320" y="2955600"/>
            <a:ext cx="8124480" cy="3366360"/>
          </a:xfrm>
          <a:prstGeom prst="rect">
            <a:avLst/>
          </a:prstGeom>
          <a:ln w="0">
            <a:solidFill>
              <a:srgbClr val="4472c4"/>
            </a:solid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PlaceHolder 1"/>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6EC74785-B901-4208-A189-F8664B6BDA97}" type="slidenum">
              <a:rPr b="0" lang="en-US" sz="1200" spc="-1" strike="noStrike">
                <a:solidFill>
                  <a:srgbClr val="8b8b8b"/>
                </a:solidFill>
                <a:latin typeface="Calibri"/>
              </a:rPr>
              <a:t>36</a:t>
            </a:fld>
            <a:endParaRPr b="0" lang="en-US" sz="1200" spc="-1" strike="noStrike">
              <a:latin typeface="Times New Roman"/>
            </a:endParaRPr>
          </a:p>
        </p:txBody>
      </p:sp>
      <p:sp>
        <p:nvSpPr>
          <p:cNvPr id="323" name="PlaceHolder 2"/>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324"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25"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26" name="PlaceHolder 3"/>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00cc"/>
                </a:solidFill>
                <a:latin typeface="Times New Roman"/>
              </a:rPr>
              <a:t>The OSI Model Layers: </a:t>
            </a:r>
            <a:r>
              <a:rPr b="1" lang="en-US" sz="3600" spc="-1" strike="noStrike">
                <a:solidFill>
                  <a:srgbClr val="ff0000"/>
                </a:solidFill>
                <a:latin typeface="Times New Roman"/>
              </a:rPr>
              <a:t>Summary</a:t>
            </a:r>
            <a:endParaRPr b="0" lang="en-US" sz="3600" spc="-1" strike="noStrike">
              <a:solidFill>
                <a:srgbClr val="000000"/>
              </a:solidFill>
              <a:latin typeface="Calibri"/>
            </a:endParaRPr>
          </a:p>
        </p:txBody>
      </p:sp>
      <p:pic>
        <p:nvPicPr>
          <p:cNvPr id="327" name="Picture 6" descr=""/>
          <p:cNvPicPr/>
          <p:nvPr/>
        </p:nvPicPr>
        <p:blipFill>
          <a:blip r:embed="rId1"/>
          <a:stretch/>
        </p:blipFill>
        <p:spPr>
          <a:xfrm>
            <a:off x="206280" y="1229040"/>
            <a:ext cx="8731080" cy="43034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p:nvPr>
        </p:nvSpPr>
        <p:spPr>
          <a:xfrm>
            <a:off x="93240" y="1033200"/>
            <a:ext cx="8966520" cy="53416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Standards are essential in </a:t>
            </a:r>
            <a:r>
              <a:rPr b="1" lang="en-US" sz="2600" spc="-1" strike="noStrike">
                <a:solidFill>
                  <a:srgbClr val="000000"/>
                </a:solidFill>
                <a:latin typeface="Times New Roman"/>
              </a:rPr>
              <a:t>creating and maintaining </a:t>
            </a:r>
            <a:r>
              <a:rPr b="0" lang="en-US" sz="2600" spc="-1" strike="noStrike">
                <a:solidFill>
                  <a:srgbClr val="000000"/>
                </a:solidFill>
                <a:latin typeface="Times New Roman"/>
              </a:rPr>
              <a:t>an </a:t>
            </a:r>
            <a:r>
              <a:rPr b="1" lang="en-US" sz="2600" spc="-1" strike="noStrike">
                <a:solidFill>
                  <a:srgbClr val="0000cc"/>
                </a:solidFill>
                <a:latin typeface="Times New Roman"/>
              </a:rPr>
              <a:t>open and competitive </a:t>
            </a:r>
            <a:r>
              <a:rPr b="1" lang="en-US" sz="2600" spc="-1" strike="noStrike">
                <a:solidFill>
                  <a:srgbClr val="000000"/>
                </a:solidFill>
                <a:latin typeface="Times New Roman"/>
              </a:rPr>
              <a:t>market</a:t>
            </a:r>
            <a:r>
              <a:rPr b="0" lang="en-US" sz="2600" spc="-1" strike="noStrike">
                <a:solidFill>
                  <a:srgbClr val="000000"/>
                </a:solidFill>
                <a:latin typeface="Times New Roman"/>
              </a:rPr>
              <a:t> for equipment manufacturers and in guaranteeing national and international interoperability of data and telecommunications technology and processes.</a:t>
            </a:r>
            <a:endParaRPr b="0" lang="en-US" sz="2600" spc="-1" strike="noStrike">
              <a:solidFill>
                <a:srgbClr val="000000"/>
              </a:solidFill>
              <a:latin typeface="Calibri"/>
            </a:endParaRPr>
          </a:p>
          <a:p>
            <a:pPr algn="just">
              <a:lnSpc>
                <a:spcPct val="100000"/>
              </a:lnSpc>
              <a:spcBef>
                <a:spcPts val="1001"/>
              </a:spcBef>
              <a:buNone/>
            </a:pPr>
            <a:endParaRPr b="0" lang="en-US" sz="26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600" spc="-1" strike="noStrike">
                <a:solidFill>
                  <a:srgbClr val="000000"/>
                </a:solidFill>
                <a:latin typeface="Times New Roman"/>
              </a:rPr>
              <a:t>Standards </a:t>
            </a:r>
            <a:r>
              <a:rPr b="1" lang="en-US" sz="2600" spc="-1" strike="noStrike">
                <a:solidFill>
                  <a:srgbClr val="ff0000"/>
                </a:solidFill>
                <a:latin typeface="Times New Roman"/>
              </a:rPr>
              <a:t>provide guidelines </a:t>
            </a:r>
            <a:r>
              <a:rPr b="0" lang="en-US" sz="2600" spc="-1" strike="noStrike">
                <a:solidFill>
                  <a:srgbClr val="000000"/>
                </a:solidFill>
                <a:latin typeface="Times New Roman"/>
              </a:rPr>
              <a:t>to manufacturers, vendors, government agencies, and other service providers </a:t>
            </a:r>
            <a:r>
              <a:rPr b="1" lang="en-US" sz="2600" spc="-1" strike="noStrike">
                <a:solidFill>
                  <a:srgbClr val="0000cc"/>
                </a:solidFill>
                <a:latin typeface="Times New Roman"/>
              </a:rPr>
              <a:t>to ensure the kind of interconnectivity</a:t>
            </a:r>
            <a:r>
              <a:rPr b="0" lang="en-US" sz="2600" spc="-1" strike="noStrike">
                <a:solidFill>
                  <a:srgbClr val="000000"/>
                </a:solidFill>
                <a:latin typeface="Times New Roman"/>
              </a:rPr>
              <a:t> necessary in today's marketplace and in international communications.</a:t>
            </a:r>
            <a:endParaRPr b="0" lang="en-US" sz="2600" spc="-1" strike="noStrike">
              <a:solidFill>
                <a:srgbClr val="000000"/>
              </a:solidFill>
              <a:latin typeface="Calibri"/>
            </a:endParaRPr>
          </a:p>
        </p:txBody>
      </p:sp>
      <p:sp>
        <p:nvSpPr>
          <p:cNvPr id="102"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06D4F80F-73A3-4C28-A31B-E7C59CAB5BBB}" type="slidenum">
              <a:rPr b="0" lang="en-US" sz="1200" spc="-1" strike="noStrike">
                <a:solidFill>
                  <a:srgbClr val="8b8b8b"/>
                </a:solidFill>
                <a:latin typeface="Calibri"/>
              </a:rPr>
              <a:t>4</a:t>
            </a:fld>
            <a:endParaRPr b="0" lang="en-US" sz="1200" spc="-1" strike="noStrike">
              <a:latin typeface="Times New Roman"/>
            </a:endParaRPr>
          </a:p>
        </p:txBody>
      </p:sp>
      <p:sp>
        <p:nvSpPr>
          <p:cNvPr id="103"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104"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05"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06" name="PlaceHolder 4"/>
          <p:cNvSpPr>
            <a:spLocks noGrp="1"/>
          </p:cNvSpPr>
          <p:nvPr>
            <p:ph type="title"/>
          </p:nvPr>
        </p:nvSpPr>
        <p:spPr>
          <a:xfrm>
            <a:off x="270720" y="151200"/>
            <a:ext cx="8601840" cy="594720"/>
          </a:xfrm>
          <a:prstGeom prst="rect">
            <a:avLst/>
          </a:prstGeom>
          <a:noFill/>
          <a:ln w="0">
            <a:noFill/>
          </a:ln>
        </p:spPr>
        <p:txBody>
          <a:bodyPr anchor="ctr">
            <a:noAutofit/>
          </a:bodyPr>
          <a:p>
            <a:pPr algn="ctr">
              <a:lnSpc>
                <a:spcPct val="90000"/>
              </a:lnSpc>
              <a:buNone/>
            </a:pPr>
            <a:r>
              <a:rPr b="1" lang="en-US" sz="3600" spc="-1" strike="noStrike">
                <a:solidFill>
                  <a:srgbClr val="0000cc"/>
                </a:solidFill>
                <a:latin typeface="Times New Roman"/>
              </a:rPr>
              <a:t>Standards  </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Times New Roman"/>
              </a:rPr>
              <a:t>The TCP/IP Model</a:t>
            </a:r>
            <a:endParaRPr b="0" lang="en-US" sz="3600" spc="-1" strike="noStrike">
              <a:solidFill>
                <a:srgbClr val="000000"/>
              </a:solidFill>
              <a:latin typeface="Calibri"/>
            </a:endParaRPr>
          </a:p>
        </p:txBody>
      </p:sp>
      <p:sp>
        <p:nvSpPr>
          <p:cNvPr id="329" name="PlaceHolder 2"/>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The TCP/IP model was developed prior to the OSI model. Therefore, the layers in the TCP/IP protocol suite </a:t>
            </a:r>
            <a:r>
              <a:rPr b="1" lang="en-US" sz="2400" spc="-1" strike="noStrike">
                <a:solidFill>
                  <a:srgbClr val="000000"/>
                </a:solidFill>
                <a:latin typeface="Times New Roman"/>
              </a:rPr>
              <a:t>do not exactly match</a:t>
            </a:r>
            <a:r>
              <a:rPr b="0" lang="en-US" sz="2400" spc="-1" strike="noStrike">
                <a:solidFill>
                  <a:srgbClr val="000000"/>
                </a:solidFill>
                <a:latin typeface="Times New Roman"/>
              </a:rPr>
              <a:t> those in the OSI model. </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The original TCP/IP model was defined as having four layers: </a:t>
            </a:r>
            <a:r>
              <a:rPr b="1" lang="en-US" sz="2400" spc="-1" strike="noStrike">
                <a:solidFill>
                  <a:srgbClr val="000000"/>
                </a:solidFill>
                <a:latin typeface="Times New Roman"/>
              </a:rPr>
              <a:t>host-to-network</a:t>
            </a:r>
            <a:r>
              <a:rPr b="0" lang="en-US" sz="2400" spc="-1" strike="noStrike">
                <a:solidFill>
                  <a:srgbClr val="000000"/>
                </a:solidFill>
                <a:latin typeface="Times New Roman"/>
              </a:rPr>
              <a:t>, </a:t>
            </a:r>
            <a:r>
              <a:rPr b="1" lang="en-US" sz="2400" spc="-1" strike="noStrike">
                <a:solidFill>
                  <a:srgbClr val="000000"/>
                </a:solidFill>
                <a:latin typeface="Times New Roman"/>
              </a:rPr>
              <a:t>internet</a:t>
            </a:r>
            <a:r>
              <a:rPr b="0" lang="en-US" sz="2400" spc="-1" strike="noStrike">
                <a:solidFill>
                  <a:srgbClr val="000000"/>
                </a:solidFill>
                <a:latin typeface="Times New Roman"/>
              </a:rPr>
              <a:t>, </a:t>
            </a:r>
            <a:r>
              <a:rPr b="1" lang="en-US" sz="2400" spc="-1" strike="noStrike">
                <a:solidFill>
                  <a:srgbClr val="000000"/>
                </a:solidFill>
                <a:latin typeface="Times New Roman"/>
              </a:rPr>
              <a:t>transport</a:t>
            </a:r>
            <a:r>
              <a:rPr b="0" lang="en-US" sz="2400" spc="-1" strike="noStrike">
                <a:solidFill>
                  <a:srgbClr val="000000"/>
                </a:solidFill>
                <a:latin typeface="Times New Roman"/>
              </a:rPr>
              <a:t>, and </a:t>
            </a:r>
            <a:r>
              <a:rPr b="1" lang="en-US" sz="2400" spc="-1" strike="noStrike">
                <a:solidFill>
                  <a:srgbClr val="000000"/>
                </a:solidFill>
                <a:latin typeface="Times New Roman"/>
              </a:rPr>
              <a:t>application</a:t>
            </a:r>
            <a:r>
              <a:rPr b="0" lang="en-US" sz="2400" spc="-1" strike="noStrike">
                <a:solidFill>
                  <a:srgbClr val="000000"/>
                </a:solidFill>
                <a:latin typeface="Times New Roman"/>
              </a:rPr>
              <a:t>. </a:t>
            </a:r>
            <a:endParaRPr b="0" lang="en-US" sz="2400" spc="-1" strike="noStrike">
              <a:solidFill>
                <a:srgbClr val="000000"/>
              </a:solidFill>
              <a:latin typeface="Calibri"/>
            </a:endParaRPr>
          </a:p>
          <a:p>
            <a:pPr algn="just">
              <a:lnSpc>
                <a:spcPct val="100000"/>
              </a:lnSpc>
              <a:spcBef>
                <a:spcPts val="1001"/>
              </a:spcBef>
              <a:buNone/>
            </a:pP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However, when TCP/IP is compared to OSI, we can say that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200" spc="-1" strike="noStrike">
                <a:solidFill>
                  <a:srgbClr val="000000"/>
                </a:solidFill>
                <a:latin typeface="Times New Roman"/>
              </a:rPr>
              <a:t>the </a:t>
            </a:r>
            <a:r>
              <a:rPr b="1" lang="en-US" sz="2200" spc="-1" strike="noStrike">
                <a:solidFill>
                  <a:srgbClr val="000000"/>
                </a:solidFill>
                <a:latin typeface="Times New Roman"/>
              </a:rPr>
              <a:t>host-to-network layer </a:t>
            </a:r>
            <a:r>
              <a:rPr b="0" lang="en-US" sz="2200" spc="-1" strike="noStrike">
                <a:solidFill>
                  <a:srgbClr val="000000"/>
                </a:solidFill>
                <a:latin typeface="Times New Roman"/>
              </a:rPr>
              <a:t>is equivalent to the combination of the physical and data link layers. </a:t>
            </a:r>
            <a:endParaRPr b="0" lang="en-US" sz="22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200" spc="-1" strike="noStrike">
                <a:solidFill>
                  <a:srgbClr val="000000"/>
                </a:solidFill>
                <a:latin typeface="Times New Roman"/>
              </a:rPr>
              <a:t>the </a:t>
            </a:r>
            <a:r>
              <a:rPr b="1" lang="en-US" sz="2200" spc="-1" strike="noStrike">
                <a:solidFill>
                  <a:srgbClr val="000000"/>
                </a:solidFill>
                <a:latin typeface="Times New Roman"/>
              </a:rPr>
              <a:t>internet layer </a:t>
            </a:r>
            <a:r>
              <a:rPr b="0" lang="en-US" sz="2200" spc="-1" strike="noStrike">
                <a:solidFill>
                  <a:srgbClr val="000000"/>
                </a:solidFill>
                <a:latin typeface="Times New Roman"/>
              </a:rPr>
              <a:t>is equivalent to the network layer, and </a:t>
            </a:r>
            <a:endParaRPr b="0" lang="en-US" sz="22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200" spc="-1" strike="noStrike">
                <a:solidFill>
                  <a:srgbClr val="000000"/>
                </a:solidFill>
                <a:latin typeface="Times New Roman"/>
              </a:rPr>
              <a:t>the </a:t>
            </a:r>
            <a:r>
              <a:rPr b="1" lang="en-US" sz="2200" spc="-1" strike="noStrike">
                <a:solidFill>
                  <a:srgbClr val="000000"/>
                </a:solidFill>
                <a:latin typeface="Times New Roman"/>
              </a:rPr>
              <a:t>application layer </a:t>
            </a:r>
            <a:r>
              <a:rPr b="0" lang="en-US" sz="2200" spc="-1" strike="noStrike">
                <a:solidFill>
                  <a:srgbClr val="000000"/>
                </a:solidFill>
                <a:latin typeface="Times New Roman"/>
              </a:rPr>
              <a:t>is roughly doing the job of the session, presentation, and application layers with the transport layer in TCP/IP taking care of part of the duties of the session layer.</a:t>
            </a:r>
            <a:endParaRPr b="0" lang="en-US" sz="2200" spc="-1" strike="noStrike">
              <a:solidFill>
                <a:srgbClr val="000000"/>
              </a:solidFill>
              <a:latin typeface="Calibri"/>
            </a:endParaRPr>
          </a:p>
        </p:txBody>
      </p:sp>
      <p:sp>
        <p:nvSpPr>
          <p:cNvPr id="330"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B434727A-062F-498E-B7FD-2230FB1CE10A}" type="slidenum">
              <a:rPr b="0" lang="en-US" sz="1200" spc="-1" strike="noStrike">
                <a:solidFill>
                  <a:srgbClr val="8b8b8b"/>
                </a:solidFill>
                <a:latin typeface="Calibri"/>
              </a:rPr>
              <a:t>40</a:t>
            </a:fld>
            <a:endParaRPr b="0" lang="en-US" sz="1200" spc="-1" strike="noStrike">
              <a:latin typeface="Times New Roman"/>
            </a:endParaRPr>
          </a:p>
        </p:txBody>
      </p:sp>
      <p:sp>
        <p:nvSpPr>
          <p:cNvPr id="331"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332"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33"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So in this lecture, we assume that the TCP/IP model is made of five layers: physical, data link, network, transport, and application. </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The </a:t>
            </a:r>
            <a:r>
              <a:rPr b="1" lang="en-US" sz="2800" spc="-1" strike="noStrike">
                <a:solidFill>
                  <a:srgbClr val="000000"/>
                </a:solidFill>
                <a:latin typeface="Times New Roman"/>
              </a:rPr>
              <a:t>first four layers </a:t>
            </a:r>
            <a:r>
              <a:rPr b="0" lang="en-US" sz="2800" spc="-1" strike="noStrike">
                <a:solidFill>
                  <a:srgbClr val="000000"/>
                </a:solidFill>
                <a:latin typeface="Times New Roman"/>
              </a:rPr>
              <a:t>provide </a:t>
            </a:r>
            <a:r>
              <a:rPr b="1" lang="en-US" sz="2800" spc="-1" strike="noStrike">
                <a:solidFill>
                  <a:srgbClr val="0000cc"/>
                </a:solidFill>
                <a:latin typeface="Times New Roman"/>
              </a:rPr>
              <a:t>physical standards</a:t>
            </a:r>
            <a:r>
              <a:rPr b="0" lang="en-US" sz="2800" spc="-1" strike="noStrike">
                <a:solidFill>
                  <a:srgbClr val="000000"/>
                </a:solidFill>
                <a:latin typeface="Times New Roman"/>
              </a:rPr>
              <a:t>, </a:t>
            </a:r>
            <a:r>
              <a:rPr b="1" lang="en-US" sz="2800" spc="-1" strike="noStrike">
                <a:solidFill>
                  <a:srgbClr val="0000cc"/>
                </a:solidFill>
                <a:latin typeface="Times New Roman"/>
              </a:rPr>
              <a:t>network interfaces</a:t>
            </a:r>
            <a:r>
              <a:rPr b="0" lang="en-US" sz="2800" spc="-1" strike="noStrike">
                <a:solidFill>
                  <a:srgbClr val="000000"/>
                </a:solidFill>
                <a:latin typeface="Times New Roman"/>
              </a:rPr>
              <a:t>, </a:t>
            </a:r>
            <a:r>
              <a:rPr b="1" lang="en-US" sz="2800" spc="-1" strike="noStrike">
                <a:solidFill>
                  <a:srgbClr val="0000cc"/>
                </a:solidFill>
                <a:latin typeface="Times New Roman"/>
              </a:rPr>
              <a:t>internetworking</a:t>
            </a:r>
            <a:r>
              <a:rPr b="0" lang="en-US" sz="2800" spc="-1" strike="noStrike">
                <a:solidFill>
                  <a:srgbClr val="000000"/>
                </a:solidFill>
                <a:latin typeface="Times New Roman"/>
              </a:rPr>
              <a:t>, and </a:t>
            </a:r>
            <a:r>
              <a:rPr b="1" lang="en-US" sz="2800" spc="-1" strike="noStrike">
                <a:solidFill>
                  <a:srgbClr val="0000cc"/>
                </a:solidFill>
                <a:latin typeface="Times New Roman"/>
              </a:rPr>
              <a:t>transport</a:t>
            </a:r>
            <a:r>
              <a:rPr b="0" lang="en-US" sz="2800" spc="-1" strike="noStrike">
                <a:solidFill>
                  <a:srgbClr val="000000"/>
                </a:solidFill>
                <a:latin typeface="Times New Roman"/>
              </a:rPr>
              <a:t> functions that correspond to the first four layers of the OSI model. </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The </a:t>
            </a:r>
            <a:r>
              <a:rPr b="1" lang="en-US" sz="2800" spc="-1" strike="noStrike">
                <a:solidFill>
                  <a:srgbClr val="000000"/>
                </a:solidFill>
                <a:latin typeface="Times New Roman"/>
              </a:rPr>
              <a:t>three top most layers </a:t>
            </a:r>
            <a:r>
              <a:rPr b="0" lang="en-US" sz="2800" spc="-1" strike="noStrike">
                <a:solidFill>
                  <a:srgbClr val="000000"/>
                </a:solidFill>
                <a:latin typeface="Times New Roman"/>
              </a:rPr>
              <a:t>in the OSI model, however, are represented in TCP/IP by a single layer called the </a:t>
            </a:r>
            <a:r>
              <a:rPr b="1" lang="en-US" sz="2800" spc="-1" strike="noStrike">
                <a:solidFill>
                  <a:srgbClr val="0000cc"/>
                </a:solidFill>
                <a:latin typeface="Times New Roman"/>
              </a:rPr>
              <a:t>application layer</a:t>
            </a:r>
            <a:r>
              <a:rPr b="0" lang="en-US" sz="2800" spc="-1" strike="noStrike">
                <a:solidFill>
                  <a:srgbClr val="000000"/>
                </a:solidFill>
                <a:latin typeface="Times New Roman"/>
              </a:rPr>
              <a:t>. </a:t>
            </a:r>
            <a:endParaRPr b="0" lang="en-US" sz="2800" spc="-1" strike="noStrike">
              <a:solidFill>
                <a:srgbClr val="000000"/>
              </a:solidFill>
              <a:latin typeface="Calibri"/>
            </a:endParaRPr>
          </a:p>
        </p:txBody>
      </p:sp>
      <p:sp>
        <p:nvSpPr>
          <p:cNvPr id="335"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9864AA7D-BE80-4B2D-8285-193DC147AF1E}" type="slidenum">
              <a:rPr b="0" lang="en-US" sz="1200" spc="-1" strike="noStrike">
                <a:solidFill>
                  <a:srgbClr val="8b8b8b"/>
                </a:solidFill>
                <a:latin typeface="Calibri"/>
              </a:rPr>
              <a:t>41</a:t>
            </a:fld>
            <a:endParaRPr b="0" lang="en-US" sz="1200" spc="-1" strike="noStrike">
              <a:latin typeface="Times New Roman"/>
            </a:endParaRPr>
          </a:p>
        </p:txBody>
      </p:sp>
      <p:sp>
        <p:nvSpPr>
          <p:cNvPr id="336"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337"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38"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39"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Times New Roman"/>
              </a:rPr>
              <a:t>The TCP/IP Model</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TCP/IP is a </a:t>
            </a:r>
            <a:r>
              <a:rPr b="1" lang="en-US" sz="2800" spc="-1" strike="noStrike">
                <a:solidFill>
                  <a:srgbClr val="000000"/>
                </a:solidFill>
                <a:latin typeface="Times New Roman"/>
              </a:rPr>
              <a:t>hierarchical </a:t>
            </a:r>
            <a:r>
              <a:rPr b="0" lang="en-US" sz="2800" spc="-1" strike="noStrike">
                <a:solidFill>
                  <a:srgbClr val="000000"/>
                </a:solidFill>
                <a:latin typeface="Times New Roman"/>
              </a:rPr>
              <a:t>protocol made up of interactive modules, each of which provides a specific functionality; however, </a:t>
            </a:r>
            <a:r>
              <a:rPr b="0" i="1" lang="en-US" sz="2800" spc="-1" strike="noStrike">
                <a:solidFill>
                  <a:srgbClr val="0000cc"/>
                </a:solidFill>
                <a:latin typeface="Times New Roman"/>
              </a:rPr>
              <a:t>the modules are not necessarily interdependent</a:t>
            </a:r>
            <a:r>
              <a:rPr b="0" lang="en-US" sz="2800" spc="-1" strike="noStrike">
                <a:solidFill>
                  <a:srgbClr val="000000"/>
                </a:solidFill>
                <a:latin typeface="Times New Roman"/>
              </a:rPr>
              <a:t>.</a:t>
            </a:r>
            <a:endParaRPr b="0" lang="en-US" sz="2800" spc="-1" strike="noStrike">
              <a:solidFill>
                <a:srgbClr val="000000"/>
              </a:solidFill>
              <a:latin typeface="Calibri"/>
            </a:endParaRPr>
          </a:p>
          <a:p>
            <a:pPr algn="just">
              <a:lnSpc>
                <a:spcPct val="100000"/>
              </a:lnSpc>
              <a:spcBef>
                <a:spcPts val="1001"/>
              </a:spcBef>
              <a:buNone/>
            </a:pP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Whereas the OSI model specifies which functions belong to each of its layers, the layers of the TCP/IP protocol suite contain relatively independent protocols that can be mixed and matched depending on the needs of the system. </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The term hierarchical means that </a:t>
            </a:r>
            <a:r>
              <a:rPr b="1" lang="en-US" sz="2800" spc="-1" strike="noStrike">
                <a:solidFill>
                  <a:srgbClr val="000000"/>
                </a:solidFill>
                <a:latin typeface="Times New Roman"/>
              </a:rPr>
              <a:t>each upper-level protocol is supported by one or more lower-level protocols.</a:t>
            </a:r>
            <a:endParaRPr b="0" lang="en-US" sz="2800" spc="-1" strike="noStrike">
              <a:solidFill>
                <a:srgbClr val="000000"/>
              </a:solidFill>
              <a:latin typeface="Calibri"/>
            </a:endParaRPr>
          </a:p>
        </p:txBody>
      </p:sp>
      <p:sp>
        <p:nvSpPr>
          <p:cNvPr id="341"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1F3D414C-4C36-49D1-BFDA-48BF79612C06}" type="slidenum">
              <a:rPr b="0" lang="en-US" sz="1200" spc="-1" strike="noStrike">
                <a:solidFill>
                  <a:srgbClr val="8b8b8b"/>
                </a:solidFill>
                <a:latin typeface="Calibri"/>
              </a:rPr>
              <a:t>42</a:t>
            </a:fld>
            <a:endParaRPr b="0" lang="en-US" sz="1200" spc="-1" strike="noStrike">
              <a:latin typeface="Times New Roman"/>
            </a:endParaRPr>
          </a:p>
        </p:txBody>
      </p:sp>
      <p:sp>
        <p:nvSpPr>
          <p:cNvPr id="342"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343"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44"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45"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Times New Roman"/>
              </a:rPr>
              <a:t>The TCP/IP Model</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p:nvPr>
        </p:nvSpPr>
        <p:spPr>
          <a:xfrm>
            <a:off x="294840" y="1033200"/>
            <a:ext cx="8601840" cy="5341680"/>
          </a:xfrm>
          <a:prstGeom prst="rect">
            <a:avLst/>
          </a:prstGeom>
          <a:noFill/>
          <a:ln w="0">
            <a:noFill/>
          </a:ln>
        </p:spPr>
        <p:txBody>
          <a:bodyPr anchor="t">
            <a:noAutofit/>
          </a:bodyPr>
          <a:p>
            <a:pPr marL="228600" indent="-228600" algn="just">
              <a:lnSpc>
                <a:spcPct val="150000"/>
              </a:lnSpc>
              <a:spcBef>
                <a:spcPts val="1001"/>
              </a:spcBef>
              <a:buClr>
                <a:srgbClr val="000000"/>
              </a:buClr>
              <a:buFont typeface="Arial"/>
              <a:buChar char="•"/>
            </a:pPr>
            <a:r>
              <a:rPr b="0" lang="en-US" sz="2800" spc="-1" strike="noStrike">
                <a:solidFill>
                  <a:srgbClr val="000000"/>
                </a:solidFill>
                <a:latin typeface="Times New Roman"/>
              </a:rPr>
              <a:t>At the </a:t>
            </a:r>
            <a:r>
              <a:rPr b="1" lang="en-US" sz="2800" spc="-1" strike="noStrike">
                <a:solidFill>
                  <a:srgbClr val="000000"/>
                </a:solidFill>
                <a:latin typeface="Times New Roman"/>
              </a:rPr>
              <a:t>transport layer</a:t>
            </a:r>
            <a:r>
              <a:rPr b="0" lang="en-US" sz="2800" spc="-1" strike="noStrike">
                <a:solidFill>
                  <a:srgbClr val="000000"/>
                </a:solidFill>
                <a:latin typeface="Times New Roman"/>
              </a:rPr>
              <a:t>, TCP/IP defines three protocols: </a:t>
            </a:r>
            <a:endParaRPr b="0" lang="en-US" sz="2800" spc="-1" strike="noStrike">
              <a:solidFill>
                <a:srgbClr val="000000"/>
              </a:solidFill>
              <a:latin typeface="Calibri"/>
            </a:endParaRPr>
          </a:p>
          <a:p>
            <a:pPr lvl="1" marL="685800" indent="-228600" algn="just">
              <a:lnSpc>
                <a:spcPct val="150000"/>
              </a:lnSpc>
              <a:spcBef>
                <a:spcPts val="499"/>
              </a:spcBef>
              <a:buClr>
                <a:srgbClr val="000000"/>
              </a:buClr>
              <a:buFont typeface="Arial"/>
              <a:buChar char="•"/>
            </a:pPr>
            <a:r>
              <a:rPr b="0" lang="en-US" sz="2400" spc="-1" strike="noStrike">
                <a:solidFill>
                  <a:srgbClr val="000000"/>
                </a:solidFill>
                <a:latin typeface="Times New Roman"/>
              </a:rPr>
              <a:t>Transmission Control Protocol (TCP)</a:t>
            </a:r>
            <a:endParaRPr b="0" lang="en-US" sz="2400" spc="-1" strike="noStrike">
              <a:solidFill>
                <a:srgbClr val="000000"/>
              </a:solidFill>
              <a:latin typeface="Calibri"/>
            </a:endParaRPr>
          </a:p>
          <a:p>
            <a:pPr lvl="1" marL="685800" indent="-228600" algn="just">
              <a:lnSpc>
                <a:spcPct val="150000"/>
              </a:lnSpc>
              <a:spcBef>
                <a:spcPts val="499"/>
              </a:spcBef>
              <a:buClr>
                <a:srgbClr val="000000"/>
              </a:buClr>
              <a:buFont typeface="Arial"/>
              <a:buChar char="•"/>
            </a:pPr>
            <a:r>
              <a:rPr b="0" lang="en-US" sz="2400" spc="-1" strike="noStrike">
                <a:solidFill>
                  <a:srgbClr val="000000"/>
                </a:solidFill>
                <a:latin typeface="Times New Roman"/>
              </a:rPr>
              <a:t>User Datagram Protocol (UDP)</a:t>
            </a:r>
            <a:endParaRPr b="0" lang="en-US" sz="2400" spc="-1" strike="noStrike">
              <a:solidFill>
                <a:srgbClr val="000000"/>
              </a:solidFill>
              <a:latin typeface="Calibri"/>
            </a:endParaRPr>
          </a:p>
          <a:p>
            <a:pPr lvl="1" marL="685800" indent="-228600" algn="just">
              <a:lnSpc>
                <a:spcPct val="150000"/>
              </a:lnSpc>
              <a:spcBef>
                <a:spcPts val="499"/>
              </a:spcBef>
              <a:buClr>
                <a:srgbClr val="000000"/>
              </a:buClr>
              <a:buFont typeface="Arial"/>
              <a:buChar char="•"/>
            </a:pPr>
            <a:r>
              <a:rPr b="0" lang="en-US" sz="2400" spc="-1" strike="noStrike">
                <a:solidFill>
                  <a:srgbClr val="000000"/>
                </a:solidFill>
                <a:latin typeface="Times New Roman"/>
              </a:rPr>
              <a:t>Stream Control Transmission Protocol (SCTP). </a:t>
            </a:r>
            <a:endParaRPr b="0" lang="en-US" sz="2400" spc="-1" strike="noStrike">
              <a:solidFill>
                <a:srgbClr val="000000"/>
              </a:solidFill>
              <a:latin typeface="Calibri"/>
            </a:endParaRPr>
          </a:p>
          <a:p>
            <a:pPr marL="228600" indent="-228600" algn="just">
              <a:lnSpc>
                <a:spcPct val="150000"/>
              </a:lnSpc>
              <a:spcBef>
                <a:spcPts val="1001"/>
              </a:spcBef>
              <a:buClr>
                <a:srgbClr val="000000"/>
              </a:buClr>
              <a:buFont typeface="Arial"/>
              <a:buChar char="•"/>
            </a:pPr>
            <a:r>
              <a:rPr b="0" lang="en-US" sz="2800" spc="-1" strike="noStrike">
                <a:solidFill>
                  <a:srgbClr val="000000"/>
                </a:solidFill>
                <a:latin typeface="Times New Roman"/>
              </a:rPr>
              <a:t>At the </a:t>
            </a:r>
            <a:r>
              <a:rPr b="1" lang="en-US" sz="2800" spc="-1" strike="noStrike">
                <a:solidFill>
                  <a:srgbClr val="000000"/>
                </a:solidFill>
                <a:latin typeface="Times New Roman"/>
              </a:rPr>
              <a:t>network layer</a:t>
            </a:r>
            <a:r>
              <a:rPr b="0" lang="en-US" sz="2800" spc="-1" strike="noStrike">
                <a:solidFill>
                  <a:srgbClr val="000000"/>
                </a:solidFill>
                <a:latin typeface="Times New Roman"/>
              </a:rPr>
              <a:t>, the main protocol defined by TCP/IP is the Internetworking Protocol (</a:t>
            </a:r>
            <a:r>
              <a:rPr b="1" lang="en-US" sz="2800" spc="-1" strike="noStrike">
                <a:solidFill>
                  <a:srgbClr val="0000cc"/>
                </a:solidFill>
                <a:latin typeface="Times New Roman"/>
              </a:rPr>
              <a:t>IP</a:t>
            </a:r>
            <a:r>
              <a:rPr b="0" lang="en-US" sz="2800" spc="-1" strike="noStrike">
                <a:solidFill>
                  <a:srgbClr val="000000"/>
                </a:solidFill>
                <a:latin typeface="Times New Roman"/>
              </a:rPr>
              <a:t>); there are also some other protocols that support data movement in this layer.</a:t>
            </a:r>
            <a:endParaRPr b="0" lang="en-US" sz="2800" spc="-1" strike="noStrike">
              <a:solidFill>
                <a:srgbClr val="000000"/>
              </a:solidFill>
              <a:latin typeface="Calibri"/>
            </a:endParaRPr>
          </a:p>
        </p:txBody>
      </p:sp>
      <p:sp>
        <p:nvSpPr>
          <p:cNvPr id="347"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9813A45E-61B9-42C6-822E-708E10655E15}" type="slidenum">
              <a:rPr b="0" lang="en-US" sz="1200" spc="-1" strike="noStrike">
                <a:solidFill>
                  <a:srgbClr val="8b8b8b"/>
                </a:solidFill>
                <a:latin typeface="Calibri"/>
              </a:rPr>
              <a:t>42</a:t>
            </a:fld>
            <a:endParaRPr b="0" lang="en-US" sz="1200" spc="-1" strike="noStrike">
              <a:latin typeface="Times New Roman"/>
            </a:endParaRPr>
          </a:p>
        </p:txBody>
      </p:sp>
      <p:sp>
        <p:nvSpPr>
          <p:cNvPr id="348"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349"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50"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51"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Times New Roman"/>
              </a:rPr>
              <a:t>The TCP/IP Model</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941A78E1-68CB-428B-8D03-7733F0584569}" type="slidenum">
              <a:rPr b="0" lang="en-US" sz="1200" spc="-1" strike="noStrike">
                <a:solidFill>
                  <a:srgbClr val="8b8b8b"/>
                </a:solidFill>
                <a:latin typeface="Calibri"/>
              </a:rPr>
              <a:t>42</a:t>
            </a:fld>
            <a:endParaRPr b="0" lang="en-US" sz="1200" spc="-1" strike="noStrike">
              <a:latin typeface="Times New Roman"/>
            </a:endParaRPr>
          </a:p>
        </p:txBody>
      </p:sp>
      <p:sp>
        <p:nvSpPr>
          <p:cNvPr id="353" name="PlaceHolder 2"/>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354"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55"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pic>
        <p:nvPicPr>
          <p:cNvPr id="356" name="Picture 7" descr=""/>
          <p:cNvPicPr/>
          <p:nvPr/>
        </p:nvPicPr>
        <p:blipFill>
          <a:blip r:embed="rId1"/>
          <a:stretch/>
        </p:blipFill>
        <p:spPr>
          <a:xfrm>
            <a:off x="646920" y="1042200"/>
            <a:ext cx="7849800" cy="5212800"/>
          </a:xfrm>
          <a:prstGeom prst="rect">
            <a:avLst/>
          </a:prstGeom>
          <a:ln w="0">
            <a:noFill/>
          </a:ln>
        </p:spPr>
      </p:pic>
      <p:sp>
        <p:nvSpPr>
          <p:cNvPr id="357" name="PlaceHolder 3"/>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Times New Roman"/>
              </a:rPr>
              <a:t>The TCP/IP Model</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00cc"/>
                </a:solidFill>
                <a:latin typeface="Times New Roman"/>
              </a:rPr>
              <a:t>1. Physical and Data Link Layers</a:t>
            </a:r>
            <a:endParaRPr b="0" lang="en-US" sz="3600" spc="-1" strike="noStrike">
              <a:solidFill>
                <a:srgbClr val="000000"/>
              </a:solidFill>
              <a:latin typeface="Calibri"/>
            </a:endParaRPr>
          </a:p>
        </p:txBody>
      </p:sp>
      <p:sp>
        <p:nvSpPr>
          <p:cNvPr id="359" name="PlaceHolder 2"/>
          <p:cNvSpPr>
            <a:spLocks noGrp="1"/>
          </p:cNvSpPr>
          <p:nvPr>
            <p:ph/>
          </p:nvPr>
        </p:nvSpPr>
        <p:spPr>
          <a:xfrm>
            <a:off x="294840" y="1033200"/>
            <a:ext cx="8601840" cy="5341680"/>
          </a:xfrm>
          <a:prstGeom prst="rect">
            <a:avLst/>
          </a:prstGeom>
          <a:noFill/>
          <a:ln w="0">
            <a:noFill/>
          </a:ln>
        </p:spPr>
        <p:txBody>
          <a:bodyPr anchor="t">
            <a:noAutofit/>
          </a:bodyPr>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Times New Roman"/>
              </a:rPr>
              <a:t>These layers define how the data should be sent physically through the network.</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Times New Roman"/>
              </a:rPr>
              <a:t>These layers are mainly responsible for the transmission of the data between two devices on the same network.</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Times New Roman"/>
              </a:rPr>
              <a:t>At the physical and data link layers, TCP/IP does not define any specific protocol.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Times New Roman"/>
              </a:rPr>
              <a:t>It supports all the standard and proprietary protocols. </a:t>
            </a:r>
            <a:endParaRPr b="0" lang="en-US" sz="28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800" spc="-1" strike="noStrike">
                <a:solidFill>
                  <a:srgbClr val="000000"/>
                </a:solidFill>
                <a:latin typeface="Times New Roman"/>
              </a:rPr>
              <a:t>A network in a TCP/IP internetwork can be a local-area network or a wide-area network.</a:t>
            </a:r>
            <a:endParaRPr b="0" lang="en-US" sz="2800" spc="-1" strike="noStrike">
              <a:solidFill>
                <a:srgbClr val="000000"/>
              </a:solidFill>
              <a:latin typeface="Calibri"/>
            </a:endParaRPr>
          </a:p>
        </p:txBody>
      </p:sp>
      <p:sp>
        <p:nvSpPr>
          <p:cNvPr id="360"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826BA00F-80E7-4126-A9EE-C4E09372283C}" type="slidenum">
              <a:rPr b="0" lang="en-US" sz="1200" spc="-1" strike="noStrike">
                <a:solidFill>
                  <a:srgbClr val="8b8b8b"/>
                </a:solidFill>
                <a:latin typeface="Calibri"/>
              </a:rPr>
              <a:t>42</a:t>
            </a:fld>
            <a:endParaRPr b="0" lang="en-US" sz="1200" spc="-1" strike="noStrike">
              <a:latin typeface="Times New Roman"/>
            </a:endParaRPr>
          </a:p>
        </p:txBody>
      </p:sp>
      <p:sp>
        <p:nvSpPr>
          <p:cNvPr id="361"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362"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63"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00cc"/>
                </a:solidFill>
                <a:latin typeface="Times New Roman"/>
              </a:rPr>
              <a:t>2. Network Layer</a:t>
            </a:r>
            <a:endParaRPr b="0" lang="en-US" sz="3600" spc="-1" strike="noStrike">
              <a:solidFill>
                <a:srgbClr val="000000"/>
              </a:solidFill>
              <a:latin typeface="Calibri"/>
            </a:endParaRPr>
          </a:p>
        </p:txBody>
      </p:sp>
      <p:sp>
        <p:nvSpPr>
          <p:cNvPr id="365" name="PlaceHolder 2"/>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The main responsibility of the Network layer is to send the packets from any network, and they arrive at the destination irrespective of the route they take.</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At the network layer (or, more accurately, the internetwork layer), TCP/IP supports the Internetworking Protocol. </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IP, in turn, uses four supporting protocols: ARP, RARP, ICMP, and IGMP.</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For example: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1" lang="en-US" sz="2200" spc="-1" strike="noStrike">
                <a:solidFill>
                  <a:srgbClr val="000000"/>
                </a:solidFill>
                <a:latin typeface="Times New Roman"/>
              </a:rPr>
              <a:t>ARP</a:t>
            </a:r>
            <a:r>
              <a:rPr b="0" lang="en-US" sz="2200" spc="-1" strike="noStrike">
                <a:solidFill>
                  <a:srgbClr val="000000"/>
                </a:solidFill>
                <a:latin typeface="Times New Roman"/>
              </a:rPr>
              <a:t> (Address Resolution Protocol): used to find the physical address from the IP address. </a:t>
            </a:r>
            <a:endParaRPr b="0" lang="en-US" sz="22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1" lang="en-US" sz="2200" spc="-1" strike="noStrike">
                <a:solidFill>
                  <a:srgbClr val="000000"/>
                </a:solidFill>
                <a:latin typeface="Times New Roman"/>
              </a:rPr>
              <a:t>ICMP</a:t>
            </a:r>
            <a:r>
              <a:rPr b="0" lang="en-US" sz="2200" spc="-1" strike="noStrike">
                <a:solidFill>
                  <a:srgbClr val="000000"/>
                </a:solidFill>
                <a:latin typeface="Times New Roman"/>
              </a:rPr>
              <a:t> (Internet Control Message Protocol) : used to report the problems, not correct them. The responsibility of the correction lies with the sender.</a:t>
            </a:r>
            <a:endParaRPr b="0" lang="en-US" sz="2200" spc="-1" strike="noStrike">
              <a:solidFill>
                <a:srgbClr val="000000"/>
              </a:solidFill>
              <a:latin typeface="Calibri"/>
            </a:endParaRPr>
          </a:p>
        </p:txBody>
      </p:sp>
      <p:sp>
        <p:nvSpPr>
          <p:cNvPr id="366"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1C376816-0A09-4449-BE32-C934EB1CCDAF}" type="slidenum">
              <a:rPr b="0" lang="en-US" sz="1200" spc="-1" strike="noStrike">
                <a:solidFill>
                  <a:srgbClr val="8b8b8b"/>
                </a:solidFill>
                <a:latin typeface="Calibri"/>
              </a:rPr>
              <a:t>46</a:t>
            </a:fld>
            <a:endParaRPr b="0" lang="en-US" sz="1200" spc="-1" strike="noStrike">
              <a:latin typeface="Times New Roman"/>
            </a:endParaRPr>
          </a:p>
        </p:txBody>
      </p:sp>
      <p:sp>
        <p:nvSpPr>
          <p:cNvPr id="367"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368"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69"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p:nvPr>
        </p:nvSpPr>
        <p:spPr>
          <a:xfrm>
            <a:off x="168120" y="927000"/>
            <a:ext cx="8845200" cy="5447880"/>
          </a:xfrm>
          <a:prstGeom prst="rect">
            <a:avLst/>
          </a:prstGeom>
          <a:noFill/>
          <a:ln w="0">
            <a:noFill/>
          </a:ln>
        </p:spPr>
        <p:txBody>
          <a:bodyPr anchor="t">
            <a:normAutofit fontScale="83000"/>
          </a:bodyPr>
          <a:p>
            <a:pPr marL="228600" indent="-228600" algn="just">
              <a:lnSpc>
                <a:spcPct val="110000"/>
              </a:lnSpc>
              <a:spcBef>
                <a:spcPts val="1001"/>
              </a:spcBef>
              <a:buClr>
                <a:srgbClr val="000000"/>
              </a:buClr>
              <a:buFont typeface="Arial"/>
              <a:buChar char="•"/>
            </a:pPr>
            <a:r>
              <a:rPr b="0" lang="en-US" sz="2800" spc="-1" strike="noStrike">
                <a:solidFill>
                  <a:srgbClr val="000000"/>
                </a:solidFill>
                <a:latin typeface="Times New Roman"/>
              </a:rPr>
              <a:t>The Internetworking Protocol (IP) is the transmission mechanism used by the TCP/IP protocols. </a:t>
            </a:r>
            <a:endParaRPr b="0" lang="en-US" sz="2800" spc="-1" strike="noStrike">
              <a:solidFill>
                <a:srgbClr val="000000"/>
              </a:solidFill>
              <a:latin typeface="Calibri"/>
            </a:endParaRPr>
          </a:p>
          <a:p>
            <a:pPr marL="228600" indent="-228600" algn="just">
              <a:lnSpc>
                <a:spcPct val="110000"/>
              </a:lnSpc>
              <a:spcBef>
                <a:spcPts val="1001"/>
              </a:spcBef>
              <a:buClr>
                <a:srgbClr val="000000"/>
              </a:buClr>
              <a:buFont typeface="Arial"/>
              <a:buChar char="•"/>
            </a:pPr>
            <a:r>
              <a:rPr b="0" lang="en-US" sz="2800" spc="-1" strike="noStrike">
                <a:solidFill>
                  <a:srgbClr val="000000"/>
                </a:solidFill>
                <a:latin typeface="Times New Roman"/>
              </a:rPr>
              <a:t>It is an unreliable and connectionless protocol a </a:t>
            </a:r>
            <a:r>
              <a:rPr b="1" i="1" lang="en-US" sz="2800" spc="-1" strike="noStrike">
                <a:solidFill>
                  <a:srgbClr val="0000cc"/>
                </a:solidFill>
                <a:latin typeface="Times New Roman"/>
              </a:rPr>
              <a:t>best effort </a:t>
            </a:r>
            <a:r>
              <a:rPr b="0" lang="en-US" sz="2800" spc="-1" strike="noStrike">
                <a:solidFill>
                  <a:srgbClr val="000000"/>
                </a:solidFill>
                <a:latin typeface="Times New Roman"/>
              </a:rPr>
              <a:t>delivery service.</a:t>
            </a:r>
            <a:endParaRPr b="0" lang="en-US" sz="2800" spc="-1" strike="noStrike">
              <a:solidFill>
                <a:srgbClr val="000000"/>
              </a:solidFill>
              <a:latin typeface="Calibri"/>
            </a:endParaRPr>
          </a:p>
          <a:p>
            <a:pPr lvl="1" marL="685800" indent="-228600" algn="just">
              <a:lnSpc>
                <a:spcPct val="110000"/>
              </a:lnSpc>
              <a:spcBef>
                <a:spcPts val="499"/>
              </a:spcBef>
              <a:buClr>
                <a:srgbClr val="000000"/>
              </a:buClr>
              <a:buFont typeface="Arial"/>
              <a:buChar char="•"/>
            </a:pPr>
            <a:r>
              <a:rPr b="0" lang="en-US" sz="2600" spc="-1" strike="noStrike">
                <a:solidFill>
                  <a:srgbClr val="000000"/>
                </a:solidFill>
                <a:latin typeface="Times New Roman"/>
              </a:rPr>
              <a:t>The term best effort means that IP provides no error checking or tracking. </a:t>
            </a:r>
            <a:endParaRPr b="0" lang="en-US" sz="2600" spc="-1" strike="noStrike">
              <a:solidFill>
                <a:srgbClr val="000000"/>
              </a:solidFill>
              <a:latin typeface="Calibri"/>
            </a:endParaRPr>
          </a:p>
          <a:p>
            <a:pPr lvl="1" marL="685800" indent="-228600" algn="just">
              <a:lnSpc>
                <a:spcPct val="110000"/>
              </a:lnSpc>
              <a:spcBef>
                <a:spcPts val="499"/>
              </a:spcBef>
              <a:buClr>
                <a:srgbClr val="000000"/>
              </a:buClr>
              <a:buFont typeface="Arial"/>
              <a:buChar char="•"/>
            </a:pPr>
            <a:r>
              <a:rPr b="0" lang="en-US" sz="2600" spc="-1" strike="noStrike">
                <a:solidFill>
                  <a:srgbClr val="000000"/>
                </a:solidFill>
                <a:latin typeface="Times New Roman"/>
              </a:rPr>
              <a:t>IP assumes the unreliability of the underlying layers and does its best to get a transmission through to its destination, but with no guarantees.</a:t>
            </a:r>
            <a:endParaRPr b="0" lang="en-US" sz="2600" spc="-1" strike="noStrike">
              <a:solidFill>
                <a:srgbClr val="000000"/>
              </a:solidFill>
              <a:latin typeface="Calibri"/>
            </a:endParaRPr>
          </a:p>
          <a:p>
            <a:pPr marL="228600" indent="-228600" algn="just">
              <a:lnSpc>
                <a:spcPct val="110000"/>
              </a:lnSpc>
              <a:spcBef>
                <a:spcPts val="1001"/>
              </a:spcBef>
              <a:buClr>
                <a:srgbClr val="000000"/>
              </a:buClr>
              <a:buFont typeface="Arial"/>
              <a:buChar char="•"/>
            </a:pPr>
            <a:r>
              <a:rPr b="0" lang="en-US" sz="2800" spc="-1" strike="noStrike">
                <a:solidFill>
                  <a:srgbClr val="000000"/>
                </a:solidFill>
                <a:latin typeface="Times New Roman"/>
              </a:rPr>
              <a:t>IP transports data in packets called datagrams, each of which is transported separately. </a:t>
            </a:r>
            <a:endParaRPr b="0" lang="en-US" sz="2800" spc="-1" strike="noStrike">
              <a:solidFill>
                <a:srgbClr val="000000"/>
              </a:solidFill>
              <a:latin typeface="Calibri"/>
            </a:endParaRPr>
          </a:p>
          <a:p>
            <a:pPr lvl="1" marL="685800" indent="-228600" algn="just">
              <a:lnSpc>
                <a:spcPct val="110000"/>
              </a:lnSpc>
              <a:spcBef>
                <a:spcPts val="499"/>
              </a:spcBef>
              <a:buClr>
                <a:srgbClr val="000000"/>
              </a:buClr>
              <a:buFont typeface="Arial"/>
              <a:buChar char="•"/>
            </a:pPr>
            <a:r>
              <a:rPr b="0" lang="en-US" sz="2600" spc="-1" strike="noStrike">
                <a:solidFill>
                  <a:srgbClr val="000000"/>
                </a:solidFill>
                <a:latin typeface="Times New Roman"/>
              </a:rPr>
              <a:t>Datagrams can travel along different routes and can arrive out of sequence or be duplicated. </a:t>
            </a:r>
            <a:endParaRPr b="0" lang="en-US" sz="2600" spc="-1" strike="noStrike">
              <a:solidFill>
                <a:srgbClr val="000000"/>
              </a:solidFill>
              <a:latin typeface="Calibri"/>
            </a:endParaRPr>
          </a:p>
          <a:p>
            <a:pPr lvl="1" marL="685800" indent="-228600" algn="just">
              <a:lnSpc>
                <a:spcPct val="110000"/>
              </a:lnSpc>
              <a:spcBef>
                <a:spcPts val="499"/>
              </a:spcBef>
              <a:buClr>
                <a:srgbClr val="000000"/>
              </a:buClr>
              <a:buFont typeface="Arial"/>
              <a:buChar char="•"/>
            </a:pPr>
            <a:r>
              <a:rPr b="0" lang="en-US" sz="2600" spc="-1" strike="noStrike">
                <a:solidFill>
                  <a:srgbClr val="000000"/>
                </a:solidFill>
                <a:latin typeface="Times New Roman"/>
              </a:rPr>
              <a:t>IP does not keep track of the routes and has no facility for reordering datagrams once they arrive at their destination.</a:t>
            </a:r>
            <a:endParaRPr b="0" lang="en-US" sz="2600" spc="-1" strike="noStrike">
              <a:solidFill>
                <a:srgbClr val="000000"/>
              </a:solidFill>
              <a:latin typeface="Calibri"/>
            </a:endParaRPr>
          </a:p>
        </p:txBody>
      </p:sp>
      <p:sp>
        <p:nvSpPr>
          <p:cNvPr id="371"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1661839A-8042-4079-9555-7C60C0B17E5E}" type="slidenum">
              <a:rPr b="0" lang="en-US" sz="1200" spc="-1" strike="noStrike">
                <a:solidFill>
                  <a:srgbClr val="8b8b8b"/>
                </a:solidFill>
                <a:latin typeface="Calibri"/>
              </a:rPr>
              <a:t>47</a:t>
            </a:fld>
            <a:endParaRPr b="0" lang="en-US" sz="1200" spc="-1" strike="noStrike">
              <a:latin typeface="Times New Roman"/>
            </a:endParaRPr>
          </a:p>
        </p:txBody>
      </p:sp>
      <p:sp>
        <p:nvSpPr>
          <p:cNvPr id="372"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373"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74"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75"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00cc"/>
                </a:solidFill>
                <a:latin typeface="Times New Roman"/>
              </a:rPr>
              <a:t>2. Network Layer: </a:t>
            </a:r>
            <a:r>
              <a:rPr b="1" lang="en-US" sz="3600" spc="-1" strike="noStrike">
                <a:solidFill>
                  <a:srgbClr val="ff0000"/>
                </a:solidFill>
                <a:latin typeface="Times New Roman"/>
              </a:rPr>
              <a:t>IP</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p:nvPr>
        </p:nvSpPr>
        <p:spPr>
          <a:xfrm>
            <a:off x="294840" y="934560"/>
            <a:ext cx="8601840" cy="5440320"/>
          </a:xfrm>
          <a:prstGeom prst="rect">
            <a:avLst/>
          </a:prstGeom>
          <a:noFill/>
          <a:ln w="0">
            <a:noFill/>
          </a:ln>
        </p:spPr>
        <p:txBody>
          <a:bodyPr anchor="t">
            <a:normAutofit fontScale="78000"/>
          </a:bodyPr>
          <a:p>
            <a:pPr marL="228600" indent="-228600" algn="just">
              <a:lnSpc>
                <a:spcPct val="110000"/>
              </a:lnSpc>
              <a:spcBef>
                <a:spcPts val="1001"/>
              </a:spcBef>
              <a:buClr>
                <a:srgbClr val="000000"/>
              </a:buClr>
              <a:buFont typeface="Wingdings" charset="2"/>
              <a:buChar char=""/>
            </a:pPr>
            <a:r>
              <a:rPr b="1" lang="en-US" sz="2400" spc="-1" strike="noStrike">
                <a:solidFill>
                  <a:srgbClr val="000000"/>
                </a:solidFill>
                <a:latin typeface="Times New Roman"/>
              </a:rPr>
              <a:t>Address Resolution Protocol (ARP)</a:t>
            </a:r>
            <a:endParaRPr b="0" lang="en-US" sz="2400" spc="-1" strike="noStrike">
              <a:solidFill>
                <a:srgbClr val="000000"/>
              </a:solidFill>
              <a:latin typeface="Calibri"/>
            </a:endParaRPr>
          </a:p>
          <a:p>
            <a:pPr lvl="1" marL="685800" indent="-228600" algn="just">
              <a:lnSpc>
                <a:spcPct val="110000"/>
              </a:lnSpc>
              <a:spcBef>
                <a:spcPts val="499"/>
              </a:spcBef>
              <a:buClr>
                <a:srgbClr val="000000"/>
              </a:buClr>
              <a:buFont typeface="Arial"/>
              <a:buChar char="•"/>
            </a:pPr>
            <a:r>
              <a:rPr b="0" lang="en-US" sz="2200" spc="-1" strike="noStrike">
                <a:solidFill>
                  <a:srgbClr val="000000"/>
                </a:solidFill>
                <a:latin typeface="Times New Roman"/>
              </a:rPr>
              <a:t>The ARP is used to associate a logical address with a  physical address. On a typical physical network, such as a LAN, each device on a link is identified by a physical or station address, usually imprinted on the network interface card (NIC).  ARP is used to find the physical address of the node when its Internet address is known.</a:t>
            </a:r>
            <a:endParaRPr b="0" lang="en-US" sz="2200" spc="-1" strike="noStrike">
              <a:solidFill>
                <a:srgbClr val="000000"/>
              </a:solidFill>
              <a:latin typeface="Calibri"/>
            </a:endParaRPr>
          </a:p>
          <a:p>
            <a:pPr marL="228600" indent="-228600" algn="just">
              <a:lnSpc>
                <a:spcPct val="110000"/>
              </a:lnSpc>
              <a:spcBef>
                <a:spcPts val="1001"/>
              </a:spcBef>
              <a:buClr>
                <a:srgbClr val="000000"/>
              </a:buClr>
              <a:buFont typeface="Wingdings" charset="2"/>
              <a:buChar char=""/>
            </a:pPr>
            <a:r>
              <a:rPr b="1" lang="en-US" sz="2400" spc="-1" strike="noStrike">
                <a:solidFill>
                  <a:srgbClr val="000000"/>
                </a:solidFill>
                <a:latin typeface="Times New Roman"/>
              </a:rPr>
              <a:t>Reverse Address Resolution Protocol</a:t>
            </a:r>
            <a:endParaRPr b="0" lang="en-US" sz="2400" spc="-1" strike="noStrike">
              <a:solidFill>
                <a:srgbClr val="000000"/>
              </a:solidFill>
              <a:latin typeface="Calibri"/>
            </a:endParaRPr>
          </a:p>
          <a:p>
            <a:pPr lvl="1" marL="685800" indent="-228600" algn="just">
              <a:lnSpc>
                <a:spcPct val="110000"/>
              </a:lnSpc>
              <a:spcBef>
                <a:spcPts val="499"/>
              </a:spcBef>
              <a:buClr>
                <a:srgbClr val="000000"/>
              </a:buClr>
              <a:buFont typeface="Arial"/>
              <a:buChar char="•"/>
            </a:pPr>
            <a:r>
              <a:rPr b="0" lang="en-US" sz="2200" spc="-1" strike="noStrike">
                <a:solidFill>
                  <a:srgbClr val="000000"/>
                </a:solidFill>
                <a:latin typeface="Times New Roman"/>
              </a:rPr>
              <a:t>The RARP allows a host to discover its Internet address when it knows only its physical address. It is used when a computer is connected to a network for the first time or when a diskless computer is booted. </a:t>
            </a:r>
            <a:endParaRPr b="0" lang="en-US" sz="2200" spc="-1" strike="noStrike">
              <a:solidFill>
                <a:srgbClr val="000000"/>
              </a:solidFill>
              <a:latin typeface="Calibri"/>
            </a:endParaRPr>
          </a:p>
          <a:p>
            <a:pPr marL="228600" indent="-228600" algn="just">
              <a:lnSpc>
                <a:spcPct val="110000"/>
              </a:lnSpc>
              <a:spcBef>
                <a:spcPts val="1001"/>
              </a:spcBef>
              <a:buClr>
                <a:srgbClr val="000000"/>
              </a:buClr>
              <a:buFont typeface="Wingdings" charset="2"/>
              <a:buChar char=""/>
            </a:pPr>
            <a:r>
              <a:rPr b="1" lang="en-US" sz="2400" spc="-1" strike="noStrike">
                <a:solidFill>
                  <a:srgbClr val="000000"/>
                </a:solidFill>
                <a:latin typeface="Times New Roman"/>
              </a:rPr>
              <a:t>Internet Control Message Protocol</a:t>
            </a:r>
            <a:endParaRPr b="0" lang="en-US" sz="2400" spc="-1" strike="noStrike">
              <a:solidFill>
                <a:srgbClr val="000000"/>
              </a:solidFill>
              <a:latin typeface="Calibri"/>
            </a:endParaRPr>
          </a:p>
          <a:p>
            <a:pPr lvl="1" marL="685800" indent="-228600" algn="just">
              <a:lnSpc>
                <a:spcPct val="110000"/>
              </a:lnSpc>
              <a:spcBef>
                <a:spcPts val="499"/>
              </a:spcBef>
              <a:buClr>
                <a:srgbClr val="000000"/>
              </a:buClr>
              <a:buFont typeface="Arial"/>
              <a:buChar char="•"/>
            </a:pPr>
            <a:r>
              <a:rPr b="0" lang="en-US" sz="2400" spc="-1" strike="noStrike">
                <a:solidFill>
                  <a:srgbClr val="000000"/>
                </a:solidFill>
                <a:latin typeface="Times New Roman"/>
              </a:rPr>
              <a:t>The ICMP is a mechanism used by hosts and gateways to send notification of datagram problems back to the sender. ICMP sends query and error reporting messages.</a:t>
            </a:r>
            <a:endParaRPr b="0" lang="en-US" sz="2400" spc="-1" strike="noStrike">
              <a:solidFill>
                <a:srgbClr val="000000"/>
              </a:solidFill>
              <a:latin typeface="Calibri"/>
            </a:endParaRPr>
          </a:p>
          <a:p>
            <a:pPr marL="228600" indent="-228600" algn="just">
              <a:lnSpc>
                <a:spcPct val="110000"/>
              </a:lnSpc>
              <a:spcBef>
                <a:spcPts val="1001"/>
              </a:spcBef>
              <a:buClr>
                <a:srgbClr val="000000"/>
              </a:buClr>
              <a:buFont typeface="Wingdings" charset="2"/>
              <a:buChar char=""/>
            </a:pPr>
            <a:r>
              <a:rPr b="1" lang="en-US" sz="2400" spc="-1" strike="noStrike">
                <a:solidFill>
                  <a:srgbClr val="000000"/>
                </a:solidFill>
                <a:latin typeface="Times New Roman"/>
              </a:rPr>
              <a:t>Internet Group Message Protocol</a:t>
            </a:r>
            <a:endParaRPr b="0" lang="en-US" sz="2400" spc="-1" strike="noStrike">
              <a:solidFill>
                <a:srgbClr val="000000"/>
              </a:solidFill>
              <a:latin typeface="Calibri"/>
            </a:endParaRPr>
          </a:p>
          <a:p>
            <a:pPr lvl="1" marL="685800" indent="-228600" algn="just">
              <a:lnSpc>
                <a:spcPct val="110000"/>
              </a:lnSpc>
              <a:spcBef>
                <a:spcPts val="499"/>
              </a:spcBef>
              <a:buClr>
                <a:srgbClr val="000000"/>
              </a:buClr>
              <a:buFont typeface="Arial"/>
              <a:buChar char="•"/>
            </a:pPr>
            <a:r>
              <a:rPr b="0" lang="en-US" sz="2400" spc="-1" strike="noStrike">
                <a:solidFill>
                  <a:srgbClr val="000000"/>
                </a:solidFill>
                <a:latin typeface="Times New Roman"/>
              </a:rPr>
              <a:t>The IGMP is used to facilitate the simultaneous transmission of a message to a group of recipients.</a:t>
            </a:r>
            <a:endParaRPr b="0" lang="en-US" sz="2400" spc="-1" strike="noStrike">
              <a:solidFill>
                <a:srgbClr val="000000"/>
              </a:solidFill>
              <a:latin typeface="Calibri"/>
            </a:endParaRPr>
          </a:p>
        </p:txBody>
      </p:sp>
      <p:sp>
        <p:nvSpPr>
          <p:cNvPr id="377"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8D071ADD-3071-4C23-8198-91C1E54CE4DC}" type="slidenum">
              <a:rPr b="0" lang="en-US" sz="1200" spc="-1" strike="noStrike">
                <a:solidFill>
                  <a:srgbClr val="8b8b8b"/>
                </a:solidFill>
                <a:latin typeface="Calibri"/>
              </a:rPr>
              <a:t>48</a:t>
            </a:fld>
            <a:endParaRPr b="0" lang="en-US" sz="1200" spc="-1" strike="noStrike">
              <a:latin typeface="Times New Roman"/>
            </a:endParaRPr>
          </a:p>
        </p:txBody>
      </p:sp>
      <p:sp>
        <p:nvSpPr>
          <p:cNvPr id="378"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379"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80"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81"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00cc"/>
                </a:solidFill>
                <a:latin typeface="Times New Roman"/>
              </a:rPr>
              <a:t>2. Network Layer</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294840" y="185400"/>
            <a:ext cx="8601840" cy="594720"/>
          </a:xfrm>
          <a:prstGeom prst="rect">
            <a:avLst/>
          </a:prstGeom>
          <a:noFill/>
          <a:ln w="0">
            <a:noFill/>
          </a:ln>
        </p:spPr>
        <p:txBody>
          <a:bodyPr anchor="ctr">
            <a:normAutofit fontScale="83000"/>
          </a:bodyPr>
          <a:p>
            <a:pPr algn="ctr">
              <a:lnSpc>
                <a:spcPct val="90000"/>
              </a:lnSpc>
              <a:buNone/>
            </a:pPr>
            <a:r>
              <a:rPr b="1" lang="en-US" sz="4000" spc="-1" strike="noStrike">
                <a:solidFill>
                  <a:srgbClr val="0000cc"/>
                </a:solidFill>
                <a:latin typeface="Times New Roman"/>
              </a:rPr>
              <a:t>3. Transport</a:t>
            </a:r>
            <a:r>
              <a:rPr b="0" lang="en-US" sz="4400" spc="-1" strike="noStrike">
                <a:solidFill>
                  <a:srgbClr val="000000"/>
                </a:solidFill>
                <a:latin typeface="Calibri Light"/>
              </a:rPr>
              <a:t> </a:t>
            </a:r>
            <a:r>
              <a:rPr b="1" lang="en-US" sz="4000" spc="-1" strike="noStrike">
                <a:solidFill>
                  <a:srgbClr val="0000cc"/>
                </a:solidFill>
                <a:latin typeface="Times New Roman"/>
              </a:rPr>
              <a:t>Layer</a:t>
            </a:r>
            <a:endParaRPr b="0" lang="en-US" sz="4000" spc="-1" strike="noStrike">
              <a:solidFill>
                <a:srgbClr val="000000"/>
              </a:solidFill>
              <a:latin typeface="Calibri"/>
            </a:endParaRPr>
          </a:p>
        </p:txBody>
      </p:sp>
      <p:sp>
        <p:nvSpPr>
          <p:cNvPr id="383" name="PlaceHolder 2"/>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Traditionally the transport layer was represented in TCP/IP by two protocols: TCP and UDP. </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IP is a host-to-host protocol, meaning that it can deliver a packet from one physical device to another. </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UDP and TCP are transport level protocols responsible for delivery of a message from a process (running program) to another process. </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A new transport layer protocol, SCTP, has been devised to meet the needs of some newer applications</a:t>
            </a:r>
            <a:endParaRPr b="0" lang="en-US" sz="2800" spc="-1" strike="noStrike">
              <a:solidFill>
                <a:srgbClr val="000000"/>
              </a:solidFill>
              <a:latin typeface="Calibri"/>
            </a:endParaRPr>
          </a:p>
        </p:txBody>
      </p:sp>
      <p:sp>
        <p:nvSpPr>
          <p:cNvPr id="384"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DD29DA1D-5A4D-4B49-9AE6-E26ECDB5DF35}" type="slidenum">
              <a:rPr b="0" lang="en-US" sz="1200" spc="-1" strike="noStrike">
                <a:solidFill>
                  <a:srgbClr val="8b8b8b"/>
                </a:solidFill>
                <a:latin typeface="Calibri"/>
              </a:rPr>
              <a:t>49</a:t>
            </a:fld>
            <a:endParaRPr b="0" lang="en-US" sz="1200" spc="-1" strike="noStrike">
              <a:latin typeface="Times New Roman"/>
            </a:endParaRPr>
          </a:p>
        </p:txBody>
      </p:sp>
      <p:sp>
        <p:nvSpPr>
          <p:cNvPr id="385"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386"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87"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p:nvPr>
        </p:nvSpPr>
        <p:spPr>
          <a:xfrm>
            <a:off x="93240" y="1033200"/>
            <a:ext cx="8966520" cy="53416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1" lang="en-US" sz="2800" spc="-1" strike="noStrike">
                <a:solidFill>
                  <a:srgbClr val="000000"/>
                </a:solidFill>
                <a:latin typeface="Times New Roman"/>
              </a:rPr>
              <a:t>Data communication standards fall into two categories:</a:t>
            </a:r>
            <a:endParaRPr b="0" lang="en-US" sz="28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De facto </a:t>
            </a:r>
            <a:r>
              <a:rPr b="0" lang="en-US" sz="2400" spc="-1" strike="noStrike">
                <a:solidFill>
                  <a:srgbClr val="000000"/>
                </a:solidFill>
                <a:latin typeface="Times New Roman"/>
              </a:rPr>
              <a:t>(meaning "</a:t>
            </a:r>
            <a:r>
              <a:rPr b="1" lang="en-US" sz="2400" spc="-1" strike="noStrike">
                <a:solidFill>
                  <a:srgbClr val="0000cc"/>
                </a:solidFill>
                <a:latin typeface="Times New Roman"/>
              </a:rPr>
              <a:t>by fact</a:t>
            </a:r>
            <a:r>
              <a:rPr b="0" lang="en-US" sz="2400" spc="-1" strike="noStrike">
                <a:solidFill>
                  <a:srgbClr val="000000"/>
                </a:solidFill>
                <a:latin typeface="Times New Roman"/>
              </a:rPr>
              <a:t>" or "</a:t>
            </a:r>
            <a:r>
              <a:rPr b="1" lang="en-US" sz="2400" spc="-1" strike="noStrike">
                <a:solidFill>
                  <a:srgbClr val="0000cc"/>
                </a:solidFill>
                <a:latin typeface="Times New Roman"/>
              </a:rPr>
              <a:t>by convention</a:t>
            </a:r>
            <a:r>
              <a:rPr b="0" lang="en-US" sz="2400" spc="-1" strike="noStrike">
                <a:solidFill>
                  <a:srgbClr val="000000"/>
                </a:solidFill>
                <a:latin typeface="Times New Roman"/>
              </a:rPr>
              <a:t>")</a:t>
            </a:r>
            <a:endParaRPr b="0" lang="en-US" sz="2400" spc="-1" strike="noStrike">
              <a:solidFill>
                <a:srgbClr val="000000"/>
              </a:solidFill>
              <a:latin typeface="Calibri"/>
            </a:endParaRPr>
          </a:p>
          <a:p>
            <a:pPr lvl="2" marL="11430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Standards that have not been approved by an organized body but </a:t>
            </a:r>
            <a:r>
              <a:rPr b="1" lang="en-US" sz="2400" spc="-1" strike="noStrike">
                <a:solidFill>
                  <a:srgbClr val="000000"/>
                </a:solidFill>
                <a:latin typeface="Times New Roman"/>
              </a:rPr>
              <a:t>have been adopted as standards </a:t>
            </a:r>
            <a:r>
              <a:rPr b="0" lang="en-US" sz="2400" spc="-1" strike="noStrike">
                <a:solidFill>
                  <a:srgbClr val="000000"/>
                </a:solidFill>
                <a:latin typeface="Times New Roman"/>
              </a:rPr>
              <a:t>through widespread use are de facto standards. </a:t>
            </a:r>
            <a:endParaRPr b="0" lang="en-US" sz="2400" spc="-1" strike="noStrike">
              <a:solidFill>
                <a:srgbClr val="000000"/>
              </a:solidFill>
              <a:latin typeface="Calibri"/>
            </a:endParaRPr>
          </a:p>
          <a:p>
            <a:pPr lvl="2" marL="11430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De facto standards are often established originally by </a:t>
            </a:r>
            <a:r>
              <a:rPr b="1" lang="en-US" sz="2400" spc="-1" strike="noStrike">
                <a:solidFill>
                  <a:srgbClr val="000000"/>
                </a:solidFill>
                <a:latin typeface="Times New Roman"/>
              </a:rPr>
              <a:t>manufacturers</a:t>
            </a:r>
            <a:r>
              <a:rPr b="0" lang="en-US" sz="2400" spc="-1" strike="noStrike">
                <a:solidFill>
                  <a:srgbClr val="000000"/>
                </a:solidFill>
                <a:latin typeface="Times New Roman"/>
              </a:rPr>
              <a:t> who seek to define the functionality of a new product or technology.</a:t>
            </a:r>
            <a:endParaRPr b="0" lang="en-US" sz="2400" spc="-1" strike="noStrike">
              <a:solidFill>
                <a:srgbClr val="000000"/>
              </a:solidFill>
              <a:latin typeface="Calibri"/>
            </a:endParaRPr>
          </a:p>
          <a:p>
            <a:pPr lvl="1" marL="685800" indent="-228600" algn="just">
              <a:lnSpc>
                <a:spcPct val="100000"/>
              </a:lnSpc>
              <a:spcBef>
                <a:spcPts val="499"/>
              </a:spcBef>
              <a:buClr>
                <a:srgbClr val="ff0000"/>
              </a:buClr>
              <a:buFont typeface="Arial"/>
              <a:buChar char="•"/>
            </a:pPr>
            <a:r>
              <a:rPr b="1" lang="en-US" sz="2400" spc="-1" strike="noStrike">
                <a:solidFill>
                  <a:srgbClr val="ff0000"/>
                </a:solidFill>
                <a:latin typeface="Times New Roman"/>
              </a:rPr>
              <a:t>De jure </a:t>
            </a:r>
            <a:r>
              <a:rPr b="0" lang="en-US" sz="2400" spc="-1" strike="noStrike">
                <a:solidFill>
                  <a:srgbClr val="000000"/>
                </a:solidFill>
                <a:latin typeface="Times New Roman"/>
              </a:rPr>
              <a:t>(meaning "</a:t>
            </a:r>
            <a:r>
              <a:rPr b="1" lang="en-US" sz="2400" spc="-1" strike="noStrike">
                <a:solidFill>
                  <a:srgbClr val="0000cc"/>
                </a:solidFill>
                <a:latin typeface="Times New Roman"/>
              </a:rPr>
              <a:t>by law</a:t>
            </a:r>
            <a:r>
              <a:rPr b="0" lang="en-US" sz="2400" spc="-1" strike="noStrike">
                <a:solidFill>
                  <a:srgbClr val="000000"/>
                </a:solidFill>
                <a:latin typeface="Times New Roman"/>
              </a:rPr>
              <a:t>" or "</a:t>
            </a:r>
            <a:r>
              <a:rPr b="1" lang="en-US" sz="2400" spc="-1" strike="noStrike">
                <a:solidFill>
                  <a:srgbClr val="0000cc"/>
                </a:solidFill>
                <a:latin typeface="Times New Roman"/>
              </a:rPr>
              <a:t>by regulation</a:t>
            </a:r>
            <a:r>
              <a:rPr b="0" lang="en-US" sz="2400" spc="-1" strike="noStrike">
                <a:solidFill>
                  <a:srgbClr val="000000"/>
                </a:solidFill>
                <a:latin typeface="Times New Roman"/>
              </a:rPr>
              <a:t>").</a:t>
            </a:r>
            <a:endParaRPr b="0" lang="en-US" sz="2400" spc="-1" strike="noStrike">
              <a:solidFill>
                <a:srgbClr val="000000"/>
              </a:solidFill>
              <a:latin typeface="Calibri"/>
            </a:endParaRPr>
          </a:p>
          <a:p>
            <a:pPr lvl="2" marL="11430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Those standards that have been </a:t>
            </a:r>
            <a:r>
              <a:rPr b="1" lang="en-US" sz="2400" spc="-1" strike="noStrike">
                <a:solidFill>
                  <a:srgbClr val="000000"/>
                </a:solidFill>
                <a:latin typeface="Times New Roman"/>
              </a:rPr>
              <a:t>legislated by an officially recognized body</a:t>
            </a:r>
            <a:r>
              <a:rPr b="0" lang="en-US" sz="2400" spc="-1" strike="noStrike">
                <a:solidFill>
                  <a:srgbClr val="000000"/>
                </a:solidFill>
                <a:latin typeface="Times New Roman"/>
              </a:rPr>
              <a:t> are de jure standards.</a:t>
            </a:r>
            <a:endParaRPr b="0" lang="en-US" sz="2400" spc="-1" strike="noStrike">
              <a:solidFill>
                <a:srgbClr val="000000"/>
              </a:solidFill>
              <a:latin typeface="Calibri"/>
            </a:endParaRPr>
          </a:p>
        </p:txBody>
      </p:sp>
      <p:sp>
        <p:nvSpPr>
          <p:cNvPr id="108"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EB38EAD3-8D1E-4258-ACF7-6CC76F29E066}" type="slidenum">
              <a:rPr b="0" lang="en-US" sz="1200" spc="-1" strike="noStrike">
                <a:solidFill>
                  <a:srgbClr val="8b8b8b"/>
                </a:solidFill>
                <a:latin typeface="Calibri"/>
              </a:rPr>
              <a:t>5</a:t>
            </a:fld>
            <a:endParaRPr b="0" lang="en-US" sz="1200" spc="-1" strike="noStrike">
              <a:latin typeface="Times New Roman"/>
            </a:endParaRPr>
          </a:p>
        </p:txBody>
      </p:sp>
      <p:sp>
        <p:nvSpPr>
          <p:cNvPr id="109"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110"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11"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12" name="PlaceHolder 4"/>
          <p:cNvSpPr>
            <a:spLocks noGrp="1"/>
          </p:cNvSpPr>
          <p:nvPr>
            <p:ph type="title"/>
          </p:nvPr>
        </p:nvSpPr>
        <p:spPr>
          <a:xfrm>
            <a:off x="270720" y="151200"/>
            <a:ext cx="8601840" cy="594720"/>
          </a:xfrm>
          <a:prstGeom prst="rect">
            <a:avLst/>
          </a:prstGeom>
          <a:noFill/>
          <a:ln w="0">
            <a:noFill/>
          </a:ln>
        </p:spPr>
        <p:txBody>
          <a:bodyPr anchor="ctr">
            <a:noAutofit/>
          </a:bodyPr>
          <a:p>
            <a:pPr algn="ctr">
              <a:lnSpc>
                <a:spcPct val="90000"/>
              </a:lnSpc>
              <a:buNone/>
            </a:pPr>
            <a:r>
              <a:rPr b="1" lang="en-US" sz="3600" spc="-1" strike="noStrike">
                <a:solidFill>
                  <a:srgbClr val="0000cc"/>
                </a:solidFill>
                <a:latin typeface="Times New Roman"/>
              </a:rPr>
              <a:t>Standards  </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1" lang="en-US" sz="2800" spc="-1" strike="noStrike">
                <a:solidFill>
                  <a:srgbClr val="000000"/>
                </a:solidFill>
                <a:latin typeface="Times New Roman"/>
              </a:rPr>
              <a:t>User Datagram Protocol (UDP)</a:t>
            </a:r>
            <a:endParaRPr b="0" lang="en-US" sz="28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The UDP is the simpler of the two standard TCP/IP transport protocols.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It is a process-to-process protocol that adds only port addresses, checksum error control, and length information to the data from the upper layer. </a:t>
            </a:r>
            <a:endParaRPr b="0" lang="en-US" sz="2400" spc="-1" strike="noStrike">
              <a:solidFill>
                <a:srgbClr val="000000"/>
              </a:solidFill>
              <a:latin typeface="Calibri"/>
            </a:endParaRPr>
          </a:p>
          <a:p>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1" lang="en-US" sz="2800" spc="-1" strike="noStrike">
                <a:solidFill>
                  <a:srgbClr val="000000"/>
                </a:solidFill>
                <a:latin typeface="Times New Roman"/>
              </a:rPr>
              <a:t>Stream Control Transmission Protocol (SCTP) </a:t>
            </a:r>
            <a:endParaRPr b="0" lang="en-US" sz="28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The SCTP provides support for newer applications such as voice over the Internet.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It is a transport layer protocol that combines the best features of UDP and TCP.</a:t>
            </a:r>
            <a:endParaRPr b="0" lang="en-US" sz="2400" spc="-1" strike="noStrike">
              <a:solidFill>
                <a:srgbClr val="000000"/>
              </a:solidFill>
              <a:latin typeface="Calibri"/>
            </a:endParaRPr>
          </a:p>
        </p:txBody>
      </p:sp>
      <p:sp>
        <p:nvSpPr>
          <p:cNvPr id="389"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A40D7296-1B9D-4893-BAED-E3E419EB2EE4}" type="slidenum">
              <a:rPr b="0" lang="en-US" sz="1200" spc="-1" strike="noStrike">
                <a:solidFill>
                  <a:srgbClr val="8b8b8b"/>
                </a:solidFill>
                <a:latin typeface="Calibri"/>
              </a:rPr>
              <a:t>50</a:t>
            </a:fld>
            <a:endParaRPr b="0" lang="en-US" sz="1200" spc="-1" strike="noStrike">
              <a:latin typeface="Times New Roman"/>
            </a:endParaRPr>
          </a:p>
        </p:txBody>
      </p:sp>
      <p:sp>
        <p:nvSpPr>
          <p:cNvPr id="390"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391"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92"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93" name="PlaceHolder 4"/>
          <p:cNvSpPr>
            <a:spLocks noGrp="1"/>
          </p:cNvSpPr>
          <p:nvPr>
            <p:ph type="title"/>
          </p:nvPr>
        </p:nvSpPr>
        <p:spPr>
          <a:xfrm>
            <a:off x="294840" y="185400"/>
            <a:ext cx="8601840" cy="594720"/>
          </a:xfrm>
          <a:prstGeom prst="rect">
            <a:avLst/>
          </a:prstGeom>
          <a:noFill/>
          <a:ln w="0">
            <a:noFill/>
          </a:ln>
        </p:spPr>
        <p:txBody>
          <a:bodyPr anchor="ctr">
            <a:normAutofit fontScale="83000"/>
          </a:bodyPr>
          <a:p>
            <a:pPr algn="ctr">
              <a:lnSpc>
                <a:spcPct val="90000"/>
              </a:lnSpc>
              <a:buNone/>
            </a:pPr>
            <a:r>
              <a:rPr b="1" lang="en-US" sz="4000" spc="-1" strike="noStrike">
                <a:solidFill>
                  <a:srgbClr val="0000cc"/>
                </a:solidFill>
                <a:latin typeface="Times New Roman"/>
              </a:rPr>
              <a:t>3. Transport</a:t>
            </a:r>
            <a:r>
              <a:rPr b="0" lang="en-US" sz="4400" spc="-1" strike="noStrike">
                <a:solidFill>
                  <a:srgbClr val="000000"/>
                </a:solidFill>
                <a:latin typeface="Calibri Light"/>
              </a:rPr>
              <a:t> </a:t>
            </a:r>
            <a:r>
              <a:rPr b="1" lang="en-US" sz="4000" spc="-1" strike="noStrike">
                <a:solidFill>
                  <a:srgbClr val="0000cc"/>
                </a:solidFill>
                <a:latin typeface="Times New Roman"/>
              </a:rPr>
              <a:t>Layer</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p:nvPr>
        </p:nvSpPr>
        <p:spPr>
          <a:xfrm>
            <a:off x="294840" y="1033200"/>
            <a:ext cx="8601840" cy="5341680"/>
          </a:xfrm>
          <a:prstGeom prst="rect">
            <a:avLst/>
          </a:prstGeom>
          <a:noFill/>
          <a:ln w="0">
            <a:noFill/>
          </a:ln>
        </p:spPr>
        <p:txBody>
          <a:bodyPr anchor="t">
            <a:normAutofit fontScale="98000"/>
          </a:bodyPr>
          <a:p>
            <a:pPr marL="228600" indent="-228600" algn="just">
              <a:lnSpc>
                <a:spcPct val="90000"/>
              </a:lnSpc>
              <a:spcBef>
                <a:spcPts val="1001"/>
              </a:spcBef>
              <a:buClr>
                <a:srgbClr val="000000"/>
              </a:buClr>
              <a:buFont typeface="Arial"/>
              <a:buChar char="•"/>
            </a:pPr>
            <a:r>
              <a:rPr b="1" lang="en-US" sz="2800" spc="-1" strike="noStrike">
                <a:solidFill>
                  <a:srgbClr val="000000"/>
                </a:solidFill>
                <a:latin typeface="Times New Roman"/>
              </a:rPr>
              <a:t>Transmission Control Protocol (TCP)</a:t>
            </a:r>
            <a:endParaRPr b="0" lang="en-US" sz="28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400" spc="-1" strike="noStrike">
                <a:solidFill>
                  <a:srgbClr val="000000"/>
                </a:solidFill>
                <a:latin typeface="Times New Roman"/>
              </a:rPr>
              <a:t>The TCP provides full transport-layer services to applications. </a:t>
            </a:r>
            <a:endParaRPr b="0" lang="en-US" sz="24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400" spc="-1" strike="noStrike">
                <a:solidFill>
                  <a:srgbClr val="000000"/>
                </a:solidFill>
                <a:latin typeface="Times New Roman"/>
              </a:rPr>
              <a:t>TCP is a reliable stream transport protocol. </a:t>
            </a:r>
            <a:endParaRPr b="0" lang="en-US" sz="24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400" spc="-1" strike="noStrike">
                <a:solidFill>
                  <a:srgbClr val="000000"/>
                </a:solidFill>
                <a:latin typeface="Times New Roman"/>
              </a:rPr>
              <a:t>The term stream, in this context, means connection-oriented: A connection must be established between both ends of a transmission before either can transmit data.</a:t>
            </a:r>
            <a:endParaRPr b="0" lang="en-US" sz="24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400" spc="-1" strike="noStrike">
                <a:solidFill>
                  <a:srgbClr val="000000"/>
                </a:solidFill>
                <a:latin typeface="Times New Roman"/>
              </a:rPr>
              <a:t>At the sending end of each transmission, TCP divides a stream of data into smaller units called segments. </a:t>
            </a:r>
            <a:endParaRPr b="0" lang="en-US" sz="24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400" spc="-1" strike="noStrike">
                <a:solidFill>
                  <a:srgbClr val="000000"/>
                </a:solidFill>
                <a:latin typeface="Times New Roman"/>
              </a:rPr>
              <a:t>Each segment includes a sequence number for reordering after receipt, together with an acknowledgment number for the segments received. </a:t>
            </a:r>
            <a:endParaRPr b="0" lang="en-US" sz="24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400" spc="-1" strike="noStrike">
                <a:solidFill>
                  <a:srgbClr val="000000"/>
                </a:solidFill>
                <a:latin typeface="Times New Roman"/>
              </a:rPr>
              <a:t>Segments are carried across the internet inside of IP datagrams. </a:t>
            </a:r>
            <a:endParaRPr b="0" lang="en-US" sz="24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400" spc="-1" strike="noStrike">
                <a:solidFill>
                  <a:srgbClr val="000000"/>
                </a:solidFill>
                <a:latin typeface="Times New Roman"/>
              </a:rPr>
              <a:t>At the receiving end, TCP collects each datagram as it comes in and reorders the transmission based on sequence numbers.</a:t>
            </a:r>
            <a:endParaRPr b="0" lang="en-US" sz="2400" spc="-1" strike="noStrike">
              <a:solidFill>
                <a:srgbClr val="000000"/>
              </a:solidFill>
              <a:latin typeface="Calibri"/>
            </a:endParaRPr>
          </a:p>
        </p:txBody>
      </p:sp>
      <p:sp>
        <p:nvSpPr>
          <p:cNvPr id="395"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5CD08497-0318-4F4C-A5B3-857A3998BC75}" type="slidenum">
              <a:rPr b="0" lang="en-US" sz="1200" spc="-1" strike="noStrike">
                <a:solidFill>
                  <a:srgbClr val="8b8b8b"/>
                </a:solidFill>
                <a:latin typeface="Calibri"/>
              </a:rPr>
              <a:t>51</a:t>
            </a:fld>
            <a:endParaRPr b="0" lang="en-US" sz="1200" spc="-1" strike="noStrike">
              <a:latin typeface="Times New Roman"/>
            </a:endParaRPr>
          </a:p>
        </p:txBody>
      </p:sp>
      <p:sp>
        <p:nvSpPr>
          <p:cNvPr id="396"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397"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98"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399" name="PlaceHolder 4"/>
          <p:cNvSpPr>
            <a:spLocks noGrp="1"/>
          </p:cNvSpPr>
          <p:nvPr>
            <p:ph type="title"/>
          </p:nvPr>
        </p:nvSpPr>
        <p:spPr>
          <a:xfrm>
            <a:off x="294840" y="185400"/>
            <a:ext cx="8601840" cy="594720"/>
          </a:xfrm>
          <a:prstGeom prst="rect">
            <a:avLst/>
          </a:prstGeom>
          <a:noFill/>
          <a:ln w="0">
            <a:noFill/>
          </a:ln>
        </p:spPr>
        <p:txBody>
          <a:bodyPr anchor="ctr">
            <a:normAutofit fontScale="83000"/>
          </a:bodyPr>
          <a:p>
            <a:pPr algn="ctr">
              <a:lnSpc>
                <a:spcPct val="90000"/>
              </a:lnSpc>
              <a:buNone/>
            </a:pPr>
            <a:r>
              <a:rPr b="1" lang="en-US" sz="4000" spc="-1" strike="noStrike">
                <a:solidFill>
                  <a:srgbClr val="0000cc"/>
                </a:solidFill>
                <a:latin typeface="Times New Roman"/>
              </a:rPr>
              <a:t>3. Transport</a:t>
            </a:r>
            <a:r>
              <a:rPr b="0" lang="en-US" sz="4400" spc="-1" strike="noStrike">
                <a:solidFill>
                  <a:srgbClr val="000000"/>
                </a:solidFill>
                <a:latin typeface="Calibri Light"/>
              </a:rPr>
              <a:t> </a:t>
            </a:r>
            <a:r>
              <a:rPr b="1" lang="en-US" sz="4000" spc="-1" strike="noStrike">
                <a:solidFill>
                  <a:srgbClr val="0000cc"/>
                </a:solidFill>
                <a:latin typeface="Times New Roman"/>
              </a:rPr>
              <a:t>Layer</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294840" y="185400"/>
            <a:ext cx="8601840" cy="594720"/>
          </a:xfrm>
          <a:prstGeom prst="rect">
            <a:avLst/>
          </a:prstGeom>
          <a:noFill/>
          <a:ln w="0">
            <a:noFill/>
          </a:ln>
        </p:spPr>
        <p:txBody>
          <a:bodyPr anchor="ctr">
            <a:normAutofit fontScale="83000"/>
          </a:bodyPr>
          <a:p>
            <a:pPr algn="ctr">
              <a:lnSpc>
                <a:spcPct val="90000"/>
              </a:lnSpc>
              <a:buNone/>
            </a:pPr>
            <a:r>
              <a:rPr b="1" lang="en-US" sz="4000" spc="-1" strike="noStrike">
                <a:solidFill>
                  <a:srgbClr val="0000cc"/>
                </a:solidFill>
                <a:latin typeface="Times New Roman"/>
              </a:rPr>
              <a:t>4. Application</a:t>
            </a:r>
            <a:r>
              <a:rPr b="0" lang="en-US" sz="4400" spc="-1" strike="noStrike">
                <a:solidFill>
                  <a:srgbClr val="000000"/>
                </a:solidFill>
                <a:latin typeface="Calibri Light"/>
              </a:rPr>
              <a:t> </a:t>
            </a:r>
            <a:r>
              <a:rPr b="1" lang="en-US" sz="4000" spc="-1" strike="noStrike">
                <a:solidFill>
                  <a:srgbClr val="0000cc"/>
                </a:solidFill>
                <a:latin typeface="Times New Roman"/>
              </a:rPr>
              <a:t>Layer</a:t>
            </a:r>
            <a:endParaRPr b="0" lang="en-US" sz="4000" spc="-1" strike="noStrike">
              <a:solidFill>
                <a:srgbClr val="000000"/>
              </a:solidFill>
              <a:latin typeface="Calibri"/>
            </a:endParaRPr>
          </a:p>
        </p:txBody>
      </p:sp>
      <p:sp>
        <p:nvSpPr>
          <p:cNvPr id="401" name="PlaceHolder 2"/>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An application layer is the top most layer in the TCP/IP model.</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It is responsible for handling high-level protocols, issues of representation.</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This layer allows the user to interact with the application.</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When one application layer protocol wants to communicate with another application layer, it forwards its data to the transport layer.</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Every application cannot be placed inside the application layer except those who interact with the communication system.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1" lang="en-US" sz="2400" spc="-1" strike="noStrike">
                <a:solidFill>
                  <a:srgbClr val="000000"/>
                </a:solidFill>
                <a:latin typeface="Times New Roman"/>
              </a:rPr>
              <a:t>For example: </a:t>
            </a:r>
            <a:r>
              <a:rPr b="0" lang="en-US" sz="2400" spc="-1" strike="noStrike">
                <a:solidFill>
                  <a:srgbClr val="000000"/>
                </a:solidFill>
                <a:latin typeface="Times New Roman"/>
              </a:rPr>
              <a:t>text editor cannot be considered in application layer while web browser using HTTP protocol to interact with the network where HTTP protocol is an application layer protocol.</a:t>
            </a:r>
            <a:endParaRPr b="0" lang="en-US" sz="2400" spc="-1" strike="noStrike">
              <a:solidFill>
                <a:srgbClr val="000000"/>
              </a:solidFill>
              <a:latin typeface="Calibri"/>
            </a:endParaRPr>
          </a:p>
        </p:txBody>
      </p:sp>
      <p:sp>
        <p:nvSpPr>
          <p:cNvPr id="402"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3E0A27B4-919F-41BF-9D4D-F2C6A6D0D3AC}" type="slidenum">
              <a:rPr b="0" lang="en-US" sz="1200" spc="-1" strike="noStrike">
                <a:solidFill>
                  <a:srgbClr val="8b8b8b"/>
                </a:solidFill>
                <a:latin typeface="Calibri"/>
              </a:rPr>
              <a:t>52</a:t>
            </a:fld>
            <a:endParaRPr b="0" lang="en-US" sz="1200" spc="-1" strike="noStrike">
              <a:latin typeface="Times New Roman"/>
            </a:endParaRPr>
          </a:p>
        </p:txBody>
      </p:sp>
      <p:sp>
        <p:nvSpPr>
          <p:cNvPr id="403"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404"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05"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p:nvPr>
        </p:nvSpPr>
        <p:spPr>
          <a:xfrm>
            <a:off x="294840" y="1033200"/>
            <a:ext cx="8601840" cy="5341680"/>
          </a:xfrm>
          <a:prstGeom prst="rect">
            <a:avLst/>
          </a:prstGeom>
          <a:noFill/>
          <a:ln w="0">
            <a:noFill/>
          </a:ln>
        </p:spPr>
        <p:txBody>
          <a:bodyPr anchor="t">
            <a:normAutofit fontScale="95000"/>
          </a:bodyPr>
          <a:p>
            <a:pPr algn="just">
              <a:lnSpc>
                <a:spcPct val="100000"/>
              </a:lnSpc>
              <a:spcBef>
                <a:spcPts val="1001"/>
              </a:spcBef>
              <a:buNone/>
              <a:tabLst>
                <a:tab algn="l" pos="0"/>
              </a:tabLst>
            </a:pPr>
            <a:r>
              <a:rPr b="1" lang="en-US" sz="2400" spc="-1" strike="noStrike">
                <a:solidFill>
                  <a:srgbClr val="000000"/>
                </a:solidFill>
                <a:latin typeface="Times New Roman"/>
              </a:rPr>
              <a:t>Following are the main protocols used in the application layer:</a:t>
            </a:r>
            <a:endParaRPr b="0" lang="en-US" sz="2400" spc="-1" strike="noStrike">
              <a:solidFill>
                <a:srgbClr val="000000"/>
              </a:solidFill>
              <a:latin typeface="Calibri"/>
            </a:endParaRPr>
          </a:p>
          <a:p>
            <a:pPr marL="228600" indent="-228600" algn="just">
              <a:lnSpc>
                <a:spcPct val="100000"/>
              </a:lnSpc>
              <a:spcBef>
                <a:spcPts val="1001"/>
              </a:spcBef>
              <a:buClr>
                <a:srgbClr val="ff0000"/>
              </a:buClr>
              <a:buFont typeface="Arial"/>
              <a:buChar char="•"/>
              <a:tabLst>
                <a:tab algn="l" pos="0"/>
              </a:tabLst>
            </a:pPr>
            <a:r>
              <a:rPr b="1" lang="en-US" sz="2400" spc="-1" strike="noStrike">
                <a:solidFill>
                  <a:srgbClr val="ff0000"/>
                </a:solidFill>
                <a:latin typeface="Times New Roman"/>
              </a:rPr>
              <a:t>HTTP</a:t>
            </a:r>
            <a:r>
              <a:rPr b="0" lang="en-US" sz="2400" spc="-1" strike="noStrike">
                <a:solidFill>
                  <a:srgbClr val="000000"/>
                </a:solidFill>
                <a:latin typeface="Times New Roman"/>
              </a:rPr>
              <a:t>: HTTP stands for Hypertext transfer protocol.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tabLst>
                <a:tab algn="l" pos="0"/>
              </a:tabLst>
            </a:pPr>
            <a:r>
              <a:rPr b="0" lang="en-US" sz="2200" spc="-1" strike="noStrike">
                <a:solidFill>
                  <a:srgbClr val="000000"/>
                </a:solidFill>
                <a:latin typeface="Times New Roman"/>
              </a:rPr>
              <a:t>This protocol allows us to access the data over the world wide web. </a:t>
            </a:r>
            <a:endParaRPr b="0" lang="en-US" sz="22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tabLst>
                <a:tab algn="l" pos="0"/>
              </a:tabLst>
            </a:pPr>
            <a:r>
              <a:rPr b="0" lang="en-US" sz="2200" spc="-1" strike="noStrike">
                <a:solidFill>
                  <a:srgbClr val="000000"/>
                </a:solidFill>
                <a:latin typeface="Times New Roman"/>
              </a:rPr>
              <a:t>It transfers the data in the form of plain text, audio, video. </a:t>
            </a:r>
            <a:endParaRPr b="0" lang="en-US" sz="22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tabLst>
                <a:tab algn="l" pos="0"/>
              </a:tabLst>
            </a:pPr>
            <a:r>
              <a:rPr b="0" lang="en-US" sz="2200" spc="-1" strike="noStrike">
                <a:solidFill>
                  <a:srgbClr val="000000"/>
                </a:solidFill>
                <a:latin typeface="Times New Roman"/>
              </a:rPr>
              <a:t>It is known as a Hypertext transfer protocol as it has the efficiency to use in a hypertext environment where there are rapid jumps from one document to another.</a:t>
            </a:r>
            <a:endParaRPr b="0" lang="en-US" sz="2200" spc="-1" strike="noStrike">
              <a:solidFill>
                <a:srgbClr val="000000"/>
              </a:solidFill>
              <a:latin typeface="Calibri"/>
            </a:endParaRPr>
          </a:p>
          <a:p>
            <a:pPr marL="228600" indent="-228600" algn="just">
              <a:lnSpc>
                <a:spcPct val="100000"/>
              </a:lnSpc>
              <a:spcBef>
                <a:spcPts val="1001"/>
              </a:spcBef>
              <a:buClr>
                <a:srgbClr val="ff0000"/>
              </a:buClr>
              <a:buFont typeface="Arial"/>
              <a:buChar char="•"/>
              <a:tabLst>
                <a:tab algn="l" pos="0"/>
              </a:tabLst>
            </a:pPr>
            <a:r>
              <a:rPr b="1" lang="en-US" sz="2400" spc="-1" strike="noStrike">
                <a:solidFill>
                  <a:srgbClr val="ff0000"/>
                </a:solidFill>
                <a:latin typeface="Times New Roman"/>
              </a:rPr>
              <a:t>SNMP</a:t>
            </a:r>
            <a:r>
              <a:rPr b="0" lang="en-US" sz="2400" spc="-1" strike="noStrike">
                <a:solidFill>
                  <a:srgbClr val="000000"/>
                </a:solidFill>
                <a:latin typeface="Times New Roman"/>
              </a:rPr>
              <a:t>: SNMP stands for Simple Network Management Protocol.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tabLst>
                <a:tab algn="l" pos="0"/>
              </a:tabLst>
            </a:pPr>
            <a:r>
              <a:rPr b="0" lang="en-US" sz="2200" spc="-1" strike="noStrike">
                <a:solidFill>
                  <a:srgbClr val="000000"/>
                </a:solidFill>
                <a:latin typeface="Times New Roman"/>
              </a:rPr>
              <a:t>It is a framework used for managing the devices on the internet by using the TCP/IP protocol suite.</a:t>
            </a:r>
            <a:endParaRPr b="0" lang="en-US" sz="2200" spc="-1" strike="noStrike">
              <a:solidFill>
                <a:srgbClr val="000000"/>
              </a:solidFill>
              <a:latin typeface="Calibri"/>
            </a:endParaRPr>
          </a:p>
          <a:p>
            <a:pPr marL="228600" indent="-228600" algn="just">
              <a:lnSpc>
                <a:spcPct val="100000"/>
              </a:lnSpc>
              <a:spcBef>
                <a:spcPts val="1001"/>
              </a:spcBef>
              <a:buClr>
                <a:srgbClr val="ff0000"/>
              </a:buClr>
              <a:buFont typeface="Arial"/>
              <a:buChar char="•"/>
              <a:tabLst>
                <a:tab algn="l" pos="0"/>
              </a:tabLst>
            </a:pPr>
            <a:r>
              <a:rPr b="1" lang="en-US" sz="2400" spc="-1" strike="noStrike">
                <a:solidFill>
                  <a:srgbClr val="ff0000"/>
                </a:solidFill>
                <a:latin typeface="Times New Roman"/>
              </a:rPr>
              <a:t>SMTP</a:t>
            </a:r>
            <a:r>
              <a:rPr b="0" lang="en-US" sz="2400" spc="-1" strike="noStrike">
                <a:solidFill>
                  <a:srgbClr val="000000"/>
                </a:solidFill>
                <a:latin typeface="Times New Roman"/>
              </a:rPr>
              <a:t>: SMTP stands for Simple mail transfer protocol.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tabLst>
                <a:tab algn="l" pos="0"/>
              </a:tabLst>
            </a:pPr>
            <a:r>
              <a:rPr b="0" lang="en-US" sz="2200" spc="-1" strike="noStrike">
                <a:solidFill>
                  <a:srgbClr val="000000"/>
                </a:solidFill>
                <a:latin typeface="Times New Roman"/>
              </a:rPr>
              <a:t>The TCP/IP protocol that supports the e-mail is known as a Simple mail transfer protocol. This protocol is used to send the data to another e-mail address.</a:t>
            </a:r>
            <a:endParaRPr b="0" lang="en-US" sz="2200" spc="-1" strike="noStrike">
              <a:solidFill>
                <a:srgbClr val="000000"/>
              </a:solidFill>
              <a:latin typeface="Calibri"/>
            </a:endParaRPr>
          </a:p>
        </p:txBody>
      </p:sp>
      <p:sp>
        <p:nvSpPr>
          <p:cNvPr id="407"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EA873A18-0B76-42DC-921A-47D0CC1C1F56}" type="slidenum">
              <a:rPr b="0" lang="en-US" sz="1200" spc="-1" strike="noStrike">
                <a:solidFill>
                  <a:srgbClr val="8b8b8b"/>
                </a:solidFill>
                <a:latin typeface="Calibri"/>
              </a:rPr>
              <a:t>53</a:t>
            </a:fld>
            <a:endParaRPr b="0" lang="en-US" sz="1200" spc="-1" strike="noStrike">
              <a:latin typeface="Times New Roman"/>
            </a:endParaRPr>
          </a:p>
        </p:txBody>
      </p:sp>
      <p:sp>
        <p:nvSpPr>
          <p:cNvPr id="408"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409"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10"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11" name="PlaceHolder 4"/>
          <p:cNvSpPr>
            <a:spLocks noGrp="1"/>
          </p:cNvSpPr>
          <p:nvPr>
            <p:ph type="title"/>
          </p:nvPr>
        </p:nvSpPr>
        <p:spPr>
          <a:xfrm>
            <a:off x="294840" y="185400"/>
            <a:ext cx="8601840" cy="594720"/>
          </a:xfrm>
          <a:prstGeom prst="rect">
            <a:avLst/>
          </a:prstGeom>
          <a:noFill/>
          <a:ln w="0">
            <a:noFill/>
          </a:ln>
        </p:spPr>
        <p:txBody>
          <a:bodyPr anchor="ctr">
            <a:normAutofit fontScale="83000"/>
          </a:bodyPr>
          <a:p>
            <a:pPr algn="ctr">
              <a:lnSpc>
                <a:spcPct val="90000"/>
              </a:lnSpc>
              <a:buNone/>
            </a:pPr>
            <a:r>
              <a:rPr b="1" lang="en-US" sz="4000" spc="-1" strike="noStrike">
                <a:solidFill>
                  <a:srgbClr val="0000cc"/>
                </a:solidFill>
                <a:latin typeface="Times New Roman"/>
              </a:rPr>
              <a:t>4. Application</a:t>
            </a:r>
            <a:r>
              <a:rPr b="0" lang="en-US" sz="4400" spc="-1" strike="noStrike">
                <a:solidFill>
                  <a:srgbClr val="000000"/>
                </a:solidFill>
                <a:latin typeface="Calibri Light"/>
              </a:rPr>
              <a:t> </a:t>
            </a:r>
            <a:r>
              <a:rPr b="1" lang="en-US" sz="4000" spc="-1" strike="noStrike">
                <a:solidFill>
                  <a:srgbClr val="0000cc"/>
                </a:solidFill>
                <a:latin typeface="Times New Roman"/>
              </a:rPr>
              <a:t>Layer</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p:nvPr>
        </p:nvSpPr>
        <p:spPr>
          <a:xfrm>
            <a:off x="294840" y="1033200"/>
            <a:ext cx="8601840" cy="5341680"/>
          </a:xfrm>
          <a:prstGeom prst="rect">
            <a:avLst/>
          </a:prstGeom>
          <a:noFill/>
          <a:ln w="0">
            <a:noFill/>
          </a:ln>
        </p:spPr>
        <p:txBody>
          <a:bodyPr anchor="t">
            <a:normAutofit/>
          </a:bodyPr>
          <a:p>
            <a:pPr algn="just">
              <a:lnSpc>
                <a:spcPct val="100000"/>
              </a:lnSpc>
              <a:spcBef>
                <a:spcPts val="1001"/>
              </a:spcBef>
              <a:buNone/>
              <a:tabLst>
                <a:tab algn="l" pos="0"/>
              </a:tabLst>
            </a:pPr>
            <a:r>
              <a:rPr b="1" lang="en-US" sz="2400" spc="-1" strike="noStrike">
                <a:solidFill>
                  <a:srgbClr val="000000"/>
                </a:solidFill>
                <a:latin typeface="Times New Roman"/>
              </a:rPr>
              <a:t>Following are the main protocols used in the application layer:</a:t>
            </a:r>
            <a:endParaRPr b="0" lang="en-US" sz="2400" spc="-1" strike="noStrike">
              <a:solidFill>
                <a:srgbClr val="000000"/>
              </a:solidFill>
              <a:latin typeface="Calibri"/>
            </a:endParaRPr>
          </a:p>
          <a:p>
            <a:pPr marL="228600" indent="-228600" algn="just">
              <a:lnSpc>
                <a:spcPct val="100000"/>
              </a:lnSpc>
              <a:spcBef>
                <a:spcPts val="1001"/>
              </a:spcBef>
              <a:buClr>
                <a:srgbClr val="ff0000"/>
              </a:buClr>
              <a:buFont typeface="Arial"/>
              <a:buChar char="•"/>
              <a:tabLst>
                <a:tab algn="l" pos="0"/>
              </a:tabLst>
            </a:pPr>
            <a:r>
              <a:rPr b="1" lang="en-US" sz="2400" spc="-1" strike="noStrike">
                <a:solidFill>
                  <a:srgbClr val="ff0000"/>
                </a:solidFill>
                <a:latin typeface="Times New Roman"/>
              </a:rPr>
              <a:t>DNS</a:t>
            </a:r>
            <a:r>
              <a:rPr b="0" lang="en-US" sz="2400" spc="-1" strike="noStrike">
                <a:solidFill>
                  <a:srgbClr val="000000"/>
                </a:solidFill>
                <a:latin typeface="Times New Roman"/>
              </a:rPr>
              <a:t>: DNS stands for Domain Name System.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tabLst>
                <a:tab algn="l" pos="0"/>
              </a:tabLst>
            </a:pPr>
            <a:r>
              <a:rPr b="0" lang="en-US" sz="2200" spc="-1" strike="noStrike">
                <a:solidFill>
                  <a:srgbClr val="000000"/>
                </a:solidFill>
                <a:latin typeface="Times New Roman"/>
              </a:rPr>
              <a:t>An IP address is used to identify the connection of a host to the internet uniquely. But, people prefer to use the names instead of addresses. Therefore, the system that maps the name to the address is known as </a:t>
            </a:r>
            <a:r>
              <a:rPr b="1" lang="en-US" sz="2200" spc="-1" strike="noStrike">
                <a:solidFill>
                  <a:srgbClr val="000000"/>
                </a:solidFill>
                <a:latin typeface="Times New Roman"/>
              </a:rPr>
              <a:t>Domain N</a:t>
            </a:r>
            <a:endParaRPr b="0" lang="en-US" sz="2200" spc="-1" strike="noStrike">
              <a:solidFill>
                <a:srgbClr val="000000"/>
              </a:solidFill>
              <a:latin typeface="Calibri"/>
            </a:endParaRPr>
          </a:p>
          <a:p>
            <a:pPr marL="228600" indent="-228600" algn="just">
              <a:lnSpc>
                <a:spcPct val="100000"/>
              </a:lnSpc>
              <a:spcBef>
                <a:spcPts val="1001"/>
              </a:spcBef>
              <a:buClr>
                <a:srgbClr val="ff0000"/>
              </a:buClr>
              <a:buFont typeface="Arial"/>
              <a:buChar char="•"/>
              <a:tabLst>
                <a:tab algn="l" pos="0"/>
              </a:tabLst>
            </a:pPr>
            <a:r>
              <a:rPr b="1" lang="en-US" sz="2400" spc="-1" strike="noStrike">
                <a:solidFill>
                  <a:srgbClr val="ff0000"/>
                </a:solidFill>
                <a:latin typeface="Times New Roman"/>
              </a:rPr>
              <a:t>TELNET</a:t>
            </a:r>
            <a:r>
              <a:rPr b="0" lang="en-US" sz="2400" spc="-1" strike="noStrike">
                <a:solidFill>
                  <a:srgbClr val="000000"/>
                </a:solidFill>
                <a:latin typeface="Times New Roman"/>
              </a:rPr>
              <a:t>: It is an abbreviation for Terminal Network.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tabLst>
                <a:tab algn="l" pos="0"/>
              </a:tabLst>
            </a:pPr>
            <a:r>
              <a:rPr b="0" lang="en-US" sz="2200" spc="-1" strike="noStrike">
                <a:solidFill>
                  <a:srgbClr val="000000"/>
                </a:solidFill>
                <a:latin typeface="Times New Roman"/>
              </a:rPr>
              <a:t>It establishes the connection between the local computer and remote computer in such a way that the local terminal appears to be a terminal at the remote system.</a:t>
            </a:r>
            <a:endParaRPr b="0" lang="en-US" sz="2200" spc="-1" strike="noStrike">
              <a:solidFill>
                <a:srgbClr val="000000"/>
              </a:solidFill>
              <a:latin typeface="Calibri"/>
            </a:endParaRPr>
          </a:p>
          <a:p>
            <a:pPr marL="228600" indent="-228600" algn="just">
              <a:lnSpc>
                <a:spcPct val="100000"/>
              </a:lnSpc>
              <a:spcBef>
                <a:spcPts val="1001"/>
              </a:spcBef>
              <a:buClr>
                <a:srgbClr val="ff0000"/>
              </a:buClr>
              <a:buFont typeface="Arial"/>
              <a:buChar char="•"/>
              <a:tabLst>
                <a:tab algn="l" pos="0"/>
              </a:tabLst>
            </a:pPr>
            <a:r>
              <a:rPr b="1" lang="en-US" sz="2400" spc="-1" strike="noStrike">
                <a:solidFill>
                  <a:srgbClr val="ff0000"/>
                </a:solidFill>
                <a:latin typeface="Times New Roman"/>
              </a:rPr>
              <a:t>FTP</a:t>
            </a:r>
            <a:r>
              <a:rPr b="0" lang="en-US" sz="2400" spc="-1" strike="noStrike">
                <a:solidFill>
                  <a:srgbClr val="000000"/>
                </a:solidFill>
                <a:latin typeface="Times New Roman"/>
              </a:rPr>
              <a:t>: FTP stands for File Transfer Protocol.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tabLst>
                <a:tab algn="l" pos="0"/>
              </a:tabLst>
            </a:pPr>
            <a:r>
              <a:rPr b="0" lang="en-US" sz="2200" spc="-1" strike="noStrike">
                <a:solidFill>
                  <a:srgbClr val="000000"/>
                </a:solidFill>
                <a:latin typeface="Times New Roman"/>
              </a:rPr>
              <a:t>FTP is a standard internet protocol used for transmitting the files from one computer to another computer.</a:t>
            </a:r>
            <a:endParaRPr b="0" lang="en-US" sz="2200" spc="-1" strike="noStrike">
              <a:solidFill>
                <a:srgbClr val="000000"/>
              </a:solidFill>
              <a:latin typeface="Calibri"/>
            </a:endParaRPr>
          </a:p>
        </p:txBody>
      </p:sp>
      <p:sp>
        <p:nvSpPr>
          <p:cNvPr id="413"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52A86F6D-8FCC-45FF-92B7-F291698EA4D7}" type="slidenum">
              <a:rPr b="0" lang="en-US" sz="1200" spc="-1" strike="noStrike">
                <a:solidFill>
                  <a:srgbClr val="8b8b8b"/>
                </a:solidFill>
                <a:latin typeface="Calibri"/>
              </a:rPr>
              <a:t>54</a:t>
            </a:fld>
            <a:endParaRPr b="0" lang="en-US" sz="1200" spc="-1" strike="noStrike">
              <a:latin typeface="Times New Roman"/>
            </a:endParaRPr>
          </a:p>
        </p:txBody>
      </p:sp>
      <p:sp>
        <p:nvSpPr>
          <p:cNvPr id="414"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415"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16"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17" name="PlaceHolder 4"/>
          <p:cNvSpPr>
            <a:spLocks noGrp="1"/>
          </p:cNvSpPr>
          <p:nvPr>
            <p:ph type="title"/>
          </p:nvPr>
        </p:nvSpPr>
        <p:spPr>
          <a:xfrm>
            <a:off x="294840" y="185400"/>
            <a:ext cx="8601840" cy="594720"/>
          </a:xfrm>
          <a:prstGeom prst="rect">
            <a:avLst/>
          </a:prstGeom>
          <a:noFill/>
          <a:ln w="0">
            <a:noFill/>
          </a:ln>
        </p:spPr>
        <p:txBody>
          <a:bodyPr anchor="ctr">
            <a:normAutofit fontScale="83000"/>
          </a:bodyPr>
          <a:p>
            <a:pPr algn="ctr">
              <a:lnSpc>
                <a:spcPct val="90000"/>
              </a:lnSpc>
              <a:buNone/>
            </a:pPr>
            <a:r>
              <a:rPr b="1" lang="en-US" sz="4000" spc="-1" strike="noStrike">
                <a:solidFill>
                  <a:srgbClr val="0000cc"/>
                </a:solidFill>
                <a:latin typeface="Times New Roman"/>
              </a:rPr>
              <a:t>4. Application</a:t>
            </a:r>
            <a:r>
              <a:rPr b="0" lang="en-US" sz="4400" spc="-1" strike="noStrike">
                <a:solidFill>
                  <a:srgbClr val="000000"/>
                </a:solidFill>
                <a:latin typeface="Calibri Light"/>
              </a:rPr>
              <a:t> </a:t>
            </a:r>
            <a:r>
              <a:rPr b="1" lang="en-US" sz="4000" spc="-1" strike="noStrike">
                <a:solidFill>
                  <a:srgbClr val="0000cc"/>
                </a:solidFill>
                <a:latin typeface="Times New Roman"/>
              </a:rPr>
              <a:t>Layer</a:t>
            </a:r>
            <a:endParaRPr b="0" lang="en-US" sz="4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Times New Roman"/>
              </a:rPr>
              <a:t>Four levels of addresses are used in an internet employing the TCP/IP protocols: </a:t>
            </a:r>
            <a:r>
              <a:rPr b="1" lang="en-US" sz="2400" spc="-1" strike="noStrike">
                <a:solidFill>
                  <a:srgbClr val="0000cc"/>
                </a:solidFill>
                <a:latin typeface="Times New Roman"/>
              </a:rPr>
              <a:t>physical (link) </a:t>
            </a:r>
            <a:r>
              <a:rPr b="0" lang="en-US" sz="2400" spc="-1" strike="noStrike">
                <a:solidFill>
                  <a:srgbClr val="000000"/>
                </a:solidFill>
                <a:latin typeface="Times New Roman"/>
              </a:rPr>
              <a:t>addresses, </a:t>
            </a:r>
            <a:r>
              <a:rPr b="1" lang="en-US" sz="2400" spc="-1" strike="noStrike">
                <a:solidFill>
                  <a:srgbClr val="0000cc"/>
                </a:solidFill>
                <a:latin typeface="Times New Roman"/>
              </a:rPr>
              <a:t>logical (IP) </a:t>
            </a:r>
            <a:r>
              <a:rPr b="0" lang="en-US" sz="2400" spc="-1" strike="noStrike">
                <a:solidFill>
                  <a:srgbClr val="000000"/>
                </a:solidFill>
                <a:latin typeface="Times New Roman"/>
              </a:rPr>
              <a:t>addresses, </a:t>
            </a:r>
            <a:r>
              <a:rPr b="1" lang="en-US" sz="2400" spc="-1" strike="noStrike">
                <a:solidFill>
                  <a:srgbClr val="0000cc"/>
                </a:solidFill>
                <a:latin typeface="Times New Roman"/>
              </a:rPr>
              <a:t>port</a:t>
            </a:r>
            <a:r>
              <a:rPr b="0" lang="en-US" sz="2400" spc="-1" strike="noStrike">
                <a:solidFill>
                  <a:srgbClr val="000000"/>
                </a:solidFill>
                <a:latin typeface="Times New Roman"/>
              </a:rPr>
              <a:t> addresses, and </a:t>
            </a:r>
            <a:r>
              <a:rPr b="1" lang="en-US" sz="2400" spc="-1" strike="noStrike">
                <a:solidFill>
                  <a:srgbClr val="0000cc"/>
                </a:solidFill>
                <a:latin typeface="Times New Roman"/>
              </a:rPr>
              <a:t>specific</a:t>
            </a:r>
            <a:r>
              <a:rPr b="0" lang="en-US" sz="2400" spc="-1" strike="noStrike">
                <a:solidFill>
                  <a:srgbClr val="000000"/>
                </a:solidFill>
                <a:latin typeface="Times New Roman"/>
              </a:rPr>
              <a:t> addresses. </a:t>
            </a:r>
            <a:endParaRPr b="0" lang="en-US" sz="2400" spc="-1" strike="noStrike">
              <a:solidFill>
                <a:srgbClr val="000000"/>
              </a:solidFill>
              <a:latin typeface="Calibri"/>
            </a:endParaRPr>
          </a:p>
        </p:txBody>
      </p:sp>
      <p:sp>
        <p:nvSpPr>
          <p:cNvPr id="419"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5EB721B7-8686-4DE7-8A2E-0D4BD14F31F6}" type="slidenum">
              <a:rPr b="0" lang="en-US" sz="1200" spc="-1" strike="noStrike">
                <a:solidFill>
                  <a:srgbClr val="8b8b8b"/>
                </a:solidFill>
                <a:latin typeface="Calibri"/>
              </a:rPr>
              <a:t>55</a:t>
            </a:fld>
            <a:endParaRPr b="0" lang="en-US" sz="1200" spc="-1" strike="noStrike">
              <a:latin typeface="Times New Roman"/>
            </a:endParaRPr>
          </a:p>
        </p:txBody>
      </p:sp>
      <p:sp>
        <p:nvSpPr>
          <p:cNvPr id="420"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421"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22"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23" name="PlaceHolder 4"/>
          <p:cNvSpPr>
            <a:spLocks noGrp="1"/>
          </p:cNvSpPr>
          <p:nvPr>
            <p:ph type="title"/>
          </p:nvPr>
        </p:nvSpPr>
        <p:spPr>
          <a:xfrm>
            <a:off x="294840" y="185400"/>
            <a:ext cx="8601840" cy="594720"/>
          </a:xfrm>
          <a:prstGeom prst="rect">
            <a:avLst/>
          </a:prstGeom>
          <a:noFill/>
          <a:ln w="0">
            <a:noFill/>
          </a:ln>
        </p:spPr>
        <p:txBody>
          <a:bodyPr anchor="ctr">
            <a:normAutofit fontScale="91000"/>
          </a:bodyPr>
          <a:p>
            <a:pPr algn="ctr">
              <a:lnSpc>
                <a:spcPct val="90000"/>
              </a:lnSpc>
              <a:buNone/>
            </a:pPr>
            <a:r>
              <a:rPr b="1" lang="en-US" sz="4000" spc="-1" strike="noStrike">
                <a:solidFill>
                  <a:srgbClr val="ff0000"/>
                </a:solidFill>
                <a:latin typeface="Times New Roman"/>
              </a:rPr>
              <a:t>Addressing in TCP/IP</a:t>
            </a:r>
            <a:endParaRPr b="0" lang="en-US" sz="4000" spc="-1" strike="noStrike">
              <a:solidFill>
                <a:srgbClr val="000000"/>
              </a:solidFill>
              <a:latin typeface="Calibri"/>
            </a:endParaRPr>
          </a:p>
        </p:txBody>
      </p:sp>
      <p:pic>
        <p:nvPicPr>
          <p:cNvPr id="424" name="Picture 6" descr=""/>
          <p:cNvPicPr/>
          <p:nvPr/>
        </p:nvPicPr>
        <p:blipFill>
          <a:blip r:embed="rId1"/>
          <a:stretch/>
        </p:blipFill>
        <p:spPr>
          <a:xfrm>
            <a:off x="488160" y="2705760"/>
            <a:ext cx="7833960" cy="1996560"/>
          </a:xfrm>
          <a:prstGeom prst="rect">
            <a:avLst/>
          </a:prstGeom>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5" name="PlaceHolder 1"/>
          <p:cNvSpPr>
            <a:spLocks noGrp="1"/>
          </p:cNvSpPr>
          <p:nvPr>
            <p:ph/>
          </p:nvPr>
        </p:nvSpPr>
        <p:spPr>
          <a:xfrm>
            <a:off x="294840" y="982800"/>
            <a:ext cx="8601840" cy="5392080"/>
          </a:xfrm>
          <a:prstGeom prst="rect">
            <a:avLst/>
          </a:prstGeom>
          <a:noFill/>
          <a:ln w="0">
            <a:noFill/>
          </a:ln>
        </p:spPr>
        <p:txBody>
          <a:bodyPr anchor="t">
            <a:normAutofit/>
          </a:bodyPr>
          <a:p>
            <a:pPr algn="ctr">
              <a:lnSpc>
                <a:spcPct val="90000"/>
              </a:lnSpc>
              <a:spcBef>
                <a:spcPts val="1001"/>
              </a:spcBef>
              <a:buNone/>
              <a:tabLst>
                <a:tab algn="l" pos="0"/>
              </a:tabLst>
            </a:pPr>
            <a:r>
              <a:rPr b="1" lang="en-US" sz="2400" spc="-1" strike="noStrike">
                <a:solidFill>
                  <a:srgbClr val="000000"/>
                </a:solidFill>
                <a:latin typeface="Times New Roman"/>
              </a:rPr>
              <a:t>Relationship of layers and addresses in TCP/IP. </a:t>
            </a:r>
            <a:endParaRPr b="0" lang="en-US" sz="2400" spc="-1" strike="noStrike">
              <a:solidFill>
                <a:srgbClr val="000000"/>
              </a:solidFill>
              <a:latin typeface="Calibri"/>
            </a:endParaRPr>
          </a:p>
        </p:txBody>
      </p:sp>
      <p:sp>
        <p:nvSpPr>
          <p:cNvPr id="426"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321AD765-161A-4404-A7D9-F5E40E4686D8}" type="slidenum">
              <a:rPr b="0" lang="en-US" sz="1200" spc="-1" strike="noStrike">
                <a:solidFill>
                  <a:srgbClr val="8b8b8b"/>
                </a:solidFill>
                <a:latin typeface="Calibri"/>
              </a:rPr>
              <a:t>56</a:t>
            </a:fld>
            <a:endParaRPr b="0" lang="en-US" sz="1200" spc="-1" strike="noStrike">
              <a:latin typeface="Times New Roman"/>
            </a:endParaRPr>
          </a:p>
        </p:txBody>
      </p:sp>
      <p:sp>
        <p:nvSpPr>
          <p:cNvPr id="427"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428"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29"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30" name="PlaceHolder 4"/>
          <p:cNvSpPr>
            <a:spLocks noGrp="1"/>
          </p:cNvSpPr>
          <p:nvPr>
            <p:ph type="title"/>
          </p:nvPr>
        </p:nvSpPr>
        <p:spPr>
          <a:xfrm>
            <a:off x="294840" y="185400"/>
            <a:ext cx="8601840" cy="594720"/>
          </a:xfrm>
          <a:prstGeom prst="rect">
            <a:avLst/>
          </a:prstGeom>
          <a:noFill/>
          <a:ln w="0">
            <a:noFill/>
          </a:ln>
        </p:spPr>
        <p:txBody>
          <a:bodyPr anchor="ctr">
            <a:normAutofit fontScale="91000"/>
          </a:bodyPr>
          <a:p>
            <a:pPr algn="ctr">
              <a:lnSpc>
                <a:spcPct val="90000"/>
              </a:lnSpc>
              <a:buNone/>
            </a:pPr>
            <a:r>
              <a:rPr b="1" lang="en-US" sz="4000" spc="-1" strike="noStrike">
                <a:solidFill>
                  <a:srgbClr val="ff0000"/>
                </a:solidFill>
                <a:latin typeface="Times New Roman"/>
              </a:rPr>
              <a:t>Addressing in TCP/IP</a:t>
            </a:r>
            <a:endParaRPr b="0" lang="en-US" sz="4000" spc="-1" strike="noStrike">
              <a:solidFill>
                <a:srgbClr val="000000"/>
              </a:solidFill>
              <a:latin typeface="Calibri"/>
            </a:endParaRPr>
          </a:p>
        </p:txBody>
      </p:sp>
      <p:pic>
        <p:nvPicPr>
          <p:cNvPr id="431" name="Picture 6" descr=""/>
          <p:cNvPicPr/>
          <p:nvPr/>
        </p:nvPicPr>
        <p:blipFill>
          <a:blip r:embed="rId1"/>
          <a:stretch/>
        </p:blipFill>
        <p:spPr>
          <a:xfrm>
            <a:off x="685800" y="1466280"/>
            <a:ext cx="7467120" cy="4828680"/>
          </a:xfrm>
          <a:prstGeom prst="rect">
            <a:avLst/>
          </a:prstGeom>
          <a:ln w="0">
            <a:noFill/>
          </a:ln>
        </p:spPr>
      </p:pic>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b050"/>
                </a:solidFill>
                <a:latin typeface="Times New Roman"/>
              </a:rPr>
              <a:t>A. Physical Addresses</a:t>
            </a:r>
            <a:endParaRPr b="0" lang="en-US" sz="3600" spc="-1" strike="noStrike">
              <a:solidFill>
                <a:srgbClr val="000000"/>
              </a:solidFill>
              <a:latin typeface="Calibri"/>
            </a:endParaRPr>
          </a:p>
        </p:txBody>
      </p:sp>
      <p:sp>
        <p:nvSpPr>
          <p:cNvPr id="433" name="PlaceHolder 2"/>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Times New Roman"/>
              </a:rPr>
              <a:t>The physical address, also known as the link address, is the address of a node as defined by its LAN or WAN. </a:t>
            </a:r>
            <a:endParaRPr b="0" lang="en-US" sz="24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Times New Roman"/>
              </a:rPr>
              <a:t>It is included in the frame used by the data link layer. </a:t>
            </a:r>
            <a:endParaRPr b="0" lang="en-US" sz="24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Times New Roman"/>
              </a:rPr>
              <a:t>It is the lowest-level address.</a:t>
            </a:r>
            <a:endParaRPr b="0" lang="en-US" sz="24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Times New Roman"/>
              </a:rPr>
              <a:t>The physical addresses have authority over the network (LAN or WAN). </a:t>
            </a:r>
            <a:endParaRPr b="0" lang="en-US" sz="2400" spc="-1" strike="noStrike">
              <a:solidFill>
                <a:srgbClr val="000000"/>
              </a:solidFill>
              <a:latin typeface="Calibri"/>
            </a:endParaRPr>
          </a:p>
          <a:p>
            <a:pPr marL="228600" indent="-228600" algn="just">
              <a:lnSpc>
                <a:spcPct val="90000"/>
              </a:lnSpc>
              <a:spcBef>
                <a:spcPts val="1001"/>
              </a:spcBef>
              <a:buClr>
                <a:srgbClr val="000000"/>
              </a:buClr>
              <a:buFont typeface="Arial"/>
              <a:buChar char="•"/>
            </a:pPr>
            <a:r>
              <a:rPr b="0" lang="en-US" sz="2400" spc="-1" strike="noStrike">
                <a:solidFill>
                  <a:srgbClr val="000000"/>
                </a:solidFill>
                <a:latin typeface="Times New Roman"/>
              </a:rPr>
              <a:t>The size and format of these addresses vary depending on the network. </a:t>
            </a:r>
            <a:endParaRPr b="0" lang="en-US" sz="24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000" spc="-1" strike="noStrike">
                <a:solidFill>
                  <a:srgbClr val="000000"/>
                </a:solidFill>
                <a:latin typeface="Times New Roman"/>
              </a:rPr>
              <a:t>For example, Ethernet uses a 6-byte (48-bit) physical address that is imprinted on the network interface card (NIC). LocalTalk (Apple), however, has a I-byte dynamic address that changes each time the station comes up</a:t>
            </a:r>
            <a:endParaRPr b="0" lang="en-US" sz="2000" spc="-1" strike="noStrike">
              <a:solidFill>
                <a:srgbClr val="000000"/>
              </a:solidFill>
              <a:latin typeface="Calibri"/>
            </a:endParaRPr>
          </a:p>
        </p:txBody>
      </p:sp>
      <p:sp>
        <p:nvSpPr>
          <p:cNvPr id="434"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4DD186B0-0742-4E53-9B94-4BE4A45609D5}" type="slidenum">
              <a:rPr b="0" lang="en-US" sz="1200" spc="-1" strike="noStrike">
                <a:solidFill>
                  <a:srgbClr val="8b8b8b"/>
                </a:solidFill>
                <a:latin typeface="Calibri"/>
              </a:rPr>
              <a:t>57</a:t>
            </a:fld>
            <a:endParaRPr b="0" lang="en-US" sz="1200" spc="-1" strike="noStrike">
              <a:latin typeface="Times New Roman"/>
            </a:endParaRPr>
          </a:p>
        </p:txBody>
      </p:sp>
      <p:sp>
        <p:nvSpPr>
          <p:cNvPr id="435"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436"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37"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p:nvPr>
        </p:nvSpPr>
        <p:spPr>
          <a:xfrm>
            <a:off x="294840" y="1050120"/>
            <a:ext cx="8601840" cy="2905560"/>
          </a:xfrm>
          <a:prstGeom prst="rect">
            <a:avLst/>
          </a:prstGeom>
          <a:noFill/>
          <a:ln w="0">
            <a:noFill/>
          </a:ln>
        </p:spPr>
        <p:txBody>
          <a:bodyPr anchor="t">
            <a:normAutofit/>
          </a:bodyPr>
          <a:p>
            <a:pPr marL="228600" indent="-228600" algn="just">
              <a:lnSpc>
                <a:spcPct val="100000"/>
              </a:lnSpc>
              <a:spcBef>
                <a:spcPts val="1001"/>
              </a:spcBef>
              <a:buClr>
                <a:srgbClr val="0000cc"/>
              </a:buClr>
              <a:buFont typeface="Arial"/>
              <a:buChar char="•"/>
            </a:pPr>
            <a:r>
              <a:rPr b="1" lang="en-US" sz="2400" spc="-1" strike="noStrike">
                <a:solidFill>
                  <a:srgbClr val="0000cc"/>
                </a:solidFill>
                <a:latin typeface="Times New Roman"/>
              </a:rPr>
              <a:t>Example 1: </a:t>
            </a:r>
            <a:r>
              <a:rPr b="0" lang="en-US" sz="2400" spc="-1" strike="noStrike">
                <a:solidFill>
                  <a:srgbClr val="000000"/>
                </a:solidFill>
                <a:latin typeface="Times New Roman"/>
              </a:rPr>
              <a:t>In the following figure a node with physical address 10 sends a frame to a node with physical address 87.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The two nodes are connected by a link (bus topology LAN).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As the figure shows, the computer with physical address 10 is the sender, and the computer with physical address 87 is the receiver.</a:t>
            </a:r>
            <a:endParaRPr b="0" lang="en-US" sz="2400" spc="-1" strike="noStrike">
              <a:solidFill>
                <a:srgbClr val="000000"/>
              </a:solidFill>
              <a:latin typeface="Calibri"/>
            </a:endParaRPr>
          </a:p>
        </p:txBody>
      </p:sp>
      <p:sp>
        <p:nvSpPr>
          <p:cNvPr id="439"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EED344DE-34AB-46EE-BC87-E41939E564D1}" type="slidenum">
              <a:rPr b="0" lang="en-US" sz="1200" spc="-1" strike="noStrike">
                <a:solidFill>
                  <a:srgbClr val="8b8b8b"/>
                </a:solidFill>
                <a:latin typeface="Calibri"/>
              </a:rPr>
              <a:t>58</a:t>
            </a:fld>
            <a:endParaRPr b="0" lang="en-US" sz="1200" spc="-1" strike="noStrike">
              <a:latin typeface="Times New Roman"/>
            </a:endParaRPr>
          </a:p>
        </p:txBody>
      </p:sp>
      <p:sp>
        <p:nvSpPr>
          <p:cNvPr id="440"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441"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42"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43"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b050"/>
                </a:solidFill>
                <a:latin typeface="Times New Roman"/>
              </a:rPr>
              <a:t>A. Physical Addresses</a:t>
            </a:r>
            <a:endParaRPr b="0" lang="en-US" sz="3600" spc="-1" strike="noStrike">
              <a:solidFill>
                <a:srgbClr val="000000"/>
              </a:solidFill>
              <a:latin typeface="Calibri"/>
            </a:endParaRPr>
          </a:p>
        </p:txBody>
      </p:sp>
      <p:pic>
        <p:nvPicPr>
          <p:cNvPr id="444" name="Picture 6" descr=""/>
          <p:cNvPicPr/>
          <p:nvPr/>
        </p:nvPicPr>
        <p:blipFill>
          <a:blip r:embed="rId1"/>
          <a:stretch/>
        </p:blipFill>
        <p:spPr>
          <a:xfrm>
            <a:off x="294840" y="3798000"/>
            <a:ext cx="8720640" cy="2298600"/>
          </a:xfrm>
          <a:prstGeom prst="rect">
            <a:avLst/>
          </a:prstGeom>
          <a:ln w="0">
            <a:noFill/>
          </a:ln>
        </p:spPr>
      </p:pic>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5" name="PlaceHolder 1"/>
          <p:cNvSpPr>
            <a:spLocks noGrp="1"/>
          </p:cNvSpPr>
          <p:nvPr>
            <p:ph/>
          </p:nvPr>
        </p:nvSpPr>
        <p:spPr>
          <a:xfrm>
            <a:off x="294840" y="1033200"/>
            <a:ext cx="8601840" cy="5341680"/>
          </a:xfrm>
          <a:prstGeom prst="rect">
            <a:avLst/>
          </a:prstGeom>
          <a:noFill/>
          <a:ln w="0">
            <a:noFill/>
          </a:ln>
        </p:spPr>
        <p:txBody>
          <a:bodyPr anchor="t">
            <a:noAutofit/>
          </a:bodyPr>
          <a:p>
            <a:pPr marL="228600" indent="-228600" algn="just">
              <a:lnSpc>
                <a:spcPct val="90000"/>
              </a:lnSpc>
              <a:spcBef>
                <a:spcPts val="1001"/>
              </a:spcBef>
              <a:buClr>
                <a:srgbClr val="0000cc"/>
              </a:buClr>
              <a:buFont typeface="Arial"/>
              <a:buChar char="•"/>
            </a:pPr>
            <a:r>
              <a:rPr b="1" lang="en-US" sz="2800" spc="-1" strike="noStrike">
                <a:solidFill>
                  <a:srgbClr val="0000cc"/>
                </a:solidFill>
                <a:latin typeface="Times New Roman"/>
              </a:rPr>
              <a:t>Example 2: </a:t>
            </a:r>
            <a:r>
              <a:rPr b="0" lang="en-US" sz="2800" spc="-1" strike="noStrike">
                <a:solidFill>
                  <a:srgbClr val="000000"/>
                </a:solidFill>
                <a:latin typeface="Times New Roman"/>
              </a:rPr>
              <a:t>Most local-area networks use a </a:t>
            </a:r>
            <a:r>
              <a:rPr b="0" lang="en-US" sz="2800" spc="-1" strike="noStrike">
                <a:solidFill>
                  <a:srgbClr val="0563c1"/>
                </a:solidFill>
                <a:latin typeface="Times New Roman"/>
              </a:rPr>
              <a:t>48-bit</a:t>
            </a:r>
            <a:r>
              <a:rPr b="0" lang="en-US" sz="2800" spc="-1" strike="noStrike">
                <a:solidFill>
                  <a:srgbClr val="000000"/>
                </a:solidFill>
                <a:latin typeface="Times New Roman"/>
              </a:rPr>
              <a:t> (6-byte) physical address written as 12 hexadecimal digits; every byte (2 hexadecimal digits) is separated by a colon, as shown below:</a:t>
            </a:r>
            <a:endParaRPr b="0" lang="en-US" sz="2800" spc="-1" strike="noStrike">
              <a:solidFill>
                <a:srgbClr val="000000"/>
              </a:solidFill>
              <a:latin typeface="Calibri"/>
            </a:endParaRPr>
          </a:p>
        </p:txBody>
      </p:sp>
      <p:sp>
        <p:nvSpPr>
          <p:cNvPr id="446"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709D2DFF-1E68-4B57-ABE1-8E2CC83963D6}" type="slidenum">
              <a:rPr b="0" lang="en-US" sz="1200" spc="-1" strike="noStrike">
                <a:solidFill>
                  <a:srgbClr val="8b8b8b"/>
                </a:solidFill>
                <a:latin typeface="Calibri"/>
              </a:rPr>
              <a:t>58</a:t>
            </a:fld>
            <a:endParaRPr b="0" lang="en-US" sz="1200" spc="-1" strike="noStrike">
              <a:latin typeface="Times New Roman"/>
            </a:endParaRPr>
          </a:p>
        </p:txBody>
      </p:sp>
      <p:sp>
        <p:nvSpPr>
          <p:cNvPr id="447"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448"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49"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50"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b050"/>
                </a:solidFill>
                <a:latin typeface="Times New Roman"/>
              </a:rPr>
              <a:t>A. Physical Addresses</a:t>
            </a:r>
            <a:endParaRPr b="0" lang="en-US" sz="3600" spc="-1" strike="noStrike">
              <a:solidFill>
                <a:srgbClr val="000000"/>
              </a:solidFill>
              <a:latin typeface="Calibri"/>
            </a:endParaRPr>
          </a:p>
        </p:txBody>
      </p:sp>
      <p:sp>
        <p:nvSpPr>
          <p:cNvPr id="451" name="Rectangle 14"/>
          <p:cNvSpPr/>
          <p:nvPr/>
        </p:nvSpPr>
        <p:spPr>
          <a:xfrm>
            <a:off x="314640" y="3531240"/>
            <a:ext cx="8534160" cy="1491840"/>
          </a:xfrm>
          <a:prstGeom prst="rect">
            <a:avLst/>
          </a:prstGeom>
          <a:solidFill>
            <a:srgbClr val="ffff00"/>
          </a:solidFill>
          <a:ln w="9525">
            <a:solidFill>
              <a:srgbClr val="000000"/>
            </a:solidFill>
            <a:miter/>
          </a:ln>
        </p:spPr>
        <p:style>
          <a:lnRef idx="0"/>
          <a:fillRef idx="0"/>
          <a:effectRef idx="0"/>
          <a:fontRef idx="minor"/>
        </p:style>
        <p:txBody>
          <a:bodyPr lIns="90000" rIns="90000" tIns="45000" bIns="45000" anchor="t">
            <a:spAutoFit/>
          </a:bodyPr>
          <a:p>
            <a:pPr algn="ctr">
              <a:lnSpc>
                <a:spcPct val="100000"/>
              </a:lnSpc>
              <a:buNone/>
            </a:pPr>
            <a:r>
              <a:rPr b="1" lang="en-US" sz="3200" spc="-1" strike="noStrike">
                <a:solidFill>
                  <a:srgbClr val="954f72"/>
                </a:solidFill>
                <a:latin typeface="Times New Roman"/>
              </a:rPr>
              <a:t>07:01:02:01:2C:4B</a:t>
            </a:r>
            <a:br/>
            <a:endParaRPr b="0" lang="en-US" sz="3200" spc="-1" strike="noStrike">
              <a:latin typeface="Arial"/>
            </a:endParaRPr>
          </a:p>
          <a:p>
            <a:pPr algn="ctr">
              <a:lnSpc>
                <a:spcPct val="100000"/>
              </a:lnSpc>
              <a:buNone/>
            </a:pPr>
            <a:r>
              <a:rPr b="1" lang="en-US" sz="2800" spc="-1" strike="noStrike">
                <a:solidFill>
                  <a:srgbClr val="000000"/>
                </a:solidFill>
                <a:latin typeface="Times New Roman"/>
              </a:rPr>
              <a:t>A 6-byte (12 hexadecimal digits) physical address.</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00cc"/>
                </a:solidFill>
                <a:latin typeface="Times New Roman"/>
              </a:rPr>
              <a:t>Standards Organizations </a:t>
            </a:r>
            <a:endParaRPr b="0" lang="en-US" sz="3600" spc="-1" strike="noStrike">
              <a:solidFill>
                <a:srgbClr val="000000"/>
              </a:solidFill>
              <a:latin typeface="Calibri"/>
            </a:endParaRPr>
          </a:p>
        </p:txBody>
      </p:sp>
      <p:sp>
        <p:nvSpPr>
          <p:cNvPr id="114" name="PlaceHolder 2"/>
          <p:cNvSpPr>
            <a:spLocks noGrp="1"/>
          </p:cNvSpPr>
          <p:nvPr>
            <p:ph/>
          </p:nvPr>
        </p:nvSpPr>
        <p:spPr>
          <a:xfrm>
            <a:off x="294840" y="1033200"/>
            <a:ext cx="8601840" cy="5341680"/>
          </a:xfrm>
          <a:prstGeom prst="rect">
            <a:avLst/>
          </a:prstGeom>
          <a:noFill/>
          <a:ln w="0">
            <a:noFill/>
          </a:ln>
        </p:spPr>
        <p:txBody>
          <a:bodyPr anchor="t">
            <a:normAutofit fontScale="95000"/>
          </a:bodyPr>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Standards are developed through the cooperation of </a:t>
            </a:r>
            <a:r>
              <a:rPr b="1" lang="en-US" sz="2400" spc="-1" strike="noStrike">
                <a:solidFill>
                  <a:srgbClr val="000000"/>
                </a:solidFill>
                <a:latin typeface="Times New Roman"/>
              </a:rPr>
              <a:t>standards creation committees</a:t>
            </a:r>
            <a:r>
              <a:rPr b="0" lang="en-US" sz="2400" spc="-1" strike="noStrike">
                <a:solidFill>
                  <a:srgbClr val="000000"/>
                </a:solidFill>
                <a:latin typeface="Times New Roman"/>
              </a:rPr>
              <a:t>, </a:t>
            </a:r>
            <a:r>
              <a:rPr b="1" lang="en-US" sz="2400" spc="-1" strike="noStrike">
                <a:solidFill>
                  <a:srgbClr val="000000"/>
                </a:solidFill>
                <a:latin typeface="Times New Roman"/>
              </a:rPr>
              <a:t>forums</a:t>
            </a:r>
            <a:r>
              <a:rPr b="0" lang="en-US" sz="2400" spc="-1" strike="noStrike">
                <a:solidFill>
                  <a:srgbClr val="000000"/>
                </a:solidFill>
                <a:latin typeface="Times New Roman"/>
              </a:rPr>
              <a:t>, and </a:t>
            </a:r>
            <a:r>
              <a:rPr b="1" lang="en-US" sz="2400" spc="-1" strike="noStrike">
                <a:solidFill>
                  <a:srgbClr val="000000"/>
                </a:solidFill>
                <a:latin typeface="Times New Roman"/>
              </a:rPr>
              <a:t>government regulatory agencies</a:t>
            </a:r>
            <a:r>
              <a:rPr b="0" lang="en-US" sz="2400" spc="-1" strike="noStrike">
                <a:solidFill>
                  <a:srgbClr val="000000"/>
                </a:solidFill>
                <a:latin typeface="Times New Roman"/>
              </a:rPr>
              <a:t>.</a:t>
            </a:r>
            <a:endParaRPr b="0" lang="en-US" sz="2400" spc="-1" strike="noStrike">
              <a:solidFill>
                <a:srgbClr val="000000"/>
              </a:solidFill>
              <a:latin typeface="Calibri"/>
            </a:endParaRPr>
          </a:p>
          <a:p>
            <a:pPr marL="228600" indent="-228600" algn="just">
              <a:lnSpc>
                <a:spcPct val="100000"/>
              </a:lnSpc>
              <a:spcBef>
                <a:spcPts val="1001"/>
              </a:spcBef>
              <a:buClr>
                <a:srgbClr val="ff0000"/>
              </a:buClr>
              <a:buFont typeface="Arial"/>
              <a:buChar char="•"/>
            </a:pPr>
            <a:r>
              <a:rPr b="1" lang="en-US" sz="2400" spc="-1" strike="noStrike">
                <a:solidFill>
                  <a:srgbClr val="ff0000"/>
                </a:solidFill>
                <a:latin typeface="Times New Roman"/>
              </a:rPr>
              <a:t>Standards Creation Committees</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000" spc="-1" strike="noStrike">
                <a:solidFill>
                  <a:srgbClr val="000000"/>
                </a:solidFill>
                <a:latin typeface="Times New Roman"/>
              </a:rPr>
              <a:t>International Organization for Standardization (ISO)</a:t>
            </a:r>
            <a:endParaRPr b="0" lang="en-US" sz="20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000" spc="-1" strike="noStrike">
                <a:solidFill>
                  <a:srgbClr val="000000"/>
                </a:solidFill>
                <a:latin typeface="Times New Roman"/>
              </a:rPr>
              <a:t>International Telecommunication Union-Telecommunication (ITU-T)</a:t>
            </a:r>
            <a:endParaRPr b="0" lang="en-US" sz="20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000" spc="-1" strike="noStrike">
                <a:solidFill>
                  <a:srgbClr val="000000"/>
                </a:solidFill>
                <a:latin typeface="Times New Roman"/>
              </a:rPr>
              <a:t>American National Standards Institute (ANSI)</a:t>
            </a:r>
            <a:endParaRPr b="0" lang="en-US" sz="20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000" spc="-1" strike="noStrike">
                <a:solidFill>
                  <a:srgbClr val="000000"/>
                </a:solidFill>
                <a:latin typeface="Times New Roman"/>
              </a:rPr>
              <a:t>Institute of Electrical and Electronics Engineers (IEEE)</a:t>
            </a:r>
            <a:endParaRPr b="0" lang="en-US" sz="20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000" spc="-1" strike="noStrike">
                <a:solidFill>
                  <a:srgbClr val="000000"/>
                </a:solidFill>
                <a:latin typeface="Times New Roman"/>
              </a:rPr>
              <a:t>Electronic Industries Association (EIA)</a:t>
            </a:r>
            <a:endParaRPr b="0" lang="en-US" sz="2000" spc="-1" strike="noStrike">
              <a:solidFill>
                <a:srgbClr val="000000"/>
              </a:solidFill>
              <a:latin typeface="Calibri"/>
            </a:endParaRPr>
          </a:p>
          <a:p>
            <a:pPr marL="228600" indent="-228600" algn="just">
              <a:lnSpc>
                <a:spcPct val="100000"/>
              </a:lnSpc>
              <a:spcBef>
                <a:spcPts val="1001"/>
              </a:spcBef>
              <a:buClr>
                <a:srgbClr val="ff0000"/>
              </a:buClr>
              <a:buFont typeface="Arial"/>
              <a:buChar char="•"/>
            </a:pPr>
            <a:r>
              <a:rPr b="1" lang="en-US" sz="2400" spc="-1" strike="noStrike">
                <a:solidFill>
                  <a:srgbClr val="ff0000"/>
                </a:solidFill>
                <a:latin typeface="Times New Roman"/>
              </a:rPr>
              <a:t>Forums</a:t>
            </a:r>
            <a:r>
              <a:rPr b="0" lang="en-US" sz="2400" spc="-1" strike="noStrike">
                <a:solidFill>
                  <a:srgbClr val="000000"/>
                </a:solidFill>
                <a:latin typeface="Times New Roman"/>
              </a:rPr>
              <a:t> made up of representatives from </a:t>
            </a:r>
            <a:r>
              <a:rPr b="1" lang="en-US" sz="2400" spc="-1" strike="noStrike">
                <a:solidFill>
                  <a:srgbClr val="000000"/>
                </a:solidFill>
                <a:latin typeface="Times New Roman"/>
              </a:rPr>
              <a:t>interested corporations</a:t>
            </a:r>
            <a:r>
              <a:rPr b="0" lang="en-US" sz="2400" spc="-1" strike="noStrike">
                <a:solidFill>
                  <a:srgbClr val="000000"/>
                </a:solidFill>
                <a:latin typeface="Times New Roman"/>
              </a:rPr>
              <a:t>.</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000" spc="-1" strike="noStrike">
                <a:solidFill>
                  <a:srgbClr val="000000"/>
                </a:solidFill>
                <a:latin typeface="Times New Roman"/>
              </a:rPr>
              <a:t>The forums work with universities and users to test, evaluate, and standardize new technologies.</a:t>
            </a:r>
            <a:endParaRPr b="0" lang="en-US" sz="20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All communications technology is subject to </a:t>
            </a:r>
            <a:r>
              <a:rPr b="1" lang="en-US" sz="2400" spc="-1" strike="noStrike">
                <a:solidFill>
                  <a:srgbClr val="ff0000"/>
                </a:solidFill>
                <a:latin typeface="Times New Roman"/>
              </a:rPr>
              <a:t>regulation by government agencies</a:t>
            </a:r>
            <a:r>
              <a:rPr b="0" lang="en-US" sz="2400" spc="-1" strike="noStrike">
                <a:solidFill>
                  <a:srgbClr val="000000"/>
                </a:solidFill>
                <a:latin typeface="Times New Roman"/>
              </a:rPr>
              <a:t> such as the Federal Communications Commission (</a:t>
            </a:r>
            <a:r>
              <a:rPr b="1" lang="en-US" sz="2400" spc="-1" strike="noStrike">
                <a:solidFill>
                  <a:srgbClr val="000000"/>
                </a:solidFill>
                <a:latin typeface="Times New Roman"/>
              </a:rPr>
              <a:t>FCC</a:t>
            </a:r>
            <a:r>
              <a:rPr b="0" lang="en-US" sz="2400" spc="-1" strike="noStrike">
                <a:solidFill>
                  <a:srgbClr val="000000"/>
                </a:solidFill>
                <a:latin typeface="Times New Roman"/>
              </a:rPr>
              <a:t>) in the United States. </a:t>
            </a:r>
            <a:endParaRPr b="0" lang="en-US" sz="2400" spc="-1" strike="noStrike">
              <a:solidFill>
                <a:srgbClr val="000000"/>
              </a:solidFill>
              <a:latin typeface="Calibri"/>
            </a:endParaRPr>
          </a:p>
        </p:txBody>
      </p:sp>
      <p:sp>
        <p:nvSpPr>
          <p:cNvPr id="115"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FFE1944D-7D91-4930-B2DC-DDE7495427D1}" type="slidenum">
              <a:rPr b="0" lang="en-US" sz="1200" spc="-1" strike="noStrike">
                <a:solidFill>
                  <a:srgbClr val="8b8b8b"/>
                </a:solidFill>
                <a:latin typeface="Calibri"/>
              </a:rPr>
              <a:t>6</a:t>
            </a:fld>
            <a:endParaRPr b="0" lang="en-US" sz="1200" spc="-1" strike="noStrike">
              <a:latin typeface="Times New Roman"/>
            </a:endParaRPr>
          </a:p>
        </p:txBody>
      </p:sp>
      <p:sp>
        <p:nvSpPr>
          <p:cNvPr id="116"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117"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18"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39" dur="indefinite" restart="never" nodeType="tmRoot">
          <p:childTnLst>
            <p:seq>
              <p:cTn id="40" dur="indefinite" nodeType="mainSeq">
                <p:childTnLst>
                  <p:par>
                    <p:cTn id="41" fill="hold">
                      <p:stCondLst>
                        <p:cond delay="indefinite"/>
                      </p:stCondLst>
                      <p:childTnLst>
                        <p:par>
                          <p:cTn id="42" fill="hold">
                            <p:stCondLst>
                              <p:cond delay="0"/>
                            </p:stCondLst>
                            <p:childTnLst>
                              <p:par>
                                <p:cTn id="43" nodeType="clickEffect" fill="hold" presetClass="entr" presetID="42">
                                  <p:stCondLst>
                                    <p:cond delay="0"/>
                                  </p:stCondLst>
                                  <p:childTnLst>
                                    <p:set>
                                      <p:cBhvr>
                                        <p:cTn id="44" dur="1" fill="hold">
                                          <p:stCondLst>
                                            <p:cond delay="0"/>
                                          </p:stCondLst>
                                        </p:cTn>
                                        <p:tgtEl>
                                          <p:spTgt spid="114">
                                            <p:txEl>
                                              <p:pRg st="7" end="7"/>
                                            </p:txEl>
                                          </p:spTgt>
                                        </p:tgtEl>
                                        <p:attrNameLst>
                                          <p:attrName>style.visibility</p:attrName>
                                        </p:attrNameLst>
                                      </p:cBhvr>
                                      <p:to>
                                        <p:strVal val="visible"/>
                                      </p:to>
                                    </p:set>
                                    <p:animEffect filter="fade" transition="in">
                                      <p:cBhvr additive="repl">
                                        <p:cTn id="45" dur="1000"/>
                                        <p:tgtEl>
                                          <p:spTgt spid="114">
                                            <p:txEl>
                                              <p:pRg st="7" end="7"/>
                                            </p:txEl>
                                          </p:spTgt>
                                        </p:tgtEl>
                                      </p:cBhvr>
                                    </p:animEffect>
                                    <p:anim calcmode="lin" valueType="num">
                                      <p:cBhvr additive="repl">
                                        <p:cTn id="46" dur="1000" fill="hold"/>
                                        <p:tgtEl>
                                          <p:spTgt spid="114">
                                            <p:txEl>
                                              <p:pRg st="7" end="7"/>
                                            </p:txEl>
                                          </p:spTgt>
                                        </p:tgtEl>
                                        <p:attrNameLst>
                                          <p:attrName>ppt_x</p:attrName>
                                        </p:attrNameLst>
                                      </p:cBhvr>
                                      <p:tavLst>
                                        <p:tav tm="0">
                                          <p:val>
                                            <p:strVal val="#ppt_x"/>
                                          </p:val>
                                        </p:tav>
                                        <p:tav tm="100000">
                                          <p:val>
                                            <p:strVal val="#ppt_x"/>
                                          </p:val>
                                        </p:tav>
                                      </p:tavLst>
                                    </p:anim>
                                    <p:anim calcmode="lin" valueType="num">
                                      <p:cBhvr additive="repl">
                                        <p:cTn id="47" dur="1000" fill="hold"/>
                                        <p:tgtEl>
                                          <p:spTgt spid="114">
                                            <p:txEl>
                                              <p:pRg st="7" end="7"/>
                                            </p:txEl>
                                          </p:spTgt>
                                        </p:tgtEl>
                                        <p:attrNameLst>
                                          <p:attrName>ppt_y</p:attrName>
                                        </p:attrNameLst>
                                      </p:cBhvr>
                                      <p:tavLst>
                                        <p:tav tm="0">
                                          <p:val>
                                            <p:strVal val="#ppt_y+.1"/>
                                          </p:val>
                                        </p:tav>
                                        <p:tav tm="100000">
                                          <p:val>
                                            <p:strVal val="#ppt_y"/>
                                          </p:val>
                                        </p:tav>
                                      </p:tavLst>
                                    </p:anim>
                                  </p:childTnLst>
                                </p:cTn>
                              </p:par>
                              <p:par>
                                <p:cTn id="48" nodeType="withEffect" fill="hold" presetClass="entr" presetID="42">
                                  <p:stCondLst>
                                    <p:cond delay="0"/>
                                  </p:stCondLst>
                                  <p:childTnLst>
                                    <p:set>
                                      <p:cBhvr>
                                        <p:cTn id="49" dur="1" fill="hold">
                                          <p:stCondLst>
                                            <p:cond delay="0"/>
                                          </p:stCondLst>
                                        </p:cTn>
                                        <p:tgtEl>
                                          <p:spTgt spid="114">
                                            <p:txEl>
                                              <p:pRg st="8" end="8"/>
                                            </p:txEl>
                                          </p:spTgt>
                                        </p:tgtEl>
                                        <p:attrNameLst>
                                          <p:attrName>style.visibility</p:attrName>
                                        </p:attrNameLst>
                                      </p:cBhvr>
                                      <p:to>
                                        <p:strVal val="visible"/>
                                      </p:to>
                                    </p:set>
                                    <p:animEffect filter="fade" transition="in">
                                      <p:cBhvr additive="repl">
                                        <p:cTn id="50" dur="1000"/>
                                        <p:tgtEl>
                                          <p:spTgt spid="114">
                                            <p:txEl>
                                              <p:pRg st="8" end="8"/>
                                            </p:txEl>
                                          </p:spTgt>
                                        </p:tgtEl>
                                      </p:cBhvr>
                                    </p:animEffect>
                                    <p:anim calcmode="lin" valueType="num">
                                      <p:cBhvr additive="repl">
                                        <p:cTn id="51" dur="1000" fill="hold"/>
                                        <p:tgtEl>
                                          <p:spTgt spid="114">
                                            <p:txEl>
                                              <p:pRg st="8" end="8"/>
                                            </p:txEl>
                                          </p:spTgt>
                                        </p:tgtEl>
                                        <p:attrNameLst>
                                          <p:attrName>ppt_x</p:attrName>
                                        </p:attrNameLst>
                                      </p:cBhvr>
                                      <p:tavLst>
                                        <p:tav tm="0">
                                          <p:val>
                                            <p:strVal val="#ppt_x"/>
                                          </p:val>
                                        </p:tav>
                                        <p:tav tm="100000">
                                          <p:val>
                                            <p:strVal val="#ppt_x"/>
                                          </p:val>
                                        </p:tav>
                                      </p:tavLst>
                                    </p:anim>
                                    <p:anim calcmode="lin" valueType="num">
                                      <p:cBhvr additive="repl">
                                        <p:cTn id="52" dur="1000" fill="hold"/>
                                        <p:tgtEl>
                                          <p:spTgt spid="114">
                                            <p:txEl>
                                              <p:pRg st="8" end="8"/>
                                            </p:txEl>
                                          </p:spTgt>
                                        </p:tgtEl>
                                        <p:attrNameLst>
                                          <p:attrName>ppt_y</p:attrName>
                                        </p:attrNameLst>
                                      </p:cBhvr>
                                      <p:tavLst>
                                        <p:tav tm="0">
                                          <p:val>
                                            <p:strVal val="#ppt_y+.1"/>
                                          </p:val>
                                        </p:tav>
                                        <p:tav tm="100000">
                                          <p:val>
                                            <p:strVal val="#ppt_y"/>
                                          </p:val>
                                        </p:tav>
                                      </p:tavLst>
                                    </p:anim>
                                  </p:childTnLst>
                                </p:cTn>
                              </p:par>
                              <p:par>
                                <p:cTn id="53" nodeType="withEffect" fill="hold" presetClass="entr" presetID="42">
                                  <p:stCondLst>
                                    <p:cond delay="0"/>
                                  </p:stCondLst>
                                  <p:childTnLst>
                                    <p:set>
                                      <p:cBhvr>
                                        <p:cTn id="54" dur="1" fill="hold">
                                          <p:stCondLst>
                                            <p:cond delay="0"/>
                                          </p:stCondLst>
                                        </p:cTn>
                                        <p:tgtEl>
                                          <p:spTgt spid="114">
                                            <p:txEl>
                                              <p:pRg st="9" end="9"/>
                                            </p:txEl>
                                          </p:spTgt>
                                        </p:tgtEl>
                                        <p:attrNameLst>
                                          <p:attrName>style.visibility</p:attrName>
                                        </p:attrNameLst>
                                      </p:cBhvr>
                                      <p:to>
                                        <p:strVal val="visible"/>
                                      </p:to>
                                    </p:set>
                                    <p:animEffect filter="fade" transition="in">
                                      <p:cBhvr additive="repl">
                                        <p:cTn id="55" dur="1000"/>
                                        <p:tgtEl>
                                          <p:spTgt spid="114">
                                            <p:txEl>
                                              <p:pRg st="9" end="9"/>
                                            </p:txEl>
                                          </p:spTgt>
                                        </p:tgtEl>
                                      </p:cBhvr>
                                    </p:animEffect>
                                    <p:anim calcmode="lin" valueType="num">
                                      <p:cBhvr additive="repl">
                                        <p:cTn id="56" dur="1000" fill="hold"/>
                                        <p:tgtEl>
                                          <p:spTgt spid="114">
                                            <p:txEl>
                                              <p:pRg st="9" end="9"/>
                                            </p:txEl>
                                          </p:spTgt>
                                        </p:tgtEl>
                                        <p:attrNameLst>
                                          <p:attrName>ppt_x</p:attrName>
                                        </p:attrNameLst>
                                      </p:cBhvr>
                                      <p:tavLst>
                                        <p:tav tm="0">
                                          <p:val>
                                            <p:strVal val="#ppt_x"/>
                                          </p:val>
                                        </p:tav>
                                        <p:tav tm="100000">
                                          <p:val>
                                            <p:strVal val="#ppt_x"/>
                                          </p:val>
                                        </p:tav>
                                      </p:tavLst>
                                    </p:anim>
                                    <p:anim calcmode="lin" valueType="num">
                                      <p:cBhvr additive="repl">
                                        <p:cTn id="57" dur="1000" fill="hold"/>
                                        <p:tgtEl>
                                          <p:spTgt spid="11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Logical addresses are necessary for universal communications that are independent of underlying physical networks. Physical addresses are not adequate in an internetwork environment where different networks can have different address formats. </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A universal addressing system is needed in which each host can be identified uniquely, regardless of the underlying physical network. </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The logical addresses are designed for this purpose. A logical address in the Internet is currently a 32-bit address that can uniquely define a host connected to the Internet. </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No two publicly addressed and visible hosts on the Internet can have the same IP address.</a:t>
            </a:r>
            <a:endParaRPr b="0" lang="en-US" sz="2400" spc="-1" strike="noStrike">
              <a:solidFill>
                <a:srgbClr val="000000"/>
              </a:solidFill>
              <a:latin typeface="Calibri"/>
            </a:endParaRPr>
          </a:p>
        </p:txBody>
      </p:sp>
      <p:sp>
        <p:nvSpPr>
          <p:cNvPr id="453"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C2E55E28-1AD2-4E25-AB2D-F8E0C478E994}" type="slidenum">
              <a:rPr b="0" lang="en-US" sz="1200" spc="-1" strike="noStrike">
                <a:solidFill>
                  <a:srgbClr val="8b8b8b"/>
                </a:solidFill>
                <a:latin typeface="Calibri"/>
              </a:rPr>
              <a:t>60</a:t>
            </a:fld>
            <a:endParaRPr b="0" lang="en-US" sz="1200" spc="-1" strike="noStrike">
              <a:latin typeface="Times New Roman"/>
            </a:endParaRPr>
          </a:p>
        </p:txBody>
      </p:sp>
      <p:sp>
        <p:nvSpPr>
          <p:cNvPr id="454"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455"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56"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57"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b050"/>
                </a:solidFill>
                <a:latin typeface="Times New Roman"/>
              </a:rPr>
              <a:t>B. Logical Addresses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90000"/>
              </a:lnSpc>
              <a:spcBef>
                <a:spcPts val="1001"/>
              </a:spcBef>
              <a:buClr>
                <a:srgbClr val="0000cc"/>
              </a:buClr>
              <a:buFont typeface="Arial"/>
              <a:buChar char="•"/>
            </a:pPr>
            <a:r>
              <a:rPr b="1" lang="en-US" sz="2800" spc="-1" strike="noStrike">
                <a:solidFill>
                  <a:srgbClr val="0000cc"/>
                </a:solidFill>
                <a:latin typeface="Times New Roman"/>
              </a:rPr>
              <a:t>Example: </a:t>
            </a:r>
            <a:r>
              <a:rPr b="0" lang="en-US" sz="2800" spc="-1" strike="noStrike">
                <a:solidFill>
                  <a:srgbClr val="000000"/>
                </a:solidFill>
                <a:latin typeface="Times New Roman"/>
              </a:rPr>
              <a:t>The Following Figure (next slide) shows a part of an internet with two routers connecting three LANs. </a:t>
            </a:r>
            <a:endParaRPr b="0" lang="en-US" sz="28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600" spc="-1" strike="noStrike">
                <a:solidFill>
                  <a:srgbClr val="000000"/>
                </a:solidFill>
                <a:latin typeface="Times New Roman"/>
              </a:rPr>
              <a:t>Each device (computer or router) has a pair of addresses (logical and physical) for each connection. </a:t>
            </a:r>
            <a:endParaRPr b="0" lang="en-US" sz="26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600" spc="-1" strike="noStrike">
                <a:solidFill>
                  <a:srgbClr val="000000"/>
                </a:solidFill>
                <a:latin typeface="Times New Roman"/>
              </a:rPr>
              <a:t>In this case, each computer is connected to only one link and therefore has only one pair of addresses. </a:t>
            </a:r>
            <a:endParaRPr b="0" lang="en-US" sz="26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600" spc="-1" strike="noStrike">
                <a:solidFill>
                  <a:srgbClr val="000000"/>
                </a:solidFill>
                <a:latin typeface="Times New Roman"/>
              </a:rPr>
              <a:t>Each router, however, is connected to three networks (only two are shown in the figure). </a:t>
            </a:r>
            <a:endParaRPr b="0" lang="en-US" sz="2600" spc="-1" strike="noStrike">
              <a:solidFill>
                <a:srgbClr val="000000"/>
              </a:solidFill>
              <a:latin typeface="Calibri"/>
            </a:endParaRPr>
          </a:p>
          <a:p>
            <a:pPr lvl="1" marL="685800" indent="-228600" algn="just">
              <a:lnSpc>
                <a:spcPct val="90000"/>
              </a:lnSpc>
              <a:spcBef>
                <a:spcPts val="499"/>
              </a:spcBef>
              <a:buClr>
                <a:srgbClr val="000000"/>
              </a:buClr>
              <a:buFont typeface="Arial"/>
              <a:buChar char="•"/>
            </a:pPr>
            <a:r>
              <a:rPr b="0" lang="en-US" sz="2600" spc="-1" strike="noStrike">
                <a:solidFill>
                  <a:srgbClr val="000000"/>
                </a:solidFill>
                <a:latin typeface="Times New Roman"/>
              </a:rPr>
              <a:t>So each router has three pairs of addresses, one for each connection. </a:t>
            </a:r>
            <a:endParaRPr b="0" lang="en-US" sz="2600" spc="-1" strike="noStrike">
              <a:solidFill>
                <a:srgbClr val="000000"/>
              </a:solidFill>
              <a:latin typeface="Calibri"/>
            </a:endParaRPr>
          </a:p>
          <a:p>
            <a:pPr algn="just">
              <a:lnSpc>
                <a:spcPct val="90000"/>
              </a:lnSpc>
              <a:spcBef>
                <a:spcPts val="1001"/>
              </a:spcBef>
              <a:buNone/>
            </a:pPr>
            <a:endParaRPr b="0" lang="en-US" sz="2600" spc="-1" strike="noStrike">
              <a:solidFill>
                <a:srgbClr val="000000"/>
              </a:solidFill>
              <a:latin typeface="Calibri"/>
            </a:endParaRPr>
          </a:p>
        </p:txBody>
      </p:sp>
      <p:sp>
        <p:nvSpPr>
          <p:cNvPr id="459"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8E6701BA-B873-4B21-BE0A-DF5210C0FD3B}" type="slidenum">
              <a:rPr b="0" lang="en-US" sz="1200" spc="-1" strike="noStrike">
                <a:solidFill>
                  <a:srgbClr val="8b8b8b"/>
                </a:solidFill>
                <a:latin typeface="Calibri"/>
              </a:rPr>
              <a:t>61</a:t>
            </a:fld>
            <a:endParaRPr b="0" lang="en-US" sz="1200" spc="-1" strike="noStrike">
              <a:latin typeface="Times New Roman"/>
            </a:endParaRPr>
          </a:p>
        </p:txBody>
      </p:sp>
      <p:sp>
        <p:nvSpPr>
          <p:cNvPr id="460"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461"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62"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63"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b050"/>
                </a:solidFill>
                <a:latin typeface="Times New Roman"/>
              </a:rPr>
              <a:t>B. Logical Addresses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3A5FECFC-EC8A-41DC-B861-691538B57FA1}" type="slidenum">
              <a:rPr b="0" lang="en-US" sz="1200" spc="-1" strike="noStrike">
                <a:solidFill>
                  <a:srgbClr val="8b8b8b"/>
                </a:solidFill>
                <a:latin typeface="Calibri"/>
              </a:rPr>
              <a:t>61</a:t>
            </a:fld>
            <a:endParaRPr b="0" lang="en-US" sz="1200" spc="-1" strike="noStrike">
              <a:latin typeface="Times New Roman"/>
            </a:endParaRPr>
          </a:p>
        </p:txBody>
      </p:sp>
      <p:sp>
        <p:nvSpPr>
          <p:cNvPr id="465" name="PlaceHolder 2"/>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466"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67"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pic>
        <p:nvPicPr>
          <p:cNvPr id="468" name="Picture 6" descr=""/>
          <p:cNvPicPr/>
          <p:nvPr/>
        </p:nvPicPr>
        <p:blipFill>
          <a:blip r:embed="rId1"/>
          <a:stretch/>
        </p:blipFill>
        <p:spPr>
          <a:xfrm>
            <a:off x="1119600" y="902880"/>
            <a:ext cx="6519960" cy="5460840"/>
          </a:xfrm>
          <a:prstGeom prst="rect">
            <a:avLst/>
          </a:prstGeom>
          <a:ln w="0">
            <a:noFill/>
          </a:ln>
        </p:spPr>
      </p:pic>
      <p:sp>
        <p:nvSpPr>
          <p:cNvPr id="469" name="PlaceHolder 3"/>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b050"/>
                </a:solidFill>
                <a:latin typeface="Times New Roman"/>
              </a:rPr>
              <a:t>B. Logical Addresses</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b050"/>
                </a:solidFill>
                <a:latin typeface="Times New Roman"/>
              </a:rPr>
              <a:t>C. Port Addresses</a:t>
            </a:r>
            <a:endParaRPr b="0" lang="en-US" sz="3600" spc="-1" strike="noStrike">
              <a:solidFill>
                <a:srgbClr val="000000"/>
              </a:solidFill>
              <a:latin typeface="Calibri"/>
            </a:endParaRPr>
          </a:p>
        </p:txBody>
      </p:sp>
      <p:sp>
        <p:nvSpPr>
          <p:cNvPr id="471" name="PlaceHolder 2"/>
          <p:cNvSpPr>
            <a:spLocks noGrp="1"/>
          </p:cNvSpPr>
          <p:nvPr>
            <p:ph/>
          </p:nvPr>
        </p:nvSpPr>
        <p:spPr>
          <a:xfrm>
            <a:off x="294840" y="1054440"/>
            <a:ext cx="8601840" cy="532044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The IP address and the physical address are necessary for a quantity of data to travel from a source to the destination host. </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However, arrival at the destination host is not the final objective of data communications on the Internet. </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A system that sends nothing but data from one computer to another is not complete. </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Today, computers are devices that can run multiple processes at the same time. </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The end objective of Internet communication is a process communicating with another process. </a:t>
            </a:r>
            <a:endParaRPr b="0" lang="en-US" sz="2800" spc="-1" strike="noStrike">
              <a:solidFill>
                <a:srgbClr val="000000"/>
              </a:solidFill>
              <a:latin typeface="Calibri"/>
            </a:endParaRPr>
          </a:p>
        </p:txBody>
      </p:sp>
      <p:sp>
        <p:nvSpPr>
          <p:cNvPr id="472"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DB322AA3-1C86-45E2-ABB6-7751213AD29C}" type="slidenum">
              <a:rPr b="0" lang="en-US" sz="1200" spc="-1" strike="noStrike">
                <a:solidFill>
                  <a:srgbClr val="8b8b8b"/>
                </a:solidFill>
                <a:latin typeface="Calibri"/>
              </a:rPr>
              <a:t>63</a:t>
            </a:fld>
            <a:endParaRPr b="0" lang="en-US" sz="1200" spc="-1" strike="noStrike">
              <a:latin typeface="Times New Roman"/>
            </a:endParaRPr>
          </a:p>
        </p:txBody>
      </p:sp>
      <p:sp>
        <p:nvSpPr>
          <p:cNvPr id="473"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474"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75"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b050"/>
                </a:solidFill>
                <a:latin typeface="Times New Roman"/>
              </a:rPr>
              <a:t>C. Port Addresses</a:t>
            </a:r>
            <a:endParaRPr b="0" lang="en-US" sz="3600" spc="-1" strike="noStrike">
              <a:solidFill>
                <a:srgbClr val="000000"/>
              </a:solidFill>
              <a:latin typeface="Calibri"/>
            </a:endParaRPr>
          </a:p>
        </p:txBody>
      </p:sp>
      <p:sp>
        <p:nvSpPr>
          <p:cNvPr id="477" name="PlaceHolder 2"/>
          <p:cNvSpPr>
            <a:spLocks noGrp="1"/>
          </p:cNvSpPr>
          <p:nvPr>
            <p:ph/>
          </p:nvPr>
        </p:nvSpPr>
        <p:spPr>
          <a:xfrm>
            <a:off x="294840" y="982800"/>
            <a:ext cx="8601840" cy="53920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1" lang="en-US" sz="2800" spc="-1" strike="noStrike">
                <a:solidFill>
                  <a:srgbClr val="000000"/>
                </a:solidFill>
                <a:latin typeface="Times New Roman"/>
              </a:rPr>
              <a:t>For example, </a:t>
            </a:r>
            <a:endParaRPr b="0" lang="en-US" sz="28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Computer </a:t>
            </a:r>
            <a:r>
              <a:rPr b="1" lang="en-US" sz="2400" spc="-1" strike="noStrike">
                <a:solidFill>
                  <a:srgbClr val="ff0000"/>
                </a:solidFill>
                <a:latin typeface="Times New Roman"/>
              </a:rPr>
              <a:t>A</a:t>
            </a:r>
            <a:r>
              <a:rPr b="0" lang="en-US" sz="2400" spc="-1" strike="noStrike">
                <a:solidFill>
                  <a:srgbClr val="000000"/>
                </a:solidFill>
                <a:latin typeface="Times New Roman"/>
              </a:rPr>
              <a:t> can communicate with computer </a:t>
            </a:r>
            <a:r>
              <a:rPr b="1" lang="en-US" sz="2400" spc="-1" strike="noStrike">
                <a:solidFill>
                  <a:srgbClr val="ff0000"/>
                </a:solidFill>
                <a:latin typeface="Times New Roman"/>
              </a:rPr>
              <a:t>C</a:t>
            </a:r>
            <a:r>
              <a:rPr b="0" lang="en-US" sz="2400" spc="-1" strike="noStrike">
                <a:solidFill>
                  <a:srgbClr val="000000"/>
                </a:solidFill>
                <a:latin typeface="Times New Roman"/>
              </a:rPr>
              <a:t> by using </a:t>
            </a:r>
            <a:r>
              <a:rPr b="1" lang="en-US" sz="2400" spc="-1" strike="noStrike">
                <a:solidFill>
                  <a:srgbClr val="0000cc"/>
                </a:solidFill>
                <a:latin typeface="Times New Roman"/>
              </a:rPr>
              <a:t>TELNET</a:t>
            </a:r>
            <a:r>
              <a:rPr b="0" lang="en-US" sz="2400" spc="-1" strike="noStrike">
                <a:solidFill>
                  <a:srgbClr val="000000"/>
                </a:solidFill>
                <a:latin typeface="Times New Roman"/>
              </a:rPr>
              <a:t>. At the same time, computer </a:t>
            </a:r>
            <a:r>
              <a:rPr b="1" lang="en-US" sz="2400" spc="-1" strike="noStrike">
                <a:solidFill>
                  <a:srgbClr val="ff0000"/>
                </a:solidFill>
                <a:latin typeface="Times New Roman"/>
              </a:rPr>
              <a:t>A</a:t>
            </a:r>
            <a:r>
              <a:rPr b="0" lang="en-US" sz="2400" spc="-1" strike="noStrike">
                <a:solidFill>
                  <a:srgbClr val="000000"/>
                </a:solidFill>
                <a:latin typeface="Times New Roman"/>
              </a:rPr>
              <a:t> communicates with computer </a:t>
            </a:r>
            <a:r>
              <a:rPr b="1" lang="en-US" sz="2400" spc="-1" strike="noStrike">
                <a:solidFill>
                  <a:srgbClr val="ff0000"/>
                </a:solidFill>
                <a:latin typeface="Times New Roman"/>
              </a:rPr>
              <a:t>B</a:t>
            </a:r>
            <a:r>
              <a:rPr b="0" lang="en-US" sz="2400" spc="-1" strike="noStrike">
                <a:solidFill>
                  <a:srgbClr val="000000"/>
                </a:solidFill>
                <a:latin typeface="Times New Roman"/>
              </a:rPr>
              <a:t> by using the </a:t>
            </a:r>
            <a:r>
              <a:rPr b="1" lang="en-US" sz="2400" spc="-1" strike="noStrike">
                <a:solidFill>
                  <a:srgbClr val="0000cc"/>
                </a:solidFill>
                <a:latin typeface="Times New Roman"/>
              </a:rPr>
              <a:t>File Transfer Protocol (FTP)</a:t>
            </a:r>
            <a:r>
              <a:rPr b="0" lang="en-US" sz="2400" spc="-1" strike="noStrike">
                <a:solidFill>
                  <a:srgbClr val="000000"/>
                </a:solidFill>
                <a:latin typeface="Times New Roman"/>
              </a:rPr>
              <a:t>.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For these processes to receive data simultaneously, we need a method to label the different processes.</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In other words, </a:t>
            </a:r>
            <a:r>
              <a:rPr b="1" lang="en-US" sz="2800" spc="-1" strike="noStrike">
                <a:solidFill>
                  <a:srgbClr val="000000"/>
                </a:solidFill>
                <a:latin typeface="Times New Roman"/>
              </a:rPr>
              <a:t>they need addresses</a:t>
            </a:r>
            <a:r>
              <a:rPr b="0" lang="en-US" sz="2800" spc="-1" strike="noStrike">
                <a:solidFill>
                  <a:srgbClr val="000000"/>
                </a:solidFill>
                <a:latin typeface="Times New Roman"/>
              </a:rPr>
              <a:t>. </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In the TCP/IP architecture, the label assigned to a process is called a </a:t>
            </a:r>
            <a:r>
              <a:rPr b="1" lang="en-US" sz="2800" spc="-1" strike="noStrike">
                <a:solidFill>
                  <a:srgbClr val="ff0000"/>
                </a:solidFill>
                <a:latin typeface="Times New Roman"/>
              </a:rPr>
              <a:t>port address</a:t>
            </a:r>
            <a:r>
              <a:rPr b="0" lang="en-US" sz="2800" spc="-1" strike="noStrike">
                <a:solidFill>
                  <a:srgbClr val="000000"/>
                </a:solidFill>
                <a:latin typeface="Times New Roman"/>
              </a:rPr>
              <a:t>. </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A port address in TCP/IP is 16 bits in length.</a:t>
            </a:r>
            <a:endParaRPr b="0" lang="en-US" sz="2800" spc="-1" strike="noStrike">
              <a:solidFill>
                <a:srgbClr val="000000"/>
              </a:solidFill>
              <a:latin typeface="Calibri"/>
            </a:endParaRPr>
          </a:p>
        </p:txBody>
      </p:sp>
      <p:sp>
        <p:nvSpPr>
          <p:cNvPr id="478"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9CE1562E-502D-4847-AE16-27A3CBD7EA42}" type="slidenum">
              <a:rPr b="0" lang="en-US" sz="1200" spc="-1" strike="noStrike">
                <a:solidFill>
                  <a:srgbClr val="8b8b8b"/>
                </a:solidFill>
                <a:latin typeface="Calibri"/>
              </a:rPr>
              <a:t>64</a:t>
            </a:fld>
            <a:endParaRPr b="0" lang="en-US" sz="1200" spc="-1" strike="noStrike">
              <a:latin typeface="Times New Roman"/>
            </a:endParaRPr>
          </a:p>
        </p:txBody>
      </p:sp>
      <p:sp>
        <p:nvSpPr>
          <p:cNvPr id="479"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480"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81"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b050"/>
                </a:solidFill>
                <a:latin typeface="Times New Roman"/>
              </a:rPr>
              <a:t>C. Port Addresses</a:t>
            </a:r>
            <a:endParaRPr b="0" lang="en-US" sz="3600" spc="-1" strike="noStrike">
              <a:solidFill>
                <a:srgbClr val="000000"/>
              </a:solidFill>
              <a:latin typeface="Calibri"/>
            </a:endParaRPr>
          </a:p>
        </p:txBody>
      </p:sp>
      <p:sp>
        <p:nvSpPr>
          <p:cNvPr id="483" name="PlaceHolder 2"/>
          <p:cNvSpPr>
            <a:spLocks noGrp="1"/>
          </p:cNvSpPr>
          <p:nvPr>
            <p:ph/>
          </p:nvPr>
        </p:nvSpPr>
        <p:spPr>
          <a:xfrm>
            <a:off x="294840" y="927000"/>
            <a:ext cx="8601840" cy="5447880"/>
          </a:xfrm>
          <a:prstGeom prst="rect">
            <a:avLst/>
          </a:prstGeom>
          <a:noFill/>
          <a:ln w="0">
            <a:noFill/>
          </a:ln>
        </p:spPr>
        <p:txBody>
          <a:bodyPr anchor="t">
            <a:normAutofit/>
          </a:bodyPr>
          <a:p>
            <a:pPr marL="228600" indent="-228600" algn="just">
              <a:lnSpc>
                <a:spcPct val="100000"/>
              </a:lnSpc>
              <a:spcBef>
                <a:spcPts val="1001"/>
              </a:spcBef>
              <a:buClr>
                <a:srgbClr val="0000cc"/>
              </a:buClr>
              <a:buFont typeface="Arial"/>
              <a:buChar char="•"/>
            </a:pPr>
            <a:r>
              <a:rPr b="1" lang="en-US" sz="2400" spc="-1" strike="noStrike">
                <a:solidFill>
                  <a:srgbClr val="0000cc"/>
                </a:solidFill>
                <a:latin typeface="Times New Roman"/>
              </a:rPr>
              <a:t>Example: </a:t>
            </a:r>
            <a:r>
              <a:rPr b="0" lang="en-US" sz="2400" spc="-1" strike="noStrike">
                <a:solidFill>
                  <a:srgbClr val="000000"/>
                </a:solidFill>
                <a:latin typeface="Times New Roman"/>
              </a:rPr>
              <a:t>The following Figure (Next Slide) shows two computers communicating via the Internet.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The sending computer is running three processes at this time with port addresses </a:t>
            </a:r>
            <a:r>
              <a:rPr b="1" lang="en-US" sz="2400" spc="-1" strike="noStrike">
                <a:solidFill>
                  <a:srgbClr val="0000cc"/>
                </a:solidFill>
                <a:latin typeface="Times New Roman"/>
              </a:rPr>
              <a:t>a</a:t>
            </a:r>
            <a:r>
              <a:rPr b="0" lang="en-US" sz="2400" spc="-1" strike="noStrike">
                <a:solidFill>
                  <a:srgbClr val="000000"/>
                </a:solidFill>
                <a:latin typeface="Times New Roman"/>
              </a:rPr>
              <a:t>,</a:t>
            </a:r>
            <a:r>
              <a:rPr b="1" lang="en-US" sz="2400" spc="-1" strike="noStrike">
                <a:solidFill>
                  <a:srgbClr val="0000cc"/>
                </a:solidFill>
                <a:latin typeface="Times New Roman"/>
              </a:rPr>
              <a:t> b</a:t>
            </a:r>
            <a:r>
              <a:rPr b="0" lang="en-US" sz="2400" spc="-1" strike="noStrike">
                <a:solidFill>
                  <a:srgbClr val="000000"/>
                </a:solidFill>
                <a:latin typeface="Times New Roman"/>
              </a:rPr>
              <a:t>, and </a:t>
            </a:r>
            <a:r>
              <a:rPr b="1" lang="en-US" sz="2400" spc="-1" strike="noStrike">
                <a:solidFill>
                  <a:srgbClr val="0000cc"/>
                </a:solidFill>
                <a:latin typeface="Times New Roman"/>
              </a:rPr>
              <a:t>c</a:t>
            </a:r>
            <a:r>
              <a:rPr b="0" lang="en-US" sz="2400" spc="-1" strike="noStrike">
                <a:solidFill>
                  <a:srgbClr val="000000"/>
                </a:solidFill>
                <a:latin typeface="Times New Roman"/>
              </a:rPr>
              <a:t>.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The receiving computer is running two processes at this time with port addresses</a:t>
            </a:r>
            <a:r>
              <a:rPr b="1" lang="en-US" sz="2400" spc="-1" strike="noStrike">
                <a:solidFill>
                  <a:srgbClr val="ff0000"/>
                </a:solidFill>
                <a:latin typeface="Times New Roman"/>
              </a:rPr>
              <a:t> j </a:t>
            </a:r>
            <a:r>
              <a:rPr b="0" lang="en-US" sz="2400" spc="-1" strike="noStrike">
                <a:solidFill>
                  <a:srgbClr val="000000"/>
                </a:solidFill>
                <a:latin typeface="Times New Roman"/>
              </a:rPr>
              <a:t>and </a:t>
            </a:r>
            <a:r>
              <a:rPr b="1" lang="en-US" sz="2400" spc="-1" strike="noStrike">
                <a:solidFill>
                  <a:srgbClr val="ff0000"/>
                </a:solidFill>
                <a:latin typeface="Times New Roman"/>
              </a:rPr>
              <a:t>k</a:t>
            </a:r>
            <a:r>
              <a:rPr b="0" lang="en-US" sz="2400" spc="-1" strike="noStrike">
                <a:solidFill>
                  <a:srgbClr val="000000"/>
                </a:solidFill>
                <a:latin typeface="Times New Roman"/>
              </a:rPr>
              <a:t>.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Process </a:t>
            </a:r>
            <a:r>
              <a:rPr b="1" lang="en-US" sz="2400" spc="-1" strike="noStrike">
                <a:solidFill>
                  <a:srgbClr val="0000cc"/>
                </a:solidFill>
                <a:latin typeface="Times New Roman"/>
              </a:rPr>
              <a:t>a</a:t>
            </a:r>
            <a:r>
              <a:rPr b="0" lang="en-US" sz="2400" spc="-1" strike="noStrike">
                <a:solidFill>
                  <a:srgbClr val="000000"/>
                </a:solidFill>
                <a:latin typeface="Times New Roman"/>
              </a:rPr>
              <a:t> in the sending computer needs to communicate with process </a:t>
            </a:r>
            <a:r>
              <a:rPr b="1" lang="en-US" sz="2400" spc="-1" strike="noStrike">
                <a:solidFill>
                  <a:srgbClr val="ff0000"/>
                </a:solidFill>
                <a:latin typeface="Times New Roman"/>
              </a:rPr>
              <a:t>j</a:t>
            </a:r>
            <a:r>
              <a:rPr b="0" lang="en-US" sz="2400" spc="-1" strike="noStrike">
                <a:solidFill>
                  <a:srgbClr val="000000"/>
                </a:solidFill>
                <a:latin typeface="Times New Roman"/>
              </a:rPr>
              <a:t> in the receiving computer. </a:t>
            </a:r>
            <a:endParaRPr b="0" lang="en-US" sz="2400" spc="-1" strike="noStrike">
              <a:solidFill>
                <a:srgbClr val="000000"/>
              </a:solidFill>
              <a:latin typeface="Calibri"/>
            </a:endParaRPr>
          </a:p>
          <a:p>
            <a:pPr marL="228600" indent="-228600" algn="just">
              <a:lnSpc>
                <a:spcPct val="100000"/>
              </a:lnSpc>
              <a:spcBef>
                <a:spcPts val="1001"/>
              </a:spcBef>
              <a:buClr>
                <a:srgbClr val="ff0000"/>
              </a:buClr>
              <a:buFont typeface="Arial"/>
              <a:buChar char="•"/>
            </a:pPr>
            <a:r>
              <a:rPr b="1" lang="en-US" sz="2400" spc="-1" strike="noStrike">
                <a:solidFill>
                  <a:srgbClr val="ff0000"/>
                </a:solidFill>
                <a:latin typeface="Times New Roman"/>
              </a:rPr>
              <a:t>Note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Physical addresses change from hop to hop, logical and port addresses remain the same from the source to destination. </a:t>
            </a:r>
            <a:endParaRPr b="0" lang="en-US" sz="24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A port address is a 16-bit address represented by one decimal number as shown: </a:t>
            </a:r>
            <a:r>
              <a:rPr b="1" lang="en-US" sz="2400" spc="-1" strike="noStrike">
                <a:solidFill>
                  <a:srgbClr val="000000"/>
                </a:solidFill>
                <a:latin typeface="Times New Roman"/>
              </a:rPr>
              <a:t>753</a:t>
            </a:r>
            <a:r>
              <a:rPr b="0" lang="en-US" sz="2400" spc="-1" strike="noStrike">
                <a:solidFill>
                  <a:srgbClr val="000000"/>
                </a:solidFill>
                <a:latin typeface="Times New Roman"/>
              </a:rPr>
              <a:t>. </a:t>
            </a:r>
            <a:endParaRPr b="0" lang="en-US" sz="2400" spc="-1" strike="noStrike">
              <a:solidFill>
                <a:srgbClr val="000000"/>
              </a:solidFill>
              <a:latin typeface="Calibri"/>
            </a:endParaRPr>
          </a:p>
        </p:txBody>
      </p:sp>
      <p:sp>
        <p:nvSpPr>
          <p:cNvPr id="484"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7B6F8019-A25B-48FC-B38B-A3725668DD8A}" type="slidenum">
              <a:rPr b="0" lang="en-US" sz="1200" spc="-1" strike="noStrike">
                <a:solidFill>
                  <a:srgbClr val="8b8b8b"/>
                </a:solidFill>
                <a:latin typeface="Calibri"/>
              </a:rPr>
              <a:t>65</a:t>
            </a:fld>
            <a:endParaRPr b="0" lang="en-US" sz="1200" spc="-1" strike="noStrike">
              <a:latin typeface="Times New Roman"/>
            </a:endParaRPr>
          </a:p>
        </p:txBody>
      </p:sp>
      <p:sp>
        <p:nvSpPr>
          <p:cNvPr id="485"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486"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87"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8" name="PlaceHolder 1"/>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b050"/>
                </a:solidFill>
                <a:latin typeface="Times New Roman"/>
              </a:rPr>
              <a:t>Port Addresses</a:t>
            </a:r>
            <a:endParaRPr b="0" lang="en-US" sz="3600" spc="-1" strike="noStrike">
              <a:solidFill>
                <a:srgbClr val="000000"/>
              </a:solidFill>
              <a:latin typeface="Calibri"/>
            </a:endParaRPr>
          </a:p>
        </p:txBody>
      </p:sp>
      <p:sp>
        <p:nvSpPr>
          <p:cNvPr id="489"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9F553383-44FB-40E9-9104-9D1B50CFF482}" type="slidenum">
              <a:rPr b="0" lang="en-US" sz="1200" spc="-1" strike="noStrike">
                <a:solidFill>
                  <a:srgbClr val="8b8b8b"/>
                </a:solidFill>
                <a:latin typeface="Calibri"/>
              </a:rPr>
              <a:t>65</a:t>
            </a:fld>
            <a:endParaRPr b="0" lang="en-US" sz="1200" spc="-1" strike="noStrike">
              <a:latin typeface="Times New Roman"/>
            </a:endParaRPr>
          </a:p>
        </p:txBody>
      </p:sp>
      <p:sp>
        <p:nvSpPr>
          <p:cNvPr id="490"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491"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92"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pic>
        <p:nvPicPr>
          <p:cNvPr id="493" name="Picture 6" descr=""/>
          <p:cNvPicPr/>
          <p:nvPr/>
        </p:nvPicPr>
        <p:blipFill>
          <a:blip r:embed="rId1"/>
          <a:stretch/>
        </p:blipFill>
        <p:spPr>
          <a:xfrm>
            <a:off x="885960" y="990720"/>
            <a:ext cx="7038720" cy="5276520"/>
          </a:xfrm>
          <a:prstGeom prst="rect">
            <a:avLst/>
          </a:prstGeom>
          <a:ln w="0">
            <a:noFill/>
          </a:ln>
        </p:spPr>
      </p:pic>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b050"/>
                </a:solidFill>
                <a:latin typeface="Times New Roman"/>
              </a:rPr>
              <a:t>Specific Addresses</a:t>
            </a:r>
            <a:endParaRPr b="0" lang="en-US" sz="3600" spc="-1" strike="noStrike">
              <a:solidFill>
                <a:srgbClr val="000000"/>
              </a:solidFill>
              <a:latin typeface="Calibri"/>
            </a:endParaRPr>
          </a:p>
        </p:txBody>
      </p:sp>
      <p:sp>
        <p:nvSpPr>
          <p:cNvPr id="495" name="PlaceHolder 2"/>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Some applications have user-friendly addresses that are designed for that specific address.</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1" lang="en-US" sz="2800" spc="-1" strike="noStrike">
                <a:solidFill>
                  <a:srgbClr val="000000"/>
                </a:solidFill>
                <a:latin typeface="Times New Roman"/>
              </a:rPr>
              <a:t>Examples</a:t>
            </a:r>
            <a:r>
              <a:rPr b="0" lang="en-US" sz="2800" spc="-1" strike="noStrike">
                <a:solidFill>
                  <a:srgbClr val="000000"/>
                </a:solidFill>
                <a:latin typeface="Times New Roman"/>
              </a:rPr>
              <a:t> include the </a:t>
            </a:r>
            <a:r>
              <a:rPr b="1" lang="en-US" sz="2800" spc="-1" strike="noStrike">
                <a:solidFill>
                  <a:srgbClr val="ff0000"/>
                </a:solidFill>
                <a:latin typeface="Times New Roman"/>
              </a:rPr>
              <a:t>e-mail</a:t>
            </a:r>
            <a:r>
              <a:rPr b="0" lang="en-US" sz="2800" spc="-1" strike="noStrike">
                <a:solidFill>
                  <a:srgbClr val="000000"/>
                </a:solidFill>
                <a:latin typeface="Times New Roman"/>
              </a:rPr>
              <a:t> address (for example, </a:t>
            </a:r>
            <a:r>
              <a:rPr b="1" i="1" lang="en-US" sz="2800" spc="-1" strike="noStrike">
                <a:solidFill>
                  <a:srgbClr val="0000cc"/>
                </a:solidFill>
                <a:latin typeface="Times New Roman"/>
              </a:rPr>
              <a:t>biniyam.abdi@ddu.edu.et</a:t>
            </a:r>
            <a:r>
              <a:rPr b="0" lang="en-US" sz="2800" spc="-1" strike="noStrike">
                <a:solidFill>
                  <a:srgbClr val="000000"/>
                </a:solidFill>
                <a:latin typeface="Times New Roman"/>
              </a:rPr>
              <a:t>) and the Uniform Resource Locator (</a:t>
            </a:r>
            <a:r>
              <a:rPr b="1" lang="en-US" sz="2800" spc="-1" strike="noStrike">
                <a:solidFill>
                  <a:srgbClr val="ff0000"/>
                </a:solidFill>
                <a:latin typeface="Times New Roman"/>
              </a:rPr>
              <a:t>URL</a:t>
            </a:r>
            <a:r>
              <a:rPr b="0" lang="en-US" sz="2800" spc="-1" strike="noStrike">
                <a:solidFill>
                  <a:srgbClr val="000000"/>
                </a:solidFill>
                <a:latin typeface="Times New Roman"/>
              </a:rPr>
              <a:t>) (for example, </a:t>
            </a:r>
            <a:r>
              <a:rPr b="1" i="1" lang="en-US" sz="2800" spc="-1" strike="noStrike">
                <a:solidFill>
                  <a:srgbClr val="0000cc"/>
                </a:solidFill>
                <a:latin typeface="Times New Roman"/>
              </a:rPr>
              <a:t>www.ddu.edu.et</a:t>
            </a:r>
            <a:r>
              <a:rPr b="0" lang="en-US" sz="2800" spc="-1" strike="noStrike">
                <a:solidFill>
                  <a:srgbClr val="000000"/>
                </a:solidFill>
                <a:latin typeface="Times New Roman"/>
              </a:rPr>
              <a:t>). </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The first defines the </a:t>
            </a:r>
            <a:r>
              <a:rPr b="1" lang="en-US" sz="2800" spc="-1" strike="noStrike">
                <a:solidFill>
                  <a:srgbClr val="000000"/>
                </a:solidFill>
                <a:latin typeface="Times New Roman"/>
              </a:rPr>
              <a:t>recipient</a:t>
            </a:r>
            <a:r>
              <a:rPr b="0" lang="en-US" sz="2800" spc="-1" strike="noStrike">
                <a:solidFill>
                  <a:srgbClr val="000000"/>
                </a:solidFill>
                <a:latin typeface="Times New Roman"/>
              </a:rPr>
              <a:t> of an e-mail and the second is used to </a:t>
            </a:r>
            <a:r>
              <a:rPr b="1" lang="en-US" sz="2800" spc="-1" strike="noStrike">
                <a:solidFill>
                  <a:srgbClr val="000000"/>
                </a:solidFill>
                <a:latin typeface="Times New Roman"/>
              </a:rPr>
              <a:t>find a document </a:t>
            </a:r>
            <a:r>
              <a:rPr b="0" lang="en-US" sz="2800" spc="-1" strike="noStrike">
                <a:solidFill>
                  <a:srgbClr val="000000"/>
                </a:solidFill>
                <a:latin typeface="Times New Roman"/>
              </a:rPr>
              <a:t>on the World Wide Web</a:t>
            </a:r>
            <a:endParaRPr b="0" lang="en-US" sz="2800" spc="-1" strike="noStrike">
              <a:solidFill>
                <a:srgbClr val="000000"/>
              </a:solidFill>
              <a:latin typeface="Calibri"/>
            </a:endParaRPr>
          </a:p>
          <a:p>
            <a:pPr marL="228600" indent="-228600" algn="just">
              <a:lnSpc>
                <a:spcPct val="100000"/>
              </a:lnSpc>
              <a:spcBef>
                <a:spcPts val="1001"/>
              </a:spcBef>
              <a:buClr>
                <a:srgbClr val="000000"/>
              </a:buClr>
              <a:buFont typeface="Arial"/>
              <a:buChar char="•"/>
            </a:pPr>
            <a:r>
              <a:rPr b="0" lang="en-US" sz="2800" spc="-1" strike="noStrike">
                <a:solidFill>
                  <a:srgbClr val="000000"/>
                </a:solidFill>
                <a:latin typeface="Times New Roman"/>
              </a:rPr>
              <a:t>These addresses, however, get changed to the corresponding port and logical addresses by the sending computer.</a:t>
            </a:r>
            <a:endParaRPr b="0" lang="en-US" sz="2800" spc="-1" strike="noStrike">
              <a:solidFill>
                <a:srgbClr val="000000"/>
              </a:solidFill>
              <a:latin typeface="Calibri"/>
            </a:endParaRPr>
          </a:p>
        </p:txBody>
      </p:sp>
      <p:sp>
        <p:nvSpPr>
          <p:cNvPr id="496"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2ED4C0A9-72D4-4994-9B6F-D02688EF0351}" type="slidenum">
              <a:rPr b="0" lang="en-US" sz="1200" spc="-1" strike="noStrike">
                <a:solidFill>
                  <a:srgbClr val="8b8b8b"/>
                </a:solidFill>
                <a:latin typeface="Calibri"/>
              </a:rPr>
              <a:t>67</a:t>
            </a:fld>
            <a:endParaRPr b="0" lang="en-US" sz="1200" spc="-1" strike="noStrike">
              <a:latin typeface="Times New Roman"/>
            </a:endParaRPr>
          </a:p>
        </p:txBody>
      </p:sp>
      <p:sp>
        <p:nvSpPr>
          <p:cNvPr id="497"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498"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499"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title"/>
          </p:nvPr>
        </p:nvSpPr>
        <p:spPr>
          <a:xfrm>
            <a:off x="270720" y="87840"/>
            <a:ext cx="8601840" cy="459360"/>
          </a:xfrm>
          <a:prstGeom prst="rect">
            <a:avLst/>
          </a:prstGeom>
          <a:noFill/>
          <a:ln w="0">
            <a:noFill/>
          </a:ln>
        </p:spPr>
        <p:txBody>
          <a:bodyPr anchor="ctr">
            <a:noAutofit/>
          </a:bodyPr>
          <a:p>
            <a:pPr algn="ctr">
              <a:lnSpc>
                <a:spcPct val="90000"/>
              </a:lnSpc>
              <a:buNone/>
            </a:pPr>
            <a:r>
              <a:rPr b="1" lang="en-US" sz="3600" spc="-1" strike="noStrike">
                <a:solidFill>
                  <a:srgbClr val="ff0000"/>
                </a:solidFill>
                <a:latin typeface="Times New Roman"/>
              </a:rPr>
              <a:t>OSI vs TCP/IP Model</a:t>
            </a:r>
            <a:endParaRPr b="0" lang="en-US" sz="3600" spc="-1" strike="noStrike">
              <a:solidFill>
                <a:srgbClr val="000000"/>
              </a:solidFill>
              <a:latin typeface="Calibri"/>
            </a:endParaRPr>
          </a:p>
        </p:txBody>
      </p:sp>
      <p:sp>
        <p:nvSpPr>
          <p:cNvPr id="501"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6404A311-D09A-432B-89E4-C9EF13B627FD}" type="slidenum">
              <a:rPr b="0" lang="en-US" sz="1200" spc="-1" strike="noStrike">
                <a:solidFill>
                  <a:srgbClr val="8b8b8b"/>
                </a:solidFill>
                <a:latin typeface="Calibri"/>
              </a:rPr>
              <a:t>67</a:t>
            </a:fld>
            <a:endParaRPr b="0" lang="en-US" sz="1200" spc="-1" strike="noStrike">
              <a:latin typeface="Times New Roman"/>
            </a:endParaRPr>
          </a:p>
        </p:txBody>
      </p:sp>
      <p:sp>
        <p:nvSpPr>
          <p:cNvPr id="502"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503"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504"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graphicFrame>
        <p:nvGraphicFramePr>
          <p:cNvPr id="505" name="Content Placeholder 4"/>
          <p:cNvGraphicFramePr/>
          <p:nvPr/>
        </p:nvGraphicFramePr>
        <p:xfrm>
          <a:off x="111960" y="690120"/>
          <a:ext cx="9031680" cy="5691600"/>
        </p:xfrm>
        <a:graphic>
          <a:graphicData uri="http://schemas.openxmlformats.org/drawingml/2006/table">
            <a:tbl>
              <a:tblPr/>
              <a:tblGrid>
                <a:gridCol w="4553280"/>
                <a:gridCol w="4478400"/>
              </a:tblGrid>
              <a:tr h="455040">
                <a:tc>
                  <a:txBody>
                    <a:bodyPr lIns="41400" rIns="41400" tIns="41400" bIns="41400" anchor="t">
                      <a:noAutofit/>
                    </a:bodyPr>
                    <a:p>
                      <a:pPr>
                        <a:lnSpc>
                          <a:spcPct val="100000"/>
                        </a:lnSpc>
                        <a:buNone/>
                      </a:pPr>
                      <a:r>
                        <a:rPr b="0" lang="en-US" sz="2400" spc="-1" strike="noStrike">
                          <a:solidFill>
                            <a:srgbClr val="000000"/>
                          </a:solidFill>
                          <a:latin typeface="Calibri"/>
                        </a:rPr>
                        <a:t>OSI Model</a:t>
                      </a:r>
                      <a:endParaRPr b="0" lang="en-US" sz="2400" spc="-1" strike="noStrike">
                        <a:latin typeface="Arial"/>
                      </a:endParaRPr>
                    </a:p>
                  </a:txBody>
                  <a:tcPr anchor="t" marL="41400" marR="41400">
                    <a:lnL w="9360">
                      <a:solidFill>
                        <a:srgbClr val="f0364e"/>
                      </a:solidFill>
                    </a:lnL>
                    <a:lnR w="9360">
                      <a:solidFill>
                        <a:srgbClr val="f0364e"/>
                      </a:solidFill>
                    </a:lnR>
                    <a:lnT w="9360">
                      <a:solidFill>
                        <a:srgbClr val="f0364e"/>
                      </a:solidFill>
                    </a:lnT>
                    <a:lnB w="9360">
                      <a:solidFill>
                        <a:srgbClr val="c7ccbe"/>
                      </a:solidFill>
                    </a:lnB>
                    <a:solidFill>
                      <a:srgbClr val="c7ccbe"/>
                    </a:solidFill>
                  </a:tcPr>
                </a:tc>
                <a:tc>
                  <a:txBody>
                    <a:bodyPr lIns="41400" rIns="41400" tIns="41400" bIns="41400" anchor="t">
                      <a:noAutofit/>
                    </a:bodyPr>
                    <a:p>
                      <a:pPr>
                        <a:lnSpc>
                          <a:spcPct val="100000"/>
                        </a:lnSpc>
                        <a:buNone/>
                      </a:pPr>
                      <a:r>
                        <a:rPr b="0" lang="en-US" sz="2400" spc="-1" strike="noStrike">
                          <a:solidFill>
                            <a:srgbClr val="000000"/>
                          </a:solidFill>
                          <a:latin typeface="Calibri"/>
                        </a:rPr>
                        <a:t>TCP/IP Model</a:t>
                      </a:r>
                      <a:endParaRPr b="0" lang="en-US" sz="2400" spc="-1" strike="noStrike">
                        <a:latin typeface="Arial"/>
                      </a:endParaRPr>
                    </a:p>
                  </a:txBody>
                  <a:tcPr anchor="t" marL="41400" marR="41400">
                    <a:lnL w="9360">
                      <a:solidFill>
                        <a:srgbClr val="f0364e"/>
                      </a:solidFill>
                    </a:lnL>
                    <a:lnR w="9360">
                      <a:solidFill>
                        <a:srgbClr val="f0364e"/>
                      </a:solidFill>
                    </a:lnR>
                    <a:lnT w="9360">
                      <a:solidFill>
                        <a:srgbClr val="f0364e"/>
                      </a:solidFill>
                    </a:lnT>
                    <a:lnB w="9360">
                      <a:solidFill>
                        <a:srgbClr val="c7ccbe"/>
                      </a:solidFill>
                    </a:lnB>
                    <a:solidFill>
                      <a:srgbClr val="c7ccbe"/>
                    </a:solidFill>
                  </a:tcPr>
                </a:tc>
              </a:tr>
              <a:tr h="272520">
                <a:tc>
                  <a:txBody>
                    <a:bodyPr lIns="27360" rIns="27360" tIns="27360" bIns="27360" anchor="t">
                      <a:noAutofit/>
                    </a:bodyPr>
                    <a:p>
                      <a:pPr algn="just">
                        <a:lnSpc>
                          <a:spcPct val="100000"/>
                        </a:lnSpc>
                        <a:buNone/>
                      </a:pPr>
                      <a:r>
                        <a:rPr b="0" lang="en-US" sz="1400" spc="-1" strike="noStrike">
                          <a:solidFill>
                            <a:srgbClr val="333333"/>
                          </a:solidFill>
                          <a:latin typeface="Calibri"/>
                        </a:rPr>
                        <a:t>It stands for </a:t>
                      </a:r>
                      <a:r>
                        <a:rPr b="1" lang="en-US" sz="1400" spc="-1" strike="noStrike">
                          <a:solidFill>
                            <a:srgbClr val="333333"/>
                          </a:solidFill>
                          <a:latin typeface="Calibri"/>
                        </a:rPr>
                        <a:t>Open System Interconnection.</a:t>
                      </a:r>
                      <a:endParaRPr b="0" lang="en-US" sz="14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ffffff"/>
                    </a:solidFill>
                  </a:tcPr>
                </a:tc>
                <a:tc>
                  <a:txBody>
                    <a:bodyPr lIns="27360" rIns="27360" tIns="27360" bIns="27360" anchor="t">
                      <a:noAutofit/>
                    </a:bodyPr>
                    <a:p>
                      <a:pPr algn="just">
                        <a:lnSpc>
                          <a:spcPct val="100000"/>
                        </a:lnSpc>
                        <a:buNone/>
                      </a:pPr>
                      <a:r>
                        <a:rPr b="0" lang="en-US" sz="1400" spc="-1" strike="noStrike">
                          <a:solidFill>
                            <a:srgbClr val="333333"/>
                          </a:solidFill>
                          <a:latin typeface="Calibri"/>
                        </a:rPr>
                        <a:t>It stands for </a:t>
                      </a:r>
                      <a:r>
                        <a:rPr b="1" lang="en-US" sz="1400" spc="-1" strike="noStrike">
                          <a:solidFill>
                            <a:srgbClr val="333333"/>
                          </a:solidFill>
                          <a:latin typeface="Calibri"/>
                        </a:rPr>
                        <a:t>Transmission Control Protocol.</a:t>
                      </a:r>
                      <a:endParaRPr b="0" lang="en-US" sz="14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ffffff"/>
                    </a:solidFill>
                  </a:tcPr>
                </a:tc>
              </a:tr>
              <a:tr h="488880">
                <a:tc>
                  <a:txBody>
                    <a:bodyPr lIns="27360" rIns="27360" tIns="27360" bIns="27360" anchor="t">
                      <a:noAutofit/>
                    </a:bodyPr>
                    <a:p>
                      <a:pPr algn="just">
                        <a:lnSpc>
                          <a:spcPct val="100000"/>
                        </a:lnSpc>
                        <a:buNone/>
                      </a:pPr>
                      <a:r>
                        <a:rPr b="0" lang="en-US" sz="1400" spc="-1" strike="noStrike">
                          <a:solidFill>
                            <a:srgbClr val="333333"/>
                          </a:solidFill>
                          <a:latin typeface="Calibri"/>
                        </a:rPr>
                        <a:t>OSI model has been developed by ISO (International Standard Organization).</a:t>
                      </a:r>
                      <a:endParaRPr b="0" lang="en-US" sz="14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eff1eb"/>
                    </a:solidFill>
                  </a:tcPr>
                </a:tc>
                <a:tc>
                  <a:txBody>
                    <a:bodyPr lIns="27360" rIns="27360" tIns="27360" bIns="27360" anchor="t">
                      <a:noAutofit/>
                    </a:bodyPr>
                    <a:p>
                      <a:pPr algn="just">
                        <a:lnSpc>
                          <a:spcPct val="100000"/>
                        </a:lnSpc>
                        <a:buNone/>
                      </a:pPr>
                      <a:r>
                        <a:rPr b="0" lang="en-US" sz="1400" spc="-1" strike="noStrike">
                          <a:solidFill>
                            <a:srgbClr val="333333"/>
                          </a:solidFill>
                          <a:latin typeface="Calibri"/>
                        </a:rPr>
                        <a:t>It was developed by ARPANET (Advanced Research Project Agency Network).</a:t>
                      </a:r>
                      <a:endParaRPr b="0" lang="en-US" sz="14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eff1eb"/>
                    </a:solidFill>
                  </a:tcPr>
                </a:tc>
              </a:tr>
              <a:tr h="1045440">
                <a:tc>
                  <a:txBody>
                    <a:bodyPr lIns="27360" rIns="27360" tIns="27360" bIns="27360" anchor="t">
                      <a:noAutofit/>
                    </a:bodyPr>
                    <a:p>
                      <a:pPr algn="just">
                        <a:lnSpc>
                          <a:spcPct val="100000"/>
                        </a:lnSpc>
                        <a:buNone/>
                      </a:pPr>
                      <a:r>
                        <a:rPr b="0" lang="en-US" sz="1600" spc="-1" strike="noStrike">
                          <a:solidFill>
                            <a:srgbClr val="333333"/>
                          </a:solidFill>
                          <a:latin typeface="Calibri"/>
                        </a:rPr>
                        <a:t>It is an independent standard and generic protocol used as a communication gateway between the network and the end user.</a:t>
                      </a:r>
                      <a:endParaRPr b="0" lang="en-US" sz="16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ffffff"/>
                    </a:solidFill>
                  </a:tcPr>
                </a:tc>
                <a:tc>
                  <a:txBody>
                    <a:bodyPr lIns="27360" rIns="27360" tIns="27360" bIns="27360" anchor="t">
                      <a:noAutofit/>
                    </a:bodyPr>
                    <a:p>
                      <a:pPr algn="just">
                        <a:lnSpc>
                          <a:spcPct val="100000"/>
                        </a:lnSpc>
                        <a:buNone/>
                      </a:pPr>
                      <a:r>
                        <a:rPr b="0" lang="en-US" sz="1600" spc="-1" strike="noStrike">
                          <a:solidFill>
                            <a:srgbClr val="333333"/>
                          </a:solidFill>
                          <a:latin typeface="Calibri"/>
                        </a:rPr>
                        <a:t>It consists of standard protocols that lead to the development of an internet. It is a communication protocol that provides the connection among the hosts.</a:t>
                      </a:r>
                      <a:endParaRPr b="0" lang="en-US" sz="16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ffffff"/>
                    </a:solidFill>
                  </a:tcPr>
                </a:tc>
              </a:tr>
              <a:tr h="705240">
                <a:tc>
                  <a:txBody>
                    <a:bodyPr lIns="27360" rIns="27360" tIns="27360" bIns="27360" anchor="t">
                      <a:noAutofit/>
                    </a:bodyPr>
                    <a:p>
                      <a:pPr algn="just">
                        <a:lnSpc>
                          <a:spcPct val="100000"/>
                        </a:lnSpc>
                        <a:buNone/>
                      </a:pPr>
                      <a:r>
                        <a:rPr b="0" lang="en-US" sz="1400" spc="-1" strike="noStrike">
                          <a:solidFill>
                            <a:srgbClr val="333333"/>
                          </a:solidFill>
                          <a:latin typeface="Calibri"/>
                        </a:rPr>
                        <a:t>In the OSI model, the transport layer provides a guarantee for the delivery of the packets.</a:t>
                      </a:r>
                      <a:endParaRPr b="0" lang="en-US" sz="14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eff1eb"/>
                    </a:solidFill>
                  </a:tcPr>
                </a:tc>
                <a:tc>
                  <a:txBody>
                    <a:bodyPr lIns="27360" rIns="27360" tIns="27360" bIns="27360" anchor="t">
                      <a:noAutofit/>
                    </a:bodyPr>
                    <a:p>
                      <a:pPr algn="just">
                        <a:lnSpc>
                          <a:spcPct val="100000"/>
                        </a:lnSpc>
                        <a:buNone/>
                      </a:pPr>
                      <a:r>
                        <a:rPr b="0" lang="en-US" sz="1400" spc="-1" strike="noStrike">
                          <a:solidFill>
                            <a:srgbClr val="333333"/>
                          </a:solidFill>
                          <a:latin typeface="Calibri"/>
                        </a:rPr>
                        <a:t>The transport layer does not provide the surety for the delivery of packets. But still, we can say that it is a reliable model.</a:t>
                      </a:r>
                      <a:endParaRPr b="0" lang="en-US" sz="14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eff1eb"/>
                    </a:solidFill>
                  </a:tcPr>
                </a:tc>
              </a:tr>
              <a:tr h="472680">
                <a:tc>
                  <a:txBody>
                    <a:bodyPr lIns="27360" rIns="27360" tIns="27360" bIns="27360" anchor="t">
                      <a:noAutofit/>
                    </a:bodyPr>
                    <a:p>
                      <a:pPr algn="just">
                        <a:lnSpc>
                          <a:spcPct val="100000"/>
                        </a:lnSpc>
                        <a:buNone/>
                      </a:pPr>
                      <a:r>
                        <a:rPr b="1" lang="en-US" sz="1400" spc="-1" strike="noStrike">
                          <a:solidFill>
                            <a:srgbClr val="333333"/>
                          </a:solidFill>
                          <a:latin typeface="Calibri"/>
                        </a:rPr>
                        <a:t>This model is based on a vertical approach.</a:t>
                      </a:r>
                      <a:endParaRPr b="0" lang="en-US" sz="14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ffffff"/>
                    </a:solidFill>
                  </a:tcPr>
                </a:tc>
                <a:tc>
                  <a:txBody>
                    <a:bodyPr lIns="27360" rIns="27360" tIns="27360" bIns="27360" anchor="t">
                      <a:noAutofit/>
                    </a:bodyPr>
                    <a:p>
                      <a:pPr algn="just">
                        <a:lnSpc>
                          <a:spcPct val="100000"/>
                        </a:lnSpc>
                        <a:buNone/>
                      </a:pPr>
                      <a:r>
                        <a:rPr b="1" lang="en-US" sz="1400" spc="-1" strike="noStrike">
                          <a:solidFill>
                            <a:srgbClr val="333333"/>
                          </a:solidFill>
                          <a:latin typeface="Calibri"/>
                        </a:rPr>
                        <a:t>This model is based on a horizontal approach.</a:t>
                      </a:r>
                      <a:endParaRPr b="0" lang="en-US" sz="14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ffffff"/>
                    </a:solidFill>
                  </a:tcPr>
                </a:tc>
              </a:tr>
              <a:tr h="1099080">
                <a:tc>
                  <a:txBody>
                    <a:bodyPr lIns="27360" rIns="27360" tIns="27360" bIns="27360" anchor="t">
                      <a:noAutofit/>
                    </a:bodyPr>
                    <a:p>
                      <a:pPr algn="just">
                        <a:lnSpc>
                          <a:spcPct val="100000"/>
                        </a:lnSpc>
                        <a:buNone/>
                      </a:pPr>
                      <a:r>
                        <a:rPr b="1" lang="en-US" sz="1400" spc="-1" strike="noStrike">
                          <a:solidFill>
                            <a:srgbClr val="333333"/>
                          </a:solidFill>
                          <a:latin typeface="Calibri"/>
                        </a:rPr>
                        <a:t>It is also known as a reference model through which various networks are built. For example, the TCP/IP model is built from the OSI model. It is also referred to as a guidance tool.</a:t>
                      </a:r>
                      <a:endParaRPr b="0" lang="en-US" sz="14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ffffff"/>
                    </a:solidFill>
                  </a:tcPr>
                </a:tc>
                <a:tc>
                  <a:txBody>
                    <a:bodyPr lIns="27360" rIns="27360" tIns="27360" bIns="27360" anchor="t">
                      <a:noAutofit/>
                    </a:bodyPr>
                    <a:p>
                      <a:pPr algn="just">
                        <a:lnSpc>
                          <a:spcPct val="100000"/>
                        </a:lnSpc>
                        <a:buNone/>
                      </a:pPr>
                      <a:r>
                        <a:rPr b="1" lang="en-US" sz="1400" spc="-1" strike="noStrike">
                          <a:solidFill>
                            <a:srgbClr val="333333"/>
                          </a:solidFill>
                          <a:latin typeface="Calibri"/>
                        </a:rPr>
                        <a:t>It is an implemented model of an OSI model.</a:t>
                      </a:r>
                      <a:endParaRPr b="0" lang="en-US" sz="14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ffffff"/>
                    </a:solidFill>
                  </a:tcPr>
                </a:tc>
              </a:tr>
              <a:tr h="681480">
                <a:tc>
                  <a:txBody>
                    <a:bodyPr lIns="27360" rIns="27360" tIns="27360" bIns="27360" anchor="t">
                      <a:noAutofit/>
                    </a:bodyPr>
                    <a:p>
                      <a:pPr algn="just">
                        <a:lnSpc>
                          <a:spcPct val="100000"/>
                        </a:lnSpc>
                        <a:buNone/>
                      </a:pPr>
                      <a:r>
                        <a:rPr b="1" lang="en-US" sz="1400" spc="-1" strike="noStrike">
                          <a:solidFill>
                            <a:srgbClr val="333333"/>
                          </a:solidFill>
                          <a:latin typeface="Calibri"/>
                        </a:rPr>
                        <a:t>Protocols in the OSI model are hidden and can be easily replaced when the technology changes.</a:t>
                      </a:r>
                      <a:endParaRPr b="0" lang="en-US" sz="14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ffffff"/>
                    </a:solidFill>
                  </a:tcPr>
                </a:tc>
                <a:tc>
                  <a:txBody>
                    <a:bodyPr lIns="27360" rIns="27360" tIns="27360" bIns="27360" anchor="t">
                      <a:noAutofit/>
                    </a:bodyPr>
                    <a:p>
                      <a:pPr algn="just">
                        <a:lnSpc>
                          <a:spcPct val="100000"/>
                        </a:lnSpc>
                        <a:buNone/>
                      </a:pPr>
                      <a:r>
                        <a:rPr b="1" lang="en-US" sz="1400" spc="-1" strike="noStrike">
                          <a:solidFill>
                            <a:srgbClr val="333333"/>
                          </a:solidFill>
                          <a:latin typeface="Calibri"/>
                        </a:rPr>
                        <a:t>In this model, the protocol cannot be easily replaced.</a:t>
                      </a:r>
                      <a:endParaRPr b="0" lang="en-US" sz="14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ffffff"/>
                    </a:solidFill>
                  </a:tcPr>
                </a:tc>
              </a:tr>
              <a:tr h="303480">
                <a:tc>
                  <a:txBody>
                    <a:bodyPr lIns="27360" rIns="27360" tIns="27360" bIns="27360" anchor="t">
                      <a:noAutofit/>
                    </a:bodyPr>
                    <a:p>
                      <a:pPr algn="just">
                        <a:lnSpc>
                          <a:spcPct val="100000"/>
                        </a:lnSpc>
                        <a:buNone/>
                      </a:pPr>
                      <a:r>
                        <a:rPr b="1" lang="en-US" sz="1600" spc="-1" strike="noStrike">
                          <a:solidFill>
                            <a:srgbClr val="333333"/>
                          </a:solidFill>
                          <a:latin typeface="Calibri"/>
                        </a:rPr>
                        <a:t>It consists of 7 layers.</a:t>
                      </a:r>
                      <a:endParaRPr b="0" lang="en-US" sz="16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eff1eb"/>
                    </a:solidFill>
                  </a:tcPr>
                </a:tc>
                <a:tc>
                  <a:txBody>
                    <a:bodyPr lIns="27360" rIns="27360" tIns="27360" bIns="27360" anchor="t">
                      <a:noAutofit/>
                    </a:bodyPr>
                    <a:p>
                      <a:pPr algn="just">
                        <a:lnSpc>
                          <a:spcPct val="100000"/>
                        </a:lnSpc>
                        <a:buNone/>
                      </a:pPr>
                      <a:r>
                        <a:rPr b="1" lang="en-US" sz="1600" spc="-1" strike="noStrike">
                          <a:solidFill>
                            <a:srgbClr val="333333"/>
                          </a:solidFill>
                          <a:latin typeface="Calibri"/>
                        </a:rPr>
                        <a:t>It consists of 4 layers.</a:t>
                      </a:r>
                      <a:endParaRPr b="0" lang="en-US" sz="16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eff1eb"/>
                    </a:solidFill>
                  </a:tcPr>
                </a:tc>
              </a:tr>
              <a:tr h="916200">
                <a:tc>
                  <a:txBody>
                    <a:bodyPr lIns="27360" rIns="27360" tIns="27360" bIns="27360" anchor="t">
                      <a:noAutofit/>
                    </a:bodyPr>
                    <a:p>
                      <a:pPr algn="just">
                        <a:lnSpc>
                          <a:spcPct val="100000"/>
                        </a:lnSpc>
                        <a:buNone/>
                      </a:pPr>
                      <a:r>
                        <a:rPr b="1" lang="en-US" sz="1400" spc="-1" strike="noStrike">
                          <a:solidFill>
                            <a:srgbClr val="333333"/>
                          </a:solidFill>
                          <a:latin typeface="Calibri"/>
                        </a:rPr>
                        <a:t>OSI model defines the services, protocols, and interfaces as well as provides a proper distinction between them. </a:t>
                      </a:r>
                      <a:endParaRPr b="0" lang="en-US" sz="1400" spc="-1" strike="noStrike">
                        <a:latin typeface="Arial"/>
                      </a:endParaRPr>
                    </a:p>
                    <a:p>
                      <a:pPr algn="just">
                        <a:lnSpc>
                          <a:spcPct val="100000"/>
                        </a:lnSpc>
                        <a:buNone/>
                      </a:pPr>
                      <a:r>
                        <a:rPr b="1" lang="en-US" sz="1600" spc="-1" strike="noStrike">
                          <a:solidFill>
                            <a:srgbClr val="333333"/>
                          </a:solidFill>
                          <a:latin typeface="Calibri"/>
                        </a:rPr>
                        <a:t>It is protocol independent.</a:t>
                      </a:r>
                      <a:endParaRPr b="0" lang="en-US" sz="16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ffffff"/>
                    </a:solidFill>
                  </a:tcPr>
                </a:tc>
                <a:tc>
                  <a:txBody>
                    <a:bodyPr lIns="27360" rIns="27360" tIns="27360" bIns="27360" anchor="t">
                      <a:noAutofit/>
                    </a:bodyPr>
                    <a:p>
                      <a:pPr algn="just">
                        <a:lnSpc>
                          <a:spcPct val="100000"/>
                        </a:lnSpc>
                        <a:buNone/>
                      </a:pPr>
                      <a:r>
                        <a:rPr b="1" lang="en-US" sz="1400" spc="-1" strike="noStrike">
                          <a:solidFill>
                            <a:srgbClr val="333333"/>
                          </a:solidFill>
                          <a:latin typeface="Calibri"/>
                        </a:rPr>
                        <a:t>In the TCP/IP model, services, protocols, and interfaces are not properly separated. </a:t>
                      </a:r>
                      <a:endParaRPr b="0" lang="en-US" sz="1400" spc="-1" strike="noStrike">
                        <a:latin typeface="Arial"/>
                      </a:endParaRPr>
                    </a:p>
                    <a:p>
                      <a:pPr algn="just">
                        <a:lnSpc>
                          <a:spcPct val="100000"/>
                        </a:lnSpc>
                        <a:buNone/>
                      </a:pPr>
                      <a:r>
                        <a:rPr b="1" lang="en-US" sz="1600" spc="-1" strike="noStrike">
                          <a:solidFill>
                            <a:srgbClr val="333333"/>
                          </a:solidFill>
                          <a:latin typeface="Calibri"/>
                        </a:rPr>
                        <a:t>It is protocol dependent.</a:t>
                      </a:r>
                      <a:endParaRPr b="0" lang="en-US" sz="1600" spc="-1" strike="noStrike">
                        <a:latin typeface="Arial"/>
                      </a:endParaRPr>
                    </a:p>
                  </a:txBody>
                  <a:tcPr anchor="t" marL="27360" marR="27360">
                    <a:lnL w="9360">
                      <a:solidFill>
                        <a:srgbClr val="c7ccbe"/>
                      </a:solidFill>
                    </a:lnL>
                    <a:lnR w="9360">
                      <a:solidFill>
                        <a:srgbClr val="c7ccbe"/>
                      </a:solidFill>
                    </a:lnR>
                    <a:lnT w="9360">
                      <a:solidFill>
                        <a:srgbClr val="c7ccbe"/>
                      </a:solidFill>
                    </a:lnT>
                    <a:lnB w="9360">
                      <a:solidFill>
                        <a:srgbClr val="c7ccbe"/>
                      </a:solidFill>
                    </a:lnB>
                    <a:solidFill>
                      <a:srgbClr val="ffffff"/>
                    </a:solidFill>
                  </a:tcPr>
                </a:tc>
              </a:tr>
            </a:tbl>
          </a:graphicData>
        </a:graphic>
      </p:graphicFrame>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title"/>
          </p:nvPr>
        </p:nvSpPr>
        <p:spPr>
          <a:xfrm>
            <a:off x="294840" y="185400"/>
            <a:ext cx="8601840" cy="594720"/>
          </a:xfrm>
          <a:prstGeom prst="rect">
            <a:avLst/>
          </a:prstGeom>
          <a:noFill/>
          <a:ln w="0">
            <a:noFill/>
          </a:ln>
        </p:spPr>
        <p:txBody>
          <a:bodyPr anchor="ctr">
            <a:normAutofit fontScale="83000"/>
          </a:bodyPr>
          <a:p>
            <a:pPr algn="ctr">
              <a:lnSpc>
                <a:spcPct val="90000"/>
              </a:lnSpc>
              <a:buNone/>
            </a:pPr>
            <a:r>
              <a:rPr b="1" lang="en-US" sz="4400" spc="-1" strike="noStrike">
                <a:solidFill>
                  <a:srgbClr val="0000cc"/>
                </a:solidFill>
                <a:latin typeface="Times New Roman"/>
              </a:rPr>
              <a:t>Group Assignment 1 (10%)</a:t>
            </a:r>
            <a:endParaRPr b="0" lang="en-US" sz="4400" spc="-1" strike="noStrike">
              <a:solidFill>
                <a:srgbClr val="000000"/>
              </a:solidFill>
              <a:latin typeface="Calibri"/>
            </a:endParaRPr>
          </a:p>
        </p:txBody>
      </p:sp>
      <p:sp>
        <p:nvSpPr>
          <p:cNvPr id="507" name="PlaceHolder 2"/>
          <p:cNvSpPr>
            <a:spLocks noGrp="1"/>
          </p:cNvSpPr>
          <p:nvPr>
            <p:ph/>
          </p:nvPr>
        </p:nvSpPr>
        <p:spPr>
          <a:xfrm>
            <a:off x="294840" y="1033200"/>
            <a:ext cx="8601840" cy="5341680"/>
          </a:xfrm>
          <a:prstGeom prst="rect">
            <a:avLst/>
          </a:prstGeom>
          <a:noFill/>
          <a:ln w="0">
            <a:noFill/>
          </a:ln>
        </p:spPr>
        <p:txBody>
          <a:bodyPr anchor="t">
            <a:noAutofit/>
          </a:bodyPr>
          <a:p>
            <a:pPr marL="343080" indent="-343080" algn="just">
              <a:lnSpc>
                <a:spcPct val="100000"/>
              </a:lnSpc>
              <a:buClr>
                <a:srgbClr val="ff0000"/>
              </a:buClr>
              <a:buFont typeface="Calibri Light"/>
              <a:buAutoNum type="arabicPeriod"/>
            </a:pPr>
            <a:r>
              <a:rPr b="0" lang="en-US" sz="2400" spc="-1" strike="noStrike">
                <a:solidFill>
                  <a:srgbClr val="ff0000"/>
                </a:solidFill>
                <a:latin typeface="Times New Roman"/>
                <a:ea typeface="DengXian"/>
              </a:rPr>
              <a:t>Briefly discuss Switching and Multiplexing concept &amp; their types. </a:t>
            </a:r>
            <a:endParaRPr b="0" lang="en-US" sz="2400" spc="-1" strike="noStrike">
              <a:solidFill>
                <a:srgbClr val="000000"/>
              </a:solidFill>
              <a:latin typeface="Calibri"/>
            </a:endParaRPr>
          </a:p>
          <a:p>
            <a:pPr algn="just">
              <a:lnSpc>
                <a:spcPct val="100000"/>
              </a:lnSpc>
              <a:buNone/>
            </a:pPr>
            <a:endParaRPr b="0" lang="en-US" sz="2400" spc="-1" strike="noStrike">
              <a:solidFill>
                <a:srgbClr val="000000"/>
              </a:solidFill>
              <a:latin typeface="Calibri"/>
            </a:endParaRPr>
          </a:p>
          <a:p>
            <a:pPr marL="343080" indent="-343080" algn="just">
              <a:lnSpc>
                <a:spcPct val="100000"/>
              </a:lnSpc>
              <a:buClr>
                <a:srgbClr val="ff0000"/>
              </a:buClr>
              <a:buFont typeface="Calibri Light"/>
              <a:buAutoNum type="arabicPeriod"/>
            </a:pPr>
            <a:r>
              <a:rPr b="0" lang="en-US" sz="2400" spc="-1" strike="noStrike">
                <a:solidFill>
                  <a:srgbClr val="ff0000"/>
                </a:solidFill>
                <a:latin typeface="Times New Roman"/>
                <a:ea typeface="DengXian"/>
              </a:rPr>
              <a:t>Briefly discuss Ethernet and Wireless Networks. </a:t>
            </a:r>
            <a:endParaRPr b="0" lang="en-US" sz="2400" spc="-1" strike="noStrike">
              <a:solidFill>
                <a:srgbClr val="000000"/>
              </a:solidFill>
              <a:latin typeface="Calibri"/>
            </a:endParaRPr>
          </a:p>
          <a:p>
            <a:pPr algn="just">
              <a:lnSpc>
                <a:spcPct val="100000"/>
              </a:lnSpc>
              <a:buNone/>
            </a:pPr>
            <a:endParaRPr b="0" lang="en-US" sz="2400" spc="-1" strike="noStrike">
              <a:solidFill>
                <a:srgbClr val="000000"/>
              </a:solidFill>
              <a:latin typeface="Calibri"/>
            </a:endParaRPr>
          </a:p>
          <a:p>
            <a:pPr marL="343080" indent="-343080" algn="just">
              <a:lnSpc>
                <a:spcPct val="100000"/>
              </a:lnSpc>
              <a:spcAft>
                <a:spcPts val="799"/>
              </a:spcAft>
              <a:buClr>
                <a:srgbClr val="ff0000"/>
              </a:buClr>
              <a:buFont typeface="Calibri Light"/>
              <a:buAutoNum type="arabicPeriod"/>
            </a:pPr>
            <a:r>
              <a:rPr b="0" lang="en-US" sz="2400" spc="-1" strike="noStrike">
                <a:solidFill>
                  <a:srgbClr val="ff0000"/>
                </a:solidFill>
                <a:latin typeface="Times New Roman"/>
                <a:ea typeface="DengXian"/>
              </a:rPr>
              <a:t>Briefly discuss 4G and 5G Mobile Communication Technology. </a:t>
            </a:r>
            <a:endParaRPr b="0" lang="en-US" sz="2400" spc="-1" strike="noStrike">
              <a:solidFill>
                <a:srgbClr val="000000"/>
              </a:solidFill>
              <a:latin typeface="Calibri"/>
            </a:endParaRPr>
          </a:p>
          <a:p>
            <a:pPr algn="just">
              <a:lnSpc>
                <a:spcPct val="100000"/>
              </a:lnSpc>
              <a:spcAft>
                <a:spcPts val="799"/>
              </a:spcAft>
              <a:buNone/>
            </a:pPr>
            <a:endParaRPr b="0" lang="en-US" sz="2400" spc="-1" strike="noStrike">
              <a:solidFill>
                <a:srgbClr val="000000"/>
              </a:solidFill>
              <a:latin typeface="Calibri"/>
            </a:endParaRPr>
          </a:p>
          <a:p>
            <a:pPr marL="114480" indent="-343080" algn="just">
              <a:lnSpc>
                <a:spcPct val="100000"/>
              </a:lnSpc>
              <a:spcAft>
                <a:spcPts val="799"/>
              </a:spcAft>
              <a:buClr>
                <a:srgbClr val="000000"/>
              </a:buClr>
              <a:buFont typeface="Wingdings" charset="2"/>
              <a:buChar char=""/>
            </a:pPr>
            <a:r>
              <a:rPr b="1" lang="en-US" sz="2400" spc="-1" strike="noStrike" u="sng">
                <a:solidFill>
                  <a:srgbClr val="000000"/>
                </a:solidFill>
                <a:uFillTx/>
                <a:latin typeface="Times New Roman"/>
                <a:ea typeface="DengXian"/>
              </a:rPr>
              <a:t>NB</a:t>
            </a:r>
            <a:r>
              <a:rPr b="1" lang="en-US" sz="2400" spc="-1" strike="noStrike">
                <a:solidFill>
                  <a:srgbClr val="000000"/>
                </a:solidFill>
                <a:latin typeface="Times New Roman"/>
                <a:ea typeface="DengXian"/>
              </a:rPr>
              <a:t>:</a:t>
            </a:r>
            <a:endParaRPr b="0" lang="en-US" sz="2400" spc="-1" strike="noStrike">
              <a:solidFill>
                <a:srgbClr val="000000"/>
              </a:solidFill>
              <a:latin typeface="Calibri"/>
            </a:endParaRPr>
          </a:p>
          <a:p>
            <a:pPr lvl="1" marL="685800" indent="-228600" algn="just">
              <a:lnSpc>
                <a:spcPct val="100000"/>
              </a:lnSpc>
              <a:buClr>
                <a:srgbClr val="000000"/>
              </a:buClr>
              <a:buFont typeface="Arial"/>
              <a:buChar char="•"/>
            </a:pPr>
            <a:r>
              <a:rPr b="0" lang="en-US" sz="2400" spc="-1" strike="noStrike">
                <a:solidFill>
                  <a:srgbClr val="000000"/>
                </a:solidFill>
                <a:latin typeface="Times New Roman"/>
                <a:ea typeface="DengXian"/>
              </a:rPr>
              <a:t>Maximum page is 8 without including cover page and table of contents (if any).</a:t>
            </a:r>
            <a:endParaRPr b="0" lang="en-US" sz="2400" spc="-1" strike="noStrike">
              <a:solidFill>
                <a:srgbClr val="000000"/>
              </a:solidFill>
              <a:latin typeface="Calibri"/>
            </a:endParaRPr>
          </a:p>
          <a:p>
            <a:pPr lvl="1" marL="685800" indent="-228600" algn="just">
              <a:lnSpc>
                <a:spcPct val="100000"/>
              </a:lnSpc>
              <a:buClr>
                <a:srgbClr val="000000"/>
              </a:buClr>
              <a:buFont typeface="Arial"/>
              <a:buChar char="•"/>
            </a:pPr>
            <a:r>
              <a:rPr b="0" lang="en-US" sz="2400" spc="-1" strike="noStrike">
                <a:solidFill>
                  <a:srgbClr val="000000"/>
                </a:solidFill>
                <a:latin typeface="Times New Roman"/>
                <a:ea typeface="DengXian"/>
              </a:rPr>
              <a:t>The document has to be well organized and written.</a:t>
            </a:r>
            <a:endParaRPr b="0" lang="en-US" sz="2400" spc="-1" strike="noStrike">
              <a:solidFill>
                <a:srgbClr val="000000"/>
              </a:solidFill>
              <a:latin typeface="Calibri"/>
            </a:endParaRPr>
          </a:p>
          <a:p>
            <a:pPr lvl="1" marL="685800" indent="-228600" algn="just">
              <a:lnSpc>
                <a:spcPct val="100000"/>
              </a:lnSpc>
              <a:buClr>
                <a:srgbClr val="000000"/>
              </a:buClr>
              <a:buFont typeface="Arial"/>
              <a:buChar char="•"/>
            </a:pPr>
            <a:r>
              <a:rPr b="0" lang="en-US" sz="2400" spc="-1" strike="noStrike">
                <a:solidFill>
                  <a:srgbClr val="000000"/>
                </a:solidFill>
                <a:latin typeface="Times New Roman"/>
                <a:ea typeface="DengXian"/>
              </a:rPr>
              <a:t>Deadline: </a:t>
            </a:r>
            <a:r>
              <a:rPr b="1" lang="en-US" sz="2400" spc="-1" strike="noStrike">
                <a:solidFill>
                  <a:srgbClr val="000000"/>
                </a:solidFill>
                <a:latin typeface="Times New Roman"/>
                <a:ea typeface="DengXian"/>
              </a:rPr>
              <a:t> 25/09, 2017 E.C </a:t>
            </a:r>
            <a:endParaRPr b="0" lang="en-US" sz="2400" spc="-1" strike="noStrike">
              <a:solidFill>
                <a:srgbClr val="000000"/>
              </a:solidFill>
              <a:latin typeface="Calibri"/>
            </a:endParaRPr>
          </a:p>
          <a:p>
            <a:pPr lvl="1" marL="685800" indent="-228600" algn="just">
              <a:lnSpc>
                <a:spcPct val="100000"/>
              </a:lnSpc>
              <a:spcAft>
                <a:spcPts val="799"/>
              </a:spcAft>
              <a:buClr>
                <a:srgbClr val="000000"/>
              </a:buClr>
              <a:buFont typeface="Arial"/>
              <a:buChar char="•"/>
            </a:pPr>
            <a:r>
              <a:rPr b="0" lang="en-US" sz="2400" spc="-1" strike="noStrike">
                <a:solidFill>
                  <a:srgbClr val="000000"/>
                </a:solidFill>
                <a:latin typeface="Times New Roman"/>
                <a:ea typeface="DengXian"/>
              </a:rPr>
              <a:t>Submit your assignment with PDF format via email to </a:t>
            </a:r>
            <a:r>
              <a:rPr b="0" lang="en-US" sz="2400" spc="-1" strike="noStrike" u="sng">
                <a:solidFill>
                  <a:srgbClr val="0563c1"/>
                </a:solidFill>
                <a:uFillTx/>
                <a:latin typeface="Times New Roman"/>
                <a:ea typeface="DengXian"/>
                <a:hlinkClick r:id="rId1"/>
              </a:rPr>
              <a:t>biniyam.abdi@ddu.edu.et</a:t>
            </a:r>
            <a:endParaRPr b="0" lang="en-US" sz="2400" spc="-1" strike="noStrike">
              <a:solidFill>
                <a:srgbClr val="000000"/>
              </a:solidFill>
              <a:latin typeface="Calibri"/>
            </a:endParaRPr>
          </a:p>
        </p:txBody>
      </p:sp>
      <p:sp>
        <p:nvSpPr>
          <p:cNvPr id="508"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B8815600-75DD-4E9F-9DF5-B2E8E010B963}" type="slidenum">
              <a:rPr b="0" lang="en-US" sz="1200" spc="-1" strike="noStrike">
                <a:solidFill>
                  <a:srgbClr val="8b8b8b"/>
                </a:solidFill>
                <a:latin typeface="Calibri"/>
              </a:rPr>
              <a:t>69</a:t>
            </a:fld>
            <a:endParaRPr b="0" lang="en-US" sz="1200" spc="-1" strike="noStrike">
              <a:latin typeface="Times New Roman"/>
            </a:endParaRPr>
          </a:p>
        </p:txBody>
      </p:sp>
      <p:sp>
        <p:nvSpPr>
          <p:cNvPr id="509"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510"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511"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294840" y="185400"/>
            <a:ext cx="8601840" cy="594720"/>
          </a:xfrm>
          <a:prstGeom prst="rect">
            <a:avLst/>
          </a:prstGeom>
          <a:noFill/>
          <a:ln w="0">
            <a:noFill/>
          </a:ln>
        </p:spPr>
        <p:txBody>
          <a:bodyPr anchor="ctr">
            <a:normAutofit fontScale="83000"/>
          </a:bodyPr>
          <a:p>
            <a:pPr algn="ctr">
              <a:lnSpc>
                <a:spcPct val="90000"/>
              </a:lnSpc>
              <a:buNone/>
            </a:pPr>
            <a:r>
              <a:rPr b="1" lang="en-US" sz="4400" spc="-1" strike="noStrike">
                <a:solidFill>
                  <a:srgbClr val="ff0000"/>
                </a:solidFill>
                <a:latin typeface="Times New Roman"/>
              </a:rPr>
              <a:t>Network Models</a:t>
            </a:r>
            <a:endParaRPr b="0" lang="en-US" sz="4400" spc="-1" strike="noStrike">
              <a:solidFill>
                <a:srgbClr val="000000"/>
              </a:solidFill>
              <a:latin typeface="Calibri"/>
            </a:endParaRPr>
          </a:p>
        </p:txBody>
      </p:sp>
      <p:sp>
        <p:nvSpPr>
          <p:cNvPr id="120" name="PlaceHolder 2"/>
          <p:cNvSpPr>
            <a:spLocks noGrp="1"/>
          </p:cNvSpPr>
          <p:nvPr>
            <p:ph/>
          </p:nvPr>
        </p:nvSpPr>
        <p:spPr>
          <a:xfrm>
            <a:off x="294840" y="1033200"/>
            <a:ext cx="8601840" cy="5341680"/>
          </a:xfrm>
          <a:prstGeom prst="rect">
            <a:avLst/>
          </a:prstGeom>
          <a:noFill/>
          <a:ln w="0">
            <a:noFill/>
          </a:ln>
        </p:spPr>
        <p:txBody>
          <a:bodyPr anchor="t">
            <a:normAutofit/>
          </a:bodyPr>
          <a:p>
            <a:pPr marL="228600" indent="-228600" algn="just">
              <a:lnSpc>
                <a:spcPct val="100000"/>
              </a:lnSpc>
              <a:spcBef>
                <a:spcPts val="1001"/>
              </a:spcBef>
              <a:buClr>
                <a:srgbClr val="000000"/>
              </a:buClr>
              <a:buFont typeface="Arial"/>
              <a:buChar char="•"/>
            </a:pPr>
            <a:r>
              <a:rPr b="0" lang="en-US" sz="2400" spc="-1" strike="noStrike">
                <a:solidFill>
                  <a:srgbClr val="000000"/>
                </a:solidFill>
                <a:latin typeface="Times New Roman"/>
              </a:rPr>
              <a:t>A network is a combination of hardware and software that sends data from one location to another.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200" spc="-1" strike="noStrike">
                <a:solidFill>
                  <a:srgbClr val="000000"/>
                </a:solidFill>
                <a:latin typeface="Times New Roman"/>
              </a:rPr>
              <a:t>The </a:t>
            </a:r>
            <a:r>
              <a:rPr b="1" lang="en-US" sz="2200" spc="-1" strike="noStrike">
                <a:solidFill>
                  <a:srgbClr val="000000"/>
                </a:solidFill>
                <a:latin typeface="Times New Roman"/>
              </a:rPr>
              <a:t>hardware</a:t>
            </a:r>
            <a:r>
              <a:rPr b="0" lang="en-US" sz="2200" spc="-1" strike="noStrike">
                <a:solidFill>
                  <a:srgbClr val="000000"/>
                </a:solidFill>
                <a:latin typeface="Times New Roman"/>
              </a:rPr>
              <a:t> consists of the </a:t>
            </a:r>
            <a:r>
              <a:rPr b="1" lang="en-US" sz="2200" spc="-1" strike="noStrike">
                <a:solidFill>
                  <a:srgbClr val="0000cc"/>
                </a:solidFill>
                <a:latin typeface="Times New Roman"/>
              </a:rPr>
              <a:t>physical equipment </a:t>
            </a:r>
            <a:r>
              <a:rPr b="0" lang="en-US" sz="2200" spc="-1" strike="noStrike">
                <a:solidFill>
                  <a:srgbClr val="000000"/>
                </a:solidFill>
                <a:latin typeface="Times New Roman"/>
              </a:rPr>
              <a:t>that carries signals from one point of the network to another. </a:t>
            </a:r>
            <a:endParaRPr b="0" lang="en-US" sz="22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200" spc="-1" strike="noStrike">
                <a:solidFill>
                  <a:srgbClr val="000000"/>
                </a:solidFill>
                <a:latin typeface="Times New Roman"/>
              </a:rPr>
              <a:t>The </a:t>
            </a:r>
            <a:r>
              <a:rPr b="1" lang="en-US" sz="2200" spc="-1" strike="noStrike">
                <a:solidFill>
                  <a:srgbClr val="000000"/>
                </a:solidFill>
                <a:latin typeface="Times New Roman"/>
              </a:rPr>
              <a:t>software</a:t>
            </a:r>
            <a:r>
              <a:rPr b="0" lang="en-US" sz="2200" spc="-1" strike="noStrike">
                <a:solidFill>
                  <a:srgbClr val="000000"/>
                </a:solidFill>
                <a:latin typeface="Times New Roman"/>
              </a:rPr>
              <a:t> consists of </a:t>
            </a:r>
            <a:r>
              <a:rPr b="1" lang="en-US" sz="2200" spc="-1" strike="noStrike">
                <a:solidFill>
                  <a:srgbClr val="0000cc"/>
                </a:solidFill>
                <a:latin typeface="Times New Roman"/>
              </a:rPr>
              <a:t>instruction sets </a:t>
            </a:r>
            <a:r>
              <a:rPr b="0" lang="en-US" sz="2200" spc="-1" strike="noStrike">
                <a:solidFill>
                  <a:srgbClr val="000000"/>
                </a:solidFill>
                <a:latin typeface="Times New Roman"/>
              </a:rPr>
              <a:t>that make possible the services that we expect from a network. </a:t>
            </a:r>
            <a:endParaRPr b="0" lang="en-US" sz="2200" spc="-1" strike="noStrike">
              <a:solidFill>
                <a:srgbClr val="000000"/>
              </a:solidFill>
              <a:latin typeface="Calibri"/>
            </a:endParaRPr>
          </a:p>
          <a:p>
            <a:endParaRPr b="0" lang="en-US" sz="2200" spc="-1" strike="noStrike">
              <a:solidFill>
                <a:srgbClr val="000000"/>
              </a:solidFill>
              <a:latin typeface="Calibri"/>
            </a:endParaRPr>
          </a:p>
          <a:p>
            <a:pPr marL="228600" indent="-228600" algn="just">
              <a:lnSpc>
                <a:spcPct val="100000"/>
              </a:lnSpc>
              <a:spcBef>
                <a:spcPts val="1001"/>
              </a:spcBef>
              <a:buClr>
                <a:srgbClr val="0000cc"/>
              </a:buClr>
              <a:buFont typeface="Arial"/>
              <a:buChar char="•"/>
            </a:pPr>
            <a:r>
              <a:rPr b="1" lang="en-US" sz="2400" spc="-1" strike="noStrike">
                <a:solidFill>
                  <a:srgbClr val="0000cc"/>
                </a:solidFill>
                <a:latin typeface="Times New Roman"/>
              </a:rPr>
              <a:t>Layered Architecture </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0" lang="en-US" sz="2400" spc="-1" strike="noStrike">
                <a:solidFill>
                  <a:srgbClr val="000000"/>
                </a:solidFill>
                <a:latin typeface="Times New Roman"/>
              </a:rPr>
              <a:t>We use the concept of layers in our daily life.</a:t>
            </a:r>
            <a:endParaRPr b="0" lang="en-US" sz="2400" spc="-1" strike="noStrike">
              <a:solidFill>
                <a:srgbClr val="000000"/>
              </a:solidFill>
              <a:latin typeface="Calibri"/>
            </a:endParaRPr>
          </a:p>
          <a:p>
            <a:pPr lvl="1" marL="685800" indent="-228600" algn="just">
              <a:lnSpc>
                <a:spcPct val="100000"/>
              </a:lnSpc>
              <a:spcBef>
                <a:spcPts val="499"/>
              </a:spcBef>
              <a:buClr>
                <a:srgbClr val="000000"/>
              </a:buClr>
              <a:buFont typeface="Arial"/>
              <a:buChar char="•"/>
            </a:pPr>
            <a:r>
              <a:rPr b="1" lang="en-US" sz="2400" spc="-1" strike="noStrike">
                <a:solidFill>
                  <a:srgbClr val="000000"/>
                </a:solidFill>
                <a:latin typeface="Times New Roman"/>
              </a:rPr>
              <a:t> </a:t>
            </a:r>
            <a:r>
              <a:rPr b="1" lang="en-US" sz="2400" spc="-1" strike="noStrike">
                <a:solidFill>
                  <a:srgbClr val="000000"/>
                </a:solidFill>
                <a:latin typeface="Times New Roman"/>
              </a:rPr>
              <a:t>As an example</a:t>
            </a:r>
            <a:r>
              <a:rPr b="0" lang="en-US" sz="2400" spc="-1" strike="noStrike">
                <a:solidFill>
                  <a:srgbClr val="000000"/>
                </a:solidFill>
                <a:latin typeface="Times New Roman"/>
              </a:rPr>
              <a:t>, </a:t>
            </a:r>
            <a:endParaRPr b="0" lang="en-US" sz="2400" spc="-1" strike="noStrike">
              <a:solidFill>
                <a:srgbClr val="000000"/>
              </a:solidFill>
              <a:latin typeface="Calibri"/>
            </a:endParaRPr>
          </a:p>
          <a:p>
            <a:pPr lvl="2" marL="1143000" indent="-228600" algn="just">
              <a:lnSpc>
                <a:spcPct val="100000"/>
              </a:lnSpc>
              <a:spcBef>
                <a:spcPts val="499"/>
              </a:spcBef>
              <a:buClr>
                <a:srgbClr val="000000"/>
              </a:buClr>
              <a:buFont typeface="Arial"/>
              <a:buChar char="•"/>
            </a:pPr>
            <a:r>
              <a:rPr b="0" lang="en-US" sz="2000" spc="-1" strike="noStrike">
                <a:solidFill>
                  <a:srgbClr val="000000"/>
                </a:solidFill>
                <a:latin typeface="Times New Roman"/>
              </a:rPr>
              <a:t>let us consider two friends who communicate through postal mail. </a:t>
            </a:r>
            <a:endParaRPr b="0" lang="en-US" sz="2000" spc="-1" strike="noStrike">
              <a:solidFill>
                <a:srgbClr val="000000"/>
              </a:solidFill>
              <a:latin typeface="Calibri"/>
            </a:endParaRPr>
          </a:p>
          <a:p>
            <a:pPr lvl="2" marL="1143000" indent="-228600" algn="just">
              <a:lnSpc>
                <a:spcPct val="100000"/>
              </a:lnSpc>
              <a:spcBef>
                <a:spcPts val="499"/>
              </a:spcBef>
              <a:buClr>
                <a:srgbClr val="000000"/>
              </a:buClr>
              <a:buFont typeface="Arial"/>
              <a:buChar char="•"/>
            </a:pPr>
            <a:r>
              <a:rPr b="0" lang="en-US" sz="2000" spc="-1" strike="noStrike">
                <a:solidFill>
                  <a:srgbClr val="000000"/>
                </a:solidFill>
                <a:latin typeface="Times New Roman"/>
              </a:rPr>
              <a:t>The process of sending a letter to a friend would be </a:t>
            </a:r>
            <a:r>
              <a:rPr b="1" lang="en-US" sz="2000" spc="-1" strike="noStrike">
                <a:solidFill>
                  <a:srgbClr val="0000cc"/>
                </a:solidFill>
                <a:latin typeface="Times New Roman"/>
              </a:rPr>
              <a:t>complex</a:t>
            </a:r>
            <a:r>
              <a:rPr b="0" lang="en-US" sz="2000" spc="-1" strike="noStrike">
                <a:solidFill>
                  <a:srgbClr val="000000"/>
                </a:solidFill>
                <a:latin typeface="Times New Roman"/>
              </a:rPr>
              <a:t> if there were </a:t>
            </a:r>
            <a:r>
              <a:rPr b="1" lang="en-US" sz="2000" spc="-1" strike="noStrike">
                <a:solidFill>
                  <a:srgbClr val="000000"/>
                </a:solidFill>
                <a:latin typeface="Times New Roman"/>
              </a:rPr>
              <a:t>no services </a:t>
            </a:r>
            <a:r>
              <a:rPr b="0" lang="en-US" sz="2000" spc="-1" strike="noStrike">
                <a:solidFill>
                  <a:srgbClr val="000000"/>
                </a:solidFill>
                <a:latin typeface="Times New Roman"/>
              </a:rPr>
              <a:t>available from the post office. </a:t>
            </a:r>
            <a:endParaRPr b="0" lang="en-US" sz="2000" spc="-1" strike="noStrike">
              <a:solidFill>
                <a:srgbClr val="000000"/>
              </a:solidFill>
              <a:latin typeface="Calibri"/>
            </a:endParaRPr>
          </a:p>
        </p:txBody>
      </p:sp>
      <p:sp>
        <p:nvSpPr>
          <p:cNvPr id="121"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669FD51F-1898-4BF3-BFF3-4280494970C1}" type="slidenum">
              <a:rPr b="0" lang="en-US" sz="1200" spc="-1" strike="noStrike">
                <a:solidFill>
                  <a:srgbClr val="8b8b8b"/>
                </a:solidFill>
                <a:latin typeface="Calibri"/>
              </a:rPr>
              <a:t>7</a:t>
            </a:fld>
            <a:endParaRPr b="0" lang="en-US" sz="1200" spc="-1" strike="noStrike">
              <a:latin typeface="Times New Roman"/>
            </a:endParaRPr>
          </a:p>
        </p:txBody>
      </p:sp>
      <p:sp>
        <p:nvSpPr>
          <p:cNvPr id="122"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123"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24"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timing>
    <p:tnLst>
      <p:par>
        <p:cTn id="58" dur="indefinite" restart="never" nodeType="tmRoot">
          <p:childTnLst>
            <p:seq>
              <p:cTn id="59" dur="indefinite" nodeType="mainSeq">
                <p:childTnLst>
                  <p:par>
                    <p:cTn id="60" fill="hold">
                      <p:stCondLst>
                        <p:cond delay="indefinite"/>
                      </p:stCondLst>
                      <p:childTnLst>
                        <p:par>
                          <p:cTn id="61" fill="hold">
                            <p:stCondLst>
                              <p:cond delay="0"/>
                            </p:stCondLst>
                            <p:childTnLst>
                              <p:par>
                                <p:cTn id="62" nodeType="clickEffect" fill="hold" presetClass="entr" presetID="42">
                                  <p:stCondLst>
                                    <p:cond delay="0"/>
                                  </p:stCondLst>
                                  <p:childTnLst>
                                    <p:set>
                                      <p:cBhvr>
                                        <p:cTn id="63" dur="1" fill="hold">
                                          <p:stCondLst>
                                            <p:cond delay="0"/>
                                          </p:stCondLst>
                                        </p:cTn>
                                        <p:tgtEl>
                                          <p:spTgt spid="120">
                                            <p:txEl>
                                              <p:pRg st="4" end="4"/>
                                            </p:txEl>
                                          </p:spTgt>
                                        </p:tgtEl>
                                        <p:attrNameLst>
                                          <p:attrName>style.visibility</p:attrName>
                                        </p:attrNameLst>
                                      </p:cBhvr>
                                      <p:to>
                                        <p:strVal val="visible"/>
                                      </p:to>
                                    </p:set>
                                    <p:animEffect filter="fade" transition="in">
                                      <p:cBhvr additive="repl">
                                        <p:cTn id="64" dur="1000"/>
                                        <p:tgtEl>
                                          <p:spTgt spid="120">
                                            <p:txEl>
                                              <p:pRg st="4" end="4"/>
                                            </p:txEl>
                                          </p:spTgt>
                                        </p:tgtEl>
                                      </p:cBhvr>
                                    </p:animEffect>
                                    <p:anim calcmode="lin" valueType="num">
                                      <p:cBhvr additive="repl">
                                        <p:cTn id="65" dur="1000" fill="hold"/>
                                        <p:tgtEl>
                                          <p:spTgt spid="120">
                                            <p:txEl>
                                              <p:pRg st="4" end="4"/>
                                            </p:txEl>
                                          </p:spTgt>
                                        </p:tgtEl>
                                        <p:attrNameLst>
                                          <p:attrName>ppt_x</p:attrName>
                                        </p:attrNameLst>
                                      </p:cBhvr>
                                      <p:tavLst>
                                        <p:tav tm="0">
                                          <p:val>
                                            <p:strVal val="#ppt_x"/>
                                          </p:val>
                                        </p:tav>
                                        <p:tav tm="100000">
                                          <p:val>
                                            <p:strVal val="#ppt_x"/>
                                          </p:val>
                                        </p:tav>
                                      </p:tavLst>
                                    </p:anim>
                                    <p:anim calcmode="lin" valueType="num">
                                      <p:cBhvr additive="repl">
                                        <p:cTn id="66" dur="1000" fill="hold"/>
                                        <p:tgtEl>
                                          <p:spTgt spid="120">
                                            <p:txEl>
                                              <p:pRg st="4" end="4"/>
                                            </p:txEl>
                                          </p:spTgt>
                                        </p:tgtEl>
                                        <p:attrNameLst>
                                          <p:attrName>ppt_y</p:attrName>
                                        </p:attrNameLst>
                                      </p:cBhvr>
                                      <p:tavLst>
                                        <p:tav tm="0">
                                          <p:val>
                                            <p:strVal val="#ppt_y+.1"/>
                                          </p:val>
                                        </p:tav>
                                        <p:tav tm="100000">
                                          <p:val>
                                            <p:strVal val="#ppt_y"/>
                                          </p:val>
                                        </p:tav>
                                      </p:tavLst>
                                    </p:anim>
                                  </p:childTnLst>
                                </p:cTn>
                              </p:par>
                              <p:par>
                                <p:cTn id="67" nodeType="withEffect" fill="hold" presetClass="entr" presetID="42">
                                  <p:stCondLst>
                                    <p:cond delay="0"/>
                                  </p:stCondLst>
                                  <p:childTnLst>
                                    <p:set>
                                      <p:cBhvr>
                                        <p:cTn id="68" dur="1" fill="hold">
                                          <p:stCondLst>
                                            <p:cond delay="0"/>
                                          </p:stCondLst>
                                        </p:cTn>
                                        <p:tgtEl>
                                          <p:spTgt spid="120">
                                            <p:txEl>
                                              <p:pRg st="5" end="5"/>
                                            </p:txEl>
                                          </p:spTgt>
                                        </p:tgtEl>
                                        <p:attrNameLst>
                                          <p:attrName>style.visibility</p:attrName>
                                        </p:attrNameLst>
                                      </p:cBhvr>
                                      <p:to>
                                        <p:strVal val="visible"/>
                                      </p:to>
                                    </p:set>
                                    <p:animEffect filter="fade" transition="in">
                                      <p:cBhvr additive="repl">
                                        <p:cTn id="69" dur="1000"/>
                                        <p:tgtEl>
                                          <p:spTgt spid="120">
                                            <p:txEl>
                                              <p:pRg st="5" end="5"/>
                                            </p:txEl>
                                          </p:spTgt>
                                        </p:tgtEl>
                                      </p:cBhvr>
                                    </p:animEffect>
                                    <p:anim calcmode="lin" valueType="num">
                                      <p:cBhvr additive="repl">
                                        <p:cTn id="70" dur="1000" fill="hold"/>
                                        <p:tgtEl>
                                          <p:spTgt spid="120">
                                            <p:txEl>
                                              <p:pRg st="5" end="5"/>
                                            </p:txEl>
                                          </p:spTgt>
                                        </p:tgtEl>
                                        <p:attrNameLst>
                                          <p:attrName>ppt_x</p:attrName>
                                        </p:attrNameLst>
                                      </p:cBhvr>
                                      <p:tavLst>
                                        <p:tav tm="0">
                                          <p:val>
                                            <p:strVal val="#ppt_x"/>
                                          </p:val>
                                        </p:tav>
                                        <p:tav tm="100000">
                                          <p:val>
                                            <p:strVal val="#ppt_x"/>
                                          </p:val>
                                        </p:tav>
                                      </p:tavLst>
                                    </p:anim>
                                    <p:anim calcmode="lin" valueType="num">
                                      <p:cBhvr additive="repl">
                                        <p:cTn id="71" dur="1000" fill="hold"/>
                                        <p:tgtEl>
                                          <p:spTgt spid="120">
                                            <p:txEl>
                                              <p:pRg st="5" end="5"/>
                                            </p:txEl>
                                          </p:spTgt>
                                        </p:tgtEl>
                                        <p:attrNameLst>
                                          <p:attrName>ppt_y</p:attrName>
                                        </p:attrNameLst>
                                      </p:cBhvr>
                                      <p:tavLst>
                                        <p:tav tm="0">
                                          <p:val>
                                            <p:strVal val="#ppt_y+.1"/>
                                          </p:val>
                                        </p:tav>
                                        <p:tav tm="100000">
                                          <p:val>
                                            <p:strVal val="#ppt_y"/>
                                          </p:val>
                                        </p:tav>
                                      </p:tavLst>
                                    </p:anim>
                                  </p:childTnLst>
                                </p:cTn>
                              </p:par>
                              <p:par>
                                <p:cTn id="72" nodeType="withEffect" fill="hold" presetClass="entr" presetID="42">
                                  <p:stCondLst>
                                    <p:cond delay="0"/>
                                  </p:stCondLst>
                                  <p:childTnLst>
                                    <p:set>
                                      <p:cBhvr>
                                        <p:cTn id="73" dur="1" fill="hold">
                                          <p:stCondLst>
                                            <p:cond delay="0"/>
                                          </p:stCondLst>
                                        </p:cTn>
                                        <p:tgtEl>
                                          <p:spTgt spid="120">
                                            <p:txEl>
                                              <p:pRg st="6" end="6"/>
                                            </p:txEl>
                                          </p:spTgt>
                                        </p:tgtEl>
                                        <p:attrNameLst>
                                          <p:attrName>style.visibility</p:attrName>
                                        </p:attrNameLst>
                                      </p:cBhvr>
                                      <p:to>
                                        <p:strVal val="visible"/>
                                      </p:to>
                                    </p:set>
                                    <p:animEffect filter="fade" transition="in">
                                      <p:cBhvr additive="repl">
                                        <p:cTn id="74" dur="1000"/>
                                        <p:tgtEl>
                                          <p:spTgt spid="120">
                                            <p:txEl>
                                              <p:pRg st="6" end="6"/>
                                            </p:txEl>
                                          </p:spTgt>
                                        </p:tgtEl>
                                      </p:cBhvr>
                                    </p:animEffect>
                                    <p:anim calcmode="lin" valueType="num">
                                      <p:cBhvr additive="repl">
                                        <p:cTn id="75" dur="1000" fill="hold"/>
                                        <p:tgtEl>
                                          <p:spTgt spid="120">
                                            <p:txEl>
                                              <p:pRg st="6" end="6"/>
                                            </p:txEl>
                                          </p:spTgt>
                                        </p:tgtEl>
                                        <p:attrNameLst>
                                          <p:attrName>ppt_x</p:attrName>
                                        </p:attrNameLst>
                                      </p:cBhvr>
                                      <p:tavLst>
                                        <p:tav tm="0">
                                          <p:val>
                                            <p:strVal val="#ppt_x"/>
                                          </p:val>
                                        </p:tav>
                                        <p:tav tm="100000">
                                          <p:val>
                                            <p:strVal val="#ppt_x"/>
                                          </p:val>
                                        </p:tav>
                                      </p:tavLst>
                                    </p:anim>
                                    <p:anim calcmode="lin" valueType="num">
                                      <p:cBhvr additive="repl">
                                        <p:cTn id="76" dur="1000" fill="hold"/>
                                        <p:tgtEl>
                                          <p:spTgt spid="120">
                                            <p:txEl>
                                              <p:pRg st="6" end="6"/>
                                            </p:txEl>
                                          </p:spTgt>
                                        </p:tgtEl>
                                        <p:attrNameLst>
                                          <p:attrName>ppt_y</p:attrName>
                                        </p:attrNameLst>
                                      </p:cBhvr>
                                      <p:tavLst>
                                        <p:tav tm="0">
                                          <p:val>
                                            <p:strVal val="#ppt_y+.1"/>
                                          </p:val>
                                        </p:tav>
                                        <p:tav tm="100000">
                                          <p:val>
                                            <p:strVal val="#ppt_y"/>
                                          </p:val>
                                        </p:tav>
                                      </p:tavLst>
                                    </p:anim>
                                  </p:childTnLst>
                                </p:cTn>
                              </p:par>
                              <p:par>
                                <p:cTn id="77" nodeType="withEffect" fill="hold" presetClass="entr" presetID="42">
                                  <p:stCondLst>
                                    <p:cond delay="0"/>
                                  </p:stCondLst>
                                  <p:childTnLst>
                                    <p:set>
                                      <p:cBhvr>
                                        <p:cTn id="78" dur="1" fill="hold">
                                          <p:stCondLst>
                                            <p:cond delay="0"/>
                                          </p:stCondLst>
                                        </p:cTn>
                                        <p:tgtEl>
                                          <p:spTgt spid="120">
                                            <p:txEl>
                                              <p:pRg st="7" end="7"/>
                                            </p:txEl>
                                          </p:spTgt>
                                        </p:tgtEl>
                                        <p:attrNameLst>
                                          <p:attrName>style.visibility</p:attrName>
                                        </p:attrNameLst>
                                      </p:cBhvr>
                                      <p:to>
                                        <p:strVal val="visible"/>
                                      </p:to>
                                    </p:set>
                                    <p:animEffect filter="fade" transition="in">
                                      <p:cBhvr additive="repl">
                                        <p:cTn id="79" dur="1000"/>
                                        <p:tgtEl>
                                          <p:spTgt spid="120">
                                            <p:txEl>
                                              <p:pRg st="7" end="7"/>
                                            </p:txEl>
                                          </p:spTgt>
                                        </p:tgtEl>
                                      </p:cBhvr>
                                    </p:animEffect>
                                    <p:anim calcmode="lin" valueType="num">
                                      <p:cBhvr additive="repl">
                                        <p:cTn id="80" dur="1000" fill="hold"/>
                                        <p:tgtEl>
                                          <p:spTgt spid="120">
                                            <p:txEl>
                                              <p:pRg st="7" end="7"/>
                                            </p:txEl>
                                          </p:spTgt>
                                        </p:tgtEl>
                                        <p:attrNameLst>
                                          <p:attrName>ppt_x</p:attrName>
                                        </p:attrNameLst>
                                      </p:cBhvr>
                                      <p:tavLst>
                                        <p:tav tm="0">
                                          <p:val>
                                            <p:strVal val="#ppt_x"/>
                                          </p:val>
                                        </p:tav>
                                        <p:tav tm="100000">
                                          <p:val>
                                            <p:strVal val="#ppt_x"/>
                                          </p:val>
                                        </p:tav>
                                      </p:tavLst>
                                    </p:anim>
                                    <p:anim calcmode="lin" valueType="num">
                                      <p:cBhvr additive="repl">
                                        <p:cTn id="81" dur="1000" fill="hold"/>
                                        <p:tgtEl>
                                          <p:spTgt spid="120">
                                            <p:txEl>
                                              <p:pRg st="7" end="7"/>
                                            </p:txEl>
                                          </p:spTgt>
                                        </p:tgtEl>
                                        <p:attrNameLst>
                                          <p:attrName>ppt_y</p:attrName>
                                        </p:attrNameLst>
                                      </p:cBhvr>
                                      <p:tavLst>
                                        <p:tav tm="0">
                                          <p:val>
                                            <p:strVal val="#ppt_y+.1"/>
                                          </p:val>
                                        </p:tav>
                                        <p:tav tm="100000">
                                          <p:val>
                                            <p:strVal val="#ppt_y"/>
                                          </p:val>
                                        </p:tav>
                                      </p:tavLst>
                                    </p:anim>
                                  </p:childTnLst>
                                </p:cTn>
                              </p:par>
                              <p:par>
                                <p:cTn id="82" nodeType="withEffect" fill="hold" presetClass="entr" presetID="42">
                                  <p:stCondLst>
                                    <p:cond delay="0"/>
                                  </p:stCondLst>
                                  <p:childTnLst>
                                    <p:set>
                                      <p:cBhvr>
                                        <p:cTn id="83" dur="1" fill="hold">
                                          <p:stCondLst>
                                            <p:cond delay="0"/>
                                          </p:stCondLst>
                                        </p:cTn>
                                        <p:tgtEl>
                                          <p:spTgt spid="120">
                                            <p:txEl>
                                              <p:pRg st="8" end="8"/>
                                            </p:txEl>
                                          </p:spTgt>
                                        </p:tgtEl>
                                        <p:attrNameLst>
                                          <p:attrName>style.visibility</p:attrName>
                                        </p:attrNameLst>
                                      </p:cBhvr>
                                      <p:to>
                                        <p:strVal val="visible"/>
                                      </p:to>
                                    </p:set>
                                    <p:animEffect filter="fade" transition="in">
                                      <p:cBhvr additive="repl">
                                        <p:cTn id="84" dur="1000"/>
                                        <p:tgtEl>
                                          <p:spTgt spid="120">
                                            <p:txEl>
                                              <p:pRg st="8" end="8"/>
                                            </p:txEl>
                                          </p:spTgt>
                                        </p:tgtEl>
                                      </p:cBhvr>
                                    </p:animEffect>
                                    <p:anim calcmode="lin" valueType="num">
                                      <p:cBhvr additive="repl">
                                        <p:cTn id="85" dur="1000" fill="hold"/>
                                        <p:tgtEl>
                                          <p:spTgt spid="120">
                                            <p:txEl>
                                              <p:pRg st="8" end="8"/>
                                            </p:txEl>
                                          </p:spTgt>
                                        </p:tgtEl>
                                        <p:attrNameLst>
                                          <p:attrName>ppt_x</p:attrName>
                                        </p:attrNameLst>
                                      </p:cBhvr>
                                      <p:tavLst>
                                        <p:tav tm="0">
                                          <p:val>
                                            <p:strVal val="#ppt_x"/>
                                          </p:val>
                                        </p:tav>
                                        <p:tav tm="100000">
                                          <p:val>
                                            <p:strVal val="#ppt_x"/>
                                          </p:val>
                                        </p:tav>
                                      </p:tavLst>
                                    </p:anim>
                                    <p:anim calcmode="lin" valueType="num">
                                      <p:cBhvr additive="repl">
                                        <p:cTn id="86" dur="1000" fill="hold"/>
                                        <p:tgtEl>
                                          <p:spTgt spid="12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923760" y="3547440"/>
            <a:ext cx="7344000" cy="1714680"/>
          </a:xfrm>
          <a:prstGeom prst="rect">
            <a:avLst/>
          </a:prstGeom>
          <a:noFill/>
          <a:ln w="0">
            <a:noFill/>
          </a:ln>
        </p:spPr>
        <p:txBody>
          <a:bodyPr anchor="ctr">
            <a:normAutofit/>
          </a:bodyPr>
          <a:p>
            <a:pPr algn="ctr">
              <a:lnSpc>
                <a:spcPct val="90000"/>
              </a:lnSpc>
              <a:buNone/>
            </a:pPr>
            <a:r>
              <a:rPr b="1" lang="en-US" sz="5400" spc="-1" strike="noStrike">
                <a:solidFill>
                  <a:srgbClr val="0000cc"/>
                </a:solidFill>
                <a:latin typeface="Times New Roman"/>
              </a:rPr>
              <a:t>THANK YOU!</a:t>
            </a:r>
            <a:endParaRPr b="0" lang="en-US" sz="5400" spc="-1" strike="noStrike">
              <a:solidFill>
                <a:srgbClr val="000000"/>
              </a:solidFill>
              <a:latin typeface="Calibri"/>
            </a:endParaRPr>
          </a:p>
        </p:txBody>
      </p:sp>
      <p:sp>
        <p:nvSpPr>
          <p:cNvPr id="513"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115B6EBF-5C75-475C-8A50-7D52B91BD069}" type="slidenum">
              <a:rPr b="0" lang="en-US" sz="1200" spc="-1" strike="noStrike">
                <a:solidFill>
                  <a:srgbClr val="8b8b8b"/>
                </a:solidFill>
                <a:latin typeface="Calibri"/>
              </a:rPr>
              <a:t>70</a:t>
            </a:fld>
            <a:endParaRPr b="0" lang="en-US" sz="1200" spc="-1" strike="noStrike">
              <a:latin typeface="Times New Roman"/>
            </a:endParaRPr>
          </a:p>
        </p:txBody>
      </p:sp>
      <p:sp>
        <p:nvSpPr>
          <p:cNvPr id="514"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515"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516"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pic>
        <p:nvPicPr>
          <p:cNvPr id="517" name="Picture 6" descr=""/>
          <p:cNvPicPr/>
          <p:nvPr/>
        </p:nvPicPr>
        <p:blipFill>
          <a:blip r:embed="rId1"/>
          <a:stretch/>
        </p:blipFill>
        <p:spPr>
          <a:xfrm>
            <a:off x="2524680" y="1171080"/>
            <a:ext cx="3567240" cy="237564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00cc"/>
                </a:solidFill>
                <a:latin typeface="Times New Roman"/>
              </a:rPr>
              <a:t>Layered Architecture</a:t>
            </a:r>
            <a:endParaRPr b="0" lang="en-US" sz="3600" spc="-1" strike="noStrike">
              <a:solidFill>
                <a:srgbClr val="000000"/>
              </a:solidFill>
              <a:latin typeface="Calibri"/>
            </a:endParaRPr>
          </a:p>
        </p:txBody>
      </p:sp>
      <p:sp>
        <p:nvSpPr>
          <p:cNvPr id="126" name="PlaceHolder 2"/>
          <p:cNvSpPr>
            <a:spLocks noGrp="1"/>
          </p:cNvSpPr>
          <p:nvPr>
            <p:ph/>
          </p:nvPr>
        </p:nvSpPr>
        <p:spPr>
          <a:xfrm rot="17617200">
            <a:off x="-749520" y="2817360"/>
            <a:ext cx="4898160" cy="1028520"/>
          </a:xfrm>
          <a:prstGeom prst="rect">
            <a:avLst/>
          </a:prstGeom>
          <a:noFill/>
          <a:ln w="0">
            <a:noFill/>
          </a:ln>
        </p:spPr>
        <p:txBody>
          <a:bodyPr anchor="t">
            <a:normAutofit/>
          </a:bodyPr>
          <a:p>
            <a:pPr algn="just">
              <a:lnSpc>
                <a:spcPct val="100000"/>
              </a:lnSpc>
              <a:spcBef>
                <a:spcPts val="1001"/>
              </a:spcBef>
              <a:buNone/>
              <a:tabLst>
                <a:tab algn="l" pos="0"/>
              </a:tabLst>
            </a:pPr>
            <a:r>
              <a:rPr b="1" lang="en-US" sz="2400" spc="-1" strike="noStrike">
                <a:solidFill>
                  <a:srgbClr val="000000"/>
                </a:solidFill>
                <a:latin typeface="Times New Roman"/>
              </a:rPr>
              <a:t>Tasks involved in sending a letter</a:t>
            </a:r>
            <a:r>
              <a:rPr b="1" lang="en-US" sz="3600" spc="-1" strike="noStrike">
                <a:solidFill>
                  <a:srgbClr val="000000"/>
                </a:solidFill>
                <a:latin typeface="Times New Roman"/>
              </a:rPr>
              <a:t> </a:t>
            </a:r>
            <a:endParaRPr b="0" lang="en-US" sz="3600" spc="-1" strike="noStrike">
              <a:solidFill>
                <a:srgbClr val="000000"/>
              </a:solidFill>
              <a:latin typeface="Calibri"/>
            </a:endParaRPr>
          </a:p>
        </p:txBody>
      </p:sp>
      <p:sp>
        <p:nvSpPr>
          <p:cNvPr id="127" name="PlaceHolder 3"/>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314DC448-CE64-4832-8A19-F56727ED88C4}" type="slidenum">
              <a:rPr b="0" lang="en-US" sz="1200" spc="-1" strike="noStrike">
                <a:solidFill>
                  <a:srgbClr val="8b8b8b"/>
                </a:solidFill>
                <a:latin typeface="Calibri"/>
              </a:rPr>
              <a:t>8</a:t>
            </a:fld>
            <a:endParaRPr b="0" lang="en-US" sz="1200" spc="-1" strike="noStrike">
              <a:latin typeface="Times New Roman"/>
            </a:endParaRPr>
          </a:p>
        </p:txBody>
      </p:sp>
      <p:sp>
        <p:nvSpPr>
          <p:cNvPr id="128" name="PlaceHolder 4"/>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129"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30"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pic>
        <p:nvPicPr>
          <p:cNvPr id="131" name="Picture 6" descr=""/>
          <p:cNvPicPr/>
          <p:nvPr/>
        </p:nvPicPr>
        <p:blipFill>
          <a:blip r:embed="rId1"/>
          <a:stretch/>
        </p:blipFill>
        <p:spPr>
          <a:xfrm>
            <a:off x="2621880" y="982800"/>
            <a:ext cx="6195240" cy="5332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p:nvPr>
        </p:nvSpPr>
        <p:spPr>
          <a:xfrm>
            <a:off x="294840" y="1033200"/>
            <a:ext cx="8601840" cy="5322600"/>
          </a:xfrm>
          <a:prstGeom prst="rect">
            <a:avLst/>
          </a:prstGeom>
          <a:noFill/>
          <a:ln w="0">
            <a:noFill/>
          </a:ln>
        </p:spPr>
        <p:txBody>
          <a:bodyPr anchor="t">
            <a:normAutofit/>
          </a:bodyPr>
          <a:p>
            <a:pPr marL="228600" indent="-228600" algn="just">
              <a:lnSpc>
                <a:spcPct val="110000"/>
              </a:lnSpc>
              <a:spcBef>
                <a:spcPts val="1001"/>
              </a:spcBef>
              <a:buClr>
                <a:srgbClr val="000000"/>
              </a:buClr>
              <a:buFont typeface="Arial"/>
              <a:buChar char="•"/>
            </a:pPr>
            <a:r>
              <a:rPr b="0" lang="en-US" sz="2400" spc="-1" strike="noStrike">
                <a:solidFill>
                  <a:srgbClr val="000000"/>
                </a:solidFill>
                <a:latin typeface="Times New Roman"/>
              </a:rPr>
              <a:t>The </a:t>
            </a:r>
            <a:r>
              <a:rPr b="1" lang="en-US" sz="2400" spc="-1" strike="noStrike">
                <a:solidFill>
                  <a:srgbClr val="000000"/>
                </a:solidFill>
                <a:latin typeface="Times New Roman"/>
              </a:rPr>
              <a:t>main aim </a:t>
            </a:r>
            <a:r>
              <a:rPr b="0" lang="en-US" sz="2400" spc="-1" strike="noStrike">
                <a:solidFill>
                  <a:srgbClr val="000000"/>
                </a:solidFill>
                <a:latin typeface="Times New Roman"/>
              </a:rPr>
              <a:t>of the layered architecture is </a:t>
            </a:r>
            <a:r>
              <a:rPr b="1" lang="en-US" sz="2400" spc="-1" strike="noStrike">
                <a:solidFill>
                  <a:srgbClr val="ff0000"/>
                </a:solidFill>
                <a:latin typeface="Times New Roman"/>
              </a:rPr>
              <a:t>to divide the design into small pieces</a:t>
            </a:r>
            <a:r>
              <a:rPr b="0" lang="en-US" sz="2400" spc="-1" strike="noStrike">
                <a:solidFill>
                  <a:srgbClr val="000000"/>
                </a:solidFill>
                <a:latin typeface="Times New Roman"/>
              </a:rPr>
              <a:t>.</a:t>
            </a:r>
            <a:endParaRPr b="0" lang="en-US" sz="2400" spc="-1" strike="noStrike">
              <a:solidFill>
                <a:srgbClr val="000000"/>
              </a:solidFill>
              <a:latin typeface="Calibri"/>
            </a:endParaRPr>
          </a:p>
          <a:p>
            <a:pPr marL="228600" indent="-228600" algn="just">
              <a:lnSpc>
                <a:spcPct val="110000"/>
              </a:lnSpc>
              <a:spcBef>
                <a:spcPts val="1001"/>
              </a:spcBef>
              <a:buClr>
                <a:srgbClr val="000000"/>
              </a:buClr>
              <a:buFont typeface="Arial"/>
              <a:buChar char="•"/>
            </a:pPr>
            <a:r>
              <a:rPr b="0" lang="en-US" sz="2400" spc="-1" strike="noStrike">
                <a:solidFill>
                  <a:srgbClr val="000000"/>
                </a:solidFill>
                <a:latin typeface="Times New Roman"/>
              </a:rPr>
              <a:t>Each lower layer </a:t>
            </a:r>
            <a:r>
              <a:rPr b="1" lang="en-US" sz="2400" spc="-1" strike="noStrike">
                <a:solidFill>
                  <a:srgbClr val="000000"/>
                </a:solidFill>
                <a:latin typeface="Times New Roman"/>
              </a:rPr>
              <a:t>adds its services </a:t>
            </a:r>
            <a:r>
              <a:rPr b="0" lang="en-US" sz="2400" spc="-1" strike="noStrike">
                <a:solidFill>
                  <a:srgbClr val="000000"/>
                </a:solidFill>
                <a:latin typeface="Times New Roman"/>
              </a:rPr>
              <a:t>to the higher layer </a:t>
            </a:r>
            <a:r>
              <a:rPr b="1" lang="en-US" sz="2400" spc="-1" strike="noStrike">
                <a:solidFill>
                  <a:srgbClr val="000000"/>
                </a:solidFill>
                <a:latin typeface="Times New Roman"/>
              </a:rPr>
              <a:t>to provide a full set of services</a:t>
            </a:r>
            <a:r>
              <a:rPr b="0" lang="en-US" sz="2400" spc="-1" strike="noStrike">
                <a:solidFill>
                  <a:srgbClr val="000000"/>
                </a:solidFill>
                <a:latin typeface="Times New Roman"/>
              </a:rPr>
              <a:t> to manage communications and run the applications.</a:t>
            </a:r>
            <a:endParaRPr b="0" lang="en-US" sz="2400" spc="-1" strike="noStrike">
              <a:solidFill>
                <a:srgbClr val="000000"/>
              </a:solidFill>
              <a:latin typeface="Calibri"/>
            </a:endParaRPr>
          </a:p>
          <a:p>
            <a:pPr marL="228600" indent="-228600" algn="just">
              <a:lnSpc>
                <a:spcPct val="110000"/>
              </a:lnSpc>
              <a:spcBef>
                <a:spcPts val="1001"/>
              </a:spcBef>
              <a:buClr>
                <a:srgbClr val="000000"/>
              </a:buClr>
              <a:buFont typeface="Arial"/>
              <a:buChar char="•"/>
            </a:pPr>
            <a:r>
              <a:rPr b="0" lang="en-US" sz="2400" spc="-1" strike="noStrike">
                <a:solidFill>
                  <a:srgbClr val="000000"/>
                </a:solidFill>
                <a:latin typeface="Times New Roman"/>
              </a:rPr>
              <a:t>It provides modularity and clear interfaces, i.e., </a:t>
            </a:r>
            <a:r>
              <a:rPr b="1" lang="en-US" sz="2400" spc="-1" strike="noStrike">
                <a:solidFill>
                  <a:srgbClr val="000000"/>
                </a:solidFill>
                <a:latin typeface="Times New Roman"/>
              </a:rPr>
              <a:t>provides interaction between subsystems</a:t>
            </a:r>
            <a:r>
              <a:rPr b="0" lang="en-US" sz="2400" spc="-1" strike="noStrike">
                <a:solidFill>
                  <a:srgbClr val="000000"/>
                </a:solidFill>
                <a:latin typeface="Times New Roman"/>
              </a:rPr>
              <a:t>.</a:t>
            </a:r>
            <a:endParaRPr b="0" lang="en-US" sz="2400" spc="-1" strike="noStrike">
              <a:solidFill>
                <a:srgbClr val="000000"/>
              </a:solidFill>
              <a:latin typeface="Calibri"/>
            </a:endParaRPr>
          </a:p>
          <a:p>
            <a:pPr marL="228600" indent="-228600" algn="just">
              <a:lnSpc>
                <a:spcPct val="110000"/>
              </a:lnSpc>
              <a:spcBef>
                <a:spcPts val="1001"/>
              </a:spcBef>
              <a:buClr>
                <a:srgbClr val="000000"/>
              </a:buClr>
              <a:buFont typeface="Arial"/>
              <a:buChar char="•"/>
            </a:pPr>
            <a:r>
              <a:rPr b="0" lang="en-US" sz="2400" spc="-1" strike="noStrike">
                <a:solidFill>
                  <a:srgbClr val="000000"/>
                </a:solidFill>
                <a:latin typeface="Times New Roman"/>
              </a:rPr>
              <a:t>It </a:t>
            </a:r>
            <a:r>
              <a:rPr b="1" lang="en-US" sz="2400" spc="-1" strike="noStrike">
                <a:solidFill>
                  <a:srgbClr val="000000"/>
                </a:solidFill>
                <a:latin typeface="Times New Roman"/>
              </a:rPr>
              <a:t>ensures the independence between layers </a:t>
            </a:r>
            <a:r>
              <a:rPr b="0" lang="en-US" sz="2400" spc="-1" strike="noStrike">
                <a:solidFill>
                  <a:srgbClr val="000000"/>
                </a:solidFill>
                <a:latin typeface="Times New Roman"/>
              </a:rPr>
              <a:t>by providing the services from lower to higher layer </a:t>
            </a:r>
            <a:r>
              <a:rPr b="1" lang="en-US" sz="2400" spc="-1" strike="noStrike">
                <a:solidFill>
                  <a:srgbClr val="000000"/>
                </a:solidFill>
                <a:latin typeface="Times New Roman"/>
              </a:rPr>
              <a:t>without defining how the services are implemented</a:t>
            </a:r>
            <a:r>
              <a:rPr b="0" lang="en-US" sz="2400" spc="-1" strike="noStrike">
                <a:solidFill>
                  <a:srgbClr val="000000"/>
                </a:solidFill>
                <a:latin typeface="Times New Roman"/>
              </a:rPr>
              <a:t>. Therefore, </a:t>
            </a:r>
            <a:r>
              <a:rPr b="1" lang="en-US" sz="2400" spc="-1" strike="noStrike">
                <a:solidFill>
                  <a:srgbClr val="ff0000"/>
                </a:solidFill>
                <a:latin typeface="Times New Roman"/>
              </a:rPr>
              <a:t>any modification in a layer will not affect the other layers</a:t>
            </a:r>
            <a:r>
              <a:rPr b="0" lang="en-US" sz="2400" spc="-1" strike="noStrike">
                <a:solidFill>
                  <a:srgbClr val="000000"/>
                </a:solidFill>
                <a:latin typeface="Times New Roman"/>
              </a:rPr>
              <a:t>.</a:t>
            </a:r>
            <a:endParaRPr b="0" lang="en-US" sz="2400" spc="-1" strike="noStrike">
              <a:solidFill>
                <a:srgbClr val="000000"/>
              </a:solidFill>
              <a:latin typeface="Calibri"/>
            </a:endParaRPr>
          </a:p>
        </p:txBody>
      </p:sp>
      <p:sp>
        <p:nvSpPr>
          <p:cNvPr id="133" name="PlaceHolder 2"/>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buNone/>
            </a:pPr>
            <a:fld id="{D150C85F-8AE6-47A3-A685-551E7C0ED3CD}" type="slidenum">
              <a:rPr b="0" lang="en-US" sz="1200" spc="-1" strike="noStrike">
                <a:solidFill>
                  <a:srgbClr val="8b8b8b"/>
                </a:solidFill>
                <a:latin typeface="Calibri"/>
              </a:rPr>
              <a:t>9</a:t>
            </a:fld>
            <a:endParaRPr b="0" lang="en-US" sz="1200" spc="-1" strike="noStrike">
              <a:latin typeface="Times New Roman"/>
            </a:endParaRPr>
          </a:p>
        </p:txBody>
      </p:sp>
      <p:sp>
        <p:nvSpPr>
          <p:cNvPr id="134" name="PlaceHolder 3"/>
          <p:cNvSpPr>
            <a:spLocks noGrp="1"/>
          </p:cNvSpPr>
          <p:nvPr>
            <p:ph type="ftr"/>
          </p:nvPr>
        </p:nvSpPr>
        <p:spPr>
          <a:xfrm>
            <a:off x="294840" y="6454800"/>
            <a:ext cx="8027280" cy="364680"/>
          </a:xfrm>
          <a:prstGeom prst="rect">
            <a:avLst/>
          </a:prstGeom>
          <a:noFill/>
          <a:ln w="0">
            <a:noFill/>
          </a:ln>
        </p:spPr>
        <p:txBody>
          <a:bodyPr anchor="ctr">
            <a:noAutofit/>
          </a:bodyPr>
          <a:p>
            <a:pPr>
              <a:lnSpc>
                <a:spcPct val="100000"/>
              </a:lnSpc>
              <a:buNone/>
            </a:pPr>
            <a:r>
              <a:rPr b="1" lang="es-ES" sz="1200" spc="-1" strike="noStrike">
                <a:solidFill>
                  <a:srgbClr val="000000"/>
                </a:solidFill>
                <a:latin typeface="Times New Roman"/>
              </a:rPr>
              <a:t>Jibril Y, DDU - 2023 G.C (for 3rd Year SE Students)</a:t>
            </a:r>
            <a:endParaRPr b="0" lang="en-US" sz="1200" spc="-1" strike="noStrike">
              <a:latin typeface="Times New Roman"/>
            </a:endParaRPr>
          </a:p>
        </p:txBody>
      </p:sp>
      <p:sp>
        <p:nvSpPr>
          <p:cNvPr id="135" name="Straight Connector 26"/>
          <p:cNvSpPr/>
          <p:nvPr/>
        </p:nvSpPr>
        <p:spPr>
          <a:xfrm>
            <a:off x="294840" y="8812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36" name="Straight Connector 33"/>
          <p:cNvSpPr/>
          <p:nvPr/>
        </p:nvSpPr>
        <p:spPr>
          <a:xfrm>
            <a:off x="318600" y="6409080"/>
            <a:ext cx="8602200" cy="360"/>
          </a:xfrm>
          <a:prstGeom prst="line">
            <a:avLst/>
          </a:prstGeom>
          <a:ln w="38100">
            <a:solidFill>
              <a:srgbClr val="ff0000"/>
            </a:solidFill>
          </a:ln>
        </p:spPr>
        <p:style>
          <a:lnRef idx="1">
            <a:schemeClr val="accent1"/>
          </a:lnRef>
          <a:fillRef idx="0">
            <a:schemeClr val="accent1"/>
          </a:fillRef>
          <a:effectRef idx="0">
            <a:schemeClr val="accent1"/>
          </a:effectRef>
          <a:fontRef idx="minor"/>
        </p:style>
      </p:sp>
      <p:sp>
        <p:nvSpPr>
          <p:cNvPr id="137" name="PlaceHolder 4"/>
          <p:cNvSpPr>
            <a:spLocks noGrp="1"/>
          </p:cNvSpPr>
          <p:nvPr>
            <p:ph type="title"/>
          </p:nvPr>
        </p:nvSpPr>
        <p:spPr>
          <a:xfrm>
            <a:off x="294840" y="185400"/>
            <a:ext cx="8601840" cy="594720"/>
          </a:xfrm>
          <a:prstGeom prst="rect">
            <a:avLst/>
          </a:prstGeom>
          <a:noFill/>
          <a:ln w="0">
            <a:noFill/>
          </a:ln>
        </p:spPr>
        <p:txBody>
          <a:bodyPr anchor="ctr">
            <a:noAutofit/>
          </a:bodyPr>
          <a:p>
            <a:pPr algn="ctr">
              <a:lnSpc>
                <a:spcPct val="90000"/>
              </a:lnSpc>
              <a:buNone/>
            </a:pPr>
            <a:r>
              <a:rPr b="1" lang="en-US" sz="3600" spc="-1" strike="noStrike">
                <a:solidFill>
                  <a:srgbClr val="0000cc"/>
                </a:solidFill>
                <a:latin typeface="Times New Roman"/>
              </a:rPr>
              <a:t>Layered Architecture</a:t>
            </a:r>
            <a:endParaRPr b="0" lang="en-US" sz="36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87" dur="indefinite" restart="never" nodeType="tmRoot">
          <p:childTnLst>
            <p:seq>
              <p:cTn id="88" dur="indefinite" nodeType="mainSeq">
                <p:childTnLst>
                  <p:par>
                    <p:cTn id="89" fill="hold">
                      <p:stCondLst>
                        <p:cond delay="indefinite"/>
                      </p:stCondLst>
                      <p:childTnLst>
                        <p:par>
                          <p:cTn id="90" fill="hold">
                            <p:stCondLst>
                              <p:cond delay="0"/>
                            </p:stCondLst>
                            <p:childTnLst>
                              <p:par>
                                <p:cTn id="91" nodeType="clickEffect" fill="hold" presetClass="entr" presetID="42">
                                  <p:stCondLst>
                                    <p:cond delay="0"/>
                                  </p:stCondLst>
                                  <p:childTnLst>
                                    <p:set>
                                      <p:cBhvr>
                                        <p:cTn id="92" dur="1" fill="hold">
                                          <p:stCondLst>
                                            <p:cond delay="0"/>
                                          </p:stCondLst>
                                        </p:cTn>
                                        <p:tgtEl>
                                          <p:spTgt spid="132">
                                            <p:txEl>
                                              <p:pRg st="2" end="2"/>
                                            </p:txEl>
                                          </p:spTgt>
                                        </p:tgtEl>
                                        <p:attrNameLst>
                                          <p:attrName>style.visibility</p:attrName>
                                        </p:attrNameLst>
                                      </p:cBhvr>
                                      <p:to>
                                        <p:strVal val="visible"/>
                                      </p:to>
                                    </p:set>
                                    <p:animEffect filter="fade" transition="in">
                                      <p:cBhvr additive="repl">
                                        <p:cTn id="93" dur="1000"/>
                                        <p:tgtEl>
                                          <p:spTgt spid="132">
                                            <p:txEl>
                                              <p:pRg st="2" end="2"/>
                                            </p:txEl>
                                          </p:spTgt>
                                        </p:tgtEl>
                                      </p:cBhvr>
                                    </p:animEffect>
                                    <p:anim calcmode="lin" valueType="num">
                                      <p:cBhvr additive="repl">
                                        <p:cTn id="94" dur="1000" fill="hold"/>
                                        <p:tgtEl>
                                          <p:spTgt spid="132">
                                            <p:txEl>
                                              <p:pRg st="2" end="2"/>
                                            </p:txEl>
                                          </p:spTgt>
                                        </p:tgtEl>
                                        <p:attrNameLst>
                                          <p:attrName>ppt_x</p:attrName>
                                        </p:attrNameLst>
                                      </p:cBhvr>
                                      <p:tavLst>
                                        <p:tav tm="0">
                                          <p:val>
                                            <p:strVal val="#ppt_x"/>
                                          </p:val>
                                        </p:tav>
                                        <p:tav tm="100000">
                                          <p:val>
                                            <p:strVal val="#ppt_x"/>
                                          </p:val>
                                        </p:tav>
                                      </p:tavLst>
                                    </p:anim>
                                    <p:anim calcmode="lin" valueType="num">
                                      <p:cBhvr additive="repl">
                                        <p:cTn id="95" dur="1000" fill="hold"/>
                                        <p:tgtEl>
                                          <p:spTgt spid="132">
                                            <p:txEl>
                                              <p:pRg st="2" end="2"/>
                                            </p:txEl>
                                          </p:spTgt>
                                        </p:tgtEl>
                                        <p:attrNameLst>
                                          <p:attrName>ppt_y</p:attrName>
                                        </p:attrNameLst>
                                      </p:cBhvr>
                                      <p:tavLst>
                                        <p:tav tm="0">
                                          <p:val>
                                            <p:strVal val="#ppt_y+.1"/>
                                          </p:val>
                                        </p:tav>
                                        <p:tav tm="100000">
                                          <p:val>
                                            <p:strVal val="#ppt_y"/>
                                          </p:val>
                                        </p:tav>
                                      </p:tavLst>
                                    </p:anim>
                                  </p:childTnLst>
                                </p:cTn>
                              </p:par>
                              <p:par>
                                <p:cTn id="96" nodeType="withEffect" fill="hold" presetClass="entr" presetID="42">
                                  <p:stCondLst>
                                    <p:cond delay="0"/>
                                  </p:stCondLst>
                                  <p:childTnLst>
                                    <p:set>
                                      <p:cBhvr>
                                        <p:cTn id="97" dur="1" fill="hold">
                                          <p:stCondLst>
                                            <p:cond delay="0"/>
                                          </p:stCondLst>
                                        </p:cTn>
                                        <p:tgtEl>
                                          <p:spTgt spid="132">
                                            <p:txEl>
                                              <p:pRg st="3" end="3"/>
                                            </p:txEl>
                                          </p:spTgt>
                                        </p:tgtEl>
                                        <p:attrNameLst>
                                          <p:attrName>style.visibility</p:attrName>
                                        </p:attrNameLst>
                                      </p:cBhvr>
                                      <p:to>
                                        <p:strVal val="visible"/>
                                      </p:to>
                                    </p:set>
                                    <p:animEffect filter="fade" transition="in">
                                      <p:cBhvr additive="repl">
                                        <p:cTn id="98" dur="1000"/>
                                        <p:tgtEl>
                                          <p:spTgt spid="132">
                                            <p:txEl>
                                              <p:pRg st="3" end="3"/>
                                            </p:txEl>
                                          </p:spTgt>
                                        </p:tgtEl>
                                      </p:cBhvr>
                                    </p:animEffect>
                                    <p:anim calcmode="lin" valueType="num">
                                      <p:cBhvr additive="repl">
                                        <p:cTn id="99" dur="1000" fill="hold"/>
                                        <p:tgtEl>
                                          <p:spTgt spid="132">
                                            <p:txEl>
                                              <p:pRg st="3" end="3"/>
                                            </p:txEl>
                                          </p:spTgt>
                                        </p:tgtEl>
                                        <p:attrNameLst>
                                          <p:attrName>ppt_x</p:attrName>
                                        </p:attrNameLst>
                                      </p:cBhvr>
                                      <p:tavLst>
                                        <p:tav tm="0">
                                          <p:val>
                                            <p:strVal val="#ppt_x"/>
                                          </p:val>
                                        </p:tav>
                                        <p:tav tm="100000">
                                          <p:val>
                                            <p:strVal val="#ppt_x"/>
                                          </p:val>
                                        </p:tav>
                                      </p:tavLst>
                                    </p:anim>
                                    <p:anim calcmode="lin" valueType="num">
                                      <p:cBhvr additive="repl">
                                        <p:cTn id="100" dur="1000" fill="hold"/>
                                        <p:tgtEl>
                                          <p:spTgt spid="13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3051</TotalTime>
  <Application>LibreOffice/7.2.7.2$Linux_X86_64 LibreOffice_project/20$Build-2</Application>
  <AppVersion>15.0000</AppVersion>
  <Words>6773</Words>
  <Paragraphs>572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2022-11-16T07:17:13Z</dcterms:created>
  <dc:creator>Jibril Yesuf</dc:creator>
  <dc:description/>
  <dc:language>en-US</dc:language>
  <cp:lastModifiedBy/>
  <dcterms:modified xsi:type="dcterms:W3CDTF">2025-05-19T19:11:11Z</dcterms:modified>
  <cp:revision>456</cp:revision>
  <dc:subject/>
  <dc:title>CHAPTER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y fmtid="{D5CDD505-2E9C-101B-9397-08002B2CF9AE}" pid="3" name="Slides">
    <vt:i4>70</vt:i4>
  </property>
</Properties>
</file>