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4F3D61B9-44C2-4C7D-8FA6-68C50E8AC5DB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05/19/2025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Jibril Y, DDU - </a:t>
            </a: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2023 G.C (for 3rd </a:t>
            </a: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Year SE </a:t>
            </a: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91F7B7B5-594E-43EF-99AF-80B63CCB154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FF73A2C-A35C-43E1-BC70-103DD1BD9E9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05/19/2025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Jibril Y, DDU - </a:t>
            </a: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2023 G.C (for 3rd </a:t>
            </a: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Year SE </a:t>
            </a: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307A5E7-5CF7-4665-A381-FDE4159BD2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64080"/>
            <a:ext cx="7772040" cy="1048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cc"/>
                </a:solidFill>
                <a:latin typeface="Times New Roman"/>
              </a:rPr>
              <a:t>C</a:t>
            </a:r>
            <a:r>
              <a:rPr b="1" lang="en-US" sz="6000" spc="-1" strike="noStrike">
                <a:solidFill>
                  <a:srgbClr val="0000cc"/>
                </a:solidFill>
                <a:latin typeface="Times New Roman"/>
              </a:rPr>
              <a:t>H</a:t>
            </a:r>
            <a:r>
              <a:rPr b="1" lang="en-US" sz="6000" spc="-1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1" lang="en-US" sz="6000" spc="-1" strike="noStrike">
                <a:solidFill>
                  <a:srgbClr val="0000cc"/>
                </a:solidFill>
                <a:latin typeface="Times New Roman"/>
              </a:rPr>
              <a:t>P</a:t>
            </a:r>
            <a:r>
              <a:rPr b="1" lang="en-US" sz="6000" spc="-1" strike="noStrike">
                <a:solidFill>
                  <a:srgbClr val="0000cc"/>
                </a:solidFill>
                <a:latin typeface="Times New Roman"/>
              </a:rPr>
              <a:t>T</a:t>
            </a:r>
            <a:r>
              <a:rPr b="1" lang="en-US" sz="6000" spc="-1" strike="noStrike">
                <a:solidFill>
                  <a:srgbClr val="0000cc"/>
                </a:solidFill>
                <a:latin typeface="Times New Roman"/>
              </a:rPr>
              <a:t>E</a:t>
            </a:r>
            <a:r>
              <a:rPr b="1" lang="en-US" sz="6000" spc="-1" strike="noStrike">
                <a:solidFill>
                  <a:srgbClr val="0000cc"/>
                </a:solidFill>
                <a:latin typeface="Times New Roman"/>
              </a:rPr>
              <a:t>R</a:t>
            </a:r>
            <a:r>
              <a:rPr b="1" lang="en-US" sz="60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1" lang="en-US" sz="6000" spc="-1" strike="noStrike">
                <a:solidFill>
                  <a:srgbClr val="0000cc"/>
                </a:solidFill>
                <a:latin typeface="Times New Roman"/>
              </a:rPr>
              <a:t>5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79080" y="5305680"/>
            <a:ext cx="6857640" cy="92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IP 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A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d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dr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es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si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ng 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an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d 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S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u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b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ne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tti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294840" y="6375240"/>
            <a:ext cx="3733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DDU -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2023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G.C (for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3rd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Year SE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AA916E91-E86C-49AB-80EC-57A7A7C093D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Straight Connector 8"/>
          <p:cNvSpPr/>
          <p:nvPr/>
        </p:nvSpPr>
        <p:spPr>
          <a:xfrm>
            <a:off x="294840" y="97416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Straight Connector 9"/>
          <p:cNvSpPr/>
          <p:nvPr/>
        </p:nvSpPr>
        <p:spPr>
          <a:xfrm>
            <a:off x="294840" y="6328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898200" y="1416960"/>
            <a:ext cx="7238520" cy="358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318960" y="982080"/>
            <a:ext cx="8577000" cy="532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Class A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addresses are designed for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large organizations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with a large number of attached hosts or routers.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Class B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addresses are designed for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midsize organizations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with tens of thousands of attached hosts or routers.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Class C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addresses are designed for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small organizations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with a small number of attached hosts or routers.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Class 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addresses are designed for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multicasting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Class 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addresses are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reserved for future use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DFD61B42-E6B3-4B6E-A0A2-5D30DE1A67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4"/>
          <p:cNvSpPr>
            <a:spLocks noGrp="1"/>
          </p:cNvSpPr>
          <p:nvPr>
            <p:ph type="title"/>
          </p:nvPr>
        </p:nvSpPr>
        <p:spPr>
          <a:xfrm>
            <a:off x="295200" y="185760"/>
            <a:ext cx="860076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Classful Addressing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294840" y="982080"/>
            <a:ext cx="8601840" cy="5392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We can find the class of an address when given the address in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binary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notation or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dotted-decimal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notation.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If the address is given in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binary notation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, the </a:t>
            </a:r>
            <a:r>
              <a:rPr b="1" lang="en-US" sz="2200" spc="-1" strike="noStrike">
                <a:solidFill>
                  <a:srgbClr val="0000cc"/>
                </a:solidFill>
                <a:latin typeface="Times New Roman"/>
              </a:rPr>
              <a:t>first few bits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can immediately tell us the class of the address.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If the address is given in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decimal-dotted notation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, the </a:t>
            </a:r>
            <a:r>
              <a:rPr b="1" lang="en-US" sz="2200" spc="-1" strike="noStrike">
                <a:solidFill>
                  <a:srgbClr val="0000cc"/>
                </a:solidFill>
                <a:latin typeface="Times New Roman"/>
              </a:rPr>
              <a:t>first byte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defines the class.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the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first bit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a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zero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(0)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the address is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Class A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the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first two bits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10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the address is a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Class B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the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first three bits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110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the address is a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Class C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the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first four bits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1110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the address is a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Class 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the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first four bits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1111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the address is a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Class 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2D08375-DDD3-4DAA-9917-0CE218CF412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6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295200" y="185760"/>
            <a:ext cx="860076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Cl</a:t>
            </a: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as</a:t>
            </a: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sf</a:t>
            </a: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ul </a:t>
            </a: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A</a:t>
            </a: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dd</a:t>
            </a: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re</a:t>
            </a: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ssi</a:t>
            </a: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27" dur="5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0" dur="5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3" dur="5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6" dur="500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9" dur="500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b050"/>
                </a:solidFill>
                <a:latin typeface="Times New Roman"/>
              </a:rPr>
              <a:t>Network ID and Host ID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93240" y="1033200"/>
            <a:ext cx="89384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In classful addressing, an IP address in class </a:t>
            </a:r>
            <a:r>
              <a:rPr b="1" lang="en-US" sz="2300" spc="-1" strike="noStrike">
                <a:solidFill>
                  <a:srgbClr val="ff0000"/>
                </a:solidFill>
                <a:latin typeface="Times New Roman"/>
              </a:rPr>
              <a:t>A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1" lang="en-US" sz="2300" spc="-1" strike="noStrike">
                <a:solidFill>
                  <a:srgbClr val="ff0000"/>
                </a:solidFill>
                <a:latin typeface="Times New Roman"/>
              </a:rPr>
              <a:t>B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, or </a:t>
            </a:r>
            <a:r>
              <a:rPr b="1" lang="en-US" sz="2300" spc="-1" strike="noStrike">
                <a:solidFill>
                  <a:srgbClr val="ff0000"/>
                </a:solidFill>
                <a:latin typeface="Times New Roman"/>
              </a:rPr>
              <a:t>C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 is divided into </a:t>
            </a:r>
            <a:r>
              <a:rPr b="1" lang="en-US" sz="2300" spc="-1" strike="noStrike">
                <a:solidFill>
                  <a:srgbClr val="000000"/>
                </a:solidFill>
                <a:latin typeface="Times New Roman"/>
              </a:rPr>
              <a:t>Network ID 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(NetID) which represents the </a:t>
            </a:r>
            <a:r>
              <a:rPr b="1" lang="en-US" sz="2300" spc="-1" strike="noStrike">
                <a:solidFill>
                  <a:srgbClr val="000000"/>
                </a:solidFill>
                <a:latin typeface="Times New Roman"/>
              </a:rPr>
              <a:t>number of networks 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1" lang="en-US" sz="2300" spc="-1" strike="noStrike">
                <a:solidFill>
                  <a:srgbClr val="000000"/>
                </a:solidFill>
                <a:latin typeface="Times New Roman"/>
              </a:rPr>
              <a:t>Host ID 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(HostID) which represents the </a:t>
            </a:r>
            <a:r>
              <a:rPr b="1" lang="en-US" sz="2300" spc="-1" strike="noStrike">
                <a:solidFill>
                  <a:srgbClr val="000000"/>
                </a:solidFill>
                <a:latin typeface="Times New Roman"/>
              </a:rPr>
              <a:t>number of hosts.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1" lang="en-US" sz="2050" spc="-1" strike="noStrike">
                <a:solidFill>
                  <a:srgbClr val="00b050"/>
                </a:solidFill>
                <a:latin typeface="Times New Roman"/>
              </a:rPr>
              <a:t>class A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1" lang="en-US" sz="2050" spc="-1" strike="noStrike">
                <a:solidFill>
                  <a:srgbClr val="ff0000"/>
                </a:solidFill>
                <a:latin typeface="Times New Roman"/>
              </a:rPr>
              <a:t>one byte 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defines the </a:t>
            </a:r>
            <a:r>
              <a:rPr b="1" lang="en-US" sz="2050" spc="-1" strike="noStrike">
                <a:solidFill>
                  <a:srgbClr val="ff0000"/>
                </a:solidFill>
                <a:latin typeface="Times New Roman"/>
              </a:rPr>
              <a:t>NetID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1" lang="en-US" sz="2050" spc="-1" strike="noStrike">
                <a:solidFill>
                  <a:srgbClr val="0000cc"/>
                </a:solidFill>
                <a:latin typeface="Times New Roman"/>
              </a:rPr>
              <a:t>three bytes 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define the </a:t>
            </a:r>
            <a:r>
              <a:rPr b="1" lang="en-US" sz="2050" spc="-1" strike="noStrike">
                <a:solidFill>
                  <a:srgbClr val="0000cc"/>
                </a:solidFill>
                <a:latin typeface="Times New Roman"/>
              </a:rPr>
              <a:t>HostID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1" lang="en-US" sz="2050" spc="-1" strike="noStrike">
                <a:solidFill>
                  <a:srgbClr val="00b050"/>
                </a:solidFill>
                <a:latin typeface="Times New Roman"/>
              </a:rPr>
              <a:t>class B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1" lang="en-US" sz="2050" spc="-1" strike="noStrike">
                <a:solidFill>
                  <a:srgbClr val="ff0000"/>
                </a:solidFill>
                <a:latin typeface="Times New Roman"/>
              </a:rPr>
              <a:t>two bytes 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define the </a:t>
            </a:r>
            <a:r>
              <a:rPr b="1" lang="en-US" sz="2050" spc="-1" strike="noStrike">
                <a:solidFill>
                  <a:srgbClr val="ff0000"/>
                </a:solidFill>
                <a:latin typeface="Times New Roman"/>
              </a:rPr>
              <a:t>NetID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1" lang="en-US" sz="2050" spc="-1" strike="noStrike">
                <a:solidFill>
                  <a:srgbClr val="0000cc"/>
                </a:solidFill>
                <a:latin typeface="Times New Roman"/>
              </a:rPr>
              <a:t>two bytes 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define the </a:t>
            </a:r>
            <a:r>
              <a:rPr b="1" lang="en-US" sz="2050" spc="-1" strike="noStrike">
                <a:solidFill>
                  <a:srgbClr val="0000cc"/>
                </a:solidFill>
                <a:latin typeface="Times New Roman"/>
              </a:rPr>
              <a:t>HostID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1" lang="en-US" sz="2050" spc="-1" strike="noStrike">
                <a:solidFill>
                  <a:srgbClr val="00b050"/>
                </a:solidFill>
                <a:latin typeface="Times New Roman"/>
              </a:rPr>
              <a:t>class C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1" lang="en-US" sz="2050" spc="-1" strike="noStrike">
                <a:solidFill>
                  <a:srgbClr val="ff0000"/>
                </a:solidFill>
                <a:latin typeface="Times New Roman"/>
              </a:rPr>
              <a:t>three bytes 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define the </a:t>
            </a:r>
            <a:r>
              <a:rPr b="1" lang="en-US" sz="2050" spc="-1" strike="noStrike">
                <a:solidFill>
                  <a:srgbClr val="ff0000"/>
                </a:solidFill>
                <a:latin typeface="Times New Roman"/>
              </a:rPr>
              <a:t>NetID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1" lang="en-US" sz="2050" spc="-1" strike="noStrike">
                <a:solidFill>
                  <a:srgbClr val="0000cc"/>
                </a:solidFill>
                <a:latin typeface="Times New Roman"/>
              </a:rPr>
              <a:t>one byte </a:t>
            </a:r>
            <a:r>
              <a:rPr b="1" lang="en-US" sz="2050" spc="-1" strike="noStrike">
                <a:solidFill>
                  <a:srgbClr val="000000"/>
                </a:solidFill>
                <a:latin typeface="Times New Roman"/>
              </a:rPr>
              <a:t>defines the </a:t>
            </a:r>
            <a:r>
              <a:rPr b="1" lang="en-US" sz="2050" spc="-1" strike="noStrike">
                <a:solidFill>
                  <a:srgbClr val="0000cc"/>
                </a:solidFill>
                <a:latin typeface="Times New Roman"/>
              </a:rPr>
              <a:t>HostID</a:t>
            </a:r>
            <a:r>
              <a:rPr b="0" lang="en-US" sz="205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3EEC2512-65F2-44A6-BBBF-BCC140CE1B5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3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Picture 6" descr=""/>
          <p:cNvPicPr/>
          <p:nvPr/>
        </p:nvPicPr>
        <p:blipFill>
          <a:blip r:embed="rId1"/>
          <a:stretch/>
        </p:blipFill>
        <p:spPr>
          <a:xfrm>
            <a:off x="1469880" y="3382200"/>
            <a:ext cx="4470480" cy="292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46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49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2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One problem with classful addressing is that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each class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divided into a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fixed number of blocks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with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each block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having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a fixed size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 shown below: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number of networks (Blocks) and the number of hosts (Block size) per class can be derived by this formula: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Number of Networks = 2^network-bits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Number of Hosts/Network = 2^host-bits – 2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When calculating hosts' IP addresses, 2 IP addresses are decreased because they cannot be assigned to hosts,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i.e. the first IP of a network is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network number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and the last IP is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reserved for Broadcast IP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C49646F-E692-4E9D-AE13-1E285B2F509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295200" y="185760"/>
            <a:ext cx="860076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b050"/>
                </a:solidFill>
                <a:latin typeface="Times New Roman"/>
              </a:rPr>
              <a:t>Classes and Blocks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65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68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1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4" dur="5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7" dur="500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7030a0"/>
                </a:solidFill>
                <a:latin typeface="Times New Roman"/>
              </a:rPr>
              <a:t>Class A  Addressees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Class A, an IP address is assigned to those networks that contain a large number of hosts.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The network ID is 8 bits long.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The host ID is 24 bits long.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Class A, the first bit in higher order bits of the first octet is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always set to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 the remaining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7 bits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determine the network ID. The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24 bits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determine the host ID in any network.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Thus the first octet ranges from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0 – 127.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6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Class A IP address format is: 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00b050"/>
                </a:solidFill>
                <a:latin typeface="Times New Roman"/>
              </a:rPr>
              <a:t>H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00b050"/>
                </a:solidFill>
                <a:latin typeface="Times New Roman"/>
              </a:rPr>
              <a:t>H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00b050"/>
                </a:solidFill>
                <a:latin typeface="Times New Roman"/>
              </a:rPr>
              <a:t>H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or  </a:t>
            </a:r>
            <a:r>
              <a:rPr b="1" lang="en-US" sz="2200" spc="-1" strike="noStrike">
                <a:solidFill>
                  <a:srgbClr val="00b0f0"/>
                </a:solidFill>
                <a:latin typeface="Times New Roman"/>
              </a:rPr>
              <a:t>0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NNNNNNN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00b050"/>
                </a:solidFill>
                <a:latin typeface="Times New Roman"/>
              </a:rPr>
              <a:t>HHHHHHHH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00b050"/>
                </a:solidFill>
                <a:latin typeface="Times New Roman"/>
              </a:rPr>
              <a:t>HHHHHHHH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00b050"/>
                </a:solidFill>
                <a:latin typeface="Times New Roman"/>
              </a:rPr>
              <a:t>HHHHHHHH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6B78E82-D87D-45CE-B988-389781E278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DDU -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2023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G.C (for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3rd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Year SE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4690080" y="1792080"/>
            <a:ext cx="4066920" cy="9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7030a0"/>
                </a:solidFill>
                <a:latin typeface="Times New Roman"/>
              </a:rPr>
              <a:t>Class A  Addressees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294840" y="982800"/>
            <a:ext cx="8601840" cy="539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Class A addresses only include IP starting from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1.x.x.x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126.x.x.x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default subnet mask for Class A IP address is </a:t>
            </a:r>
            <a:r>
              <a:rPr b="1" lang="en-US" sz="2200" spc="-1" strike="noStrike">
                <a:solidFill>
                  <a:srgbClr val="0000cc"/>
                </a:solidFill>
                <a:latin typeface="Times New Roman"/>
              </a:rPr>
              <a:t>255.0.0.0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Class A addressing can have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126 networks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(2</a:t>
            </a:r>
            <a:r>
              <a:rPr b="1" lang="en-US" sz="2200" spc="-1" strike="noStrike" baseline="30000">
                <a:solidFill>
                  <a:srgbClr val="000000"/>
                </a:solidFill>
                <a:latin typeface="Times New Roman"/>
              </a:rPr>
              <a:t>7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-2)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16,777,214 hosts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(2</a:t>
            </a:r>
            <a:r>
              <a:rPr b="1" lang="en-US" sz="2200" spc="-1" strike="noStrike" baseline="30000">
                <a:solidFill>
                  <a:srgbClr val="000000"/>
                </a:solidFill>
                <a:latin typeface="Times New Roman"/>
              </a:rPr>
              <a:t>24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-2)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Only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126 Class A networks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can exist in the entire Internet, because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0.0.0.0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is a special IP address and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127.x.x.x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is reserved for </a:t>
            </a:r>
            <a:r>
              <a:rPr b="1" lang="en-US" sz="2200" spc="-1" strike="noStrike">
                <a:solidFill>
                  <a:srgbClr val="00b050"/>
                </a:solidFill>
                <a:latin typeface="Times New Roman"/>
              </a:rPr>
              <a:t>loopback IP addresses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,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Only about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40 Class A addresses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are actually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assigned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to companies or organizations.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rest are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Either reserved for use by IANA (Internet Assigned Numbers Authority) or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Assigned to organizations that manage IP assignments for geographic regions such as Europe, Asia, and Latin America.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2EABA4E-6B9D-47DC-86FF-1E7FDE0D9C9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84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87" dur="5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90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93" dur="500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7030a0"/>
                </a:solidFill>
                <a:latin typeface="Times New Roman"/>
              </a:rPr>
              <a:t>Class B  Addressees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294840" y="982800"/>
            <a:ext cx="8601840" cy="539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In Class B, an IP address is assigned to those networks that range from small-sized to large-sized networks.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The Network ID is 16 bits long.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The Host ID is 16 bits long.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In Class B, the higher order bits of the first octet is always set to </a:t>
            </a:r>
            <a:r>
              <a:rPr b="1" lang="en-US" sz="2300" spc="-1" strike="noStrike">
                <a:solidFill>
                  <a:srgbClr val="ff0000"/>
                </a:solidFill>
                <a:latin typeface="Times New Roman"/>
              </a:rPr>
              <a:t>10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, and the remaining</a:t>
            </a:r>
            <a:r>
              <a:rPr b="1" lang="en-US" sz="2300" spc="-1" strike="noStrike">
                <a:solidFill>
                  <a:srgbClr val="0000cc"/>
                </a:solidFill>
                <a:latin typeface="Times New Roman"/>
              </a:rPr>
              <a:t>14 bits 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determine the network ID. The other </a:t>
            </a:r>
            <a:r>
              <a:rPr b="1" lang="en-US" sz="2300" spc="-1" strike="noStrike">
                <a:solidFill>
                  <a:srgbClr val="0000cc"/>
                </a:solidFill>
                <a:latin typeface="Times New Roman"/>
              </a:rPr>
              <a:t>16 bits 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determine the Host ID.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Thus the first octet ranges from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128 – 191.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Class B IP Addresses range from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128.0.x.x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191.255.x.x.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default subnet mask for Class B is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255.255.x.x.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Class B has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16,384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(2</a:t>
            </a:r>
            <a:r>
              <a:rPr b="0" lang="en-US" sz="2000" spc="-1" strike="noStrike" baseline="30000">
                <a:solidFill>
                  <a:srgbClr val="000000"/>
                </a:solidFill>
                <a:latin typeface="Times New Roman"/>
              </a:rPr>
              <a:t>14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Network addresses and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65,534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(2</a:t>
            </a:r>
            <a:r>
              <a:rPr b="0" lang="en-US" sz="2000" spc="-1" strike="noStrike" baseline="30000">
                <a:solidFill>
                  <a:srgbClr val="000000"/>
                </a:solidFill>
                <a:latin typeface="Times New Roman"/>
              </a:rPr>
              <a:t>16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-2) Host addresses.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Class B IP address format is: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00b050"/>
                </a:solidFill>
                <a:latin typeface="Times New Roman"/>
              </a:rPr>
              <a:t>H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00b050"/>
                </a:solidFill>
                <a:latin typeface="Times New Roman"/>
              </a:rPr>
              <a:t>H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or  </a:t>
            </a:r>
            <a:r>
              <a:rPr b="1" lang="en-US" sz="2200" spc="-1" strike="noStrike">
                <a:solidFill>
                  <a:srgbClr val="00b0f0"/>
                </a:solidFill>
                <a:latin typeface="Times New Roman"/>
              </a:rPr>
              <a:t>10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NNNNNN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NNNNNNNN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00b050"/>
                </a:solidFill>
                <a:latin typeface="Times New Roman"/>
              </a:rPr>
              <a:t>HHHHHHHH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200" spc="-1" strike="noStrike">
                <a:solidFill>
                  <a:srgbClr val="00b050"/>
                </a:solidFill>
                <a:latin typeface="Times New Roman"/>
              </a:rPr>
              <a:t>HHHHHHHH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7B82EDE-01A4-45F9-8529-210B2C31820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DDU -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2023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G.C (for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3rd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Year SE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1" name="Picture 6" descr=""/>
          <p:cNvPicPr/>
          <p:nvPr/>
        </p:nvPicPr>
        <p:blipFill>
          <a:blip r:embed="rId1"/>
          <a:stretch/>
        </p:blipFill>
        <p:spPr>
          <a:xfrm>
            <a:off x="4968000" y="1758960"/>
            <a:ext cx="4082400" cy="9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10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10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8" dur="1000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100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3" dur="1000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1000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1000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8" dur="1000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1000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24" dur="500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7030a0"/>
                </a:solidFill>
                <a:latin typeface="Times New Roman"/>
              </a:rPr>
              <a:t>Class C  Addressees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In Class C, an IP address is assigned to only small-sized networks.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The Network ID is 24 bits long.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The host ID is 8 bits long.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In Class C, the higher order bits of the first octet is always set to </a:t>
            </a:r>
            <a:r>
              <a:rPr b="1" lang="en-US" sz="2300" spc="-1" strike="noStrike">
                <a:solidFill>
                  <a:srgbClr val="ff0000"/>
                </a:solidFill>
                <a:latin typeface="Times New Roman"/>
              </a:rPr>
              <a:t>110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, and the remaining </a:t>
            </a:r>
            <a:r>
              <a:rPr b="1" lang="en-US" sz="2300" spc="-1" strike="noStrike">
                <a:solidFill>
                  <a:srgbClr val="0000cc"/>
                </a:solidFill>
                <a:latin typeface="Times New Roman"/>
              </a:rPr>
              <a:t>21 bits 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determine the network ID. The </a:t>
            </a:r>
            <a:r>
              <a:rPr b="1" lang="en-US" sz="2300" spc="-1" strike="noStrike">
                <a:solidFill>
                  <a:srgbClr val="0000cc"/>
                </a:solidFill>
                <a:latin typeface="Times New Roman"/>
              </a:rPr>
              <a:t>8 bits 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of the host ID determine the host in a network.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Thus the first octet ranges from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192 – 223.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Class C IP addresses range from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192.0.0.x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223.255.255.x.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default subnet mask for Class C is </a:t>
            </a:r>
            <a:r>
              <a:rPr b="1" lang="en-US" sz="2000" spc="-1" strike="noStrike">
                <a:solidFill>
                  <a:srgbClr val="0000cc"/>
                </a:solidFill>
                <a:latin typeface="Times New Roman"/>
              </a:rPr>
              <a:t>255.255.255.x.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Class C has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20,971,52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1" lang="en-US" sz="2000" spc="-1" strike="noStrike" baseline="30000">
                <a:solidFill>
                  <a:srgbClr val="000000"/>
                </a:solidFill>
                <a:latin typeface="Times New Roman"/>
              </a:rPr>
              <a:t>21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Network addresses and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254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1" lang="en-US" sz="2000" spc="-1" strike="noStrike" baseline="30000">
                <a:solidFill>
                  <a:srgbClr val="000000"/>
                </a:solidFill>
                <a:latin typeface="Times New Roman"/>
              </a:rPr>
              <a:t>8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-2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Host addresses.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Class C IP address format is: </a:t>
            </a:r>
            <a:r>
              <a:rPr b="1" lang="en-US" sz="2300" spc="-1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300" spc="-1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300" spc="-1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300" spc="-1" strike="noStrike">
                <a:solidFill>
                  <a:srgbClr val="00b050"/>
                </a:solidFill>
                <a:latin typeface="Times New Roman"/>
              </a:rPr>
              <a:t>H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 or  </a:t>
            </a:r>
            <a:r>
              <a:rPr b="1" lang="en-US" sz="2300" spc="-1" strike="noStrike">
                <a:solidFill>
                  <a:srgbClr val="00b0f0"/>
                </a:solidFill>
                <a:latin typeface="Times New Roman"/>
              </a:rPr>
              <a:t>110</a:t>
            </a:r>
            <a:r>
              <a:rPr b="1" lang="en-US" sz="2300" spc="-1" strike="noStrike">
                <a:solidFill>
                  <a:srgbClr val="ff0000"/>
                </a:solidFill>
                <a:latin typeface="Times New Roman"/>
              </a:rPr>
              <a:t>NNNNN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300" spc="-1" strike="noStrike">
                <a:solidFill>
                  <a:srgbClr val="ff0000"/>
                </a:solidFill>
                <a:latin typeface="Times New Roman"/>
              </a:rPr>
              <a:t>NNNNNNNN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300" spc="-1" strike="noStrike">
                <a:solidFill>
                  <a:srgbClr val="ff0000"/>
                </a:solidFill>
                <a:latin typeface="Times New Roman"/>
              </a:rPr>
              <a:t>NNNNNNNN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300" spc="-1" strike="noStrike">
                <a:solidFill>
                  <a:srgbClr val="00b050"/>
                </a:solidFill>
                <a:latin typeface="Times New Roman"/>
              </a:rPr>
              <a:t>HHHHHHHH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2DC5B91-0006-4B0C-A59A-E4DEEE2C169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DDU -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2023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G.C (for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3rd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Year SE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Picture 6" descr=""/>
          <p:cNvPicPr/>
          <p:nvPr/>
        </p:nvPicPr>
        <p:blipFill>
          <a:blip r:embed="rId1"/>
          <a:stretch/>
        </p:blipFill>
        <p:spPr>
          <a:xfrm>
            <a:off x="4572000" y="1434600"/>
            <a:ext cx="4348800" cy="86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10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2" dur="10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10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10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7" dur="10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10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2" dur="10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3" dur="10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48" dur="500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10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4" dur="100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100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7030a0"/>
                </a:solidFill>
                <a:latin typeface="Times New Roman"/>
              </a:rPr>
              <a:t>Class D  Addressees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Class D, an IP address is reserved for multicast addresses.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does not possess subnetting.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higher order bits of the first octet is always set to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1110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and the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remaining bits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determines the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host ID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any network.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Thus the first octet ranges from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224 – 239.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Class D has IP address range from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224.0.0.0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to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239.255.255.255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Class D does not have any subnet mask.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Class D has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268,435,454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1" lang="en-US" sz="2200" spc="-1" strike="noStrike" baseline="30000">
                <a:solidFill>
                  <a:srgbClr val="000000"/>
                </a:solidFill>
                <a:latin typeface="Times New Roman"/>
              </a:rPr>
              <a:t>28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-2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) host addresses.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multicasting data is not destined for a particular host, therefore, there is no need to extract host address from the IP address.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E54B61C-02F7-4AC7-B987-9CCB098EB3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3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5" name="Picture 6" descr=""/>
          <p:cNvPicPr/>
          <p:nvPr/>
        </p:nvPicPr>
        <p:blipFill>
          <a:blip r:embed="rId1"/>
          <a:stretch/>
        </p:blipFill>
        <p:spPr>
          <a:xfrm>
            <a:off x="1540440" y="5328360"/>
            <a:ext cx="4745880" cy="96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7030a0"/>
                </a:solidFill>
                <a:latin typeface="Times New Roman"/>
              </a:rPr>
              <a:t>Class E  Addressees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Class E, an IP address is used for the future use or for the research and development purposes.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does not possess any subnetting.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higher order bits of the first octet is always set to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1111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and the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remaining bits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determines the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host ID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any network.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Thus the first octet ranges from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240 – 255.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IP addresses in this class ranges from 240.0.0.0 to 255.255.255.254.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Class E does not have any subnet mask.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Class E has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268,435,454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1" lang="en-US" sz="2000" spc="-1" strike="noStrike" baseline="30000">
                <a:solidFill>
                  <a:srgbClr val="000000"/>
                </a:solidFill>
                <a:latin typeface="Times New Roman"/>
              </a:rPr>
              <a:t>28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-2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host addresses.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4AAD2B3-9077-476D-B2B8-41F5109992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0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2" name="Picture 6" descr=""/>
          <p:cNvPicPr/>
          <p:nvPr/>
        </p:nvPicPr>
        <p:blipFill>
          <a:blip r:embed="rId1"/>
          <a:stretch/>
        </p:blipFill>
        <p:spPr>
          <a:xfrm>
            <a:off x="1824840" y="5031720"/>
            <a:ext cx="4485960" cy="9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Intro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ducti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Communication at the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network layer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host-to-host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(computer-to-computer); a computer somewhere in the world needs to communicate with another computer somewhere else in the world.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Usually, computers communicate through the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Internet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The packet transmitted by the sending computer may pass through several LANs or WANs before reaching the destination computer.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For this level of communication, we need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 global addressing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scheme; we called this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logical addressing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in chapter 4.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We use the term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IP address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mean a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logical address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the network layer of the TCP/IP protocol suite.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61304A7-ADF3-4670-8C49-FC04801E7F6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Table 6"/>
          <p:cNvGraphicFramePr/>
          <p:nvPr/>
        </p:nvGraphicFramePr>
        <p:xfrm>
          <a:off x="163800" y="1110600"/>
          <a:ext cx="8863560" cy="4986360"/>
        </p:xfrm>
        <a:graphic>
          <a:graphicData uri="http://schemas.openxmlformats.org/drawingml/2006/table">
            <a:tbl>
              <a:tblPr/>
              <a:tblGrid>
                <a:gridCol w="727560"/>
                <a:gridCol w="815400"/>
                <a:gridCol w="2001960"/>
                <a:gridCol w="1959120"/>
                <a:gridCol w="1501920"/>
                <a:gridCol w="1857600"/>
              </a:tblGrid>
              <a:tr h="16300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Class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Fix Bits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First address (Binary Notation)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Last address (Binary Notation)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First address (Decimal Notation)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Last address (Decimal Notation)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71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00000000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01111111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71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10000000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10111111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71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C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11000000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11011111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71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11100000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11101111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721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11110000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11111111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04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15AF989E-5A59-4FE4-81F9-98387D8849F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6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PlaceHolder 3"/>
          <p:cNvSpPr>
            <a:spLocks noGrp="1"/>
          </p:cNvSpPr>
          <p:nvPr>
            <p:ph type="title"/>
          </p:nvPr>
        </p:nvSpPr>
        <p:spPr>
          <a:xfrm>
            <a:off x="295200" y="185760"/>
            <a:ext cx="860076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b050"/>
                </a:solidFill>
                <a:latin typeface="Times New Roman"/>
              </a:rPr>
              <a:t>Classful Addressing - Summary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b050"/>
                </a:solidFill>
                <a:latin typeface="Times New Roman"/>
              </a:rPr>
              <a:t>Rules for assigning Host ID and Net ID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77120" y="982800"/>
            <a:ext cx="8826480" cy="539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Host ID is assigned based on the following rules: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Host ID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must be unique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within any network.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Host ID in which all the bits are </a:t>
            </a:r>
            <a:r>
              <a:rPr b="1" lang="en-US" sz="2200" spc="-1" strike="noStrike">
                <a:solidFill>
                  <a:srgbClr val="0000cc"/>
                </a:solidFill>
                <a:latin typeface="Times New Roman"/>
              </a:rPr>
              <a:t>set to 0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cannot be assigned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as it is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used to represent the network ID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of the IP address.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Host ID in which all the bits are </a:t>
            </a:r>
            <a:r>
              <a:rPr b="1" lang="en-US" sz="2200" spc="-1" strike="noStrike">
                <a:solidFill>
                  <a:srgbClr val="0000cc"/>
                </a:solidFill>
                <a:latin typeface="Times New Roman"/>
              </a:rPr>
              <a:t>set to 1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cannot be assigned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as it is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reserved for the multicast address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following are the rules for assigning Network ID: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network ID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cannot start with 127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127 is used by Class A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Network ID in which all the bits are </a:t>
            </a:r>
            <a:r>
              <a:rPr b="1" lang="en-US" sz="2200" spc="-1" strike="noStrike">
                <a:solidFill>
                  <a:srgbClr val="0000cc"/>
                </a:solidFill>
                <a:latin typeface="Times New Roman"/>
              </a:rPr>
              <a:t>set to 0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cannot be assigned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as it is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used to specify a particular host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on the local network.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Network ID in which all the bits are </a:t>
            </a:r>
            <a:r>
              <a:rPr b="1" lang="en-US" sz="2200" spc="-1" strike="noStrike">
                <a:solidFill>
                  <a:srgbClr val="0000cc"/>
                </a:solidFill>
                <a:latin typeface="Times New Roman"/>
              </a:rPr>
              <a:t>set to 1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cannot be assigned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as it is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reserved for the multicast address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AE4B83A-2B18-46E3-AEF9-3B5B5128F9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3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6" dur="indefinite" restart="never" nodeType="tmRoot">
          <p:childTnLst>
            <p:seq>
              <p:cTn id="257" dur="indefinite" nodeType="mainSeq">
                <p:childTnLst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1000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3" dur="10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10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10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8" dur="10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10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1000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3" dur="10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10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8" dur="1000" fill="hold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1000" fill="hold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IPv4 - Reserved Addresses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There are a few reserved IPv4 address spaces which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cannot be used on the internet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These addresses serve special purpose and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cannot be routed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outside the Local Area Network.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Private IP Addresses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Every class of IP, (A, B &amp; C) has some addresses reserved as Private IP addresses.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These IPs can be used within a network, campus, company and are private to it.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Packets containing these private addresses are dropped by the Routers.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963A209A-E980-4C81-8586-1C30F89EB7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9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0" dur="indefinite" restart="never" nodeType="tmRoot">
          <p:childTnLst>
            <p:seq>
              <p:cTn id="281" dur="indefinite" nodeType="mainSeq">
                <p:childTnLst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8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8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9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95" dur="500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IPv4 - Reserved Addresses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order to communicate with the outside world, these IP addresses must have to be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translated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to some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public IP addresses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using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NAT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(Network Address Translation) process, or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Web Proxy server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can be used.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300C40B-B1D3-41E5-ADDD-CB2125B4822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7" name="Picture 2" descr=""/>
          <p:cNvPicPr/>
          <p:nvPr/>
        </p:nvPicPr>
        <p:blipFill>
          <a:blip r:embed="rId1"/>
          <a:stretch/>
        </p:blipFill>
        <p:spPr>
          <a:xfrm>
            <a:off x="736200" y="3719520"/>
            <a:ext cx="8112600" cy="22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cc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Loopback IP Addresses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IP address range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127.0.0.0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–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127.255.255.255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is reserved for loopback, i.e. a Host’s self-address, also known as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localhost address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This loopback IP address is managed entirely by and within the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operating system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Loopback addresses,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enable the Server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 Client processes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on a single system to communicate with each other.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When a process creates a packet with destination address as loopback address, the operating system loops it back to itself without having any interference of NIC.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This address is mostly used for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testing purposes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like client-server architecture on a single machine.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CC3E403-C117-493A-B778-60C51CAB0F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PlaceHolder 4"/>
          <p:cNvSpPr>
            <a:spLocks noGrp="1"/>
          </p:cNvSpPr>
          <p:nvPr>
            <p:ph type="title"/>
          </p:nvPr>
        </p:nvSpPr>
        <p:spPr>
          <a:xfrm>
            <a:off x="295200" y="185760"/>
            <a:ext cx="860076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IPv4 - 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Reserve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d 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Address</a:t>
            </a: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cc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Link-local Addresses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Link local address ranges from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169.254.0.0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--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169.254.255.255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In case a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host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is </a:t>
            </a:r>
            <a:r>
              <a:rPr b="1" i="1" lang="en-US" sz="2200" spc="-1" strike="noStrike">
                <a:solidFill>
                  <a:srgbClr val="0000cc"/>
                </a:solidFill>
                <a:latin typeface="Times New Roman"/>
              </a:rPr>
              <a:t>not able to acquire an IP address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from the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DHCP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(Dynamic Host Configuration Protocol) server and it has not been assigned any IP address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manually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, the host can assign itself an IP address from a range of reserved Link-local addresses.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39139CE7-7B89-48F4-A088-EA372656D8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7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PlaceHolder 4"/>
          <p:cNvSpPr>
            <a:spLocks noGrp="1"/>
          </p:cNvSpPr>
          <p:nvPr>
            <p:ph type="title"/>
          </p:nvPr>
        </p:nvSpPr>
        <p:spPr>
          <a:xfrm>
            <a:off x="295200" y="185760"/>
            <a:ext cx="8600760" cy="595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IPv4 - Reserved Addresses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0000"/>
                </a:solidFill>
                <a:latin typeface="Times New Roman"/>
              </a:rPr>
              <a:t>Example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Find the class of each address.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00000001 00001011 00001011 11101111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11000001 10000011 00011011 11111111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14.23.120.8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252.5.15.111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Solution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first bit is 0. This is a class A address.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first 2 bits are 1; the third bit is 0. This is a class C address.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first byte is 14 (between 0 and 127); the class is A.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first byte is 252 (between 240 and 255); the class is 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CB793E7-2732-40A0-B702-1FD12046E34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4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6" dur="indefinite" restart="never" nodeType="tmRoot">
          <p:childTnLst>
            <p:seq>
              <p:cTn id="297" dur="indefinite" nodeType="mainSeq">
                <p:childTnLst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02" dur="5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05" dur="5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08" dur="5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11" dur="5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14" dur="500"/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Ex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erc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ise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1: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Ad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dr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ess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Cl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ass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Id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ent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ific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ati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3E7CC98E-48A9-420C-98E4-0BFFC9A5ED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DDU -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2023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G.C (for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3rd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Year SE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9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1" name="Picture 2" descr=""/>
          <p:cNvPicPr/>
          <p:nvPr/>
        </p:nvPicPr>
        <p:blipFill>
          <a:blip r:embed="rId1"/>
          <a:stretch/>
        </p:blipFill>
        <p:spPr>
          <a:xfrm>
            <a:off x="513360" y="1004040"/>
            <a:ext cx="3601080" cy="523620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3" descr=""/>
          <p:cNvPicPr/>
          <p:nvPr/>
        </p:nvPicPr>
        <p:blipFill>
          <a:blip r:embed="rId2"/>
          <a:stretch/>
        </p:blipFill>
        <p:spPr>
          <a:xfrm>
            <a:off x="5240160" y="1004040"/>
            <a:ext cx="3672000" cy="4926240"/>
          </a:xfrm>
          <a:prstGeom prst="rect">
            <a:avLst/>
          </a:prstGeom>
          <a:ln w="0">
            <a:noFill/>
          </a:ln>
        </p:spPr>
      </p:pic>
      <p:sp>
        <p:nvSpPr>
          <p:cNvPr id="253" name="Down Arrow 4"/>
          <p:cNvSpPr/>
          <p:nvPr/>
        </p:nvSpPr>
        <p:spPr>
          <a:xfrm>
            <a:off x="4503960" y="1004040"/>
            <a:ext cx="220320" cy="5191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Exercise 2: Network and Host Identification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E7E7A8B-E379-47AF-85B2-93124C7D267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7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Picture 2" descr=""/>
          <p:cNvPicPr/>
          <p:nvPr/>
        </p:nvPicPr>
        <p:blipFill>
          <a:blip r:embed="rId1"/>
          <a:stretch/>
        </p:blipFill>
        <p:spPr>
          <a:xfrm>
            <a:off x="685800" y="954000"/>
            <a:ext cx="3428640" cy="527724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3" descr=""/>
          <p:cNvPicPr/>
          <p:nvPr/>
        </p:nvPicPr>
        <p:blipFill>
          <a:blip r:embed="rId2"/>
          <a:stretch/>
        </p:blipFill>
        <p:spPr>
          <a:xfrm>
            <a:off x="5334120" y="956160"/>
            <a:ext cx="2895120" cy="5184720"/>
          </a:xfrm>
          <a:prstGeom prst="rect">
            <a:avLst/>
          </a:prstGeom>
          <a:ln w="0">
            <a:noFill/>
          </a:ln>
        </p:spPr>
      </p:pic>
      <p:sp>
        <p:nvSpPr>
          <p:cNvPr id="261" name="Down Arrow 6"/>
          <p:cNvSpPr/>
          <p:nvPr/>
        </p:nvSpPr>
        <p:spPr>
          <a:xfrm>
            <a:off x="4495680" y="901440"/>
            <a:ext cx="228240" cy="5428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Subnetting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B0F2E6D-0CFF-44D6-9F24-2EC6F2FF62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5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ontent Placeholder 2"/>
          <p:cNvSpPr/>
          <p:nvPr/>
        </p:nvSpPr>
        <p:spPr>
          <a:xfrm>
            <a:off x="294840" y="1026720"/>
            <a:ext cx="8486280" cy="51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2060"/>
                </a:solidFill>
                <a:latin typeface="Times New Roman"/>
              </a:rPr>
              <a:t>Subnetting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the process of creating networks that aren’t limited to the scales provided by Class A, B, C IP addresses</a:t>
            </a:r>
            <a:r>
              <a:rPr b="1" lang="en-US" sz="2600" spc="-1" strike="noStrike">
                <a:solidFill>
                  <a:srgbClr val="0070c0"/>
                </a:solidFill>
                <a:latin typeface="Times New Roman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Subnetting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is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used to create smaller broadcast domains and to better utilize the bits in the host ID.</a:t>
            </a:r>
            <a:endParaRPr b="0" lang="en-US" sz="2600" spc="-1" strike="noStrike">
              <a:latin typeface="Arial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With subnetting, you can create networks with more realistic host limits.</a:t>
            </a:r>
            <a:endParaRPr b="0" lang="en-US" sz="2600" spc="-1" strike="noStrike">
              <a:latin typeface="Arial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Subnetting provides a more flexible way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to designate which portion of an IP address represents the network ID and which portion represents the host ID.</a:t>
            </a:r>
            <a:endParaRPr b="0" lang="en-US" sz="2600" spc="-1" strike="noStrike">
              <a:latin typeface="Arial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Subnetting lets you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select an arbitrary number of bits to use for the network ID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Intro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ducti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Internet addresses are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32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bits in length; this gives us a maximum of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2</a:t>
            </a:r>
            <a:r>
              <a:rPr b="1" lang="en-US" sz="2400" spc="-1" strike="noStrike" baseline="30000">
                <a:solidFill>
                  <a:srgbClr val="0000cc"/>
                </a:solidFill>
                <a:latin typeface="Times New Roman"/>
              </a:rPr>
              <a:t>32</a:t>
            </a:r>
            <a:r>
              <a:rPr b="0" lang="en-US" sz="24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4,294,967,296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addresses.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These addresses are referred to as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IPv4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(IP version 4) addresses or simply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IP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addresses if there is no confusion.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need for more addresses, in addition to other concerns about the IP layer, motivated a new design of the IP layer called the new generation of IP or 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IPv6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(lP version 6).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this version, the Internet uses 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128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-bit addresses that give much greater flexibility in address allocation.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gives us a maximum of 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2</a:t>
            </a:r>
            <a:r>
              <a:rPr b="1" lang="en-US" sz="2400" spc="-1" strike="noStrike" baseline="30000">
                <a:solidFill>
                  <a:srgbClr val="7030a0"/>
                </a:solidFill>
                <a:latin typeface="Times New Roman"/>
              </a:rPr>
              <a:t>128</a:t>
            </a:r>
            <a:r>
              <a:rPr b="0" lang="en-US" sz="2400" spc="-1" strike="noStrike">
                <a:solidFill>
                  <a:srgbClr val="0000cc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addresses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These addresses are referred to as 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IPv6 addresses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DB50E17E-B439-49D0-8F09-33CE18579C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G.C (for 3rd Year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9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0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3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6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A27F43DF-1569-4AE1-B0E0-949DC3B5194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0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376560" y="1026720"/>
            <a:ext cx="848628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Two reasons compel people to use subnetting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To allocate the limited IP address space more efficiently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Performance reasons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subnet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is a network that falls within a Class A, B, or C network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Subnets are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created by using one or more of the Class A, B, or C host bits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to extend the network ID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subnets can have network IDs of any length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The router is aware of the separate subnetted network IDs and will route IP packets to the appropriate subnet.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Subnetting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CF10B34-1302-48D4-B71D-D594718EE95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6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8" name="Picture 1" descr="DGS_cnbb07"/>
          <p:cNvPicPr/>
          <p:nvPr/>
        </p:nvPicPr>
        <p:blipFill>
          <a:blip r:embed="rId1">
            <a:grayscl/>
          </a:blip>
          <a:stretch/>
        </p:blipFill>
        <p:spPr>
          <a:xfrm>
            <a:off x="3486600" y="1014120"/>
            <a:ext cx="5307120" cy="2469600"/>
          </a:xfrm>
          <a:prstGeom prst="rect">
            <a:avLst/>
          </a:prstGeom>
          <a:ln w="9525">
            <a:noFill/>
          </a:ln>
        </p:spPr>
      </p:pic>
      <p:sp>
        <p:nvSpPr>
          <p:cNvPr id="279" name="Rectangle 6"/>
          <p:cNvSpPr/>
          <p:nvPr/>
        </p:nvSpPr>
        <p:spPr>
          <a:xfrm>
            <a:off x="6005520" y="2479320"/>
            <a:ext cx="296208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Network 131.107.0.0 before subnetting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0" name="Picture 2" descr="DGS_cnbb08"/>
          <p:cNvPicPr/>
          <p:nvPr/>
        </p:nvPicPr>
        <p:blipFill>
          <a:blip r:embed="rId2">
            <a:grayscl/>
          </a:blip>
          <a:stretch/>
        </p:blipFill>
        <p:spPr>
          <a:xfrm>
            <a:off x="168120" y="3578400"/>
            <a:ext cx="4291560" cy="2733120"/>
          </a:xfrm>
          <a:prstGeom prst="rect">
            <a:avLst/>
          </a:prstGeom>
          <a:ln w="9525">
            <a:noFill/>
          </a:ln>
        </p:spPr>
      </p:pic>
      <p:sp>
        <p:nvSpPr>
          <p:cNvPr id="281" name="Rectangle 8"/>
          <p:cNvSpPr/>
          <p:nvPr/>
        </p:nvSpPr>
        <p:spPr>
          <a:xfrm>
            <a:off x="4807080" y="5315760"/>
            <a:ext cx="28454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Network 131.107.0.0 after subnetting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Subnetting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30B8799-1207-4E7D-8B05-BBF90D0A6F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5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85920" y="1001520"/>
            <a:ext cx="837216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32-bit number which is used to inform the router which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portion of the host ID should be used for the subnet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network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bits of the subnet mask are defined as: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All bits that correspond to the network ID are set to 1.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All bits that correspond to the host ID are set to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Each host on a TCP/IP network requires a subnet mask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even on a single-segment network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default subnet mask is based on the IP address classes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default subnet masks 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Class A – 255.0.0.0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Class B – 255.255.0.0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Class C – 255.255.255.0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Subnet Masks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6DE0D0F-2588-415F-B445-681E8B6915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1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PlaceHolder 3"/>
          <p:cNvSpPr>
            <a:spLocks noGrp="1"/>
          </p:cNvSpPr>
          <p:nvPr>
            <p:ph type="title"/>
          </p:nvPr>
        </p:nvSpPr>
        <p:spPr>
          <a:xfrm>
            <a:off x="318960" y="88560"/>
            <a:ext cx="8457840" cy="69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Exercise 3: Default Subnet Masks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380880" y="957960"/>
            <a:ext cx="8601840" cy="83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Write the correct default subnet mask for each of the following addresses: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5" name="Picture 2" descr=""/>
          <p:cNvPicPr/>
          <p:nvPr/>
        </p:nvPicPr>
        <p:blipFill>
          <a:blip r:embed="rId1"/>
          <a:stretch/>
        </p:blipFill>
        <p:spPr>
          <a:xfrm>
            <a:off x="304920" y="1796040"/>
            <a:ext cx="4038120" cy="4571640"/>
          </a:xfrm>
          <a:prstGeom prst="rect">
            <a:avLst/>
          </a:prstGeom>
          <a:ln w="0">
            <a:noFill/>
          </a:ln>
        </p:spPr>
      </p:pic>
      <p:pic>
        <p:nvPicPr>
          <p:cNvPr id="296" name="Picture 3" descr=""/>
          <p:cNvPicPr/>
          <p:nvPr/>
        </p:nvPicPr>
        <p:blipFill>
          <a:blip r:embed="rId2"/>
          <a:stretch/>
        </p:blipFill>
        <p:spPr>
          <a:xfrm>
            <a:off x="4572000" y="1796040"/>
            <a:ext cx="4343040" cy="4343040"/>
          </a:xfrm>
          <a:prstGeom prst="rect">
            <a:avLst/>
          </a:prstGeom>
          <a:ln w="0">
            <a:noFill/>
          </a:ln>
        </p:spPr>
      </p:pic>
      <p:sp>
        <p:nvSpPr>
          <p:cNvPr id="297" name="Down Arrow 7"/>
          <p:cNvSpPr/>
          <p:nvPr/>
        </p:nvSpPr>
        <p:spPr>
          <a:xfrm>
            <a:off x="4352040" y="1807920"/>
            <a:ext cx="219600" cy="4559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642DB2D-1269-4D71-9C3B-1704709420B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0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381240" y="1054800"/>
            <a:ext cx="842940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To determine the network ID of an IP address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, the router must have both the IP address and the subnet mask.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router then performs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a bitwise operation called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a </a:t>
            </a:r>
            <a:r>
              <a:rPr b="1" lang="en-US" sz="2600" spc="-1" strike="noStrike">
                <a:solidFill>
                  <a:srgbClr val="0070c0"/>
                </a:solidFill>
                <a:latin typeface="Times New Roman"/>
              </a:rPr>
              <a:t>Logical AND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on the IP address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in order to extract the network ID.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2060"/>
                </a:solidFill>
                <a:latin typeface="Times New Roman"/>
              </a:rPr>
              <a:t>For example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, here’s how the network address is extracted from an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IP address using the 20-bit subnet mask: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144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               28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 16                     17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IP address:    10010000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00011100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00100000      00001001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	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Subnet mask: 11111111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	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11111111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	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  11110000       00000000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Network ID:   10010000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00011100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00100000      00000000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144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              28                16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Thus, the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network ID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for this subnet is </a:t>
            </a:r>
            <a:r>
              <a:rPr b="0" lang="en-US" sz="2600" spc="-1" strike="noStrike">
                <a:solidFill>
                  <a:srgbClr val="002060"/>
                </a:solidFill>
                <a:latin typeface="Times New Roman"/>
              </a:rPr>
              <a:t>144.28.16.0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Subnetting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1440A1C7-9912-4085-B395-58C7DFEB92D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6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Subnetting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410400" y="1015200"/>
            <a:ext cx="8486280" cy="5028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70c0"/>
                </a:solidFill>
                <a:latin typeface="Times New Roman"/>
              </a:rPr>
              <a:t>Network Prefix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shorthand notation that is used to indicate how many bits of an IP address represent the network ID.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network prefix is indicated with a slash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immediately after the IP address, followed by the number of network ID bits to use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2060"/>
                </a:solidFill>
                <a:latin typeface="Times New Roman"/>
              </a:rPr>
              <a:t>For example,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IP address 144.28.16.17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with the subnet mask 255.255.240.0 can be represented as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144.28.16.17/20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Network prefix notation is also called </a:t>
            </a:r>
            <a:r>
              <a:rPr b="1" lang="en-US" sz="2600" spc="-1" strike="noStrike">
                <a:solidFill>
                  <a:srgbClr val="0070c0"/>
                </a:solidFill>
                <a:latin typeface="Times New Roman"/>
              </a:rPr>
              <a:t>Classless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1" lang="en-US" sz="2600" spc="-1" strike="noStrike">
                <a:solidFill>
                  <a:srgbClr val="0070c0"/>
                </a:solidFill>
                <a:latin typeface="Times New Roman"/>
              </a:rPr>
              <a:t>Inter-Domain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1" lang="en-US" sz="2600" spc="-1" strike="noStrike">
                <a:solidFill>
                  <a:srgbClr val="0070c0"/>
                </a:solidFill>
                <a:latin typeface="Times New Roman"/>
              </a:rPr>
              <a:t>Routing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notation, or just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CIDR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for short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91AE300-8C45-4615-A5AE-02D5BD7EEA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2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PlaceHolder 3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Subnetting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232200" y="982800"/>
            <a:ext cx="8606520" cy="527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table lists the default subnet masks using the network prefix notation for the subnet mask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Since all hosts on the same network must be using the same network ID, the ID must be defined by the same subnet mask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16" name="Table 6"/>
          <p:cNvGraphicFramePr/>
          <p:nvPr/>
        </p:nvGraphicFramePr>
        <p:xfrm>
          <a:off x="1380240" y="2206800"/>
          <a:ext cx="7032240" cy="2209320"/>
        </p:xfrm>
        <a:graphic>
          <a:graphicData uri="http://schemas.openxmlformats.org/drawingml/2006/table">
            <a:tbl>
              <a:tblPr/>
              <a:tblGrid>
                <a:gridCol w="1433520"/>
                <a:gridCol w="4020480"/>
                <a:gridCol w="1578240"/>
              </a:tblGrid>
              <a:tr h="795960"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Address Class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Bits for Subnet Mask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Network Prefix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95960"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Class 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11111111 00000000 00000000 00000000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/8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95960"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Class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11111111 11111111 00000000 00000000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/16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95960"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Class 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11111111 11111111 11111111 00000000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/24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70c0"/>
                </a:solidFill>
                <a:latin typeface="Times New Roman"/>
              </a:rPr>
              <a:t>For Example: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157.55.0.0/16 is not the same network ID as 157.55.0.0/24.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network ID 157.55.0.0/16 implies a range of valid host IP addresses from 157.55.0.1 to 157.55.255.254.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network ID 157.55.0.0/24 implies a range of valid host IP addresses from 157.55.0.1 to 157.55.0.254.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few additional restrictions that are placed on subnet masks are: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minimum number of network ID bits is eight.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maximum number of network ID bits is 30.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Because the network ID is always composed of consecutive bits set to 1, only nine values are possible for each octet of a subnet mask (including 0).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6837C55-73BF-4351-906A-C0EF666994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0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PlaceHolder 4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Subnetting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7D0521C-82A0-491B-A7B6-0245B907B18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5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PlaceHolder 3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Example 1: Subnetting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95360" y="1037880"/>
            <a:ext cx="8152920" cy="541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Suppose we are using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255.255.240.0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as a subnet mask and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172.16.0.0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as a Network address (172.16.0.0/20)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Answer these five questions: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How many subnets does the subnet mask produce?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How many valid hosts per subnet?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What are the valid subnets?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What are the valid hosts in each subnet?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What is the broadcast address of each subnet?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71680" indent="-457200" algn="just">
              <a:lnSpc>
                <a:spcPct val="10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2060"/>
                </a:solidFill>
                <a:latin typeface="Times New Roman"/>
              </a:rPr>
              <a:t>How many subnets?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4572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– 2 , where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X is the amount of masked bits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or the 1s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14440" algn="just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this example, .  there are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–2 = 14 subnets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9643B51-64A6-4C48-B875-36A58A8EDB5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1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PlaceHolder 3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Example 1: Subnetting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294840" y="982800"/>
            <a:ext cx="8422560" cy="527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2060"/>
                </a:solidFill>
                <a:latin typeface="Times New Roman"/>
              </a:rPr>
              <a:t>How many hosts per subnet?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200" spc="-1" strike="noStrike" baseline="30000">
                <a:solidFill>
                  <a:srgbClr val="000000"/>
                </a:solidFill>
                <a:latin typeface="Times New Roman"/>
              </a:rPr>
              <a:t>x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– 2, </a:t>
            </a:r>
            <a:r>
              <a:rPr b="0" lang="en-US" sz="2200" spc="-1" strike="noStrike">
                <a:solidFill>
                  <a:srgbClr val="0070c0"/>
                </a:solidFill>
                <a:latin typeface="Times New Roman"/>
              </a:rPr>
              <a:t>where X is the amount of unmasked bits, or the 0s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Times New Roman"/>
              </a:rPr>
              <a:t>In this example,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there are 2</a:t>
            </a:r>
            <a:r>
              <a:rPr b="0" lang="en-US" sz="2200" spc="-1" strike="noStrike" baseline="30000">
                <a:solidFill>
                  <a:srgbClr val="000000"/>
                </a:solidFill>
                <a:latin typeface="Times New Roman"/>
              </a:rPr>
              <a:t>12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– 2 =  4094 hosts per subnet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2060"/>
                </a:solidFill>
                <a:latin typeface="Times New Roman"/>
              </a:rPr>
              <a:t>What are the valid subnets?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256 – subnet mask = base number.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For example,  256 – 240 =  16, 32, 48, … 224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2060"/>
                </a:solidFill>
                <a:latin typeface="Times New Roman"/>
              </a:rPr>
              <a:t>What is the broadcast address for each subnet?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Broadcast address is all host bits turned on, which is the number immediately after the last host number.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35" name="Table 9"/>
          <p:cNvGraphicFramePr/>
          <p:nvPr/>
        </p:nvGraphicFramePr>
        <p:xfrm>
          <a:off x="1149840" y="4748760"/>
          <a:ext cx="7136640" cy="1602000"/>
        </p:xfrm>
        <a:graphic>
          <a:graphicData uri="http://schemas.openxmlformats.org/drawingml/2006/table">
            <a:tbl>
              <a:tblPr/>
              <a:tblGrid>
                <a:gridCol w="1784160"/>
                <a:gridCol w="1784160"/>
                <a:gridCol w="1784160"/>
                <a:gridCol w="1784160"/>
              </a:tblGrid>
              <a:tr h="533880"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Valid subnet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First Valid host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Last Valid host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Broadcast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3880"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31.254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31.255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4240"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32.1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47.254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47.255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IPv4 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addr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esses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 IPv4 address is a 32-bit address that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uniquely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universally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defines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the connection of a device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(for example, a computer or a router)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to the Internet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They are </a:t>
            </a:r>
            <a:r>
              <a:rPr b="1" lang="en-US" sz="2200" spc="-1" strike="noStrike">
                <a:solidFill>
                  <a:srgbClr val="0000cc"/>
                </a:solidFill>
                <a:latin typeface="Times New Roman"/>
              </a:rPr>
              <a:t>unique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in the sense that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each address defines one, and only one, connection to the Internet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Two devices on the Internet can never have the same address at the same time.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On the other hand, if a device operating at the network layer has </a:t>
            </a:r>
            <a:r>
              <a:rPr b="1" i="1" lang="en-US" sz="2200" spc="-1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1" i="1" lang="en-US" sz="2200" spc="-1" strike="noStrike">
                <a:solidFill>
                  <a:srgbClr val="000000"/>
                </a:solidFill>
                <a:latin typeface="Times New Roman"/>
              </a:rPr>
              <a:t> connections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to the Internet, it needs to have </a:t>
            </a:r>
            <a:r>
              <a:rPr b="1" i="1" lang="en-US" sz="2200" spc="-1" strike="noStrike">
                <a:solidFill>
                  <a:srgbClr val="0000cc"/>
                </a:solidFill>
                <a:latin typeface="Times New Roman"/>
              </a:rPr>
              <a:t>N</a:t>
            </a:r>
            <a:r>
              <a:rPr b="1" i="1" lang="en-US" sz="2200" spc="-1" strike="noStrike">
                <a:solidFill>
                  <a:srgbClr val="000000"/>
                </a:solidFill>
                <a:latin typeface="Times New Roman"/>
              </a:rPr>
              <a:t> addresses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IPv4 addresses are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universal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in the sense that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the addressing system must be accepted by any host that wants to be connected to the Internet.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FEDFEF9-C5BC-4309-A111-A3D47149093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G.C (for 3rd Year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5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10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AED65D13-7D77-4528-B41B-F057CA2C32A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8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PlaceHolder 3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Example 2: Subnetting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222840" y="927000"/>
            <a:ext cx="8827560" cy="552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Times New Roman"/>
              </a:rPr>
              <a:t>Given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: </a:t>
            </a: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192.168.10.0 =Network address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255.255.255.192 =Subnet address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How many subnets [ usable Host] 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b="0" lang="en-US" sz="22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–2=amount of subnets.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 is the amount of masked bits, or the 1s.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11000000 is 2</a:t>
            </a:r>
            <a:r>
              <a:rPr b="0" lang="en-US" sz="22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–2.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this example, there are </a:t>
            </a:r>
            <a:r>
              <a:rPr b="0" lang="en-US" sz="22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2 subnets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 startAt="2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How many hosts per subnet?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b="0" lang="en-US" sz="22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–2=amount of hosts per subnet.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 is the amount of unmasked bits, or the 0s.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11000000 is 2</a:t>
            </a:r>
            <a:r>
              <a:rPr b="0" lang="en-US" sz="22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–2.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this example, there are </a:t>
            </a:r>
            <a:r>
              <a:rPr b="0" lang="en-US" sz="22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62 hosts per subnet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 startAt="3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What are the valid subnets?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256–subnet mask = base number.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 example, 256 – 192 = </a:t>
            </a:r>
            <a:r>
              <a:rPr b="0" lang="en-US" sz="22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64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5704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D67F66D-2A1E-4CB8-AB2A-B3BB462518F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DDU -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2023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G.C (for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3rd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Year SE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4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PlaceHolder 3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Example 3: Subnetting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230400" y="1022400"/>
            <a:ext cx="8690400" cy="533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1, IP Address 192.100.10.0 and subnet Mask: 255.255.255.240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2, IP Address=165.100.0.0 Subnet Mask=255.255.255.192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c0"/>
                </a:solidFill>
                <a:latin typeface="Times New Roman"/>
              </a:rPr>
              <a:t>Solution: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1. It is Class C, Subnet = 14, Host=14,  Borrowed bit=4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2. It is Class B, Subnet=1022, Host=62, Borrowed bit= 10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1" dur="500" fill="hold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AD58AB28-585C-415F-81B4-5153AFFD432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0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TextBox 9"/>
          <p:cNvSpPr/>
          <p:nvPr/>
        </p:nvSpPr>
        <p:spPr>
          <a:xfrm>
            <a:off x="-1095840" y="156240"/>
            <a:ext cx="115516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Supernetting and Classless Inter-Domain Routing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294840" y="990000"/>
            <a:ext cx="840708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With the recent growth of the Internet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it became clear to the Internet authorities that the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class B network IDs would soon be depleted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For most organizations,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a class C network ID does not contain enough host IDs.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A class B network ID has enough bits to provide a flexible subnetting scheme within the organization.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Rather than assigning a class B network ID,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the Internet Network Information Center 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(InterNIC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) assigns a range of class C network IDs that contain enough network and host IDs for the organization’s needs.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This is known as </a:t>
            </a:r>
            <a:r>
              <a:rPr b="1" lang="en-US" sz="2400" spc="-1" strike="noStrike">
                <a:solidFill>
                  <a:srgbClr val="002060"/>
                </a:solidFill>
                <a:latin typeface="Times New Roman"/>
              </a:rPr>
              <a:t>supernetting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For example, rather than allocating a class B network ID to an organization that has up to 2,000 hosts, the InterNIC allocates a range of 8 class C network IDs.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Each class C network ID accommodates 254 hosts, for a total of 2,032 host IDs.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98F9929-C2BE-4BF6-937D-AFAACC5A85E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6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TextBox 9"/>
          <p:cNvSpPr/>
          <p:nvPr/>
        </p:nvSpPr>
        <p:spPr>
          <a:xfrm>
            <a:off x="-1095840" y="156240"/>
            <a:ext cx="115516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Supernetting and Classless Inter-Domain Routing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294840" y="966600"/>
            <a:ext cx="8372160" cy="5077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While this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technique helps conserve (save) class B network IDs, it creates a new problem.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Using conventional routing techniques,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the routers on the Internet now must have 8 class C network ID entries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their routing tables to route IP packets to the organization.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To prevent Internet routers from becoming overwhelmed with routes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a technique called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Classless Inter-Domain Routing (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CIDR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)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used.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CIDR is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used to collapse multiple network ID entries into a single entry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corresponding to all of the class C network IDs allocated to that organization.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A6EB414F-0790-4BD5-A60C-FA5425920E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2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TextBox 9"/>
          <p:cNvSpPr/>
          <p:nvPr/>
        </p:nvSpPr>
        <p:spPr>
          <a:xfrm>
            <a:off x="-1095840" y="156240"/>
            <a:ext cx="115516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Supernetting and Classless Inter-Domain Routing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318960" y="965880"/>
            <a:ext cx="8372160" cy="530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Conceptually,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CIDR creates the routing table entry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{Starting Network ID, count},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latin typeface="Times New Roman"/>
              </a:rPr>
              <a:t>where Starting Network ID is the first class C network ID and the count is the number of class C network IDs allocated.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practice, a supernetted subnet mask is used to convey the same information. To express the situation where 8 class C network IDs are allocated starting with Network ID 220.78.168.0: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 algn="just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 algn="just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Times New Roman"/>
              </a:rPr>
              <a:t>Note that the first </a:t>
            </a:r>
            <a:r>
              <a:rPr b="0" lang="en-US" sz="1900" spc="-1" strike="noStrike">
                <a:solidFill>
                  <a:srgbClr val="0070c0"/>
                </a:solidFill>
                <a:latin typeface="Times New Roman"/>
              </a:rPr>
              <a:t>21 bits (underlined</a:t>
            </a:r>
            <a:r>
              <a:rPr b="0" lang="en-US" sz="1900" spc="-1" strike="noStrike">
                <a:solidFill>
                  <a:srgbClr val="000000"/>
                </a:solidFill>
                <a:latin typeface="Times New Roman"/>
              </a:rPr>
              <a:t>) of all the above Class C network IDs are the same.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Times New Roman"/>
              </a:rPr>
              <a:t>The last three bits of the </a:t>
            </a:r>
            <a:r>
              <a:rPr b="0" lang="en-US" sz="1900" spc="-1" strike="noStrike">
                <a:solidFill>
                  <a:srgbClr val="0070c0"/>
                </a:solidFill>
                <a:latin typeface="Times New Roman"/>
              </a:rPr>
              <a:t>third octet vary from 000 to 111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66" name="Table 3"/>
          <p:cNvGraphicFramePr/>
          <p:nvPr/>
        </p:nvGraphicFramePr>
        <p:xfrm>
          <a:off x="895320" y="3465000"/>
          <a:ext cx="7619760" cy="1066320"/>
        </p:xfrm>
        <a:graphic>
          <a:graphicData uri="http://schemas.openxmlformats.org/drawingml/2006/table">
            <a:tbl>
              <a:tblPr/>
              <a:tblGrid>
                <a:gridCol w="1812600"/>
                <a:gridCol w="1531440"/>
                <a:gridCol w="4275720"/>
              </a:tblGrid>
              <a:tr h="457200"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Starting Network 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220.78.168.0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Times New Roman"/>
                          <a:ea typeface="Times New Roman"/>
                        </a:rPr>
                        <a:t>10011110  01001110  10101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000  00000000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09480"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Ending Network 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220.78.175.0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Times New Roman"/>
                          <a:ea typeface="Times New Roman"/>
                        </a:rPr>
                        <a:t>10011110  01001110  10101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111  00000000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9989A26C-945E-48F1-95CF-43CA771B282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9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TextBox 9"/>
          <p:cNvSpPr/>
          <p:nvPr/>
        </p:nvSpPr>
        <p:spPr>
          <a:xfrm>
            <a:off x="-1095840" y="156240"/>
            <a:ext cx="115516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Supernetting and Classless Inter-Domain Routing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318960" y="1004040"/>
            <a:ext cx="8372160" cy="522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CIDR entry in the routing tables of the Internet routers becomes: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network prefix notation, the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CIDR entry is 220.78.168.0/21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A block of addresses using CIDR is known as a CIDR block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order to support CIDR,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routers must be able to exchange routing information in the form of {Network ID, Subnet Mask} pairs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RIP for IP version 2, OSPF, and BGPv4 are routing protocols that support CIDR.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73" name="Table 3"/>
          <p:cNvGraphicFramePr/>
          <p:nvPr/>
        </p:nvGraphicFramePr>
        <p:xfrm>
          <a:off x="1122480" y="1724760"/>
          <a:ext cx="6765120" cy="1142640"/>
        </p:xfrm>
        <a:graphic>
          <a:graphicData uri="http://schemas.openxmlformats.org/drawingml/2006/table">
            <a:tbl>
              <a:tblPr/>
              <a:tblGrid>
                <a:gridCol w="1758600"/>
                <a:gridCol w="1567080"/>
                <a:gridCol w="3439440"/>
              </a:tblGrid>
              <a:tr h="571320"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Network ID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Subnet Mask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Subnet Mask (binary)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5640"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220.78.168.0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255.255.248.0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1120" rIns="51120" tIns="0" bIns="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11111111  11111111  11111000  00000000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51120" marR="51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9CBB31E-1E19-4C51-AC32-FA401FFC729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DDU -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2023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G.C (for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3rd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Year SE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76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TextBox 3"/>
          <p:cNvSpPr/>
          <p:nvPr/>
        </p:nvSpPr>
        <p:spPr>
          <a:xfrm>
            <a:off x="457200" y="133560"/>
            <a:ext cx="82292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Public and Private Addresses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318960" y="1044720"/>
            <a:ext cx="8305560" cy="495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There are two types of addresses employed on the Internet, 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public addresses and private addresses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2060"/>
                </a:solidFill>
                <a:latin typeface="Times New Roman"/>
              </a:rPr>
              <a:t>Public Addresses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0" lang="en-US" sz="2200" spc="-1" strike="noStrike">
                <a:solidFill>
                  <a:srgbClr val="0070c0"/>
                </a:solidFill>
                <a:latin typeface="Times New Roman"/>
              </a:rPr>
              <a:t>assigned by </a:t>
            </a:r>
            <a:r>
              <a:rPr b="1" lang="en-US" sz="2200" spc="-1" strike="noStrike">
                <a:solidFill>
                  <a:srgbClr val="0070c0"/>
                </a:solidFill>
                <a:latin typeface="Times New Roman"/>
              </a:rPr>
              <a:t>InterNIC</a:t>
            </a:r>
            <a:r>
              <a:rPr b="0" lang="en-US" sz="2200" spc="-1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(Internet Network Information Center)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Times New Roman"/>
              </a:rPr>
              <a:t>consist of class-based network IDs or blocks of CIDR-based addresses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(called CIDR blocks) that are guaranteed to be globally unique to the Internet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2060"/>
                </a:solidFill>
                <a:latin typeface="Times New Roman"/>
              </a:rPr>
              <a:t>Private Address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An IP address in the private address space is never assigned as a public address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Times New Roman"/>
              </a:rPr>
              <a:t>IP addresses within the private address space are known as private addresses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3E4EAE99-69D6-4A25-884E-970BCBE9BA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2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TextBox 3"/>
          <p:cNvSpPr/>
          <p:nvPr/>
        </p:nvSpPr>
        <p:spPr>
          <a:xfrm>
            <a:off x="457200" y="133560"/>
            <a:ext cx="82292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Public and Private Addresses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307800" y="927000"/>
            <a:ext cx="8613000" cy="536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Times New Roman"/>
              </a:rPr>
              <a:t>The private address space is defined by the following three address blocks: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100" spc="-1" strike="noStrike">
                <a:solidFill>
                  <a:srgbClr val="000000"/>
                </a:solidFill>
                <a:latin typeface="Times New Roman"/>
              </a:rPr>
              <a:t>10.0.0.0/8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is a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class A network ID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allows the following range of valid IP addresses: </a:t>
            </a:r>
            <a:r>
              <a:rPr b="0" lang="en-US" sz="2600" spc="-1" strike="noStrike">
                <a:solidFill>
                  <a:srgbClr val="0070c0"/>
                </a:solidFill>
                <a:latin typeface="Times New Roman"/>
              </a:rPr>
              <a:t>10.0.0.1 to 10.255.255.254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has 24 host bits that can be used for any subnetting scheme within the private organization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100" spc="-1" strike="noStrike">
                <a:solidFill>
                  <a:srgbClr val="000000"/>
                </a:solidFill>
                <a:latin typeface="Times New Roman"/>
              </a:rPr>
              <a:t>172.16.0.0/12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Times New Roman"/>
              </a:rPr>
              <a:t>interpreted either 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as a block of 16 class B network IDs or 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as a 20-bit assignable address space (20 host bits) which can be used for any subnetting scheme within the private organization.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allows the following range of valid IP addresses: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172.16.0.1 to 172.31.255.254.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4A941B0-4F75-44D6-BAE9-43D32CD222D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8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TextBox 3"/>
          <p:cNvSpPr/>
          <p:nvPr/>
        </p:nvSpPr>
        <p:spPr>
          <a:xfrm>
            <a:off x="457200" y="133560"/>
            <a:ext cx="82292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Public and Private Addresses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294840" y="955800"/>
            <a:ext cx="8601840" cy="5355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192.168.0.0/16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interpreted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either as a block of 256 class C network IDs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or as a 16-bit assignable address space (16 host bits), which can be used for any subnetting scheme within the private organization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allows the following range of valid IP addresses: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192.168.0.1 to 192.168.255.254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Traffic to destination private addresses are not reachable on the Internet.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Internet traffic from a host that has a private address must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either send its requests to an application layer gateway (such as a proxy server), which has a valid public address,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 have its private address translated into a valid public address by a network address translator (NAT) before it is sent on the Internet.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cc"/>
                </a:solidFill>
                <a:latin typeface="Times New Roman"/>
              </a:rPr>
              <a:t>Dynamic Host Configuration Protocol (DHCP)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B2C07B77-3827-413E-84DA-42E68560022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5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419040" y="982800"/>
            <a:ext cx="8477640" cy="534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Dynamic Host Configuration Protocol (DHCP)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 open, industry standard, frees network administrators from having to configure all of the computers manually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assigns an IP address to a machine from the pool of available IP addresses.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four steps to assign an IP address dynamically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DHCP client asks for an IP address (DHCP Discover)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DHCP server offers an address (DHCP Offer)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accepts the offer and requests the address (DHCP Request)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officially assigned the address (DHCP Acknowledge)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 addresses are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not produced randomly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They are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generated mathematically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 are further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assigned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by the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IANA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(Internet Assigned Numbers Authority), a department of the ICANN.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ICANN stands for Internet Corporation for Assigned Names and Numbers.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is a non-profit corporation founded in the US back in 1998 with an aim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to manage Internet security and enable it to be available by all.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ED71571-D1E0-42B3-A803-61D8D7B1E2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0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PlaceHolder 4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IPv4 addresses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DHCP server places an administrator-defined time limit on the address assignment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called a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lease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24A9194-8F9A-4B57-99CC-3CFB426D77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01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PlaceHolder 4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000cc"/>
                </a:solidFill>
                <a:latin typeface="Times New Roman"/>
              </a:rPr>
              <a:t>Dynamic Host Configuration Protocol (DHCP)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660240" y="1968480"/>
            <a:ext cx="8051760" cy="384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7C1AE6B-7008-4728-A3D8-89BAC24A92A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07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PlaceHolder 3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51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Surprise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0" name="Title 3"/>
          <p:cNvSpPr/>
          <p:nvPr/>
        </p:nvSpPr>
        <p:spPr>
          <a:xfrm>
            <a:off x="628560" y="1139760"/>
            <a:ext cx="78865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0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Write at least three (3)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1" name="Title 3"/>
          <p:cNvSpPr/>
          <p:nvPr/>
        </p:nvSpPr>
        <p:spPr>
          <a:xfrm>
            <a:off x="884160" y="1701360"/>
            <a:ext cx="7886520" cy="9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68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1. Good side and bad side of me and the course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923760" y="3547440"/>
            <a:ext cx="7344000" cy="171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0000cc"/>
                </a:solidFill>
                <a:latin typeface="Times New Roman"/>
              </a:rPr>
              <a:t>THANK YOU!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5577D21-A879-49E0-91CD-B5007DD82FF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5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7" name="Picture 6" descr=""/>
          <p:cNvPicPr/>
          <p:nvPr/>
        </p:nvPicPr>
        <p:blipFill>
          <a:blip r:embed="rId1"/>
          <a:stretch/>
        </p:blipFill>
        <p:spPr>
          <a:xfrm>
            <a:off x="2524680" y="1171080"/>
            <a:ext cx="3567240" cy="23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3AD6595E-2C45-48D0-98D2-EF92CB3241C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0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318960" y="1040400"/>
            <a:ext cx="8601840" cy="5322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137.107.0.1 belongs to class________.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Extract the network address from 144.28.16.17 using the 19-bit subnet mask?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Represent the IP address 172.16.0.0 and subnet mask 255.255.192.0 using network prefix notation?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If the first four bits are 1110, the address is a Class __________ address.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5.  Given :    192.168.10.0 =Network address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255.255.255.192 =Subnet address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1. How many Subnet?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2. How many hosts per subnet?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3. What are valid subnet?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title"/>
          </p:nvPr>
        </p:nvSpPr>
        <p:spPr>
          <a:xfrm>
            <a:off x="404640" y="96840"/>
            <a:ext cx="8334000" cy="76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cc"/>
                </a:solidFill>
                <a:latin typeface="Times New Roman"/>
              </a:rPr>
              <a:t>QUIZ (5%)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149400" y="1033200"/>
            <a:ext cx="87476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There are two prevalent notations to show an IPv4 address: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binary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notation and </a:t>
            </a:r>
            <a:r>
              <a:rPr b="1" lang="en-US" sz="2400" spc="-1" strike="noStrike">
                <a:solidFill>
                  <a:srgbClr val="0000cc"/>
                </a:solidFill>
                <a:latin typeface="Times New Roman"/>
              </a:rPr>
              <a:t>dotted-decimal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notation.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binary notation, the IPv4 address is displayed as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32 bits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These bits are divided into four sections, referred to as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octets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or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bytes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Example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1" lang="en-US" sz="2200" spc="-1" strike="noStrike">
                <a:solidFill>
                  <a:srgbClr val="7030a0"/>
                </a:solidFill>
                <a:latin typeface="Times New Roman"/>
              </a:rPr>
              <a:t>01110101 10010101 00011101 00000010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make the IPv4 address more compact and easier to read, Internet addresses are usually written in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decimal form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with a decimal point (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dot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separating the bytes.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following is the dotted-decimal notation of the above address: </a:t>
            </a:r>
            <a:r>
              <a:rPr b="1" lang="en-US" sz="2200" spc="-1" strike="noStrike">
                <a:solidFill>
                  <a:srgbClr val="7030a0"/>
                </a:solidFill>
                <a:latin typeface="Times New Roman"/>
              </a:rPr>
              <a:t>117.149.29.2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Note: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each byte (octet) is 8 bits and each number in dotted-decimal notation is a value ranging from 0 to 255.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9F82C732-4AEE-42BE-8DA5-FAC67FD723E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DDU -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2023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G.C (for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3rd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Year SE 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6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I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P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v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4 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a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d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d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re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ss</a:t>
            </a: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2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5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0000cc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0000cc"/>
                </a:solidFill>
                <a:uFillTx/>
                <a:latin typeface="Times New Roman"/>
              </a:rPr>
              <a:t>Example 1: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Change the following IPv4 addresses from binary notation to dotted-decimal notation.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10000001 </a:t>
            </a: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00001011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00001011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11101111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11000001 </a:t>
            </a: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10000011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00011011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11111111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0000cc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0000cc"/>
                </a:solidFill>
                <a:uFillTx/>
                <a:latin typeface="Times New Roman"/>
              </a:rPr>
              <a:t>Solution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We replace each group of 8 bits with its equivalent decimal number and add dots for separation.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129.</a:t>
            </a: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11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11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239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193.</a:t>
            </a: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131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27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255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19E0CF11-7A71-43C8-9BBC-4F5BE35AF14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2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IPv4 addresses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9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2" dur="5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8" dur="5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294840" y="1033200"/>
            <a:ext cx="862596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00cc"/>
              </a:buClr>
              <a:buFont typeface="Arial"/>
              <a:buChar char="•"/>
            </a:pPr>
            <a:r>
              <a:rPr b="1" lang="en-US" sz="2600" spc="-1" strike="noStrike" u="sng">
                <a:solidFill>
                  <a:srgbClr val="0000cc"/>
                </a:solidFill>
                <a:uFillTx/>
                <a:latin typeface="Times New Roman"/>
              </a:rPr>
              <a:t>Example 2: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Find the error, if any, in the following IPv4 addresses.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44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111.56.045.78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44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221.34.7.8.20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44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75.45.301.14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44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11100010.23.14.67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0000cc"/>
              </a:buClr>
              <a:buFont typeface="Arial"/>
              <a:buChar char="•"/>
            </a:pPr>
            <a:r>
              <a:rPr b="1" lang="en-US" sz="2600" spc="-1" strike="noStrike" u="sng">
                <a:solidFill>
                  <a:srgbClr val="0000cc"/>
                </a:solidFill>
                <a:uFillTx/>
                <a:latin typeface="Times New Roman"/>
              </a:rPr>
              <a:t>Solution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44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There must be no leading zero (045).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44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There can be no more than four numbers in an IPv4 address.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44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Each number needs to be less than or equal to 255 (301 is outside this range).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440" algn="just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mixture of binary notation and dotted-decimal notation is not allowed.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D95074B4-5CD5-48B1-8E1D-40B28121796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0000"/>
                </a:solidFill>
                <a:latin typeface="Times New Roman"/>
              </a:rPr>
              <a:t>IPv4 addresses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5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8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3" dur="5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8" dur="500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3" dur="500"/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94840" y="185400"/>
            <a:ext cx="8601840" cy="594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cc"/>
                </a:solidFill>
                <a:latin typeface="Times New Roman"/>
              </a:rPr>
              <a:t>Classful Addressing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94840" y="1033200"/>
            <a:ext cx="8601840" cy="534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IPv4 addressing used the concept of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classes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This architecture is called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classful addressing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classful addressing, 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the address space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divided into five classes: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A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B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 C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Each class occupies some part of the address space.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 address space is the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total number of addresses used by the protocol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If a protocol uses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N bits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to define an address, the address space is </a:t>
            </a:r>
            <a:r>
              <a:rPr b="1" lang="en-US" sz="2200" spc="-1" strike="noStrike">
                <a:solidFill>
                  <a:srgbClr val="0000cc"/>
                </a:solidFill>
                <a:latin typeface="Times New Roman"/>
              </a:rPr>
              <a:t>2</a:t>
            </a:r>
            <a:r>
              <a:rPr b="1" lang="en-US" sz="2200" spc="-1" strike="noStrike" baseline="30000">
                <a:solidFill>
                  <a:srgbClr val="0000cc"/>
                </a:solidFill>
                <a:latin typeface="Times New Roman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because each bit can have two different values (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or </a:t>
            </a:r>
            <a:r>
              <a:rPr b="1" lang="en-US" sz="2200" spc="-1" strike="noStrike">
                <a:solidFill>
                  <a:srgbClr val="ff0000"/>
                </a:solidFill>
                <a:latin typeface="Times New Roman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) and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N bits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can have </a:t>
            </a:r>
            <a:r>
              <a:rPr b="1" lang="en-US" sz="2200" spc="-1" strike="noStrike">
                <a:solidFill>
                  <a:srgbClr val="0000cc"/>
                </a:solidFill>
                <a:latin typeface="Times New Roman"/>
              </a:rPr>
              <a:t>2</a:t>
            </a:r>
            <a:r>
              <a:rPr b="1" lang="en-US" sz="2200" spc="-1" strike="noStrike" baseline="30000">
                <a:solidFill>
                  <a:srgbClr val="0000cc"/>
                </a:solidFill>
                <a:latin typeface="Times New Roman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values.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Example: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Address space for IPv4 address is </a:t>
            </a:r>
            <a:r>
              <a:rPr b="1" lang="en-US" sz="2000" spc="-1" strike="noStrike">
                <a:solidFill>
                  <a:srgbClr val="0000cc"/>
                </a:solidFill>
                <a:latin typeface="Times New Roman"/>
              </a:rPr>
              <a:t>2</a:t>
            </a:r>
            <a:r>
              <a:rPr b="1" lang="en-US" sz="2000" spc="-1" strike="noStrike" baseline="30000">
                <a:solidFill>
                  <a:srgbClr val="0000cc"/>
                </a:solidFill>
                <a:latin typeface="Times New Roman"/>
              </a:rPr>
              <a:t>32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=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4,294,967,296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Address space for IPv6 address is </a:t>
            </a:r>
            <a:r>
              <a:rPr b="1" lang="en-US" sz="2000" spc="-1" strike="noStrike">
                <a:solidFill>
                  <a:srgbClr val="0000cc"/>
                </a:solidFill>
                <a:latin typeface="Times New Roman"/>
              </a:rPr>
              <a:t>2</a:t>
            </a:r>
            <a:r>
              <a:rPr b="1" lang="en-US" sz="2000" spc="-1" strike="noStrike" baseline="30000">
                <a:solidFill>
                  <a:srgbClr val="0000cc"/>
                </a:solidFill>
                <a:latin typeface="Times New Roman"/>
              </a:rPr>
              <a:t>128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=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3.4×10</a:t>
            </a:r>
            <a:r>
              <a:rPr b="1" lang="en-US" sz="2000" spc="-1" strike="noStrike" baseline="30000">
                <a:solidFill>
                  <a:srgbClr val="ff0000"/>
                </a:solidFill>
                <a:latin typeface="Times New Roman"/>
              </a:rPr>
              <a:t>38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84969F8-FC32-4227-8D90-B53F404E27F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294840" y="6454800"/>
            <a:ext cx="80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Times New Roman"/>
              </a:rPr>
              <a:t>Jibril Y, DDU - 2023 G.C (for 3rd Year SE Students)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Straight Connector 26"/>
          <p:cNvSpPr/>
          <p:nvPr/>
        </p:nvSpPr>
        <p:spPr>
          <a:xfrm>
            <a:off x="294840" y="8812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Connector 33"/>
          <p:cNvSpPr/>
          <p:nvPr/>
        </p:nvSpPr>
        <p:spPr>
          <a:xfrm>
            <a:off x="318600" y="6409080"/>
            <a:ext cx="860220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0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3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10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5254</TotalTime>
  <Application>LibreOffice/7.2.7.2$Linux_X86_64 LibreOffice_project/20$Build-2</Application>
  <AppVersion>15.0000</AppVersion>
  <Words>5408</Words>
  <Paragraphs>573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2022-11-16T07:17:13Z</dcterms:created>
  <dc:creator>Jibril Yesuf</dc:creator>
  <dc:description/>
  <dc:language>en-US</dc:language>
  <cp:lastModifiedBy/>
  <dcterms:modified xsi:type="dcterms:W3CDTF">2025-05-19T20:00:51Z</dcterms:modified>
  <cp:revision>444</cp:revision>
  <dc:subject/>
  <dc:title>CHAPTER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53</vt:i4>
  </property>
</Properties>
</file>