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2"/>
    <p:sldMasterId id="2147483660" r:id="rId3"/>
    <p:sldMasterId id="2147483670" r:id="rId4"/>
  </p:sldMasterIdLst>
  <p:sldIdLst>
    <p:sldId id="256" r:id="rId5"/>
    <p:sldId id="257" r:id="rId6"/>
    <p:sldId id="258" r:id="rId7"/>
    <p:sldId id="259" r:id="rId8"/>
    <p:sldId id="260" r:id="rId9"/>
    <p:sldId id="261" r:id="rId10"/>
    <p:sldId id="262" r:id="rId11"/>
    <p:sldId id="263" r:id="rId12"/>
    <p:sldId id="264" r:id="rId13"/>
    <p:sldId id="265" r:id="rId14"/>
    <p:sldId id="268" r:id="rId15"/>
    <p:sldId id="269" r:id="rId16"/>
    <p:sldId id="266" r:id="rId17"/>
    <p:sldId id="267"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1020"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7"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7" name="Google Shape;9;p2"/>
          <p:cNvPicPr/>
          <p:nvPr/>
        </p:nvPicPr>
        <p:blipFill>
          <a:blip r:embed="rId3"/>
          <a:srcRect t="1844" r="1844"/>
          <a:stretch/>
        </p:blipFill>
        <p:spPr>
          <a:xfrm>
            <a:off x="0" y="0"/>
            <a:ext cx="9143640" cy="5143320"/>
          </a:xfrm>
          <a:prstGeom prst="rect">
            <a:avLst/>
          </a:prstGeom>
          <a:ln w="0">
            <a:noFill/>
          </a:ln>
        </p:spPr>
      </p:pic>
      <p:pic>
        <p:nvPicPr>
          <p:cNvPr id="8" name="Google Shape;10;p2"/>
          <p:cNvPicPr/>
          <p:nvPr/>
        </p:nvPicPr>
        <p:blipFill>
          <a:blip r:embed="rId4">
            <a:alphaModFix amt="60000"/>
          </a:blip>
          <a:srcRect b="1681"/>
          <a:stretch/>
        </p:blipFill>
        <p:spPr>
          <a:xfrm>
            <a:off x="0" y="0"/>
            <a:ext cx="2740680" cy="5143320"/>
          </a:xfrm>
          <a:prstGeom prst="rect">
            <a:avLst/>
          </a:prstGeom>
          <a:ln w="0">
            <a:noFill/>
          </a:ln>
        </p:spPr>
      </p:pic>
      <p:grpSp>
        <p:nvGrpSpPr>
          <p:cNvPr id="2" name="Google Shape;11;p2"/>
          <p:cNvGrpSpPr/>
          <p:nvPr/>
        </p:nvGrpSpPr>
        <p:grpSpPr>
          <a:xfrm>
            <a:off x="-2166480" y="-2744640"/>
            <a:ext cx="13380120" cy="9878400"/>
            <a:chOff x="-2166480" y="-2744640"/>
            <a:chExt cx="13380120" cy="9878400"/>
          </a:xfrm>
        </p:grpSpPr>
        <p:pic>
          <p:nvPicPr>
            <p:cNvPr id="3" name="Google Shape;12;p2"/>
            <p:cNvPicPr/>
            <p:nvPr/>
          </p:nvPicPr>
          <p:blipFill>
            <a:blip r:embed="rId5">
              <a:alphaModFix amt="50000"/>
            </a:blip>
            <a:stretch/>
          </p:blipFill>
          <p:spPr>
            <a:xfrm rot="7507200">
              <a:off x="7163280" y="3111480"/>
              <a:ext cx="3409920" cy="3335760"/>
            </a:xfrm>
            <a:prstGeom prst="rect">
              <a:avLst/>
            </a:prstGeom>
            <a:ln w="0">
              <a:noFill/>
            </a:ln>
          </p:spPr>
        </p:pic>
        <p:pic>
          <p:nvPicPr>
            <p:cNvPr id="4" name="Google Shape;13;p2"/>
            <p:cNvPicPr/>
            <p:nvPr/>
          </p:nvPicPr>
          <p:blipFill>
            <a:blip r:embed="rId5">
              <a:alphaModFix amt="50000"/>
            </a:blip>
            <a:stretch/>
          </p:blipFill>
          <p:spPr>
            <a:xfrm rot="3138600">
              <a:off x="-1483560" y="-2016360"/>
              <a:ext cx="3541680" cy="3464640"/>
            </a:xfrm>
            <a:prstGeom prst="rect">
              <a:avLst/>
            </a:prstGeom>
            <a:ln w="0">
              <a:noFill/>
            </a:ln>
          </p:spPr>
        </p:pic>
      </p:grpSp>
      <p:sp>
        <p:nvSpPr>
          <p:cNvPr id="5" name="PlaceHolder 1"/>
          <p:cNvSpPr>
            <a:spLocks noGrp="1"/>
          </p:cNvSpPr>
          <p:nvPr>
            <p:ph type="title"/>
          </p:nvPr>
        </p:nvSpPr>
        <p:spPr>
          <a:xfrm>
            <a:off x="2007720" y="1080720"/>
            <a:ext cx="6719400" cy="1496880"/>
          </a:xfrm>
          <a:prstGeom prst="rect">
            <a:avLst/>
          </a:prstGeom>
          <a:noFill/>
          <a:ln w="0">
            <a:noFill/>
          </a:ln>
        </p:spPr>
        <p:txBody>
          <a:bodyPr lIns="91440" tIns="91440" rIns="91440" bIns="91440" anchor="b">
            <a:noAutofit/>
          </a:bodyPr>
          <a:lstStyle/>
          <a:p>
            <a:pPr indent="0">
              <a:buNone/>
            </a:pPr>
            <a:r>
              <a:rPr lang="fr-FR" sz="3800" b="0" strike="noStrike" spc="-1">
                <a:solidFill>
                  <a:schemeClr val="dk1"/>
                </a:solidFill>
                <a:latin typeface="Arial"/>
              </a:rPr>
              <a:t>Click to edit the title text format</a:t>
            </a:r>
          </a:p>
        </p:txBody>
      </p:sp>
      <p:sp>
        <p:nvSpPr>
          <p:cNvPr id="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25" name="Google Shape;374;p14"/>
          <p:cNvPicPr/>
          <p:nvPr/>
        </p:nvPicPr>
        <p:blipFill>
          <a:blip r:embed="rId3"/>
          <a:srcRect t="1844" r="1844"/>
          <a:stretch/>
        </p:blipFill>
        <p:spPr>
          <a:xfrm flipH="1">
            <a:off x="360" y="0"/>
            <a:ext cx="9143640" cy="5143320"/>
          </a:xfrm>
          <a:prstGeom prst="rect">
            <a:avLst/>
          </a:prstGeom>
          <a:ln w="0">
            <a:noFill/>
          </a:ln>
        </p:spPr>
      </p:pic>
      <p:pic>
        <p:nvPicPr>
          <p:cNvPr id="126" name="Google Shape;375;p14"/>
          <p:cNvPicPr/>
          <p:nvPr/>
        </p:nvPicPr>
        <p:blipFill>
          <a:blip r:embed="rId4">
            <a:alphaModFix amt="60000"/>
          </a:blip>
          <a:srcRect b="1681"/>
          <a:stretch/>
        </p:blipFill>
        <p:spPr>
          <a:xfrm flipH="1">
            <a:off x="6489000" y="0"/>
            <a:ext cx="2740680" cy="5143320"/>
          </a:xfrm>
          <a:prstGeom prst="rect">
            <a:avLst/>
          </a:prstGeom>
          <a:ln w="0">
            <a:noFill/>
          </a:ln>
        </p:spPr>
      </p:pic>
      <p:grpSp>
        <p:nvGrpSpPr>
          <p:cNvPr id="127" name="Google Shape;376;p14"/>
          <p:cNvGrpSpPr/>
          <p:nvPr/>
        </p:nvGrpSpPr>
        <p:grpSpPr>
          <a:xfrm>
            <a:off x="-1880280" y="-2238480"/>
            <a:ext cx="12745800" cy="9193680"/>
            <a:chOff x="-1880280" y="-2238480"/>
            <a:chExt cx="12745800" cy="9193680"/>
          </a:xfrm>
        </p:grpSpPr>
        <p:pic>
          <p:nvPicPr>
            <p:cNvPr id="128" name="Google Shape;377;p14"/>
            <p:cNvPicPr/>
            <p:nvPr/>
          </p:nvPicPr>
          <p:blipFill>
            <a:blip r:embed="rId5">
              <a:alphaModFix amt="50000"/>
            </a:blip>
            <a:stretch/>
          </p:blipFill>
          <p:spPr>
            <a:xfrm rot="14977800" flipH="1">
              <a:off x="6854040" y="2959560"/>
              <a:ext cx="3541680" cy="3464640"/>
            </a:xfrm>
            <a:prstGeom prst="rect">
              <a:avLst/>
            </a:prstGeom>
            <a:ln w="0">
              <a:noFill/>
            </a:ln>
          </p:spPr>
        </p:pic>
        <p:pic>
          <p:nvPicPr>
            <p:cNvPr id="129" name="Google Shape;378;p14"/>
            <p:cNvPicPr/>
            <p:nvPr/>
          </p:nvPicPr>
          <p:blipFill>
            <a:blip r:embed="rId5">
              <a:alphaModFix amt="50000"/>
            </a:blip>
            <a:stretch/>
          </p:blipFill>
          <p:spPr>
            <a:xfrm rot="16919400" flipH="1">
              <a:off x="-1588680" y="-1878840"/>
              <a:ext cx="3541680" cy="3464640"/>
            </a:xfrm>
            <a:prstGeom prst="rect">
              <a:avLst/>
            </a:prstGeom>
            <a:ln w="0">
              <a:noFill/>
            </a:ln>
          </p:spPr>
        </p:pic>
      </p:grpSp>
      <p:grpSp>
        <p:nvGrpSpPr>
          <p:cNvPr id="130" name="Google Shape;379;p14"/>
          <p:cNvGrpSpPr/>
          <p:nvPr/>
        </p:nvGrpSpPr>
        <p:grpSpPr>
          <a:xfrm>
            <a:off x="7748280" y="-749880"/>
            <a:ext cx="1963080" cy="2057760"/>
            <a:chOff x="7748280" y="-749880"/>
            <a:chExt cx="1963080" cy="2057760"/>
          </a:xfrm>
        </p:grpSpPr>
        <p:pic>
          <p:nvPicPr>
            <p:cNvPr id="131" name="Google Shape;380;p14"/>
            <p:cNvPicPr/>
            <p:nvPr/>
          </p:nvPicPr>
          <p:blipFill>
            <a:blip r:embed="rId6">
              <a:alphaModFix amt="50000"/>
            </a:blip>
            <a:stretch/>
          </p:blipFill>
          <p:spPr>
            <a:xfrm rot="16200000">
              <a:off x="7726320" y="-727920"/>
              <a:ext cx="2007000" cy="1963080"/>
            </a:xfrm>
            <a:prstGeom prst="rect">
              <a:avLst/>
            </a:prstGeom>
            <a:ln w="0">
              <a:noFill/>
            </a:ln>
          </p:spPr>
        </p:pic>
        <p:grpSp>
          <p:nvGrpSpPr>
            <p:cNvPr id="132" name="Google Shape;381;p14"/>
            <p:cNvGrpSpPr/>
            <p:nvPr/>
          </p:nvGrpSpPr>
          <p:grpSpPr>
            <a:xfrm>
              <a:off x="8696880" y="990720"/>
              <a:ext cx="344520" cy="317160"/>
              <a:chOff x="8696880" y="990720"/>
              <a:chExt cx="344520" cy="317160"/>
            </a:xfrm>
          </p:grpSpPr>
          <p:sp>
            <p:nvSpPr>
              <p:cNvPr id="133" name="Google Shape;382;p1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 name="Google Shape;383;p1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 name="Google Shape;384;p1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 name="Google Shape;385;p1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7" name="Google Shape;386;p14"/>
            <p:cNvGrpSpPr/>
            <p:nvPr/>
          </p:nvGrpSpPr>
          <p:grpSpPr>
            <a:xfrm>
              <a:off x="8691120" y="332640"/>
              <a:ext cx="356040" cy="357120"/>
              <a:chOff x="8691120" y="332640"/>
              <a:chExt cx="356040" cy="357120"/>
            </a:xfrm>
          </p:grpSpPr>
          <p:sp>
            <p:nvSpPr>
              <p:cNvPr id="138" name="Google Shape;387;p14"/>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 name="Google Shape;388;p14"/>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 name="Google Shape;389;p14"/>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 name="Google Shape;390;p14"/>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 name="Google Shape;391;p14"/>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 name="Google Shape;392;p1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 name="Google Shape;393;p1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5" name="Google Shape;394;p14"/>
            <p:cNvGrpSpPr/>
            <p:nvPr/>
          </p:nvGrpSpPr>
          <p:grpSpPr>
            <a:xfrm>
              <a:off x="8134560" y="650880"/>
              <a:ext cx="354600" cy="366480"/>
              <a:chOff x="8134560" y="650880"/>
              <a:chExt cx="354600" cy="366480"/>
            </a:xfrm>
          </p:grpSpPr>
          <p:sp>
            <p:nvSpPr>
              <p:cNvPr id="146" name="Google Shape;395;p1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 name="Google Shape;396;p14"/>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 name="Google Shape;397;p1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49" name="PlaceHolder 1"/>
          <p:cNvSpPr>
            <a:spLocks noGrp="1"/>
          </p:cNvSpPr>
          <p:nvPr>
            <p:ph type="title"/>
          </p:nvPr>
        </p:nvSpPr>
        <p:spPr>
          <a:xfrm>
            <a:off x="1651680" y="974520"/>
            <a:ext cx="5415120" cy="10551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5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69" name="Google Shape;421;p16"/>
          <p:cNvPicPr/>
          <p:nvPr/>
        </p:nvPicPr>
        <p:blipFill>
          <a:blip r:embed="rId3"/>
          <a:srcRect t="1844" r="1844"/>
          <a:stretch/>
        </p:blipFill>
        <p:spPr>
          <a:xfrm rot="10800000" flipH="1">
            <a:off x="0" y="0"/>
            <a:ext cx="9143640" cy="5143320"/>
          </a:xfrm>
          <a:prstGeom prst="rect">
            <a:avLst/>
          </a:prstGeom>
          <a:ln w="0">
            <a:noFill/>
          </a:ln>
        </p:spPr>
      </p:pic>
      <p:pic>
        <p:nvPicPr>
          <p:cNvPr id="170" name="Google Shape;422;p16"/>
          <p:cNvPicPr/>
          <p:nvPr/>
        </p:nvPicPr>
        <p:blipFill>
          <a:blip r:embed="rId4"/>
          <a:srcRect l="7208" r="48305" b="45432"/>
          <a:stretch/>
        </p:blipFill>
        <p:spPr>
          <a:xfrm rot="10800000">
            <a:off x="7925040" y="-75960"/>
            <a:ext cx="1218960" cy="2854080"/>
          </a:xfrm>
          <a:prstGeom prst="rect">
            <a:avLst/>
          </a:prstGeom>
          <a:ln w="0">
            <a:noFill/>
          </a:ln>
        </p:spPr>
      </p:pic>
      <p:pic>
        <p:nvPicPr>
          <p:cNvPr id="171" name="Google Shape;423;p16"/>
          <p:cNvPicPr/>
          <p:nvPr/>
        </p:nvPicPr>
        <p:blipFill>
          <a:blip r:embed="rId5">
            <a:alphaModFix amt="50000"/>
          </a:blip>
          <a:stretch/>
        </p:blipFill>
        <p:spPr>
          <a:xfrm rot="4362600">
            <a:off x="6965280" y="2439360"/>
            <a:ext cx="3541680" cy="3464640"/>
          </a:xfrm>
          <a:prstGeom prst="rect">
            <a:avLst/>
          </a:prstGeom>
          <a:ln w="0">
            <a:noFill/>
          </a:ln>
        </p:spPr>
      </p:pic>
      <p:grpSp>
        <p:nvGrpSpPr>
          <p:cNvPr id="172" name="Google Shape;424;p16"/>
          <p:cNvGrpSpPr/>
          <p:nvPr/>
        </p:nvGrpSpPr>
        <p:grpSpPr>
          <a:xfrm>
            <a:off x="-1080360" y="-464040"/>
            <a:ext cx="1963080" cy="2007000"/>
            <a:chOff x="-1080360" y="-464040"/>
            <a:chExt cx="1963080" cy="2007000"/>
          </a:xfrm>
        </p:grpSpPr>
        <p:pic>
          <p:nvPicPr>
            <p:cNvPr id="173" name="Google Shape;425;p16"/>
            <p:cNvPicPr/>
            <p:nvPr/>
          </p:nvPicPr>
          <p:blipFill>
            <a:blip r:embed="rId6">
              <a:alphaModFix amt="50000"/>
            </a:blip>
            <a:stretch/>
          </p:blipFill>
          <p:spPr>
            <a:xfrm rot="5400000" flipH="1">
              <a:off x="-1102320" y="-442080"/>
              <a:ext cx="2007000" cy="1963080"/>
            </a:xfrm>
            <a:prstGeom prst="rect">
              <a:avLst/>
            </a:prstGeom>
            <a:ln w="0">
              <a:noFill/>
            </a:ln>
          </p:spPr>
        </p:pic>
        <p:grpSp>
          <p:nvGrpSpPr>
            <p:cNvPr id="174" name="Google Shape;426;p16"/>
            <p:cNvGrpSpPr/>
            <p:nvPr/>
          </p:nvGrpSpPr>
          <p:grpSpPr>
            <a:xfrm>
              <a:off x="180360" y="344160"/>
              <a:ext cx="314280" cy="314640"/>
              <a:chOff x="180360" y="344160"/>
              <a:chExt cx="314280" cy="314640"/>
            </a:xfrm>
          </p:grpSpPr>
          <p:sp>
            <p:nvSpPr>
              <p:cNvPr id="175" name="Google Shape;427;p16"/>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 name="Google Shape;428;p16"/>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7" name="Google Shape;429;p16"/>
            <p:cNvGrpSpPr/>
            <p:nvPr/>
          </p:nvGrpSpPr>
          <p:grpSpPr>
            <a:xfrm>
              <a:off x="149760" y="954360"/>
              <a:ext cx="375480" cy="388080"/>
              <a:chOff x="149760" y="954360"/>
              <a:chExt cx="375480" cy="388080"/>
            </a:xfrm>
          </p:grpSpPr>
          <p:sp>
            <p:nvSpPr>
              <p:cNvPr id="178" name="Google Shape;430;p16"/>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 name="Google Shape;431;p16"/>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 name="Google Shape;432;p16"/>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81" name="PlaceHolder 1"/>
          <p:cNvSpPr>
            <a:spLocks noGrp="1"/>
          </p:cNvSpPr>
          <p:nvPr>
            <p:ph type="title"/>
          </p:nvPr>
        </p:nvSpPr>
        <p:spPr>
          <a:xfrm>
            <a:off x="713160" y="878760"/>
            <a:ext cx="3983400" cy="10274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82" name="PlaceHolder 2"/>
          <p:cNvSpPr>
            <a:spLocks noGrp="1"/>
          </p:cNvSpPr>
          <p:nvPr>
            <p:ph type="body"/>
          </p:nvPr>
        </p:nvSpPr>
        <p:spPr>
          <a:xfrm>
            <a:off x="5009760" y="0"/>
            <a:ext cx="413388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350" name="Google Shape;17;p3"/>
          <p:cNvPicPr/>
          <p:nvPr/>
        </p:nvPicPr>
        <p:blipFill>
          <a:blip r:embed="rId3"/>
          <a:srcRect t="1844" r="1844"/>
          <a:stretch/>
        </p:blipFill>
        <p:spPr>
          <a:xfrm>
            <a:off x="0" y="0"/>
            <a:ext cx="9143640" cy="5143320"/>
          </a:xfrm>
          <a:prstGeom prst="rect">
            <a:avLst/>
          </a:prstGeom>
          <a:ln w="0">
            <a:noFill/>
          </a:ln>
        </p:spPr>
      </p:pic>
      <p:pic>
        <p:nvPicPr>
          <p:cNvPr id="351" name="Google Shape;18;p3"/>
          <p:cNvPicPr/>
          <p:nvPr/>
        </p:nvPicPr>
        <p:blipFill>
          <a:blip r:embed="rId4">
            <a:alphaModFix amt="60000"/>
          </a:blip>
          <a:srcRect b="1681"/>
          <a:stretch/>
        </p:blipFill>
        <p:spPr>
          <a:xfrm>
            <a:off x="0" y="0"/>
            <a:ext cx="2740680" cy="5143320"/>
          </a:xfrm>
          <a:prstGeom prst="rect">
            <a:avLst/>
          </a:prstGeom>
          <a:ln w="0">
            <a:noFill/>
          </a:ln>
        </p:spPr>
      </p:pic>
      <p:grpSp>
        <p:nvGrpSpPr>
          <p:cNvPr id="352" name="Google Shape;19;p3"/>
          <p:cNvGrpSpPr/>
          <p:nvPr/>
        </p:nvGrpSpPr>
        <p:grpSpPr>
          <a:xfrm>
            <a:off x="-1317240" y="-1764360"/>
            <a:ext cx="12139560" cy="8643960"/>
            <a:chOff x="-1317240" y="-1764360"/>
            <a:chExt cx="12139560" cy="8643960"/>
          </a:xfrm>
        </p:grpSpPr>
        <p:pic>
          <p:nvPicPr>
            <p:cNvPr id="353" name="Google Shape;20;p3"/>
            <p:cNvPicPr/>
            <p:nvPr/>
          </p:nvPicPr>
          <p:blipFill>
            <a:blip r:embed="rId5">
              <a:alphaModFix amt="50000"/>
            </a:blip>
            <a:stretch/>
          </p:blipFill>
          <p:spPr>
            <a:xfrm rot="1120800">
              <a:off x="6818760" y="-1288440"/>
              <a:ext cx="3541680" cy="3464640"/>
            </a:xfrm>
            <a:prstGeom prst="rect">
              <a:avLst/>
            </a:prstGeom>
            <a:ln w="0">
              <a:noFill/>
            </a:ln>
          </p:spPr>
        </p:pic>
        <p:pic>
          <p:nvPicPr>
            <p:cNvPr id="354" name="Google Shape;21;p3"/>
            <p:cNvPicPr/>
            <p:nvPr/>
          </p:nvPicPr>
          <p:blipFill>
            <a:blip r:embed="rId5">
              <a:alphaModFix amt="50000"/>
            </a:blip>
            <a:stretch/>
          </p:blipFill>
          <p:spPr>
            <a:xfrm rot="4680600">
              <a:off x="-1025640" y="3054960"/>
              <a:ext cx="3541680" cy="3464640"/>
            </a:xfrm>
            <a:prstGeom prst="rect">
              <a:avLst/>
            </a:prstGeom>
            <a:ln w="0">
              <a:noFill/>
            </a:ln>
          </p:spPr>
        </p:pic>
      </p:grpSp>
      <p:grpSp>
        <p:nvGrpSpPr>
          <p:cNvPr id="355" name="Google Shape;22;p3"/>
          <p:cNvGrpSpPr/>
          <p:nvPr/>
        </p:nvGrpSpPr>
        <p:grpSpPr>
          <a:xfrm>
            <a:off x="-812520" y="-464040"/>
            <a:ext cx="10246680" cy="6233040"/>
            <a:chOff x="-812520" y="-464040"/>
            <a:chExt cx="10246680" cy="6233040"/>
          </a:xfrm>
        </p:grpSpPr>
        <p:grpSp>
          <p:nvGrpSpPr>
            <p:cNvPr id="356" name="Google Shape;23;p3"/>
            <p:cNvGrpSpPr/>
            <p:nvPr/>
          </p:nvGrpSpPr>
          <p:grpSpPr>
            <a:xfrm>
              <a:off x="-812520" y="-464040"/>
              <a:ext cx="1963080" cy="2007000"/>
              <a:chOff x="-812520" y="-464040"/>
              <a:chExt cx="1963080" cy="2007000"/>
            </a:xfrm>
          </p:grpSpPr>
          <p:pic>
            <p:nvPicPr>
              <p:cNvPr id="357" name="Google Shape;24;p3"/>
              <p:cNvPicPr/>
              <p:nvPr/>
            </p:nvPicPr>
            <p:blipFill>
              <a:blip r:embed="rId6">
                <a:alphaModFix amt="50000"/>
              </a:blip>
              <a:stretch/>
            </p:blipFill>
            <p:spPr>
              <a:xfrm rot="5400000">
                <a:off x="-834480" y="-442080"/>
                <a:ext cx="2007000" cy="1963080"/>
              </a:xfrm>
              <a:prstGeom prst="rect">
                <a:avLst/>
              </a:prstGeom>
              <a:ln w="0">
                <a:noFill/>
              </a:ln>
            </p:spPr>
          </p:pic>
          <p:grpSp>
            <p:nvGrpSpPr>
              <p:cNvPr id="358" name="Google Shape;25;p3"/>
              <p:cNvGrpSpPr/>
              <p:nvPr/>
            </p:nvGrpSpPr>
            <p:grpSpPr>
              <a:xfrm>
                <a:off x="432360" y="425520"/>
                <a:ext cx="326880" cy="318240"/>
                <a:chOff x="432360" y="425520"/>
                <a:chExt cx="326880" cy="318240"/>
              </a:xfrm>
            </p:grpSpPr>
            <p:sp>
              <p:nvSpPr>
                <p:cNvPr id="359" name="Google Shape;26;p3"/>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0" name="Google Shape;27;p3"/>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1" name="Google Shape;28;p3"/>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2" name="Google Shape;29;p3"/>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3" name="Google Shape;30;p3"/>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4" name="Google Shape;31;p3"/>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5" name="Google Shape;32;p3"/>
                <p:cNvSpPr/>
                <p:nvPr/>
              </p:nvSpPr>
              <p:spPr>
                <a:xfrm>
                  <a:off x="631080" y="5011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6" name="Google Shape;33;p3"/>
                <p:cNvSpPr/>
                <p:nvPr/>
              </p:nvSpPr>
              <p:spPr>
                <a:xfrm>
                  <a:off x="668520" y="4802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7" name="Google Shape;34;p3"/>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68" name="Google Shape;35;p3"/>
              <p:cNvGrpSpPr/>
              <p:nvPr/>
            </p:nvGrpSpPr>
            <p:grpSpPr>
              <a:xfrm>
                <a:off x="475920" y="1088640"/>
                <a:ext cx="268200" cy="268560"/>
                <a:chOff x="475920" y="1088640"/>
                <a:chExt cx="268200" cy="268560"/>
              </a:xfrm>
            </p:grpSpPr>
            <p:sp>
              <p:nvSpPr>
                <p:cNvPr id="369" name="Google Shape;36;p3"/>
                <p:cNvSpPr/>
                <p:nvPr/>
              </p:nvSpPr>
              <p:spPr>
                <a:xfrm>
                  <a:off x="534240" y="12470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0" name="Google Shape;37;p3"/>
                <p:cNvSpPr/>
                <p:nvPr/>
              </p:nvSpPr>
              <p:spPr>
                <a:xfrm>
                  <a:off x="633600" y="12477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1" name="Google Shape;38;p3"/>
                <p:cNvSpPr/>
                <p:nvPr/>
              </p:nvSpPr>
              <p:spPr>
                <a:xfrm>
                  <a:off x="534240" y="11484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2" name="Google Shape;39;p3"/>
                <p:cNvSpPr/>
                <p:nvPr/>
              </p:nvSpPr>
              <p:spPr>
                <a:xfrm>
                  <a:off x="632520" y="11484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3" name="Google Shape;40;p3"/>
                <p:cNvSpPr/>
                <p:nvPr/>
              </p:nvSpPr>
              <p:spPr>
                <a:xfrm>
                  <a:off x="595440" y="12110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4" name="Google Shape;41;p3"/>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5" name="Google Shape;42;p3"/>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76" name="Google Shape;43;p3"/>
              <p:cNvGrpSpPr/>
              <p:nvPr/>
            </p:nvGrpSpPr>
            <p:grpSpPr>
              <a:xfrm>
                <a:off x="-163800" y="693720"/>
                <a:ext cx="399240" cy="412560"/>
                <a:chOff x="-163800" y="693720"/>
                <a:chExt cx="399240" cy="412560"/>
              </a:xfrm>
            </p:grpSpPr>
            <p:sp>
              <p:nvSpPr>
                <p:cNvPr id="377" name="Google Shape;44;p3"/>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8" name="Google Shape;45;p3"/>
                <p:cNvSpPr/>
                <p:nvPr/>
              </p:nvSpPr>
              <p:spPr>
                <a:xfrm>
                  <a:off x="115560" y="10544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9" name="Google Shape;46;p3"/>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80" name="Google Shape;47;p3"/>
            <p:cNvGrpSpPr/>
            <p:nvPr/>
          </p:nvGrpSpPr>
          <p:grpSpPr>
            <a:xfrm>
              <a:off x="7427160" y="3805920"/>
              <a:ext cx="2007000" cy="1963080"/>
              <a:chOff x="7427160" y="3805920"/>
              <a:chExt cx="2007000" cy="1963080"/>
            </a:xfrm>
          </p:grpSpPr>
          <p:pic>
            <p:nvPicPr>
              <p:cNvPr id="381" name="Google Shape;48;p3"/>
              <p:cNvPicPr/>
              <p:nvPr/>
            </p:nvPicPr>
            <p:blipFill>
              <a:blip r:embed="rId6">
                <a:alphaModFix amt="50000"/>
              </a:blip>
              <a:stretch/>
            </p:blipFill>
            <p:spPr>
              <a:xfrm>
                <a:off x="7427160" y="3805920"/>
                <a:ext cx="2007000" cy="1963080"/>
              </a:xfrm>
              <a:prstGeom prst="rect">
                <a:avLst/>
              </a:prstGeom>
              <a:ln w="0">
                <a:noFill/>
              </a:ln>
            </p:spPr>
          </p:pic>
          <p:grpSp>
            <p:nvGrpSpPr>
              <p:cNvPr id="382" name="Google Shape;49;p3"/>
              <p:cNvGrpSpPr/>
              <p:nvPr/>
            </p:nvGrpSpPr>
            <p:grpSpPr>
              <a:xfrm>
                <a:off x="7684560" y="4187160"/>
                <a:ext cx="344160" cy="317160"/>
                <a:chOff x="7684560" y="4187160"/>
                <a:chExt cx="344160" cy="317160"/>
              </a:xfrm>
            </p:grpSpPr>
            <p:sp>
              <p:nvSpPr>
                <p:cNvPr id="383" name="Google Shape;50;p3"/>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4" name="Google Shape;51;p3"/>
                <p:cNvSpPr/>
                <p:nvPr/>
              </p:nvSpPr>
              <p:spPr>
                <a:xfrm>
                  <a:off x="7684560" y="44258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5" name="Google Shape;52;p3"/>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6" name="Google Shape;53;p3"/>
                <p:cNvSpPr/>
                <p:nvPr/>
              </p:nvSpPr>
              <p:spPr>
                <a:xfrm>
                  <a:off x="7742520" y="43930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87" name="Google Shape;54;p3"/>
              <p:cNvGrpSpPr/>
              <p:nvPr/>
            </p:nvGrpSpPr>
            <p:grpSpPr>
              <a:xfrm>
                <a:off x="8322120" y="4188240"/>
                <a:ext cx="314280" cy="314640"/>
                <a:chOff x="8322120" y="4188240"/>
                <a:chExt cx="314280" cy="314640"/>
              </a:xfrm>
            </p:grpSpPr>
            <p:sp>
              <p:nvSpPr>
                <p:cNvPr id="388" name="Google Shape;55;p3"/>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9" name="Google Shape;56;p3"/>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90" name="Google Shape;57;p3"/>
              <p:cNvGrpSpPr/>
              <p:nvPr/>
            </p:nvGrpSpPr>
            <p:grpSpPr>
              <a:xfrm>
                <a:off x="7958160" y="4710240"/>
                <a:ext cx="405360" cy="405000"/>
                <a:chOff x="7958160" y="4710240"/>
                <a:chExt cx="405360" cy="405000"/>
              </a:xfrm>
            </p:grpSpPr>
            <p:sp>
              <p:nvSpPr>
                <p:cNvPr id="391" name="Google Shape;58;p3"/>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2" name="Google Shape;59;p3"/>
                <p:cNvSpPr/>
                <p:nvPr/>
              </p:nvSpPr>
              <p:spPr>
                <a:xfrm>
                  <a:off x="8150760" y="480276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3" name="Google Shape;60;p3"/>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4" name="Google Shape;61;p3"/>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5" name="Google Shape;62;p3"/>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396" name="PlaceHolder 1"/>
          <p:cNvSpPr>
            <a:spLocks noGrp="1"/>
          </p:cNvSpPr>
          <p:nvPr>
            <p:ph type="title"/>
          </p:nvPr>
        </p:nvSpPr>
        <p:spPr>
          <a:xfrm>
            <a:off x="1864800" y="2179440"/>
            <a:ext cx="5413680" cy="1626120"/>
          </a:xfrm>
          <a:prstGeom prst="rect">
            <a:avLst/>
          </a:prstGeom>
          <a:noFill/>
          <a:ln w="0">
            <a:noFill/>
          </a:ln>
        </p:spPr>
        <p:txBody>
          <a:bodyPr lIns="91440" tIns="91440" rIns="91440" bIns="91440" anchor="t">
            <a:noAutofit/>
          </a:bodyPr>
          <a:lstStyle/>
          <a:p>
            <a:pPr indent="0">
              <a:buNone/>
            </a:pPr>
            <a:r>
              <a:rPr lang="fr-FR" sz="4800" b="0" strike="noStrike" spc="-1">
                <a:solidFill>
                  <a:schemeClr val="dk1"/>
                </a:solidFill>
                <a:latin typeface="Arial"/>
              </a:rPr>
              <a:t>Click to edit the title text format</a:t>
            </a:r>
          </a:p>
        </p:txBody>
      </p:sp>
      <p:sp>
        <p:nvSpPr>
          <p:cNvPr id="397" name="PlaceHolder 2"/>
          <p:cNvSpPr>
            <a:spLocks noGrp="1"/>
          </p:cNvSpPr>
          <p:nvPr>
            <p:ph type="title"/>
          </p:nvPr>
        </p:nvSpPr>
        <p:spPr>
          <a:xfrm>
            <a:off x="1864800" y="1337400"/>
            <a:ext cx="1474200" cy="84132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lt1"/>
                </a:solidFill>
                <a:latin typeface="Montserrat"/>
                <a:ea typeface="Montserrat"/>
              </a:rPr>
              <a:t>xx%</a:t>
            </a:r>
            <a:endParaRPr lang="fr-FR" sz="6000" b="0" strike="noStrike" spc="-1">
              <a:solidFill>
                <a:schemeClr val="dk1"/>
              </a:solidFill>
              <a:latin typeface="Arial"/>
            </a:endParaRPr>
          </a:p>
        </p:txBody>
      </p:sp>
      <p:sp>
        <p:nvSpPr>
          <p:cNvPr id="398"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s://data.police.u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 name="PlaceHolder 1"/>
          <p:cNvSpPr>
            <a:spLocks noGrp="1"/>
          </p:cNvSpPr>
          <p:nvPr>
            <p:ph type="title"/>
          </p:nvPr>
        </p:nvSpPr>
        <p:spPr>
          <a:xfrm>
            <a:off x="2009880" y="1076400"/>
            <a:ext cx="6714720" cy="14950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800" b="1" strike="noStrike" spc="-1" dirty="0">
                <a:solidFill>
                  <a:schemeClr val="dk1"/>
                </a:solidFill>
                <a:latin typeface="Montserrat"/>
                <a:ea typeface="Montserrat"/>
              </a:rPr>
              <a:t>Crime Records Analysis and Visualization System</a:t>
            </a:r>
            <a:endParaRPr lang="fr-FR" sz="3800" b="0" strike="noStrike" spc="-1" dirty="0">
              <a:solidFill>
                <a:schemeClr val="dk1"/>
              </a:solidFill>
              <a:latin typeface="Arial"/>
            </a:endParaRPr>
          </a:p>
        </p:txBody>
      </p:sp>
      <p:sp>
        <p:nvSpPr>
          <p:cNvPr id="736" name="PlaceHolder 2"/>
          <p:cNvSpPr>
            <a:spLocks noGrp="1"/>
          </p:cNvSpPr>
          <p:nvPr>
            <p:ph type="subTitle"/>
          </p:nvPr>
        </p:nvSpPr>
        <p:spPr>
          <a:xfrm>
            <a:off x="2009880" y="2581200"/>
            <a:ext cx="5362200" cy="475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0" strike="noStrike" spc="-1">
                <a:solidFill>
                  <a:schemeClr val="dk1"/>
                </a:solidFill>
                <a:latin typeface="Actor"/>
                <a:ea typeface="Actor"/>
              </a:rPr>
              <a:t>Analyzing and Visualizing Crime Data Using Python and MySQL</a:t>
            </a:r>
            <a:endParaRPr lang="en-US" sz="1600" b="0" strike="noStrike" spc="-1">
              <a:solidFill>
                <a:srgbClr val="FFFFFF"/>
              </a:solidFill>
              <a:latin typeface="OpenSymbol"/>
            </a:endParaRPr>
          </a:p>
        </p:txBody>
      </p:sp>
      <p:cxnSp>
        <p:nvCxnSpPr>
          <p:cNvPr id="737" name="Google Shape;813;p29"/>
          <p:cNvCxnSpPr/>
          <p:nvPr/>
        </p:nvCxnSpPr>
        <p:spPr>
          <a:xfrm>
            <a:off x="2104560" y="2577960"/>
            <a:ext cx="6064200" cy="360"/>
          </a:xfrm>
          <a:prstGeom prst="straightConnector1">
            <a:avLst/>
          </a:prstGeom>
          <a:ln w="9525">
            <a:solidFill>
              <a:srgbClr val="FFFFFF"/>
            </a:solidFill>
            <a:roun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 name="PlaceHolder 1"/>
          <p:cNvSpPr>
            <a:spLocks noGrp="1"/>
          </p:cNvSpPr>
          <p:nvPr>
            <p:ph type="title"/>
          </p:nvPr>
        </p:nvSpPr>
        <p:spPr>
          <a:xfrm>
            <a:off x="1934935" y="106136"/>
            <a:ext cx="5812971" cy="653143"/>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dirty="0">
                <a:solidFill>
                  <a:schemeClr val="dk1"/>
                </a:solidFill>
                <a:latin typeface="Montserrat"/>
                <a:ea typeface="Montserrat"/>
              </a:rPr>
              <a:t>Inserting Data to MySQL</a:t>
            </a:r>
            <a:endParaRPr lang="fr-FR" sz="3000" b="0" strike="noStrike" spc="-1" dirty="0">
              <a:solidFill>
                <a:schemeClr val="dk1"/>
              </a:solidFill>
              <a:latin typeface="Arial"/>
            </a:endParaRPr>
          </a:p>
        </p:txBody>
      </p:sp>
      <p:sp>
        <p:nvSpPr>
          <p:cNvPr id="758" name="PlaceHolder 2"/>
          <p:cNvSpPr>
            <a:spLocks noGrp="1"/>
          </p:cNvSpPr>
          <p:nvPr>
            <p:ph type="subTitle"/>
          </p:nvPr>
        </p:nvSpPr>
        <p:spPr>
          <a:xfrm>
            <a:off x="0" y="1665514"/>
            <a:ext cx="3526971" cy="3241222"/>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dirty="0">
                <a:solidFill>
                  <a:schemeClr val="dk1"/>
                </a:solidFill>
                <a:latin typeface="Actor"/>
                <a:ea typeface="Actor"/>
              </a:rPr>
              <a:t>Data insertion into MySQL is conducted using the mysql.connector library in Python. Prior to this step, data is cleaned to eliminate duplicates, ensuring only unique entries are added to the database. This is achieved using the 'INSERT IGNORE' SQL command, which streamlines the import process while maintaining database integrity. The insertion process also involves linking foreign keys correctly, promoting a coherent structure within the database.</a:t>
            </a:r>
            <a:endParaRPr lang="en-US" sz="1400" b="0" strike="noStrike" spc="-1" dirty="0">
              <a:solidFill>
                <a:srgbClr val="FFFFFF"/>
              </a:solidFill>
              <a:latin typeface="OpenSymbol"/>
            </a:endParaRPr>
          </a:p>
        </p:txBody>
      </p:sp>
      <p:pic>
        <p:nvPicPr>
          <p:cNvPr id="3" name="Picture 2">
            <a:extLst>
              <a:ext uri="{FF2B5EF4-FFF2-40B4-BE49-F238E27FC236}">
                <a16:creationId xmlns:a16="http://schemas.microsoft.com/office/drawing/2014/main" id="{227FC859-087B-101E-D934-B8FABF07AE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6323" y="930729"/>
            <a:ext cx="5597678" cy="421277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DCC5CE-A52A-1C14-0274-2B57894980D2}"/>
              </a:ext>
            </a:extLst>
          </p:cNvPr>
          <p:cNvSpPr txBox="1"/>
          <p:nvPr/>
        </p:nvSpPr>
        <p:spPr>
          <a:xfrm>
            <a:off x="2473778" y="243957"/>
            <a:ext cx="4678136" cy="523220"/>
          </a:xfrm>
          <a:prstGeom prst="rect">
            <a:avLst/>
          </a:prstGeom>
          <a:noFill/>
        </p:spPr>
        <p:txBody>
          <a:bodyPr wrap="square">
            <a:spAutoFit/>
          </a:bodyPr>
          <a:lstStyle/>
          <a:p>
            <a:r>
              <a:rPr lang="en-IN" sz="2800" b="1" dirty="0"/>
              <a:t>Analyse Crime Data </a:t>
            </a:r>
          </a:p>
        </p:txBody>
      </p:sp>
      <p:sp>
        <p:nvSpPr>
          <p:cNvPr id="7" name="TextBox 6">
            <a:extLst>
              <a:ext uri="{FF2B5EF4-FFF2-40B4-BE49-F238E27FC236}">
                <a16:creationId xmlns:a16="http://schemas.microsoft.com/office/drawing/2014/main" id="{C5AAD7CD-D84C-CD5D-EEE7-D3C8C0DD7494}"/>
              </a:ext>
            </a:extLst>
          </p:cNvPr>
          <p:cNvSpPr txBox="1"/>
          <p:nvPr/>
        </p:nvSpPr>
        <p:spPr>
          <a:xfrm>
            <a:off x="130630" y="1747157"/>
            <a:ext cx="4196442" cy="3046988"/>
          </a:xfrm>
          <a:prstGeom prst="rect">
            <a:avLst/>
          </a:prstGeom>
          <a:noFill/>
        </p:spPr>
        <p:txBody>
          <a:bodyPr wrap="square">
            <a:spAutoFit/>
          </a:bodyPr>
          <a:lstStyle/>
          <a:p>
            <a:r>
              <a:rPr lang="en-US" sz="1600" dirty="0"/>
              <a:t>Crime data analysis helps identify patterns, trends, and relationships in criminal activity. By examining crime categories, trends over time, and geographical hotspots, law enforcement can allocate resources more effectively. Analyzing crime outcomes reveals the success rate of investigations, while location data aids in understanding crime-prone areas. Overall, this analysis provides valuable insights for improving crime prevention strategies and enhancing public safety.</a:t>
            </a:r>
            <a:endParaRPr lang="en-IN" sz="1600" dirty="0"/>
          </a:p>
        </p:txBody>
      </p:sp>
      <p:pic>
        <p:nvPicPr>
          <p:cNvPr id="9" name="Picture 8">
            <a:extLst>
              <a:ext uri="{FF2B5EF4-FFF2-40B4-BE49-F238E27FC236}">
                <a16:creationId xmlns:a16="http://schemas.microsoft.com/office/drawing/2014/main" id="{6E3733E8-685A-03C4-EEC2-1F46081AD4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7520" y="1469571"/>
            <a:ext cx="4696480" cy="3673929"/>
          </a:xfrm>
          <a:prstGeom prst="rect">
            <a:avLst/>
          </a:prstGeom>
        </p:spPr>
      </p:pic>
    </p:spTree>
    <p:extLst>
      <p:ext uri="{BB962C8B-B14F-4D97-AF65-F5344CB8AC3E}">
        <p14:creationId xmlns:p14="http://schemas.microsoft.com/office/powerpoint/2010/main" val="1092148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2E5C52-448A-B539-34A9-CB50B074F57D}"/>
              </a:ext>
            </a:extLst>
          </p:cNvPr>
          <p:cNvSpPr txBox="1"/>
          <p:nvPr/>
        </p:nvSpPr>
        <p:spPr>
          <a:xfrm>
            <a:off x="2408464" y="390916"/>
            <a:ext cx="4188279" cy="523220"/>
          </a:xfrm>
          <a:prstGeom prst="rect">
            <a:avLst/>
          </a:prstGeom>
          <a:noFill/>
        </p:spPr>
        <p:txBody>
          <a:bodyPr wrap="square">
            <a:spAutoFit/>
          </a:bodyPr>
          <a:lstStyle/>
          <a:p>
            <a:r>
              <a:rPr lang="en-IN" sz="2800" b="1" dirty="0"/>
              <a:t>Visualize Crime Data </a:t>
            </a:r>
          </a:p>
        </p:txBody>
      </p:sp>
      <p:sp>
        <p:nvSpPr>
          <p:cNvPr id="5" name="TextBox 4">
            <a:extLst>
              <a:ext uri="{FF2B5EF4-FFF2-40B4-BE49-F238E27FC236}">
                <a16:creationId xmlns:a16="http://schemas.microsoft.com/office/drawing/2014/main" id="{ECA5B405-B2AA-A060-D159-16196D152BB4}"/>
              </a:ext>
            </a:extLst>
          </p:cNvPr>
          <p:cNvSpPr txBox="1"/>
          <p:nvPr/>
        </p:nvSpPr>
        <p:spPr>
          <a:xfrm>
            <a:off x="106137" y="1167493"/>
            <a:ext cx="3665764" cy="3323987"/>
          </a:xfrm>
          <a:prstGeom prst="rect">
            <a:avLst/>
          </a:prstGeom>
          <a:noFill/>
        </p:spPr>
        <p:txBody>
          <a:bodyPr wrap="square">
            <a:spAutoFit/>
          </a:bodyPr>
          <a:lstStyle/>
          <a:p>
            <a:r>
              <a:rPr lang="en-US" sz="1400" dirty="0"/>
              <a:t>Crime data visualization helps in identifying trends, patterns, and areas of concern. By using various charts and graphs, such as bar charts, line graphs, pie charts, and heat maps, we can effectively showcase the distribution of crime categories, crime frequency over time, crime outcomes, and crime hotspots. These visualizations enable a clear understanding of the data, highlighting critical information such as the most frequent crime types, areas with high crime rates, and trends in crime occurrences. Such insights are essential for informed decision-making and targeted interventions in crime prevention.</a:t>
            </a:r>
            <a:endParaRPr lang="en-IN" sz="1400" dirty="0"/>
          </a:p>
        </p:txBody>
      </p:sp>
      <p:pic>
        <p:nvPicPr>
          <p:cNvPr id="9" name="Picture 8">
            <a:extLst>
              <a:ext uri="{FF2B5EF4-FFF2-40B4-BE49-F238E27FC236}">
                <a16:creationId xmlns:a16="http://schemas.microsoft.com/office/drawing/2014/main" id="{A3D7D429-9D54-CE3F-3317-7F561332BC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61533" y="1164489"/>
            <a:ext cx="3665763" cy="1764732"/>
          </a:xfrm>
          <a:prstGeom prst="rect">
            <a:avLst/>
          </a:prstGeom>
        </p:spPr>
      </p:pic>
      <p:pic>
        <p:nvPicPr>
          <p:cNvPr id="11" name="Picture 10">
            <a:extLst>
              <a:ext uri="{FF2B5EF4-FFF2-40B4-BE49-F238E27FC236}">
                <a16:creationId xmlns:a16="http://schemas.microsoft.com/office/drawing/2014/main" id="{20C772C8-D070-72E3-1959-BD0CC987BF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61533" y="3098147"/>
            <a:ext cx="3684687" cy="1761728"/>
          </a:xfrm>
          <a:prstGeom prst="rect">
            <a:avLst/>
          </a:prstGeom>
        </p:spPr>
      </p:pic>
    </p:spTree>
    <p:extLst>
      <p:ext uri="{BB962C8B-B14F-4D97-AF65-F5344CB8AC3E}">
        <p14:creationId xmlns:p14="http://schemas.microsoft.com/office/powerpoint/2010/main" val="1860847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Conclusions</a:t>
            </a:r>
            <a:endParaRPr lang="fr-FR" sz="3000" b="0" strike="noStrike" spc="-1">
              <a:solidFill>
                <a:schemeClr val="dk1"/>
              </a:solidFill>
              <a:latin typeface="Arial"/>
            </a:endParaRPr>
          </a:p>
        </p:txBody>
      </p:sp>
      <p:sp>
        <p:nvSpPr>
          <p:cNvPr id="760"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dirty="0">
                <a:solidFill>
                  <a:schemeClr val="dk1"/>
                </a:solidFill>
                <a:latin typeface="Actor"/>
                <a:ea typeface="Actor"/>
              </a:rPr>
              <a:t>The integration of the aforementioned technologies has resulted in a robust system for crime data analysis. By successfully fetching, storing, and visualizing real-time crime data, the project has built a scalable and reusable framework. This system not only enhances understanding of crime trends but also assists law enforcement and the public in making informed decisions regarding safety and resource allocation.</a:t>
            </a:r>
            <a:endParaRPr lang="en-US" sz="1400" b="0" strike="noStrike" spc="-1" dirty="0">
              <a:solidFill>
                <a:srgbClr val="FFFFFF"/>
              </a:solidFill>
              <a:latin typeface="OpenSymbo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 name="PlaceHolder 1"/>
          <p:cNvSpPr>
            <a:spLocks noGrp="1"/>
          </p:cNvSpPr>
          <p:nvPr>
            <p:ph type="title" idx="4294967295"/>
          </p:nvPr>
        </p:nvSpPr>
        <p:spPr>
          <a:xfrm>
            <a:off x="2319866" y="1608667"/>
            <a:ext cx="6659093" cy="1456265"/>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5500" b="1" strike="noStrike" spc="-1" dirty="0">
                <a:solidFill>
                  <a:schemeClr val="dk1"/>
                </a:solidFill>
                <a:latin typeface="Montserrat"/>
                <a:ea typeface="Montserrat"/>
              </a:rPr>
              <a:t>Thank you!</a:t>
            </a:r>
            <a:endParaRPr lang="fr-FR" sz="5500" b="0" strike="noStrike" spc="-1" dirty="0">
              <a:solidFill>
                <a:schemeClr val="dk1"/>
              </a:solidFill>
              <a:latin typeface="Arial"/>
            </a:endParaRPr>
          </a:p>
        </p:txBody>
      </p:sp>
      <p:sp>
        <p:nvSpPr>
          <p:cNvPr id="763" name="Google Shape;1346;p48"/>
          <p:cNvSpPr/>
          <p:nvPr/>
        </p:nvSpPr>
        <p:spPr>
          <a:xfrm>
            <a:off x="2095560" y="4343400"/>
            <a:ext cx="3838320" cy="256680"/>
          </a:xfrm>
          <a:prstGeom prst="rect">
            <a:avLst/>
          </a:prstGeom>
          <a:noFill/>
          <a:ln w="0">
            <a:noFill/>
          </a:ln>
        </p:spPr>
        <p:style>
          <a:lnRef idx="0">
            <a:scrgbClr r="0" g="0" b="0"/>
          </a:lnRef>
          <a:fillRef idx="0">
            <a:scrgbClr r="0" g="0" b="0"/>
          </a:fillRef>
          <a:effectRef idx="0">
            <a:scrgbClr r="0" g="0" b="0"/>
          </a:effectRef>
          <a:fontRef idx="minor"/>
        </p:style>
        <p:txBody>
          <a:bodyPr lIns="870823080" tIns="128520" rIns="870823080" bIns="128520" anchor="t">
            <a:normAutofit fontScale="25000" lnSpcReduction="20000"/>
          </a:bodyPr>
          <a:lstStyle/>
          <a:p>
            <a:pPr defTabSz="914400">
              <a:lnSpc>
                <a:spcPct val="100000"/>
              </a:lnSpc>
              <a:tabLst>
                <a:tab pos="0" algn="l"/>
              </a:tabLst>
            </a:pPr>
            <a:r>
              <a:rPr lang="en" sz="1000" b="1" strike="noStrike" spc="-1">
                <a:solidFill>
                  <a:schemeClr val="dk1"/>
                </a:solidFill>
                <a:latin typeface="Arial"/>
              </a:rPr>
              <a:t>+91 620 421 838</a:t>
            </a:r>
            <a:endParaRPr lang="en-US" sz="1000" b="0" strike="noStrike" spc="-1">
              <a:solidFill>
                <a:srgbClr val="FFFFFF"/>
              </a:solidFill>
              <a:latin typeface="OpenSymbo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dirty="0">
                <a:solidFill>
                  <a:schemeClr val="dk1"/>
                </a:solidFill>
                <a:latin typeface="Montserrat"/>
                <a:ea typeface="Montserrat"/>
              </a:rPr>
              <a:t>Introduction</a:t>
            </a:r>
            <a:endParaRPr lang="fr-FR" sz="3000" b="0" strike="noStrike" spc="-1" dirty="0">
              <a:solidFill>
                <a:schemeClr val="dk1"/>
              </a:solidFill>
              <a:latin typeface="Arial"/>
            </a:endParaRPr>
          </a:p>
        </p:txBody>
      </p:sp>
      <p:sp>
        <p:nvSpPr>
          <p:cNvPr id="739" name="PlaceHolder 2"/>
          <p:cNvSpPr>
            <a:spLocks noGrp="1"/>
          </p:cNvSpPr>
          <p:nvPr>
            <p:ph type="subTitle"/>
          </p:nvPr>
        </p:nvSpPr>
        <p:spPr>
          <a:xfrm>
            <a:off x="714240" y="1962000"/>
            <a:ext cx="334976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800" b="0" strike="noStrike" spc="-1" dirty="0">
                <a:solidFill>
                  <a:schemeClr val="dk1"/>
                </a:solidFill>
                <a:latin typeface="Actor"/>
                <a:ea typeface="Actor"/>
              </a:rPr>
              <a:t>This presentation delves into the methodologies employed in designing a system that efficiently fetches, stores, and analyzes real-time crime data using a blend of modern technologies.</a:t>
            </a:r>
            <a:endParaRPr lang="en-US" sz="1800" b="0" strike="noStrike" spc="-1" dirty="0">
              <a:solidFill>
                <a:srgbClr val="FFFFFF"/>
              </a:solidFill>
              <a:latin typeface="OpenSymbol"/>
            </a:endParaRPr>
          </a:p>
        </p:txBody>
      </p:sp>
      <p:pic>
        <p:nvPicPr>
          <p:cNvPr id="3" name="Picture 2">
            <a:extLst>
              <a:ext uri="{FF2B5EF4-FFF2-40B4-BE49-F238E27FC236}">
                <a16:creationId xmlns:a16="http://schemas.microsoft.com/office/drawing/2014/main" id="{4D3AA47C-9C5A-3537-EBAE-B76A77DC2A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0145" y="0"/>
            <a:ext cx="4043855" cy="5143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PlaceHolder 1"/>
          <p:cNvSpPr>
            <a:spLocks noGrp="1"/>
          </p:cNvSpPr>
          <p:nvPr>
            <p:ph type="title"/>
          </p:nvPr>
        </p:nvSpPr>
        <p:spPr>
          <a:xfrm>
            <a:off x="1866960" y="2181240"/>
            <a:ext cx="5409720" cy="162828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800" b="1" strike="noStrike" spc="-1">
                <a:solidFill>
                  <a:schemeClr val="dk1"/>
                </a:solidFill>
                <a:latin typeface="Montserrat"/>
                <a:ea typeface="Montserrat"/>
              </a:rPr>
              <a:t>Project Overview</a:t>
            </a:r>
            <a:endParaRPr lang="fr-FR" sz="4800" b="0" strike="noStrike" spc="-1">
              <a:solidFill>
                <a:schemeClr val="dk1"/>
              </a:solidFill>
              <a:latin typeface="Arial"/>
            </a:endParaRPr>
          </a:p>
        </p:txBody>
      </p:sp>
      <p:sp>
        <p:nvSpPr>
          <p:cNvPr id="742" name="PlaceHolder 2"/>
          <p:cNvSpPr>
            <a:spLocks noGrp="1"/>
          </p:cNvSpPr>
          <p:nvPr>
            <p:ph type="title"/>
          </p:nvPr>
        </p:nvSpPr>
        <p:spPr>
          <a:xfrm>
            <a:off x="1866960" y="1333440"/>
            <a:ext cx="14760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a:solidFill>
                  <a:schemeClr val="lt1"/>
                </a:solidFill>
                <a:latin typeface="Montserrat"/>
                <a:ea typeface="Montserrat"/>
              </a:rPr>
              <a:t>01</a:t>
            </a:r>
            <a:endParaRPr lang="fr-FR" sz="6000" b="0" strike="noStrike" spc="-1">
              <a:solidFill>
                <a:schemeClr val="dk1"/>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 name="PlaceHolder 1"/>
          <p:cNvSpPr>
            <a:spLocks noGrp="1"/>
          </p:cNvSpPr>
          <p:nvPr>
            <p:ph type="title"/>
          </p:nvPr>
        </p:nvSpPr>
        <p:spPr>
          <a:xfrm>
            <a:off x="1647720" y="220436"/>
            <a:ext cx="5419440" cy="1151164"/>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dirty="0">
                <a:solidFill>
                  <a:schemeClr val="dk1"/>
                </a:solidFill>
                <a:latin typeface="Montserrat"/>
                <a:ea typeface="Montserrat"/>
              </a:rPr>
              <a:t>Objective of the Project</a:t>
            </a:r>
            <a:endParaRPr lang="fr-FR" sz="3000" b="0" strike="noStrike" spc="-1" dirty="0">
              <a:solidFill>
                <a:schemeClr val="dk1"/>
              </a:solidFill>
              <a:latin typeface="Arial"/>
            </a:endParaRPr>
          </a:p>
        </p:txBody>
      </p:sp>
      <p:sp>
        <p:nvSpPr>
          <p:cNvPr id="744" name="PlaceHolder 2"/>
          <p:cNvSpPr>
            <a:spLocks noGrp="1"/>
          </p:cNvSpPr>
          <p:nvPr>
            <p:ph type="subTitle"/>
          </p:nvPr>
        </p:nvSpPr>
        <p:spPr>
          <a:xfrm>
            <a:off x="1647720" y="1510393"/>
            <a:ext cx="5419440" cy="2914650"/>
          </a:xfrm>
          <a:prstGeom prst="rect">
            <a:avLst/>
          </a:prstGeom>
          <a:noFill/>
          <a:ln w="0">
            <a:noFill/>
          </a:ln>
        </p:spPr>
        <p:txBody>
          <a:bodyPr lIns="91440" tIns="91440" rIns="91440" bIns="91440" anchor="t">
            <a:normAutofit/>
          </a:bodyPr>
          <a:lstStyle/>
          <a:p>
            <a:r>
              <a:rPr lang="en-US" sz="1400" dirty="0"/>
              <a:t>The objective of this project is to develop a comprehensive, data-driven Crime Data Analysis System using Python, MySQL, NumPy, and Pandas. The system is designed to fetch real-time or historical crime data from open data sources such as </a:t>
            </a:r>
            <a:r>
              <a:rPr lang="en-US" sz="1400" dirty="0">
                <a:hlinkClick r:id="rId2"/>
              </a:rPr>
              <a:t>data.police.uk</a:t>
            </a:r>
            <a:r>
              <a:rPr lang="en-US" sz="1400" dirty="0"/>
              <a:t>, store it in a structured MySQL database, and process it using Python-based data analysis libraries.</a:t>
            </a:r>
          </a:p>
          <a:p>
            <a:r>
              <a:rPr lang="en-US" sz="1400" dirty="0"/>
              <a:t>The goal is to uncover crime trends, identify hotspots, and derive actionable insights through interactive visualizations. Additionally, the system supports complete CRUD operations—allowing users to add, view, update, and delete crime records—thereby facilitating effective management and understanding of crime patterns across different locations and timeframes.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 name="PlaceHolder 1"/>
          <p:cNvSpPr>
            <a:spLocks noGrp="1"/>
          </p:cNvSpPr>
          <p:nvPr>
            <p:ph type="title"/>
          </p:nvPr>
        </p:nvSpPr>
        <p:spPr>
          <a:xfrm>
            <a:off x="914399" y="212272"/>
            <a:ext cx="6955971" cy="674228"/>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dirty="0">
                <a:solidFill>
                  <a:schemeClr val="dk1"/>
                </a:solidFill>
                <a:latin typeface="Montserrat"/>
                <a:ea typeface="Montserrat"/>
              </a:rPr>
              <a:t>Tools and Technologies Used</a:t>
            </a:r>
            <a:endParaRPr lang="fr-FR" sz="3000" b="0" strike="noStrike" spc="-1" dirty="0">
              <a:solidFill>
                <a:schemeClr val="dk1"/>
              </a:solidFill>
              <a:latin typeface="Arial"/>
            </a:endParaRPr>
          </a:p>
        </p:txBody>
      </p:sp>
      <p:sp>
        <p:nvSpPr>
          <p:cNvPr id="746" name="PlaceHolder 2"/>
          <p:cNvSpPr>
            <a:spLocks noGrp="1"/>
          </p:cNvSpPr>
          <p:nvPr>
            <p:ph type="subTitle"/>
          </p:nvPr>
        </p:nvSpPr>
        <p:spPr>
          <a:xfrm>
            <a:off x="914398" y="886499"/>
            <a:ext cx="4914901" cy="3783471"/>
          </a:xfrm>
          <a:prstGeom prst="rect">
            <a:avLst/>
          </a:prstGeom>
          <a:noFill/>
          <a:ln w="0">
            <a:noFill/>
          </a:ln>
        </p:spPr>
        <p:txBody>
          <a:bodyPr lIns="91440" tIns="91440" rIns="91440" bIns="91440" anchor="t">
            <a:normAutofit fontScale="94234"/>
          </a:bodyPr>
          <a:lstStyle/>
          <a:p>
            <a:pPr>
              <a:buNone/>
            </a:pPr>
            <a:r>
              <a:rPr lang="en-US" sz="1300" b="1" dirty="0"/>
              <a:t>Programming Language</a:t>
            </a:r>
          </a:p>
          <a:p>
            <a:pPr>
              <a:buFont typeface="Arial" panose="020B0604020202020204" pitchFamily="34" charset="0"/>
              <a:buChar char="•"/>
            </a:pPr>
            <a:r>
              <a:rPr lang="en-US" sz="1300" b="1" dirty="0"/>
              <a:t>Python</a:t>
            </a:r>
            <a:r>
              <a:rPr lang="en-US" sz="1300" dirty="0"/>
              <a:t> – Core language used for development</a:t>
            </a:r>
            <a:endParaRPr lang="en-US" sz="1300" spc="-1" dirty="0">
              <a:solidFill>
                <a:srgbClr val="FFFFFF"/>
              </a:solidFill>
              <a:latin typeface="OpenSymbol"/>
            </a:endParaRPr>
          </a:p>
          <a:p>
            <a:pPr>
              <a:buNone/>
            </a:pPr>
            <a:r>
              <a:rPr lang="en-IN" sz="1300" b="1" dirty="0"/>
              <a:t>Libraries &amp; Frameworks</a:t>
            </a:r>
          </a:p>
          <a:p>
            <a:pPr>
              <a:buFont typeface="Arial" panose="020B0604020202020204" pitchFamily="34" charset="0"/>
              <a:buChar char="•"/>
            </a:pPr>
            <a:r>
              <a:rPr lang="en-IN" sz="1300" b="1" dirty="0"/>
              <a:t>Pandas</a:t>
            </a:r>
            <a:r>
              <a:rPr lang="en-IN" sz="1300" dirty="0"/>
              <a:t> – For data manipulation and analysis</a:t>
            </a:r>
          </a:p>
          <a:p>
            <a:pPr>
              <a:buFont typeface="Arial" panose="020B0604020202020204" pitchFamily="34" charset="0"/>
              <a:buChar char="•"/>
            </a:pPr>
            <a:r>
              <a:rPr lang="en-IN" sz="1300" b="1" dirty="0"/>
              <a:t>NumPy</a:t>
            </a:r>
            <a:r>
              <a:rPr lang="en-IN" sz="1300" dirty="0"/>
              <a:t> – For numerical computations</a:t>
            </a:r>
          </a:p>
          <a:p>
            <a:pPr>
              <a:buFont typeface="Arial" panose="020B0604020202020204" pitchFamily="34" charset="0"/>
              <a:buChar char="•"/>
            </a:pPr>
            <a:r>
              <a:rPr lang="en-IN" sz="1300" b="1" dirty="0"/>
              <a:t>Matplotlib &amp; Seaborn</a:t>
            </a:r>
            <a:r>
              <a:rPr lang="en-IN" sz="1300" dirty="0"/>
              <a:t> – For data visualization</a:t>
            </a:r>
          </a:p>
          <a:p>
            <a:pPr>
              <a:buFont typeface="Arial" panose="020B0604020202020204" pitchFamily="34" charset="0"/>
              <a:buChar char="•"/>
            </a:pPr>
            <a:r>
              <a:rPr lang="en-IN" sz="1300" b="1" dirty="0"/>
              <a:t>MySQL Connector</a:t>
            </a:r>
            <a:r>
              <a:rPr lang="en-IN" sz="1300" dirty="0"/>
              <a:t> – To connect Python with MySQL database</a:t>
            </a:r>
          </a:p>
          <a:p>
            <a:pPr>
              <a:buNone/>
            </a:pPr>
            <a:r>
              <a:rPr lang="en-US" sz="1300" b="1" dirty="0"/>
              <a:t>Data Formats</a:t>
            </a:r>
          </a:p>
          <a:p>
            <a:pPr>
              <a:buFont typeface="Arial" panose="020B0604020202020204" pitchFamily="34" charset="0"/>
              <a:buChar char="•"/>
            </a:pPr>
            <a:r>
              <a:rPr lang="en-US" sz="1300" b="1" dirty="0"/>
              <a:t>JSON</a:t>
            </a:r>
            <a:r>
              <a:rPr lang="en-US" sz="1300" dirty="0"/>
              <a:t> – For structured crime data insertion</a:t>
            </a:r>
          </a:p>
          <a:p>
            <a:pPr>
              <a:buFont typeface="Arial" panose="020B0604020202020204" pitchFamily="34" charset="0"/>
              <a:buChar char="•"/>
            </a:pPr>
            <a:r>
              <a:rPr lang="en-US" sz="1300" b="1" dirty="0"/>
              <a:t>CSV</a:t>
            </a:r>
            <a:r>
              <a:rPr lang="en-US" sz="1300" dirty="0"/>
              <a:t> – For visualization and reporting</a:t>
            </a:r>
          </a:p>
          <a:p>
            <a:pPr>
              <a:buNone/>
            </a:pPr>
            <a:r>
              <a:rPr lang="en-US" sz="1300" b="1" dirty="0"/>
              <a:t>Database</a:t>
            </a:r>
          </a:p>
          <a:p>
            <a:pPr>
              <a:buFont typeface="Arial" panose="020B0604020202020204" pitchFamily="34" charset="0"/>
              <a:buChar char="•"/>
            </a:pPr>
            <a:r>
              <a:rPr lang="en-US" sz="1300" b="1" dirty="0"/>
              <a:t>MySQL</a:t>
            </a:r>
            <a:r>
              <a:rPr lang="en-US" sz="1300" dirty="0"/>
              <a:t> – To store and manage crime data</a:t>
            </a:r>
          </a:p>
          <a:p>
            <a:pPr marL="0" indent="0">
              <a:buNone/>
            </a:pPr>
            <a:endParaRPr lang="en-IN" sz="800" dirty="0"/>
          </a:p>
          <a:p>
            <a:pPr marL="0" indent="0">
              <a:buNone/>
            </a:pPr>
            <a:endParaRPr lang="en-US" sz="1000" dirty="0"/>
          </a:p>
        </p:txBody>
      </p:sp>
      <p:pic>
        <p:nvPicPr>
          <p:cNvPr id="3" name="Picture 2">
            <a:extLst>
              <a:ext uri="{FF2B5EF4-FFF2-40B4-BE49-F238E27FC236}">
                <a16:creationId xmlns:a16="http://schemas.microsoft.com/office/drawing/2014/main" id="{A147EAAF-09C0-E910-7DF2-7FDED2B1DF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1" y="3124063"/>
            <a:ext cx="4572000" cy="2101080"/>
          </a:xfrm>
          <a:prstGeom prst="rect">
            <a:avLst/>
          </a:prstGeom>
        </p:spPr>
      </p:pic>
      <p:pic>
        <p:nvPicPr>
          <p:cNvPr id="15" name="Picture 14">
            <a:extLst>
              <a:ext uri="{FF2B5EF4-FFF2-40B4-BE49-F238E27FC236}">
                <a16:creationId xmlns:a16="http://schemas.microsoft.com/office/drawing/2014/main" id="{5F5DAE68-9B34-4C45-EBCA-4CFF83275F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56882" y="1876477"/>
            <a:ext cx="1487118" cy="1136144"/>
          </a:xfrm>
          <a:prstGeom prst="rect">
            <a:avLst/>
          </a:prstGeom>
        </p:spPr>
      </p:pic>
      <p:pic>
        <p:nvPicPr>
          <p:cNvPr id="17" name="Picture 16">
            <a:extLst>
              <a:ext uri="{FF2B5EF4-FFF2-40B4-BE49-F238E27FC236}">
                <a16:creationId xmlns:a16="http://schemas.microsoft.com/office/drawing/2014/main" id="{0FA21858-8849-34FD-C7D9-08F47448AF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2344" y="1876477"/>
            <a:ext cx="2002454" cy="1136144"/>
          </a:xfrm>
          <a:prstGeom prst="rect">
            <a:avLst/>
          </a:prstGeom>
        </p:spPr>
      </p:pic>
      <p:pic>
        <p:nvPicPr>
          <p:cNvPr id="19" name="Picture 18">
            <a:extLst>
              <a:ext uri="{FF2B5EF4-FFF2-40B4-BE49-F238E27FC236}">
                <a16:creationId xmlns:a16="http://schemas.microsoft.com/office/drawing/2014/main" id="{4D7C8611-C7D9-2F37-E926-011B93C2851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29870" y="886497"/>
            <a:ext cx="1979959" cy="989980"/>
          </a:xfrm>
          <a:prstGeom prst="rect">
            <a:avLst/>
          </a:prstGeom>
        </p:spPr>
      </p:pic>
      <p:pic>
        <p:nvPicPr>
          <p:cNvPr id="21" name="Picture 20">
            <a:extLst>
              <a:ext uri="{FF2B5EF4-FFF2-40B4-BE49-F238E27FC236}">
                <a16:creationId xmlns:a16="http://schemas.microsoft.com/office/drawing/2014/main" id="{75D6CB2B-0754-2569-FDB2-6364DB2E549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21035" y="886498"/>
            <a:ext cx="2108835" cy="98998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PlaceHolder 1"/>
          <p:cNvSpPr>
            <a:spLocks noGrp="1"/>
          </p:cNvSpPr>
          <p:nvPr>
            <p:ph type="title"/>
          </p:nvPr>
        </p:nvSpPr>
        <p:spPr>
          <a:xfrm>
            <a:off x="1647720" y="220436"/>
            <a:ext cx="5419440" cy="604157"/>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dirty="0">
                <a:solidFill>
                  <a:schemeClr val="dk1"/>
                </a:solidFill>
                <a:latin typeface="Montserrat"/>
                <a:ea typeface="Montserrat"/>
              </a:rPr>
              <a:t>Project Workflow Overview</a:t>
            </a:r>
            <a:endParaRPr lang="fr-FR" sz="3000" b="0" strike="noStrike" spc="-1" dirty="0">
              <a:solidFill>
                <a:schemeClr val="dk1"/>
              </a:solidFill>
              <a:latin typeface="Arial"/>
            </a:endParaRPr>
          </a:p>
        </p:txBody>
      </p:sp>
      <p:sp>
        <p:nvSpPr>
          <p:cNvPr id="749" name="PlaceHolder 2"/>
          <p:cNvSpPr>
            <a:spLocks noGrp="1"/>
          </p:cNvSpPr>
          <p:nvPr>
            <p:ph type="subTitle"/>
          </p:nvPr>
        </p:nvSpPr>
        <p:spPr>
          <a:xfrm>
            <a:off x="1647720" y="1061357"/>
            <a:ext cx="5419440" cy="3526972"/>
          </a:xfrm>
          <a:prstGeom prst="rect">
            <a:avLst/>
          </a:prstGeom>
          <a:noFill/>
          <a:ln w="0">
            <a:noFill/>
          </a:ln>
        </p:spPr>
        <p:txBody>
          <a:bodyPr lIns="91440" tIns="91440" rIns="91440" bIns="91440" anchor="t">
            <a:noAutofit/>
          </a:bodyPr>
          <a:lstStyle/>
          <a:p>
            <a:r>
              <a:rPr lang="en-US" sz="1200" dirty="0"/>
              <a:t>The project begins with the data collection phase, where crime-related information is fetched from public APIs such as [data.police.uk]. This data, available in JSON or CSV format, is then temporarily stored for preprocessing. In the next step, the data is inserted into a structured MySQL database, where it is organized into multiple relational tables such as crimes, locations, streets, and outcomes. Once the data is stored, the system supports CRUD operations — allowing users to add new crime records, view existing reports, update case statuses, or delete incorrect entries, ensuring clean and reliable data management.</a:t>
            </a:r>
          </a:p>
          <a:p>
            <a:r>
              <a:rPr lang="en-US" sz="1200" dirty="0"/>
              <a:t>Following data management, the project moves into the analysis phase, where powerful Python libraries like NumPy and Pandas are used to analyze the crime data. This helps uncover trends, hotspots, and patterns across time and locations. The insights are then transformed into meaningful visualizations using Matplotlib and Seaborn, helping users easily interpret the findings through interactive bar and line charts. Finally, the entire project is wrapped within a user-friendly, menu-driven terminal interface that features colorful formatting, emoji support, and table layouts, offering a smooth and engaging experience for end users.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PlaceHolder 1"/>
          <p:cNvSpPr>
            <a:spLocks noGrp="1"/>
          </p:cNvSpPr>
          <p:nvPr>
            <p:ph type="title"/>
          </p:nvPr>
        </p:nvSpPr>
        <p:spPr>
          <a:xfrm>
            <a:off x="1866960" y="2181240"/>
            <a:ext cx="5409720" cy="1628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800" b="1" strike="noStrike" spc="-1">
                <a:solidFill>
                  <a:schemeClr val="dk1"/>
                </a:solidFill>
                <a:latin typeface="Montserrat"/>
                <a:ea typeface="Montserrat"/>
              </a:rPr>
              <a:t>Data Processing</a:t>
            </a:r>
            <a:endParaRPr lang="fr-FR" sz="4800" b="0" strike="noStrike" spc="-1">
              <a:solidFill>
                <a:schemeClr val="dk1"/>
              </a:solidFill>
              <a:latin typeface="Arial"/>
            </a:endParaRPr>
          </a:p>
        </p:txBody>
      </p:sp>
      <p:sp>
        <p:nvSpPr>
          <p:cNvPr id="751" name="PlaceHolder 2"/>
          <p:cNvSpPr>
            <a:spLocks noGrp="1"/>
          </p:cNvSpPr>
          <p:nvPr>
            <p:ph type="title"/>
          </p:nvPr>
        </p:nvSpPr>
        <p:spPr>
          <a:xfrm>
            <a:off x="1866960" y="1333440"/>
            <a:ext cx="14760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a:solidFill>
                  <a:schemeClr val="lt1"/>
                </a:solidFill>
                <a:latin typeface="Montserrat"/>
                <a:ea typeface="Montserrat"/>
              </a:rPr>
              <a:t>02</a:t>
            </a:r>
            <a:endParaRPr lang="fr-FR" sz="6000" b="0" strike="noStrike" spc="-1">
              <a:solidFill>
                <a:schemeClr val="dk1"/>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 name="PlaceHolder 1"/>
          <p:cNvSpPr>
            <a:spLocks noGrp="1"/>
          </p:cNvSpPr>
          <p:nvPr>
            <p:ph type="title"/>
          </p:nvPr>
        </p:nvSpPr>
        <p:spPr>
          <a:xfrm>
            <a:off x="0" y="1543050"/>
            <a:ext cx="3837214" cy="644979"/>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2400" b="1" strike="noStrike" spc="-1" dirty="0">
                <a:solidFill>
                  <a:schemeClr val="dk1"/>
                </a:solidFill>
                <a:latin typeface="Montserrat"/>
                <a:ea typeface="Montserrat"/>
              </a:rPr>
              <a:t>Fetching JSON Data</a:t>
            </a:r>
            <a:endParaRPr lang="fr-FR" sz="2400" b="0" strike="noStrike" spc="-1" dirty="0">
              <a:solidFill>
                <a:schemeClr val="dk1"/>
              </a:solidFill>
              <a:latin typeface="Arial"/>
            </a:endParaRPr>
          </a:p>
        </p:txBody>
      </p:sp>
      <p:sp>
        <p:nvSpPr>
          <p:cNvPr id="753" name="PlaceHolder 2"/>
          <p:cNvSpPr>
            <a:spLocks noGrp="1"/>
          </p:cNvSpPr>
          <p:nvPr>
            <p:ph type="subTitle"/>
          </p:nvPr>
        </p:nvSpPr>
        <p:spPr>
          <a:xfrm>
            <a:off x="0" y="2449286"/>
            <a:ext cx="3567793" cy="2588077"/>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dirty="0">
                <a:solidFill>
                  <a:schemeClr val="dk1"/>
                </a:solidFill>
                <a:latin typeface="Actor"/>
                <a:ea typeface="Actor"/>
              </a:rPr>
              <a:t>Data is retrieved using the requests library to make API calls to the UK Police dataset. Upon receiving the response, the data is stored in a local JSON file and CSV file for accessibility and backup purposes. This process ensures that accurate raw data is available for subsequent analysis. Each step is crucial, as it forms the foundation for the entire workflow.</a:t>
            </a:r>
            <a:endParaRPr lang="en-US" sz="1400" b="0" strike="noStrike" spc="-1" dirty="0">
              <a:solidFill>
                <a:srgbClr val="FFFFFF"/>
              </a:solidFill>
              <a:latin typeface="OpenSymbol"/>
            </a:endParaRPr>
          </a:p>
        </p:txBody>
      </p:sp>
      <p:pic>
        <p:nvPicPr>
          <p:cNvPr id="3" name="Picture 2">
            <a:extLst>
              <a:ext uri="{FF2B5EF4-FFF2-40B4-BE49-F238E27FC236}">
                <a16:creationId xmlns:a16="http://schemas.microsoft.com/office/drawing/2014/main" id="{18A8BD04-1FC9-C3D7-2F02-B5C4AD60D2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7793" y="0"/>
            <a:ext cx="5576207" cy="5143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 name="PlaceHolder 1"/>
          <p:cNvSpPr>
            <a:spLocks noGrp="1"/>
          </p:cNvSpPr>
          <p:nvPr>
            <p:ph type="title"/>
          </p:nvPr>
        </p:nvSpPr>
        <p:spPr>
          <a:xfrm>
            <a:off x="-1" y="669471"/>
            <a:ext cx="4278085" cy="816429"/>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2400" b="1" strike="noStrike" spc="-1" dirty="0">
                <a:solidFill>
                  <a:schemeClr val="dk1"/>
                </a:solidFill>
                <a:latin typeface="Montserrat"/>
                <a:ea typeface="Montserrat"/>
              </a:rPr>
              <a:t>MySQL Database Structure</a:t>
            </a:r>
            <a:endParaRPr lang="fr-FR" sz="2400" b="0" strike="noStrike" spc="-1" dirty="0">
              <a:solidFill>
                <a:schemeClr val="dk1"/>
              </a:solidFill>
              <a:latin typeface="Arial"/>
            </a:endParaRPr>
          </a:p>
        </p:txBody>
      </p:sp>
      <p:sp>
        <p:nvSpPr>
          <p:cNvPr id="756" name="PlaceHolder 2"/>
          <p:cNvSpPr>
            <a:spLocks noGrp="1"/>
          </p:cNvSpPr>
          <p:nvPr>
            <p:ph type="subTitle"/>
          </p:nvPr>
        </p:nvSpPr>
        <p:spPr>
          <a:xfrm>
            <a:off x="1" y="1665513"/>
            <a:ext cx="4278086" cy="3404507"/>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0" strike="noStrike" spc="-1" dirty="0">
                <a:solidFill>
                  <a:schemeClr val="dk1"/>
                </a:solidFill>
                <a:latin typeface="Actor"/>
                <a:ea typeface="Actor"/>
              </a:rPr>
              <a:t>The MySQL database comprises several interlinked tables that facilitate efficient data management. Primary tables include 'locations', 'streets', 'outcomes', and 'crimes', which are structured to reflect the relationships between different data points. Foreign keys are employed to maintain integrity and facilitate complex queries, ensuring that users can efficiently retrieve and analyze related data sets.</a:t>
            </a:r>
            <a:endParaRPr lang="en-US" sz="1600" b="0" strike="noStrike" spc="-1" dirty="0">
              <a:solidFill>
                <a:srgbClr val="FFFFFF"/>
              </a:solidFill>
              <a:latin typeface="OpenSymbol"/>
            </a:endParaRPr>
          </a:p>
        </p:txBody>
      </p:sp>
      <p:pic>
        <p:nvPicPr>
          <p:cNvPr id="3" name="Picture 2">
            <a:extLst>
              <a:ext uri="{FF2B5EF4-FFF2-40B4-BE49-F238E27FC236}">
                <a16:creationId xmlns:a16="http://schemas.microsoft.com/office/drawing/2014/main" id="{BD57F1BF-72A3-E4B7-CEBE-A2783DFDD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8084" y="1"/>
            <a:ext cx="4865917" cy="5143500"/>
          </a:xfrm>
          <a:prstGeom prst="rect">
            <a:avLst/>
          </a:prstGeom>
        </p:spPr>
      </p:pic>
    </p:spTree>
  </p:cSld>
  <p:clrMapOvr>
    <a:masterClrMapping/>
  </p:clrMapOvr>
</p:sld>
</file>

<file path=ppt/theme/theme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219</TotalTime>
  <Words>944</Words>
  <Application>Microsoft Office PowerPoint</Application>
  <PresentationFormat>On-screen Show (16:9)</PresentationFormat>
  <Paragraphs>41</Paragraphs>
  <Slides>14</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14</vt:i4>
      </vt:variant>
    </vt:vector>
  </HeadingPairs>
  <TitlesOfParts>
    <vt:vector size="24" baseType="lpstr">
      <vt:lpstr>Actor</vt:lpstr>
      <vt:lpstr>Arial</vt:lpstr>
      <vt:lpstr>Montserrat</vt:lpstr>
      <vt:lpstr>OpenSymbol</vt:lpstr>
      <vt:lpstr>Symbol</vt:lpstr>
      <vt:lpstr>Wingdings</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Crime Records Analysis and Visualization System</vt:lpstr>
      <vt:lpstr>Introduction</vt:lpstr>
      <vt:lpstr>Project Overview</vt:lpstr>
      <vt:lpstr>Objective of the Project</vt:lpstr>
      <vt:lpstr>Tools and Technologies Used</vt:lpstr>
      <vt:lpstr>Project Workflow Overview</vt:lpstr>
      <vt:lpstr>Data Processing</vt:lpstr>
      <vt:lpstr>Fetching JSON Data</vt:lpstr>
      <vt:lpstr>MySQL Database Structure</vt:lpstr>
      <vt:lpstr>Inserting Data to MySQL</vt:lpstr>
      <vt:lpstr>PowerPoint Presentation</vt:lpstr>
      <vt:lpstr>PowerPoint Presentation</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Mohammed AbdulRahman</dc:creator>
  <cp:lastModifiedBy>ayesha tasneem</cp:lastModifiedBy>
  <cp:revision>1</cp:revision>
  <dcterms:modified xsi:type="dcterms:W3CDTF">2025-04-14T05:28:54Z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2025-04-14T01:24:45Z</dcterms:created>
  <dc:creator>Unknown Creator</dc:creator>
  <dc:description/>
  <dc:language>en-US</dc:language>
  <cp:lastModifiedBy>Unknown Creator</cp:lastModifiedBy>
  <dcterms:modified xsi:type="dcterms:W3CDTF">2025-04-14T01:24:45Z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