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8" y="-7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10C487-AABD-43FE-95B8-DFB145A5D534}"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368019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0C487-AABD-43FE-95B8-DFB145A5D534}"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209981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0C487-AABD-43FE-95B8-DFB145A5D534}"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71051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0C487-AABD-43FE-95B8-DFB145A5D534}"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266185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10C487-AABD-43FE-95B8-DFB145A5D534}"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414946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10C487-AABD-43FE-95B8-DFB145A5D534}"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309264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10C487-AABD-43FE-95B8-DFB145A5D534}"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363422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10C487-AABD-43FE-95B8-DFB145A5D534}" type="datetimeFigureOut">
              <a:rPr lang="en-US" smtClean="0"/>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143186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0C487-AABD-43FE-95B8-DFB145A5D534}" type="datetimeFigureOut">
              <a:rPr lang="en-US" smtClean="0"/>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175536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0C487-AABD-43FE-95B8-DFB145A5D534}"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246307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0C487-AABD-43FE-95B8-DFB145A5D534}"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3D163-424C-437B-B06E-C633834563DD}" type="slidenum">
              <a:rPr lang="en-US" smtClean="0"/>
              <a:t>‹#›</a:t>
            </a:fld>
            <a:endParaRPr lang="en-US"/>
          </a:p>
        </p:txBody>
      </p:sp>
    </p:spTree>
    <p:extLst>
      <p:ext uri="{BB962C8B-B14F-4D97-AF65-F5344CB8AC3E}">
        <p14:creationId xmlns:p14="http://schemas.microsoft.com/office/powerpoint/2010/main" val="161771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0C487-AABD-43FE-95B8-DFB145A5D534}" type="datetimeFigureOut">
              <a:rPr lang="en-US" smtClean="0"/>
              <a:t>5/18/2024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3D163-424C-437B-B06E-C633834563DD}" type="slidenum">
              <a:rPr lang="en-US" smtClean="0"/>
              <a:t>‹#›</a:t>
            </a:fld>
            <a:endParaRPr lang="en-US"/>
          </a:p>
        </p:txBody>
      </p:sp>
    </p:spTree>
    <p:extLst>
      <p:ext uri="{BB962C8B-B14F-4D97-AF65-F5344CB8AC3E}">
        <p14:creationId xmlns:p14="http://schemas.microsoft.com/office/powerpoint/2010/main" val="284639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39975"/>
            <a:ext cx="7772400" cy="1470025"/>
          </a:xfrm>
        </p:spPr>
        <p:txBody>
          <a:bodyPr/>
          <a:lstStyle/>
          <a:p>
            <a:r>
              <a:rPr lang="en-US" b="1" dirty="0" smtClean="0">
                <a:solidFill>
                  <a:srgbClr val="FF0000"/>
                </a:solidFill>
              </a:rPr>
              <a:t>Phishing Awareness Training</a:t>
            </a:r>
            <a:endParaRPr lang="en-US" b="1" dirty="0">
              <a:solidFill>
                <a:srgbClr val="FF0000"/>
              </a:solidFill>
            </a:endParaRPr>
          </a:p>
        </p:txBody>
      </p:sp>
      <p:sp>
        <p:nvSpPr>
          <p:cNvPr id="4" name="Subtitle 2"/>
          <p:cNvSpPr txBox="1">
            <a:spLocks/>
          </p:cNvSpPr>
          <p:nvPr/>
        </p:nvSpPr>
        <p:spPr>
          <a:xfrm>
            <a:off x="1284514" y="24384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b="1" dirty="0"/>
          </a:p>
        </p:txBody>
      </p:sp>
    </p:spTree>
    <p:extLst>
      <p:ext uri="{BB962C8B-B14F-4D97-AF65-F5344CB8AC3E}">
        <p14:creationId xmlns:p14="http://schemas.microsoft.com/office/powerpoint/2010/main" val="3600240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lnSpcReduction="10000"/>
          </a:bodyPr>
          <a:lstStyle/>
          <a:p>
            <a:r>
              <a:rPr lang="en-US" dirty="0"/>
              <a:t>Key </a:t>
            </a:r>
            <a:r>
              <a:rPr lang="en-US" dirty="0" smtClean="0"/>
              <a:t>Takeaways:</a:t>
            </a:r>
          </a:p>
          <a:p>
            <a:r>
              <a:rPr lang="en-US" dirty="0" smtClean="0"/>
              <a:t>Remind the importance of being vigilant and careful with emails and links.</a:t>
            </a:r>
          </a:p>
          <a:p>
            <a:r>
              <a:rPr lang="en-US" dirty="0" smtClean="0"/>
              <a:t>Encourage staying updated with security updates and improving personal protection skills.</a:t>
            </a:r>
          </a:p>
          <a:p>
            <a:r>
              <a:rPr lang="en-US" dirty="0" smtClean="0"/>
              <a:t>Promote continued learning and training on the latest </a:t>
            </a:r>
            <a:r>
              <a:rPr lang="en-US" dirty="0" err="1" smtClean="0"/>
              <a:t>cybersecurity</a:t>
            </a:r>
            <a:r>
              <a:rPr lang="en-US" dirty="0" smtClean="0"/>
              <a:t> techniques.</a:t>
            </a:r>
            <a:br>
              <a:rPr lang="en-US" dirty="0" smtClean="0"/>
            </a:br>
            <a:endParaRPr lang="en-US" dirty="0"/>
          </a:p>
        </p:txBody>
      </p:sp>
    </p:spTree>
    <p:extLst>
      <p:ext uri="{BB962C8B-B14F-4D97-AF65-F5344CB8AC3E}">
        <p14:creationId xmlns:p14="http://schemas.microsoft.com/office/powerpoint/2010/main" val="330670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US" dirty="0" smtClean="0">
                <a:solidFill>
                  <a:schemeClr val="accent3">
                    <a:lumMod val="75000"/>
                  </a:schemeClr>
                </a:solidFill>
              </a:rPr>
              <a:t>Thanks</a:t>
            </a:r>
            <a:endParaRPr lang="en-US" dirty="0">
              <a:solidFill>
                <a:schemeClr val="accent3">
                  <a:lumMod val="75000"/>
                </a:schemeClr>
              </a:solidFill>
            </a:endParaRPr>
          </a:p>
        </p:txBody>
      </p:sp>
    </p:spTree>
    <p:extLst>
      <p:ext uri="{BB962C8B-B14F-4D97-AF65-F5344CB8AC3E}">
        <p14:creationId xmlns:p14="http://schemas.microsoft.com/office/powerpoint/2010/main" val="403346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lstStyle/>
          <a:p>
            <a:r>
              <a:rPr lang="en-US" dirty="0"/>
              <a:t>What is </a:t>
            </a:r>
            <a:r>
              <a:rPr lang="en-US" dirty="0" smtClean="0"/>
              <a:t>Phishing:</a:t>
            </a:r>
          </a:p>
          <a:p>
            <a:r>
              <a:rPr lang="en-US" dirty="0" smtClean="0"/>
              <a:t>Phishing </a:t>
            </a:r>
            <a:r>
              <a:rPr lang="en-US" dirty="0"/>
              <a:t>is an attempt to obtain sensitive information such as usernames, passwords, and credit card details by pretending to be a trustworthy entity in electronic communications.</a:t>
            </a:r>
          </a:p>
          <a:p>
            <a:r>
              <a:rPr lang="en-US" dirty="0"/>
              <a:t>It usually occurs via email, text messages, and fake websites</a:t>
            </a:r>
            <a:r>
              <a:rPr lang="en-US" dirty="0" smtClean="0"/>
              <a:t>.</a:t>
            </a:r>
            <a:endParaRPr lang="en-US" dirty="0"/>
          </a:p>
        </p:txBody>
      </p:sp>
    </p:spTree>
    <p:extLst>
      <p:ext uri="{BB962C8B-B14F-4D97-AF65-F5344CB8AC3E}">
        <p14:creationId xmlns:p14="http://schemas.microsoft.com/office/powerpoint/2010/main" val="31545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t>
            </a:r>
            <a:r>
              <a:rPr lang="en-US" b="1" dirty="0" smtClean="0"/>
              <a:t>Phishing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Common </a:t>
            </a:r>
            <a:r>
              <a:rPr lang="en-US" dirty="0" smtClean="0"/>
              <a:t>Types:</a:t>
            </a:r>
          </a:p>
          <a:p>
            <a:r>
              <a:rPr lang="en-US" b="1" dirty="0" smtClean="0">
                <a:effectLst/>
              </a:rPr>
              <a:t>Phishing </a:t>
            </a:r>
            <a:r>
              <a:rPr lang="en-US" b="1" dirty="0" err="1" smtClean="0">
                <a:effectLst/>
              </a:rPr>
              <a:t>Emails:</a:t>
            </a:r>
            <a:r>
              <a:rPr lang="en-US" dirty="0" err="1" smtClean="0">
                <a:effectLst/>
              </a:rPr>
              <a:t>Emails</a:t>
            </a:r>
            <a:r>
              <a:rPr lang="en-US" dirty="0" smtClean="0">
                <a:effectLst/>
              </a:rPr>
              <a:t> that appear to be from trusted sources like banks or social media sites.</a:t>
            </a:r>
          </a:p>
          <a:p>
            <a:r>
              <a:rPr lang="en-US" b="1" dirty="0" err="1" smtClean="0">
                <a:effectLst/>
              </a:rPr>
              <a:t>Smishing</a:t>
            </a:r>
            <a:r>
              <a:rPr lang="en-US" b="1" dirty="0" smtClean="0">
                <a:effectLst/>
              </a:rPr>
              <a:t> (SMS Phishing):</a:t>
            </a:r>
            <a:r>
              <a:rPr lang="en-US" dirty="0" smtClean="0">
                <a:effectLst/>
              </a:rPr>
              <a:t>Text messages containing malicious links or requests for personal information.</a:t>
            </a:r>
          </a:p>
          <a:p>
            <a:r>
              <a:rPr lang="en-US" b="1" dirty="0" err="1" smtClean="0">
                <a:effectLst/>
              </a:rPr>
              <a:t>Vishing</a:t>
            </a:r>
            <a:r>
              <a:rPr lang="en-US" b="1" dirty="0" smtClean="0">
                <a:effectLst/>
              </a:rPr>
              <a:t> (Voice Phishing):</a:t>
            </a:r>
            <a:r>
              <a:rPr lang="en-US" dirty="0" smtClean="0">
                <a:effectLst/>
              </a:rPr>
              <a:t>Fraudulent phone calls requesting sensitive information.</a:t>
            </a:r>
          </a:p>
          <a:p>
            <a:r>
              <a:rPr lang="en-US" b="1" dirty="0" err="1" smtClean="0">
                <a:effectLst/>
              </a:rPr>
              <a:t>Pharming:</a:t>
            </a:r>
            <a:r>
              <a:rPr lang="en-US" dirty="0" err="1" smtClean="0">
                <a:effectLst/>
              </a:rPr>
              <a:t>Fake</a:t>
            </a:r>
            <a:r>
              <a:rPr lang="en-US" dirty="0" smtClean="0">
                <a:effectLst/>
              </a:rPr>
              <a:t> websites designed to steal personal information when entered.</a:t>
            </a:r>
          </a:p>
        </p:txBody>
      </p:sp>
    </p:spTree>
    <p:extLst>
      <p:ext uri="{BB962C8B-B14F-4D97-AF65-F5344CB8AC3E}">
        <p14:creationId xmlns:p14="http://schemas.microsoft.com/office/powerpoint/2010/main" val="114554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Recognize a Phishing </a:t>
            </a:r>
            <a:r>
              <a:rPr lang="en-US" b="1" dirty="0" smtClean="0"/>
              <a:t>Email</a:t>
            </a:r>
            <a:endParaRPr lang="en-US" dirty="0"/>
          </a:p>
        </p:txBody>
      </p:sp>
      <p:sp>
        <p:nvSpPr>
          <p:cNvPr id="3" name="Content Placeholder 2"/>
          <p:cNvSpPr>
            <a:spLocks noGrp="1"/>
          </p:cNvSpPr>
          <p:nvPr>
            <p:ph idx="1"/>
          </p:nvPr>
        </p:nvSpPr>
        <p:spPr/>
        <p:txBody>
          <a:bodyPr>
            <a:normAutofit fontScale="85000" lnSpcReduction="20000"/>
          </a:bodyPr>
          <a:lstStyle/>
          <a:p>
            <a:r>
              <a:rPr lang="en-US" dirty="0"/>
              <a:t>Warning </a:t>
            </a:r>
            <a:r>
              <a:rPr lang="en-US" dirty="0" smtClean="0"/>
              <a:t>Signs:</a:t>
            </a:r>
          </a:p>
          <a:p>
            <a:r>
              <a:rPr lang="en-US" b="1" dirty="0" smtClean="0">
                <a:effectLst/>
              </a:rPr>
              <a:t>Unknown Sender:</a:t>
            </a:r>
            <a:r>
              <a:rPr lang="en-US" dirty="0" smtClean="0"/>
              <a:t> Check the email address of the sender.</a:t>
            </a:r>
          </a:p>
          <a:p>
            <a:r>
              <a:rPr lang="en-US" b="1" dirty="0" smtClean="0">
                <a:effectLst/>
              </a:rPr>
              <a:t>Suspicious Links:</a:t>
            </a:r>
            <a:r>
              <a:rPr lang="en-US" dirty="0" smtClean="0"/>
              <a:t> Hover over links to check their destination without clicking.</a:t>
            </a:r>
          </a:p>
          <a:p>
            <a:r>
              <a:rPr lang="en-US" b="1" dirty="0" smtClean="0">
                <a:effectLst/>
              </a:rPr>
              <a:t>Spelling and Grammar Errors:</a:t>
            </a:r>
            <a:r>
              <a:rPr lang="en-US" dirty="0" smtClean="0"/>
              <a:t> Phishing emails often contain mistakes.</a:t>
            </a:r>
          </a:p>
          <a:p>
            <a:r>
              <a:rPr lang="en-US" b="1" dirty="0" smtClean="0">
                <a:effectLst/>
              </a:rPr>
              <a:t>Unexpected Attachments:</a:t>
            </a:r>
            <a:r>
              <a:rPr lang="en-US" dirty="0" smtClean="0"/>
              <a:t> Do not open attachments from unknown senders.</a:t>
            </a:r>
          </a:p>
          <a:p>
            <a:r>
              <a:rPr lang="en-US" b="1" dirty="0" smtClean="0">
                <a:effectLst/>
              </a:rPr>
              <a:t>Urgency and Threats:</a:t>
            </a:r>
            <a:r>
              <a:rPr lang="en-US" dirty="0" smtClean="0"/>
              <a:t> Emails demanding immediate action or threatening consequences.</a:t>
            </a:r>
            <a:endParaRPr lang="en-US" dirty="0"/>
          </a:p>
        </p:txBody>
      </p:sp>
    </p:spTree>
    <p:extLst>
      <p:ext uri="{BB962C8B-B14F-4D97-AF65-F5344CB8AC3E}">
        <p14:creationId xmlns:p14="http://schemas.microsoft.com/office/powerpoint/2010/main" val="245201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Practical </a:t>
            </a:r>
            <a:r>
              <a:rPr lang="en-US" b="1" dirty="0" smtClean="0"/>
              <a:t>Examples</a:t>
            </a:r>
            <a:endParaRPr lang="en-US" dirty="0"/>
          </a:p>
        </p:txBody>
      </p:sp>
      <p:sp>
        <p:nvSpPr>
          <p:cNvPr id="3" name="Content Placeholder 2"/>
          <p:cNvSpPr>
            <a:spLocks noGrp="1"/>
          </p:cNvSpPr>
          <p:nvPr>
            <p:ph idx="1"/>
          </p:nvPr>
        </p:nvSpPr>
        <p:spPr/>
        <p:txBody>
          <a:bodyPr>
            <a:normAutofit fontScale="47500" lnSpcReduction="20000"/>
          </a:bodyPr>
          <a:lstStyle/>
          <a:p>
            <a:r>
              <a:rPr lang="en-US" dirty="0"/>
              <a:t>Case </a:t>
            </a:r>
            <a:r>
              <a:rPr lang="en-US" dirty="0" smtClean="0"/>
              <a:t>Studies:</a:t>
            </a:r>
            <a:endParaRPr lang="en-US" dirty="0"/>
          </a:p>
          <a:p>
            <a:r>
              <a:rPr lang="en-US" dirty="0" smtClean="0"/>
              <a:t/>
            </a:r>
            <a:br>
              <a:rPr lang="en-US" dirty="0" smtClean="0"/>
            </a:br>
            <a:r>
              <a:rPr lang="en-US" b="1" dirty="0" smtClean="0"/>
              <a:t>Phishing Email Examples with Red Flags:</a:t>
            </a:r>
          </a:p>
          <a:p>
            <a:r>
              <a:rPr lang="en-US" dirty="0" smtClean="0"/>
              <a:t>Here are two common phishing email examples, along with the elements that indicate fraud:</a:t>
            </a:r>
          </a:p>
          <a:p>
            <a:r>
              <a:rPr lang="en-US" b="1" dirty="0" smtClean="0"/>
              <a:t>Example 1: Urgent Account Update</a:t>
            </a:r>
            <a:endParaRPr lang="en-US" dirty="0" smtClean="0"/>
          </a:p>
          <a:p>
            <a:r>
              <a:rPr lang="en-US" b="1" dirty="0" smtClean="0"/>
              <a:t>Sender:</a:t>
            </a:r>
            <a:r>
              <a:rPr lang="en-US" dirty="0" smtClean="0"/>
              <a:t> "Security Department at [Your Bank Name : For example</a:t>
            </a:r>
            <a:r>
              <a:rPr lang="ar-EG" dirty="0" smtClean="0"/>
              <a:t> </a:t>
            </a:r>
            <a:r>
              <a:rPr lang="en-US" dirty="0" smtClean="0"/>
              <a:t>(AAAA Bank)]" </a:t>
            </a:r>
          </a:p>
          <a:p>
            <a:r>
              <a:rPr lang="en-US" b="1" dirty="0" smtClean="0"/>
              <a:t>Subject:</a:t>
            </a:r>
            <a:r>
              <a:rPr lang="en-US" dirty="0" smtClean="0"/>
              <a:t> URGENT: Action Required to Secure Your Account</a:t>
            </a:r>
          </a:p>
          <a:p>
            <a:r>
              <a:rPr lang="en-US" b="1" dirty="0" smtClean="0"/>
              <a:t>Body of the Email:</a:t>
            </a:r>
            <a:endParaRPr lang="en-US" dirty="0" smtClean="0"/>
          </a:p>
          <a:p>
            <a:r>
              <a:rPr lang="en-US" dirty="0" smtClean="0"/>
              <a:t>This email will often create a sense of urgency, stating your account needs immediate attention. It might threaten closure or restricted access if you don't take action. The email will then ask you to "verify your information" by clicking a link.</a:t>
            </a:r>
          </a:p>
          <a:p>
            <a:r>
              <a:rPr lang="en-US" b="1" dirty="0" smtClean="0"/>
              <a:t>Red Flags:</a:t>
            </a:r>
            <a:endParaRPr lang="en-US" dirty="0" smtClean="0"/>
          </a:p>
          <a:p>
            <a:r>
              <a:rPr lang="en-US" b="1" dirty="0" smtClean="0"/>
              <a:t>Urgency:</a:t>
            </a:r>
            <a:r>
              <a:rPr lang="en-US" dirty="0" smtClean="0"/>
              <a:t> Legitimate companies will rarely pressure you to take immediate action through email.</a:t>
            </a:r>
          </a:p>
          <a:p>
            <a:r>
              <a:rPr lang="en-US" b="1" dirty="0" smtClean="0"/>
              <a:t>Generic greeting:</a:t>
            </a:r>
            <a:r>
              <a:rPr lang="en-US" dirty="0" smtClean="0"/>
              <a:t> Phishing emails often use generic greetings like "Dear Customer" instead of your name.</a:t>
            </a:r>
          </a:p>
          <a:p>
            <a:r>
              <a:rPr lang="en-US" b="1" dirty="0" smtClean="0"/>
              <a:t>Threat of closure:</a:t>
            </a:r>
            <a:r>
              <a:rPr lang="en-US" dirty="0" smtClean="0"/>
              <a:t> Banks won't close your account through email without warning.</a:t>
            </a:r>
          </a:p>
          <a:p>
            <a:r>
              <a:rPr lang="en-US" b="1" dirty="0" smtClean="0"/>
              <a:t>Link to verify information:</a:t>
            </a:r>
            <a:r>
              <a:rPr lang="en-US" dirty="0" smtClean="0"/>
              <a:t> Banks typically won't ask you to verify information through a link in an email. They'll direct you to their secure website.</a:t>
            </a:r>
          </a:p>
        </p:txBody>
      </p:sp>
    </p:spTree>
    <p:extLst>
      <p:ext uri="{BB962C8B-B14F-4D97-AF65-F5344CB8AC3E}">
        <p14:creationId xmlns:p14="http://schemas.microsoft.com/office/powerpoint/2010/main" val="213867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Practical Examples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Example 2: Unbelievable Offer</a:t>
            </a:r>
            <a:endParaRPr lang="en-US" dirty="0" smtClean="0"/>
          </a:p>
          <a:p>
            <a:r>
              <a:rPr lang="en-US" b="1" dirty="0" smtClean="0"/>
              <a:t>Sender:</a:t>
            </a:r>
            <a:r>
              <a:rPr lang="en-US" dirty="0" smtClean="0"/>
              <a:t> "[Example@email.com]"</a:t>
            </a:r>
          </a:p>
          <a:p>
            <a:r>
              <a:rPr lang="en-US" b="1" dirty="0" smtClean="0"/>
              <a:t>Subject:</a:t>
            </a:r>
            <a:r>
              <a:rPr lang="en-US" dirty="0" smtClean="0"/>
              <a:t> You Won! Free Gift From [Company Name For example</a:t>
            </a:r>
            <a:r>
              <a:rPr lang="ar-EG" dirty="0" smtClean="0"/>
              <a:t> </a:t>
            </a:r>
            <a:r>
              <a:rPr lang="en-US" dirty="0" smtClean="0"/>
              <a:t> (AAAA Company)]!</a:t>
            </a:r>
          </a:p>
          <a:p>
            <a:r>
              <a:rPr lang="en-US" b="1" dirty="0" smtClean="0"/>
              <a:t>Body of the Email:</a:t>
            </a:r>
            <a:endParaRPr lang="en-US" dirty="0" smtClean="0"/>
          </a:p>
          <a:p>
            <a:r>
              <a:rPr lang="en-US" dirty="0" smtClean="0"/>
              <a:t>This email congratulates you on winning a prize or special offer. It will often use an exciting tone and encourage you to "claim your reward" by clicking a link or entering your personal details.</a:t>
            </a:r>
          </a:p>
          <a:p>
            <a:r>
              <a:rPr lang="en-US" b="1" dirty="0" smtClean="0"/>
              <a:t>Red Flags:</a:t>
            </a:r>
            <a:endParaRPr lang="en-US" dirty="0" smtClean="0"/>
          </a:p>
          <a:p>
            <a:r>
              <a:rPr lang="en-US" b="1" dirty="0" smtClean="0"/>
              <a:t>Unrealistic offer:</a:t>
            </a:r>
            <a:r>
              <a:rPr lang="en-US" dirty="0" smtClean="0"/>
              <a:t> If it sounds too good to be true, it probably is.</a:t>
            </a:r>
          </a:p>
          <a:p>
            <a:r>
              <a:rPr lang="en-US" b="1" dirty="0" smtClean="0"/>
              <a:t>Generic sender:</a:t>
            </a:r>
            <a:r>
              <a:rPr lang="en-US" dirty="0" smtClean="0"/>
              <a:t> The sender's address might not match the company they claim to represent.</a:t>
            </a:r>
          </a:p>
          <a:p>
            <a:r>
              <a:rPr lang="en-US" b="1" dirty="0" smtClean="0"/>
              <a:t>Sense of urgency:</a:t>
            </a:r>
            <a:r>
              <a:rPr lang="en-US" dirty="0" smtClean="0"/>
              <a:t> The email might pressure you to claim your prize before it expires.</a:t>
            </a:r>
          </a:p>
          <a:p>
            <a:r>
              <a:rPr lang="en-US" b="1" dirty="0" smtClean="0"/>
              <a:t>How to Identify Suspicious Elements:</a:t>
            </a:r>
          </a:p>
          <a:p>
            <a:r>
              <a:rPr lang="en-US" b="1" dirty="0" smtClean="0"/>
              <a:t>Check the sender's email address:</a:t>
            </a:r>
            <a:r>
              <a:rPr lang="en-US" dirty="0" smtClean="0"/>
              <a:t> Look closely at the sender's email address, not just the name. Does it match a legitimate company email format (e.g., @[invalid URL removed])?</a:t>
            </a:r>
          </a:p>
          <a:p>
            <a:r>
              <a:rPr lang="en-US" b="1" dirty="0" smtClean="0"/>
              <a:t>Beware of urgency and threats:</a:t>
            </a:r>
            <a:r>
              <a:rPr lang="en-US" dirty="0" smtClean="0"/>
              <a:t> Legitimate companies will rarely pressure you via email.</a:t>
            </a:r>
          </a:p>
          <a:p>
            <a:r>
              <a:rPr lang="en-US" b="1" dirty="0" smtClean="0"/>
              <a:t>Verify links before clicking:</a:t>
            </a:r>
            <a:r>
              <a:rPr lang="en-US" dirty="0" smtClean="0"/>
              <a:t> Hover your mouse over the link to see the actual destination URL before clicking. Does it match the text displayed? Legitimate links should take you directly to the company's website, not a strange domain.</a:t>
            </a:r>
          </a:p>
          <a:p>
            <a:r>
              <a:rPr lang="en-US" b="1" dirty="0" smtClean="0"/>
              <a:t>Don't enter personal information in emails:</a:t>
            </a:r>
            <a:r>
              <a:rPr lang="en-US" dirty="0" smtClean="0"/>
              <a:t> Banks and other institutions won't ask for sensitive information like passwords or account numbers through email.</a:t>
            </a:r>
          </a:p>
          <a:p>
            <a:r>
              <a:rPr lang="en-US" b="1" dirty="0" smtClean="0"/>
              <a:t>Grammatical errors and typos:</a:t>
            </a:r>
            <a:r>
              <a:rPr lang="en-US" dirty="0" smtClean="0"/>
              <a:t> Phishing emails often contain grammatical errors and typos.</a:t>
            </a:r>
          </a:p>
          <a:p>
            <a:endParaRPr lang="en-US" dirty="0"/>
          </a:p>
        </p:txBody>
      </p:sp>
    </p:spTree>
    <p:extLst>
      <p:ext uri="{BB962C8B-B14F-4D97-AF65-F5344CB8AC3E}">
        <p14:creationId xmlns:p14="http://schemas.microsoft.com/office/powerpoint/2010/main" val="203915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Protect Against </a:t>
            </a:r>
            <a:r>
              <a:rPr lang="en-US" b="1" dirty="0" smtClean="0"/>
              <a:t>Phishing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Prevention </a:t>
            </a:r>
            <a:r>
              <a:rPr lang="en-US" dirty="0" smtClean="0"/>
              <a:t>Strategies:</a:t>
            </a:r>
          </a:p>
          <a:p>
            <a:r>
              <a:rPr lang="en-US" b="1" dirty="0" smtClean="0">
                <a:effectLst/>
              </a:rPr>
              <a:t>Use Antivirus Software:</a:t>
            </a:r>
            <a:r>
              <a:rPr lang="en-US" dirty="0" smtClean="0"/>
              <a:t> Install and update antivirus programs.</a:t>
            </a:r>
          </a:p>
          <a:p>
            <a:r>
              <a:rPr lang="en-US" b="1" dirty="0" smtClean="0">
                <a:effectLst/>
              </a:rPr>
              <a:t>Enable Two-Factor Authentication:</a:t>
            </a:r>
            <a:r>
              <a:rPr lang="en-US" dirty="0" smtClean="0"/>
              <a:t> Add an extra layer of security.</a:t>
            </a:r>
          </a:p>
          <a:p>
            <a:r>
              <a:rPr lang="en-US" b="1" dirty="0" smtClean="0">
                <a:effectLst/>
              </a:rPr>
              <a:t>Avoid Sharing Personal Information:</a:t>
            </a:r>
            <a:r>
              <a:rPr lang="en-US" dirty="0" smtClean="0"/>
              <a:t> Do not share sensitive information via email.</a:t>
            </a:r>
          </a:p>
          <a:p>
            <a:r>
              <a:rPr lang="en-US" b="1" dirty="0" smtClean="0">
                <a:effectLst/>
              </a:rPr>
              <a:t>Awareness and Training:</a:t>
            </a:r>
            <a:r>
              <a:rPr lang="en-US" dirty="0" smtClean="0"/>
              <a:t> Regularly attend </a:t>
            </a:r>
            <a:r>
              <a:rPr lang="en-US" dirty="0" err="1" smtClean="0"/>
              <a:t>cybersecurity</a:t>
            </a:r>
            <a:r>
              <a:rPr lang="en-US" dirty="0" smtClean="0"/>
              <a:t> training sessions.</a:t>
            </a:r>
          </a:p>
          <a:p>
            <a:r>
              <a:rPr lang="en-US" b="1" dirty="0" smtClean="0">
                <a:effectLst/>
              </a:rPr>
              <a:t>Report Suspicious Emails:</a:t>
            </a:r>
            <a:r>
              <a:rPr lang="en-US" dirty="0" smtClean="0"/>
              <a:t> Use built-in email tools to report phishing attempts.</a:t>
            </a:r>
            <a:endParaRPr lang="en-US" dirty="0"/>
          </a:p>
        </p:txBody>
      </p:sp>
    </p:spTree>
    <p:extLst>
      <p:ext uri="{BB962C8B-B14F-4D97-AF65-F5344CB8AC3E}">
        <p14:creationId xmlns:p14="http://schemas.microsoft.com/office/powerpoint/2010/main" val="73336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Verification </a:t>
            </a:r>
            <a:r>
              <a:rPr lang="en-US" b="1" dirty="0" smtClean="0"/>
              <a:t>Tools</a:t>
            </a:r>
            <a:endParaRPr lang="en-US" dirty="0"/>
          </a:p>
        </p:txBody>
      </p:sp>
      <p:sp>
        <p:nvSpPr>
          <p:cNvPr id="3" name="Content Placeholder 2"/>
          <p:cNvSpPr>
            <a:spLocks noGrp="1"/>
          </p:cNvSpPr>
          <p:nvPr>
            <p:ph idx="1"/>
          </p:nvPr>
        </p:nvSpPr>
        <p:spPr/>
        <p:txBody>
          <a:bodyPr/>
          <a:lstStyle/>
          <a:p>
            <a:r>
              <a:rPr lang="en-US" dirty="0"/>
              <a:t>Useful </a:t>
            </a:r>
            <a:r>
              <a:rPr lang="en-US" dirty="0" smtClean="0"/>
              <a:t>Tools:</a:t>
            </a:r>
          </a:p>
          <a:p>
            <a:r>
              <a:rPr lang="en-US" b="1" dirty="0" smtClean="0">
                <a:effectLst/>
              </a:rPr>
              <a:t>Link Checkers:</a:t>
            </a:r>
            <a:r>
              <a:rPr lang="en-US" dirty="0" smtClean="0"/>
              <a:t> Use tools like </a:t>
            </a:r>
            <a:r>
              <a:rPr lang="en-US" dirty="0" err="1" smtClean="0"/>
              <a:t>VirusTotal</a:t>
            </a:r>
            <a:r>
              <a:rPr lang="en-US" dirty="0" smtClean="0"/>
              <a:t> to verify links.</a:t>
            </a:r>
          </a:p>
          <a:p>
            <a:r>
              <a:rPr lang="en-US" b="1" dirty="0" smtClean="0">
                <a:effectLst/>
              </a:rPr>
              <a:t>Website Verification:</a:t>
            </a:r>
            <a:r>
              <a:rPr lang="en-US" dirty="0" smtClean="0"/>
              <a:t> Use secure browsers and enable built-in security features.</a:t>
            </a:r>
          </a:p>
          <a:p>
            <a:r>
              <a:rPr lang="en-US" b="1" dirty="0" smtClean="0">
                <a:effectLst/>
              </a:rPr>
              <a:t>Security Alerts:</a:t>
            </a:r>
            <a:r>
              <a:rPr lang="en-US" dirty="0" smtClean="0"/>
              <a:t> Set up alerts to get notifications about suspicious activities.</a:t>
            </a:r>
            <a:endParaRPr lang="en-US" dirty="0"/>
          </a:p>
        </p:txBody>
      </p:sp>
    </p:spTree>
    <p:extLst>
      <p:ext uri="{BB962C8B-B14F-4D97-AF65-F5344CB8AC3E}">
        <p14:creationId xmlns:p14="http://schemas.microsoft.com/office/powerpoint/2010/main" val="348873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Dealing with a Phishing Attack</a:t>
            </a:r>
          </a:p>
        </p:txBody>
      </p:sp>
      <p:sp>
        <p:nvSpPr>
          <p:cNvPr id="3" name="Content Placeholder 2"/>
          <p:cNvSpPr>
            <a:spLocks noGrp="1"/>
          </p:cNvSpPr>
          <p:nvPr>
            <p:ph idx="1"/>
          </p:nvPr>
        </p:nvSpPr>
        <p:spPr/>
        <p:txBody>
          <a:bodyPr>
            <a:normAutofit fontScale="92500" lnSpcReduction="10000"/>
          </a:bodyPr>
          <a:lstStyle/>
          <a:p>
            <a:r>
              <a:rPr lang="en-US" dirty="0"/>
              <a:t>What to Do if You Are a </a:t>
            </a:r>
            <a:r>
              <a:rPr lang="en-US" dirty="0" smtClean="0"/>
              <a:t>Victim:</a:t>
            </a:r>
          </a:p>
          <a:p>
            <a:r>
              <a:rPr lang="en-US" b="1" dirty="0" smtClean="0">
                <a:effectLst/>
              </a:rPr>
              <a:t>Change Passwords Immediately:</a:t>
            </a:r>
            <a:r>
              <a:rPr lang="en-US" dirty="0" smtClean="0"/>
              <a:t> Change passwords for affected accounts.</a:t>
            </a:r>
          </a:p>
          <a:p>
            <a:r>
              <a:rPr lang="en-US" b="1" dirty="0" smtClean="0">
                <a:effectLst/>
              </a:rPr>
              <a:t>Report to Authorities:</a:t>
            </a:r>
            <a:r>
              <a:rPr lang="en-US" dirty="0" smtClean="0"/>
              <a:t> Contact banks and email service providers to report.</a:t>
            </a:r>
          </a:p>
          <a:p>
            <a:r>
              <a:rPr lang="en-US" b="1" dirty="0" smtClean="0">
                <a:effectLst/>
              </a:rPr>
              <a:t>Monitor Accounts:</a:t>
            </a:r>
            <a:r>
              <a:rPr lang="en-US" dirty="0" smtClean="0"/>
              <a:t> Keep an eye on bank accounts and personal data for suspicious activity.</a:t>
            </a:r>
          </a:p>
          <a:p>
            <a:r>
              <a:rPr lang="en-US" b="1" dirty="0" smtClean="0">
                <a:effectLst/>
              </a:rPr>
              <a:t>Clean Your Device:</a:t>
            </a:r>
            <a:r>
              <a:rPr lang="en-US" dirty="0" smtClean="0"/>
              <a:t> Use antivirus software to run a full scan.</a:t>
            </a:r>
            <a:endParaRPr lang="en-US" dirty="0"/>
          </a:p>
        </p:txBody>
      </p:sp>
    </p:spTree>
    <p:extLst>
      <p:ext uri="{BB962C8B-B14F-4D97-AF65-F5344CB8AC3E}">
        <p14:creationId xmlns:p14="http://schemas.microsoft.com/office/powerpoint/2010/main" val="3855507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657</Words>
  <Application>Microsoft Office PowerPoint</Application>
  <PresentationFormat>On-screen Show (4:3)</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Phishing Awareness Training</vt:lpstr>
      <vt:lpstr>Introduction</vt:lpstr>
      <vt:lpstr>Types of Phishing</vt:lpstr>
      <vt:lpstr>How to Recognize a Phishing Email</vt:lpstr>
      <vt:lpstr>Practical Examples</vt:lpstr>
      <vt:lpstr>Practical Examples</vt:lpstr>
      <vt:lpstr>How to Protect Against Phishing</vt:lpstr>
      <vt:lpstr>Using Verification Tools</vt:lpstr>
      <vt:lpstr>Dealing with a Phishing Attack</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LoTfy_El7Rak</dc:creator>
  <cp:lastModifiedBy>LoTfy_El7Rak</cp:lastModifiedBy>
  <cp:revision>2</cp:revision>
  <dcterms:created xsi:type="dcterms:W3CDTF">2024-05-17T21:47:57Z</dcterms:created>
  <dcterms:modified xsi:type="dcterms:W3CDTF">2024-05-17T22:07:15Z</dcterms:modified>
</cp:coreProperties>
</file>