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20104100" cy="11303000"/>
  <p:notesSz cx="20104100" cy="11303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8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3930"/>
            <a:ext cx="17088486" cy="2373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29680"/>
            <a:ext cx="14072870" cy="282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80980" y="2391665"/>
            <a:ext cx="7553325" cy="7817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D4D4D4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599690"/>
            <a:ext cx="8745284" cy="7459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67000">
              <a:srgbClr val="92D050"/>
            </a:gs>
            <a:gs pos="83000">
              <a:srgbClr val="00B050"/>
            </a:gs>
            <a:gs pos="51000">
              <a:srgbClr val="92D050"/>
            </a:gs>
            <a:gs pos="31000">
              <a:srgbClr val="FFFF00"/>
            </a:gs>
            <a:gs pos="100000">
              <a:srgbClr val="00B05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3000"/>
          </a:xfrm>
          <a:custGeom>
            <a:avLst/>
            <a:gdLst/>
            <a:ahLst/>
            <a:cxnLst/>
            <a:rect l="l" t="t" r="r" b="b"/>
            <a:pathLst>
              <a:path w="20104100" h="11303000">
                <a:moveTo>
                  <a:pt x="20104099" y="11302999"/>
                </a:moveTo>
                <a:lnTo>
                  <a:pt x="0" y="11302999"/>
                </a:lnTo>
                <a:lnTo>
                  <a:pt x="0" y="0"/>
                </a:lnTo>
                <a:lnTo>
                  <a:pt x="20104099" y="0"/>
                </a:lnTo>
                <a:lnTo>
                  <a:pt x="20104099" y="113029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85089" y="303612"/>
            <a:ext cx="11452860" cy="1960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62376" y="2877373"/>
            <a:ext cx="15979347" cy="6057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1790"/>
            <a:ext cx="6433312" cy="565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1790"/>
            <a:ext cx="4623943" cy="565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1790"/>
            <a:ext cx="4623943" cy="565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183807-8D03-AB21-EF48-C643E780C84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9929813" y="11148060"/>
            <a:ext cx="261937" cy="914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600">
                <a:solidFill>
                  <a:srgbClr val="62646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4599" y="3811519"/>
            <a:ext cx="1619186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dirty="0">
                <a:solidFill>
                  <a:schemeClr val="tx1"/>
                </a:solidFill>
              </a:rPr>
              <a:t>Data</a:t>
            </a:r>
            <a:r>
              <a:rPr sz="9200" spc="-210" dirty="0">
                <a:solidFill>
                  <a:schemeClr val="tx1"/>
                </a:solidFill>
              </a:rPr>
              <a:t> </a:t>
            </a:r>
            <a:r>
              <a:rPr sz="9200" dirty="0">
                <a:solidFill>
                  <a:schemeClr val="tx1"/>
                </a:solidFill>
              </a:rPr>
              <a:t>Science</a:t>
            </a:r>
            <a:r>
              <a:rPr sz="9200" spc="-204" dirty="0">
                <a:solidFill>
                  <a:schemeClr val="tx1"/>
                </a:solidFill>
              </a:rPr>
              <a:t> </a:t>
            </a:r>
            <a:r>
              <a:rPr sz="9200" dirty="0">
                <a:solidFill>
                  <a:schemeClr val="tx1"/>
                </a:solidFill>
              </a:rPr>
              <a:t>Capstone</a:t>
            </a:r>
            <a:r>
              <a:rPr sz="9200" spc="-200" dirty="0">
                <a:solidFill>
                  <a:schemeClr val="tx1"/>
                </a:solidFill>
              </a:rPr>
              <a:t> </a:t>
            </a:r>
            <a:r>
              <a:rPr sz="9200" spc="-10" dirty="0">
                <a:solidFill>
                  <a:schemeClr val="tx1"/>
                </a:solidFill>
              </a:rPr>
              <a:t>Project</a:t>
            </a:r>
            <a:endParaRPr sz="920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75450" y="5956076"/>
            <a:ext cx="952472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solidFill>
                  <a:schemeClr val="tx1"/>
                </a:solidFill>
                <a:latin typeface="Roboto"/>
                <a:cs typeface="Roboto"/>
              </a:rPr>
              <a:t>Mohammed Adnan   </a:t>
            </a:r>
            <a:r>
              <a:rPr sz="4000" b="1" spc="-10" dirty="0">
                <a:solidFill>
                  <a:schemeClr val="tx1"/>
                </a:solidFill>
                <a:latin typeface="Roboto"/>
                <a:cs typeface="Roboto"/>
              </a:rPr>
              <a:t>30.01.2025</a:t>
            </a:r>
            <a:endParaRPr sz="4000" dirty="0">
              <a:solidFill>
                <a:schemeClr val="tx1"/>
              </a:solidFill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7800" y="2141739"/>
            <a:ext cx="10745470" cy="781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800"/>
              </a:lnSpc>
              <a:spcBef>
                <a:spcPts val="100"/>
              </a:spcBef>
            </a:pP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In</a:t>
            </a:r>
            <a:r>
              <a:rPr sz="2950" spc="-6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95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data</a:t>
            </a:r>
            <a:r>
              <a:rPr sz="295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set,</a:t>
            </a:r>
            <a:r>
              <a:rPr sz="295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there</a:t>
            </a:r>
            <a:r>
              <a:rPr sz="295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are</a:t>
            </a:r>
            <a:r>
              <a:rPr sz="295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several</a:t>
            </a:r>
            <a:r>
              <a:rPr sz="295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different</a:t>
            </a:r>
            <a:r>
              <a:rPr sz="295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cases</a:t>
            </a:r>
            <a:r>
              <a:rPr sz="295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where</a:t>
            </a:r>
            <a:r>
              <a:rPr sz="295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spc="-25" dirty="0">
                <a:solidFill>
                  <a:schemeClr val="tx1"/>
                </a:solidFill>
                <a:latin typeface="Arial MT"/>
                <a:cs typeface="Arial MT"/>
              </a:rPr>
              <a:t>the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booster</a:t>
            </a:r>
            <a:r>
              <a:rPr sz="295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did</a:t>
            </a:r>
            <a:r>
              <a:rPr sz="29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not</a:t>
            </a:r>
            <a:r>
              <a:rPr sz="29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land</a:t>
            </a:r>
            <a:r>
              <a:rPr sz="29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spc="-10" dirty="0">
                <a:solidFill>
                  <a:schemeClr val="tx1"/>
                </a:solidFill>
                <a:latin typeface="Arial MT"/>
                <a:cs typeface="Arial MT"/>
              </a:rPr>
              <a:t>successfully.</a:t>
            </a:r>
            <a:r>
              <a:rPr sz="29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Sometimes</a:t>
            </a:r>
            <a:r>
              <a:rPr sz="29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sz="29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landing</a:t>
            </a:r>
            <a:r>
              <a:rPr sz="2950" spc="-25" dirty="0">
                <a:solidFill>
                  <a:schemeClr val="tx1"/>
                </a:solidFill>
                <a:latin typeface="Arial MT"/>
                <a:cs typeface="Arial MT"/>
              </a:rPr>
              <a:t> was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attempted</a:t>
            </a:r>
            <a:r>
              <a:rPr sz="295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but</a:t>
            </a:r>
            <a:r>
              <a:rPr sz="295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failed</a:t>
            </a:r>
            <a:r>
              <a:rPr sz="295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due</a:t>
            </a:r>
            <a:r>
              <a:rPr sz="295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sz="295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an</a:t>
            </a:r>
            <a:r>
              <a:rPr sz="295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accident;</a:t>
            </a:r>
            <a:r>
              <a:rPr sz="295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for</a:t>
            </a:r>
            <a:r>
              <a:rPr sz="295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example,</a:t>
            </a:r>
            <a:r>
              <a:rPr sz="2950" spc="-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spc="-20" dirty="0">
                <a:solidFill>
                  <a:schemeClr val="tx1"/>
                </a:solidFill>
                <a:latin typeface="Arial MT"/>
                <a:cs typeface="Arial MT"/>
              </a:rPr>
              <a:t>True</a:t>
            </a:r>
            <a:r>
              <a:rPr sz="2950" spc="7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Ocean</a:t>
            </a:r>
            <a:r>
              <a:rPr sz="29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means</a:t>
            </a:r>
            <a:r>
              <a:rPr sz="29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9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mission</a:t>
            </a:r>
            <a:r>
              <a:rPr sz="29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outcome</a:t>
            </a:r>
            <a:r>
              <a:rPr sz="29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was</a:t>
            </a:r>
            <a:r>
              <a:rPr sz="29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successfully</a:t>
            </a:r>
            <a:r>
              <a:rPr sz="29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landed</a:t>
            </a:r>
            <a:r>
              <a:rPr sz="29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sz="29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spc="-50" dirty="0">
                <a:solidFill>
                  <a:schemeClr val="tx1"/>
                </a:solidFill>
                <a:latin typeface="Arial MT"/>
                <a:cs typeface="Arial MT"/>
              </a:rPr>
              <a:t>a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specific</a:t>
            </a:r>
            <a:r>
              <a:rPr sz="29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region</a:t>
            </a:r>
            <a:r>
              <a:rPr sz="29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29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9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ocean</a:t>
            </a:r>
            <a:r>
              <a:rPr sz="29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while</a:t>
            </a:r>
            <a:r>
              <a:rPr sz="29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False</a:t>
            </a:r>
            <a:r>
              <a:rPr sz="29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Ocean</a:t>
            </a:r>
            <a:r>
              <a:rPr sz="29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means</a:t>
            </a:r>
            <a:r>
              <a:rPr sz="29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spc="-25" dirty="0">
                <a:solidFill>
                  <a:schemeClr val="tx1"/>
                </a:solidFill>
                <a:latin typeface="Arial MT"/>
                <a:cs typeface="Arial MT"/>
              </a:rPr>
              <a:t>the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mission</a:t>
            </a:r>
            <a:r>
              <a:rPr sz="29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outcome</a:t>
            </a:r>
            <a:r>
              <a:rPr sz="29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was</a:t>
            </a:r>
            <a:r>
              <a:rPr sz="29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unsuccessfully</a:t>
            </a:r>
            <a:r>
              <a:rPr sz="29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landed</a:t>
            </a:r>
            <a:r>
              <a:rPr sz="29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sz="29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sz="29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specific</a:t>
            </a:r>
            <a:r>
              <a:rPr sz="29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spc="-10" dirty="0">
                <a:solidFill>
                  <a:schemeClr val="tx1"/>
                </a:solidFill>
                <a:latin typeface="Arial MT"/>
                <a:cs typeface="Arial MT"/>
              </a:rPr>
              <a:t>region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295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95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ocean.</a:t>
            </a:r>
            <a:r>
              <a:rPr sz="2950" spc="-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True</a:t>
            </a:r>
            <a:r>
              <a:rPr sz="295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RTLS</a:t>
            </a:r>
            <a:r>
              <a:rPr sz="295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means</a:t>
            </a:r>
            <a:r>
              <a:rPr sz="295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95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mission</a:t>
            </a:r>
            <a:r>
              <a:rPr sz="295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outcome</a:t>
            </a:r>
            <a:r>
              <a:rPr sz="295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spc="-25" dirty="0">
                <a:solidFill>
                  <a:schemeClr val="tx1"/>
                </a:solidFill>
                <a:latin typeface="Arial MT"/>
                <a:cs typeface="Arial MT"/>
              </a:rPr>
              <a:t>was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successfully</a:t>
            </a:r>
            <a:r>
              <a:rPr sz="29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landed</a:t>
            </a:r>
            <a:r>
              <a:rPr sz="29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sz="29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sz="29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ground</a:t>
            </a:r>
            <a:r>
              <a:rPr sz="29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pad</a:t>
            </a:r>
            <a:r>
              <a:rPr sz="29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False</a:t>
            </a:r>
            <a:r>
              <a:rPr sz="29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RTLS</a:t>
            </a:r>
            <a:r>
              <a:rPr sz="295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means</a:t>
            </a:r>
            <a:r>
              <a:rPr sz="29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spc="-25" dirty="0">
                <a:solidFill>
                  <a:schemeClr val="tx1"/>
                </a:solidFill>
                <a:latin typeface="Arial MT"/>
                <a:cs typeface="Arial MT"/>
              </a:rPr>
              <a:t>the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mission</a:t>
            </a:r>
            <a:r>
              <a:rPr sz="29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outcome</a:t>
            </a:r>
            <a:r>
              <a:rPr sz="29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was</a:t>
            </a:r>
            <a:r>
              <a:rPr sz="29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unsuccessfully</a:t>
            </a:r>
            <a:r>
              <a:rPr sz="29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landed</a:t>
            </a:r>
            <a:r>
              <a:rPr sz="29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sz="29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sz="29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spc="-10" dirty="0">
                <a:solidFill>
                  <a:schemeClr val="tx1"/>
                </a:solidFill>
                <a:latin typeface="Arial MT"/>
                <a:cs typeface="Arial MT"/>
              </a:rPr>
              <a:t>ground </a:t>
            </a:r>
            <a:r>
              <a:rPr sz="2950" spc="-20" dirty="0">
                <a:solidFill>
                  <a:schemeClr val="tx1"/>
                </a:solidFill>
                <a:latin typeface="Arial MT"/>
                <a:cs typeface="Arial MT"/>
              </a:rPr>
              <a:t>pad.True</a:t>
            </a:r>
            <a:r>
              <a:rPr sz="2950" spc="-18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ASDS</a:t>
            </a:r>
            <a:r>
              <a:rPr sz="29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means</a:t>
            </a:r>
            <a:r>
              <a:rPr sz="29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9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mission</a:t>
            </a:r>
            <a:r>
              <a:rPr sz="29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outcome</a:t>
            </a:r>
            <a:r>
              <a:rPr sz="29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was</a:t>
            </a:r>
            <a:r>
              <a:rPr sz="29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spc="-10" dirty="0">
                <a:solidFill>
                  <a:schemeClr val="tx1"/>
                </a:solidFill>
                <a:latin typeface="Arial MT"/>
                <a:cs typeface="Arial MT"/>
              </a:rPr>
              <a:t>successfully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landed</a:t>
            </a:r>
            <a:r>
              <a:rPr sz="29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on</a:t>
            </a:r>
            <a:r>
              <a:rPr sz="29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sz="29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drone</a:t>
            </a:r>
            <a:r>
              <a:rPr sz="29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ship</a:t>
            </a:r>
            <a:r>
              <a:rPr sz="29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False</a:t>
            </a:r>
            <a:r>
              <a:rPr sz="2950" spc="-18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ASDS</a:t>
            </a:r>
            <a:r>
              <a:rPr sz="29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means</a:t>
            </a:r>
            <a:r>
              <a:rPr sz="29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9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mission</a:t>
            </a:r>
            <a:r>
              <a:rPr sz="29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spc="-10" dirty="0">
                <a:solidFill>
                  <a:schemeClr val="tx1"/>
                </a:solidFill>
                <a:latin typeface="Arial MT"/>
                <a:cs typeface="Arial MT"/>
              </a:rPr>
              <a:t>outcome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was</a:t>
            </a:r>
            <a:r>
              <a:rPr sz="29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unsuccessfully</a:t>
            </a:r>
            <a:r>
              <a:rPr sz="29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landed</a:t>
            </a:r>
            <a:r>
              <a:rPr sz="295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on</a:t>
            </a:r>
            <a:r>
              <a:rPr sz="29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sz="29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drone</a:t>
            </a:r>
            <a:r>
              <a:rPr sz="2950" spc="-10" dirty="0">
                <a:solidFill>
                  <a:schemeClr val="tx1"/>
                </a:solidFill>
                <a:latin typeface="Arial MT"/>
                <a:cs typeface="Arial MT"/>
              </a:rPr>
              <a:t> ship.</a:t>
            </a:r>
            <a:endParaRPr sz="295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 marR="118745" algn="just">
              <a:lnSpc>
                <a:spcPct val="111800"/>
              </a:lnSpc>
              <a:spcBef>
                <a:spcPts val="1980"/>
              </a:spcBef>
            </a:pP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We</a:t>
            </a:r>
            <a:r>
              <a:rPr sz="2950" spc="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mainly</a:t>
            </a:r>
            <a:r>
              <a:rPr sz="2950" spc="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convert</a:t>
            </a:r>
            <a:r>
              <a:rPr sz="2950" spc="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those</a:t>
            </a:r>
            <a:r>
              <a:rPr sz="2950" spc="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outcomes</a:t>
            </a:r>
            <a:r>
              <a:rPr sz="2950" spc="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into</a:t>
            </a:r>
            <a:r>
              <a:rPr sz="295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Training</a:t>
            </a:r>
            <a:r>
              <a:rPr sz="2950" spc="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Labels</a:t>
            </a:r>
            <a:r>
              <a:rPr sz="2950" spc="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with</a:t>
            </a:r>
            <a:r>
              <a:rPr sz="2950" spc="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50" spc="-25" dirty="0">
                <a:solidFill>
                  <a:schemeClr val="tx1"/>
                </a:solidFill>
                <a:latin typeface="Arial MT"/>
                <a:cs typeface="Arial MT"/>
              </a:rPr>
              <a:t>“1”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means</a:t>
            </a:r>
            <a:r>
              <a:rPr sz="2950" spc="160" dirty="0">
                <a:solidFill>
                  <a:schemeClr val="tx1"/>
                </a:solidFill>
                <a:latin typeface="Arial MT"/>
                <a:cs typeface="Arial MT"/>
              </a:rPr>
              <a:t> 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950" spc="175" dirty="0">
                <a:solidFill>
                  <a:schemeClr val="tx1"/>
                </a:solidFill>
                <a:latin typeface="Arial MT"/>
                <a:cs typeface="Arial MT"/>
              </a:rPr>
              <a:t> 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booster</a:t>
            </a:r>
            <a:r>
              <a:rPr sz="2950" spc="170" dirty="0">
                <a:solidFill>
                  <a:schemeClr val="tx1"/>
                </a:solidFill>
                <a:latin typeface="Arial MT"/>
                <a:cs typeface="Arial MT"/>
              </a:rPr>
              <a:t> 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successfully</a:t>
            </a:r>
            <a:r>
              <a:rPr sz="2950" spc="175" dirty="0">
                <a:solidFill>
                  <a:schemeClr val="tx1"/>
                </a:solidFill>
                <a:latin typeface="Arial MT"/>
                <a:cs typeface="Arial MT"/>
              </a:rPr>
              <a:t> 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landed,</a:t>
            </a:r>
            <a:r>
              <a:rPr sz="2950" spc="170" dirty="0">
                <a:solidFill>
                  <a:schemeClr val="tx1"/>
                </a:solidFill>
                <a:latin typeface="Arial MT"/>
                <a:cs typeface="Arial MT"/>
              </a:rPr>
              <a:t> 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“0”</a:t>
            </a:r>
            <a:r>
              <a:rPr sz="2950" spc="175" dirty="0">
                <a:solidFill>
                  <a:schemeClr val="tx1"/>
                </a:solidFill>
                <a:latin typeface="Arial MT"/>
                <a:cs typeface="Arial MT"/>
              </a:rPr>
              <a:t> 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means</a:t>
            </a:r>
            <a:r>
              <a:rPr sz="2950" spc="170" dirty="0">
                <a:solidFill>
                  <a:schemeClr val="tx1"/>
                </a:solidFill>
                <a:latin typeface="Arial MT"/>
                <a:cs typeface="Arial MT"/>
              </a:rPr>
              <a:t>  </a:t>
            </a:r>
            <a:r>
              <a:rPr sz="2950" dirty="0">
                <a:solidFill>
                  <a:schemeClr val="tx1"/>
                </a:solidFill>
                <a:latin typeface="Arial MT"/>
                <a:cs typeface="Arial MT"/>
              </a:rPr>
              <a:t>it</a:t>
            </a:r>
            <a:r>
              <a:rPr sz="2950" spc="175" dirty="0">
                <a:solidFill>
                  <a:schemeClr val="tx1"/>
                </a:solidFill>
                <a:latin typeface="Arial MT"/>
                <a:cs typeface="Arial MT"/>
              </a:rPr>
              <a:t>  </a:t>
            </a:r>
            <a:r>
              <a:rPr sz="2950" spc="-25" dirty="0">
                <a:solidFill>
                  <a:schemeClr val="tx1"/>
                </a:solidFill>
                <a:latin typeface="Arial MT"/>
                <a:cs typeface="Arial MT"/>
              </a:rPr>
              <a:t>was </a:t>
            </a:r>
            <a:r>
              <a:rPr sz="2950" spc="-10" dirty="0">
                <a:solidFill>
                  <a:schemeClr val="tx1"/>
                </a:solidFill>
                <a:latin typeface="Arial MT"/>
                <a:cs typeface="Arial MT"/>
              </a:rPr>
              <a:t>unsuccessful.</a:t>
            </a:r>
            <a:endParaRPr sz="295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55757" y="2326875"/>
            <a:ext cx="6701155" cy="1047115"/>
          </a:xfrm>
          <a:custGeom>
            <a:avLst/>
            <a:gdLst/>
            <a:ahLst/>
            <a:cxnLst/>
            <a:rect l="l" t="t" r="r" b="b"/>
            <a:pathLst>
              <a:path w="6701155" h="1047114">
                <a:moveTo>
                  <a:pt x="6268119" y="1046860"/>
                </a:moveTo>
                <a:lnTo>
                  <a:pt x="433018" y="1046860"/>
                </a:lnTo>
                <a:lnTo>
                  <a:pt x="373136" y="1046063"/>
                </a:lnTo>
                <a:lnTo>
                  <a:pt x="321439" y="1043899"/>
                </a:lnTo>
                <a:lnTo>
                  <a:pt x="277107" y="1039685"/>
                </a:lnTo>
                <a:lnTo>
                  <a:pt x="207272" y="1022373"/>
                </a:lnTo>
                <a:lnTo>
                  <a:pt x="158609" y="999646"/>
                </a:lnTo>
                <a:lnTo>
                  <a:pt x="115136" y="969142"/>
                </a:lnTo>
                <a:lnTo>
                  <a:pt x="77716" y="931723"/>
                </a:lnTo>
                <a:lnTo>
                  <a:pt x="47210" y="888251"/>
                </a:lnTo>
                <a:lnTo>
                  <a:pt x="14119" y="807535"/>
                </a:lnTo>
                <a:lnTo>
                  <a:pt x="7173" y="769751"/>
                </a:lnTo>
                <a:lnTo>
                  <a:pt x="2960" y="725420"/>
                </a:lnTo>
                <a:lnTo>
                  <a:pt x="797" y="673723"/>
                </a:lnTo>
                <a:lnTo>
                  <a:pt x="0" y="613842"/>
                </a:lnTo>
                <a:lnTo>
                  <a:pt x="0" y="433018"/>
                </a:lnTo>
                <a:lnTo>
                  <a:pt x="797" y="373137"/>
                </a:lnTo>
                <a:lnTo>
                  <a:pt x="2960" y="321439"/>
                </a:lnTo>
                <a:lnTo>
                  <a:pt x="7173" y="277108"/>
                </a:lnTo>
                <a:lnTo>
                  <a:pt x="24482" y="207269"/>
                </a:lnTo>
                <a:lnTo>
                  <a:pt x="47210" y="158608"/>
                </a:lnTo>
                <a:lnTo>
                  <a:pt x="77716" y="115137"/>
                </a:lnTo>
                <a:lnTo>
                  <a:pt x="115136" y="77718"/>
                </a:lnTo>
                <a:lnTo>
                  <a:pt x="158609" y="47213"/>
                </a:lnTo>
                <a:lnTo>
                  <a:pt x="239324" y="14121"/>
                </a:lnTo>
                <a:lnTo>
                  <a:pt x="277107" y="7174"/>
                </a:lnTo>
                <a:lnTo>
                  <a:pt x="321439" y="2960"/>
                </a:lnTo>
                <a:lnTo>
                  <a:pt x="373136" y="796"/>
                </a:lnTo>
                <a:lnTo>
                  <a:pt x="433018" y="0"/>
                </a:lnTo>
                <a:lnTo>
                  <a:pt x="6268119" y="0"/>
                </a:lnTo>
                <a:lnTo>
                  <a:pt x="6328002" y="796"/>
                </a:lnTo>
                <a:lnTo>
                  <a:pt x="6379698" y="2960"/>
                </a:lnTo>
                <a:lnTo>
                  <a:pt x="6424031" y="7174"/>
                </a:lnTo>
                <a:lnTo>
                  <a:pt x="6493865" y="24487"/>
                </a:lnTo>
                <a:lnTo>
                  <a:pt x="6542529" y="47213"/>
                </a:lnTo>
                <a:lnTo>
                  <a:pt x="6586002" y="77718"/>
                </a:lnTo>
                <a:lnTo>
                  <a:pt x="6623422" y="115137"/>
                </a:lnTo>
                <a:lnTo>
                  <a:pt x="6653928" y="158608"/>
                </a:lnTo>
                <a:lnTo>
                  <a:pt x="6687018" y="239324"/>
                </a:lnTo>
                <a:lnTo>
                  <a:pt x="6693965" y="277108"/>
                </a:lnTo>
                <a:lnTo>
                  <a:pt x="6698178" y="321439"/>
                </a:lnTo>
                <a:lnTo>
                  <a:pt x="6700340" y="373137"/>
                </a:lnTo>
                <a:lnTo>
                  <a:pt x="6701137" y="433018"/>
                </a:lnTo>
                <a:lnTo>
                  <a:pt x="6701137" y="613842"/>
                </a:lnTo>
                <a:lnTo>
                  <a:pt x="6700340" y="673723"/>
                </a:lnTo>
                <a:lnTo>
                  <a:pt x="6698178" y="725420"/>
                </a:lnTo>
                <a:lnTo>
                  <a:pt x="6693965" y="769751"/>
                </a:lnTo>
                <a:lnTo>
                  <a:pt x="6676656" y="839590"/>
                </a:lnTo>
                <a:lnTo>
                  <a:pt x="6653928" y="888251"/>
                </a:lnTo>
                <a:lnTo>
                  <a:pt x="6623422" y="931723"/>
                </a:lnTo>
                <a:lnTo>
                  <a:pt x="6586002" y="969142"/>
                </a:lnTo>
                <a:lnTo>
                  <a:pt x="6542529" y="999646"/>
                </a:lnTo>
                <a:lnTo>
                  <a:pt x="6461812" y="1032737"/>
                </a:lnTo>
                <a:lnTo>
                  <a:pt x="6424031" y="1039685"/>
                </a:lnTo>
                <a:lnTo>
                  <a:pt x="6379698" y="1043899"/>
                </a:lnTo>
                <a:lnTo>
                  <a:pt x="6328002" y="1046063"/>
                </a:lnTo>
                <a:lnTo>
                  <a:pt x="6268119" y="104686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46526" y="2345554"/>
            <a:ext cx="472821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5080" indent="-283210">
              <a:lnSpc>
                <a:spcPct val="112200"/>
              </a:lnSpc>
              <a:spcBef>
                <a:spcPts val="100"/>
              </a:spcBef>
            </a:pPr>
            <a:r>
              <a:rPr sz="2450" dirty="0">
                <a:latin typeface="Arial MT"/>
                <a:cs typeface="Arial MT"/>
              </a:rPr>
              <a:t>Perform</a:t>
            </a:r>
            <a:r>
              <a:rPr sz="2450" spc="-1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exploratory</a:t>
            </a:r>
            <a:r>
              <a:rPr sz="2450" spc="-1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Data</a:t>
            </a:r>
            <a:r>
              <a:rPr sz="2450" spc="-140" dirty="0">
                <a:latin typeface="Arial MT"/>
                <a:cs typeface="Arial MT"/>
              </a:rPr>
              <a:t> </a:t>
            </a:r>
            <a:r>
              <a:rPr sz="2450" spc="-10" dirty="0">
                <a:latin typeface="Arial MT"/>
                <a:cs typeface="Arial MT"/>
              </a:rPr>
              <a:t>Analysis </a:t>
            </a:r>
            <a:r>
              <a:rPr sz="2450" dirty="0">
                <a:latin typeface="Arial MT"/>
                <a:cs typeface="Arial MT"/>
              </a:rPr>
              <a:t>and</a:t>
            </a:r>
            <a:r>
              <a:rPr sz="2450" spc="-7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determine</a:t>
            </a:r>
            <a:r>
              <a:rPr sz="2450" spc="-110" dirty="0">
                <a:latin typeface="Arial MT"/>
                <a:cs typeface="Arial MT"/>
              </a:rPr>
              <a:t> </a:t>
            </a:r>
            <a:r>
              <a:rPr sz="2450" spc="-10" dirty="0">
                <a:latin typeface="Arial MT"/>
                <a:cs typeface="Arial MT"/>
              </a:rPr>
              <a:t>Training</a:t>
            </a:r>
            <a:r>
              <a:rPr sz="2450" spc="-65" dirty="0">
                <a:latin typeface="Arial MT"/>
                <a:cs typeface="Arial MT"/>
              </a:rPr>
              <a:t> </a:t>
            </a:r>
            <a:r>
              <a:rPr sz="2450" spc="-10" dirty="0">
                <a:latin typeface="Arial MT"/>
                <a:cs typeface="Arial MT"/>
              </a:rPr>
              <a:t>Labels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355645" y="3974817"/>
            <a:ext cx="6701790" cy="1047115"/>
          </a:xfrm>
          <a:custGeom>
            <a:avLst/>
            <a:gdLst/>
            <a:ahLst/>
            <a:cxnLst/>
            <a:rect l="l" t="t" r="r" b="b"/>
            <a:pathLst>
              <a:path w="6701790" h="1047114">
                <a:moveTo>
                  <a:pt x="6231264" y="1046846"/>
                </a:moveTo>
                <a:lnTo>
                  <a:pt x="470099" y="1046846"/>
                </a:lnTo>
                <a:lnTo>
                  <a:pt x="405354" y="1046000"/>
                </a:lnTo>
                <a:lnTo>
                  <a:pt x="349459" y="1043704"/>
                </a:lnTo>
                <a:lnTo>
                  <a:pt x="301529" y="1039232"/>
                </a:lnTo>
                <a:lnTo>
                  <a:pt x="226023" y="1020861"/>
                </a:lnTo>
                <a:lnTo>
                  <a:pt x="181304" y="1000763"/>
                </a:lnTo>
                <a:lnTo>
                  <a:pt x="140415" y="974648"/>
                </a:lnTo>
                <a:lnTo>
                  <a:pt x="103905" y="943064"/>
                </a:lnTo>
                <a:lnTo>
                  <a:pt x="72319" y="906554"/>
                </a:lnTo>
                <a:lnTo>
                  <a:pt x="46204" y="865666"/>
                </a:lnTo>
                <a:lnTo>
                  <a:pt x="15568" y="788538"/>
                </a:lnTo>
                <a:lnTo>
                  <a:pt x="8324" y="748776"/>
                </a:lnTo>
                <a:lnTo>
                  <a:pt x="3761" y="702022"/>
                </a:lnTo>
                <a:lnTo>
                  <a:pt x="1261" y="648637"/>
                </a:lnTo>
                <a:lnTo>
                  <a:pt x="212" y="588983"/>
                </a:lnTo>
                <a:lnTo>
                  <a:pt x="0" y="523423"/>
                </a:lnTo>
                <a:lnTo>
                  <a:pt x="212" y="457863"/>
                </a:lnTo>
                <a:lnTo>
                  <a:pt x="1261" y="398209"/>
                </a:lnTo>
                <a:lnTo>
                  <a:pt x="3761" y="344824"/>
                </a:lnTo>
                <a:lnTo>
                  <a:pt x="8324" y="298069"/>
                </a:lnTo>
                <a:lnTo>
                  <a:pt x="26102" y="225899"/>
                </a:lnTo>
                <a:lnTo>
                  <a:pt x="46204" y="181178"/>
                </a:lnTo>
                <a:lnTo>
                  <a:pt x="72319" y="140291"/>
                </a:lnTo>
                <a:lnTo>
                  <a:pt x="103905" y="103781"/>
                </a:lnTo>
                <a:lnTo>
                  <a:pt x="140415" y="72197"/>
                </a:lnTo>
                <a:lnTo>
                  <a:pt x="181304" y="46082"/>
                </a:lnTo>
                <a:lnTo>
                  <a:pt x="260679" y="14985"/>
                </a:lnTo>
                <a:lnTo>
                  <a:pt x="301529" y="7613"/>
                </a:lnTo>
                <a:lnTo>
                  <a:pt x="349459" y="3141"/>
                </a:lnTo>
                <a:lnTo>
                  <a:pt x="405354" y="845"/>
                </a:lnTo>
                <a:lnTo>
                  <a:pt x="470099" y="0"/>
                </a:lnTo>
                <a:lnTo>
                  <a:pt x="6231264" y="0"/>
                </a:lnTo>
                <a:lnTo>
                  <a:pt x="6296009" y="845"/>
                </a:lnTo>
                <a:lnTo>
                  <a:pt x="6351906" y="3141"/>
                </a:lnTo>
                <a:lnTo>
                  <a:pt x="6399836" y="7613"/>
                </a:lnTo>
                <a:lnTo>
                  <a:pt x="6475342" y="25984"/>
                </a:lnTo>
                <a:lnTo>
                  <a:pt x="6520061" y="46082"/>
                </a:lnTo>
                <a:lnTo>
                  <a:pt x="6560949" y="72197"/>
                </a:lnTo>
                <a:lnTo>
                  <a:pt x="6597459" y="103781"/>
                </a:lnTo>
                <a:lnTo>
                  <a:pt x="6629044" y="140291"/>
                </a:lnTo>
                <a:lnTo>
                  <a:pt x="6655161" y="181178"/>
                </a:lnTo>
                <a:lnTo>
                  <a:pt x="6685798" y="258308"/>
                </a:lnTo>
                <a:lnTo>
                  <a:pt x="6693040" y="298069"/>
                </a:lnTo>
                <a:lnTo>
                  <a:pt x="6697603" y="344824"/>
                </a:lnTo>
                <a:lnTo>
                  <a:pt x="6700103" y="398209"/>
                </a:lnTo>
                <a:lnTo>
                  <a:pt x="6701153" y="457863"/>
                </a:lnTo>
                <a:lnTo>
                  <a:pt x="6701365" y="523423"/>
                </a:lnTo>
                <a:lnTo>
                  <a:pt x="6701153" y="588983"/>
                </a:lnTo>
                <a:lnTo>
                  <a:pt x="6700103" y="648637"/>
                </a:lnTo>
                <a:lnTo>
                  <a:pt x="6697603" y="702022"/>
                </a:lnTo>
                <a:lnTo>
                  <a:pt x="6693040" y="748776"/>
                </a:lnTo>
                <a:lnTo>
                  <a:pt x="6675261" y="820946"/>
                </a:lnTo>
                <a:lnTo>
                  <a:pt x="6655161" y="865666"/>
                </a:lnTo>
                <a:lnTo>
                  <a:pt x="6629044" y="906554"/>
                </a:lnTo>
                <a:lnTo>
                  <a:pt x="6597459" y="943064"/>
                </a:lnTo>
                <a:lnTo>
                  <a:pt x="6560949" y="974648"/>
                </a:lnTo>
                <a:lnTo>
                  <a:pt x="6520061" y="1000763"/>
                </a:lnTo>
                <a:lnTo>
                  <a:pt x="6440686" y="1031860"/>
                </a:lnTo>
                <a:lnTo>
                  <a:pt x="6399836" y="1039232"/>
                </a:lnTo>
                <a:lnTo>
                  <a:pt x="6351906" y="1043704"/>
                </a:lnTo>
                <a:lnTo>
                  <a:pt x="6296009" y="1046000"/>
                </a:lnTo>
                <a:lnTo>
                  <a:pt x="6231264" y="1046846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355757" y="5166152"/>
            <a:ext cx="6701155" cy="1047115"/>
          </a:xfrm>
          <a:custGeom>
            <a:avLst/>
            <a:gdLst/>
            <a:ahLst/>
            <a:cxnLst/>
            <a:rect l="l" t="t" r="r" b="b"/>
            <a:pathLst>
              <a:path w="6701155" h="1047114">
                <a:moveTo>
                  <a:pt x="6268119" y="1046860"/>
                </a:moveTo>
                <a:lnTo>
                  <a:pt x="433018" y="1046860"/>
                </a:lnTo>
                <a:lnTo>
                  <a:pt x="373136" y="1046064"/>
                </a:lnTo>
                <a:lnTo>
                  <a:pt x="321439" y="1043899"/>
                </a:lnTo>
                <a:lnTo>
                  <a:pt x="277107" y="1039685"/>
                </a:lnTo>
                <a:lnTo>
                  <a:pt x="207272" y="1022374"/>
                </a:lnTo>
                <a:lnTo>
                  <a:pt x="158609" y="999647"/>
                </a:lnTo>
                <a:lnTo>
                  <a:pt x="115136" y="969142"/>
                </a:lnTo>
                <a:lnTo>
                  <a:pt x="77716" y="931723"/>
                </a:lnTo>
                <a:lnTo>
                  <a:pt x="47210" y="888252"/>
                </a:lnTo>
                <a:lnTo>
                  <a:pt x="14119" y="807536"/>
                </a:lnTo>
                <a:lnTo>
                  <a:pt x="7173" y="769752"/>
                </a:lnTo>
                <a:lnTo>
                  <a:pt x="2960" y="725420"/>
                </a:lnTo>
                <a:lnTo>
                  <a:pt x="797" y="673723"/>
                </a:lnTo>
                <a:lnTo>
                  <a:pt x="0" y="613842"/>
                </a:lnTo>
                <a:lnTo>
                  <a:pt x="0" y="433018"/>
                </a:lnTo>
                <a:lnTo>
                  <a:pt x="797" y="373137"/>
                </a:lnTo>
                <a:lnTo>
                  <a:pt x="2960" y="321440"/>
                </a:lnTo>
                <a:lnTo>
                  <a:pt x="7173" y="277108"/>
                </a:lnTo>
                <a:lnTo>
                  <a:pt x="24482" y="207269"/>
                </a:lnTo>
                <a:lnTo>
                  <a:pt x="47210" y="158608"/>
                </a:lnTo>
                <a:lnTo>
                  <a:pt x="77716" y="115137"/>
                </a:lnTo>
                <a:lnTo>
                  <a:pt x="115136" y="77717"/>
                </a:lnTo>
                <a:lnTo>
                  <a:pt x="158609" y="47214"/>
                </a:lnTo>
                <a:lnTo>
                  <a:pt x="239324" y="14121"/>
                </a:lnTo>
                <a:lnTo>
                  <a:pt x="277107" y="7174"/>
                </a:lnTo>
                <a:lnTo>
                  <a:pt x="321439" y="2960"/>
                </a:lnTo>
                <a:lnTo>
                  <a:pt x="373136" y="796"/>
                </a:lnTo>
                <a:lnTo>
                  <a:pt x="433018" y="0"/>
                </a:lnTo>
                <a:lnTo>
                  <a:pt x="6268119" y="0"/>
                </a:lnTo>
                <a:lnTo>
                  <a:pt x="6328002" y="796"/>
                </a:lnTo>
                <a:lnTo>
                  <a:pt x="6379698" y="2960"/>
                </a:lnTo>
                <a:lnTo>
                  <a:pt x="6424031" y="7174"/>
                </a:lnTo>
                <a:lnTo>
                  <a:pt x="6493865" y="24486"/>
                </a:lnTo>
                <a:lnTo>
                  <a:pt x="6542529" y="47214"/>
                </a:lnTo>
                <a:lnTo>
                  <a:pt x="6586002" y="77717"/>
                </a:lnTo>
                <a:lnTo>
                  <a:pt x="6623422" y="115137"/>
                </a:lnTo>
                <a:lnTo>
                  <a:pt x="6653928" y="158608"/>
                </a:lnTo>
                <a:lnTo>
                  <a:pt x="6687018" y="239324"/>
                </a:lnTo>
                <a:lnTo>
                  <a:pt x="6693965" y="277108"/>
                </a:lnTo>
                <a:lnTo>
                  <a:pt x="6698178" y="321440"/>
                </a:lnTo>
                <a:lnTo>
                  <a:pt x="6700340" y="373137"/>
                </a:lnTo>
                <a:lnTo>
                  <a:pt x="6701137" y="433018"/>
                </a:lnTo>
                <a:lnTo>
                  <a:pt x="6701137" y="613842"/>
                </a:lnTo>
                <a:lnTo>
                  <a:pt x="6700340" y="673723"/>
                </a:lnTo>
                <a:lnTo>
                  <a:pt x="6698178" y="725420"/>
                </a:lnTo>
                <a:lnTo>
                  <a:pt x="6693965" y="769752"/>
                </a:lnTo>
                <a:lnTo>
                  <a:pt x="6676656" y="839591"/>
                </a:lnTo>
                <a:lnTo>
                  <a:pt x="6653928" y="888252"/>
                </a:lnTo>
                <a:lnTo>
                  <a:pt x="6623422" y="931723"/>
                </a:lnTo>
                <a:lnTo>
                  <a:pt x="6586002" y="969142"/>
                </a:lnTo>
                <a:lnTo>
                  <a:pt x="6542529" y="999647"/>
                </a:lnTo>
                <a:lnTo>
                  <a:pt x="6461812" y="1032738"/>
                </a:lnTo>
                <a:lnTo>
                  <a:pt x="6424031" y="1039685"/>
                </a:lnTo>
                <a:lnTo>
                  <a:pt x="6379698" y="1043899"/>
                </a:lnTo>
                <a:lnTo>
                  <a:pt x="6328002" y="1046064"/>
                </a:lnTo>
                <a:lnTo>
                  <a:pt x="6268119" y="104686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355757" y="6357496"/>
            <a:ext cx="6701155" cy="1047115"/>
          </a:xfrm>
          <a:custGeom>
            <a:avLst/>
            <a:gdLst/>
            <a:ahLst/>
            <a:cxnLst/>
            <a:rect l="l" t="t" r="r" b="b"/>
            <a:pathLst>
              <a:path w="6701155" h="1047115">
                <a:moveTo>
                  <a:pt x="6268119" y="1046859"/>
                </a:moveTo>
                <a:lnTo>
                  <a:pt x="433018" y="1046859"/>
                </a:lnTo>
                <a:lnTo>
                  <a:pt x="373136" y="1046062"/>
                </a:lnTo>
                <a:lnTo>
                  <a:pt x="321439" y="1043898"/>
                </a:lnTo>
                <a:lnTo>
                  <a:pt x="277107" y="1039684"/>
                </a:lnTo>
                <a:lnTo>
                  <a:pt x="207272" y="1022372"/>
                </a:lnTo>
                <a:lnTo>
                  <a:pt x="158609" y="999645"/>
                </a:lnTo>
                <a:lnTo>
                  <a:pt x="115136" y="969141"/>
                </a:lnTo>
                <a:lnTo>
                  <a:pt x="77716" y="931722"/>
                </a:lnTo>
                <a:lnTo>
                  <a:pt x="47210" y="888250"/>
                </a:lnTo>
                <a:lnTo>
                  <a:pt x="14119" y="807534"/>
                </a:lnTo>
                <a:lnTo>
                  <a:pt x="7173" y="769750"/>
                </a:lnTo>
                <a:lnTo>
                  <a:pt x="2960" y="725420"/>
                </a:lnTo>
                <a:lnTo>
                  <a:pt x="797" y="673722"/>
                </a:lnTo>
                <a:lnTo>
                  <a:pt x="0" y="613841"/>
                </a:lnTo>
                <a:lnTo>
                  <a:pt x="0" y="433017"/>
                </a:lnTo>
                <a:lnTo>
                  <a:pt x="797" y="373137"/>
                </a:lnTo>
                <a:lnTo>
                  <a:pt x="2960" y="321438"/>
                </a:lnTo>
                <a:lnTo>
                  <a:pt x="7173" y="277107"/>
                </a:lnTo>
                <a:lnTo>
                  <a:pt x="24482" y="207268"/>
                </a:lnTo>
                <a:lnTo>
                  <a:pt x="47210" y="158607"/>
                </a:lnTo>
                <a:lnTo>
                  <a:pt x="77716" y="115136"/>
                </a:lnTo>
                <a:lnTo>
                  <a:pt x="115136" y="77717"/>
                </a:lnTo>
                <a:lnTo>
                  <a:pt x="158609" y="47213"/>
                </a:lnTo>
                <a:lnTo>
                  <a:pt x="239324" y="14122"/>
                </a:lnTo>
                <a:lnTo>
                  <a:pt x="277107" y="7174"/>
                </a:lnTo>
                <a:lnTo>
                  <a:pt x="321439" y="2960"/>
                </a:lnTo>
                <a:lnTo>
                  <a:pt x="373136" y="797"/>
                </a:lnTo>
                <a:lnTo>
                  <a:pt x="433018" y="0"/>
                </a:lnTo>
                <a:lnTo>
                  <a:pt x="6268119" y="0"/>
                </a:lnTo>
                <a:lnTo>
                  <a:pt x="6328002" y="797"/>
                </a:lnTo>
                <a:lnTo>
                  <a:pt x="6379698" y="2960"/>
                </a:lnTo>
                <a:lnTo>
                  <a:pt x="6424031" y="7174"/>
                </a:lnTo>
                <a:lnTo>
                  <a:pt x="6493865" y="24486"/>
                </a:lnTo>
                <a:lnTo>
                  <a:pt x="6542529" y="47213"/>
                </a:lnTo>
                <a:lnTo>
                  <a:pt x="6586002" y="77717"/>
                </a:lnTo>
                <a:lnTo>
                  <a:pt x="6623422" y="115136"/>
                </a:lnTo>
                <a:lnTo>
                  <a:pt x="6653928" y="158607"/>
                </a:lnTo>
                <a:lnTo>
                  <a:pt x="6687018" y="239323"/>
                </a:lnTo>
                <a:lnTo>
                  <a:pt x="6693965" y="277107"/>
                </a:lnTo>
                <a:lnTo>
                  <a:pt x="6698178" y="321438"/>
                </a:lnTo>
                <a:lnTo>
                  <a:pt x="6700340" y="373137"/>
                </a:lnTo>
                <a:lnTo>
                  <a:pt x="6701137" y="433017"/>
                </a:lnTo>
                <a:lnTo>
                  <a:pt x="6701137" y="613841"/>
                </a:lnTo>
                <a:lnTo>
                  <a:pt x="6700340" y="673722"/>
                </a:lnTo>
                <a:lnTo>
                  <a:pt x="6698178" y="725420"/>
                </a:lnTo>
                <a:lnTo>
                  <a:pt x="6693965" y="769750"/>
                </a:lnTo>
                <a:lnTo>
                  <a:pt x="6676656" y="839589"/>
                </a:lnTo>
                <a:lnTo>
                  <a:pt x="6653928" y="888250"/>
                </a:lnTo>
                <a:lnTo>
                  <a:pt x="6623422" y="931722"/>
                </a:lnTo>
                <a:lnTo>
                  <a:pt x="6586002" y="969141"/>
                </a:lnTo>
                <a:lnTo>
                  <a:pt x="6542529" y="999645"/>
                </a:lnTo>
                <a:lnTo>
                  <a:pt x="6461812" y="1032737"/>
                </a:lnTo>
                <a:lnTo>
                  <a:pt x="6424031" y="1039684"/>
                </a:lnTo>
                <a:lnTo>
                  <a:pt x="6379698" y="1043898"/>
                </a:lnTo>
                <a:lnTo>
                  <a:pt x="6328002" y="1046062"/>
                </a:lnTo>
                <a:lnTo>
                  <a:pt x="6268119" y="1046859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380738" y="3993490"/>
            <a:ext cx="465899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0980" marR="5080" indent="-1478915">
              <a:lnSpc>
                <a:spcPct val="112200"/>
              </a:lnSpc>
              <a:spcBef>
                <a:spcPts val="100"/>
              </a:spcBef>
            </a:pPr>
            <a:r>
              <a:rPr sz="2450" dirty="0">
                <a:latin typeface="Arial MT"/>
                <a:cs typeface="Arial MT"/>
              </a:rPr>
              <a:t>Calculate</a:t>
            </a:r>
            <a:r>
              <a:rPr sz="2450" spc="-4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the</a:t>
            </a:r>
            <a:r>
              <a:rPr sz="2450" spc="-4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number</a:t>
            </a:r>
            <a:r>
              <a:rPr sz="2450" spc="-4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of</a:t>
            </a:r>
            <a:r>
              <a:rPr sz="2450" spc="-45" dirty="0">
                <a:latin typeface="Arial MT"/>
                <a:cs typeface="Arial MT"/>
              </a:rPr>
              <a:t> </a:t>
            </a:r>
            <a:r>
              <a:rPr sz="2450" spc="-10" dirty="0">
                <a:latin typeface="Arial MT"/>
                <a:cs typeface="Arial MT"/>
              </a:rPr>
              <a:t>launches </a:t>
            </a:r>
            <a:r>
              <a:rPr sz="2450" dirty="0">
                <a:latin typeface="Arial MT"/>
                <a:cs typeface="Arial MT"/>
              </a:rPr>
              <a:t>on</a:t>
            </a:r>
            <a:r>
              <a:rPr sz="2450" spc="-1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each</a:t>
            </a:r>
            <a:r>
              <a:rPr sz="2450" spc="-15" dirty="0">
                <a:latin typeface="Arial MT"/>
                <a:cs typeface="Arial MT"/>
              </a:rPr>
              <a:t> </a:t>
            </a:r>
            <a:r>
              <a:rPr sz="2450" spc="-20" dirty="0">
                <a:latin typeface="Arial MT"/>
                <a:cs typeface="Arial MT"/>
              </a:rPr>
              <a:t>site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31248" y="5184415"/>
            <a:ext cx="555752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6135" marR="5080" indent="-2084070">
              <a:lnSpc>
                <a:spcPct val="112200"/>
              </a:lnSpc>
              <a:spcBef>
                <a:spcPts val="100"/>
              </a:spcBef>
            </a:pPr>
            <a:r>
              <a:rPr sz="2450" dirty="0">
                <a:latin typeface="Arial MT"/>
                <a:cs typeface="Arial MT"/>
              </a:rPr>
              <a:t>Calculate</a:t>
            </a:r>
            <a:r>
              <a:rPr sz="2450" spc="-5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the</a:t>
            </a:r>
            <a:r>
              <a:rPr sz="2450" spc="-4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number</a:t>
            </a:r>
            <a:r>
              <a:rPr sz="2450" spc="-4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and</a:t>
            </a:r>
            <a:r>
              <a:rPr sz="2450" spc="-5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occurrence</a:t>
            </a:r>
            <a:r>
              <a:rPr sz="2450" spc="-45" dirty="0">
                <a:latin typeface="Arial MT"/>
                <a:cs typeface="Arial MT"/>
              </a:rPr>
              <a:t> </a:t>
            </a:r>
            <a:r>
              <a:rPr sz="2450" spc="-25" dirty="0">
                <a:latin typeface="Arial MT"/>
                <a:cs typeface="Arial MT"/>
              </a:rPr>
              <a:t>of </a:t>
            </a:r>
            <a:r>
              <a:rPr sz="2450" dirty="0">
                <a:latin typeface="Arial MT"/>
                <a:cs typeface="Arial MT"/>
              </a:rPr>
              <a:t>each</a:t>
            </a:r>
            <a:r>
              <a:rPr sz="2450" spc="-30" dirty="0">
                <a:latin typeface="Arial MT"/>
                <a:cs typeface="Arial MT"/>
              </a:rPr>
              <a:t> </a:t>
            </a:r>
            <a:r>
              <a:rPr sz="2450" spc="-10" dirty="0">
                <a:latin typeface="Arial MT"/>
                <a:cs typeface="Arial MT"/>
              </a:rPr>
              <a:t>orbit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855488" y="6375974"/>
            <a:ext cx="555752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5080" indent="-304800">
              <a:lnSpc>
                <a:spcPct val="112200"/>
              </a:lnSpc>
              <a:spcBef>
                <a:spcPts val="100"/>
              </a:spcBef>
            </a:pPr>
            <a:r>
              <a:rPr sz="2450" dirty="0">
                <a:latin typeface="Arial MT"/>
                <a:cs typeface="Arial MT"/>
              </a:rPr>
              <a:t>Calculate</a:t>
            </a:r>
            <a:r>
              <a:rPr sz="2450" spc="-5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the</a:t>
            </a:r>
            <a:r>
              <a:rPr sz="2450" spc="-4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number</a:t>
            </a:r>
            <a:r>
              <a:rPr sz="2450" spc="-4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and</a:t>
            </a:r>
            <a:r>
              <a:rPr sz="2450" spc="-5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occurrence</a:t>
            </a:r>
            <a:r>
              <a:rPr sz="2450" spc="-45" dirty="0">
                <a:latin typeface="Arial MT"/>
                <a:cs typeface="Arial MT"/>
              </a:rPr>
              <a:t> </a:t>
            </a:r>
            <a:r>
              <a:rPr sz="2450" spc="-25" dirty="0">
                <a:latin typeface="Arial MT"/>
                <a:cs typeface="Arial MT"/>
              </a:rPr>
              <a:t>of </a:t>
            </a:r>
            <a:r>
              <a:rPr sz="2450" dirty="0">
                <a:latin typeface="Arial MT"/>
                <a:cs typeface="Arial MT"/>
              </a:rPr>
              <a:t>mission</a:t>
            </a:r>
            <a:r>
              <a:rPr sz="2450" spc="-5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outcome</a:t>
            </a:r>
            <a:r>
              <a:rPr sz="2450" spc="-4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per</a:t>
            </a:r>
            <a:r>
              <a:rPr sz="2450" spc="-4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orbit</a:t>
            </a:r>
            <a:r>
              <a:rPr sz="2450" spc="-45" dirty="0">
                <a:latin typeface="Arial MT"/>
                <a:cs typeface="Arial MT"/>
              </a:rPr>
              <a:t> </a:t>
            </a:r>
            <a:r>
              <a:rPr sz="2450" spc="-20" dirty="0">
                <a:latin typeface="Arial MT"/>
                <a:cs typeface="Arial MT"/>
              </a:rPr>
              <a:t>type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355757" y="7548840"/>
            <a:ext cx="6701155" cy="1047115"/>
          </a:xfrm>
          <a:custGeom>
            <a:avLst/>
            <a:gdLst/>
            <a:ahLst/>
            <a:cxnLst/>
            <a:rect l="l" t="t" r="r" b="b"/>
            <a:pathLst>
              <a:path w="6701155" h="1047115">
                <a:moveTo>
                  <a:pt x="6268119" y="1046859"/>
                </a:moveTo>
                <a:lnTo>
                  <a:pt x="433018" y="1046859"/>
                </a:lnTo>
                <a:lnTo>
                  <a:pt x="373136" y="1046062"/>
                </a:lnTo>
                <a:lnTo>
                  <a:pt x="321439" y="1043898"/>
                </a:lnTo>
                <a:lnTo>
                  <a:pt x="277107" y="1039684"/>
                </a:lnTo>
                <a:lnTo>
                  <a:pt x="207272" y="1022373"/>
                </a:lnTo>
                <a:lnTo>
                  <a:pt x="158609" y="999646"/>
                </a:lnTo>
                <a:lnTo>
                  <a:pt x="115136" y="969141"/>
                </a:lnTo>
                <a:lnTo>
                  <a:pt x="77716" y="931723"/>
                </a:lnTo>
                <a:lnTo>
                  <a:pt x="47210" y="888252"/>
                </a:lnTo>
                <a:lnTo>
                  <a:pt x="14119" y="807535"/>
                </a:lnTo>
                <a:lnTo>
                  <a:pt x="7173" y="769752"/>
                </a:lnTo>
                <a:lnTo>
                  <a:pt x="2960" y="725419"/>
                </a:lnTo>
                <a:lnTo>
                  <a:pt x="797" y="673723"/>
                </a:lnTo>
                <a:lnTo>
                  <a:pt x="0" y="613841"/>
                </a:lnTo>
                <a:lnTo>
                  <a:pt x="0" y="433017"/>
                </a:lnTo>
                <a:lnTo>
                  <a:pt x="797" y="373137"/>
                </a:lnTo>
                <a:lnTo>
                  <a:pt x="2960" y="321439"/>
                </a:lnTo>
                <a:lnTo>
                  <a:pt x="7173" y="277107"/>
                </a:lnTo>
                <a:lnTo>
                  <a:pt x="24482" y="207269"/>
                </a:lnTo>
                <a:lnTo>
                  <a:pt x="47210" y="158609"/>
                </a:lnTo>
                <a:lnTo>
                  <a:pt x="77716" y="115137"/>
                </a:lnTo>
                <a:lnTo>
                  <a:pt x="115136" y="77717"/>
                </a:lnTo>
                <a:lnTo>
                  <a:pt x="158609" y="47213"/>
                </a:lnTo>
                <a:lnTo>
                  <a:pt x="239324" y="14121"/>
                </a:lnTo>
                <a:lnTo>
                  <a:pt x="277107" y="7174"/>
                </a:lnTo>
                <a:lnTo>
                  <a:pt x="321439" y="2960"/>
                </a:lnTo>
                <a:lnTo>
                  <a:pt x="373136" y="796"/>
                </a:lnTo>
                <a:lnTo>
                  <a:pt x="433018" y="0"/>
                </a:lnTo>
                <a:lnTo>
                  <a:pt x="6268119" y="0"/>
                </a:lnTo>
                <a:lnTo>
                  <a:pt x="6328002" y="796"/>
                </a:lnTo>
                <a:lnTo>
                  <a:pt x="6379698" y="2960"/>
                </a:lnTo>
                <a:lnTo>
                  <a:pt x="6424031" y="7174"/>
                </a:lnTo>
                <a:lnTo>
                  <a:pt x="6493865" y="24487"/>
                </a:lnTo>
                <a:lnTo>
                  <a:pt x="6542529" y="47213"/>
                </a:lnTo>
                <a:lnTo>
                  <a:pt x="6586002" y="77717"/>
                </a:lnTo>
                <a:lnTo>
                  <a:pt x="6623422" y="115137"/>
                </a:lnTo>
                <a:lnTo>
                  <a:pt x="6653928" y="158609"/>
                </a:lnTo>
                <a:lnTo>
                  <a:pt x="6687018" y="239324"/>
                </a:lnTo>
                <a:lnTo>
                  <a:pt x="6693965" y="277107"/>
                </a:lnTo>
                <a:lnTo>
                  <a:pt x="6698178" y="321439"/>
                </a:lnTo>
                <a:lnTo>
                  <a:pt x="6700340" y="373137"/>
                </a:lnTo>
                <a:lnTo>
                  <a:pt x="6701137" y="433017"/>
                </a:lnTo>
                <a:lnTo>
                  <a:pt x="6701137" y="613841"/>
                </a:lnTo>
                <a:lnTo>
                  <a:pt x="6700340" y="673723"/>
                </a:lnTo>
                <a:lnTo>
                  <a:pt x="6698178" y="725419"/>
                </a:lnTo>
                <a:lnTo>
                  <a:pt x="6693965" y="769752"/>
                </a:lnTo>
                <a:lnTo>
                  <a:pt x="6676656" y="839591"/>
                </a:lnTo>
                <a:lnTo>
                  <a:pt x="6653928" y="888252"/>
                </a:lnTo>
                <a:lnTo>
                  <a:pt x="6623422" y="931723"/>
                </a:lnTo>
                <a:lnTo>
                  <a:pt x="6586002" y="969141"/>
                </a:lnTo>
                <a:lnTo>
                  <a:pt x="6542529" y="999646"/>
                </a:lnTo>
                <a:lnTo>
                  <a:pt x="6461812" y="1032737"/>
                </a:lnTo>
                <a:lnTo>
                  <a:pt x="6424031" y="1039684"/>
                </a:lnTo>
                <a:lnTo>
                  <a:pt x="6379698" y="1043898"/>
                </a:lnTo>
                <a:lnTo>
                  <a:pt x="6328002" y="1046062"/>
                </a:lnTo>
                <a:lnTo>
                  <a:pt x="6268119" y="1046859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355757" y="8740182"/>
            <a:ext cx="6701155" cy="1047115"/>
          </a:xfrm>
          <a:custGeom>
            <a:avLst/>
            <a:gdLst/>
            <a:ahLst/>
            <a:cxnLst/>
            <a:rect l="l" t="t" r="r" b="b"/>
            <a:pathLst>
              <a:path w="6701155" h="1047115">
                <a:moveTo>
                  <a:pt x="6268119" y="1046860"/>
                </a:moveTo>
                <a:lnTo>
                  <a:pt x="433018" y="1046860"/>
                </a:lnTo>
                <a:lnTo>
                  <a:pt x="373136" y="1046063"/>
                </a:lnTo>
                <a:lnTo>
                  <a:pt x="321439" y="1043899"/>
                </a:lnTo>
                <a:lnTo>
                  <a:pt x="277107" y="1039685"/>
                </a:lnTo>
                <a:lnTo>
                  <a:pt x="207272" y="1022373"/>
                </a:lnTo>
                <a:lnTo>
                  <a:pt x="158609" y="999646"/>
                </a:lnTo>
                <a:lnTo>
                  <a:pt x="115136" y="969142"/>
                </a:lnTo>
                <a:lnTo>
                  <a:pt x="77716" y="931723"/>
                </a:lnTo>
                <a:lnTo>
                  <a:pt x="47210" y="888251"/>
                </a:lnTo>
                <a:lnTo>
                  <a:pt x="14119" y="807535"/>
                </a:lnTo>
                <a:lnTo>
                  <a:pt x="7173" y="769751"/>
                </a:lnTo>
                <a:lnTo>
                  <a:pt x="2960" y="725420"/>
                </a:lnTo>
                <a:lnTo>
                  <a:pt x="797" y="673723"/>
                </a:lnTo>
                <a:lnTo>
                  <a:pt x="0" y="613841"/>
                </a:lnTo>
                <a:lnTo>
                  <a:pt x="0" y="433018"/>
                </a:lnTo>
                <a:lnTo>
                  <a:pt x="797" y="373137"/>
                </a:lnTo>
                <a:lnTo>
                  <a:pt x="2960" y="321439"/>
                </a:lnTo>
                <a:lnTo>
                  <a:pt x="7173" y="277107"/>
                </a:lnTo>
                <a:lnTo>
                  <a:pt x="24482" y="207269"/>
                </a:lnTo>
                <a:lnTo>
                  <a:pt x="47210" y="158607"/>
                </a:lnTo>
                <a:lnTo>
                  <a:pt x="77716" y="115137"/>
                </a:lnTo>
                <a:lnTo>
                  <a:pt x="115136" y="77717"/>
                </a:lnTo>
                <a:lnTo>
                  <a:pt x="158609" y="47213"/>
                </a:lnTo>
                <a:lnTo>
                  <a:pt x="239324" y="14122"/>
                </a:lnTo>
                <a:lnTo>
                  <a:pt x="277107" y="7174"/>
                </a:lnTo>
                <a:lnTo>
                  <a:pt x="321439" y="2961"/>
                </a:lnTo>
                <a:lnTo>
                  <a:pt x="373136" y="797"/>
                </a:lnTo>
                <a:lnTo>
                  <a:pt x="433018" y="0"/>
                </a:lnTo>
                <a:lnTo>
                  <a:pt x="6268119" y="0"/>
                </a:lnTo>
                <a:lnTo>
                  <a:pt x="6328002" y="797"/>
                </a:lnTo>
                <a:lnTo>
                  <a:pt x="6379698" y="2961"/>
                </a:lnTo>
                <a:lnTo>
                  <a:pt x="6424031" y="7174"/>
                </a:lnTo>
                <a:lnTo>
                  <a:pt x="6493865" y="24486"/>
                </a:lnTo>
                <a:lnTo>
                  <a:pt x="6542529" y="47213"/>
                </a:lnTo>
                <a:lnTo>
                  <a:pt x="6586002" y="77717"/>
                </a:lnTo>
                <a:lnTo>
                  <a:pt x="6623422" y="115137"/>
                </a:lnTo>
                <a:lnTo>
                  <a:pt x="6653928" y="158607"/>
                </a:lnTo>
                <a:lnTo>
                  <a:pt x="6687018" y="239324"/>
                </a:lnTo>
                <a:lnTo>
                  <a:pt x="6693965" y="277107"/>
                </a:lnTo>
                <a:lnTo>
                  <a:pt x="6698178" y="321439"/>
                </a:lnTo>
                <a:lnTo>
                  <a:pt x="6700340" y="373137"/>
                </a:lnTo>
                <a:lnTo>
                  <a:pt x="6701137" y="433018"/>
                </a:lnTo>
                <a:lnTo>
                  <a:pt x="6701137" y="613841"/>
                </a:lnTo>
                <a:lnTo>
                  <a:pt x="6700340" y="673723"/>
                </a:lnTo>
                <a:lnTo>
                  <a:pt x="6698178" y="725420"/>
                </a:lnTo>
                <a:lnTo>
                  <a:pt x="6693965" y="769751"/>
                </a:lnTo>
                <a:lnTo>
                  <a:pt x="6676656" y="839589"/>
                </a:lnTo>
                <a:lnTo>
                  <a:pt x="6653928" y="888251"/>
                </a:lnTo>
                <a:lnTo>
                  <a:pt x="6623422" y="931723"/>
                </a:lnTo>
                <a:lnTo>
                  <a:pt x="6586002" y="969142"/>
                </a:lnTo>
                <a:lnTo>
                  <a:pt x="6542529" y="999646"/>
                </a:lnTo>
                <a:lnTo>
                  <a:pt x="6461812" y="1032737"/>
                </a:lnTo>
                <a:lnTo>
                  <a:pt x="6424031" y="1039685"/>
                </a:lnTo>
                <a:lnTo>
                  <a:pt x="6379698" y="1043899"/>
                </a:lnTo>
                <a:lnTo>
                  <a:pt x="6328002" y="1046063"/>
                </a:lnTo>
                <a:lnTo>
                  <a:pt x="6268119" y="1046860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544625" y="7567521"/>
            <a:ext cx="43307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635" marR="5080" indent="-623570">
              <a:lnSpc>
                <a:spcPct val="112200"/>
              </a:lnSpc>
              <a:spcBef>
                <a:spcPts val="100"/>
              </a:spcBef>
            </a:pPr>
            <a:r>
              <a:rPr sz="2450" dirty="0">
                <a:latin typeface="Arial MT"/>
                <a:cs typeface="Arial MT"/>
              </a:rPr>
              <a:t>Create</a:t>
            </a:r>
            <a:r>
              <a:rPr sz="2450" spc="-5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a</a:t>
            </a:r>
            <a:r>
              <a:rPr sz="2450" spc="-4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landing</a:t>
            </a:r>
            <a:r>
              <a:rPr sz="2450" spc="-4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outcome</a:t>
            </a:r>
            <a:r>
              <a:rPr sz="2450" spc="-45" dirty="0">
                <a:latin typeface="Arial MT"/>
                <a:cs typeface="Arial MT"/>
              </a:rPr>
              <a:t> </a:t>
            </a:r>
            <a:r>
              <a:rPr sz="2450" spc="-10" dirty="0">
                <a:latin typeface="Arial MT"/>
                <a:cs typeface="Arial MT"/>
              </a:rPr>
              <a:t>label </a:t>
            </a:r>
            <a:r>
              <a:rPr sz="2450" dirty="0">
                <a:latin typeface="Arial MT"/>
                <a:cs typeface="Arial MT"/>
              </a:rPr>
              <a:t>from</a:t>
            </a:r>
            <a:r>
              <a:rPr sz="2450" spc="-2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Outcome</a:t>
            </a:r>
            <a:r>
              <a:rPr sz="2450" spc="-20" dirty="0">
                <a:latin typeface="Arial MT"/>
                <a:cs typeface="Arial MT"/>
              </a:rPr>
              <a:t> </a:t>
            </a:r>
            <a:r>
              <a:rPr sz="2450" spc="-10" dirty="0">
                <a:latin typeface="Arial MT"/>
                <a:cs typeface="Arial MT"/>
              </a:rPr>
              <a:t>column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435100" y="8758446"/>
            <a:ext cx="255016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2320" marR="5080" indent="-770255">
              <a:lnSpc>
                <a:spcPct val="112200"/>
              </a:lnSpc>
              <a:spcBef>
                <a:spcPts val="100"/>
              </a:spcBef>
            </a:pPr>
            <a:r>
              <a:rPr sz="2450" dirty="0">
                <a:latin typeface="Arial MT"/>
                <a:cs typeface="Arial MT"/>
              </a:rPr>
              <a:t>Exporting</a:t>
            </a:r>
            <a:r>
              <a:rPr sz="2450" spc="-3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the</a:t>
            </a:r>
            <a:r>
              <a:rPr sz="2450" spc="-30" dirty="0">
                <a:latin typeface="Arial MT"/>
                <a:cs typeface="Arial MT"/>
              </a:rPr>
              <a:t> </a:t>
            </a:r>
            <a:r>
              <a:rPr sz="2450" spc="-20" dirty="0">
                <a:latin typeface="Arial MT"/>
                <a:cs typeface="Arial MT"/>
              </a:rPr>
              <a:t>data </a:t>
            </a:r>
            <a:r>
              <a:rPr sz="2450" dirty="0">
                <a:latin typeface="Arial MT"/>
                <a:cs typeface="Arial MT"/>
              </a:rPr>
              <a:t>to</a:t>
            </a:r>
            <a:r>
              <a:rPr sz="2450" spc="-10" dirty="0">
                <a:latin typeface="Arial MT"/>
                <a:cs typeface="Arial MT"/>
              </a:rPr>
              <a:t> </a:t>
            </a:r>
            <a:r>
              <a:rPr sz="2450" spc="-25" dirty="0">
                <a:latin typeface="Arial MT"/>
                <a:cs typeface="Arial MT"/>
              </a:rPr>
              <a:t>CSV</a:t>
            </a:r>
            <a:endParaRPr sz="245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5388885" y="3401767"/>
            <a:ext cx="635000" cy="535940"/>
            <a:chOff x="15388885" y="3401767"/>
            <a:chExt cx="635000" cy="535940"/>
          </a:xfrm>
        </p:grpSpPr>
        <p:sp>
          <p:nvSpPr>
            <p:cNvPr id="16" name="object 16"/>
            <p:cNvSpPr/>
            <p:nvPr/>
          </p:nvSpPr>
          <p:spPr>
            <a:xfrm>
              <a:off x="15415060" y="3427942"/>
              <a:ext cx="582930" cy="483234"/>
            </a:xfrm>
            <a:custGeom>
              <a:avLst/>
              <a:gdLst/>
              <a:ahLst/>
              <a:cxnLst/>
              <a:rect l="l" t="t" r="r" b="b"/>
              <a:pathLst>
                <a:path w="582930" h="483235">
                  <a:moveTo>
                    <a:pt x="291266" y="483235"/>
                  </a:moveTo>
                  <a:lnTo>
                    <a:pt x="0" y="214776"/>
                  </a:lnTo>
                  <a:lnTo>
                    <a:pt x="198066" y="214776"/>
                  </a:lnTo>
                  <a:lnTo>
                    <a:pt x="198066" y="0"/>
                  </a:lnTo>
                  <a:lnTo>
                    <a:pt x="384467" y="0"/>
                  </a:lnTo>
                  <a:lnTo>
                    <a:pt x="384467" y="214776"/>
                  </a:lnTo>
                  <a:lnTo>
                    <a:pt x="582534" y="214776"/>
                  </a:lnTo>
                  <a:lnTo>
                    <a:pt x="291266" y="483235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415060" y="3427942"/>
              <a:ext cx="582930" cy="483234"/>
            </a:xfrm>
            <a:custGeom>
              <a:avLst/>
              <a:gdLst/>
              <a:ahLst/>
              <a:cxnLst/>
              <a:rect l="l" t="t" r="r" b="b"/>
              <a:pathLst>
                <a:path w="582930" h="483235">
                  <a:moveTo>
                    <a:pt x="384474" y="214776"/>
                  </a:moveTo>
                  <a:lnTo>
                    <a:pt x="582537" y="214776"/>
                  </a:lnTo>
                  <a:lnTo>
                    <a:pt x="291267" y="483235"/>
                  </a:lnTo>
                  <a:lnTo>
                    <a:pt x="0" y="214776"/>
                  </a:lnTo>
                  <a:lnTo>
                    <a:pt x="198062" y="214776"/>
                  </a:lnTo>
                  <a:lnTo>
                    <a:pt x="198062" y="0"/>
                  </a:lnTo>
                  <a:lnTo>
                    <a:pt x="384474" y="0"/>
                  </a:lnTo>
                  <a:lnTo>
                    <a:pt x="384474" y="214776"/>
                  </a:lnTo>
                  <a:close/>
                </a:path>
              </a:pathLst>
            </a:custGeom>
            <a:ln w="52349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8102581" y="820649"/>
            <a:ext cx="4330065" cy="77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50" dirty="0">
                <a:solidFill>
                  <a:schemeClr val="tx1"/>
                </a:solidFill>
              </a:rPr>
              <a:t>Data</a:t>
            </a:r>
            <a:r>
              <a:rPr sz="4950" spc="-235" dirty="0">
                <a:solidFill>
                  <a:schemeClr val="tx1"/>
                </a:solidFill>
              </a:rPr>
              <a:t> </a:t>
            </a:r>
            <a:r>
              <a:rPr sz="4950" spc="-10" dirty="0">
                <a:solidFill>
                  <a:schemeClr val="tx1"/>
                </a:solidFill>
              </a:rPr>
              <a:t>Wrangling</a:t>
            </a:r>
            <a:endParaRPr sz="49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8124" y="1953037"/>
            <a:ext cx="17044670" cy="7274427"/>
          </a:xfrm>
          <a:prstGeom prst="rect">
            <a:avLst/>
          </a:prstGeom>
        </p:spPr>
        <p:txBody>
          <a:bodyPr vert="horz" wrap="square" lIns="0" tIns="274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4050" dirty="0">
                <a:solidFill>
                  <a:schemeClr val="tx1"/>
                </a:solidFill>
                <a:latin typeface="Arial MT"/>
                <a:cs typeface="Arial MT"/>
              </a:rPr>
              <a:t>Charts</a:t>
            </a:r>
            <a:r>
              <a:rPr sz="40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4050" dirty="0">
                <a:solidFill>
                  <a:schemeClr val="tx1"/>
                </a:solidFill>
                <a:latin typeface="Arial MT"/>
                <a:cs typeface="Arial MT"/>
              </a:rPr>
              <a:t>were</a:t>
            </a:r>
            <a:r>
              <a:rPr sz="4050" spc="-10" dirty="0">
                <a:solidFill>
                  <a:schemeClr val="tx1"/>
                </a:solidFill>
                <a:latin typeface="Arial MT"/>
                <a:cs typeface="Arial MT"/>
              </a:rPr>
              <a:t> plotted:</a:t>
            </a:r>
            <a:endParaRPr sz="405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765810" marR="201295">
              <a:lnSpc>
                <a:spcPct val="110700"/>
              </a:lnSpc>
              <a:spcBef>
                <a:spcPts val="1375"/>
              </a:spcBef>
            </a:pP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Flight</a:t>
            </a:r>
            <a:r>
              <a:rPr sz="36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Number</a:t>
            </a:r>
            <a:r>
              <a:rPr sz="36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vs.</a:t>
            </a:r>
            <a:r>
              <a:rPr sz="36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Payload</a:t>
            </a:r>
            <a:r>
              <a:rPr sz="36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Mass,</a:t>
            </a:r>
            <a:r>
              <a:rPr sz="36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Flight</a:t>
            </a:r>
            <a:r>
              <a:rPr sz="36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Number</a:t>
            </a:r>
            <a:r>
              <a:rPr sz="36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vs.</a:t>
            </a:r>
            <a:r>
              <a:rPr sz="36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Launch</a:t>
            </a:r>
            <a:r>
              <a:rPr sz="36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Site,</a:t>
            </a:r>
            <a:r>
              <a:rPr sz="36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Payload</a:t>
            </a:r>
            <a:r>
              <a:rPr sz="3600" spc="-20" dirty="0">
                <a:solidFill>
                  <a:schemeClr val="tx1"/>
                </a:solidFill>
                <a:latin typeface="Arial MT"/>
                <a:cs typeface="Arial MT"/>
              </a:rPr>
              <a:t> Mass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vs.</a:t>
            </a:r>
            <a:r>
              <a:rPr sz="360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Launch</a:t>
            </a:r>
            <a:r>
              <a:rPr sz="360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Site,</a:t>
            </a:r>
            <a:r>
              <a:rPr sz="360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Orbit</a:t>
            </a:r>
            <a:r>
              <a:rPr sz="3600" spc="-1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Type</a:t>
            </a:r>
            <a:r>
              <a:rPr sz="360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vs.</a:t>
            </a:r>
            <a:r>
              <a:rPr sz="360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Success</a:t>
            </a:r>
            <a:r>
              <a:rPr sz="360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Rate,</a:t>
            </a:r>
            <a:r>
              <a:rPr sz="360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Flight</a:t>
            </a:r>
            <a:r>
              <a:rPr sz="360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Number</a:t>
            </a:r>
            <a:r>
              <a:rPr sz="360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vs.</a:t>
            </a:r>
            <a:r>
              <a:rPr sz="360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Orbit</a:t>
            </a:r>
            <a:r>
              <a:rPr sz="3600" spc="-1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spc="-20" dirty="0">
                <a:solidFill>
                  <a:schemeClr val="tx1"/>
                </a:solidFill>
                <a:latin typeface="Arial MT"/>
                <a:cs typeface="Arial MT"/>
              </a:rPr>
              <a:t>Type,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Payload</a:t>
            </a:r>
            <a:r>
              <a:rPr sz="3600" spc="-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Mass</a:t>
            </a:r>
            <a:r>
              <a:rPr sz="3600" spc="-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vs</a:t>
            </a:r>
            <a:r>
              <a:rPr sz="3600" spc="-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Orbit</a:t>
            </a:r>
            <a:r>
              <a:rPr sz="3600" spc="-1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Type</a:t>
            </a:r>
            <a:r>
              <a:rPr sz="360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sz="3600" spc="-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Success</a:t>
            </a:r>
            <a:r>
              <a:rPr sz="3600" spc="-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Rate</a:t>
            </a:r>
            <a:r>
              <a:rPr sz="3600" spc="-1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spc="-35" dirty="0">
                <a:solidFill>
                  <a:schemeClr val="tx1"/>
                </a:solidFill>
                <a:latin typeface="Arial MT"/>
                <a:cs typeface="Arial MT"/>
              </a:rPr>
              <a:t>Yearly</a:t>
            </a:r>
            <a:r>
              <a:rPr sz="3600" spc="-114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spc="-10" dirty="0">
                <a:solidFill>
                  <a:schemeClr val="tx1"/>
                </a:solidFill>
                <a:latin typeface="Arial MT"/>
                <a:cs typeface="Arial MT"/>
              </a:rPr>
              <a:t>Trend</a:t>
            </a:r>
            <a:endParaRPr sz="3600" dirty="0">
              <a:solidFill>
                <a:schemeClr val="tx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20"/>
              </a:spcBef>
            </a:pPr>
            <a:endParaRPr sz="36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 marR="1484630">
              <a:lnSpc>
                <a:spcPct val="110700"/>
              </a:lnSpc>
            </a:pP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Scatter</a:t>
            </a:r>
            <a:r>
              <a:rPr sz="36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plots</a:t>
            </a:r>
            <a:r>
              <a:rPr sz="36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show</a:t>
            </a:r>
            <a:r>
              <a:rPr sz="36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6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relationship</a:t>
            </a:r>
            <a:r>
              <a:rPr sz="36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between</a:t>
            </a:r>
            <a:r>
              <a:rPr sz="36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variables.</a:t>
            </a:r>
            <a:r>
              <a:rPr sz="36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If</a:t>
            </a:r>
            <a:r>
              <a:rPr sz="36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sz="36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relationship</a:t>
            </a:r>
            <a:r>
              <a:rPr sz="36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spc="-10" dirty="0">
                <a:solidFill>
                  <a:schemeClr val="tx1"/>
                </a:solidFill>
                <a:latin typeface="Arial MT"/>
                <a:cs typeface="Arial MT"/>
              </a:rPr>
              <a:t>exists,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they</a:t>
            </a:r>
            <a:r>
              <a:rPr sz="36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could</a:t>
            </a:r>
            <a:r>
              <a:rPr sz="36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be</a:t>
            </a:r>
            <a:r>
              <a:rPr sz="36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used</a:t>
            </a:r>
            <a:r>
              <a:rPr sz="36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in</a:t>
            </a:r>
            <a:r>
              <a:rPr sz="36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machine</a:t>
            </a:r>
            <a:r>
              <a:rPr sz="36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learning</a:t>
            </a:r>
            <a:r>
              <a:rPr sz="36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spc="-10" dirty="0">
                <a:solidFill>
                  <a:schemeClr val="tx1"/>
                </a:solidFill>
                <a:latin typeface="Arial MT"/>
                <a:cs typeface="Arial MT"/>
              </a:rPr>
              <a:t>model.</a:t>
            </a:r>
            <a:endParaRPr sz="36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10700"/>
              </a:lnSpc>
              <a:spcBef>
                <a:spcPts val="1800"/>
              </a:spcBef>
            </a:pP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Bar</a:t>
            </a:r>
            <a:r>
              <a:rPr sz="36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charts</a:t>
            </a:r>
            <a:r>
              <a:rPr sz="36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show</a:t>
            </a:r>
            <a:r>
              <a:rPr sz="36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comparisons</a:t>
            </a:r>
            <a:r>
              <a:rPr sz="36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among</a:t>
            </a:r>
            <a:r>
              <a:rPr sz="36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discrete</a:t>
            </a:r>
            <a:r>
              <a:rPr sz="36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categories.</a:t>
            </a:r>
            <a:r>
              <a:rPr sz="3600" spc="-9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6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goal</a:t>
            </a:r>
            <a:r>
              <a:rPr sz="36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is</a:t>
            </a:r>
            <a:r>
              <a:rPr sz="36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sz="36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show</a:t>
            </a:r>
            <a:r>
              <a:rPr sz="36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spc="-25" dirty="0">
                <a:solidFill>
                  <a:schemeClr val="tx1"/>
                </a:solidFill>
                <a:latin typeface="Arial MT"/>
                <a:cs typeface="Arial MT"/>
              </a:rPr>
              <a:t>the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relationship</a:t>
            </a:r>
            <a:r>
              <a:rPr sz="36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between</a:t>
            </a:r>
            <a:r>
              <a:rPr sz="36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6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specific</a:t>
            </a:r>
            <a:r>
              <a:rPr sz="36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categories</a:t>
            </a:r>
            <a:r>
              <a:rPr sz="36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being</a:t>
            </a:r>
            <a:r>
              <a:rPr sz="36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compared</a:t>
            </a:r>
            <a:r>
              <a:rPr sz="36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sz="36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sz="36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measured</a:t>
            </a:r>
            <a:r>
              <a:rPr sz="36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spc="-10" dirty="0">
                <a:solidFill>
                  <a:schemeClr val="tx1"/>
                </a:solidFill>
                <a:latin typeface="Arial MT"/>
                <a:cs typeface="Arial MT"/>
              </a:rPr>
              <a:t>value.</a:t>
            </a:r>
            <a:endParaRPr sz="36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20"/>
              </a:spcBef>
            </a:pP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Line</a:t>
            </a:r>
            <a:r>
              <a:rPr sz="36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charts</a:t>
            </a:r>
            <a:r>
              <a:rPr sz="36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show</a:t>
            </a:r>
            <a:r>
              <a:rPr sz="36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trends</a:t>
            </a:r>
            <a:r>
              <a:rPr sz="36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in</a:t>
            </a:r>
            <a:r>
              <a:rPr sz="36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data</a:t>
            </a:r>
            <a:r>
              <a:rPr sz="36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over</a:t>
            </a:r>
            <a:r>
              <a:rPr sz="36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time</a:t>
            </a:r>
            <a:r>
              <a:rPr sz="36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chemeClr val="tx1"/>
                </a:solidFill>
                <a:latin typeface="Arial MT"/>
                <a:cs typeface="Arial MT"/>
              </a:rPr>
              <a:t>(time</a:t>
            </a:r>
            <a:r>
              <a:rPr sz="3600" spc="-10" dirty="0">
                <a:solidFill>
                  <a:schemeClr val="tx1"/>
                </a:solidFill>
                <a:latin typeface="Arial MT"/>
                <a:cs typeface="Arial MT"/>
              </a:rPr>
              <a:t> series).</a:t>
            </a:r>
            <a:endParaRPr sz="360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56810" y="925659"/>
            <a:ext cx="921194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dirty="0">
                <a:solidFill>
                  <a:schemeClr val="tx1"/>
                </a:solidFill>
                <a:latin typeface="Arial"/>
                <a:cs typeface="Arial"/>
              </a:rPr>
              <a:t>EDA</a:t>
            </a:r>
            <a:r>
              <a:rPr sz="5500" spc="-3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5500" dirty="0">
                <a:solidFill>
                  <a:schemeClr val="tx1"/>
                </a:solidFill>
                <a:latin typeface="Arial"/>
                <a:cs typeface="Arial"/>
              </a:rPr>
              <a:t>with</a:t>
            </a:r>
            <a:r>
              <a:rPr sz="5500" spc="-1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5500" dirty="0">
                <a:solidFill>
                  <a:schemeClr val="tx1"/>
                </a:solidFill>
                <a:latin typeface="Arial"/>
                <a:cs typeface="Arial"/>
              </a:rPr>
              <a:t>Data</a:t>
            </a:r>
            <a:r>
              <a:rPr sz="5500" spc="-1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5500" spc="-10" dirty="0">
                <a:solidFill>
                  <a:schemeClr val="tx1"/>
                </a:solidFill>
                <a:latin typeface="Arial"/>
                <a:cs typeface="Arial"/>
              </a:rPr>
              <a:t>Visualization</a:t>
            </a:r>
            <a:endParaRPr sz="55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0068" y="2011154"/>
            <a:ext cx="17774285" cy="7668259"/>
          </a:xfrm>
          <a:prstGeom prst="rect">
            <a:avLst/>
          </a:prstGeom>
        </p:spPr>
        <p:txBody>
          <a:bodyPr vert="horz" wrap="square" lIns="0" tIns="235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5"/>
              </a:spcBef>
            </a:pP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Performed</a:t>
            </a:r>
            <a:r>
              <a:rPr sz="2800" spc="-1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SQL</a:t>
            </a:r>
            <a:r>
              <a:rPr sz="2800" spc="-1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Arial MT"/>
                <a:cs typeface="Arial MT"/>
              </a:rPr>
              <a:t>queries:</a:t>
            </a:r>
            <a:endParaRPr sz="28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056640" indent="-243204">
              <a:lnSpc>
                <a:spcPct val="100000"/>
              </a:lnSpc>
              <a:spcBef>
                <a:spcPts val="1565"/>
              </a:spcBef>
              <a:buChar char="•"/>
              <a:tabLst>
                <a:tab pos="1056640" algn="l"/>
              </a:tabLst>
            </a:pP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Displaying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5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names</a:t>
            </a:r>
            <a:r>
              <a:rPr sz="25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25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5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unique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launch</a:t>
            </a:r>
            <a:r>
              <a:rPr sz="25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sites</a:t>
            </a:r>
            <a:r>
              <a:rPr sz="25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in</a:t>
            </a:r>
            <a:r>
              <a:rPr sz="25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5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space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chemeClr val="tx1"/>
                </a:solidFill>
                <a:latin typeface="Arial MT"/>
                <a:cs typeface="Arial MT"/>
              </a:rPr>
              <a:t>mission</a:t>
            </a:r>
            <a:endParaRPr sz="25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056640" indent="-243204">
              <a:lnSpc>
                <a:spcPct val="100000"/>
              </a:lnSpc>
              <a:spcBef>
                <a:spcPts val="1545"/>
              </a:spcBef>
              <a:buChar char="•"/>
              <a:tabLst>
                <a:tab pos="1056640" algn="l"/>
              </a:tabLst>
            </a:pP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Displaying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5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records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where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launch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sites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begin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with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string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chemeClr val="tx1"/>
                </a:solidFill>
                <a:latin typeface="Arial MT"/>
                <a:cs typeface="Arial MT"/>
              </a:rPr>
              <a:t>‘CCA'</a:t>
            </a:r>
            <a:endParaRPr sz="25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056640" indent="-243204">
              <a:lnSpc>
                <a:spcPct val="100000"/>
              </a:lnSpc>
              <a:spcBef>
                <a:spcPts val="1545"/>
              </a:spcBef>
              <a:buChar char="•"/>
              <a:tabLst>
                <a:tab pos="1056640" algn="l"/>
              </a:tabLst>
            </a:pP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Displaying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total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payload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mass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carried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by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boosters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launched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by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NASA</a:t>
            </a:r>
            <a:r>
              <a:rPr sz="2500" spc="-16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chemeClr val="tx1"/>
                </a:solidFill>
                <a:latin typeface="Arial MT"/>
                <a:cs typeface="Arial MT"/>
              </a:rPr>
              <a:t>(CRS)</a:t>
            </a:r>
            <a:endParaRPr sz="25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056640" indent="-243204">
              <a:lnSpc>
                <a:spcPct val="100000"/>
              </a:lnSpc>
              <a:spcBef>
                <a:spcPts val="1545"/>
              </a:spcBef>
              <a:buChar char="•"/>
              <a:tabLst>
                <a:tab pos="1056640" algn="l"/>
              </a:tabLst>
            </a:pP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Displaying</a:t>
            </a:r>
            <a:r>
              <a:rPr sz="25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average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payload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mass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carried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by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booster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version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F9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spc="-20" dirty="0">
                <a:solidFill>
                  <a:schemeClr val="tx1"/>
                </a:solidFill>
                <a:latin typeface="Arial MT"/>
                <a:cs typeface="Arial MT"/>
              </a:rPr>
              <a:t>v1.1</a:t>
            </a:r>
            <a:endParaRPr sz="25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056640" indent="-243204">
              <a:lnSpc>
                <a:spcPct val="100000"/>
              </a:lnSpc>
              <a:spcBef>
                <a:spcPts val="1545"/>
              </a:spcBef>
              <a:buChar char="•"/>
              <a:tabLst>
                <a:tab pos="1056640" algn="l"/>
              </a:tabLst>
            </a:pP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Listing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date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when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first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successful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landing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outcome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in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ground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pad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was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chemeClr val="tx1"/>
                </a:solidFill>
                <a:latin typeface="Arial MT"/>
                <a:cs typeface="Arial MT"/>
              </a:rPr>
              <a:t>achieved</a:t>
            </a:r>
            <a:endParaRPr sz="25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056640" marR="5080" indent="-243840">
              <a:lnSpc>
                <a:spcPct val="109900"/>
              </a:lnSpc>
              <a:spcBef>
                <a:spcPts val="950"/>
              </a:spcBef>
              <a:buChar char="•"/>
              <a:tabLst>
                <a:tab pos="1056640" algn="l"/>
              </a:tabLst>
            </a:pP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Listing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names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boosters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which</a:t>
            </a:r>
            <a:r>
              <a:rPr sz="25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have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success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in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drone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ship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have</a:t>
            </a:r>
            <a:r>
              <a:rPr sz="25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payload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mass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greater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than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4000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but</a:t>
            </a:r>
            <a:r>
              <a:rPr sz="2500" spc="-20" dirty="0">
                <a:solidFill>
                  <a:schemeClr val="tx1"/>
                </a:solidFill>
                <a:latin typeface="Arial MT"/>
                <a:cs typeface="Arial MT"/>
              </a:rPr>
              <a:t> less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than</a:t>
            </a:r>
            <a:r>
              <a:rPr sz="2500" spc="-20" dirty="0">
                <a:solidFill>
                  <a:schemeClr val="tx1"/>
                </a:solidFill>
                <a:latin typeface="Arial MT"/>
                <a:cs typeface="Arial MT"/>
              </a:rPr>
              <a:t> 6000</a:t>
            </a:r>
            <a:endParaRPr sz="25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056640" indent="-243204">
              <a:lnSpc>
                <a:spcPct val="100000"/>
              </a:lnSpc>
              <a:spcBef>
                <a:spcPts val="1839"/>
              </a:spcBef>
              <a:buChar char="•"/>
              <a:tabLst>
                <a:tab pos="1056640" algn="l"/>
              </a:tabLst>
            </a:pP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Listing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total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number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successful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failure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mission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chemeClr val="tx1"/>
                </a:solidFill>
                <a:latin typeface="Arial MT"/>
                <a:cs typeface="Arial MT"/>
              </a:rPr>
              <a:t>outcomes</a:t>
            </a:r>
            <a:endParaRPr sz="25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056640" indent="-243204">
              <a:lnSpc>
                <a:spcPct val="100000"/>
              </a:lnSpc>
              <a:spcBef>
                <a:spcPts val="1545"/>
              </a:spcBef>
              <a:buChar char="•"/>
              <a:tabLst>
                <a:tab pos="1056640" algn="l"/>
              </a:tabLst>
            </a:pP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Listing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names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booster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versions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which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have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carried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maximum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payload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spc="-20" dirty="0">
                <a:solidFill>
                  <a:schemeClr val="tx1"/>
                </a:solidFill>
                <a:latin typeface="Arial MT"/>
                <a:cs typeface="Arial MT"/>
              </a:rPr>
              <a:t>mass</a:t>
            </a:r>
            <a:endParaRPr sz="25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056640" marR="304800" indent="-243840">
              <a:lnSpc>
                <a:spcPct val="109900"/>
              </a:lnSpc>
              <a:spcBef>
                <a:spcPts val="955"/>
              </a:spcBef>
              <a:buChar char="•"/>
              <a:tabLst>
                <a:tab pos="1056640" algn="l"/>
              </a:tabLst>
            </a:pP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Listing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5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failed</a:t>
            </a:r>
            <a:r>
              <a:rPr sz="25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landing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outcomes</a:t>
            </a:r>
            <a:r>
              <a:rPr sz="25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in</a:t>
            </a:r>
            <a:r>
              <a:rPr sz="25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drone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ship,</a:t>
            </a:r>
            <a:r>
              <a:rPr sz="25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their</a:t>
            </a:r>
            <a:r>
              <a:rPr sz="25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booster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versions</a:t>
            </a:r>
            <a:r>
              <a:rPr sz="25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sz="25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launch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site</a:t>
            </a:r>
            <a:r>
              <a:rPr sz="25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names</a:t>
            </a:r>
            <a:r>
              <a:rPr sz="25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for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5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months</a:t>
            </a:r>
            <a:r>
              <a:rPr sz="25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in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spc="-20" dirty="0">
                <a:solidFill>
                  <a:schemeClr val="tx1"/>
                </a:solidFill>
                <a:latin typeface="Arial MT"/>
                <a:cs typeface="Arial MT"/>
              </a:rPr>
              <a:t>year 2015</a:t>
            </a:r>
            <a:endParaRPr sz="25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056640" marR="905510" indent="-243840">
              <a:lnSpc>
                <a:spcPct val="109900"/>
              </a:lnSpc>
              <a:spcBef>
                <a:spcPts val="1245"/>
              </a:spcBef>
              <a:buChar char="•"/>
              <a:tabLst>
                <a:tab pos="1056640" algn="l"/>
              </a:tabLst>
            </a:pP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Ranking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count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landing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outcomes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(such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as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Failure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(drone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ship)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or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Success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(ground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pad))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between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spc="-20" dirty="0">
                <a:solidFill>
                  <a:schemeClr val="tx1"/>
                </a:solidFill>
                <a:latin typeface="Arial MT"/>
                <a:cs typeface="Arial MT"/>
              </a:rPr>
              <a:t>date </a:t>
            </a:r>
            <a:r>
              <a:rPr sz="2500" spc="-10" dirty="0">
                <a:solidFill>
                  <a:schemeClr val="tx1"/>
                </a:solidFill>
                <a:latin typeface="Arial MT"/>
                <a:cs typeface="Arial MT"/>
              </a:rPr>
              <a:t>2010-06-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04</a:t>
            </a:r>
            <a:r>
              <a:rPr sz="25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sz="2500" spc="-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chemeClr val="tx1"/>
                </a:solidFill>
                <a:latin typeface="Arial MT"/>
                <a:cs typeface="Arial MT"/>
              </a:rPr>
              <a:t>2017-03-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20 in</a:t>
            </a:r>
            <a:r>
              <a:rPr sz="2500" spc="-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descending </a:t>
            </a:r>
            <a:r>
              <a:rPr sz="2500" spc="-10" dirty="0">
                <a:solidFill>
                  <a:schemeClr val="tx1"/>
                </a:solidFill>
                <a:latin typeface="Arial MT"/>
                <a:cs typeface="Arial MT"/>
              </a:rPr>
              <a:t>order</a:t>
            </a:r>
            <a:endParaRPr sz="250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33720" y="820649"/>
            <a:ext cx="3867150" cy="77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50" dirty="0">
                <a:solidFill>
                  <a:schemeClr val="tx1"/>
                </a:solidFill>
              </a:rPr>
              <a:t>EDA</a:t>
            </a:r>
            <a:r>
              <a:rPr sz="4950" spc="-95" dirty="0">
                <a:solidFill>
                  <a:schemeClr val="tx1"/>
                </a:solidFill>
              </a:rPr>
              <a:t> </a:t>
            </a:r>
            <a:r>
              <a:rPr sz="4950" dirty="0">
                <a:solidFill>
                  <a:schemeClr val="tx1"/>
                </a:solidFill>
              </a:rPr>
              <a:t>with</a:t>
            </a:r>
            <a:r>
              <a:rPr sz="4950" spc="-95" dirty="0">
                <a:solidFill>
                  <a:schemeClr val="tx1"/>
                </a:solidFill>
              </a:rPr>
              <a:t> </a:t>
            </a:r>
            <a:r>
              <a:rPr sz="4950" spc="-25" dirty="0">
                <a:solidFill>
                  <a:schemeClr val="tx1"/>
                </a:solidFill>
              </a:rPr>
              <a:t>SQL</a:t>
            </a:r>
            <a:endParaRPr sz="49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8124" y="2012737"/>
            <a:ext cx="16972915" cy="7278370"/>
          </a:xfrm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3300" dirty="0">
                <a:solidFill>
                  <a:schemeClr val="tx1"/>
                </a:solidFill>
                <a:latin typeface="Arial MT"/>
                <a:cs typeface="Arial MT"/>
              </a:rPr>
              <a:t>Markers</a:t>
            </a:r>
            <a:r>
              <a:rPr sz="3300" spc="-8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30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3300" spc="-8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300" dirty="0">
                <a:solidFill>
                  <a:schemeClr val="tx1"/>
                </a:solidFill>
                <a:latin typeface="Arial MT"/>
                <a:cs typeface="Arial MT"/>
              </a:rPr>
              <a:t>all</a:t>
            </a:r>
            <a:r>
              <a:rPr sz="3300" spc="-8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300" dirty="0">
                <a:solidFill>
                  <a:schemeClr val="tx1"/>
                </a:solidFill>
                <a:latin typeface="Arial MT"/>
                <a:cs typeface="Arial MT"/>
              </a:rPr>
              <a:t>Launch</a:t>
            </a:r>
            <a:r>
              <a:rPr sz="3300" spc="-8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300" spc="-10" dirty="0">
                <a:solidFill>
                  <a:schemeClr val="tx1"/>
                </a:solidFill>
                <a:latin typeface="Arial MT"/>
                <a:cs typeface="Arial MT"/>
              </a:rPr>
              <a:t>Sites:</a:t>
            </a:r>
            <a:endParaRPr sz="33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988060" marR="313055" indent="-160655">
              <a:lnSpc>
                <a:spcPct val="111400"/>
              </a:lnSpc>
              <a:spcBef>
                <a:spcPts val="1030"/>
              </a:spcBef>
            </a:pP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-</a:t>
            </a:r>
            <a:r>
              <a:rPr sz="2900" spc="-5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Added</a:t>
            </a:r>
            <a:r>
              <a:rPr sz="2900" spc="-1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Marker</a:t>
            </a:r>
            <a:r>
              <a:rPr sz="29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with</a:t>
            </a:r>
            <a:r>
              <a:rPr sz="2900" spc="-7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Circle,</a:t>
            </a:r>
            <a:r>
              <a:rPr sz="2900" spc="-7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Popup</a:t>
            </a:r>
            <a:r>
              <a:rPr sz="29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Label</a:t>
            </a:r>
            <a:r>
              <a:rPr sz="2900" spc="-7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sz="2900" spc="-1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spc="-55" dirty="0">
                <a:solidFill>
                  <a:schemeClr val="tx1"/>
                </a:solidFill>
                <a:latin typeface="Arial MT"/>
                <a:cs typeface="Arial MT"/>
              </a:rPr>
              <a:t>Text</a:t>
            </a:r>
            <a:r>
              <a:rPr sz="29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Label</a:t>
            </a:r>
            <a:r>
              <a:rPr sz="2900" spc="-7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29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spc="-20" dirty="0">
                <a:solidFill>
                  <a:schemeClr val="tx1"/>
                </a:solidFill>
                <a:latin typeface="Arial MT"/>
                <a:cs typeface="Arial MT"/>
              </a:rPr>
              <a:t>NASA</a:t>
            </a:r>
            <a:r>
              <a:rPr sz="2900" spc="-18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Johnson</a:t>
            </a:r>
            <a:r>
              <a:rPr sz="2900" spc="-7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Space</a:t>
            </a:r>
            <a:r>
              <a:rPr sz="2900" spc="-7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Center</a:t>
            </a:r>
            <a:r>
              <a:rPr sz="29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using</a:t>
            </a:r>
            <a:r>
              <a:rPr sz="2900" spc="-7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spc="-25" dirty="0">
                <a:solidFill>
                  <a:schemeClr val="tx1"/>
                </a:solidFill>
                <a:latin typeface="Arial MT"/>
                <a:cs typeface="Arial MT"/>
              </a:rPr>
              <a:t>its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latitude</a:t>
            </a:r>
            <a:r>
              <a:rPr sz="290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sz="29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longitude</a:t>
            </a:r>
            <a:r>
              <a:rPr sz="290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coordinates</a:t>
            </a:r>
            <a:r>
              <a:rPr sz="29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as</a:t>
            </a:r>
            <a:r>
              <a:rPr sz="29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sz="290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start</a:t>
            </a:r>
            <a:r>
              <a:rPr sz="29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spc="-10" dirty="0">
                <a:solidFill>
                  <a:schemeClr val="tx1"/>
                </a:solidFill>
                <a:latin typeface="Arial MT"/>
                <a:cs typeface="Arial MT"/>
              </a:rPr>
              <a:t>location.</a:t>
            </a:r>
            <a:endParaRPr sz="29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988060" marR="5080" indent="-160655">
              <a:lnSpc>
                <a:spcPct val="111400"/>
              </a:lnSpc>
              <a:spcBef>
                <a:spcPts val="1465"/>
              </a:spcBef>
            </a:pP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-</a:t>
            </a:r>
            <a:r>
              <a:rPr sz="2900" spc="-5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Added</a:t>
            </a:r>
            <a:r>
              <a:rPr sz="2900" spc="-9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Markers</a:t>
            </a:r>
            <a:r>
              <a:rPr sz="29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with</a:t>
            </a:r>
            <a:r>
              <a:rPr sz="2900" spc="-6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Circle,</a:t>
            </a:r>
            <a:r>
              <a:rPr sz="29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Popup</a:t>
            </a:r>
            <a:r>
              <a:rPr sz="29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Label</a:t>
            </a:r>
            <a:r>
              <a:rPr sz="29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sz="2900" spc="-114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spc="-55" dirty="0">
                <a:solidFill>
                  <a:schemeClr val="tx1"/>
                </a:solidFill>
                <a:latin typeface="Arial MT"/>
                <a:cs typeface="Arial MT"/>
              </a:rPr>
              <a:t>Text</a:t>
            </a:r>
            <a:r>
              <a:rPr sz="29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Label</a:t>
            </a:r>
            <a:r>
              <a:rPr sz="29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29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all</a:t>
            </a:r>
            <a:r>
              <a:rPr sz="29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Launch</a:t>
            </a:r>
            <a:r>
              <a:rPr sz="29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Sites</a:t>
            </a:r>
            <a:r>
              <a:rPr sz="29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using</a:t>
            </a:r>
            <a:r>
              <a:rPr sz="29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their</a:t>
            </a:r>
            <a:r>
              <a:rPr sz="2900" spc="-6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latitude</a:t>
            </a:r>
            <a:r>
              <a:rPr sz="29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spc="-25" dirty="0">
                <a:solidFill>
                  <a:schemeClr val="tx1"/>
                </a:solidFill>
                <a:latin typeface="Arial MT"/>
                <a:cs typeface="Arial MT"/>
              </a:rPr>
              <a:t>and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longitude</a:t>
            </a:r>
            <a:r>
              <a:rPr sz="290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coordinates</a:t>
            </a:r>
            <a:r>
              <a:rPr sz="290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sz="290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show</a:t>
            </a:r>
            <a:r>
              <a:rPr sz="290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their</a:t>
            </a:r>
            <a:r>
              <a:rPr sz="290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spc="-10" dirty="0">
                <a:solidFill>
                  <a:schemeClr val="tx1"/>
                </a:solidFill>
                <a:latin typeface="Arial MT"/>
                <a:cs typeface="Arial MT"/>
              </a:rPr>
              <a:t>geographical</a:t>
            </a:r>
            <a:r>
              <a:rPr sz="290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locations</a:t>
            </a:r>
            <a:r>
              <a:rPr sz="290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sz="290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proximity</a:t>
            </a:r>
            <a:r>
              <a:rPr sz="290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sz="290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Equator</a:t>
            </a:r>
            <a:r>
              <a:rPr sz="290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sz="290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spc="-10" dirty="0">
                <a:solidFill>
                  <a:schemeClr val="tx1"/>
                </a:solidFill>
                <a:latin typeface="Arial MT"/>
                <a:cs typeface="Arial MT"/>
              </a:rPr>
              <a:t>coasts.</a:t>
            </a:r>
            <a:endParaRPr sz="2900" dirty="0">
              <a:solidFill>
                <a:schemeClr val="tx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endParaRPr sz="29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300" dirty="0">
                <a:solidFill>
                  <a:schemeClr val="tx1"/>
                </a:solidFill>
                <a:latin typeface="Arial MT"/>
                <a:cs typeface="Arial MT"/>
              </a:rPr>
              <a:t>Coloured</a:t>
            </a:r>
            <a:r>
              <a:rPr sz="3300" spc="-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300" dirty="0">
                <a:solidFill>
                  <a:schemeClr val="tx1"/>
                </a:solidFill>
                <a:latin typeface="Arial MT"/>
                <a:cs typeface="Arial MT"/>
              </a:rPr>
              <a:t>Markers</a:t>
            </a:r>
            <a:r>
              <a:rPr sz="3300" spc="-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30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3300" spc="-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3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300" spc="-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300" dirty="0">
                <a:solidFill>
                  <a:schemeClr val="tx1"/>
                </a:solidFill>
                <a:latin typeface="Arial MT"/>
                <a:cs typeface="Arial MT"/>
              </a:rPr>
              <a:t>launch</a:t>
            </a:r>
            <a:r>
              <a:rPr sz="3300" spc="-9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300" dirty="0">
                <a:solidFill>
                  <a:schemeClr val="tx1"/>
                </a:solidFill>
                <a:latin typeface="Arial MT"/>
                <a:cs typeface="Arial MT"/>
              </a:rPr>
              <a:t>outcomes</a:t>
            </a:r>
            <a:r>
              <a:rPr sz="3300" spc="-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300" dirty="0">
                <a:solidFill>
                  <a:schemeClr val="tx1"/>
                </a:solidFill>
                <a:latin typeface="Arial MT"/>
                <a:cs typeface="Arial MT"/>
              </a:rPr>
              <a:t>for</a:t>
            </a:r>
            <a:r>
              <a:rPr sz="3300" spc="-9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300" dirty="0">
                <a:solidFill>
                  <a:schemeClr val="tx1"/>
                </a:solidFill>
                <a:latin typeface="Arial MT"/>
                <a:cs typeface="Arial MT"/>
              </a:rPr>
              <a:t>each</a:t>
            </a:r>
            <a:r>
              <a:rPr sz="3300" spc="-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300" dirty="0">
                <a:solidFill>
                  <a:schemeClr val="tx1"/>
                </a:solidFill>
                <a:latin typeface="Arial MT"/>
                <a:cs typeface="Arial MT"/>
              </a:rPr>
              <a:t>Launch</a:t>
            </a:r>
            <a:r>
              <a:rPr sz="3300" spc="-9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300" spc="-10" dirty="0">
                <a:solidFill>
                  <a:schemeClr val="tx1"/>
                </a:solidFill>
                <a:latin typeface="Arial MT"/>
                <a:cs typeface="Arial MT"/>
              </a:rPr>
              <a:t>Site:</a:t>
            </a:r>
            <a:endParaRPr sz="33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988060" marR="548005" indent="-160655">
              <a:lnSpc>
                <a:spcPct val="111400"/>
              </a:lnSpc>
              <a:spcBef>
                <a:spcPts val="1085"/>
              </a:spcBef>
            </a:pP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-</a:t>
            </a:r>
            <a:r>
              <a:rPr sz="2900" spc="-5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Added</a:t>
            </a:r>
            <a:r>
              <a:rPr sz="29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coloured</a:t>
            </a:r>
            <a:r>
              <a:rPr sz="290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Markers</a:t>
            </a:r>
            <a:r>
              <a:rPr sz="290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290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success</a:t>
            </a:r>
            <a:r>
              <a:rPr sz="290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(Green)</a:t>
            </a:r>
            <a:r>
              <a:rPr sz="290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sz="290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failed</a:t>
            </a:r>
            <a:r>
              <a:rPr sz="290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(Red)</a:t>
            </a:r>
            <a:r>
              <a:rPr sz="290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launches</a:t>
            </a:r>
            <a:r>
              <a:rPr sz="290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using</a:t>
            </a:r>
            <a:r>
              <a:rPr sz="290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Marker</a:t>
            </a:r>
            <a:r>
              <a:rPr sz="290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Cluster</a:t>
            </a:r>
            <a:r>
              <a:rPr sz="290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spc="-25" dirty="0">
                <a:solidFill>
                  <a:schemeClr val="tx1"/>
                </a:solidFill>
                <a:latin typeface="Arial MT"/>
                <a:cs typeface="Arial MT"/>
              </a:rPr>
              <a:t>to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identify</a:t>
            </a:r>
            <a:r>
              <a:rPr sz="2900" spc="-6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which</a:t>
            </a:r>
            <a:r>
              <a:rPr sz="2900" spc="-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launch</a:t>
            </a:r>
            <a:r>
              <a:rPr sz="2900" spc="-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sites</a:t>
            </a:r>
            <a:r>
              <a:rPr sz="2900" spc="-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have</a:t>
            </a:r>
            <a:r>
              <a:rPr sz="2900" spc="-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relatively</a:t>
            </a:r>
            <a:r>
              <a:rPr sz="2900" spc="-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high</a:t>
            </a:r>
            <a:r>
              <a:rPr sz="2900" spc="-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success</a:t>
            </a:r>
            <a:r>
              <a:rPr sz="2900" spc="-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spc="-10" dirty="0">
                <a:solidFill>
                  <a:schemeClr val="tx1"/>
                </a:solidFill>
                <a:latin typeface="Arial MT"/>
                <a:cs typeface="Arial MT"/>
              </a:rPr>
              <a:t>rates.</a:t>
            </a:r>
            <a:endParaRPr sz="2900" dirty="0">
              <a:solidFill>
                <a:schemeClr val="tx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29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300" dirty="0">
                <a:solidFill>
                  <a:schemeClr val="tx1"/>
                </a:solidFill>
                <a:latin typeface="Arial MT"/>
                <a:cs typeface="Arial MT"/>
              </a:rPr>
              <a:t>Distances</a:t>
            </a:r>
            <a:r>
              <a:rPr sz="3300" spc="-8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300" dirty="0">
                <a:solidFill>
                  <a:schemeClr val="tx1"/>
                </a:solidFill>
                <a:latin typeface="Arial MT"/>
                <a:cs typeface="Arial MT"/>
              </a:rPr>
              <a:t>between</a:t>
            </a:r>
            <a:r>
              <a:rPr sz="3300" spc="-8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3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sz="3300" spc="-8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300" dirty="0">
                <a:solidFill>
                  <a:schemeClr val="tx1"/>
                </a:solidFill>
                <a:latin typeface="Arial MT"/>
                <a:cs typeface="Arial MT"/>
              </a:rPr>
              <a:t>Launch</a:t>
            </a:r>
            <a:r>
              <a:rPr sz="3300" spc="-8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300" dirty="0">
                <a:solidFill>
                  <a:schemeClr val="tx1"/>
                </a:solidFill>
                <a:latin typeface="Arial MT"/>
                <a:cs typeface="Arial MT"/>
              </a:rPr>
              <a:t>Site</a:t>
            </a:r>
            <a:r>
              <a:rPr sz="3300" spc="-8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300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sz="3300" spc="-8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300" dirty="0">
                <a:solidFill>
                  <a:schemeClr val="tx1"/>
                </a:solidFill>
                <a:latin typeface="Arial MT"/>
                <a:cs typeface="Arial MT"/>
              </a:rPr>
              <a:t>its</a:t>
            </a:r>
            <a:r>
              <a:rPr sz="3300" spc="-8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300" spc="-10" dirty="0">
                <a:solidFill>
                  <a:schemeClr val="tx1"/>
                </a:solidFill>
                <a:latin typeface="Arial MT"/>
                <a:cs typeface="Arial MT"/>
              </a:rPr>
              <a:t>proximities:</a:t>
            </a:r>
            <a:endParaRPr sz="33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988060" marR="1918970" indent="-160655">
              <a:lnSpc>
                <a:spcPct val="111400"/>
              </a:lnSpc>
              <a:spcBef>
                <a:spcPts val="1080"/>
              </a:spcBef>
            </a:pP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-</a:t>
            </a:r>
            <a:r>
              <a:rPr sz="2900" spc="-5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Added</a:t>
            </a:r>
            <a:r>
              <a:rPr sz="2900" spc="-7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coloured</a:t>
            </a:r>
            <a:r>
              <a:rPr sz="290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Lines</a:t>
            </a:r>
            <a:r>
              <a:rPr sz="290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sz="290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show</a:t>
            </a:r>
            <a:r>
              <a:rPr sz="290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distances</a:t>
            </a:r>
            <a:r>
              <a:rPr sz="290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between</a:t>
            </a:r>
            <a:r>
              <a:rPr sz="290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90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Launch</a:t>
            </a:r>
            <a:r>
              <a:rPr sz="290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Site</a:t>
            </a:r>
            <a:r>
              <a:rPr sz="290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KSC</a:t>
            </a:r>
            <a:r>
              <a:rPr sz="290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spc="-30" dirty="0">
                <a:solidFill>
                  <a:schemeClr val="tx1"/>
                </a:solidFill>
                <a:latin typeface="Arial MT"/>
                <a:cs typeface="Arial MT"/>
              </a:rPr>
              <a:t>LC-</a:t>
            </a:r>
            <a:r>
              <a:rPr sz="2900" spc="-20" dirty="0">
                <a:solidFill>
                  <a:schemeClr val="tx1"/>
                </a:solidFill>
                <a:latin typeface="Arial MT"/>
                <a:cs typeface="Arial MT"/>
              </a:rPr>
              <a:t>39A</a:t>
            </a:r>
            <a:r>
              <a:rPr sz="2900" spc="-18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(as</a:t>
            </a:r>
            <a:r>
              <a:rPr sz="290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spc="-25" dirty="0">
                <a:solidFill>
                  <a:schemeClr val="tx1"/>
                </a:solidFill>
                <a:latin typeface="Arial MT"/>
                <a:cs typeface="Arial MT"/>
              </a:rPr>
              <a:t>an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example)</a:t>
            </a:r>
            <a:r>
              <a:rPr sz="2900" spc="-8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sz="2900" spc="-8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its</a:t>
            </a:r>
            <a:r>
              <a:rPr sz="2900" spc="-8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proximities</a:t>
            </a:r>
            <a:r>
              <a:rPr sz="2900" spc="-8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like</a:t>
            </a:r>
            <a:r>
              <a:rPr sz="2900" spc="-8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spc="-20" dirty="0">
                <a:solidFill>
                  <a:schemeClr val="tx1"/>
                </a:solidFill>
                <a:latin typeface="Arial MT"/>
                <a:cs typeface="Arial MT"/>
              </a:rPr>
              <a:t>Railway,</a:t>
            </a:r>
            <a:r>
              <a:rPr sz="2900" spc="-8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spc="-20" dirty="0">
                <a:solidFill>
                  <a:schemeClr val="tx1"/>
                </a:solidFill>
                <a:latin typeface="Arial MT"/>
                <a:cs typeface="Arial MT"/>
              </a:rPr>
              <a:t>Highway,</a:t>
            </a:r>
            <a:r>
              <a:rPr sz="2900" spc="-8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Coastline</a:t>
            </a:r>
            <a:r>
              <a:rPr sz="2900" spc="-8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sz="2900" spc="-8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chemeClr val="tx1"/>
                </a:solidFill>
                <a:latin typeface="Arial MT"/>
                <a:cs typeface="Arial MT"/>
              </a:rPr>
              <a:t>Closest</a:t>
            </a:r>
            <a:r>
              <a:rPr sz="2900" spc="-8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900" spc="-10" dirty="0">
                <a:solidFill>
                  <a:schemeClr val="tx1"/>
                </a:solidFill>
                <a:latin typeface="Arial MT"/>
                <a:cs typeface="Arial MT"/>
              </a:rPr>
              <a:t>City.</a:t>
            </a:r>
            <a:endParaRPr sz="290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82798" y="567784"/>
            <a:ext cx="1216025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dirty="0">
                <a:solidFill>
                  <a:schemeClr val="tx1"/>
                </a:solidFill>
                <a:latin typeface="Arial"/>
                <a:cs typeface="Arial"/>
              </a:rPr>
              <a:t>Build</a:t>
            </a:r>
            <a:r>
              <a:rPr sz="5500" spc="-17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5500" dirty="0">
                <a:solidFill>
                  <a:schemeClr val="tx1"/>
                </a:solidFill>
                <a:latin typeface="Arial"/>
                <a:cs typeface="Arial"/>
              </a:rPr>
              <a:t>an</a:t>
            </a:r>
            <a:r>
              <a:rPr sz="5500" spc="-1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5500" dirty="0">
                <a:solidFill>
                  <a:schemeClr val="tx1"/>
                </a:solidFill>
                <a:latin typeface="Arial"/>
                <a:cs typeface="Arial"/>
              </a:rPr>
              <a:t>interactive</a:t>
            </a:r>
            <a:r>
              <a:rPr sz="5500" spc="-17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5500" dirty="0">
                <a:solidFill>
                  <a:schemeClr val="tx1"/>
                </a:solidFill>
                <a:latin typeface="Arial"/>
                <a:cs typeface="Arial"/>
              </a:rPr>
              <a:t>map</a:t>
            </a:r>
            <a:r>
              <a:rPr sz="5500" spc="-17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5500" dirty="0">
                <a:solidFill>
                  <a:schemeClr val="tx1"/>
                </a:solidFill>
                <a:latin typeface="Arial"/>
                <a:cs typeface="Arial"/>
              </a:rPr>
              <a:t>with</a:t>
            </a:r>
            <a:r>
              <a:rPr sz="5500" spc="-17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5500" spc="-10" dirty="0">
                <a:solidFill>
                  <a:schemeClr val="tx1"/>
                </a:solidFill>
                <a:latin typeface="Arial"/>
                <a:cs typeface="Arial"/>
              </a:rPr>
              <a:t>Folium</a:t>
            </a:r>
            <a:endParaRPr sz="55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8124" y="2217856"/>
            <a:ext cx="16308069" cy="7178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solidFill>
                  <a:schemeClr val="tx1"/>
                </a:solidFill>
                <a:latin typeface="Arial MT"/>
                <a:cs typeface="Arial MT"/>
              </a:rPr>
              <a:t>Launch</a:t>
            </a:r>
            <a:r>
              <a:rPr sz="3500" spc="-1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500" dirty="0">
                <a:solidFill>
                  <a:schemeClr val="tx1"/>
                </a:solidFill>
                <a:latin typeface="Arial MT"/>
                <a:cs typeface="Arial MT"/>
              </a:rPr>
              <a:t>Sites</a:t>
            </a:r>
            <a:r>
              <a:rPr sz="3500" spc="-1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500" dirty="0">
                <a:solidFill>
                  <a:schemeClr val="tx1"/>
                </a:solidFill>
                <a:latin typeface="Arial MT"/>
                <a:cs typeface="Arial MT"/>
              </a:rPr>
              <a:t>Dropdown</a:t>
            </a:r>
            <a:r>
              <a:rPr sz="3500" spc="-1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500" spc="-10" dirty="0">
                <a:solidFill>
                  <a:schemeClr val="tx1"/>
                </a:solidFill>
                <a:latin typeface="Arial MT"/>
                <a:cs typeface="Arial MT"/>
              </a:rPr>
              <a:t>List:</a:t>
            </a:r>
            <a:endParaRPr sz="35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31850">
              <a:lnSpc>
                <a:spcPct val="100000"/>
              </a:lnSpc>
              <a:spcBef>
                <a:spcPts val="2260"/>
              </a:spcBef>
            </a:pPr>
            <a:r>
              <a:rPr sz="3100" spc="-20" dirty="0">
                <a:solidFill>
                  <a:schemeClr val="tx1"/>
                </a:solidFill>
                <a:latin typeface="Arial MT"/>
                <a:cs typeface="Arial MT"/>
              </a:rPr>
              <a:t>-</a:t>
            </a:r>
            <a:r>
              <a:rPr sz="3100" spc="-5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Added</a:t>
            </a:r>
            <a:r>
              <a:rPr sz="3100" spc="-9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sz="31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dropdown</a:t>
            </a:r>
            <a:r>
              <a:rPr sz="31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list</a:t>
            </a:r>
            <a:r>
              <a:rPr sz="3100" spc="-7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sz="31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enable</a:t>
            </a:r>
            <a:r>
              <a:rPr sz="31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Launch</a:t>
            </a:r>
            <a:r>
              <a:rPr sz="31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Site</a:t>
            </a:r>
            <a:r>
              <a:rPr sz="31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spc="-10" dirty="0">
                <a:solidFill>
                  <a:schemeClr val="tx1"/>
                </a:solidFill>
                <a:latin typeface="Arial MT"/>
                <a:cs typeface="Arial MT"/>
              </a:rPr>
              <a:t>selection.</a:t>
            </a:r>
            <a:endParaRPr sz="3100" dirty="0">
              <a:solidFill>
                <a:schemeClr val="tx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31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500" dirty="0">
                <a:solidFill>
                  <a:schemeClr val="tx1"/>
                </a:solidFill>
                <a:latin typeface="Arial MT"/>
                <a:cs typeface="Arial MT"/>
              </a:rPr>
              <a:t>Pie</a:t>
            </a:r>
            <a:r>
              <a:rPr sz="3500" spc="-114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500" dirty="0">
                <a:solidFill>
                  <a:schemeClr val="tx1"/>
                </a:solidFill>
                <a:latin typeface="Arial MT"/>
                <a:cs typeface="Arial MT"/>
              </a:rPr>
              <a:t>Chart</a:t>
            </a:r>
            <a:r>
              <a:rPr sz="3500" spc="-1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500" dirty="0">
                <a:solidFill>
                  <a:schemeClr val="tx1"/>
                </a:solidFill>
                <a:latin typeface="Arial MT"/>
                <a:cs typeface="Arial MT"/>
              </a:rPr>
              <a:t>showing</a:t>
            </a:r>
            <a:r>
              <a:rPr sz="3500" spc="-1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500" dirty="0">
                <a:solidFill>
                  <a:schemeClr val="tx1"/>
                </a:solidFill>
                <a:latin typeface="Arial MT"/>
                <a:cs typeface="Arial MT"/>
              </a:rPr>
              <a:t>Success</a:t>
            </a:r>
            <a:r>
              <a:rPr sz="3500" spc="-114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500" dirty="0">
                <a:solidFill>
                  <a:schemeClr val="tx1"/>
                </a:solidFill>
                <a:latin typeface="Arial MT"/>
                <a:cs typeface="Arial MT"/>
              </a:rPr>
              <a:t>Launches</a:t>
            </a:r>
            <a:r>
              <a:rPr sz="3500" spc="-1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500" dirty="0">
                <a:solidFill>
                  <a:schemeClr val="tx1"/>
                </a:solidFill>
                <a:latin typeface="Arial MT"/>
                <a:cs typeface="Arial MT"/>
              </a:rPr>
              <a:t>(All</a:t>
            </a:r>
            <a:r>
              <a:rPr sz="3500" spc="-114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500" spc="-10" dirty="0">
                <a:solidFill>
                  <a:schemeClr val="tx1"/>
                </a:solidFill>
                <a:latin typeface="Arial MT"/>
                <a:cs typeface="Arial MT"/>
              </a:rPr>
              <a:t>Sites/Certain</a:t>
            </a:r>
            <a:r>
              <a:rPr sz="3500" spc="-1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500" spc="-10" dirty="0">
                <a:solidFill>
                  <a:schemeClr val="tx1"/>
                </a:solidFill>
                <a:latin typeface="Arial MT"/>
                <a:cs typeface="Arial MT"/>
              </a:rPr>
              <a:t>Site):</a:t>
            </a:r>
            <a:endParaRPr sz="35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003935" marR="1124585" indent="-172085">
              <a:lnSpc>
                <a:spcPct val="110800"/>
              </a:lnSpc>
              <a:spcBef>
                <a:spcPts val="1190"/>
              </a:spcBef>
            </a:pPr>
            <a:r>
              <a:rPr sz="3100" spc="-20" dirty="0">
                <a:solidFill>
                  <a:schemeClr val="tx1"/>
                </a:solidFill>
                <a:latin typeface="Arial MT"/>
                <a:cs typeface="Arial MT"/>
              </a:rPr>
              <a:t>-</a:t>
            </a:r>
            <a:r>
              <a:rPr sz="3100" spc="-5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Added</a:t>
            </a:r>
            <a:r>
              <a:rPr sz="3100" spc="-9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sz="31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pie</a:t>
            </a:r>
            <a:r>
              <a:rPr sz="31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chart</a:t>
            </a:r>
            <a:r>
              <a:rPr sz="3100" spc="-7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sz="31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show</a:t>
            </a:r>
            <a:r>
              <a:rPr sz="31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1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total</a:t>
            </a:r>
            <a:r>
              <a:rPr sz="31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successful</a:t>
            </a:r>
            <a:r>
              <a:rPr sz="3100" spc="-7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launches</a:t>
            </a:r>
            <a:r>
              <a:rPr sz="31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count</a:t>
            </a:r>
            <a:r>
              <a:rPr sz="3100" spc="-7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for</a:t>
            </a:r>
            <a:r>
              <a:rPr sz="31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all</a:t>
            </a:r>
            <a:r>
              <a:rPr sz="31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sites</a:t>
            </a:r>
            <a:r>
              <a:rPr sz="31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sz="31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spc="-25" dirty="0">
                <a:solidFill>
                  <a:schemeClr val="tx1"/>
                </a:solidFill>
                <a:latin typeface="Arial MT"/>
                <a:cs typeface="Arial MT"/>
              </a:rPr>
              <a:t>the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Success</a:t>
            </a:r>
            <a:r>
              <a:rPr sz="310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vs.</a:t>
            </a:r>
            <a:r>
              <a:rPr sz="310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Failed</a:t>
            </a:r>
            <a:r>
              <a:rPr sz="310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counts</a:t>
            </a:r>
            <a:r>
              <a:rPr sz="310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for</a:t>
            </a:r>
            <a:r>
              <a:rPr sz="310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10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site,</a:t>
            </a:r>
            <a:r>
              <a:rPr sz="310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if</a:t>
            </a:r>
            <a:r>
              <a:rPr sz="310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sz="310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specific</a:t>
            </a:r>
            <a:r>
              <a:rPr sz="310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Launch</a:t>
            </a:r>
            <a:r>
              <a:rPr sz="310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Site</a:t>
            </a:r>
            <a:r>
              <a:rPr sz="310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was</a:t>
            </a:r>
            <a:r>
              <a:rPr sz="310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spc="-10" dirty="0">
                <a:solidFill>
                  <a:schemeClr val="tx1"/>
                </a:solidFill>
                <a:latin typeface="Arial MT"/>
                <a:cs typeface="Arial MT"/>
              </a:rPr>
              <a:t>selected.</a:t>
            </a:r>
            <a:endParaRPr sz="3100" dirty="0">
              <a:solidFill>
                <a:schemeClr val="tx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31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500" dirty="0">
                <a:solidFill>
                  <a:schemeClr val="tx1"/>
                </a:solidFill>
                <a:latin typeface="Arial MT"/>
                <a:cs typeface="Arial MT"/>
              </a:rPr>
              <a:t>Slider</a:t>
            </a:r>
            <a:r>
              <a:rPr sz="3500" spc="-8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50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3500" spc="-7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500" dirty="0">
                <a:solidFill>
                  <a:schemeClr val="tx1"/>
                </a:solidFill>
                <a:latin typeface="Arial MT"/>
                <a:cs typeface="Arial MT"/>
              </a:rPr>
              <a:t>Payload</a:t>
            </a:r>
            <a:r>
              <a:rPr sz="3500" spc="-8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500" dirty="0">
                <a:solidFill>
                  <a:schemeClr val="tx1"/>
                </a:solidFill>
                <a:latin typeface="Arial MT"/>
                <a:cs typeface="Arial MT"/>
              </a:rPr>
              <a:t>Mass</a:t>
            </a:r>
            <a:r>
              <a:rPr sz="3500" spc="-7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500" spc="-10" dirty="0">
                <a:solidFill>
                  <a:schemeClr val="tx1"/>
                </a:solidFill>
                <a:latin typeface="Arial MT"/>
                <a:cs typeface="Arial MT"/>
              </a:rPr>
              <a:t>Range:</a:t>
            </a:r>
            <a:endParaRPr sz="35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31850">
              <a:lnSpc>
                <a:spcPct val="100000"/>
              </a:lnSpc>
              <a:spcBef>
                <a:spcPts val="1989"/>
              </a:spcBef>
            </a:pPr>
            <a:r>
              <a:rPr sz="3100" spc="-20" dirty="0">
                <a:solidFill>
                  <a:schemeClr val="tx1"/>
                </a:solidFill>
                <a:latin typeface="Arial MT"/>
                <a:cs typeface="Arial MT"/>
              </a:rPr>
              <a:t>-</a:t>
            </a:r>
            <a:r>
              <a:rPr sz="3100" spc="-5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Added</a:t>
            </a:r>
            <a:r>
              <a:rPr sz="31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sz="310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slider</a:t>
            </a:r>
            <a:r>
              <a:rPr sz="310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sz="310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select</a:t>
            </a:r>
            <a:r>
              <a:rPr sz="3100" spc="-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Payload</a:t>
            </a:r>
            <a:r>
              <a:rPr sz="310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spc="-10" dirty="0">
                <a:solidFill>
                  <a:schemeClr val="tx1"/>
                </a:solidFill>
                <a:latin typeface="Arial MT"/>
                <a:cs typeface="Arial MT"/>
              </a:rPr>
              <a:t>range.</a:t>
            </a:r>
            <a:endParaRPr sz="3100" dirty="0">
              <a:solidFill>
                <a:schemeClr val="tx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31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500" dirty="0">
                <a:solidFill>
                  <a:schemeClr val="tx1"/>
                </a:solidFill>
                <a:latin typeface="Arial MT"/>
                <a:cs typeface="Arial MT"/>
              </a:rPr>
              <a:t>Scatter</a:t>
            </a:r>
            <a:r>
              <a:rPr sz="3500" spc="-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500" dirty="0">
                <a:solidFill>
                  <a:schemeClr val="tx1"/>
                </a:solidFill>
                <a:latin typeface="Arial MT"/>
                <a:cs typeface="Arial MT"/>
              </a:rPr>
              <a:t>Chart</a:t>
            </a:r>
            <a:r>
              <a:rPr sz="3500" spc="-1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50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3500" spc="-1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500" dirty="0">
                <a:solidFill>
                  <a:schemeClr val="tx1"/>
                </a:solidFill>
                <a:latin typeface="Arial MT"/>
                <a:cs typeface="Arial MT"/>
              </a:rPr>
              <a:t>Payload</a:t>
            </a:r>
            <a:r>
              <a:rPr sz="3500" spc="-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500" dirty="0">
                <a:solidFill>
                  <a:schemeClr val="tx1"/>
                </a:solidFill>
                <a:latin typeface="Arial MT"/>
                <a:cs typeface="Arial MT"/>
              </a:rPr>
              <a:t>Mass</a:t>
            </a:r>
            <a:r>
              <a:rPr sz="3500" spc="-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500" dirty="0">
                <a:solidFill>
                  <a:schemeClr val="tx1"/>
                </a:solidFill>
                <a:latin typeface="Arial MT"/>
                <a:cs typeface="Arial MT"/>
              </a:rPr>
              <a:t>vs.</a:t>
            </a:r>
            <a:r>
              <a:rPr sz="3500" spc="-1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500" dirty="0">
                <a:solidFill>
                  <a:schemeClr val="tx1"/>
                </a:solidFill>
                <a:latin typeface="Arial MT"/>
                <a:cs typeface="Arial MT"/>
              </a:rPr>
              <a:t>Success</a:t>
            </a:r>
            <a:r>
              <a:rPr sz="3500" spc="-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500" dirty="0">
                <a:solidFill>
                  <a:schemeClr val="tx1"/>
                </a:solidFill>
                <a:latin typeface="Arial MT"/>
                <a:cs typeface="Arial MT"/>
              </a:rPr>
              <a:t>Rate</a:t>
            </a:r>
            <a:r>
              <a:rPr sz="3500" spc="-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500" dirty="0">
                <a:solidFill>
                  <a:schemeClr val="tx1"/>
                </a:solidFill>
                <a:latin typeface="Arial MT"/>
                <a:cs typeface="Arial MT"/>
              </a:rPr>
              <a:t>for</a:t>
            </a:r>
            <a:r>
              <a:rPr sz="3500" spc="-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5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500" spc="-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500" dirty="0">
                <a:solidFill>
                  <a:schemeClr val="tx1"/>
                </a:solidFill>
                <a:latin typeface="Arial MT"/>
                <a:cs typeface="Arial MT"/>
              </a:rPr>
              <a:t>different</a:t>
            </a:r>
            <a:r>
              <a:rPr sz="3500" spc="-1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500" dirty="0">
                <a:solidFill>
                  <a:schemeClr val="tx1"/>
                </a:solidFill>
                <a:latin typeface="Arial MT"/>
                <a:cs typeface="Arial MT"/>
              </a:rPr>
              <a:t>Booster</a:t>
            </a:r>
            <a:r>
              <a:rPr sz="3500" spc="-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500" spc="-10" dirty="0">
                <a:solidFill>
                  <a:schemeClr val="tx1"/>
                </a:solidFill>
                <a:latin typeface="Arial MT"/>
                <a:cs typeface="Arial MT"/>
              </a:rPr>
              <a:t>Versions:</a:t>
            </a:r>
            <a:endParaRPr sz="35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31850">
              <a:lnSpc>
                <a:spcPct val="100000"/>
              </a:lnSpc>
              <a:spcBef>
                <a:spcPts val="1989"/>
              </a:spcBef>
            </a:pPr>
            <a:r>
              <a:rPr sz="3100" spc="-20" dirty="0">
                <a:solidFill>
                  <a:schemeClr val="tx1"/>
                </a:solidFill>
                <a:latin typeface="Arial MT"/>
                <a:cs typeface="Arial MT"/>
              </a:rPr>
              <a:t>-</a:t>
            </a:r>
            <a:r>
              <a:rPr sz="3100" spc="-5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Added</a:t>
            </a:r>
            <a:r>
              <a:rPr sz="3100" spc="-1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sz="3100" spc="-7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scatter</a:t>
            </a:r>
            <a:r>
              <a:rPr sz="3100" spc="-7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chart</a:t>
            </a:r>
            <a:r>
              <a:rPr sz="3100" spc="-8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sz="3100" spc="-7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show</a:t>
            </a:r>
            <a:r>
              <a:rPr sz="3100" spc="-7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100" spc="-7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correlation</a:t>
            </a:r>
            <a:r>
              <a:rPr sz="3100" spc="-7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between</a:t>
            </a:r>
            <a:r>
              <a:rPr sz="3100" spc="-7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Payload</a:t>
            </a:r>
            <a:r>
              <a:rPr sz="3100" spc="-7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sz="3100" spc="-7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dirty="0">
                <a:solidFill>
                  <a:schemeClr val="tx1"/>
                </a:solidFill>
                <a:latin typeface="Arial MT"/>
                <a:cs typeface="Arial MT"/>
              </a:rPr>
              <a:t>Launch</a:t>
            </a:r>
            <a:r>
              <a:rPr sz="3100" spc="-7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00" spc="-10" dirty="0">
                <a:solidFill>
                  <a:schemeClr val="tx1"/>
                </a:solidFill>
                <a:latin typeface="Arial MT"/>
                <a:cs typeface="Arial MT"/>
              </a:rPr>
              <a:t>Success.</a:t>
            </a:r>
            <a:endParaRPr sz="310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8126" y="623009"/>
            <a:ext cx="1176845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dirty="0">
                <a:solidFill>
                  <a:schemeClr val="tx1"/>
                </a:solidFill>
                <a:latin typeface="Arial"/>
                <a:cs typeface="Arial"/>
              </a:rPr>
              <a:t>Build</a:t>
            </a:r>
            <a:r>
              <a:rPr sz="5500" spc="-1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55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5500" spc="-1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5500" dirty="0">
                <a:solidFill>
                  <a:schemeClr val="tx1"/>
                </a:solidFill>
                <a:latin typeface="Arial"/>
                <a:cs typeface="Arial"/>
              </a:rPr>
              <a:t>Dashboard</a:t>
            </a:r>
            <a:r>
              <a:rPr sz="5500" spc="-1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5500" dirty="0">
                <a:solidFill>
                  <a:schemeClr val="tx1"/>
                </a:solidFill>
                <a:latin typeface="Arial"/>
                <a:cs typeface="Arial"/>
              </a:rPr>
              <a:t>with</a:t>
            </a:r>
            <a:r>
              <a:rPr sz="5500" spc="-1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5500" dirty="0">
                <a:solidFill>
                  <a:schemeClr val="tx1"/>
                </a:solidFill>
                <a:latin typeface="Arial"/>
                <a:cs typeface="Arial"/>
              </a:rPr>
              <a:t>Plotly</a:t>
            </a:r>
            <a:r>
              <a:rPr sz="5500" spc="-1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5500" spc="-20" dirty="0">
                <a:solidFill>
                  <a:schemeClr val="tx1"/>
                </a:solidFill>
                <a:latin typeface="Arial"/>
                <a:cs typeface="Arial"/>
              </a:rPr>
              <a:t>Dash</a:t>
            </a:r>
            <a:endParaRPr sz="55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792" y="2256928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29" h="3241675">
                <a:moveTo>
                  <a:pt x="3198949" y="3241300"/>
                </a:moveTo>
                <a:lnTo>
                  <a:pt x="469732" y="3241300"/>
                </a:lnTo>
                <a:lnTo>
                  <a:pt x="404774" y="3240435"/>
                </a:lnTo>
                <a:lnTo>
                  <a:pt x="348693" y="3238088"/>
                </a:lnTo>
                <a:lnTo>
                  <a:pt x="300603" y="3233516"/>
                </a:lnTo>
                <a:lnTo>
                  <a:pt x="224843" y="3214736"/>
                </a:lnTo>
                <a:lnTo>
                  <a:pt x="180488" y="3194802"/>
                </a:lnTo>
                <a:lnTo>
                  <a:pt x="139934" y="3168901"/>
                </a:lnTo>
                <a:lnTo>
                  <a:pt x="103723" y="3137574"/>
                </a:lnTo>
                <a:lnTo>
                  <a:pt x="72397" y="3101365"/>
                </a:lnTo>
                <a:lnTo>
                  <a:pt x="46496" y="3060810"/>
                </a:lnTo>
                <a:lnTo>
                  <a:pt x="15319" y="2981683"/>
                </a:lnTo>
                <a:lnTo>
                  <a:pt x="7782" y="2940695"/>
                </a:lnTo>
                <a:lnTo>
                  <a:pt x="3211" y="2892605"/>
                </a:lnTo>
                <a:lnTo>
                  <a:pt x="863" y="2836525"/>
                </a:lnTo>
                <a:lnTo>
                  <a:pt x="0" y="2771566"/>
                </a:lnTo>
                <a:lnTo>
                  <a:pt x="0" y="469732"/>
                </a:lnTo>
                <a:lnTo>
                  <a:pt x="863" y="404774"/>
                </a:lnTo>
                <a:lnTo>
                  <a:pt x="3211" y="348693"/>
                </a:lnTo>
                <a:lnTo>
                  <a:pt x="7782" y="300603"/>
                </a:lnTo>
                <a:lnTo>
                  <a:pt x="26562" y="224843"/>
                </a:lnTo>
                <a:lnTo>
                  <a:pt x="46496" y="180488"/>
                </a:lnTo>
                <a:lnTo>
                  <a:pt x="72397" y="139935"/>
                </a:lnTo>
                <a:lnTo>
                  <a:pt x="103723" y="103724"/>
                </a:lnTo>
                <a:lnTo>
                  <a:pt x="139934" y="72397"/>
                </a:lnTo>
                <a:lnTo>
                  <a:pt x="180488" y="46496"/>
                </a:lnTo>
                <a:lnTo>
                  <a:pt x="259616" y="15319"/>
                </a:lnTo>
                <a:lnTo>
                  <a:pt x="300603" y="7782"/>
                </a:lnTo>
                <a:lnTo>
                  <a:pt x="348693" y="3211"/>
                </a:lnTo>
                <a:lnTo>
                  <a:pt x="404774" y="863"/>
                </a:lnTo>
                <a:lnTo>
                  <a:pt x="469732" y="0"/>
                </a:lnTo>
                <a:lnTo>
                  <a:pt x="3198949" y="0"/>
                </a:lnTo>
                <a:lnTo>
                  <a:pt x="3263908" y="863"/>
                </a:lnTo>
                <a:lnTo>
                  <a:pt x="3319988" y="3211"/>
                </a:lnTo>
                <a:lnTo>
                  <a:pt x="3368078" y="7782"/>
                </a:lnTo>
                <a:lnTo>
                  <a:pt x="3443838" y="26562"/>
                </a:lnTo>
                <a:lnTo>
                  <a:pt x="3488193" y="46496"/>
                </a:lnTo>
                <a:lnTo>
                  <a:pt x="3528746" y="72397"/>
                </a:lnTo>
                <a:lnTo>
                  <a:pt x="3564958" y="103724"/>
                </a:lnTo>
                <a:lnTo>
                  <a:pt x="3596284" y="139935"/>
                </a:lnTo>
                <a:lnTo>
                  <a:pt x="3622185" y="180488"/>
                </a:lnTo>
                <a:lnTo>
                  <a:pt x="3653362" y="259616"/>
                </a:lnTo>
                <a:lnTo>
                  <a:pt x="3660899" y="300603"/>
                </a:lnTo>
                <a:lnTo>
                  <a:pt x="3665470" y="348693"/>
                </a:lnTo>
                <a:lnTo>
                  <a:pt x="3667818" y="404774"/>
                </a:lnTo>
                <a:lnTo>
                  <a:pt x="3668683" y="469732"/>
                </a:lnTo>
                <a:lnTo>
                  <a:pt x="3668683" y="2771566"/>
                </a:lnTo>
                <a:lnTo>
                  <a:pt x="3667818" y="2836525"/>
                </a:lnTo>
                <a:lnTo>
                  <a:pt x="3665470" y="2892605"/>
                </a:lnTo>
                <a:lnTo>
                  <a:pt x="3660899" y="2940695"/>
                </a:lnTo>
                <a:lnTo>
                  <a:pt x="3642119" y="3016455"/>
                </a:lnTo>
                <a:lnTo>
                  <a:pt x="3622185" y="3060810"/>
                </a:lnTo>
                <a:lnTo>
                  <a:pt x="3596284" y="3101365"/>
                </a:lnTo>
                <a:lnTo>
                  <a:pt x="3564958" y="3137574"/>
                </a:lnTo>
                <a:lnTo>
                  <a:pt x="3528746" y="3168901"/>
                </a:lnTo>
                <a:lnTo>
                  <a:pt x="3488193" y="3194802"/>
                </a:lnTo>
                <a:lnTo>
                  <a:pt x="3409065" y="3225979"/>
                </a:lnTo>
                <a:lnTo>
                  <a:pt x="3368078" y="3233516"/>
                </a:lnTo>
                <a:lnTo>
                  <a:pt x="3319988" y="3238088"/>
                </a:lnTo>
                <a:lnTo>
                  <a:pt x="3263908" y="3240435"/>
                </a:lnTo>
                <a:lnTo>
                  <a:pt x="3198949" y="32413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30930" y="3142396"/>
            <a:ext cx="3566160" cy="1344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1000"/>
              </a:lnSpc>
              <a:spcBef>
                <a:spcPts val="100"/>
              </a:spcBef>
            </a:pPr>
            <a:r>
              <a:rPr sz="2600" dirty="0">
                <a:latin typeface="Arial MT"/>
                <a:cs typeface="Arial MT"/>
              </a:rPr>
              <a:t>Creating</a:t>
            </a:r>
            <a:r>
              <a:rPr sz="2600" spc="-8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8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NumPy</a:t>
            </a:r>
            <a:r>
              <a:rPr sz="2600" spc="-8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array </a:t>
            </a:r>
            <a:r>
              <a:rPr sz="2600" dirty="0">
                <a:latin typeface="Arial MT"/>
                <a:cs typeface="Arial MT"/>
              </a:rPr>
              <a:t>from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column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“Class” </a:t>
            </a:r>
            <a:r>
              <a:rPr sz="2600" dirty="0">
                <a:latin typeface="Arial MT"/>
                <a:cs typeface="Arial MT"/>
              </a:rPr>
              <a:t>in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data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32023" y="2256919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29" h="3241675">
                <a:moveTo>
                  <a:pt x="3235683" y="3241319"/>
                </a:moveTo>
                <a:lnTo>
                  <a:pt x="433017" y="3241319"/>
                </a:lnTo>
                <a:lnTo>
                  <a:pt x="373136" y="3240523"/>
                </a:lnTo>
                <a:lnTo>
                  <a:pt x="321438" y="3238358"/>
                </a:lnTo>
                <a:lnTo>
                  <a:pt x="277107" y="3234144"/>
                </a:lnTo>
                <a:lnTo>
                  <a:pt x="207269" y="3216832"/>
                </a:lnTo>
                <a:lnTo>
                  <a:pt x="158607" y="3194105"/>
                </a:lnTo>
                <a:lnTo>
                  <a:pt x="115136" y="3163600"/>
                </a:lnTo>
                <a:lnTo>
                  <a:pt x="77717" y="3126182"/>
                </a:lnTo>
                <a:lnTo>
                  <a:pt x="47213" y="3082710"/>
                </a:lnTo>
                <a:lnTo>
                  <a:pt x="14121" y="3001994"/>
                </a:lnTo>
                <a:lnTo>
                  <a:pt x="7174" y="2964210"/>
                </a:lnTo>
                <a:lnTo>
                  <a:pt x="2960" y="2919879"/>
                </a:lnTo>
                <a:lnTo>
                  <a:pt x="796" y="2868182"/>
                </a:lnTo>
                <a:lnTo>
                  <a:pt x="0" y="2808300"/>
                </a:lnTo>
                <a:lnTo>
                  <a:pt x="0" y="433017"/>
                </a:lnTo>
                <a:lnTo>
                  <a:pt x="796" y="373136"/>
                </a:lnTo>
                <a:lnTo>
                  <a:pt x="2960" y="321439"/>
                </a:lnTo>
                <a:lnTo>
                  <a:pt x="7174" y="277107"/>
                </a:lnTo>
                <a:lnTo>
                  <a:pt x="24486" y="207269"/>
                </a:lnTo>
                <a:lnTo>
                  <a:pt x="47213" y="158608"/>
                </a:lnTo>
                <a:lnTo>
                  <a:pt x="77717" y="115136"/>
                </a:lnTo>
                <a:lnTo>
                  <a:pt x="115136" y="77717"/>
                </a:lnTo>
                <a:lnTo>
                  <a:pt x="158607" y="47213"/>
                </a:lnTo>
                <a:lnTo>
                  <a:pt x="239323" y="14121"/>
                </a:lnTo>
                <a:lnTo>
                  <a:pt x="277107" y="7174"/>
                </a:lnTo>
                <a:lnTo>
                  <a:pt x="321438" y="2960"/>
                </a:lnTo>
                <a:lnTo>
                  <a:pt x="373136" y="796"/>
                </a:lnTo>
                <a:lnTo>
                  <a:pt x="433017" y="0"/>
                </a:lnTo>
                <a:lnTo>
                  <a:pt x="3235683" y="0"/>
                </a:lnTo>
                <a:lnTo>
                  <a:pt x="3295565" y="796"/>
                </a:lnTo>
                <a:lnTo>
                  <a:pt x="3347262" y="2960"/>
                </a:lnTo>
                <a:lnTo>
                  <a:pt x="3391594" y="7174"/>
                </a:lnTo>
                <a:lnTo>
                  <a:pt x="3461433" y="24486"/>
                </a:lnTo>
                <a:lnTo>
                  <a:pt x="3510094" y="47213"/>
                </a:lnTo>
                <a:lnTo>
                  <a:pt x="3553565" y="77717"/>
                </a:lnTo>
                <a:lnTo>
                  <a:pt x="3590983" y="115136"/>
                </a:lnTo>
                <a:lnTo>
                  <a:pt x="3621487" y="158608"/>
                </a:lnTo>
                <a:lnTo>
                  <a:pt x="3654579" y="239324"/>
                </a:lnTo>
                <a:lnTo>
                  <a:pt x="3661527" y="277107"/>
                </a:lnTo>
                <a:lnTo>
                  <a:pt x="3665741" y="321439"/>
                </a:lnTo>
                <a:lnTo>
                  <a:pt x="3667905" y="373136"/>
                </a:lnTo>
                <a:lnTo>
                  <a:pt x="3668702" y="433017"/>
                </a:lnTo>
                <a:lnTo>
                  <a:pt x="3668702" y="2808300"/>
                </a:lnTo>
                <a:lnTo>
                  <a:pt x="3667905" y="2868182"/>
                </a:lnTo>
                <a:lnTo>
                  <a:pt x="3665741" y="2919879"/>
                </a:lnTo>
                <a:lnTo>
                  <a:pt x="3661527" y="2964210"/>
                </a:lnTo>
                <a:lnTo>
                  <a:pt x="3644215" y="3034050"/>
                </a:lnTo>
                <a:lnTo>
                  <a:pt x="3621487" y="3082710"/>
                </a:lnTo>
                <a:lnTo>
                  <a:pt x="3590983" y="3126182"/>
                </a:lnTo>
                <a:lnTo>
                  <a:pt x="3553565" y="3163600"/>
                </a:lnTo>
                <a:lnTo>
                  <a:pt x="3510094" y="3194105"/>
                </a:lnTo>
                <a:lnTo>
                  <a:pt x="3429377" y="3227196"/>
                </a:lnTo>
                <a:lnTo>
                  <a:pt x="3391594" y="3234144"/>
                </a:lnTo>
                <a:lnTo>
                  <a:pt x="3347262" y="3238358"/>
                </a:lnTo>
                <a:lnTo>
                  <a:pt x="3295565" y="3240523"/>
                </a:lnTo>
                <a:lnTo>
                  <a:pt x="3235683" y="324131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05799" y="2697710"/>
            <a:ext cx="3328670" cy="178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1000"/>
              </a:lnSpc>
              <a:spcBef>
                <a:spcPts val="100"/>
              </a:spcBef>
            </a:pPr>
            <a:r>
              <a:rPr sz="2600" spc="-10" dirty="0">
                <a:latin typeface="Arial MT"/>
                <a:cs typeface="Arial MT"/>
              </a:rPr>
              <a:t>Standardizing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data </a:t>
            </a:r>
            <a:r>
              <a:rPr sz="2600" dirty="0">
                <a:latin typeface="Arial MT"/>
                <a:cs typeface="Arial MT"/>
              </a:rPr>
              <a:t>with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StandardScaler, </a:t>
            </a:r>
            <a:r>
              <a:rPr sz="2600" dirty="0">
                <a:latin typeface="Arial MT"/>
                <a:cs typeface="Arial MT"/>
              </a:rPr>
              <a:t>then</a:t>
            </a:r>
            <a:r>
              <a:rPr sz="2600" spc="-8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fitting</a:t>
            </a:r>
            <a:r>
              <a:rPr sz="2600" spc="-85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and </a:t>
            </a:r>
            <a:r>
              <a:rPr sz="2600" spc="-10" dirty="0">
                <a:latin typeface="Arial MT"/>
                <a:cs typeface="Arial MT"/>
              </a:rPr>
              <a:t>transforming</a:t>
            </a:r>
            <a:r>
              <a:rPr sz="2600" spc="-85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it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588263" y="2256919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30" h="3241675">
                <a:moveTo>
                  <a:pt x="3235686" y="3241319"/>
                </a:moveTo>
                <a:lnTo>
                  <a:pt x="433017" y="3241319"/>
                </a:lnTo>
                <a:lnTo>
                  <a:pt x="373135" y="3240523"/>
                </a:lnTo>
                <a:lnTo>
                  <a:pt x="321438" y="3238358"/>
                </a:lnTo>
                <a:lnTo>
                  <a:pt x="277106" y="3234144"/>
                </a:lnTo>
                <a:lnTo>
                  <a:pt x="207271" y="3216832"/>
                </a:lnTo>
                <a:lnTo>
                  <a:pt x="158608" y="3194105"/>
                </a:lnTo>
                <a:lnTo>
                  <a:pt x="115135" y="3163600"/>
                </a:lnTo>
                <a:lnTo>
                  <a:pt x="77715" y="3126182"/>
                </a:lnTo>
                <a:lnTo>
                  <a:pt x="47209" y="3082710"/>
                </a:lnTo>
                <a:lnTo>
                  <a:pt x="14118" y="3001994"/>
                </a:lnTo>
                <a:lnTo>
                  <a:pt x="7172" y="2964210"/>
                </a:lnTo>
                <a:lnTo>
                  <a:pt x="2959" y="2919879"/>
                </a:lnTo>
                <a:lnTo>
                  <a:pt x="796" y="2868182"/>
                </a:lnTo>
                <a:lnTo>
                  <a:pt x="0" y="2808300"/>
                </a:lnTo>
                <a:lnTo>
                  <a:pt x="0" y="433017"/>
                </a:lnTo>
                <a:lnTo>
                  <a:pt x="796" y="373136"/>
                </a:lnTo>
                <a:lnTo>
                  <a:pt x="2959" y="321439"/>
                </a:lnTo>
                <a:lnTo>
                  <a:pt x="7172" y="277107"/>
                </a:lnTo>
                <a:lnTo>
                  <a:pt x="24481" y="207269"/>
                </a:lnTo>
                <a:lnTo>
                  <a:pt x="47209" y="158608"/>
                </a:lnTo>
                <a:lnTo>
                  <a:pt x="77715" y="115136"/>
                </a:lnTo>
                <a:lnTo>
                  <a:pt x="115135" y="77717"/>
                </a:lnTo>
                <a:lnTo>
                  <a:pt x="158608" y="47213"/>
                </a:lnTo>
                <a:lnTo>
                  <a:pt x="239323" y="14121"/>
                </a:lnTo>
                <a:lnTo>
                  <a:pt x="277106" y="7174"/>
                </a:lnTo>
                <a:lnTo>
                  <a:pt x="321438" y="2960"/>
                </a:lnTo>
                <a:lnTo>
                  <a:pt x="373135" y="796"/>
                </a:lnTo>
                <a:lnTo>
                  <a:pt x="433017" y="0"/>
                </a:lnTo>
                <a:lnTo>
                  <a:pt x="3235686" y="0"/>
                </a:lnTo>
                <a:lnTo>
                  <a:pt x="3295566" y="796"/>
                </a:lnTo>
                <a:lnTo>
                  <a:pt x="3347263" y="2960"/>
                </a:lnTo>
                <a:lnTo>
                  <a:pt x="3391594" y="7174"/>
                </a:lnTo>
                <a:lnTo>
                  <a:pt x="3461434" y="24486"/>
                </a:lnTo>
                <a:lnTo>
                  <a:pt x="3510094" y="47213"/>
                </a:lnTo>
                <a:lnTo>
                  <a:pt x="3553566" y="77717"/>
                </a:lnTo>
                <a:lnTo>
                  <a:pt x="3590981" y="115136"/>
                </a:lnTo>
                <a:lnTo>
                  <a:pt x="3621485" y="158608"/>
                </a:lnTo>
                <a:lnTo>
                  <a:pt x="3654580" y="239324"/>
                </a:lnTo>
                <a:lnTo>
                  <a:pt x="3661529" y="277107"/>
                </a:lnTo>
                <a:lnTo>
                  <a:pt x="3665742" y="321439"/>
                </a:lnTo>
                <a:lnTo>
                  <a:pt x="3667909" y="373136"/>
                </a:lnTo>
                <a:lnTo>
                  <a:pt x="3668705" y="433017"/>
                </a:lnTo>
                <a:lnTo>
                  <a:pt x="3668705" y="2808300"/>
                </a:lnTo>
                <a:lnTo>
                  <a:pt x="3667909" y="2868182"/>
                </a:lnTo>
                <a:lnTo>
                  <a:pt x="3665742" y="2919879"/>
                </a:lnTo>
                <a:lnTo>
                  <a:pt x="3661529" y="2964210"/>
                </a:lnTo>
                <a:lnTo>
                  <a:pt x="3644213" y="3034050"/>
                </a:lnTo>
                <a:lnTo>
                  <a:pt x="3621485" y="3082710"/>
                </a:lnTo>
                <a:lnTo>
                  <a:pt x="3590981" y="3126182"/>
                </a:lnTo>
                <a:lnTo>
                  <a:pt x="3553566" y="3163600"/>
                </a:lnTo>
                <a:lnTo>
                  <a:pt x="3510094" y="3194105"/>
                </a:lnTo>
                <a:lnTo>
                  <a:pt x="3429376" y="3227196"/>
                </a:lnTo>
                <a:lnTo>
                  <a:pt x="3391594" y="3234144"/>
                </a:lnTo>
                <a:lnTo>
                  <a:pt x="3347263" y="3238358"/>
                </a:lnTo>
                <a:lnTo>
                  <a:pt x="3295566" y="3240523"/>
                </a:lnTo>
                <a:lnTo>
                  <a:pt x="3235686" y="324131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25711" y="2697710"/>
            <a:ext cx="3397885" cy="178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" algn="ctr">
              <a:lnSpc>
                <a:spcPct val="111000"/>
              </a:lnSpc>
              <a:spcBef>
                <a:spcPts val="100"/>
              </a:spcBef>
            </a:pPr>
            <a:r>
              <a:rPr sz="2600" dirty="0">
                <a:latin typeface="Arial MT"/>
                <a:cs typeface="Arial MT"/>
              </a:rPr>
              <a:t>Splitting</a:t>
            </a:r>
            <a:r>
              <a:rPr sz="2600" spc="-9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8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data</a:t>
            </a:r>
            <a:r>
              <a:rPr sz="2600" spc="-8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into </a:t>
            </a:r>
            <a:r>
              <a:rPr sz="2600" dirty="0">
                <a:latin typeface="Arial MT"/>
                <a:cs typeface="Arial MT"/>
              </a:rPr>
              <a:t>training</a:t>
            </a:r>
            <a:r>
              <a:rPr sz="2600" spc="-9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-9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testing </a:t>
            </a:r>
            <a:r>
              <a:rPr sz="2600" dirty="0">
                <a:latin typeface="Arial MT"/>
                <a:cs typeface="Arial MT"/>
              </a:rPr>
              <a:t>sets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with </a:t>
            </a:r>
            <a:r>
              <a:rPr sz="2600" spc="-10" dirty="0">
                <a:latin typeface="Arial MT"/>
                <a:cs typeface="Arial MT"/>
              </a:rPr>
              <a:t>train_test_split</a:t>
            </a:r>
            <a:r>
              <a:rPr sz="2600" spc="-9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function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344495" y="2256929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30" h="3241675">
                <a:moveTo>
                  <a:pt x="3668699" y="433019"/>
                </a:moveTo>
                <a:lnTo>
                  <a:pt x="3667899" y="373138"/>
                </a:lnTo>
                <a:lnTo>
                  <a:pt x="3665740" y="321437"/>
                </a:lnTo>
                <a:lnTo>
                  <a:pt x="3661524" y="277101"/>
                </a:lnTo>
                <a:lnTo>
                  <a:pt x="3654577" y="239318"/>
                </a:lnTo>
                <a:lnTo>
                  <a:pt x="3621494" y="158610"/>
                </a:lnTo>
                <a:lnTo>
                  <a:pt x="3590988" y="115138"/>
                </a:lnTo>
                <a:lnTo>
                  <a:pt x="3553561" y="77711"/>
                </a:lnTo>
                <a:lnTo>
                  <a:pt x="3510089" y="47205"/>
                </a:lnTo>
                <a:lnTo>
                  <a:pt x="3461435" y="24485"/>
                </a:lnTo>
                <a:lnTo>
                  <a:pt x="3391598" y="7175"/>
                </a:lnTo>
                <a:lnTo>
                  <a:pt x="3347262" y="2959"/>
                </a:lnTo>
                <a:lnTo>
                  <a:pt x="3295561" y="787"/>
                </a:lnTo>
                <a:lnTo>
                  <a:pt x="3235680" y="0"/>
                </a:lnTo>
                <a:lnTo>
                  <a:pt x="433019" y="0"/>
                </a:lnTo>
                <a:lnTo>
                  <a:pt x="373138" y="787"/>
                </a:lnTo>
                <a:lnTo>
                  <a:pt x="321437" y="2959"/>
                </a:lnTo>
                <a:lnTo>
                  <a:pt x="277114" y="7175"/>
                </a:lnTo>
                <a:lnTo>
                  <a:pt x="239318" y="14122"/>
                </a:lnTo>
                <a:lnTo>
                  <a:pt x="158610" y="47205"/>
                </a:lnTo>
                <a:lnTo>
                  <a:pt x="115138" y="77711"/>
                </a:lnTo>
                <a:lnTo>
                  <a:pt x="77724" y="115138"/>
                </a:lnTo>
                <a:lnTo>
                  <a:pt x="47218" y="158610"/>
                </a:lnTo>
                <a:lnTo>
                  <a:pt x="24485" y="207264"/>
                </a:lnTo>
                <a:lnTo>
                  <a:pt x="7175" y="277101"/>
                </a:lnTo>
                <a:lnTo>
                  <a:pt x="2959" y="321437"/>
                </a:lnTo>
                <a:lnTo>
                  <a:pt x="800" y="373138"/>
                </a:lnTo>
                <a:lnTo>
                  <a:pt x="0" y="433019"/>
                </a:lnTo>
                <a:lnTo>
                  <a:pt x="0" y="2808300"/>
                </a:lnTo>
                <a:lnTo>
                  <a:pt x="800" y="2868180"/>
                </a:lnTo>
                <a:lnTo>
                  <a:pt x="2959" y="2919869"/>
                </a:lnTo>
                <a:lnTo>
                  <a:pt x="7175" y="2964205"/>
                </a:lnTo>
                <a:lnTo>
                  <a:pt x="14122" y="3001988"/>
                </a:lnTo>
                <a:lnTo>
                  <a:pt x="47218" y="3082709"/>
                </a:lnTo>
                <a:lnTo>
                  <a:pt x="77724" y="3126181"/>
                </a:lnTo>
                <a:lnTo>
                  <a:pt x="115138" y="3163595"/>
                </a:lnTo>
                <a:lnTo>
                  <a:pt x="158610" y="3194100"/>
                </a:lnTo>
                <a:lnTo>
                  <a:pt x="207264" y="3216833"/>
                </a:lnTo>
                <a:lnTo>
                  <a:pt x="277114" y="3234144"/>
                </a:lnTo>
                <a:lnTo>
                  <a:pt x="321437" y="3238360"/>
                </a:lnTo>
                <a:lnTo>
                  <a:pt x="373138" y="3240519"/>
                </a:lnTo>
                <a:lnTo>
                  <a:pt x="433019" y="3241319"/>
                </a:lnTo>
                <a:lnTo>
                  <a:pt x="3235680" y="3241319"/>
                </a:lnTo>
                <a:lnTo>
                  <a:pt x="3295561" y="3240519"/>
                </a:lnTo>
                <a:lnTo>
                  <a:pt x="3347262" y="3238360"/>
                </a:lnTo>
                <a:lnTo>
                  <a:pt x="3391598" y="3234144"/>
                </a:lnTo>
                <a:lnTo>
                  <a:pt x="3429381" y="3227197"/>
                </a:lnTo>
                <a:lnTo>
                  <a:pt x="3510089" y="3194100"/>
                </a:lnTo>
                <a:lnTo>
                  <a:pt x="3553561" y="3163595"/>
                </a:lnTo>
                <a:lnTo>
                  <a:pt x="3590988" y="3126181"/>
                </a:lnTo>
                <a:lnTo>
                  <a:pt x="3621494" y="3082709"/>
                </a:lnTo>
                <a:lnTo>
                  <a:pt x="3644214" y="3034042"/>
                </a:lnTo>
                <a:lnTo>
                  <a:pt x="3661524" y="2964205"/>
                </a:lnTo>
                <a:lnTo>
                  <a:pt x="3665740" y="2919869"/>
                </a:lnTo>
                <a:lnTo>
                  <a:pt x="3667899" y="2868180"/>
                </a:lnTo>
                <a:lnTo>
                  <a:pt x="3668699" y="2808300"/>
                </a:lnTo>
                <a:lnTo>
                  <a:pt x="3668699" y="43301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522889" y="2920053"/>
            <a:ext cx="3317875" cy="178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270" algn="ctr">
              <a:lnSpc>
                <a:spcPct val="111000"/>
              </a:lnSpc>
              <a:spcBef>
                <a:spcPts val="100"/>
              </a:spcBef>
            </a:pPr>
            <a:r>
              <a:rPr sz="2600" dirty="0">
                <a:latin typeface="Arial MT"/>
                <a:cs typeface="Arial MT"/>
              </a:rPr>
              <a:t>Creating</a:t>
            </a:r>
            <a:r>
              <a:rPr sz="2600" spc="-140" dirty="0">
                <a:latin typeface="Arial MT"/>
                <a:cs typeface="Arial MT"/>
              </a:rPr>
              <a:t> </a:t>
            </a:r>
            <a:r>
              <a:rPr sz="2600" spc="-50" dirty="0">
                <a:latin typeface="Arial MT"/>
                <a:cs typeface="Arial MT"/>
              </a:rPr>
              <a:t>a </a:t>
            </a:r>
            <a:r>
              <a:rPr sz="2600" spc="-10" dirty="0">
                <a:latin typeface="Arial MT"/>
                <a:cs typeface="Arial MT"/>
              </a:rPr>
              <a:t>GridSearchCV</a:t>
            </a:r>
            <a:r>
              <a:rPr sz="2600" spc="-11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object </a:t>
            </a:r>
            <a:r>
              <a:rPr sz="2600" dirty="0">
                <a:latin typeface="Arial MT"/>
                <a:cs typeface="Arial MT"/>
              </a:rPr>
              <a:t>with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cv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=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10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find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best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parameters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344514" y="6600304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30" h="3241675">
                <a:moveTo>
                  <a:pt x="3198943" y="3241300"/>
                </a:moveTo>
                <a:lnTo>
                  <a:pt x="469730" y="3241300"/>
                </a:lnTo>
                <a:lnTo>
                  <a:pt x="404773" y="3240435"/>
                </a:lnTo>
                <a:lnTo>
                  <a:pt x="348693" y="3238088"/>
                </a:lnTo>
                <a:lnTo>
                  <a:pt x="300603" y="3233516"/>
                </a:lnTo>
                <a:lnTo>
                  <a:pt x="224842" y="3214736"/>
                </a:lnTo>
                <a:lnTo>
                  <a:pt x="180487" y="3194802"/>
                </a:lnTo>
                <a:lnTo>
                  <a:pt x="139933" y="3168902"/>
                </a:lnTo>
                <a:lnTo>
                  <a:pt x="103721" y="3137575"/>
                </a:lnTo>
                <a:lnTo>
                  <a:pt x="72395" y="3101364"/>
                </a:lnTo>
                <a:lnTo>
                  <a:pt x="46492" y="3060811"/>
                </a:lnTo>
                <a:lnTo>
                  <a:pt x="15315" y="2981684"/>
                </a:lnTo>
                <a:lnTo>
                  <a:pt x="7780" y="2940695"/>
                </a:lnTo>
                <a:lnTo>
                  <a:pt x="3210" y="2892605"/>
                </a:lnTo>
                <a:lnTo>
                  <a:pt x="863" y="2836525"/>
                </a:lnTo>
                <a:lnTo>
                  <a:pt x="0" y="2771566"/>
                </a:lnTo>
                <a:lnTo>
                  <a:pt x="0" y="469734"/>
                </a:lnTo>
                <a:lnTo>
                  <a:pt x="863" y="404774"/>
                </a:lnTo>
                <a:lnTo>
                  <a:pt x="3210" y="348695"/>
                </a:lnTo>
                <a:lnTo>
                  <a:pt x="7780" y="300603"/>
                </a:lnTo>
                <a:lnTo>
                  <a:pt x="26555" y="224843"/>
                </a:lnTo>
                <a:lnTo>
                  <a:pt x="46492" y="180488"/>
                </a:lnTo>
                <a:lnTo>
                  <a:pt x="72395" y="139935"/>
                </a:lnTo>
                <a:lnTo>
                  <a:pt x="103721" y="103724"/>
                </a:lnTo>
                <a:lnTo>
                  <a:pt x="139933" y="72398"/>
                </a:lnTo>
                <a:lnTo>
                  <a:pt x="180487" y="46496"/>
                </a:lnTo>
                <a:lnTo>
                  <a:pt x="259615" y="15320"/>
                </a:lnTo>
                <a:lnTo>
                  <a:pt x="300603" y="7782"/>
                </a:lnTo>
                <a:lnTo>
                  <a:pt x="348693" y="3211"/>
                </a:lnTo>
                <a:lnTo>
                  <a:pt x="404773" y="863"/>
                </a:lnTo>
                <a:lnTo>
                  <a:pt x="469730" y="0"/>
                </a:lnTo>
                <a:lnTo>
                  <a:pt x="3198943" y="0"/>
                </a:lnTo>
                <a:lnTo>
                  <a:pt x="3263900" y="863"/>
                </a:lnTo>
                <a:lnTo>
                  <a:pt x="3319983" y="3211"/>
                </a:lnTo>
                <a:lnTo>
                  <a:pt x="3368071" y="7782"/>
                </a:lnTo>
                <a:lnTo>
                  <a:pt x="3443833" y="26563"/>
                </a:lnTo>
                <a:lnTo>
                  <a:pt x="3488188" y="46496"/>
                </a:lnTo>
                <a:lnTo>
                  <a:pt x="3528743" y="72398"/>
                </a:lnTo>
                <a:lnTo>
                  <a:pt x="3564954" y="103724"/>
                </a:lnTo>
                <a:lnTo>
                  <a:pt x="3596280" y="139935"/>
                </a:lnTo>
                <a:lnTo>
                  <a:pt x="3622183" y="180488"/>
                </a:lnTo>
                <a:lnTo>
                  <a:pt x="3653359" y="259616"/>
                </a:lnTo>
                <a:lnTo>
                  <a:pt x="3660895" y="300603"/>
                </a:lnTo>
                <a:lnTo>
                  <a:pt x="3665465" y="348695"/>
                </a:lnTo>
                <a:lnTo>
                  <a:pt x="3667812" y="404774"/>
                </a:lnTo>
                <a:lnTo>
                  <a:pt x="3668675" y="469734"/>
                </a:lnTo>
                <a:lnTo>
                  <a:pt x="3668675" y="2771566"/>
                </a:lnTo>
                <a:lnTo>
                  <a:pt x="3667812" y="2836525"/>
                </a:lnTo>
                <a:lnTo>
                  <a:pt x="3665465" y="2892605"/>
                </a:lnTo>
                <a:lnTo>
                  <a:pt x="3660895" y="2940695"/>
                </a:lnTo>
                <a:lnTo>
                  <a:pt x="3642120" y="3016455"/>
                </a:lnTo>
                <a:lnTo>
                  <a:pt x="3622183" y="3060811"/>
                </a:lnTo>
                <a:lnTo>
                  <a:pt x="3596280" y="3101364"/>
                </a:lnTo>
                <a:lnTo>
                  <a:pt x="3564954" y="3137575"/>
                </a:lnTo>
                <a:lnTo>
                  <a:pt x="3528743" y="3168902"/>
                </a:lnTo>
                <a:lnTo>
                  <a:pt x="3488188" y="3194802"/>
                </a:lnTo>
                <a:lnTo>
                  <a:pt x="3409059" y="3225980"/>
                </a:lnTo>
                <a:lnTo>
                  <a:pt x="3368071" y="3233516"/>
                </a:lnTo>
                <a:lnTo>
                  <a:pt x="3319983" y="3238088"/>
                </a:lnTo>
                <a:lnTo>
                  <a:pt x="3263900" y="3240435"/>
                </a:lnTo>
                <a:lnTo>
                  <a:pt x="3198943" y="32413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793862" y="7041084"/>
            <a:ext cx="2776220" cy="222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270" algn="ctr">
              <a:lnSpc>
                <a:spcPct val="111000"/>
              </a:lnSpc>
              <a:spcBef>
                <a:spcPts val="100"/>
              </a:spcBef>
            </a:pPr>
            <a:r>
              <a:rPr sz="2600" spc="-10" dirty="0">
                <a:latin typeface="Arial MT"/>
                <a:cs typeface="Arial MT"/>
              </a:rPr>
              <a:t>Applying GridSearchCV</a:t>
            </a:r>
            <a:r>
              <a:rPr sz="2600" spc="-11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on </a:t>
            </a:r>
            <a:r>
              <a:rPr sz="2600" dirty="0">
                <a:latin typeface="Arial MT"/>
                <a:cs typeface="Arial MT"/>
              </a:rPr>
              <a:t>LogReg,</a:t>
            </a:r>
            <a:r>
              <a:rPr sz="2600" spc="-13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SVM, </a:t>
            </a:r>
            <a:r>
              <a:rPr sz="2600" spc="-10" dirty="0">
                <a:latin typeface="Arial MT"/>
                <a:cs typeface="Arial MT"/>
              </a:rPr>
              <a:t>Decision</a:t>
            </a:r>
            <a:r>
              <a:rPr sz="2600" spc="-1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Tree,</a:t>
            </a:r>
            <a:r>
              <a:rPr sz="2600" spc="-114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and </a:t>
            </a:r>
            <a:r>
              <a:rPr sz="2600" dirty="0">
                <a:latin typeface="Arial MT"/>
                <a:cs typeface="Arial MT"/>
              </a:rPr>
              <a:t>KNN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models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588272" y="6600304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30" h="3241675">
                <a:moveTo>
                  <a:pt x="3198945" y="3241300"/>
                </a:moveTo>
                <a:lnTo>
                  <a:pt x="469731" y="3241300"/>
                </a:lnTo>
                <a:lnTo>
                  <a:pt x="404773" y="3240435"/>
                </a:lnTo>
                <a:lnTo>
                  <a:pt x="348693" y="3238088"/>
                </a:lnTo>
                <a:lnTo>
                  <a:pt x="300603" y="3233516"/>
                </a:lnTo>
                <a:lnTo>
                  <a:pt x="224842" y="3214736"/>
                </a:lnTo>
                <a:lnTo>
                  <a:pt x="180486" y="3194802"/>
                </a:lnTo>
                <a:lnTo>
                  <a:pt x="139932" y="3168902"/>
                </a:lnTo>
                <a:lnTo>
                  <a:pt x="103723" y="3137575"/>
                </a:lnTo>
                <a:lnTo>
                  <a:pt x="72397" y="3101364"/>
                </a:lnTo>
                <a:lnTo>
                  <a:pt x="46498" y="3060811"/>
                </a:lnTo>
                <a:lnTo>
                  <a:pt x="15321" y="2981684"/>
                </a:lnTo>
                <a:lnTo>
                  <a:pt x="7784" y="2940695"/>
                </a:lnTo>
                <a:lnTo>
                  <a:pt x="3212" y="2892605"/>
                </a:lnTo>
                <a:lnTo>
                  <a:pt x="863" y="2836525"/>
                </a:lnTo>
                <a:lnTo>
                  <a:pt x="0" y="2771566"/>
                </a:lnTo>
                <a:lnTo>
                  <a:pt x="0" y="469734"/>
                </a:lnTo>
                <a:lnTo>
                  <a:pt x="863" y="404774"/>
                </a:lnTo>
                <a:lnTo>
                  <a:pt x="3212" y="348695"/>
                </a:lnTo>
                <a:lnTo>
                  <a:pt x="7784" y="300603"/>
                </a:lnTo>
                <a:lnTo>
                  <a:pt x="26566" y="224843"/>
                </a:lnTo>
                <a:lnTo>
                  <a:pt x="46498" y="180488"/>
                </a:lnTo>
                <a:lnTo>
                  <a:pt x="72397" y="139935"/>
                </a:lnTo>
                <a:lnTo>
                  <a:pt x="103723" y="103724"/>
                </a:lnTo>
                <a:lnTo>
                  <a:pt x="139932" y="72398"/>
                </a:lnTo>
                <a:lnTo>
                  <a:pt x="180486" y="46496"/>
                </a:lnTo>
                <a:lnTo>
                  <a:pt x="259616" y="15320"/>
                </a:lnTo>
                <a:lnTo>
                  <a:pt x="300603" y="7782"/>
                </a:lnTo>
                <a:lnTo>
                  <a:pt x="348693" y="3211"/>
                </a:lnTo>
                <a:lnTo>
                  <a:pt x="404773" y="863"/>
                </a:lnTo>
                <a:lnTo>
                  <a:pt x="469731" y="0"/>
                </a:lnTo>
                <a:lnTo>
                  <a:pt x="3198945" y="0"/>
                </a:lnTo>
                <a:lnTo>
                  <a:pt x="3263904" y="863"/>
                </a:lnTo>
                <a:lnTo>
                  <a:pt x="3319985" y="3211"/>
                </a:lnTo>
                <a:lnTo>
                  <a:pt x="3368076" y="7782"/>
                </a:lnTo>
                <a:lnTo>
                  <a:pt x="3443832" y="26563"/>
                </a:lnTo>
                <a:lnTo>
                  <a:pt x="3488190" y="46496"/>
                </a:lnTo>
                <a:lnTo>
                  <a:pt x="3528745" y="72398"/>
                </a:lnTo>
                <a:lnTo>
                  <a:pt x="3564957" y="103724"/>
                </a:lnTo>
                <a:lnTo>
                  <a:pt x="3596284" y="139935"/>
                </a:lnTo>
                <a:lnTo>
                  <a:pt x="3622185" y="180488"/>
                </a:lnTo>
                <a:lnTo>
                  <a:pt x="3653365" y="259616"/>
                </a:lnTo>
                <a:lnTo>
                  <a:pt x="3660901" y="300603"/>
                </a:lnTo>
                <a:lnTo>
                  <a:pt x="3665472" y="348695"/>
                </a:lnTo>
                <a:lnTo>
                  <a:pt x="3667821" y="404774"/>
                </a:lnTo>
                <a:lnTo>
                  <a:pt x="3668687" y="469734"/>
                </a:lnTo>
                <a:lnTo>
                  <a:pt x="3668687" y="2771566"/>
                </a:lnTo>
                <a:lnTo>
                  <a:pt x="3667821" y="2836525"/>
                </a:lnTo>
                <a:lnTo>
                  <a:pt x="3665472" y="2892605"/>
                </a:lnTo>
                <a:lnTo>
                  <a:pt x="3660901" y="2940695"/>
                </a:lnTo>
                <a:lnTo>
                  <a:pt x="3642120" y="3016455"/>
                </a:lnTo>
                <a:lnTo>
                  <a:pt x="3622185" y="3060811"/>
                </a:lnTo>
                <a:lnTo>
                  <a:pt x="3596284" y="3101364"/>
                </a:lnTo>
                <a:lnTo>
                  <a:pt x="3564957" y="3137575"/>
                </a:lnTo>
                <a:lnTo>
                  <a:pt x="3528745" y="3168902"/>
                </a:lnTo>
                <a:lnTo>
                  <a:pt x="3488190" y="3194802"/>
                </a:lnTo>
                <a:lnTo>
                  <a:pt x="3409062" y="3225980"/>
                </a:lnTo>
                <a:lnTo>
                  <a:pt x="3368076" y="3233516"/>
                </a:lnTo>
                <a:lnTo>
                  <a:pt x="3319985" y="3238088"/>
                </a:lnTo>
                <a:lnTo>
                  <a:pt x="3263904" y="3240435"/>
                </a:lnTo>
                <a:lnTo>
                  <a:pt x="3198945" y="32413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936881" y="7041084"/>
            <a:ext cx="2978785" cy="2268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11000"/>
              </a:lnSpc>
              <a:spcBef>
                <a:spcPts val="100"/>
              </a:spcBef>
            </a:pPr>
            <a:r>
              <a:rPr sz="2600" spc="-10" dirty="0">
                <a:latin typeface="Arial MT"/>
                <a:cs typeface="Arial MT"/>
              </a:rPr>
              <a:t>Calculating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accuracy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on</a:t>
            </a:r>
            <a:r>
              <a:rPr sz="2600" spc="-6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6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test </a:t>
            </a:r>
            <a:r>
              <a:rPr sz="2600" dirty="0">
                <a:latin typeface="Arial MT"/>
                <a:cs typeface="Arial MT"/>
              </a:rPr>
              <a:t>data</a:t>
            </a:r>
            <a:r>
              <a:rPr sz="2600" spc="-8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using</a:t>
            </a:r>
            <a:r>
              <a:rPr sz="2600" spc="-8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method</a:t>
            </a:r>
            <a:r>
              <a:rPr sz="2600" spc="-12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.score()</a:t>
            </a:r>
            <a:endParaRPr sz="26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685"/>
              </a:spcBef>
            </a:pPr>
            <a:r>
              <a:rPr sz="2600" dirty="0">
                <a:latin typeface="Arial MT"/>
                <a:cs typeface="Arial MT"/>
              </a:rPr>
              <a:t>for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all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models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32032" y="6600304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29" h="3241675">
                <a:moveTo>
                  <a:pt x="3198949" y="3241300"/>
                </a:moveTo>
                <a:lnTo>
                  <a:pt x="469732" y="3241300"/>
                </a:lnTo>
                <a:lnTo>
                  <a:pt x="404774" y="3240435"/>
                </a:lnTo>
                <a:lnTo>
                  <a:pt x="348694" y="3238088"/>
                </a:lnTo>
                <a:lnTo>
                  <a:pt x="300603" y="3233516"/>
                </a:lnTo>
                <a:lnTo>
                  <a:pt x="224844" y="3214736"/>
                </a:lnTo>
                <a:lnTo>
                  <a:pt x="180488" y="3194802"/>
                </a:lnTo>
                <a:lnTo>
                  <a:pt x="139935" y="3168902"/>
                </a:lnTo>
                <a:lnTo>
                  <a:pt x="103723" y="3137575"/>
                </a:lnTo>
                <a:lnTo>
                  <a:pt x="72397" y="3101364"/>
                </a:lnTo>
                <a:lnTo>
                  <a:pt x="46496" y="3060811"/>
                </a:lnTo>
                <a:lnTo>
                  <a:pt x="15319" y="2981684"/>
                </a:lnTo>
                <a:lnTo>
                  <a:pt x="7782" y="2940695"/>
                </a:lnTo>
                <a:lnTo>
                  <a:pt x="3212" y="2892605"/>
                </a:lnTo>
                <a:lnTo>
                  <a:pt x="863" y="2836525"/>
                </a:lnTo>
                <a:lnTo>
                  <a:pt x="0" y="2771566"/>
                </a:lnTo>
                <a:lnTo>
                  <a:pt x="0" y="469734"/>
                </a:lnTo>
                <a:lnTo>
                  <a:pt x="863" y="404774"/>
                </a:lnTo>
                <a:lnTo>
                  <a:pt x="3212" y="348695"/>
                </a:lnTo>
                <a:lnTo>
                  <a:pt x="7782" y="300603"/>
                </a:lnTo>
                <a:lnTo>
                  <a:pt x="26562" y="224843"/>
                </a:lnTo>
                <a:lnTo>
                  <a:pt x="46496" y="180488"/>
                </a:lnTo>
                <a:lnTo>
                  <a:pt x="72397" y="139935"/>
                </a:lnTo>
                <a:lnTo>
                  <a:pt x="103723" y="103724"/>
                </a:lnTo>
                <a:lnTo>
                  <a:pt x="139935" y="72398"/>
                </a:lnTo>
                <a:lnTo>
                  <a:pt x="180488" y="46496"/>
                </a:lnTo>
                <a:lnTo>
                  <a:pt x="259616" y="15320"/>
                </a:lnTo>
                <a:lnTo>
                  <a:pt x="300603" y="7782"/>
                </a:lnTo>
                <a:lnTo>
                  <a:pt x="348694" y="3211"/>
                </a:lnTo>
                <a:lnTo>
                  <a:pt x="404774" y="863"/>
                </a:lnTo>
                <a:lnTo>
                  <a:pt x="469732" y="0"/>
                </a:lnTo>
                <a:lnTo>
                  <a:pt x="3198949" y="0"/>
                </a:lnTo>
                <a:lnTo>
                  <a:pt x="3263907" y="863"/>
                </a:lnTo>
                <a:lnTo>
                  <a:pt x="3319988" y="3211"/>
                </a:lnTo>
                <a:lnTo>
                  <a:pt x="3368078" y="7782"/>
                </a:lnTo>
                <a:lnTo>
                  <a:pt x="3443838" y="26563"/>
                </a:lnTo>
                <a:lnTo>
                  <a:pt x="3488193" y="46496"/>
                </a:lnTo>
                <a:lnTo>
                  <a:pt x="3528746" y="72398"/>
                </a:lnTo>
                <a:lnTo>
                  <a:pt x="3564957" y="103724"/>
                </a:lnTo>
                <a:lnTo>
                  <a:pt x="3596285" y="139935"/>
                </a:lnTo>
                <a:lnTo>
                  <a:pt x="3622185" y="180488"/>
                </a:lnTo>
                <a:lnTo>
                  <a:pt x="3653362" y="259616"/>
                </a:lnTo>
                <a:lnTo>
                  <a:pt x="3660899" y="300603"/>
                </a:lnTo>
                <a:lnTo>
                  <a:pt x="3665470" y="348695"/>
                </a:lnTo>
                <a:lnTo>
                  <a:pt x="3667818" y="404774"/>
                </a:lnTo>
                <a:lnTo>
                  <a:pt x="3668683" y="469734"/>
                </a:lnTo>
                <a:lnTo>
                  <a:pt x="3668683" y="2771566"/>
                </a:lnTo>
                <a:lnTo>
                  <a:pt x="3667818" y="2836525"/>
                </a:lnTo>
                <a:lnTo>
                  <a:pt x="3665470" y="2892605"/>
                </a:lnTo>
                <a:lnTo>
                  <a:pt x="3660899" y="2940695"/>
                </a:lnTo>
                <a:lnTo>
                  <a:pt x="3642120" y="3016455"/>
                </a:lnTo>
                <a:lnTo>
                  <a:pt x="3622185" y="3060811"/>
                </a:lnTo>
                <a:lnTo>
                  <a:pt x="3596285" y="3101364"/>
                </a:lnTo>
                <a:lnTo>
                  <a:pt x="3564957" y="3137575"/>
                </a:lnTo>
                <a:lnTo>
                  <a:pt x="3528746" y="3168902"/>
                </a:lnTo>
                <a:lnTo>
                  <a:pt x="3488193" y="3194802"/>
                </a:lnTo>
                <a:lnTo>
                  <a:pt x="3409065" y="3225980"/>
                </a:lnTo>
                <a:lnTo>
                  <a:pt x="3368078" y="3233516"/>
                </a:lnTo>
                <a:lnTo>
                  <a:pt x="3319988" y="3238088"/>
                </a:lnTo>
                <a:lnTo>
                  <a:pt x="3263907" y="3240435"/>
                </a:lnTo>
                <a:lnTo>
                  <a:pt x="3198949" y="32413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455900" y="7485770"/>
            <a:ext cx="2428875" cy="1344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1000"/>
              </a:lnSpc>
              <a:spcBef>
                <a:spcPts val="100"/>
              </a:spcBef>
            </a:pPr>
            <a:r>
              <a:rPr sz="2600" dirty="0">
                <a:latin typeface="Arial MT"/>
                <a:cs typeface="Arial MT"/>
              </a:rPr>
              <a:t>Examining</a:t>
            </a:r>
            <a:r>
              <a:rPr sz="2600" spc="-17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confusion</a:t>
            </a:r>
            <a:r>
              <a:rPr sz="2600" spc="-16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matrix </a:t>
            </a:r>
            <a:r>
              <a:rPr sz="2600" dirty="0">
                <a:latin typeface="Arial MT"/>
                <a:cs typeface="Arial MT"/>
              </a:rPr>
              <a:t>for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all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models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75792" y="6600304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29" h="3241675">
                <a:moveTo>
                  <a:pt x="3198949" y="3241300"/>
                </a:moveTo>
                <a:lnTo>
                  <a:pt x="469732" y="3241300"/>
                </a:lnTo>
                <a:lnTo>
                  <a:pt x="404774" y="3240435"/>
                </a:lnTo>
                <a:lnTo>
                  <a:pt x="348693" y="3238088"/>
                </a:lnTo>
                <a:lnTo>
                  <a:pt x="300603" y="3233516"/>
                </a:lnTo>
                <a:lnTo>
                  <a:pt x="224843" y="3214736"/>
                </a:lnTo>
                <a:lnTo>
                  <a:pt x="180488" y="3194802"/>
                </a:lnTo>
                <a:lnTo>
                  <a:pt x="139934" y="3168902"/>
                </a:lnTo>
                <a:lnTo>
                  <a:pt x="103723" y="3137575"/>
                </a:lnTo>
                <a:lnTo>
                  <a:pt x="72397" y="3101364"/>
                </a:lnTo>
                <a:lnTo>
                  <a:pt x="46496" y="3060811"/>
                </a:lnTo>
                <a:lnTo>
                  <a:pt x="15319" y="2981684"/>
                </a:lnTo>
                <a:lnTo>
                  <a:pt x="7782" y="2940695"/>
                </a:lnTo>
                <a:lnTo>
                  <a:pt x="3211" y="2892605"/>
                </a:lnTo>
                <a:lnTo>
                  <a:pt x="863" y="2836525"/>
                </a:lnTo>
                <a:lnTo>
                  <a:pt x="0" y="2771566"/>
                </a:lnTo>
                <a:lnTo>
                  <a:pt x="0" y="469734"/>
                </a:lnTo>
                <a:lnTo>
                  <a:pt x="863" y="404774"/>
                </a:lnTo>
                <a:lnTo>
                  <a:pt x="3211" y="348695"/>
                </a:lnTo>
                <a:lnTo>
                  <a:pt x="7782" y="300603"/>
                </a:lnTo>
                <a:lnTo>
                  <a:pt x="26562" y="224843"/>
                </a:lnTo>
                <a:lnTo>
                  <a:pt x="46496" y="180488"/>
                </a:lnTo>
                <a:lnTo>
                  <a:pt x="72397" y="139935"/>
                </a:lnTo>
                <a:lnTo>
                  <a:pt x="103723" y="103724"/>
                </a:lnTo>
                <a:lnTo>
                  <a:pt x="139934" y="72398"/>
                </a:lnTo>
                <a:lnTo>
                  <a:pt x="180488" y="46496"/>
                </a:lnTo>
                <a:lnTo>
                  <a:pt x="259616" y="15320"/>
                </a:lnTo>
                <a:lnTo>
                  <a:pt x="300603" y="7782"/>
                </a:lnTo>
                <a:lnTo>
                  <a:pt x="348693" y="3211"/>
                </a:lnTo>
                <a:lnTo>
                  <a:pt x="404774" y="863"/>
                </a:lnTo>
                <a:lnTo>
                  <a:pt x="469732" y="0"/>
                </a:lnTo>
                <a:lnTo>
                  <a:pt x="3198949" y="0"/>
                </a:lnTo>
                <a:lnTo>
                  <a:pt x="3263908" y="863"/>
                </a:lnTo>
                <a:lnTo>
                  <a:pt x="3319988" y="3211"/>
                </a:lnTo>
                <a:lnTo>
                  <a:pt x="3368078" y="7782"/>
                </a:lnTo>
                <a:lnTo>
                  <a:pt x="3443838" y="26563"/>
                </a:lnTo>
                <a:lnTo>
                  <a:pt x="3488193" y="46496"/>
                </a:lnTo>
                <a:lnTo>
                  <a:pt x="3528746" y="72398"/>
                </a:lnTo>
                <a:lnTo>
                  <a:pt x="3564958" y="103724"/>
                </a:lnTo>
                <a:lnTo>
                  <a:pt x="3596284" y="139935"/>
                </a:lnTo>
                <a:lnTo>
                  <a:pt x="3622185" y="180488"/>
                </a:lnTo>
                <a:lnTo>
                  <a:pt x="3653362" y="259616"/>
                </a:lnTo>
                <a:lnTo>
                  <a:pt x="3660899" y="300603"/>
                </a:lnTo>
                <a:lnTo>
                  <a:pt x="3665470" y="348695"/>
                </a:lnTo>
                <a:lnTo>
                  <a:pt x="3667818" y="404774"/>
                </a:lnTo>
                <a:lnTo>
                  <a:pt x="3668683" y="469734"/>
                </a:lnTo>
                <a:lnTo>
                  <a:pt x="3668683" y="2771566"/>
                </a:lnTo>
                <a:lnTo>
                  <a:pt x="3667818" y="2836525"/>
                </a:lnTo>
                <a:lnTo>
                  <a:pt x="3665470" y="2892605"/>
                </a:lnTo>
                <a:lnTo>
                  <a:pt x="3660899" y="2940695"/>
                </a:lnTo>
                <a:lnTo>
                  <a:pt x="3642119" y="3016455"/>
                </a:lnTo>
                <a:lnTo>
                  <a:pt x="3622185" y="3060811"/>
                </a:lnTo>
                <a:lnTo>
                  <a:pt x="3596284" y="3101364"/>
                </a:lnTo>
                <a:lnTo>
                  <a:pt x="3564958" y="3137575"/>
                </a:lnTo>
                <a:lnTo>
                  <a:pt x="3528746" y="3168902"/>
                </a:lnTo>
                <a:lnTo>
                  <a:pt x="3488193" y="3194802"/>
                </a:lnTo>
                <a:lnTo>
                  <a:pt x="3409065" y="3225980"/>
                </a:lnTo>
                <a:lnTo>
                  <a:pt x="3368078" y="3233516"/>
                </a:lnTo>
                <a:lnTo>
                  <a:pt x="3319988" y="3238088"/>
                </a:lnTo>
                <a:lnTo>
                  <a:pt x="3263908" y="3240435"/>
                </a:lnTo>
                <a:lnTo>
                  <a:pt x="3198949" y="32413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88128" y="7041084"/>
            <a:ext cx="2851150" cy="222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1000"/>
              </a:lnSpc>
              <a:spcBef>
                <a:spcPts val="100"/>
              </a:spcBef>
            </a:pPr>
            <a:r>
              <a:rPr sz="2600" dirty="0">
                <a:latin typeface="Arial MT"/>
                <a:cs typeface="Arial MT"/>
              </a:rPr>
              <a:t>Finding</a:t>
            </a:r>
            <a:r>
              <a:rPr sz="2600" spc="-9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8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method </a:t>
            </a:r>
            <a:r>
              <a:rPr sz="2600" dirty="0">
                <a:latin typeface="Arial MT"/>
                <a:cs typeface="Arial MT"/>
              </a:rPr>
              <a:t>performs</a:t>
            </a:r>
            <a:r>
              <a:rPr sz="2600" spc="-9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best</a:t>
            </a:r>
            <a:r>
              <a:rPr sz="2600" spc="-9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by </a:t>
            </a:r>
            <a:r>
              <a:rPr sz="2600" dirty="0">
                <a:latin typeface="Arial MT"/>
                <a:cs typeface="Arial MT"/>
              </a:rPr>
              <a:t>examining</a:t>
            </a:r>
            <a:r>
              <a:rPr sz="2600" spc="-165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the </a:t>
            </a:r>
            <a:r>
              <a:rPr sz="2600" spc="-10" dirty="0">
                <a:latin typeface="Arial MT"/>
                <a:cs typeface="Arial MT"/>
              </a:rPr>
              <a:t>Jaccard_score</a:t>
            </a:r>
            <a:r>
              <a:rPr sz="2600" spc="-105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and </a:t>
            </a:r>
            <a:r>
              <a:rPr sz="2600" dirty="0">
                <a:latin typeface="Arial MT"/>
                <a:cs typeface="Arial MT"/>
              </a:rPr>
              <a:t>F1_score</a:t>
            </a:r>
            <a:r>
              <a:rPr sz="2600" spc="-15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metrics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596149" y="3454548"/>
            <a:ext cx="887730" cy="846455"/>
            <a:chOff x="9596149" y="3454548"/>
            <a:chExt cx="887730" cy="846455"/>
          </a:xfrm>
        </p:grpSpPr>
        <p:sp>
          <p:nvSpPr>
            <p:cNvPr id="19" name="object 19"/>
            <p:cNvSpPr/>
            <p:nvPr/>
          </p:nvSpPr>
          <p:spPr>
            <a:xfrm>
              <a:off x="9622324" y="3480723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4" y="793710"/>
                  </a:moveTo>
                  <a:lnTo>
                    <a:pt x="469134" y="523848"/>
                  </a:lnTo>
                  <a:lnTo>
                    <a:pt x="0" y="523848"/>
                  </a:lnTo>
                  <a:lnTo>
                    <a:pt x="0" y="269861"/>
                  </a:lnTo>
                  <a:lnTo>
                    <a:pt x="469134" y="269861"/>
                  </a:lnTo>
                  <a:lnTo>
                    <a:pt x="469134" y="0"/>
                  </a:lnTo>
                  <a:lnTo>
                    <a:pt x="834911" y="396855"/>
                  </a:lnTo>
                  <a:lnTo>
                    <a:pt x="469134" y="79371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622324" y="3480723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2" y="523849"/>
                  </a:moveTo>
                  <a:lnTo>
                    <a:pt x="469132" y="793711"/>
                  </a:lnTo>
                  <a:lnTo>
                    <a:pt x="834911" y="396855"/>
                  </a:lnTo>
                  <a:lnTo>
                    <a:pt x="469132" y="0"/>
                  </a:lnTo>
                  <a:lnTo>
                    <a:pt x="469132" y="269861"/>
                  </a:lnTo>
                  <a:lnTo>
                    <a:pt x="0" y="269861"/>
                  </a:lnTo>
                  <a:lnTo>
                    <a:pt x="0" y="523849"/>
                  </a:lnTo>
                  <a:lnTo>
                    <a:pt x="469132" y="523849"/>
                  </a:lnTo>
                  <a:close/>
                </a:path>
              </a:pathLst>
            </a:custGeom>
            <a:ln w="52349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839911" y="3454548"/>
            <a:ext cx="887730" cy="846455"/>
            <a:chOff x="4839911" y="3454548"/>
            <a:chExt cx="887730" cy="846455"/>
          </a:xfrm>
        </p:grpSpPr>
        <p:sp>
          <p:nvSpPr>
            <p:cNvPr id="22" name="object 22"/>
            <p:cNvSpPr/>
            <p:nvPr/>
          </p:nvSpPr>
          <p:spPr>
            <a:xfrm>
              <a:off x="4866086" y="3480723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2" y="793710"/>
                  </a:moveTo>
                  <a:lnTo>
                    <a:pt x="469132" y="523848"/>
                  </a:lnTo>
                  <a:lnTo>
                    <a:pt x="0" y="523848"/>
                  </a:lnTo>
                  <a:lnTo>
                    <a:pt x="0" y="269860"/>
                  </a:lnTo>
                  <a:lnTo>
                    <a:pt x="469132" y="269860"/>
                  </a:lnTo>
                  <a:lnTo>
                    <a:pt x="469132" y="0"/>
                  </a:lnTo>
                  <a:lnTo>
                    <a:pt x="834911" y="396854"/>
                  </a:lnTo>
                  <a:lnTo>
                    <a:pt x="469132" y="79371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66086" y="3480723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2" y="523849"/>
                  </a:moveTo>
                  <a:lnTo>
                    <a:pt x="469132" y="793711"/>
                  </a:lnTo>
                  <a:lnTo>
                    <a:pt x="834911" y="396855"/>
                  </a:lnTo>
                  <a:lnTo>
                    <a:pt x="469132" y="0"/>
                  </a:lnTo>
                  <a:lnTo>
                    <a:pt x="469132" y="269861"/>
                  </a:lnTo>
                  <a:lnTo>
                    <a:pt x="0" y="269861"/>
                  </a:lnTo>
                  <a:lnTo>
                    <a:pt x="0" y="523849"/>
                  </a:lnTo>
                  <a:lnTo>
                    <a:pt x="469132" y="523849"/>
                  </a:lnTo>
                  <a:close/>
                </a:path>
              </a:pathLst>
            </a:custGeom>
            <a:ln w="52349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4352392" y="3454548"/>
            <a:ext cx="887730" cy="846455"/>
            <a:chOff x="14352392" y="3454548"/>
            <a:chExt cx="887730" cy="846455"/>
          </a:xfrm>
        </p:grpSpPr>
        <p:sp>
          <p:nvSpPr>
            <p:cNvPr id="25" name="object 25"/>
            <p:cNvSpPr/>
            <p:nvPr/>
          </p:nvSpPr>
          <p:spPr>
            <a:xfrm>
              <a:off x="14378567" y="3480723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26" y="793710"/>
                  </a:moveTo>
                  <a:lnTo>
                    <a:pt x="469126" y="523848"/>
                  </a:lnTo>
                  <a:lnTo>
                    <a:pt x="0" y="523848"/>
                  </a:lnTo>
                  <a:lnTo>
                    <a:pt x="0" y="269860"/>
                  </a:lnTo>
                  <a:lnTo>
                    <a:pt x="469126" y="269860"/>
                  </a:lnTo>
                  <a:lnTo>
                    <a:pt x="469126" y="0"/>
                  </a:lnTo>
                  <a:lnTo>
                    <a:pt x="834905" y="396854"/>
                  </a:lnTo>
                  <a:lnTo>
                    <a:pt x="469126" y="79371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378567" y="3480723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2" y="523849"/>
                  </a:moveTo>
                  <a:lnTo>
                    <a:pt x="469132" y="793711"/>
                  </a:lnTo>
                  <a:lnTo>
                    <a:pt x="834912" y="396855"/>
                  </a:lnTo>
                  <a:lnTo>
                    <a:pt x="469132" y="0"/>
                  </a:lnTo>
                  <a:lnTo>
                    <a:pt x="469132" y="269861"/>
                  </a:lnTo>
                  <a:lnTo>
                    <a:pt x="0" y="269861"/>
                  </a:lnTo>
                  <a:lnTo>
                    <a:pt x="0" y="523849"/>
                  </a:lnTo>
                  <a:lnTo>
                    <a:pt x="469132" y="523849"/>
                  </a:lnTo>
                  <a:close/>
                </a:path>
              </a:pathLst>
            </a:custGeom>
            <a:ln w="52349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4839911" y="7797924"/>
            <a:ext cx="887730" cy="846455"/>
            <a:chOff x="4839911" y="7797924"/>
            <a:chExt cx="887730" cy="846455"/>
          </a:xfrm>
        </p:grpSpPr>
        <p:sp>
          <p:nvSpPr>
            <p:cNvPr id="28" name="object 28"/>
            <p:cNvSpPr/>
            <p:nvPr/>
          </p:nvSpPr>
          <p:spPr>
            <a:xfrm>
              <a:off x="4866086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7" y="793710"/>
                  </a:moveTo>
                  <a:lnTo>
                    <a:pt x="0" y="396854"/>
                  </a:lnTo>
                  <a:lnTo>
                    <a:pt x="365777" y="0"/>
                  </a:lnTo>
                  <a:lnTo>
                    <a:pt x="365777" y="269860"/>
                  </a:lnTo>
                  <a:lnTo>
                    <a:pt x="834911" y="269860"/>
                  </a:lnTo>
                  <a:lnTo>
                    <a:pt x="834911" y="523849"/>
                  </a:lnTo>
                  <a:lnTo>
                    <a:pt x="365777" y="523849"/>
                  </a:lnTo>
                  <a:lnTo>
                    <a:pt x="365777" y="79371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66086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7" y="523848"/>
                  </a:moveTo>
                  <a:lnTo>
                    <a:pt x="365777" y="793710"/>
                  </a:lnTo>
                  <a:lnTo>
                    <a:pt x="0" y="396854"/>
                  </a:lnTo>
                  <a:lnTo>
                    <a:pt x="365777" y="0"/>
                  </a:lnTo>
                  <a:lnTo>
                    <a:pt x="365777" y="269860"/>
                  </a:lnTo>
                  <a:lnTo>
                    <a:pt x="834911" y="269860"/>
                  </a:lnTo>
                  <a:lnTo>
                    <a:pt x="834911" y="523848"/>
                  </a:lnTo>
                  <a:lnTo>
                    <a:pt x="365777" y="523848"/>
                  </a:lnTo>
                  <a:close/>
                </a:path>
              </a:pathLst>
            </a:custGeom>
            <a:ln w="52349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9605574" y="7797924"/>
            <a:ext cx="887730" cy="846455"/>
            <a:chOff x="9605574" y="7797924"/>
            <a:chExt cx="887730" cy="846455"/>
          </a:xfrm>
        </p:grpSpPr>
        <p:sp>
          <p:nvSpPr>
            <p:cNvPr id="31" name="object 31"/>
            <p:cNvSpPr/>
            <p:nvPr/>
          </p:nvSpPr>
          <p:spPr>
            <a:xfrm>
              <a:off x="9631749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8" y="793710"/>
                  </a:moveTo>
                  <a:lnTo>
                    <a:pt x="0" y="396854"/>
                  </a:lnTo>
                  <a:lnTo>
                    <a:pt x="365778" y="0"/>
                  </a:lnTo>
                  <a:lnTo>
                    <a:pt x="365778" y="269860"/>
                  </a:lnTo>
                  <a:lnTo>
                    <a:pt x="834911" y="269860"/>
                  </a:lnTo>
                  <a:lnTo>
                    <a:pt x="834911" y="523849"/>
                  </a:lnTo>
                  <a:lnTo>
                    <a:pt x="365778" y="523849"/>
                  </a:lnTo>
                  <a:lnTo>
                    <a:pt x="365778" y="79371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631749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8" y="523848"/>
                  </a:moveTo>
                  <a:lnTo>
                    <a:pt x="365778" y="793710"/>
                  </a:lnTo>
                  <a:lnTo>
                    <a:pt x="0" y="396854"/>
                  </a:lnTo>
                  <a:lnTo>
                    <a:pt x="365778" y="0"/>
                  </a:lnTo>
                  <a:lnTo>
                    <a:pt x="365778" y="269860"/>
                  </a:lnTo>
                  <a:lnTo>
                    <a:pt x="834911" y="269860"/>
                  </a:lnTo>
                  <a:lnTo>
                    <a:pt x="834911" y="523848"/>
                  </a:lnTo>
                  <a:lnTo>
                    <a:pt x="365778" y="523848"/>
                  </a:lnTo>
                  <a:close/>
                </a:path>
              </a:pathLst>
            </a:custGeom>
            <a:ln w="52349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4361810" y="7797924"/>
            <a:ext cx="887730" cy="846455"/>
            <a:chOff x="14361810" y="7797924"/>
            <a:chExt cx="887730" cy="846455"/>
          </a:xfrm>
        </p:grpSpPr>
        <p:sp>
          <p:nvSpPr>
            <p:cNvPr id="34" name="object 34"/>
            <p:cNvSpPr/>
            <p:nvPr/>
          </p:nvSpPr>
          <p:spPr>
            <a:xfrm>
              <a:off x="14387990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8" y="793710"/>
                  </a:moveTo>
                  <a:lnTo>
                    <a:pt x="0" y="396854"/>
                  </a:lnTo>
                  <a:lnTo>
                    <a:pt x="365778" y="0"/>
                  </a:lnTo>
                  <a:lnTo>
                    <a:pt x="365778" y="269860"/>
                  </a:lnTo>
                  <a:lnTo>
                    <a:pt x="834904" y="269860"/>
                  </a:lnTo>
                  <a:lnTo>
                    <a:pt x="834904" y="523849"/>
                  </a:lnTo>
                  <a:lnTo>
                    <a:pt x="365778" y="523849"/>
                  </a:lnTo>
                  <a:lnTo>
                    <a:pt x="365778" y="79371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387985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7" y="523848"/>
                  </a:moveTo>
                  <a:lnTo>
                    <a:pt x="365777" y="793710"/>
                  </a:lnTo>
                  <a:lnTo>
                    <a:pt x="0" y="396854"/>
                  </a:lnTo>
                  <a:lnTo>
                    <a:pt x="365777" y="0"/>
                  </a:lnTo>
                  <a:lnTo>
                    <a:pt x="365777" y="269860"/>
                  </a:lnTo>
                  <a:lnTo>
                    <a:pt x="834909" y="269860"/>
                  </a:lnTo>
                  <a:lnTo>
                    <a:pt x="834909" y="523848"/>
                  </a:lnTo>
                  <a:lnTo>
                    <a:pt x="365777" y="523848"/>
                  </a:lnTo>
                  <a:close/>
                </a:path>
              </a:pathLst>
            </a:custGeom>
            <a:ln w="52349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16755826" y="5608615"/>
            <a:ext cx="846455" cy="887730"/>
            <a:chOff x="16755826" y="5608615"/>
            <a:chExt cx="846455" cy="887730"/>
          </a:xfrm>
        </p:grpSpPr>
        <p:sp>
          <p:nvSpPr>
            <p:cNvPr id="37" name="object 37"/>
            <p:cNvSpPr/>
            <p:nvPr/>
          </p:nvSpPr>
          <p:spPr>
            <a:xfrm>
              <a:off x="16782001" y="5634790"/>
              <a:ext cx="793750" cy="835025"/>
            </a:xfrm>
            <a:custGeom>
              <a:avLst/>
              <a:gdLst/>
              <a:ahLst/>
              <a:cxnLst/>
              <a:rect l="l" t="t" r="r" b="b"/>
              <a:pathLst>
                <a:path w="793750" h="835025">
                  <a:moveTo>
                    <a:pt x="396858" y="834911"/>
                  </a:moveTo>
                  <a:lnTo>
                    <a:pt x="0" y="469133"/>
                  </a:lnTo>
                  <a:lnTo>
                    <a:pt x="269854" y="469133"/>
                  </a:lnTo>
                  <a:lnTo>
                    <a:pt x="269854" y="0"/>
                  </a:lnTo>
                  <a:lnTo>
                    <a:pt x="523846" y="0"/>
                  </a:lnTo>
                  <a:lnTo>
                    <a:pt x="523846" y="469133"/>
                  </a:lnTo>
                  <a:lnTo>
                    <a:pt x="793703" y="469133"/>
                  </a:lnTo>
                  <a:lnTo>
                    <a:pt x="396858" y="834911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782001" y="5634790"/>
              <a:ext cx="793750" cy="835025"/>
            </a:xfrm>
            <a:custGeom>
              <a:avLst/>
              <a:gdLst/>
              <a:ahLst/>
              <a:cxnLst/>
              <a:rect l="l" t="t" r="r" b="b"/>
              <a:pathLst>
                <a:path w="793750" h="835025">
                  <a:moveTo>
                    <a:pt x="523849" y="469132"/>
                  </a:moveTo>
                  <a:lnTo>
                    <a:pt x="793710" y="469132"/>
                  </a:lnTo>
                  <a:lnTo>
                    <a:pt x="396854" y="834911"/>
                  </a:lnTo>
                  <a:lnTo>
                    <a:pt x="0" y="469132"/>
                  </a:lnTo>
                  <a:lnTo>
                    <a:pt x="269860" y="469132"/>
                  </a:lnTo>
                  <a:lnTo>
                    <a:pt x="269860" y="0"/>
                  </a:lnTo>
                  <a:lnTo>
                    <a:pt x="523849" y="0"/>
                  </a:lnTo>
                  <a:lnTo>
                    <a:pt x="523849" y="469132"/>
                  </a:lnTo>
                  <a:close/>
                </a:path>
              </a:pathLst>
            </a:custGeom>
            <a:ln w="52349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4385089" y="303612"/>
            <a:ext cx="11452860" cy="1106341"/>
          </a:xfrm>
          <a:prstGeom prst="rect">
            <a:avLst/>
          </a:prstGeom>
        </p:spPr>
        <p:txBody>
          <a:bodyPr vert="horz" wrap="square" lIns="0" tIns="341261" rIns="0" bIns="0" rtlCol="0">
            <a:spAutoFit/>
          </a:bodyPr>
          <a:lstStyle/>
          <a:p>
            <a:pPr marL="1033144">
              <a:lnSpc>
                <a:spcPct val="100000"/>
              </a:lnSpc>
              <a:spcBef>
                <a:spcPts val="100"/>
              </a:spcBef>
            </a:pPr>
            <a:r>
              <a:rPr sz="4950" dirty="0">
                <a:solidFill>
                  <a:schemeClr val="tx1"/>
                </a:solidFill>
              </a:rPr>
              <a:t>Predictive</a:t>
            </a:r>
            <a:r>
              <a:rPr sz="4950" spc="-95" dirty="0">
                <a:solidFill>
                  <a:schemeClr val="tx1"/>
                </a:solidFill>
              </a:rPr>
              <a:t> </a:t>
            </a:r>
            <a:r>
              <a:rPr sz="4950" dirty="0">
                <a:solidFill>
                  <a:schemeClr val="tx1"/>
                </a:solidFill>
              </a:rPr>
              <a:t>analysis</a:t>
            </a:r>
            <a:r>
              <a:rPr sz="4950" spc="-90" dirty="0">
                <a:solidFill>
                  <a:schemeClr val="tx1"/>
                </a:solidFill>
              </a:rPr>
              <a:t> </a:t>
            </a:r>
            <a:r>
              <a:rPr sz="4950" spc="-10" dirty="0">
                <a:solidFill>
                  <a:schemeClr val="tx1"/>
                </a:solidFill>
              </a:rPr>
              <a:t>(classiﬁcation)</a:t>
            </a:r>
            <a:endParaRPr sz="49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0439" rIns="0" bIns="0" rtlCol="0">
            <a:spAutoFit/>
          </a:bodyPr>
          <a:lstStyle/>
          <a:p>
            <a:pPr marL="43688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28970" y="3330305"/>
            <a:ext cx="9904730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8005" indent="-53530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548005" algn="l"/>
              </a:tabLst>
            </a:pPr>
            <a:r>
              <a:rPr sz="4000" spc="-30" dirty="0">
                <a:solidFill>
                  <a:schemeClr val="tx1"/>
                </a:solidFill>
                <a:latin typeface="Roboto"/>
                <a:cs typeface="Roboto"/>
              </a:rPr>
              <a:t>Exploratory</a:t>
            </a:r>
            <a:r>
              <a:rPr sz="4000" spc="-210" dirty="0">
                <a:solidFill>
                  <a:schemeClr val="tx1"/>
                </a:solidFill>
                <a:latin typeface="Roboto"/>
                <a:cs typeface="Roboto"/>
              </a:rPr>
              <a:t> </a:t>
            </a:r>
            <a:r>
              <a:rPr sz="4000" spc="-10" dirty="0">
                <a:solidFill>
                  <a:schemeClr val="tx1"/>
                </a:solidFill>
                <a:latin typeface="Roboto"/>
                <a:cs typeface="Roboto"/>
              </a:rPr>
              <a:t>Data</a:t>
            </a:r>
            <a:r>
              <a:rPr sz="4000" spc="-210" dirty="0">
                <a:solidFill>
                  <a:schemeClr val="tx1"/>
                </a:solidFill>
                <a:latin typeface="Roboto"/>
                <a:cs typeface="Roboto"/>
              </a:rPr>
              <a:t> </a:t>
            </a:r>
            <a:r>
              <a:rPr sz="4000" spc="-35" dirty="0">
                <a:solidFill>
                  <a:schemeClr val="tx1"/>
                </a:solidFill>
                <a:latin typeface="Roboto"/>
                <a:cs typeface="Roboto"/>
              </a:rPr>
              <a:t>analysis</a:t>
            </a:r>
            <a:r>
              <a:rPr sz="4000" spc="-210" dirty="0">
                <a:solidFill>
                  <a:schemeClr val="tx1"/>
                </a:solidFill>
                <a:latin typeface="Roboto"/>
                <a:cs typeface="Roboto"/>
              </a:rPr>
              <a:t> </a:t>
            </a:r>
            <a:r>
              <a:rPr sz="4000" spc="-10" dirty="0">
                <a:solidFill>
                  <a:schemeClr val="tx1"/>
                </a:solidFill>
                <a:latin typeface="Roboto"/>
                <a:cs typeface="Roboto"/>
              </a:rPr>
              <a:t>results</a:t>
            </a:r>
            <a:endParaRPr sz="4000" dirty="0">
              <a:solidFill>
                <a:schemeClr val="tx1"/>
              </a:solidFill>
              <a:latin typeface="Roboto"/>
              <a:cs typeface="Roboto"/>
            </a:endParaRPr>
          </a:p>
          <a:p>
            <a:pPr marL="548005" indent="-535305">
              <a:lnSpc>
                <a:spcPct val="100000"/>
              </a:lnSpc>
              <a:spcBef>
                <a:spcPts val="4800"/>
              </a:spcBef>
              <a:buFont typeface="Arial MT"/>
              <a:buChar char="●"/>
              <a:tabLst>
                <a:tab pos="548005" algn="l"/>
              </a:tabLst>
            </a:pPr>
            <a:r>
              <a:rPr sz="4000" spc="-45" dirty="0">
                <a:solidFill>
                  <a:schemeClr val="tx1"/>
                </a:solidFill>
                <a:latin typeface="Roboto"/>
                <a:cs typeface="Roboto"/>
              </a:rPr>
              <a:t>Interactive</a:t>
            </a:r>
            <a:r>
              <a:rPr sz="4000" spc="-125" dirty="0">
                <a:solidFill>
                  <a:schemeClr val="tx1"/>
                </a:solidFill>
                <a:latin typeface="Roboto"/>
                <a:cs typeface="Roboto"/>
              </a:rPr>
              <a:t> </a:t>
            </a:r>
            <a:r>
              <a:rPr sz="4000" spc="-40" dirty="0">
                <a:solidFill>
                  <a:schemeClr val="tx1"/>
                </a:solidFill>
                <a:latin typeface="Roboto"/>
                <a:cs typeface="Roboto"/>
              </a:rPr>
              <a:t>analytics</a:t>
            </a:r>
            <a:r>
              <a:rPr sz="4000" spc="-120" dirty="0">
                <a:solidFill>
                  <a:schemeClr val="tx1"/>
                </a:solidFill>
                <a:latin typeface="Roboto"/>
                <a:cs typeface="Roboto"/>
              </a:rPr>
              <a:t> </a:t>
            </a:r>
            <a:r>
              <a:rPr sz="4000" dirty="0">
                <a:solidFill>
                  <a:schemeClr val="tx1"/>
                </a:solidFill>
                <a:latin typeface="Roboto"/>
                <a:cs typeface="Roboto"/>
              </a:rPr>
              <a:t>demo</a:t>
            </a:r>
            <a:r>
              <a:rPr sz="4000" spc="-120" dirty="0">
                <a:solidFill>
                  <a:schemeClr val="tx1"/>
                </a:solidFill>
                <a:latin typeface="Roboto"/>
                <a:cs typeface="Roboto"/>
              </a:rPr>
              <a:t> </a:t>
            </a:r>
            <a:r>
              <a:rPr sz="4000" dirty="0">
                <a:solidFill>
                  <a:schemeClr val="tx1"/>
                </a:solidFill>
                <a:latin typeface="Roboto"/>
                <a:cs typeface="Roboto"/>
              </a:rPr>
              <a:t>in</a:t>
            </a:r>
            <a:r>
              <a:rPr sz="4000" spc="-120" dirty="0">
                <a:solidFill>
                  <a:schemeClr val="tx1"/>
                </a:solidFill>
                <a:latin typeface="Roboto"/>
                <a:cs typeface="Roboto"/>
              </a:rPr>
              <a:t> </a:t>
            </a:r>
            <a:r>
              <a:rPr sz="4000" spc="-10" dirty="0">
                <a:solidFill>
                  <a:schemeClr val="tx1"/>
                </a:solidFill>
                <a:latin typeface="Roboto"/>
                <a:cs typeface="Roboto"/>
              </a:rPr>
              <a:t>screenshots</a:t>
            </a:r>
            <a:endParaRPr sz="4000" dirty="0">
              <a:solidFill>
                <a:schemeClr val="tx1"/>
              </a:solidFill>
              <a:latin typeface="Roboto"/>
              <a:cs typeface="Roboto"/>
            </a:endParaRPr>
          </a:p>
          <a:p>
            <a:pPr marL="548005" indent="-535305">
              <a:lnSpc>
                <a:spcPct val="100000"/>
              </a:lnSpc>
              <a:spcBef>
                <a:spcPts val="4800"/>
              </a:spcBef>
              <a:buFont typeface="Arial MT"/>
              <a:buChar char="●"/>
              <a:tabLst>
                <a:tab pos="548005" algn="l"/>
              </a:tabLst>
            </a:pPr>
            <a:r>
              <a:rPr sz="4000" spc="-25" dirty="0">
                <a:solidFill>
                  <a:schemeClr val="tx1"/>
                </a:solidFill>
                <a:latin typeface="Roboto"/>
                <a:cs typeface="Roboto"/>
              </a:rPr>
              <a:t>Predictive</a:t>
            </a:r>
            <a:r>
              <a:rPr sz="4000" spc="-185" dirty="0">
                <a:solidFill>
                  <a:schemeClr val="tx1"/>
                </a:solidFill>
                <a:latin typeface="Roboto"/>
                <a:cs typeface="Roboto"/>
              </a:rPr>
              <a:t> </a:t>
            </a:r>
            <a:r>
              <a:rPr sz="4000" spc="-35" dirty="0">
                <a:solidFill>
                  <a:schemeClr val="tx1"/>
                </a:solidFill>
                <a:latin typeface="Roboto"/>
                <a:cs typeface="Roboto"/>
              </a:rPr>
              <a:t>analysis</a:t>
            </a:r>
            <a:r>
              <a:rPr sz="4000" spc="-180" dirty="0">
                <a:solidFill>
                  <a:schemeClr val="tx1"/>
                </a:solidFill>
                <a:latin typeface="Roboto"/>
                <a:cs typeface="Roboto"/>
              </a:rPr>
              <a:t> </a:t>
            </a:r>
            <a:r>
              <a:rPr sz="4000" spc="-10" dirty="0">
                <a:solidFill>
                  <a:schemeClr val="tx1"/>
                </a:solidFill>
                <a:latin typeface="Roboto"/>
                <a:cs typeface="Roboto"/>
              </a:rPr>
              <a:t>results</a:t>
            </a:r>
            <a:endParaRPr sz="4000" dirty="0">
              <a:solidFill>
                <a:schemeClr val="tx1"/>
              </a:solidFill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883" y="4311084"/>
            <a:ext cx="10208895" cy="1236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950" dirty="0">
                <a:solidFill>
                  <a:schemeClr val="tx1"/>
                </a:solidFill>
              </a:rPr>
              <a:t>EDA</a:t>
            </a:r>
            <a:r>
              <a:rPr sz="7950" spc="-80" dirty="0">
                <a:solidFill>
                  <a:schemeClr val="tx1"/>
                </a:solidFill>
              </a:rPr>
              <a:t> </a:t>
            </a:r>
            <a:r>
              <a:rPr sz="7950" dirty="0">
                <a:solidFill>
                  <a:schemeClr val="tx1"/>
                </a:solidFill>
              </a:rPr>
              <a:t>with</a:t>
            </a:r>
            <a:r>
              <a:rPr sz="7950" spc="-65" dirty="0">
                <a:solidFill>
                  <a:schemeClr val="tx1"/>
                </a:solidFill>
              </a:rPr>
              <a:t> </a:t>
            </a:r>
            <a:r>
              <a:rPr sz="7950" spc="-10" dirty="0">
                <a:solidFill>
                  <a:schemeClr val="tx1"/>
                </a:solidFill>
              </a:rPr>
              <a:t>Visualization</a:t>
            </a:r>
            <a:endParaRPr sz="79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638" y="2511299"/>
            <a:ext cx="17804818" cy="366870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78821" y="6259715"/>
            <a:ext cx="14905990" cy="4122420"/>
          </a:xfrm>
          <a:prstGeom prst="rect">
            <a:avLst/>
          </a:prstGeom>
        </p:spPr>
        <p:txBody>
          <a:bodyPr vert="horz" wrap="square" lIns="0" tIns="323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5"/>
              </a:spcBef>
            </a:pPr>
            <a:r>
              <a:rPr sz="3900" spc="-10" dirty="0">
                <a:solidFill>
                  <a:schemeClr val="tx1"/>
                </a:solidFill>
                <a:latin typeface="Arial MT"/>
                <a:cs typeface="Arial MT"/>
              </a:rPr>
              <a:t>Explanation:</a:t>
            </a:r>
            <a:endParaRPr sz="39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338580" indent="-339090">
              <a:lnSpc>
                <a:spcPct val="100000"/>
              </a:lnSpc>
              <a:spcBef>
                <a:spcPts val="2160"/>
              </a:spcBef>
              <a:buChar char="•"/>
              <a:tabLst>
                <a:tab pos="1338580" algn="l"/>
              </a:tabLst>
            </a:pP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4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earliest</a:t>
            </a:r>
            <a:r>
              <a:rPr sz="34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flights</a:t>
            </a:r>
            <a:r>
              <a:rPr sz="34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all</a:t>
            </a:r>
            <a:r>
              <a:rPr sz="34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failed</a:t>
            </a:r>
            <a:r>
              <a:rPr sz="34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while</a:t>
            </a:r>
            <a:r>
              <a:rPr sz="34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4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latest</a:t>
            </a:r>
            <a:r>
              <a:rPr sz="34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flights</a:t>
            </a:r>
            <a:r>
              <a:rPr sz="34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all</a:t>
            </a:r>
            <a:r>
              <a:rPr sz="34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spc="-10" dirty="0">
                <a:solidFill>
                  <a:schemeClr val="tx1"/>
                </a:solidFill>
                <a:latin typeface="Arial MT"/>
                <a:cs typeface="Arial MT"/>
              </a:rPr>
              <a:t>succeeded.</a:t>
            </a:r>
            <a:endParaRPr sz="345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338580" indent="-339090">
              <a:lnSpc>
                <a:spcPct val="100000"/>
              </a:lnSpc>
              <a:spcBef>
                <a:spcPts val="2135"/>
              </a:spcBef>
              <a:buChar char="•"/>
              <a:tabLst>
                <a:tab pos="1338580" algn="l"/>
              </a:tabLst>
            </a:pP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4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CCAFS</a:t>
            </a:r>
            <a:r>
              <a:rPr sz="34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SLC</a:t>
            </a:r>
            <a:r>
              <a:rPr sz="34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40</a:t>
            </a:r>
            <a:r>
              <a:rPr sz="34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launch</a:t>
            </a:r>
            <a:r>
              <a:rPr sz="34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site</a:t>
            </a:r>
            <a:r>
              <a:rPr sz="34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has</a:t>
            </a:r>
            <a:r>
              <a:rPr sz="34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about</a:t>
            </a:r>
            <a:r>
              <a:rPr sz="34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sz="34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half</a:t>
            </a:r>
            <a:r>
              <a:rPr sz="34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34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all</a:t>
            </a:r>
            <a:r>
              <a:rPr sz="34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spc="-10" dirty="0">
                <a:solidFill>
                  <a:schemeClr val="tx1"/>
                </a:solidFill>
                <a:latin typeface="Arial MT"/>
                <a:cs typeface="Arial MT"/>
              </a:rPr>
              <a:t>launches.</a:t>
            </a:r>
            <a:endParaRPr sz="345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338580" indent="-339090">
              <a:lnSpc>
                <a:spcPct val="100000"/>
              </a:lnSpc>
              <a:spcBef>
                <a:spcPts val="2140"/>
              </a:spcBef>
              <a:buChar char="•"/>
              <a:tabLst>
                <a:tab pos="1338580" algn="l"/>
              </a:tabLst>
            </a:pPr>
            <a:r>
              <a:rPr sz="3450" spc="-30" dirty="0">
                <a:solidFill>
                  <a:schemeClr val="tx1"/>
                </a:solidFill>
                <a:latin typeface="Arial MT"/>
                <a:cs typeface="Arial MT"/>
              </a:rPr>
              <a:t>VAFB</a:t>
            </a:r>
            <a:r>
              <a:rPr sz="345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SLC</a:t>
            </a:r>
            <a:r>
              <a:rPr sz="345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4E</a:t>
            </a:r>
            <a:r>
              <a:rPr sz="345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sz="345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KSC</a:t>
            </a:r>
            <a:r>
              <a:rPr sz="345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LC</a:t>
            </a:r>
            <a:r>
              <a:rPr sz="345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39A</a:t>
            </a:r>
            <a:r>
              <a:rPr sz="3450" spc="-2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have</a:t>
            </a:r>
            <a:r>
              <a:rPr sz="345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higher</a:t>
            </a:r>
            <a:r>
              <a:rPr sz="345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success</a:t>
            </a:r>
            <a:r>
              <a:rPr sz="345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spc="-10" dirty="0">
                <a:solidFill>
                  <a:schemeClr val="tx1"/>
                </a:solidFill>
                <a:latin typeface="Arial MT"/>
                <a:cs typeface="Arial MT"/>
              </a:rPr>
              <a:t>rates.</a:t>
            </a:r>
            <a:endParaRPr sz="345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338580" indent="-339090">
              <a:lnSpc>
                <a:spcPct val="100000"/>
              </a:lnSpc>
              <a:spcBef>
                <a:spcPts val="2135"/>
              </a:spcBef>
              <a:buChar char="•"/>
              <a:tabLst>
                <a:tab pos="1338580" algn="l"/>
              </a:tabLst>
            </a:pP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It</a:t>
            </a:r>
            <a:r>
              <a:rPr sz="34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can</a:t>
            </a:r>
            <a:r>
              <a:rPr sz="34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be</a:t>
            </a:r>
            <a:r>
              <a:rPr sz="34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assumed</a:t>
            </a:r>
            <a:r>
              <a:rPr sz="34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that</a:t>
            </a:r>
            <a:r>
              <a:rPr sz="34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each</a:t>
            </a:r>
            <a:r>
              <a:rPr sz="34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new</a:t>
            </a:r>
            <a:r>
              <a:rPr sz="34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launch</a:t>
            </a:r>
            <a:r>
              <a:rPr sz="34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has</a:t>
            </a:r>
            <a:r>
              <a:rPr sz="34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sz="34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higher</a:t>
            </a:r>
            <a:r>
              <a:rPr sz="34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rate</a:t>
            </a:r>
            <a:r>
              <a:rPr sz="34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34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spc="-10" dirty="0">
                <a:solidFill>
                  <a:schemeClr val="tx1"/>
                </a:solidFill>
                <a:latin typeface="Arial MT"/>
                <a:cs typeface="Arial MT"/>
              </a:rPr>
              <a:t>success.</a:t>
            </a:r>
            <a:endParaRPr sz="345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0439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Flight</a:t>
            </a:r>
            <a:r>
              <a:rPr spc="-14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Number</a:t>
            </a:r>
            <a:r>
              <a:rPr spc="-14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vs</a:t>
            </a:r>
            <a:r>
              <a:rPr spc="-14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Launch</a:t>
            </a:r>
            <a:r>
              <a:rPr spc="-140" dirty="0">
                <a:solidFill>
                  <a:schemeClr val="tx1"/>
                </a:solidFill>
              </a:rPr>
              <a:t> </a:t>
            </a:r>
            <a:r>
              <a:rPr spc="-20" dirty="0">
                <a:solidFill>
                  <a:schemeClr val="tx1"/>
                </a:solidFill>
              </a:rPr>
              <a:t>Site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0980" y="6287930"/>
            <a:ext cx="16928465" cy="4102735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4150" spc="-10" dirty="0">
                <a:solidFill>
                  <a:schemeClr val="tx1"/>
                </a:solidFill>
                <a:latin typeface="Arial MT"/>
                <a:cs typeface="Arial MT"/>
              </a:rPr>
              <a:t>Explanation:</a:t>
            </a:r>
            <a:endParaRPr sz="415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362075" marR="415925" indent="-359410">
              <a:lnSpc>
                <a:spcPct val="111100"/>
              </a:lnSpc>
              <a:spcBef>
                <a:spcPts val="1380"/>
              </a:spcBef>
              <a:buChar char="•"/>
              <a:tabLst>
                <a:tab pos="1362075" algn="l"/>
              </a:tabLst>
            </a:pPr>
            <a:r>
              <a:rPr sz="3650" dirty="0">
                <a:solidFill>
                  <a:schemeClr val="tx1"/>
                </a:solidFill>
                <a:latin typeface="Arial MT"/>
                <a:cs typeface="Arial MT"/>
              </a:rPr>
              <a:t>For</a:t>
            </a:r>
            <a:r>
              <a:rPr sz="36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chemeClr val="tx1"/>
                </a:solidFill>
                <a:latin typeface="Arial MT"/>
                <a:cs typeface="Arial MT"/>
              </a:rPr>
              <a:t>every</a:t>
            </a:r>
            <a:r>
              <a:rPr sz="36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chemeClr val="tx1"/>
                </a:solidFill>
                <a:latin typeface="Arial MT"/>
                <a:cs typeface="Arial MT"/>
              </a:rPr>
              <a:t>launch</a:t>
            </a:r>
            <a:r>
              <a:rPr sz="36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chemeClr val="tx1"/>
                </a:solidFill>
                <a:latin typeface="Arial MT"/>
                <a:cs typeface="Arial MT"/>
              </a:rPr>
              <a:t>site</a:t>
            </a:r>
            <a:r>
              <a:rPr sz="36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6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chemeClr val="tx1"/>
                </a:solidFill>
                <a:latin typeface="Arial MT"/>
                <a:cs typeface="Arial MT"/>
              </a:rPr>
              <a:t>higher</a:t>
            </a:r>
            <a:r>
              <a:rPr sz="36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6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chemeClr val="tx1"/>
                </a:solidFill>
                <a:latin typeface="Arial MT"/>
                <a:cs typeface="Arial MT"/>
              </a:rPr>
              <a:t>payload</a:t>
            </a:r>
            <a:r>
              <a:rPr sz="36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chemeClr val="tx1"/>
                </a:solidFill>
                <a:latin typeface="Arial MT"/>
                <a:cs typeface="Arial MT"/>
              </a:rPr>
              <a:t>mass,</a:t>
            </a:r>
            <a:r>
              <a:rPr sz="36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6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chemeClr val="tx1"/>
                </a:solidFill>
                <a:latin typeface="Arial MT"/>
                <a:cs typeface="Arial MT"/>
              </a:rPr>
              <a:t>higher</a:t>
            </a:r>
            <a:r>
              <a:rPr sz="36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6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50" spc="-10" dirty="0">
                <a:solidFill>
                  <a:schemeClr val="tx1"/>
                </a:solidFill>
                <a:latin typeface="Arial MT"/>
                <a:cs typeface="Arial MT"/>
              </a:rPr>
              <a:t>success rate.</a:t>
            </a:r>
            <a:endParaRPr sz="365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361440" indent="-358140">
              <a:lnSpc>
                <a:spcPct val="100000"/>
              </a:lnSpc>
              <a:spcBef>
                <a:spcPts val="2810"/>
              </a:spcBef>
              <a:buChar char="•"/>
              <a:tabLst>
                <a:tab pos="1361440" algn="l"/>
              </a:tabLst>
            </a:pPr>
            <a:r>
              <a:rPr sz="3650" dirty="0">
                <a:solidFill>
                  <a:schemeClr val="tx1"/>
                </a:solidFill>
                <a:latin typeface="Arial MT"/>
                <a:cs typeface="Arial MT"/>
              </a:rPr>
              <a:t>Most</a:t>
            </a:r>
            <a:r>
              <a:rPr sz="36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36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6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chemeClr val="tx1"/>
                </a:solidFill>
                <a:latin typeface="Arial MT"/>
                <a:cs typeface="Arial MT"/>
              </a:rPr>
              <a:t>launches</a:t>
            </a:r>
            <a:r>
              <a:rPr sz="36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chemeClr val="tx1"/>
                </a:solidFill>
                <a:latin typeface="Arial MT"/>
                <a:cs typeface="Arial MT"/>
              </a:rPr>
              <a:t>with</a:t>
            </a:r>
            <a:r>
              <a:rPr sz="36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chemeClr val="tx1"/>
                </a:solidFill>
                <a:latin typeface="Arial MT"/>
                <a:cs typeface="Arial MT"/>
              </a:rPr>
              <a:t>payload</a:t>
            </a:r>
            <a:r>
              <a:rPr sz="36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chemeClr val="tx1"/>
                </a:solidFill>
                <a:latin typeface="Arial MT"/>
                <a:cs typeface="Arial MT"/>
              </a:rPr>
              <a:t>mass</a:t>
            </a:r>
            <a:r>
              <a:rPr sz="36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chemeClr val="tx1"/>
                </a:solidFill>
                <a:latin typeface="Arial MT"/>
                <a:cs typeface="Arial MT"/>
              </a:rPr>
              <a:t>over</a:t>
            </a:r>
            <a:r>
              <a:rPr sz="36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chemeClr val="tx1"/>
                </a:solidFill>
                <a:latin typeface="Arial MT"/>
                <a:cs typeface="Arial MT"/>
              </a:rPr>
              <a:t>7000</a:t>
            </a:r>
            <a:r>
              <a:rPr sz="36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chemeClr val="tx1"/>
                </a:solidFill>
                <a:latin typeface="Arial MT"/>
                <a:cs typeface="Arial MT"/>
              </a:rPr>
              <a:t>kg</a:t>
            </a:r>
            <a:r>
              <a:rPr sz="36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chemeClr val="tx1"/>
                </a:solidFill>
                <a:latin typeface="Arial MT"/>
                <a:cs typeface="Arial MT"/>
              </a:rPr>
              <a:t>were</a:t>
            </a:r>
            <a:r>
              <a:rPr sz="36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50" spc="-10" dirty="0">
                <a:solidFill>
                  <a:schemeClr val="tx1"/>
                </a:solidFill>
                <a:latin typeface="Arial MT"/>
                <a:cs typeface="Arial MT"/>
              </a:rPr>
              <a:t>successful.</a:t>
            </a:r>
            <a:endParaRPr sz="365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361440" indent="-358140">
              <a:lnSpc>
                <a:spcPct val="100000"/>
              </a:lnSpc>
              <a:spcBef>
                <a:spcPts val="2320"/>
              </a:spcBef>
              <a:buChar char="•"/>
              <a:tabLst>
                <a:tab pos="1361440" algn="l"/>
              </a:tabLst>
            </a:pPr>
            <a:r>
              <a:rPr sz="3650" dirty="0">
                <a:solidFill>
                  <a:schemeClr val="tx1"/>
                </a:solidFill>
                <a:latin typeface="Arial MT"/>
                <a:cs typeface="Arial MT"/>
              </a:rPr>
              <a:t>KSC</a:t>
            </a:r>
            <a:r>
              <a:rPr sz="36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chemeClr val="tx1"/>
                </a:solidFill>
                <a:latin typeface="Arial MT"/>
                <a:cs typeface="Arial MT"/>
              </a:rPr>
              <a:t>LC</a:t>
            </a:r>
            <a:r>
              <a:rPr sz="36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chemeClr val="tx1"/>
                </a:solidFill>
                <a:latin typeface="Arial MT"/>
                <a:cs typeface="Arial MT"/>
              </a:rPr>
              <a:t>39A</a:t>
            </a:r>
            <a:r>
              <a:rPr sz="3650" spc="-2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chemeClr val="tx1"/>
                </a:solidFill>
                <a:latin typeface="Arial MT"/>
                <a:cs typeface="Arial MT"/>
              </a:rPr>
              <a:t>has</a:t>
            </a:r>
            <a:r>
              <a:rPr sz="36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sz="36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chemeClr val="tx1"/>
                </a:solidFill>
                <a:latin typeface="Arial MT"/>
                <a:cs typeface="Arial MT"/>
              </a:rPr>
              <a:t>100%</a:t>
            </a:r>
            <a:r>
              <a:rPr sz="36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chemeClr val="tx1"/>
                </a:solidFill>
                <a:latin typeface="Arial MT"/>
                <a:cs typeface="Arial MT"/>
              </a:rPr>
              <a:t>success</a:t>
            </a:r>
            <a:r>
              <a:rPr sz="36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chemeClr val="tx1"/>
                </a:solidFill>
                <a:latin typeface="Arial MT"/>
                <a:cs typeface="Arial MT"/>
              </a:rPr>
              <a:t>rate</a:t>
            </a:r>
            <a:r>
              <a:rPr sz="36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chemeClr val="tx1"/>
                </a:solidFill>
                <a:latin typeface="Arial MT"/>
                <a:cs typeface="Arial MT"/>
              </a:rPr>
              <a:t>for</a:t>
            </a:r>
            <a:r>
              <a:rPr sz="36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chemeClr val="tx1"/>
                </a:solidFill>
                <a:latin typeface="Arial MT"/>
                <a:cs typeface="Arial MT"/>
              </a:rPr>
              <a:t>payload</a:t>
            </a:r>
            <a:r>
              <a:rPr sz="36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chemeClr val="tx1"/>
                </a:solidFill>
                <a:latin typeface="Arial MT"/>
                <a:cs typeface="Arial MT"/>
              </a:rPr>
              <a:t>mass</a:t>
            </a:r>
            <a:r>
              <a:rPr sz="36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chemeClr val="tx1"/>
                </a:solidFill>
                <a:latin typeface="Arial MT"/>
                <a:cs typeface="Arial MT"/>
              </a:rPr>
              <a:t>under</a:t>
            </a:r>
            <a:r>
              <a:rPr sz="36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chemeClr val="tx1"/>
                </a:solidFill>
                <a:latin typeface="Arial MT"/>
                <a:cs typeface="Arial MT"/>
              </a:rPr>
              <a:t>5500</a:t>
            </a:r>
            <a:r>
              <a:rPr sz="36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chemeClr val="tx1"/>
                </a:solidFill>
                <a:latin typeface="Arial MT"/>
                <a:cs typeface="Arial MT"/>
              </a:rPr>
              <a:t>kg</a:t>
            </a:r>
            <a:r>
              <a:rPr sz="3650" spc="-20" dirty="0">
                <a:solidFill>
                  <a:schemeClr val="tx1"/>
                </a:solidFill>
                <a:latin typeface="Arial MT"/>
                <a:cs typeface="Arial MT"/>
              </a:rPr>
              <a:t> too.</a:t>
            </a:r>
            <a:endParaRPr sz="365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1083" y="2513489"/>
            <a:ext cx="17801929" cy="366432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85089" y="303612"/>
            <a:ext cx="11452860" cy="1587330"/>
          </a:xfrm>
          <a:prstGeom prst="rect">
            <a:avLst/>
          </a:prstGeom>
        </p:spPr>
        <p:txBody>
          <a:bodyPr vert="horz" wrap="square" lIns="0" tIns="604239" rIns="0" bIns="0" rtlCol="0">
            <a:spAutoFit/>
          </a:bodyPr>
          <a:lstStyle/>
          <a:p>
            <a:pPr marL="167703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Payload</a:t>
            </a:r>
            <a:r>
              <a:rPr spc="-2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vs</a:t>
            </a:r>
            <a:r>
              <a:rPr spc="-2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Launch</a:t>
            </a:r>
            <a:r>
              <a:rPr spc="-204" dirty="0">
                <a:solidFill>
                  <a:schemeClr val="tx1"/>
                </a:solidFill>
              </a:rPr>
              <a:t> </a:t>
            </a:r>
            <a:r>
              <a:rPr spc="-20" dirty="0">
                <a:solidFill>
                  <a:schemeClr val="tx1"/>
                </a:solidFill>
              </a:rPr>
              <a:t>site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6299" y="1354535"/>
            <a:ext cx="288607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spc="-10" dirty="0">
                <a:solidFill>
                  <a:schemeClr val="tx1"/>
                </a:solidFill>
              </a:rPr>
              <a:t>Outline</a:t>
            </a:r>
            <a:endParaRPr sz="700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23820" y="3100030"/>
            <a:ext cx="5002530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8005" indent="-53530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548005" algn="l"/>
              </a:tabLst>
            </a:pPr>
            <a:r>
              <a:rPr sz="4000" spc="-10" dirty="0">
                <a:solidFill>
                  <a:schemeClr val="tx1"/>
                </a:solidFill>
                <a:latin typeface="Roboto"/>
                <a:cs typeface="Roboto"/>
              </a:rPr>
              <a:t>Executive</a:t>
            </a:r>
            <a:r>
              <a:rPr sz="4000" spc="-215" dirty="0">
                <a:solidFill>
                  <a:schemeClr val="tx1"/>
                </a:solidFill>
                <a:latin typeface="Roboto"/>
                <a:cs typeface="Roboto"/>
              </a:rPr>
              <a:t> </a:t>
            </a:r>
            <a:r>
              <a:rPr sz="4000" spc="-35" dirty="0">
                <a:solidFill>
                  <a:schemeClr val="tx1"/>
                </a:solidFill>
                <a:latin typeface="Roboto"/>
                <a:cs typeface="Roboto"/>
              </a:rPr>
              <a:t>Summary</a:t>
            </a:r>
            <a:endParaRPr sz="4000" dirty="0">
              <a:solidFill>
                <a:schemeClr val="tx1"/>
              </a:solidFill>
              <a:latin typeface="Roboto"/>
              <a:cs typeface="Roboto"/>
            </a:endParaRPr>
          </a:p>
          <a:p>
            <a:pPr marL="548005" indent="-535305">
              <a:lnSpc>
                <a:spcPct val="100000"/>
              </a:lnSpc>
              <a:spcBef>
                <a:spcPts val="4800"/>
              </a:spcBef>
              <a:buFont typeface="Arial MT"/>
              <a:buChar char="●"/>
              <a:tabLst>
                <a:tab pos="548005" algn="l"/>
              </a:tabLst>
            </a:pPr>
            <a:r>
              <a:rPr sz="4000" spc="-10" dirty="0">
                <a:solidFill>
                  <a:schemeClr val="tx1"/>
                </a:solidFill>
                <a:latin typeface="Roboto"/>
                <a:cs typeface="Roboto"/>
              </a:rPr>
              <a:t>Introduction</a:t>
            </a:r>
            <a:endParaRPr sz="4000" dirty="0">
              <a:solidFill>
                <a:schemeClr val="tx1"/>
              </a:solidFill>
              <a:latin typeface="Roboto"/>
              <a:cs typeface="Roboto"/>
            </a:endParaRPr>
          </a:p>
          <a:p>
            <a:pPr marL="548005" indent="-535305">
              <a:lnSpc>
                <a:spcPct val="100000"/>
              </a:lnSpc>
              <a:spcBef>
                <a:spcPts val="4800"/>
              </a:spcBef>
              <a:buFont typeface="Arial MT"/>
              <a:buChar char="●"/>
              <a:tabLst>
                <a:tab pos="548005" algn="l"/>
              </a:tabLst>
            </a:pPr>
            <a:r>
              <a:rPr sz="4000" spc="-10" dirty="0">
                <a:solidFill>
                  <a:schemeClr val="tx1"/>
                </a:solidFill>
                <a:latin typeface="Roboto"/>
                <a:cs typeface="Roboto"/>
              </a:rPr>
              <a:t>Methodology</a:t>
            </a:r>
            <a:endParaRPr sz="4000" dirty="0">
              <a:solidFill>
                <a:schemeClr val="tx1"/>
              </a:solidFill>
              <a:latin typeface="Roboto"/>
              <a:cs typeface="Roboto"/>
            </a:endParaRPr>
          </a:p>
          <a:p>
            <a:pPr marL="548005" indent="-535305">
              <a:lnSpc>
                <a:spcPct val="100000"/>
              </a:lnSpc>
              <a:spcBef>
                <a:spcPts val="4800"/>
              </a:spcBef>
              <a:buFont typeface="Arial MT"/>
              <a:buChar char="●"/>
              <a:tabLst>
                <a:tab pos="548005" algn="l"/>
              </a:tabLst>
            </a:pPr>
            <a:r>
              <a:rPr sz="4000" spc="-10" dirty="0">
                <a:solidFill>
                  <a:schemeClr val="tx1"/>
                </a:solidFill>
                <a:latin typeface="Roboto"/>
                <a:cs typeface="Roboto"/>
              </a:rPr>
              <a:t>Results</a:t>
            </a:r>
            <a:endParaRPr sz="4000" dirty="0">
              <a:solidFill>
                <a:schemeClr val="tx1"/>
              </a:solidFill>
              <a:latin typeface="Roboto"/>
              <a:cs typeface="Roboto"/>
            </a:endParaRPr>
          </a:p>
          <a:p>
            <a:pPr marL="548005" indent="-535305">
              <a:lnSpc>
                <a:spcPct val="100000"/>
              </a:lnSpc>
              <a:spcBef>
                <a:spcPts val="4800"/>
              </a:spcBef>
              <a:buFont typeface="Arial MT"/>
              <a:buChar char="●"/>
              <a:tabLst>
                <a:tab pos="548005" algn="l"/>
              </a:tabLst>
            </a:pPr>
            <a:r>
              <a:rPr sz="4000" spc="-10" dirty="0">
                <a:solidFill>
                  <a:schemeClr val="tx1"/>
                </a:solidFill>
                <a:latin typeface="Roboto"/>
                <a:cs typeface="Roboto"/>
              </a:rPr>
              <a:t>Conclusion</a:t>
            </a:r>
            <a:endParaRPr sz="4000" dirty="0">
              <a:solidFill>
                <a:schemeClr val="tx1"/>
              </a:solidFill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19697" y="2447065"/>
            <a:ext cx="7367905" cy="7299325"/>
          </a:xfrm>
          <a:prstGeom prst="rect">
            <a:avLst/>
          </a:prstGeom>
        </p:spPr>
        <p:txBody>
          <a:bodyPr vert="horz" wrap="square" lIns="0" tIns="391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85"/>
              </a:spcBef>
            </a:pPr>
            <a:r>
              <a:rPr sz="4450" spc="-10" dirty="0">
                <a:solidFill>
                  <a:schemeClr val="tx1"/>
                </a:solidFill>
                <a:latin typeface="Arial MT"/>
                <a:cs typeface="Arial MT"/>
              </a:rPr>
              <a:t>Explanation:</a:t>
            </a:r>
            <a:endParaRPr sz="445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472440" indent="-384810">
              <a:lnSpc>
                <a:spcPct val="100000"/>
              </a:lnSpc>
              <a:spcBef>
                <a:spcPts val="2650"/>
              </a:spcBef>
              <a:buChar char="•"/>
              <a:tabLst>
                <a:tab pos="472440" algn="l"/>
              </a:tabLst>
            </a:pP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Orbits</a:t>
            </a:r>
            <a:r>
              <a:rPr sz="3950" spc="-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with</a:t>
            </a:r>
            <a:r>
              <a:rPr sz="3950" spc="-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100%</a:t>
            </a:r>
            <a:r>
              <a:rPr sz="3950" spc="-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success</a:t>
            </a:r>
            <a:r>
              <a:rPr sz="3950" spc="-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spc="-10" dirty="0">
                <a:solidFill>
                  <a:schemeClr val="tx1"/>
                </a:solidFill>
                <a:latin typeface="Arial MT"/>
                <a:cs typeface="Arial MT"/>
              </a:rPr>
              <a:t>rate:</a:t>
            </a:r>
            <a:endParaRPr sz="395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932815" lvl="1" indent="-376555">
              <a:lnSpc>
                <a:spcPct val="100000"/>
              </a:lnSpc>
              <a:spcBef>
                <a:spcPts val="2520"/>
              </a:spcBef>
              <a:buChar char="-"/>
              <a:tabLst>
                <a:tab pos="932815" algn="l"/>
              </a:tabLst>
            </a:pPr>
            <a:r>
              <a:rPr sz="3950" spc="-35" dirty="0">
                <a:solidFill>
                  <a:schemeClr val="tx1"/>
                </a:solidFill>
                <a:latin typeface="Arial MT"/>
                <a:cs typeface="Arial MT"/>
              </a:rPr>
              <a:t>ES-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L1,</a:t>
            </a:r>
            <a:r>
              <a:rPr sz="3950" spc="-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GEO,</a:t>
            </a:r>
            <a:r>
              <a:rPr sz="3950" spc="-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HEO,</a:t>
            </a:r>
            <a:r>
              <a:rPr sz="3950" spc="-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spc="-25" dirty="0">
                <a:solidFill>
                  <a:schemeClr val="tx1"/>
                </a:solidFill>
                <a:latin typeface="Arial MT"/>
                <a:cs typeface="Arial MT"/>
              </a:rPr>
              <a:t>SSO</a:t>
            </a:r>
            <a:endParaRPr sz="395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472440" indent="-384810">
              <a:lnSpc>
                <a:spcPct val="100000"/>
              </a:lnSpc>
              <a:spcBef>
                <a:spcPts val="2515"/>
              </a:spcBef>
              <a:buChar char="•"/>
              <a:tabLst>
                <a:tab pos="472440" algn="l"/>
              </a:tabLst>
            </a:pP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Orbits</a:t>
            </a:r>
            <a:r>
              <a:rPr sz="3950" spc="-9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with</a:t>
            </a:r>
            <a:r>
              <a:rPr sz="3950" spc="-8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0%</a:t>
            </a:r>
            <a:r>
              <a:rPr sz="3950" spc="-8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success</a:t>
            </a:r>
            <a:r>
              <a:rPr sz="3950" spc="-9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spc="-10" dirty="0">
                <a:solidFill>
                  <a:schemeClr val="tx1"/>
                </a:solidFill>
                <a:latin typeface="Arial MT"/>
                <a:cs typeface="Arial MT"/>
              </a:rPr>
              <a:t>rate:</a:t>
            </a:r>
            <a:endParaRPr sz="395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932815" lvl="1" indent="-376555">
              <a:lnSpc>
                <a:spcPct val="100000"/>
              </a:lnSpc>
              <a:spcBef>
                <a:spcPts val="2515"/>
              </a:spcBef>
              <a:buChar char="-"/>
              <a:tabLst>
                <a:tab pos="932815" algn="l"/>
              </a:tabLst>
            </a:pPr>
            <a:r>
              <a:rPr sz="3950" spc="-25" dirty="0">
                <a:solidFill>
                  <a:schemeClr val="tx1"/>
                </a:solidFill>
                <a:latin typeface="Arial MT"/>
                <a:cs typeface="Arial MT"/>
              </a:rPr>
              <a:t>SO</a:t>
            </a:r>
            <a:endParaRPr sz="395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473075" marR="1564005" indent="-386080">
              <a:lnSpc>
                <a:spcPct val="111300"/>
              </a:lnSpc>
              <a:spcBef>
                <a:spcPts val="1440"/>
              </a:spcBef>
              <a:buChar char="•"/>
              <a:tabLst>
                <a:tab pos="473075" algn="l"/>
              </a:tabLst>
            </a:pP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Orbits</a:t>
            </a:r>
            <a:r>
              <a:rPr sz="3950" spc="-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with</a:t>
            </a:r>
            <a:r>
              <a:rPr sz="3950" spc="-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success</a:t>
            </a:r>
            <a:r>
              <a:rPr sz="3950" spc="-9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spc="-20" dirty="0">
                <a:solidFill>
                  <a:schemeClr val="tx1"/>
                </a:solidFill>
                <a:latin typeface="Arial MT"/>
                <a:cs typeface="Arial MT"/>
              </a:rPr>
              <a:t>rate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between</a:t>
            </a:r>
            <a:r>
              <a:rPr sz="3950" spc="-1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50%</a:t>
            </a:r>
            <a:r>
              <a:rPr sz="3950" spc="-1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sz="3950" spc="-1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spc="-20" dirty="0">
                <a:solidFill>
                  <a:schemeClr val="tx1"/>
                </a:solidFill>
                <a:latin typeface="Arial MT"/>
                <a:cs typeface="Arial MT"/>
              </a:rPr>
              <a:t>85%:</a:t>
            </a:r>
            <a:endParaRPr sz="395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932815" lvl="1" indent="-376555">
              <a:lnSpc>
                <a:spcPct val="100000"/>
              </a:lnSpc>
              <a:spcBef>
                <a:spcPts val="3055"/>
              </a:spcBef>
              <a:buChar char="-"/>
              <a:tabLst>
                <a:tab pos="932815" algn="l"/>
              </a:tabLst>
            </a:pP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GTO,</a:t>
            </a:r>
            <a:r>
              <a:rPr sz="3950" spc="-1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ISS,</a:t>
            </a:r>
            <a:r>
              <a:rPr sz="3950" spc="-1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LEO,</a:t>
            </a:r>
            <a:r>
              <a:rPr sz="3950" spc="-1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MEO,</a:t>
            </a:r>
            <a:r>
              <a:rPr sz="3950" spc="-1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spc="-25" dirty="0">
                <a:solidFill>
                  <a:schemeClr val="tx1"/>
                </a:solidFill>
                <a:latin typeface="Arial MT"/>
                <a:cs typeface="Arial MT"/>
              </a:rPr>
              <a:t>PO</a:t>
            </a:r>
            <a:endParaRPr sz="395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864" y="2919399"/>
            <a:ext cx="7853119" cy="753395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85089" y="303612"/>
            <a:ext cx="11452860" cy="1721695"/>
          </a:xfrm>
          <a:prstGeom prst="rect">
            <a:avLst/>
          </a:prstGeom>
        </p:spPr>
        <p:txBody>
          <a:bodyPr vert="horz" wrap="square" lIns="0" tIns="737304" rIns="0" bIns="0" rtlCol="0">
            <a:spAutoFit/>
          </a:bodyPr>
          <a:lstStyle/>
          <a:p>
            <a:pPr marL="61595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  <a:latin typeface="Arial"/>
                <a:cs typeface="Arial"/>
              </a:rPr>
              <a:t>Success</a:t>
            </a:r>
            <a:r>
              <a:rPr spc="-1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Arial"/>
                <a:cs typeface="Arial"/>
              </a:rPr>
              <a:t>rate</a:t>
            </a:r>
            <a:r>
              <a:rPr spc="-1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Arial"/>
                <a:cs typeface="Arial"/>
              </a:rPr>
              <a:t>vs</a:t>
            </a:r>
            <a:r>
              <a:rPr spc="-1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Arial"/>
                <a:cs typeface="Arial"/>
              </a:rPr>
              <a:t>Orbit</a:t>
            </a:r>
            <a:r>
              <a:rPr spc="-1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chemeClr val="tx1"/>
                </a:solidFill>
                <a:latin typeface="Arial"/>
                <a:cs typeface="Arial"/>
              </a:rPr>
              <a:t>type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0980" y="6707145"/>
            <a:ext cx="17482820" cy="3190240"/>
          </a:xfrm>
          <a:prstGeom prst="rect">
            <a:avLst/>
          </a:prstGeom>
        </p:spPr>
        <p:txBody>
          <a:bodyPr vert="horz" wrap="square" lIns="0" tIns="300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70"/>
              </a:spcBef>
            </a:pPr>
            <a:r>
              <a:rPr sz="4450" spc="-10" dirty="0">
                <a:solidFill>
                  <a:schemeClr val="tx1"/>
                </a:solidFill>
                <a:latin typeface="Arial MT"/>
                <a:cs typeface="Arial MT"/>
              </a:rPr>
              <a:t>Explanation:</a:t>
            </a:r>
            <a:endParaRPr sz="445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394460" marR="5080" indent="-386080" algn="just">
              <a:lnSpc>
                <a:spcPct val="111300"/>
              </a:lnSpc>
              <a:spcBef>
                <a:spcPts val="1480"/>
              </a:spcBef>
              <a:buChar char="•"/>
              <a:tabLst>
                <a:tab pos="1394460" algn="l"/>
              </a:tabLst>
            </a:pP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In</a:t>
            </a:r>
            <a:r>
              <a:rPr sz="3950" spc="-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950" spc="-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LEO</a:t>
            </a:r>
            <a:r>
              <a:rPr sz="3950" spc="-1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orbit</a:t>
            </a:r>
            <a:r>
              <a:rPr sz="3950" spc="-1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950" spc="-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Success</a:t>
            </a:r>
            <a:r>
              <a:rPr sz="3950" spc="-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appears</a:t>
            </a:r>
            <a:r>
              <a:rPr sz="3950" spc="-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related</a:t>
            </a:r>
            <a:r>
              <a:rPr sz="3950" spc="-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sz="3950" spc="-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950" spc="-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number</a:t>
            </a:r>
            <a:r>
              <a:rPr sz="3950" spc="-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3950" spc="-1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flights;</a:t>
            </a:r>
            <a:r>
              <a:rPr sz="3950" spc="-1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spc="-25" dirty="0">
                <a:solidFill>
                  <a:schemeClr val="tx1"/>
                </a:solidFill>
                <a:latin typeface="Arial MT"/>
                <a:cs typeface="Arial MT"/>
              </a:rPr>
              <a:t>on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950" spc="-114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other</a:t>
            </a:r>
            <a:r>
              <a:rPr sz="3950" spc="-1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hand,</a:t>
            </a:r>
            <a:r>
              <a:rPr sz="3950" spc="-1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there</a:t>
            </a:r>
            <a:r>
              <a:rPr sz="3950" spc="-1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seems</a:t>
            </a:r>
            <a:r>
              <a:rPr sz="3950" spc="-114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sz="3950" spc="-1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be</a:t>
            </a:r>
            <a:r>
              <a:rPr sz="3950" spc="-114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no</a:t>
            </a:r>
            <a:r>
              <a:rPr sz="3950" spc="-1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relationship</a:t>
            </a:r>
            <a:r>
              <a:rPr sz="3950" spc="-114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between</a:t>
            </a:r>
            <a:r>
              <a:rPr sz="3950" spc="-1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flight</a:t>
            </a:r>
            <a:r>
              <a:rPr sz="3950" spc="-1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spc="-10" dirty="0">
                <a:solidFill>
                  <a:schemeClr val="tx1"/>
                </a:solidFill>
                <a:latin typeface="Arial MT"/>
                <a:cs typeface="Arial MT"/>
              </a:rPr>
              <a:t>number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when</a:t>
            </a:r>
            <a:r>
              <a:rPr sz="3950" spc="-1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in</a:t>
            </a:r>
            <a:r>
              <a:rPr sz="3950" spc="-1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GTO</a:t>
            </a:r>
            <a:r>
              <a:rPr sz="3950" spc="-114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spc="-10" dirty="0">
                <a:solidFill>
                  <a:schemeClr val="tx1"/>
                </a:solidFill>
                <a:latin typeface="Arial MT"/>
                <a:cs typeface="Arial MT"/>
              </a:rPr>
              <a:t>orbit.</a:t>
            </a:r>
            <a:endParaRPr sz="395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1797" y="2513012"/>
            <a:ext cx="17800504" cy="36648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80439" rIns="0" bIns="0" rtlCol="0">
            <a:spAutoFit/>
          </a:bodyPr>
          <a:lstStyle/>
          <a:p>
            <a:pPr marL="75755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Flight</a:t>
            </a:r>
            <a:r>
              <a:rPr spc="-9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Number</a:t>
            </a:r>
            <a:r>
              <a:rPr spc="-8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vs</a:t>
            </a:r>
            <a:r>
              <a:rPr spc="-9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Orbit</a:t>
            </a:r>
            <a:r>
              <a:rPr spc="-85" dirty="0">
                <a:solidFill>
                  <a:schemeClr val="tx1"/>
                </a:solidFill>
              </a:rPr>
              <a:t> </a:t>
            </a:r>
            <a:r>
              <a:rPr spc="-20" dirty="0">
                <a:solidFill>
                  <a:schemeClr val="tx1"/>
                </a:solidFill>
              </a:rPr>
              <a:t>type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0980" y="7042213"/>
            <a:ext cx="17592040" cy="2520315"/>
          </a:xfrm>
          <a:prstGeom prst="rect">
            <a:avLst/>
          </a:prstGeom>
        </p:spPr>
        <p:txBody>
          <a:bodyPr vert="horz" wrap="square" lIns="0" tIns="300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70"/>
              </a:spcBef>
            </a:pPr>
            <a:r>
              <a:rPr sz="4450" spc="-10" dirty="0">
                <a:solidFill>
                  <a:schemeClr val="tx1"/>
                </a:solidFill>
                <a:latin typeface="Arial MT"/>
                <a:cs typeface="Arial MT"/>
              </a:rPr>
              <a:t>Explanation:</a:t>
            </a:r>
            <a:endParaRPr sz="445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394460" marR="5080" indent="-386080">
              <a:lnSpc>
                <a:spcPct val="111300"/>
              </a:lnSpc>
              <a:spcBef>
                <a:spcPts val="1480"/>
              </a:spcBef>
              <a:buChar char="•"/>
              <a:tabLst>
                <a:tab pos="1394460" algn="l"/>
              </a:tabLst>
            </a:pP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Heavy</a:t>
            </a:r>
            <a:r>
              <a:rPr sz="3950" spc="-1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payloads</a:t>
            </a:r>
            <a:r>
              <a:rPr sz="3950" spc="-1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have</a:t>
            </a:r>
            <a:r>
              <a:rPr sz="3950" spc="-1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sz="3950" spc="-1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negative</a:t>
            </a:r>
            <a:r>
              <a:rPr sz="3950" spc="-1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influence</a:t>
            </a:r>
            <a:r>
              <a:rPr sz="3950" spc="-1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on</a:t>
            </a:r>
            <a:r>
              <a:rPr sz="3950" spc="-1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GTO</a:t>
            </a:r>
            <a:r>
              <a:rPr sz="3950" spc="-1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orbits</a:t>
            </a:r>
            <a:r>
              <a:rPr sz="3950" spc="-1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sz="3950" spc="-1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positive</a:t>
            </a:r>
            <a:r>
              <a:rPr sz="3950" spc="-1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spc="-25" dirty="0">
                <a:solidFill>
                  <a:schemeClr val="tx1"/>
                </a:solidFill>
                <a:latin typeface="Arial MT"/>
                <a:cs typeface="Arial MT"/>
              </a:rPr>
              <a:t>on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GTO</a:t>
            </a:r>
            <a:r>
              <a:rPr sz="3950" spc="-114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sz="3950" spc="-1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Polar</a:t>
            </a:r>
            <a:r>
              <a:rPr sz="3950" spc="-1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LEO</a:t>
            </a:r>
            <a:r>
              <a:rPr sz="3950" spc="-114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(ISS)</a:t>
            </a:r>
            <a:r>
              <a:rPr sz="3950" spc="-1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spc="-10" dirty="0">
                <a:solidFill>
                  <a:schemeClr val="tx1"/>
                </a:solidFill>
                <a:latin typeface="Arial MT"/>
                <a:cs typeface="Arial MT"/>
              </a:rPr>
              <a:t>orbits.</a:t>
            </a:r>
            <a:endParaRPr sz="395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1797" y="2513012"/>
            <a:ext cx="17800504" cy="36648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85089" y="303612"/>
            <a:ext cx="11452860" cy="1611060"/>
          </a:xfrm>
          <a:prstGeom prst="rect">
            <a:avLst/>
          </a:prstGeom>
        </p:spPr>
        <p:txBody>
          <a:bodyPr vert="horz" wrap="square" lIns="0" tIns="627739" rIns="0" bIns="0" rtlCol="0">
            <a:spAutoFit/>
          </a:bodyPr>
          <a:lstStyle/>
          <a:p>
            <a:pPr marL="80645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Payload</a:t>
            </a:r>
            <a:r>
              <a:rPr spc="-15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mass</a:t>
            </a:r>
            <a:r>
              <a:rPr spc="-15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vs</a:t>
            </a:r>
            <a:r>
              <a:rPr spc="-15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Orbit</a:t>
            </a:r>
            <a:r>
              <a:rPr spc="-145" dirty="0">
                <a:solidFill>
                  <a:schemeClr val="tx1"/>
                </a:solidFill>
              </a:rPr>
              <a:t> </a:t>
            </a:r>
            <a:r>
              <a:rPr spc="-20" dirty="0">
                <a:solidFill>
                  <a:schemeClr val="tx1"/>
                </a:solidFill>
              </a:rPr>
              <a:t>type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222" y="4506198"/>
            <a:ext cx="5697855" cy="3258185"/>
          </a:xfrm>
          <a:prstGeom prst="rect">
            <a:avLst/>
          </a:prstGeom>
        </p:spPr>
        <p:txBody>
          <a:bodyPr vert="horz" wrap="square" lIns="0" tIns="300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70"/>
              </a:spcBef>
            </a:pPr>
            <a:r>
              <a:rPr sz="4450" spc="-10" dirty="0">
                <a:solidFill>
                  <a:schemeClr val="tx1"/>
                </a:solidFill>
                <a:latin typeface="Arial MT"/>
                <a:cs typeface="Arial MT"/>
              </a:rPr>
              <a:t>Explanation:</a:t>
            </a:r>
            <a:endParaRPr sz="445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394460" marR="476884" indent="-386080">
              <a:lnSpc>
                <a:spcPct val="111300"/>
              </a:lnSpc>
              <a:spcBef>
                <a:spcPts val="1480"/>
              </a:spcBef>
              <a:buChar char="•"/>
              <a:tabLst>
                <a:tab pos="1394460" algn="l"/>
              </a:tabLst>
            </a:pP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950" spc="-1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success</a:t>
            </a:r>
            <a:r>
              <a:rPr sz="3950" spc="-114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spc="-20" dirty="0">
                <a:solidFill>
                  <a:schemeClr val="tx1"/>
                </a:solidFill>
                <a:latin typeface="Arial MT"/>
                <a:cs typeface="Arial MT"/>
              </a:rPr>
              <a:t>rate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since</a:t>
            </a:r>
            <a:r>
              <a:rPr sz="3950" spc="-114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2013</a:t>
            </a:r>
            <a:r>
              <a:rPr sz="3950" spc="-114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spc="-20" dirty="0">
                <a:solidFill>
                  <a:schemeClr val="tx1"/>
                </a:solidFill>
                <a:latin typeface="Arial MT"/>
                <a:cs typeface="Arial MT"/>
              </a:rPr>
              <a:t>kept</a:t>
            </a:r>
            <a:endParaRPr sz="395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394460">
              <a:lnSpc>
                <a:spcPct val="100000"/>
              </a:lnSpc>
              <a:spcBef>
                <a:spcPts val="1070"/>
              </a:spcBef>
            </a:pP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increasing</a:t>
            </a:r>
            <a:r>
              <a:rPr sz="3950" spc="-1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till</a:t>
            </a:r>
            <a:r>
              <a:rPr sz="3950" spc="-1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spc="-10" dirty="0">
                <a:solidFill>
                  <a:schemeClr val="tx1"/>
                </a:solidFill>
                <a:latin typeface="Arial MT"/>
                <a:cs typeface="Arial MT"/>
              </a:rPr>
              <a:t>2020.</a:t>
            </a:r>
            <a:endParaRPr sz="395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7290" y="2513012"/>
            <a:ext cx="10680303" cy="753903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85089" y="303612"/>
            <a:ext cx="11452860" cy="1650481"/>
          </a:xfrm>
          <a:prstGeom prst="rect">
            <a:avLst/>
          </a:prstGeom>
        </p:spPr>
        <p:txBody>
          <a:bodyPr vert="horz" wrap="square" lIns="0" tIns="666779" rIns="0" bIns="0" rtlCol="0">
            <a:spAutoFit/>
          </a:bodyPr>
          <a:lstStyle/>
          <a:p>
            <a:pPr marL="240029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  <a:latin typeface="Arial"/>
                <a:cs typeface="Arial"/>
              </a:rPr>
              <a:t>Launch</a:t>
            </a:r>
            <a:r>
              <a:rPr spc="-19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Arial"/>
                <a:cs typeface="Arial"/>
              </a:rPr>
              <a:t>success</a:t>
            </a:r>
            <a:r>
              <a:rPr spc="-19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Arial"/>
                <a:cs typeface="Arial"/>
              </a:rPr>
              <a:t>yearly</a:t>
            </a:r>
            <a:r>
              <a:rPr spc="-19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chemeClr val="tx1"/>
                </a:solidFill>
                <a:latin typeface="Arial"/>
                <a:cs typeface="Arial"/>
              </a:rPr>
              <a:t>trend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0521" y="4755015"/>
            <a:ext cx="5497195" cy="109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50" dirty="0">
                <a:solidFill>
                  <a:schemeClr val="tx1"/>
                </a:solidFill>
              </a:rPr>
              <a:t>EDA</a:t>
            </a:r>
            <a:r>
              <a:rPr sz="7050" spc="-70" dirty="0">
                <a:solidFill>
                  <a:schemeClr val="tx1"/>
                </a:solidFill>
              </a:rPr>
              <a:t> </a:t>
            </a:r>
            <a:r>
              <a:rPr sz="7050" dirty="0">
                <a:solidFill>
                  <a:schemeClr val="tx1"/>
                </a:solidFill>
              </a:rPr>
              <a:t>with</a:t>
            </a:r>
            <a:r>
              <a:rPr sz="7050" spc="-60" dirty="0">
                <a:solidFill>
                  <a:schemeClr val="tx1"/>
                </a:solidFill>
              </a:rPr>
              <a:t> </a:t>
            </a:r>
            <a:r>
              <a:rPr sz="7050" spc="-25" dirty="0">
                <a:solidFill>
                  <a:schemeClr val="tx1"/>
                </a:solidFill>
              </a:rPr>
              <a:t>SQL</a:t>
            </a:r>
            <a:endParaRPr sz="7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0980" y="7300736"/>
            <a:ext cx="16844010" cy="1994535"/>
          </a:xfrm>
          <a:prstGeom prst="rect">
            <a:avLst/>
          </a:prstGeom>
        </p:spPr>
        <p:txBody>
          <a:bodyPr vert="horz" wrap="square" lIns="0" tIns="3771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70"/>
              </a:spcBef>
            </a:pPr>
            <a:r>
              <a:rPr sz="4450" spc="-10" dirty="0">
                <a:solidFill>
                  <a:schemeClr val="tx1"/>
                </a:solidFill>
                <a:latin typeface="Arial MT"/>
                <a:cs typeface="Arial MT"/>
              </a:rPr>
              <a:t>Explanation:</a:t>
            </a:r>
            <a:endParaRPr sz="445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393825" indent="-384810">
              <a:lnSpc>
                <a:spcPct val="100000"/>
              </a:lnSpc>
              <a:spcBef>
                <a:spcPts val="2550"/>
              </a:spcBef>
              <a:buChar char="•"/>
              <a:tabLst>
                <a:tab pos="1393825" algn="l"/>
              </a:tabLst>
            </a:pP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Displaying</a:t>
            </a:r>
            <a:r>
              <a:rPr sz="3950" spc="-1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950" spc="-1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names</a:t>
            </a:r>
            <a:r>
              <a:rPr sz="3950" spc="-1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3950" spc="-1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950" spc="-1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unique</a:t>
            </a:r>
            <a:r>
              <a:rPr sz="3950" spc="-1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launch</a:t>
            </a:r>
            <a:r>
              <a:rPr sz="3950" spc="-1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sites</a:t>
            </a:r>
            <a:r>
              <a:rPr sz="3950" spc="-1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in</a:t>
            </a:r>
            <a:r>
              <a:rPr sz="3950" spc="-1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950" spc="-1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space</a:t>
            </a:r>
            <a:r>
              <a:rPr sz="3950" spc="-1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spc="-10" dirty="0">
                <a:solidFill>
                  <a:schemeClr val="tx1"/>
                </a:solidFill>
                <a:latin typeface="Arial MT"/>
                <a:cs typeface="Arial MT"/>
              </a:rPr>
              <a:t>mission.</a:t>
            </a:r>
            <a:endParaRPr sz="395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1797" y="2513012"/>
            <a:ext cx="17800504" cy="376951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85089" y="303612"/>
            <a:ext cx="11452860" cy="1492362"/>
          </a:xfrm>
          <a:prstGeom prst="rect">
            <a:avLst/>
          </a:prstGeom>
        </p:spPr>
        <p:txBody>
          <a:bodyPr vert="horz" wrap="square" lIns="0" tIns="510189" rIns="0" bIns="0" rtlCol="0">
            <a:spAutoFit/>
          </a:bodyPr>
          <a:lstStyle/>
          <a:p>
            <a:pPr marL="184912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All</a:t>
            </a:r>
            <a:r>
              <a:rPr spc="-5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launch</a:t>
            </a:r>
            <a:r>
              <a:rPr spc="-4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site</a:t>
            </a:r>
            <a:r>
              <a:rPr spc="-4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names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0980" y="8347627"/>
            <a:ext cx="16367125" cy="1994535"/>
          </a:xfrm>
          <a:prstGeom prst="rect">
            <a:avLst/>
          </a:prstGeom>
        </p:spPr>
        <p:txBody>
          <a:bodyPr vert="horz" wrap="square" lIns="0" tIns="3771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70"/>
              </a:spcBef>
            </a:pPr>
            <a:r>
              <a:rPr sz="4450" spc="-10" dirty="0">
                <a:solidFill>
                  <a:schemeClr val="tx1"/>
                </a:solidFill>
                <a:latin typeface="Arial MT"/>
                <a:cs typeface="Arial MT"/>
              </a:rPr>
              <a:t>Explanation:</a:t>
            </a:r>
            <a:endParaRPr sz="445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393825" indent="-384810">
              <a:lnSpc>
                <a:spcPct val="100000"/>
              </a:lnSpc>
              <a:spcBef>
                <a:spcPts val="2550"/>
              </a:spcBef>
              <a:buChar char="•"/>
              <a:tabLst>
                <a:tab pos="1393825" algn="l"/>
              </a:tabLst>
            </a:pP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Displaying</a:t>
            </a:r>
            <a:r>
              <a:rPr sz="3950" spc="-1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5</a:t>
            </a:r>
            <a:r>
              <a:rPr sz="3950" spc="-1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records</a:t>
            </a:r>
            <a:r>
              <a:rPr sz="3950" spc="-1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where</a:t>
            </a:r>
            <a:r>
              <a:rPr sz="3950" spc="-1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launch</a:t>
            </a:r>
            <a:r>
              <a:rPr sz="3950" spc="-1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sites</a:t>
            </a:r>
            <a:r>
              <a:rPr sz="3950" spc="-1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begin</a:t>
            </a:r>
            <a:r>
              <a:rPr sz="3950" spc="-1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with</a:t>
            </a:r>
            <a:r>
              <a:rPr sz="3950" spc="-1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950" spc="-1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string</a:t>
            </a:r>
            <a:r>
              <a:rPr sz="3950" spc="-1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spc="-10" dirty="0">
                <a:solidFill>
                  <a:schemeClr val="tx1"/>
                </a:solidFill>
                <a:latin typeface="Arial MT"/>
                <a:cs typeface="Arial MT"/>
              </a:rPr>
              <a:t>'CCA'.</a:t>
            </a:r>
            <a:endParaRPr sz="395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1797" y="2513011"/>
            <a:ext cx="17800504" cy="575429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Launch</a:t>
            </a:r>
            <a:r>
              <a:rPr spc="-8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site</a:t>
            </a:r>
            <a:r>
              <a:rPr spc="-8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names</a:t>
            </a:r>
            <a:r>
              <a:rPr spc="-9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begin</a:t>
            </a:r>
            <a:r>
              <a:rPr spc="-80" dirty="0">
                <a:solidFill>
                  <a:schemeClr val="tx1"/>
                </a:solidFill>
              </a:rPr>
              <a:t> </a:t>
            </a:r>
            <a:r>
              <a:rPr spc="-20" dirty="0">
                <a:solidFill>
                  <a:schemeClr val="tx1"/>
                </a:solidFill>
              </a:rPr>
              <a:t>with</a:t>
            </a:r>
          </a:p>
          <a:p>
            <a:pPr marR="446405" algn="ctr">
              <a:lnSpc>
                <a:spcPct val="100000"/>
              </a:lnSpc>
            </a:pPr>
            <a:r>
              <a:rPr spc="-10" dirty="0">
                <a:solidFill>
                  <a:schemeClr val="tx1"/>
                </a:solidFill>
              </a:rPr>
              <a:t>‘CCA’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0980" y="7042213"/>
            <a:ext cx="16123919" cy="2520315"/>
          </a:xfrm>
          <a:prstGeom prst="rect">
            <a:avLst/>
          </a:prstGeom>
        </p:spPr>
        <p:txBody>
          <a:bodyPr vert="horz" wrap="square" lIns="0" tIns="300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70"/>
              </a:spcBef>
            </a:pPr>
            <a:r>
              <a:rPr sz="4450" spc="-10" dirty="0">
                <a:solidFill>
                  <a:schemeClr val="tx1"/>
                </a:solidFill>
                <a:latin typeface="Arial MT"/>
                <a:cs typeface="Arial MT"/>
              </a:rPr>
              <a:t>Explanation:</a:t>
            </a:r>
            <a:endParaRPr sz="445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394460" marR="5080" indent="-386080">
              <a:lnSpc>
                <a:spcPct val="111300"/>
              </a:lnSpc>
              <a:spcBef>
                <a:spcPts val="1480"/>
              </a:spcBef>
              <a:buChar char="•"/>
              <a:tabLst>
                <a:tab pos="1394460" algn="l"/>
              </a:tabLst>
            </a:pP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Displaying</a:t>
            </a:r>
            <a:r>
              <a:rPr sz="3950" spc="-1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950" spc="-1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total</a:t>
            </a:r>
            <a:r>
              <a:rPr sz="3950" spc="-1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payload</a:t>
            </a:r>
            <a:r>
              <a:rPr sz="3950" spc="-1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mass</a:t>
            </a:r>
            <a:r>
              <a:rPr sz="3950" spc="-1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carried</a:t>
            </a:r>
            <a:r>
              <a:rPr sz="3950" spc="-1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by</a:t>
            </a:r>
            <a:r>
              <a:rPr sz="3950" spc="-1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boosters</a:t>
            </a:r>
            <a:r>
              <a:rPr sz="3950" spc="-1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launched</a:t>
            </a:r>
            <a:r>
              <a:rPr sz="3950" spc="-1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spc="-25" dirty="0">
                <a:solidFill>
                  <a:schemeClr val="tx1"/>
                </a:solidFill>
                <a:latin typeface="Arial MT"/>
                <a:cs typeface="Arial MT"/>
              </a:rPr>
              <a:t>by NASA</a:t>
            </a:r>
            <a:r>
              <a:rPr sz="3950" spc="-2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spc="-10" dirty="0">
                <a:solidFill>
                  <a:schemeClr val="tx1"/>
                </a:solidFill>
                <a:latin typeface="Arial MT"/>
                <a:cs typeface="Arial MT"/>
              </a:rPr>
              <a:t>(CRS).</a:t>
            </a:r>
            <a:endParaRPr sz="395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1797" y="3275687"/>
            <a:ext cx="17800507" cy="262139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85089" y="303612"/>
            <a:ext cx="11452860" cy="1658545"/>
          </a:xfrm>
          <a:prstGeom prst="rect">
            <a:avLst/>
          </a:prstGeom>
        </p:spPr>
        <p:txBody>
          <a:bodyPr vert="horz" wrap="square" lIns="0" tIns="674765" rIns="0" bIns="0" rtlCol="0">
            <a:spAutoFit/>
          </a:bodyPr>
          <a:lstStyle/>
          <a:p>
            <a:pPr marL="2054225">
              <a:lnSpc>
                <a:spcPct val="100000"/>
              </a:lnSpc>
              <a:spcBef>
                <a:spcPts val="100"/>
              </a:spcBef>
            </a:pPr>
            <a:r>
              <a:rPr spc="-415" dirty="0">
                <a:solidFill>
                  <a:schemeClr val="tx1"/>
                </a:solidFill>
              </a:rPr>
              <a:t>T</a:t>
            </a:r>
            <a:r>
              <a:rPr spc="75" dirty="0">
                <a:solidFill>
                  <a:schemeClr val="tx1"/>
                </a:solidFill>
              </a:rPr>
              <a:t>ota</a:t>
            </a:r>
            <a:r>
              <a:rPr spc="85" dirty="0">
                <a:solidFill>
                  <a:schemeClr val="tx1"/>
                </a:solidFill>
              </a:rPr>
              <a:t>l</a:t>
            </a:r>
            <a:r>
              <a:rPr spc="-34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payload</a:t>
            </a:r>
            <a:r>
              <a:rPr spc="-350" dirty="0">
                <a:solidFill>
                  <a:schemeClr val="tx1"/>
                </a:solidFill>
              </a:rPr>
              <a:t> </a:t>
            </a:r>
            <a:r>
              <a:rPr spc="-20" dirty="0">
                <a:solidFill>
                  <a:schemeClr val="tx1"/>
                </a:solidFill>
              </a:rPr>
              <a:t>mass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0980" y="7300736"/>
            <a:ext cx="16762094" cy="1994535"/>
          </a:xfrm>
          <a:prstGeom prst="rect">
            <a:avLst/>
          </a:prstGeom>
        </p:spPr>
        <p:txBody>
          <a:bodyPr vert="horz" wrap="square" lIns="0" tIns="3771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70"/>
              </a:spcBef>
            </a:pPr>
            <a:r>
              <a:rPr sz="4450" spc="-10" dirty="0">
                <a:solidFill>
                  <a:schemeClr val="tx1"/>
                </a:solidFill>
                <a:latin typeface="Arial MT"/>
                <a:cs typeface="Arial MT"/>
              </a:rPr>
              <a:t>Explanation:</a:t>
            </a:r>
            <a:endParaRPr sz="445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393825" indent="-384810">
              <a:lnSpc>
                <a:spcPct val="100000"/>
              </a:lnSpc>
              <a:spcBef>
                <a:spcPts val="2550"/>
              </a:spcBef>
              <a:buChar char="•"/>
              <a:tabLst>
                <a:tab pos="1393825" algn="l"/>
              </a:tabLst>
            </a:pP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Displaying</a:t>
            </a:r>
            <a:r>
              <a:rPr sz="3950" spc="-1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average</a:t>
            </a:r>
            <a:r>
              <a:rPr sz="3950" spc="-1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payload</a:t>
            </a:r>
            <a:r>
              <a:rPr sz="3950" spc="-1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mass</a:t>
            </a:r>
            <a:r>
              <a:rPr sz="3950" spc="-1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carried</a:t>
            </a:r>
            <a:r>
              <a:rPr sz="3950" spc="-1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by</a:t>
            </a:r>
            <a:r>
              <a:rPr sz="3950" spc="-1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booster</a:t>
            </a:r>
            <a:r>
              <a:rPr sz="3950" spc="-1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version</a:t>
            </a:r>
            <a:r>
              <a:rPr sz="3950" spc="-1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F9</a:t>
            </a:r>
            <a:r>
              <a:rPr sz="3950" spc="-1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spc="-10" dirty="0">
                <a:solidFill>
                  <a:schemeClr val="tx1"/>
                </a:solidFill>
                <a:latin typeface="Arial MT"/>
                <a:cs typeface="Arial MT"/>
              </a:rPr>
              <a:t>v1.1.</a:t>
            </a:r>
            <a:endParaRPr sz="395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1797" y="3263149"/>
            <a:ext cx="17800507" cy="26177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83034" y="848127"/>
            <a:ext cx="11878945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Average</a:t>
            </a:r>
            <a:r>
              <a:rPr spc="-13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payload</a:t>
            </a:r>
            <a:r>
              <a:rPr spc="-13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mass</a:t>
            </a:r>
            <a:r>
              <a:rPr spc="-1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by</a:t>
            </a:r>
            <a:r>
              <a:rPr spc="-12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F9</a:t>
            </a:r>
            <a:r>
              <a:rPr spc="-135" dirty="0">
                <a:solidFill>
                  <a:schemeClr val="tx1"/>
                </a:solidFill>
              </a:rPr>
              <a:t> </a:t>
            </a:r>
            <a:r>
              <a:rPr spc="-25" dirty="0">
                <a:solidFill>
                  <a:schemeClr val="tx1"/>
                </a:solidFill>
              </a:rPr>
              <a:t>v11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0980" y="7042213"/>
            <a:ext cx="17431385" cy="2520315"/>
          </a:xfrm>
          <a:prstGeom prst="rect">
            <a:avLst/>
          </a:prstGeom>
        </p:spPr>
        <p:txBody>
          <a:bodyPr vert="horz" wrap="square" lIns="0" tIns="300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70"/>
              </a:spcBef>
            </a:pPr>
            <a:r>
              <a:rPr sz="4450" spc="-10" dirty="0">
                <a:solidFill>
                  <a:schemeClr val="tx1"/>
                </a:solidFill>
                <a:latin typeface="Arial MT"/>
                <a:cs typeface="Arial MT"/>
              </a:rPr>
              <a:t>Explanation:</a:t>
            </a:r>
            <a:endParaRPr sz="445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394460" marR="5080" indent="-386080">
              <a:lnSpc>
                <a:spcPct val="111300"/>
              </a:lnSpc>
              <a:spcBef>
                <a:spcPts val="1480"/>
              </a:spcBef>
              <a:buChar char="•"/>
              <a:tabLst>
                <a:tab pos="1394460" algn="l"/>
              </a:tabLst>
            </a:pP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Listing</a:t>
            </a:r>
            <a:r>
              <a:rPr sz="3950" spc="-1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950" spc="-1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date</a:t>
            </a:r>
            <a:r>
              <a:rPr sz="3950" spc="-1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when</a:t>
            </a:r>
            <a:r>
              <a:rPr sz="3950" spc="-114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950" spc="-1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first</a:t>
            </a:r>
            <a:r>
              <a:rPr sz="3950" spc="-1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successful</a:t>
            </a:r>
            <a:r>
              <a:rPr sz="3950" spc="-114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landing</a:t>
            </a:r>
            <a:r>
              <a:rPr sz="3950" spc="-1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outcome</a:t>
            </a:r>
            <a:r>
              <a:rPr sz="3950" spc="-1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in</a:t>
            </a:r>
            <a:r>
              <a:rPr sz="3950" spc="-114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ground</a:t>
            </a:r>
            <a:r>
              <a:rPr sz="3950" spc="-1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spc="-25" dirty="0">
                <a:solidFill>
                  <a:schemeClr val="tx1"/>
                </a:solidFill>
                <a:latin typeface="Arial MT"/>
                <a:cs typeface="Arial MT"/>
              </a:rPr>
              <a:t>pad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was</a:t>
            </a:r>
            <a:r>
              <a:rPr sz="3950" spc="-9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spc="-10" dirty="0">
                <a:solidFill>
                  <a:schemeClr val="tx1"/>
                </a:solidFill>
                <a:latin typeface="Arial MT"/>
                <a:cs typeface="Arial MT"/>
              </a:rPr>
              <a:t>achieved.</a:t>
            </a:r>
            <a:endParaRPr sz="395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4047" y="3547536"/>
            <a:ext cx="17800507" cy="261772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84898" y="1300277"/>
            <a:ext cx="13204190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First</a:t>
            </a:r>
            <a:r>
              <a:rPr spc="-16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successful</a:t>
            </a:r>
            <a:r>
              <a:rPr spc="-16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ground</a:t>
            </a:r>
            <a:r>
              <a:rPr spc="-16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landing</a:t>
            </a:r>
            <a:r>
              <a:rPr spc="-160" dirty="0">
                <a:solidFill>
                  <a:schemeClr val="tx1"/>
                </a:solidFill>
              </a:rPr>
              <a:t> </a:t>
            </a:r>
            <a:r>
              <a:rPr spc="-20" dirty="0">
                <a:solidFill>
                  <a:schemeClr val="tx1"/>
                </a:solidFill>
              </a:rPr>
              <a:t>date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8164" y="2293827"/>
            <a:ext cx="8806180" cy="8355492"/>
          </a:xfrm>
          <a:prstGeom prst="rect">
            <a:avLst/>
          </a:prstGeom>
        </p:spPr>
        <p:txBody>
          <a:bodyPr vert="horz" wrap="square" lIns="0" tIns="271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35"/>
              </a:spcBef>
            </a:pPr>
            <a:r>
              <a:rPr sz="3150" dirty="0">
                <a:solidFill>
                  <a:schemeClr val="tx1"/>
                </a:solidFill>
                <a:latin typeface="Arial MT"/>
                <a:cs typeface="Arial MT"/>
              </a:rPr>
              <a:t>Summary</a:t>
            </a:r>
            <a:r>
              <a:rPr sz="31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5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3150" spc="-10" dirty="0">
                <a:solidFill>
                  <a:schemeClr val="tx1"/>
                </a:solidFill>
                <a:latin typeface="Arial MT"/>
                <a:cs typeface="Arial MT"/>
              </a:rPr>
              <a:t> methodologies</a:t>
            </a:r>
            <a:endParaRPr sz="3150">
              <a:solidFill>
                <a:schemeClr val="tx1"/>
              </a:solidFill>
              <a:latin typeface="Arial MT"/>
              <a:cs typeface="Arial MT"/>
            </a:endParaRPr>
          </a:p>
          <a:p>
            <a:pPr marL="1073150" indent="-247650">
              <a:lnSpc>
                <a:spcPct val="100000"/>
              </a:lnSpc>
              <a:spcBef>
                <a:spcPts val="1814"/>
              </a:spcBef>
              <a:buChar char="-"/>
              <a:tabLst>
                <a:tab pos="1073150" algn="l"/>
              </a:tabLst>
            </a:pP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Data</a:t>
            </a:r>
            <a:r>
              <a:rPr sz="2800" spc="-8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Arial MT"/>
                <a:cs typeface="Arial MT"/>
              </a:rPr>
              <a:t>collection</a:t>
            </a:r>
            <a:endParaRPr sz="2800">
              <a:solidFill>
                <a:schemeClr val="tx1"/>
              </a:solidFill>
              <a:latin typeface="Arial MT"/>
              <a:cs typeface="Arial MT"/>
            </a:endParaRPr>
          </a:p>
          <a:p>
            <a:pPr marL="1073150" indent="-247650">
              <a:lnSpc>
                <a:spcPct val="100000"/>
              </a:lnSpc>
              <a:spcBef>
                <a:spcPts val="1670"/>
              </a:spcBef>
              <a:buChar char="-"/>
              <a:tabLst>
                <a:tab pos="1073150" algn="l"/>
              </a:tabLst>
            </a:pP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Data</a:t>
            </a:r>
            <a:r>
              <a:rPr sz="2800" spc="-8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Arial MT"/>
                <a:cs typeface="Arial MT"/>
              </a:rPr>
              <a:t>wrangling</a:t>
            </a:r>
            <a:endParaRPr sz="2800">
              <a:solidFill>
                <a:schemeClr val="tx1"/>
              </a:solidFill>
              <a:latin typeface="Arial MT"/>
              <a:cs typeface="Arial MT"/>
            </a:endParaRPr>
          </a:p>
          <a:p>
            <a:pPr marL="1073150" indent="-247650">
              <a:lnSpc>
                <a:spcPct val="100000"/>
              </a:lnSpc>
              <a:spcBef>
                <a:spcPts val="1675"/>
              </a:spcBef>
              <a:buChar char="-"/>
              <a:tabLst>
                <a:tab pos="1073150" algn="l"/>
              </a:tabLst>
            </a:pP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Exploratory</a:t>
            </a:r>
            <a:r>
              <a:rPr sz="2800" spc="-1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chemeClr val="tx1"/>
                </a:solidFill>
                <a:latin typeface="Arial MT"/>
                <a:cs typeface="Arial MT"/>
              </a:rPr>
              <a:t>Data</a:t>
            </a:r>
            <a:r>
              <a:rPr sz="2800" spc="-17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Analysis</a:t>
            </a:r>
            <a:r>
              <a:rPr sz="2800" spc="-8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with</a:t>
            </a:r>
            <a:r>
              <a:rPr sz="2800" spc="-8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Data</a:t>
            </a:r>
            <a:r>
              <a:rPr sz="2800" spc="-8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Arial MT"/>
                <a:cs typeface="Arial MT"/>
              </a:rPr>
              <a:t>Visualization</a:t>
            </a:r>
            <a:endParaRPr sz="2800">
              <a:solidFill>
                <a:schemeClr val="tx1"/>
              </a:solidFill>
              <a:latin typeface="Arial MT"/>
              <a:cs typeface="Arial MT"/>
            </a:endParaRPr>
          </a:p>
          <a:p>
            <a:pPr marL="1073150" indent="-247650">
              <a:lnSpc>
                <a:spcPct val="100000"/>
              </a:lnSpc>
              <a:spcBef>
                <a:spcPts val="1670"/>
              </a:spcBef>
              <a:buChar char="-"/>
              <a:tabLst>
                <a:tab pos="1073150" algn="l"/>
              </a:tabLst>
            </a:pP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Exploratory</a:t>
            </a:r>
            <a:r>
              <a:rPr sz="2800" spc="-1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chemeClr val="tx1"/>
                </a:solidFill>
                <a:latin typeface="Arial MT"/>
                <a:cs typeface="Arial MT"/>
              </a:rPr>
              <a:t>Data</a:t>
            </a:r>
            <a:r>
              <a:rPr sz="2800" spc="-17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Analysis</a:t>
            </a:r>
            <a:r>
              <a:rPr sz="2800" spc="-8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with</a:t>
            </a:r>
            <a:r>
              <a:rPr sz="2800" spc="-9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chemeClr val="tx1"/>
                </a:solidFill>
                <a:latin typeface="Arial MT"/>
                <a:cs typeface="Arial MT"/>
              </a:rPr>
              <a:t>SQL</a:t>
            </a:r>
            <a:endParaRPr sz="2800">
              <a:solidFill>
                <a:schemeClr val="tx1"/>
              </a:solidFill>
              <a:latin typeface="Arial MT"/>
              <a:cs typeface="Arial MT"/>
            </a:endParaRPr>
          </a:p>
          <a:p>
            <a:pPr marL="1073150" indent="-247650">
              <a:lnSpc>
                <a:spcPct val="100000"/>
              </a:lnSpc>
              <a:spcBef>
                <a:spcPts val="1675"/>
              </a:spcBef>
              <a:buChar char="-"/>
              <a:tabLst>
                <a:tab pos="1073150" algn="l"/>
              </a:tabLst>
            </a:pP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Building</a:t>
            </a:r>
            <a:r>
              <a:rPr sz="2800" spc="-1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an</a:t>
            </a:r>
            <a:r>
              <a:rPr sz="2800" spc="-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interactive</a:t>
            </a:r>
            <a:r>
              <a:rPr sz="2800" spc="-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map</a:t>
            </a:r>
            <a:r>
              <a:rPr sz="2800" spc="-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with</a:t>
            </a:r>
            <a:r>
              <a:rPr sz="2800" spc="-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Arial MT"/>
                <a:cs typeface="Arial MT"/>
              </a:rPr>
              <a:t>Folium</a:t>
            </a:r>
            <a:endParaRPr sz="2800">
              <a:solidFill>
                <a:schemeClr val="tx1"/>
              </a:solidFill>
              <a:latin typeface="Arial MT"/>
              <a:cs typeface="Arial MT"/>
            </a:endParaRPr>
          </a:p>
          <a:p>
            <a:pPr marL="1073150" indent="-247650">
              <a:lnSpc>
                <a:spcPct val="100000"/>
              </a:lnSpc>
              <a:spcBef>
                <a:spcPts val="1670"/>
              </a:spcBef>
              <a:buChar char="-"/>
              <a:tabLst>
                <a:tab pos="1073150" algn="l"/>
              </a:tabLst>
            </a:pP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Building</a:t>
            </a:r>
            <a:r>
              <a:rPr sz="2800" spc="-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sz="2800" spc="-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Dashboard</a:t>
            </a:r>
            <a:r>
              <a:rPr sz="2800" spc="-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with</a:t>
            </a:r>
            <a:r>
              <a:rPr sz="2800" spc="-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Plotly</a:t>
            </a:r>
            <a:r>
              <a:rPr sz="2800" spc="-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chemeClr val="tx1"/>
                </a:solidFill>
                <a:latin typeface="Arial MT"/>
                <a:cs typeface="Arial MT"/>
              </a:rPr>
              <a:t>Dash</a:t>
            </a:r>
            <a:endParaRPr sz="2800">
              <a:solidFill>
                <a:schemeClr val="tx1"/>
              </a:solidFill>
              <a:latin typeface="Arial MT"/>
              <a:cs typeface="Arial MT"/>
            </a:endParaRPr>
          </a:p>
          <a:p>
            <a:pPr marL="1073150" indent="-247650">
              <a:lnSpc>
                <a:spcPct val="100000"/>
              </a:lnSpc>
              <a:spcBef>
                <a:spcPts val="1675"/>
              </a:spcBef>
              <a:buChar char="-"/>
              <a:tabLst>
                <a:tab pos="1073150" algn="l"/>
              </a:tabLst>
            </a:pP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Predictive</a:t>
            </a:r>
            <a:r>
              <a:rPr sz="2800" spc="-1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analysis</a:t>
            </a:r>
            <a:r>
              <a:rPr sz="2800" spc="-1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Arial MT"/>
                <a:cs typeface="Arial MT"/>
              </a:rPr>
              <a:t>(Classification)</a:t>
            </a:r>
            <a:endParaRPr sz="2800">
              <a:solidFill>
                <a:schemeClr val="tx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60"/>
              </a:spcBef>
              <a:buClr>
                <a:srgbClr val="FFFFFF"/>
              </a:buClr>
              <a:buFont typeface="Arial MT"/>
              <a:buChar char="-"/>
            </a:pPr>
            <a:endParaRPr sz="280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150" dirty="0">
                <a:solidFill>
                  <a:schemeClr val="tx1"/>
                </a:solidFill>
                <a:latin typeface="Arial MT"/>
                <a:cs typeface="Arial MT"/>
              </a:rPr>
              <a:t>Summary</a:t>
            </a:r>
            <a:r>
              <a:rPr sz="315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5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31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150" dirty="0">
                <a:solidFill>
                  <a:schemeClr val="tx1"/>
                </a:solidFill>
                <a:latin typeface="Arial MT"/>
                <a:cs typeface="Arial MT"/>
              </a:rPr>
              <a:t>all</a:t>
            </a:r>
            <a:r>
              <a:rPr sz="3150" spc="-10" dirty="0">
                <a:solidFill>
                  <a:schemeClr val="tx1"/>
                </a:solidFill>
                <a:latin typeface="Arial MT"/>
                <a:cs typeface="Arial MT"/>
              </a:rPr>
              <a:t> results</a:t>
            </a:r>
            <a:endParaRPr sz="3150">
              <a:solidFill>
                <a:schemeClr val="tx1"/>
              </a:solidFill>
              <a:latin typeface="Arial MT"/>
              <a:cs typeface="Arial MT"/>
            </a:endParaRPr>
          </a:p>
          <a:p>
            <a:pPr marL="1073150" indent="-247650">
              <a:lnSpc>
                <a:spcPct val="100000"/>
              </a:lnSpc>
              <a:spcBef>
                <a:spcPts val="1700"/>
              </a:spcBef>
              <a:buChar char="-"/>
              <a:tabLst>
                <a:tab pos="1073150" algn="l"/>
              </a:tabLst>
            </a:pP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Exploratory</a:t>
            </a:r>
            <a:r>
              <a:rPr sz="2800" spc="-1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chemeClr val="tx1"/>
                </a:solidFill>
                <a:latin typeface="Arial MT"/>
                <a:cs typeface="Arial MT"/>
              </a:rPr>
              <a:t>Data</a:t>
            </a:r>
            <a:r>
              <a:rPr sz="2800" spc="-17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Analysis</a:t>
            </a:r>
            <a:r>
              <a:rPr sz="2800" spc="-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Arial MT"/>
                <a:cs typeface="Arial MT"/>
              </a:rPr>
              <a:t>results</a:t>
            </a:r>
            <a:endParaRPr sz="2800">
              <a:solidFill>
                <a:schemeClr val="tx1"/>
              </a:solidFill>
              <a:latin typeface="Arial MT"/>
              <a:cs typeface="Arial MT"/>
            </a:endParaRPr>
          </a:p>
          <a:p>
            <a:pPr marL="1073150" indent="-247650">
              <a:lnSpc>
                <a:spcPct val="100000"/>
              </a:lnSpc>
              <a:spcBef>
                <a:spcPts val="1670"/>
              </a:spcBef>
              <a:buChar char="-"/>
              <a:tabLst>
                <a:tab pos="1073150" algn="l"/>
              </a:tabLst>
            </a:pP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Interactive</a:t>
            </a:r>
            <a:r>
              <a:rPr sz="2800" spc="-1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analytics</a:t>
            </a:r>
            <a:r>
              <a:rPr sz="2800" spc="-1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demo</a:t>
            </a:r>
            <a:r>
              <a:rPr sz="2800" spc="-1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in</a:t>
            </a:r>
            <a:r>
              <a:rPr sz="2800" spc="-1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Arial MT"/>
                <a:cs typeface="Arial MT"/>
              </a:rPr>
              <a:t>screenshots</a:t>
            </a:r>
            <a:endParaRPr sz="2800">
              <a:solidFill>
                <a:schemeClr val="tx1"/>
              </a:solidFill>
              <a:latin typeface="Arial MT"/>
              <a:cs typeface="Arial MT"/>
            </a:endParaRPr>
          </a:p>
          <a:p>
            <a:pPr marL="1073150" indent="-247650">
              <a:lnSpc>
                <a:spcPct val="100000"/>
              </a:lnSpc>
              <a:spcBef>
                <a:spcPts val="1675"/>
              </a:spcBef>
              <a:buChar char="-"/>
              <a:tabLst>
                <a:tab pos="1073150" algn="l"/>
              </a:tabLst>
            </a:pP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Predictive</a:t>
            </a:r>
            <a:r>
              <a:rPr sz="2800" spc="-1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analysis</a:t>
            </a:r>
            <a:r>
              <a:rPr sz="2800" spc="-1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Arial MT"/>
                <a:cs typeface="Arial MT"/>
              </a:rPr>
              <a:t>results</a:t>
            </a:r>
            <a:endParaRPr sz="2800">
              <a:solidFill>
                <a:schemeClr val="tx1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85089" y="303612"/>
            <a:ext cx="11452860" cy="1571924"/>
          </a:xfrm>
          <a:prstGeom prst="rect">
            <a:avLst/>
          </a:prstGeom>
        </p:spPr>
        <p:txBody>
          <a:bodyPr vert="horz" wrap="square" lIns="0" tIns="718522" rIns="0" bIns="0" rtlCol="0">
            <a:spAutoFit/>
          </a:bodyPr>
          <a:lstStyle/>
          <a:p>
            <a:pPr marL="1652270">
              <a:lnSpc>
                <a:spcPct val="100000"/>
              </a:lnSpc>
              <a:spcBef>
                <a:spcPts val="100"/>
              </a:spcBef>
            </a:pPr>
            <a:r>
              <a:rPr sz="5500" dirty="0">
                <a:solidFill>
                  <a:schemeClr val="tx1"/>
                </a:solidFill>
                <a:latin typeface="Arial"/>
                <a:cs typeface="Arial"/>
              </a:rPr>
              <a:t>Executive</a:t>
            </a:r>
            <a:r>
              <a:rPr sz="5500" spc="-3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5500" spc="-10" dirty="0">
                <a:solidFill>
                  <a:schemeClr val="tx1"/>
                </a:solidFill>
                <a:latin typeface="Arial"/>
                <a:cs typeface="Arial"/>
              </a:rPr>
              <a:t>Summary</a:t>
            </a:r>
            <a:endParaRPr sz="550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0980" y="7513241"/>
            <a:ext cx="16402050" cy="2520315"/>
          </a:xfrm>
          <a:prstGeom prst="rect">
            <a:avLst/>
          </a:prstGeom>
        </p:spPr>
        <p:txBody>
          <a:bodyPr vert="horz" wrap="square" lIns="0" tIns="300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70"/>
              </a:spcBef>
            </a:pPr>
            <a:r>
              <a:rPr sz="4450" spc="-10" dirty="0">
                <a:solidFill>
                  <a:schemeClr val="tx1"/>
                </a:solidFill>
                <a:latin typeface="Arial MT"/>
                <a:cs typeface="Arial MT"/>
              </a:rPr>
              <a:t>Explanation:</a:t>
            </a:r>
            <a:endParaRPr sz="445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394460" marR="5080" indent="-386080">
              <a:lnSpc>
                <a:spcPct val="111300"/>
              </a:lnSpc>
              <a:spcBef>
                <a:spcPts val="1480"/>
              </a:spcBef>
              <a:buChar char="•"/>
              <a:tabLst>
                <a:tab pos="1394460" algn="l"/>
              </a:tabLst>
            </a:pP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Listing</a:t>
            </a:r>
            <a:r>
              <a:rPr sz="3950" spc="-1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950" spc="-1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names</a:t>
            </a:r>
            <a:r>
              <a:rPr sz="3950" spc="-1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3950" spc="-1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950" spc="-1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boosters</a:t>
            </a:r>
            <a:r>
              <a:rPr sz="3950" spc="-1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which</a:t>
            </a:r>
            <a:r>
              <a:rPr sz="3950" spc="-1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have</a:t>
            </a:r>
            <a:r>
              <a:rPr sz="3950" spc="-1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success</a:t>
            </a:r>
            <a:r>
              <a:rPr sz="3950" spc="-1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in</a:t>
            </a:r>
            <a:r>
              <a:rPr sz="3950" spc="-1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drone</a:t>
            </a:r>
            <a:r>
              <a:rPr sz="3950" spc="-1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spc="-20" dirty="0">
                <a:solidFill>
                  <a:schemeClr val="tx1"/>
                </a:solidFill>
                <a:latin typeface="Arial MT"/>
                <a:cs typeface="Arial MT"/>
              </a:rPr>
              <a:t>ship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sz="3950" spc="-9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have</a:t>
            </a:r>
            <a:r>
              <a:rPr sz="3950" spc="-8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payload</a:t>
            </a:r>
            <a:r>
              <a:rPr sz="3950" spc="-9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mass</a:t>
            </a:r>
            <a:r>
              <a:rPr sz="3950" spc="-8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greater</a:t>
            </a:r>
            <a:r>
              <a:rPr sz="3950" spc="-9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than</a:t>
            </a:r>
            <a:r>
              <a:rPr sz="3950" spc="-8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4000</a:t>
            </a:r>
            <a:r>
              <a:rPr sz="3950" spc="-9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but</a:t>
            </a:r>
            <a:r>
              <a:rPr sz="3950" spc="-9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less</a:t>
            </a:r>
            <a:r>
              <a:rPr sz="3950" spc="-9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than</a:t>
            </a:r>
            <a:r>
              <a:rPr sz="3950" spc="-8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spc="-10" dirty="0">
                <a:solidFill>
                  <a:schemeClr val="tx1"/>
                </a:solidFill>
                <a:latin typeface="Arial MT"/>
                <a:cs typeface="Arial MT"/>
              </a:rPr>
              <a:t>6000.</a:t>
            </a:r>
            <a:endParaRPr sz="395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1797" y="3141265"/>
            <a:ext cx="17800504" cy="397442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0603" rIns="0" bIns="0" rtlCol="0">
            <a:spAutoFit/>
          </a:bodyPr>
          <a:lstStyle/>
          <a:p>
            <a:pPr marL="360680" marR="5080" indent="-152400">
              <a:lnSpc>
                <a:spcPct val="100000"/>
              </a:lnSpc>
              <a:spcBef>
                <a:spcPts val="100"/>
              </a:spcBef>
            </a:pPr>
            <a:r>
              <a:rPr sz="5550" dirty="0">
                <a:solidFill>
                  <a:schemeClr val="tx1"/>
                </a:solidFill>
              </a:rPr>
              <a:t>Successful</a:t>
            </a:r>
            <a:r>
              <a:rPr sz="5550" spc="-120" dirty="0">
                <a:solidFill>
                  <a:schemeClr val="tx1"/>
                </a:solidFill>
              </a:rPr>
              <a:t> </a:t>
            </a:r>
            <a:r>
              <a:rPr sz="5550" dirty="0">
                <a:solidFill>
                  <a:schemeClr val="tx1"/>
                </a:solidFill>
              </a:rPr>
              <a:t>drone</a:t>
            </a:r>
            <a:r>
              <a:rPr sz="5550" spc="-120" dirty="0">
                <a:solidFill>
                  <a:schemeClr val="tx1"/>
                </a:solidFill>
              </a:rPr>
              <a:t> </a:t>
            </a:r>
            <a:r>
              <a:rPr sz="5550" dirty="0">
                <a:solidFill>
                  <a:schemeClr val="tx1"/>
                </a:solidFill>
              </a:rPr>
              <a:t>ship</a:t>
            </a:r>
            <a:r>
              <a:rPr sz="5550" spc="-114" dirty="0">
                <a:solidFill>
                  <a:schemeClr val="tx1"/>
                </a:solidFill>
              </a:rPr>
              <a:t> </a:t>
            </a:r>
            <a:r>
              <a:rPr sz="5550" dirty="0">
                <a:solidFill>
                  <a:schemeClr val="tx1"/>
                </a:solidFill>
              </a:rPr>
              <a:t>landing</a:t>
            </a:r>
            <a:r>
              <a:rPr sz="5550" spc="-120" dirty="0">
                <a:solidFill>
                  <a:schemeClr val="tx1"/>
                </a:solidFill>
              </a:rPr>
              <a:t> </a:t>
            </a:r>
            <a:r>
              <a:rPr sz="5550" spc="-20" dirty="0">
                <a:solidFill>
                  <a:schemeClr val="tx1"/>
                </a:solidFill>
              </a:rPr>
              <a:t>with </a:t>
            </a:r>
            <a:r>
              <a:rPr sz="5550" dirty="0">
                <a:solidFill>
                  <a:schemeClr val="tx1"/>
                </a:solidFill>
              </a:rPr>
              <a:t>payload</a:t>
            </a:r>
            <a:r>
              <a:rPr sz="5550" spc="-160" dirty="0">
                <a:solidFill>
                  <a:schemeClr val="tx1"/>
                </a:solidFill>
              </a:rPr>
              <a:t> </a:t>
            </a:r>
            <a:r>
              <a:rPr sz="5550" dirty="0">
                <a:solidFill>
                  <a:schemeClr val="tx1"/>
                </a:solidFill>
              </a:rPr>
              <a:t>between</a:t>
            </a:r>
            <a:r>
              <a:rPr sz="5550" spc="-150" dirty="0">
                <a:solidFill>
                  <a:schemeClr val="tx1"/>
                </a:solidFill>
              </a:rPr>
              <a:t> </a:t>
            </a:r>
            <a:r>
              <a:rPr sz="5550" dirty="0">
                <a:solidFill>
                  <a:schemeClr val="tx1"/>
                </a:solidFill>
              </a:rPr>
              <a:t>4000</a:t>
            </a:r>
            <a:r>
              <a:rPr sz="5550" spc="-155" dirty="0">
                <a:solidFill>
                  <a:schemeClr val="tx1"/>
                </a:solidFill>
              </a:rPr>
              <a:t> </a:t>
            </a:r>
            <a:r>
              <a:rPr sz="5550" dirty="0">
                <a:solidFill>
                  <a:schemeClr val="tx1"/>
                </a:solidFill>
              </a:rPr>
              <a:t>and</a:t>
            </a:r>
            <a:r>
              <a:rPr sz="5550" spc="-155" dirty="0">
                <a:solidFill>
                  <a:schemeClr val="tx1"/>
                </a:solidFill>
              </a:rPr>
              <a:t> </a:t>
            </a:r>
            <a:r>
              <a:rPr sz="5550" spc="-20" dirty="0">
                <a:solidFill>
                  <a:schemeClr val="tx1"/>
                </a:solidFill>
              </a:rPr>
              <a:t>6000</a:t>
            </a:r>
            <a:endParaRPr sz="55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0980" y="7771764"/>
            <a:ext cx="16424910" cy="1994535"/>
          </a:xfrm>
          <a:prstGeom prst="rect">
            <a:avLst/>
          </a:prstGeom>
        </p:spPr>
        <p:txBody>
          <a:bodyPr vert="horz" wrap="square" lIns="0" tIns="3771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70"/>
              </a:spcBef>
            </a:pPr>
            <a:r>
              <a:rPr sz="4450" spc="-10" dirty="0">
                <a:solidFill>
                  <a:schemeClr val="tx1"/>
                </a:solidFill>
                <a:latin typeface="Arial MT"/>
                <a:cs typeface="Arial MT"/>
              </a:rPr>
              <a:t>Explanation:</a:t>
            </a:r>
            <a:endParaRPr sz="445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393825" indent="-384810">
              <a:lnSpc>
                <a:spcPct val="100000"/>
              </a:lnSpc>
              <a:spcBef>
                <a:spcPts val="2550"/>
              </a:spcBef>
              <a:buChar char="•"/>
              <a:tabLst>
                <a:tab pos="1393825" algn="l"/>
              </a:tabLst>
            </a:pP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Listing</a:t>
            </a:r>
            <a:r>
              <a:rPr sz="3950" spc="-114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950" spc="-1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total</a:t>
            </a:r>
            <a:r>
              <a:rPr sz="3950" spc="-1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number</a:t>
            </a:r>
            <a:r>
              <a:rPr sz="3950" spc="-1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3950" spc="-114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successful</a:t>
            </a:r>
            <a:r>
              <a:rPr sz="3950" spc="-1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sz="3950" spc="-1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failure</a:t>
            </a:r>
            <a:r>
              <a:rPr sz="3950" spc="-1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mission</a:t>
            </a:r>
            <a:r>
              <a:rPr sz="3950" spc="-1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spc="-10" dirty="0">
                <a:solidFill>
                  <a:schemeClr val="tx1"/>
                </a:solidFill>
                <a:latin typeface="Arial MT"/>
                <a:cs typeface="Arial MT"/>
              </a:rPr>
              <a:t>outcomes.</a:t>
            </a:r>
            <a:endParaRPr sz="395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1797" y="3560100"/>
            <a:ext cx="17800504" cy="356041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5078" y="1091879"/>
            <a:ext cx="1719199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50" spc="-20" dirty="0">
                <a:solidFill>
                  <a:schemeClr val="tx1"/>
                </a:solidFill>
              </a:rPr>
              <a:t>Total</a:t>
            </a:r>
            <a:r>
              <a:rPr sz="5250" spc="-100" dirty="0">
                <a:solidFill>
                  <a:schemeClr val="tx1"/>
                </a:solidFill>
              </a:rPr>
              <a:t> </a:t>
            </a:r>
            <a:r>
              <a:rPr sz="5250" dirty="0">
                <a:solidFill>
                  <a:schemeClr val="tx1"/>
                </a:solidFill>
              </a:rPr>
              <a:t>number</a:t>
            </a:r>
            <a:r>
              <a:rPr sz="5250" spc="-100" dirty="0">
                <a:solidFill>
                  <a:schemeClr val="tx1"/>
                </a:solidFill>
              </a:rPr>
              <a:t> </a:t>
            </a:r>
            <a:r>
              <a:rPr sz="5250" dirty="0">
                <a:solidFill>
                  <a:schemeClr val="tx1"/>
                </a:solidFill>
              </a:rPr>
              <a:t>of</a:t>
            </a:r>
            <a:r>
              <a:rPr sz="5250" spc="-100" dirty="0">
                <a:solidFill>
                  <a:schemeClr val="tx1"/>
                </a:solidFill>
              </a:rPr>
              <a:t> </a:t>
            </a:r>
            <a:r>
              <a:rPr sz="5250" dirty="0">
                <a:solidFill>
                  <a:schemeClr val="tx1"/>
                </a:solidFill>
              </a:rPr>
              <a:t>successful</a:t>
            </a:r>
            <a:r>
              <a:rPr sz="5250" spc="-100" dirty="0">
                <a:solidFill>
                  <a:schemeClr val="tx1"/>
                </a:solidFill>
              </a:rPr>
              <a:t> </a:t>
            </a:r>
            <a:r>
              <a:rPr sz="5250" dirty="0">
                <a:solidFill>
                  <a:schemeClr val="tx1"/>
                </a:solidFill>
              </a:rPr>
              <a:t>and</a:t>
            </a:r>
            <a:r>
              <a:rPr sz="5250" spc="-100" dirty="0">
                <a:solidFill>
                  <a:schemeClr val="tx1"/>
                </a:solidFill>
              </a:rPr>
              <a:t> </a:t>
            </a:r>
            <a:r>
              <a:rPr sz="5250" dirty="0">
                <a:solidFill>
                  <a:schemeClr val="tx1"/>
                </a:solidFill>
              </a:rPr>
              <a:t>failure</a:t>
            </a:r>
            <a:r>
              <a:rPr sz="5250" spc="-100" dirty="0">
                <a:solidFill>
                  <a:schemeClr val="tx1"/>
                </a:solidFill>
              </a:rPr>
              <a:t> </a:t>
            </a:r>
            <a:r>
              <a:rPr sz="5250" dirty="0">
                <a:solidFill>
                  <a:schemeClr val="tx1"/>
                </a:solidFill>
              </a:rPr>
              <a:t>mission</a:t>
            </a:r>
            <a:r>
              <a:rPr sz="5250" spc="-95" dirty="0">
                <a:solidFill>
                  <a:schemeClr val="tx1"/>
                </a:solidFill>
              </a:rPr>
              <a:t> </a:t>
            </a:r>
            <a:r>
              <a:rPr sz="5250" spc="-10" dirty="0">
                <a:solidFill>
                  <a:schemeClr val="tx1"/>
                </a:solidFill>
              </a:rPr>
              <a:t>outcomes</a:t>
            </a:r>
            <a:endParaRPr sz="52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0980" y="8290493"/>
            <a:ext cx="15640685" cy="2155190"/>
          </a:xfrm>
          <a:prstGeom prst="rect">
            <a:avLst/>
          </a:prstGeom>
        </p:spPr>
        <p:txBody>
          <a:bodyPr vert="horz" wrap="square" lIns="0" tIns="2590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39"/>
              </a:spcBef>
            </a:pPr>
            <a:r>
              <a:rPr sz="3800" spc="-10" dirty="0">
                <a:solidFill>
                  <a:schemeClr val="tx1"/>
                </a:solidFill>
                <a:latin typeface="Arial MT"/>
                <a:cs typeface="Arial MT"/>
              </a:rPr>
              <a:t>Explanation:</a:t>
            </a:r>
            <a:endParaRPr sz="38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330325" marR="5080" indent="-332105">
              <a:lnSpc>
                <a:spcPct val="109100"/>
              </a:lnSpc>
              <a:spcBef>
                <a:spcPts val="1365"/>
              </a:spcBef>
              <a:buChar char="•"/>
              <a:tabLst>
                <a:tab pos="1330325" algn="l"/>
              </a:tabLst>
            </a:pPr>
            <a:r>
              <a:rPr sz="3400" dirty="0">
                <a:solidFill>
                  <a:schemeClr val="tx1"/>
                </a:solidFill>
                <a:latin typeface="Arial MT"/>
                <a:cs typeface="Arial MT"/>
              </a:rPr>
              <a:t>Listing</a:t>
            </a:r>
            <a:r>
              <a:rPr sz="3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chemeClr val="tx1"/>
                </a:solidFill>
                <a:latin typeface="Arial MT"/>
                <a:cs typeface="Arial MT"/>
              </a:rPr>
              <a:t>names</a:t>
            </a:r>
            <a:r>
              <a:rPr sz="3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34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chemeClr val="tx1"/>
                </a:solidFill>
                <a:latin typeface="Arial MT"/>
                <a:cs typeface="Arial MT"/>
              </a:rPr>
              <a:t>booster</a:t>
            </a:r>
            <a:r>
              <a:rPr sz="3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chemeClr val="tx1"/>
                </a:solidFill>
                <a:latin typeface="Arial MT"/>
                <a:cs typeface="Arial MT"/>
              </a:rPr>
              <a:t>versions</a:t>
            </a:r>
            <a:r>
              <a:rPr sz="3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chemeClr val="tx1"/>
                </a:solidFill>
                <a:latin typeface="Arial MT"/>
                <a:cs typeface="Arial MT"/>
              </a:rPr>
              <a:t>which</a:t>
            </a:r>
            <a:r>
              <a:rPr sz="3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chemeClr val="tx1"/>
                </a:solidFill>
                <a:latin typeface="Arial MT"/>
                <a:cs typeface="Arial MT"/>
              </a:rPr>
              <a:t>have</a:t>
            </a:r>
            <a:r>
              <a:rPr sz="3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chemeClr val="tx1"/>
                </a:solidFill>
                <a:latin typeface="Arial MT"/>
                <a:cs typeface="Arial MT"/>
              </a:rPr>
              <a:t>carried</a:t>
            </a:r>
            <a:r>
              <a:rPr sz="3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4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chemeClr val="tx1"/>
                </a:solidFill>
                <a:latin typeface="Arial MT"/>
                <a:cs typeface="Arial MT"/>
              </a:rPr>
              <a:t>maximum </a:t>
            </a:r>
            <a:r>
              <a:rPr sz="3400" dirty="0">
                <a:solidFill>
                  <a:schemeClr val="tx1"/>
                </a:solidFill>
                <a:latin typeface="Arial MT"/>
                <a:cs typeface="Arial MT"/>
              </a:rPr>
              <a:t>payload</a:t>
            </a:r>
            <a:r>
              <a:rPr sz="34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chemeClr val="tx1"/>
                </a:solidFill>
                <a:latin typeface="Arial MT"/>
                <a:cs typeface="Arial MT"/>
              </a:rPr>
              <a:t>mass.</a:t>
            </a:r>
            <a:endParaRPr sz="340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1797" y="2513011"/>
            <a:ext cx="17800504" cy="575898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33741" y="1106777"/>
            <a:ext cx="12855575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Boosters</a:t>
            </a:r>
            <a:r>
              <a:rPr spc="-9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carried</a:t>
            </a:r>
            <a:r>
              <a:rPr spc="-8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maximum</a:t>
            </a:r>
            <a:r>
              <a:rPr spc="-8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payload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0980" y="7042213"/>
            <a:ext cx="15175230" cy="2520315"/>
          </a:xfrm>
          <a:prstGeom prst="rect">
            <a:avLst/>
          </a:prstGeom>
        </p:spPr>
        <p:txBody>
          <a:bodyPr vert="horz" wrap="square" lIns="0" tIns="300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70"/>
              </a:spcBef>
            </a:pPr>
            <a:r>
              <a:rPr sz="4450" spc="-10" dirty="0">
                <a:solidFill>
                  <a:schemeClr val="tx1"/>
                </a:solidFill>
                <a:latin typeface="Arial MT"/>
                <a:cs typeface="Arial MT"/>
              </a:rPr>
              <a:t>Explanation:</a:t>
            </a:r>
            <a:endParaRPr sz="445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394460" marR="5080" indent="-386080">
              <a:lnSpc>
                <a:spcPct val="111300"/>
              </a:lnSpc>
              <a:spcBef>
                <a:spcPts val="1480"/>
              </a:spcBef>
              <a:buChar char="•"/>
              <a:tabLst>
                <a:tab pos="1394460" algn="l"/>
              </a:tabLst>
            </a:pP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Listing</a:t>
            </a:r>
            <a:r>
              <a:rPr sz="3950" spc="-1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950" spc="-114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failed</a:t>
            </a:r>
            <a:r>
              <a:rPr sz="3950" spc="-114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landing</a:t>
            </a:r>
            <a:r>
              <a:rPr sz="3950" spc="-114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outcomes</a:t>
            </a:r>
            <a:r>
              <a:rPr sz="3950" spc="-114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in</a:t>
            </a:r>
            <a:r>
              <a:rPr sz="3950" spc="-114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drone</a:t>
            </a:r>
            <a:r>
              <a:rPr sz="3950" spc="-114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ship,</a:t>
            </a:r>
            <a:r>
              <a:rPr sz="3950" spc="-1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their</a:t>
            </a:r>
            <a:r>
              <a:rPr sz="3950" spc="-114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spc="-10" dirty="0">
                <a:solidFill>
                  <a:schemeClr val="tx1"/>
                </a:solidFill>
                <a:latin typeface="Arial MT"/>
                <a:cs typeface="Arial MT"/>
              </a:rPr>
              <a:t>booster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versions</a:t>
            </a:r>
            <a:r>
              <a:rPr sz="3950" spc="-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sz="3950" spc="-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launch</a:t>
            </a:r>
            <a:r>
              <a:rPr sz="3950" spc="-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site</a:t>
            </a:r>
            <a:r>
              <a:rPr sz="3950" spc="-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names</a:t>
            </a:r>
            <a:r>
              <a:rPr sz="3950" spc="-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for</a:t>
            </a:r>
            <a:r>
              <a:rPr sz="3950" spc="-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950" spc="-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months</a:t>
            </a:r>
            <a:r>
              <a:rPr sz="3950" spc="-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in</a:t>
            </a:r>
            <a:r>
              <a:rPr sz="3950" spc="-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year</a:t>
            </a:r>
            <a:r>
              <a:rPr sz="3950" spc="-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spc="-10" dirty="0">
                <a:solidFill>
                  <a:schemeClr val="tx1"/>
                </a:solidFill>
                <a:latin typeface="Arial MT"/>
                <a:cs typeface="Arial MT"/>
              </a:rPr>
              <a:t>2015.</a:t>
            </a:r>
            <a:endParaRPr sz="395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1797" y="2513012"/>
            <a:ext cx="17800504" cy="31396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85089" y="303612"/>
            <a:ext cx="11452860" cy="1658545"/>
          </a:xfrm>
          <a:prstGeom prst="rect">
            <a:avLst/>
          </a:prstGeom>
        </p:spPr>
        <p:txBody>
          <a:bodyPr vert="horz" wrap="square" lIns="0" tIns="674765" rIns="0" bIns="0" rtlCol="0">
            <a:spAutoFit/>
          </a:bodyPr>
          <a:lstStyle/>
          <a:p>
            <a:pPr marL="203835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2015</a:t>
            </a:r>
            <a:r>
              <a:rPr spc="-1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launch</a:t>
            </a:r>
            <a:r>
              <a:rPr spc="-12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records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0980" y="8305748"/>
            <a:ext cx="16658590" cy="2135505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3750" spc="-10" dirty="0">
                <a:solidFill>
                  <a:schemeClr val="tx1"/>
                </a:solidFill>
                <a:latin typeface="Arial MT"/>
                <a:cs typeface="Arial MT"/>
              </a:rPr>
              <a:t>Explanation:</a:t>
            </a:r>
            <a:endParaRPr sz="375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325245" marR="5080" indent="-328295">
              <a:lnSpc>
                <a:spcPct val="110800"/>
              </a:lnSpc>
              <a:spcBef>
                <a:spcPts val="1280"/>
              </a:spcBef>
              <a:buChar char="•"/>
              <a:tabLst>
                <a:tab pos="1325245" algn="l"/>
              </a:tabLst>
            </a:pPr>
            <a:r>
              <a:rPr sz="3350" dirty="0">
                <a:solidFill>
                  <a:schemeClr val="tx1"/>
                </a:solidFill>
                <a:latin typeface="Arial MT"/>
                <a:cs typeface="Arial MT"/>
              </a:rPr>
              <a:t>Ranking</a:t>
            </a:r>
            <a:r>
              <a:rPr sz="3350" spc="-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35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350" spc="-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350" dirty="0">
                <a:solidFill>
                  <a:schemeClr val="tx1"/>
                </a:solidFill>
                <a:latin typeface="Arial MT"/>
                <a:cs typeface="Arial MT"/>
              </a:rPr>
              <a:t>count</a:t>
            </a:r>
            <a:r>
              <a:rPr sz="3350" spc="-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35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3350" spc="-6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350" dirty="0">
                <a:solidFill>
                  <a:schemeClr val="tx1"/>
                </a:solidFill>
                <a:latin typeface="Arial MT"/>
                <a:cs typeface="Arial MT"/>
              </a:rPr>
              <a:t>landing</a:t>
            </a:r>
            <a:r>
              <a:rPr sz="335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350" dirty="0">
                <a:solidFill>
                  <a:schemeClr val="tx1"/>
                </a:solidFill>
                <a:latin typeface="Arial MT"/>
                <a:cs typeface="Arial MT"/>
              </a:rPr>
              <a:t>outcomes</a:t>
            </a:r>
            <a:r>
              <a:rPr sz="3350" spc="-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350" dirty="0">
                <a:solidFill>
                  <a:schemeClr val="tx1"/>
                </a:solidFill>
                <a:latin typeface="Arial MT"/>
                <a:cs typeface="Arial MT"/>
              </a:rPr>
              <a:t>(such</a:t>
            </a:r>
            <a:r>
              <a:rPr sz="3350" spc="-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350" dirty="0">
                <a:solidFill>
                  <a:schemeClr val="tx1"/>
                </a:solidFill>
                <a:latin typeface="Arial MT"/>
                <a:cs typeface="Arial MT"/>
              </a:rPr>
              <a:t>as</a:t>
            </a:r>
            <a:r>
              <a:rPr sz="335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350" dirty="0">
                <a:solidFill>
                  <a:schemeClr val="tx1"/>
                </a:solidFill>
                <a:latin typeface="Arial MT"/>
                <a:cs typeface="Arial MT"/>
              </a:rPr>
              <a:t>Failure</a:t>
            </a:r>
            <a:r>
              <a:rPr sz="3350" spc="-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350" dirty="0">
                <a:solidFill>
                  <a:schemeClr val="tx1"/>
                </a:solidFill>
                <a:latin typeface="Arial MT"/>
                <a:cs typeface="Arial MT"/>
              </a:rPr>
              <a:t>(drone</a:t>
            </a:r>
            <a:r>
              <a:rPr sz="3350" spc="-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350" dirty="0">
                <a:solidFill>
                  <a:schemeClr val="tx1"/>
                </a:solidFill>
                <a:latin typeface="Arial MT"/>
                <a:cs typeface="Arial MT"/>
              </a:rPr>
              <a:t>ship)</a:t>
            </a:r>
            <a:r>
              <a:rPr sz="335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350" dirty="0">
                <a:solidFill>
                  <a:schemeClr val="tx1"/>
                </a:solidFill>
                <a:latin typeface="Arial MT"/>
                <a:cs typeface="Arial MT"/>
              </a:rPr>
              <a:t>or</a:t>
            </a:r>
            <a:r>
              <a:rPr sz="3350" spc="-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350" spc="-10" dirty="0">
                <a:solidFill>
                  <a:schemeClr val="tx1"/>
                </a:solidFill>
                <a:latin typeface="Arial MT"/>
                <a:cs typeface="Arial MT"/>
              </a:rPr>
              <a:t>Success </a:t>
            </a:r>
            <a:r>
              <a:rPr sz="3350" dirty="0">
                <a:solidFill>
                  <a:schemeClr val="tx1"/>
                </a:solidFill>
                <a:latin typeface="Arial MT"/>
                <a:cs typeface="Arial MT"/>
              </a:rPr>
              <a:t>(ground</a:t>
            </a:r>
            <a:r>
              <a:rPr sz="33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350" dirty="0">
                <a:solidFill>
                  <a:schemeClr val="tx1"/>
                </a:solidFill>
                <a:latin typeface="Arial MT"/>
                <a:cs typeface="Arial MT"/>
              </a:rPr>
              <a:t>pad))</a:t>
            </a:r>
            <a:r>
              <a:rPr sz="33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350" dirty="0">
                <a:solidFill>
                  <a:schemeClr val="tx1"/>
                </a:solidFill>
                <a:latin typeface="Arial MT"/>
                <a:cs typeface="Arial MT"/>
              </a:rPr>
              <a:t>between</a:t>
            </a:r>
            <a:r>
              <a:rPr sz="33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35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3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350" dirty="0">
                <a:solidFill>
                  <a:schemeClr val="tx1"/>
                </a:solidFill>
                <a:latin typeface="Arial MT"/>
                <a:cs typeface="Arial MT"/>
              </a:rPr>
              <a:t>date</a:t>
            </a:r>
            <a:r>
              <a:rPr sz="33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350" spc="-10" dirty="0">
                <a:solidFill>
                  <a:schemeClr val="tx1"/>
                </a:solidFill>
                <a:latin typeface="Arial MT"/>
                <a:cs typeface="Arial MT"/>
              </a:rPr>
              <a:t>2010-06-</a:t>
            </a:r>
            <a:r>
              <a:rPr sz="3350" dirty="0">
                <a:solidFill>
                  <a:schemeClr val="tx1"/>
                </a:solidFill>
                <a:latin typeface="Arial MT"/>
                <a:cs typeface="Arial MT"/>
              </a:rPr>
              <a:t>04</a:t>
            </a:r>
            <a:r>
              <a:rPr sz="33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350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sz="33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350" spc="-10" dirty="0">
                <a:solidFill>
                  <a:schemeClr val="tx1"/>
                </a:solidFill>
                <a:latin typeface="Arial MT"/>
                <a:cs typeface="Arial MT"/>
              </a:rPr>
              <a:t>2017-03-</a:t>
            </a:r>
            <a:r>
              <a:rPr sz="3350" dirty="0">
                <a:solidFill>
                  <a:schemeClr val="tx1"/>
                </a:solidFill>
                <a:latin typeface="Arial MT"/>
                <a:cs typeface="Arial MT"/>
              </a:rPr>
              <a:t>20</a:t>
            </a:r>
            <a:r>
              <a:rPr sz="33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350" dirty="0">
                <a:solidFill>
                  <a:schemeClr val="tx1"/>
                </a:solidFill>
                <a:latin typeface="Arial MT"/>
                <a:cs typeface="Arial MT"/>
              </a:rPr>
              <a:t>in</a:t>
            </a:r>
            <a:r>
              <a:rPr sz="33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350" dirty="0">
                <a:solidFill>
                  <a:schemeClr val="tx1"/>
                </a:solidFill>
                <a:latin typeface="Arial MT"/>
                <a:cs typeface="Arial MT"/>
              </a:rPr>
              <a:t>descending</a:t>
            </a:r>
            <a:r>
              <a:rPr sz="33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350" spc="-10" dirty="0">
                <a:solidFill>
                  <a:schemeClr val="tx1"/>
                </a:solidFill>
                <a:latin typeface="Arial MT"/>
                <a:cs typeface="Arial MT"/>
              </a:rPr>
              <a:t>order.</a:t>
            </a:r>
            <a:endParaRPr sz="335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1797" y="2513012"/>
            <a:ext cx="17800504" cy="575686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4235" marR="5080" indent="-40259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Rank</a:t>
            </a:r>
            <a:r>
              <a:rPr spc="-1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success</a:t>
            </a:r>
            <a:r>
              <a:rPr spc="-14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count</a:t>
            </a:r>
            <a:r>
              <a:rPr spc="-13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between </a:t>
            </a:r>
            <a:r>
              <a:rPr dirty="0">
                <a:solidFill>
                  <a:schemeClr val="tx1"/>
                </a:solidFill>
              </a:rPr>
              <a:t>2010.06.04</a:t>
            </a:r>
            <a:r>
              <a:rPr spc="-6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&amp;</a:t>
            </a:r>
            <a:r>
              <a:rPr spc="-5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2017.03.20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6047" y="4499840"/>
            <a:ext cx="11162665" cy="109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50" dirty="0">
                <a:solidFill>
                  <a:schemeClr val="tx1"/>
                </a:solidFill>
              </a:rPr>
              <a:t>Interactive</a:t>
            </a:r>
            <a:r>
              <a:rPr sz="7050" spc="-170" dirty="0">
                <a:solidFill>
                  <a:schemeClr val="tx1"/>
                </a:solidFill>
              </a:rPr>
              <a:t> </a:t>
            </a:r>
            <a:r>
              <a:rPr sz="7050" dirty="0">
                <a:solidFill>
                  <a:schemeClr val="tx1"/>
                </a:solidFill>
              </a:rPr>
              <a:t>map</a:t>
            </a:r>
            <a:r>
              <a:rPr sz="7050" spc="-170" dirty="0">
                <a:solidFill>
                  <a:schemeClr val="tx1"/>
                </a:solidFill>
              </a:rPr>
              <a:t> </a:t>
            </a:r>
            <a:r>
              <a:rPr sz="7050" dirty="0">
                <a:solidFill>
                  <a:schemeClr val="tx1"/>
                </a:solidFill>
              </a:rPr>
              <a:t>with</a:t>
            </a:r>
            <a:r>
              <a:rPr sz="7050" spc="-165" dirty="0">
                <a:solidFill>
                  <a:schemeClr val="tx1"/>
                </a:solidFill>
              </a:rPr>
              <a:t> </a:t>
            </a:r>
            <a:r>
              <a:rPr sz="7050" spc="-10" dirty="0">
                <a:solidFill>
                  <a:schemeClr val="tx1"/>
                </a:solidFill>
              </a:rPr>
              <a:t>Folium</a:t>
            </a:r>
            <a:endParaRPr sz="70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0980" y="2449724"/>
            <a:ext cx="7459980" cy="6858634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2700" spc="-10" dirty="0">
                <a:solidFill>
                  <a:schemeClr val="tx1"/>
                </a:solidFill>
                <a:latin typeface="Arial MT"/>
                <a:cs typeface="Arial MT"/>
              </a:rPr>
              <a:t>Explanation:</a:t>
            </a:r>
            <a:endParaRPr sz="27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14755" marR="5080" indent="-236220">
              <a:lnSpc>
                <a:spcPct val="108800"/>
              </a:lnSpc>
              <a:spcBef>
                <a:spcPts val="969"/>
              </a:spcBef>
              <a:buChar char="•"/>
              <a:tabLst>
                <a:tab pos="1214755" algn="l"/>
              </a:tabLst>
            </a:pP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Most</a:t>
            </a:r>
            <a:r>
              <a:rPr sz="240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240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Launch</a:t>
            </a:r>
            <a:r>
              <a:rPr sz="240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sites</a:t>
            </a:r>
            <a:r>
              <a:rPr sz="240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are</a:t>
            </a:r>
            <a:r>
              <a:rPr sz="240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in</a:t>
            </a:r>
            <a:r>
              <a:rPr sz="240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proximity</a:t>
            </a:r>
            <a:r>
              <a:rPr sz="240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sz="240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chemeClr val="tx1"/>
                </a:solidFill>
                <a:latin typeface="Arial MT"/>
                <a:cs typeface="Arial MT"/>
              </a:rPr>
              <a:t>the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Equator</a:t>
            </a:r>
            <a:r>
              <a:rPr sz="24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line.</a:t>
            </a:r>
            <a:r>
              <a:rPr sz="2400" spc="-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400" spc="-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land</a:t>
            </a:r>
            <a:r>
              <a:rPr sz="2400" spc="-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is</a:t>
            </a:r>
            <a:r>
              <a:rPr sz="240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moving</a:t>
            </a:r>
            <a:r>
              <a:rPr sz="2400" spc="-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faster</a:t>
            </a:r>
            <a:r>
              <a:rPr sz="2400" spc="-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at</a:t>
            </a:r>
            <a:r>
              <a:rPr sz="240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chemeClr val="tx1"/>
                </a:solidFill>
                <a:latin typeface="Arial MT"/>
                <a:cs typeface="Arial MT"/>
              </a:rPr>
              <a:t>the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equator</a:t>
            </a:r>
            <a:r>
              <a:rPr sz="2400" spc="-7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than</a:t>
            </a:r>
            <a:r>
              <a:rPr sz="24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any</a:t>
            </a:r>
            <a:r>
              <a:rPr sz="2400" spc="-7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other</a:t>
            </a:r>
            <a:r>
              <a:rPr sz="24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place</a:t>
            </a:r>
            <a:r>
              <a:rPr sz="2400" spc="-7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on</a:t>
            </a:r>
            <a:r>
              <a:rPr sz="24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400" spc="-7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surface</a:t>
            </a:r>
            <a:r>
              <a:rPr sz="24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chemeClr val="tx1"/>
                </a:solidFill>
                <a:latin typeface="Arial MT"/>
                <a:cs typeface="Arial MT"/>
              </a:rPr>
              <a:t>of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400" spc="-8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Earth.</a:t>
            </a:r>
            <a:r>
              <a:rPr sz="2400" spc="-1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Anything</a:t>
            </a:r>
            <a:r>
              <a:rPr sz="2400" spc="-6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on</a:t>
            </a:r>
            <a:r>
              <a:rPr sz="24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400" spc="-6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surface</a:t>
            </a:r>
            <a:r>
              <a:rPr sz="2400" spc="-6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24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400" spc="6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Earth</a:t>
            </a:r>
            <a:r>
              <a:rPr sz="24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at</a:t>
            </a:r>
            <a:r>
              <a:rPr sz="24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400" spc="-6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equator</a:t>
            </a:r>
            <a:r>
              <a:rPr sz="24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is</a:t>
            </a:r>
            <a:r>
              <a:rPr sz="2400" spc="-6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already</a:t>
            </a:r>
            <a:r>
              <a:rPr sz="24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moving</a:t>
            </a:r>
            <a:r>
              <a:rPr sz="24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chemeClr val="tx1"/>
                </a:solidFill>
                <a:latin typeface="Arial MT"/>
                <a:cs typeface="Arial MT"/>
              </a:rPr>
              <a:t>at</a:t>
            </a:r>
            <a:r>
              <a:rPr sz="2400" spc="6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1670</a:t>
            </a:r>
            <a:r>
              <a:rPr sz="2400" spc="-6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Arial MT"/>
                <a:cs typeface="Arial MT"/>
              </a:rPr>
              <a:t>km/hour.</a:t>
            </a:r>
            <a:r>
              <a:rPr sz="2400" spc="-6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If</a:t>
            </a:r>
            <a:r>
              <a:rPr sz="2400" spc="-6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sz="2400" spc="-6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ship</a:t>
            </a:r>
            <a:r>
              <a:rPr sz="2400" spc="-6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is</a:t>
            </a:r>
            <a:r>
              <a:rPr sz="2400" spc="-6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launched</a:t>
            </a:r>
            <a:r>
              <a:rPr sz="2400" spc="-6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from</a:t>
            </a:r>
            <a:r>
              <a:rPr sz="2400" spc="-6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chemeClr val="tx1"/>
                </a:solidFill>
                <a:latin typeface="Arial MT"/>
                <a:cs typeface="Arial MT"/>
              </a:rPr>
              <a:t>the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equator</a:t>
            </a:r>
            <a:r>
              <a:rPr sz="240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it</a:t>
            </a:r>
            <a:r>
              <a:rPr sz="240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goes</a:t>
            </a:r>
            <a:r>
              <a:rPr sz="240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up</a:t>
            </a:r>
            <a:r>
              <a:rPr sz="240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into</a:t>
            </a:r>
            <a:r>
              <a:rPr sz="240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space,</a:t>
            </a:r>
            <a:r>
              <a:rPr sz="240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sz="240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it</a:t>
            </a:r>
            <a:r>
              <a:rPr sz="240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is</a:t>
            </a:r>
            <a:r>
              <a:rPr sz="240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chemeClr val="tx1"/>
                </a:solidFill>
                <a:latin typeface="Arial MT"/>
                <a:cs typeface="Arial MT"/>
              </a:rPr>
              <a:t>also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moving</a:t>
            </a:r>
            <a:r>
              <a:rPr sz="2400" spc="-7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around</a:t>
            </a:r>
            <a:r>
              <a:rPr sz="2400" spc="-7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400" spc="-7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Earth</a:t>
            </a:r>
            <a:r>
              <a:rPr sz="2400" spc="-7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at</a:t>
            </a:r>
            <a:r>
              <a:rPr sz="2400" spc="-7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400" spc="-7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same</a:t>
            </a:r>
            <a:r>
              <a:rPr sz="2400" spc="-7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speed</a:t>
            </a:r>
            <a:r>
              <a:rPr sz="2400" spc="-7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chemeClr val="tx1"/>
                </a:solidFill>
                <a:latin typeface="Arial MT"/>
                <a:cs typeface="Arial MT"/>
              </a:rPr>
              <a:t>it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was</a:t>
            </a:r>
            <a:r>
              <a:rPr sz="24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moving</a:t>
            </a:r>
            <a:r>
              <a:rPr sz="24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before</a:t>
            </a:r>
            <a:r>
              <a:rPr sz="24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Arial MT"/>
                <a:cs typeface="Arial MT"/>
              </a:rPr>
              <a:t>launching.</a:t>
            </a:r>
            <a:r>
              <a:rPr sz="2400" spc="-1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This</a:t>
            </a:r>
            <a:r>
              <a:rPr sz="24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is</a:t>
            </a:r>
            <a:r>
              <a:rPr sz="24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Arial MT"/>
                <a:cs typeface="Arial MT"/>
              </a:rPr>
              <a:t>because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24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inertia.</a:t>
            </a:r>
            <a:r>
              <a:rPr sz="2400" spc="-1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This</a:t>
            </a:r>
            <a:r>
              <a:rPr sz="2400" spc="-6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speed</a:t>
            </a:r>
            <a:r>
              <a:rPr sz="2400" spc="-6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will</a:t>
            </a:r>
            <a:r>
              <a:rPr sz="24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help</a:t>
            </a:r>
            <a:r>
              <a:rPr sz="2400" spc="-6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4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Arial MT"/>
                <a:cs typeface="Arial MT"/>
              </a:rPr>
              <a:t>spacecraft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keep</a:t>
            </a:r>
            <a:r>
              <a:rPr sz="240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up</a:t>
            </a:r>
            <a:r>
              <a:rPr sz="240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sz="240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good</a:t>
            </a:r>
            <a:r>
              <a:rPr sz="240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enough</a:t>
            </a:r>
            <a:r>
              <a:rPr sz="240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speed</a:t>
            </a:r>
            <a:r>
              <a:rPr sz="240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sz="240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stay</a:t>
            </a:r>
            <a:r>
              <a:rPr sz="240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in</a:t>
            </a:r>
            <a:r>
              <a:rPr sz="240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Arial MT"/>
                <a:cs typeface="Arial MT"/>
              </a:rPr>
              <a:t>orbit.</a:t>
            </a:r>
            <a:endParaRPr sz="24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14755" marR="260350" indent="-236220">
              <a:lnSpc>
                <a:spcPct val="108800"/>
              </a:lnSpc>
              <a:spcBef>
                <a:spcPts val="1205"/>
              </a:spcBef>
              <a:buChar char="•"/>
              <a:tabLst>
                <a:tab pos="1214755" algn="l"/>
              </a:tabLst>
            </a:pP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All</a:t>
            </a:r>
            <a:r>
              <a:rPr sz="24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launch</a:t>
            </a:r>
            <a:r>
              <a:rPr sz="24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sites</a:t>
            </a:r>
            <a:r>
              <a:rPr sz="24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are</a:t>
            </a:r>
            <a:r>
              <a:rPr sz="2400" spc="-6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in</a:t>
            </a:r>
            <a:r>
              <a:rPr sz="24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very</a:t>
            </a:r>
            <a:r>
              <a:rPr sz="24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close</a:t>
            </a:r>
            <a:r>
              <a:rPr sz="2400" spc="-6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proximity</a:t>
            </a:r>
            <a:r>
              <a:rPr sz="24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chemeClr val="tx1"/>
                </a:solidFill>
                <a:latin typeface="Arial MT"/>
                <a:cs typeface="Arial MT"/>
              </a:rPr>
              <a:t>to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400" spc="-8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coast,</a:t>
            </a:r>
            <a:r>
              <a:rPr sz="2400" spc="-8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while</a:t>
            </a:r>
            <a:r>
              <a:rPr sz="2400" spc="-7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launching</a:t>
            </a:r>
            <a:r>
              <a:rPr sz="2400" spc="-8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rockets</a:t>
            </a:r>
            <a:r>
              <a:rPr sz="2400" spc="-7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Arial MT"/>
                <a:cs typeface="Arial MT"/>
              </a:rPr>
              <a:t>towards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400" spc="-6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ocean</a:t>
            </a:r>
            <a:r>
              <a:rPr sz="2400" spc="-6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it</a:t>
            </a:r>
            <a:r>
              <a:rPr sz="2400" spc="-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minimises</a:t>
            </a:r>
            <a:r>
              <a:rPr sz="2400" spc="-6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400" spc="-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risk</a:t>
            </a:r>
            <a:r>
              <a:rPr sz="2400" spc="-6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2400" spc="-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having</a:t>
            </a:r>
            <a:r>
              <a:rPr sz="2400" spc="-6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chemeClr val="tx1"/>
                </a:solidFill>
                <a:latin typeface="Arial MT"/>
                <a:cs typeface="Arial MT"/>
              </a:rPr>
              <a:t>any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debris</a:t>
            </a:r>
            <a:r>
              <a:rPr sz="2400" spc="-9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dropping</a:t>
            </a:r>
            <a:r>
              <a:rPr sz="2400" spc="-8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or</a:t>
            </a:r>
            <a:r>
              <a:rPr sz="2400" spc="-8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exploding</a:t>
            </a:r>
            <a:r>
              <a:rPr sz="2400" spc="-9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chemeClr val="tx1"/>
                </a:solidFill>
                <a:latin typeface="Arial MT"/>
                <a:cs typeface="Arial MT"/>
              </a:rPr>
              <a:t>near</a:t>
            </a:r>
            <a:r>
              <a:rPr sz="2400" spc="-8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Arial MT"/>
                <a:cs typeface="Arial MT"/>
              </a:rPr>
              <a:t>people.</a:t>
            </a:r>
            <a:endParaRPr sz="240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7348" y="2516502"/>
            <a:ext cx="9210245" cy="775248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84387" y="730577"/>
            <a:ext cx="17807940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All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launch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sites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location</a:t>
            </a:r>
            <a:r>
              <a:rPr spc="-10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markers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on</a:t>
            </a:r>
            <a:r>
              <a:rPr spc="-10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</a:t>
            </a:r>
            <a:r>
              <a:rPr spc="-10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global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spc="-25" dirty="0">
                <a:solidFill>
                  <a:schemeClr val="tx1"/>
                </a:solidFill>
              </a:rPr>
              <a:t>map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0980" y="2344025"/>
            <a:ext cx="8461375" cy="7744459"/>
          </a:xfrm>
          <a:prstGeom prst="rect">
            <a:avLst/>
          </a:prstGeom>
        </p:spPr>
        <p:txBody>
          <a:bodyPr vert="horz" wrap="square" lIns="0" tIns="297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45"/>
              </a:spcBef>
            </a:pPr>
            <a:r>
              <a:rPr sz="4350" spc="-10" dirty="0">
                <a:solidFill>
                  <a:schemeClr val="tx1"/>
                </a:solidFill>
                <a:latin typeface="Arial MT"/>
                <a:cs typeface="Arial MT"/>
              </a:rPr>
              <a:t>Explanation:</a:t>
            </a:r>
            <a:endParaRPr sz="435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385570" marR="5080" indent="-379095">
              <a:lnSpc>
                <a:spcPct val="110600"/>
              </a:lnSpc>
              <a:spcBef>
                <a:spcPts val="1500"/>
              </a:spcBef>
              <a:buChar char="•"/>
              <a:tabLst>
                <a:tab pos="1385570" algn="l"/>
              </a:tabLst>
            </a:pPr>
            <a:r>
              <a:rPr sz="3850" dirty="0">
                <a:solidFill>
                  <a:schemeClr val="tx1"/>
                </a:solidFill>
                <a:latin typeface="Arial MT"/>
                <a:cs typeface="Arial MT"/>
              </a:rPr>
              <a:t>From</a:t>
            </a:r>
            <a:r>
              <a:rPr sz="385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85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85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850" spc="-10" dirty="0">
                <a:solidFill>
                  <a:schemeClr val="tx1"/>
                </a:solidFill>
                <a:latin typeface="Arial MT"/>
                <a:cs typeface="Arial MT"/>
              </a:rPr>
              <a:t>colour-</a:t>
            </a:r>
            <a:r>
              <a:rPr sz="3850" dirty="0">
                <a:solidFill>
                  <a:schemeClr val="tx1"/>
                </a:solidFill>
                <a:latin typeface="Arial MT"/>
                <a:cs typeface="Arial MT"/>
              </a:rPr>
              <a:t>labeled</a:t>
            </a:r>
            <a:r>
              <a:rPr sz="385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850" spc="-10" dirty="0">
                <a:solidFill>
                  <a:schemeClr val="tx1"/>
                </a:solidFill>
                <a:latin typeface="Arial MT"/>
                <a:cs typeface="Arial MT"/>
              </a:rPr>
              <a:t>markers </a:t>
            </a:r>
            <a:r>
              <a:rPr sz="3850" dirty="0">
                <a:solidFill>
                  <a:schemeClr val="tx1"/>
                </a:solidFill>
                <a:latin typeface="Arial MT"/>
                <a:cs typeface="Arial MT"/>
              </a:rPr>
              <a:t>we</a:t>
            </a:r>
            <a:r>
              <a:rPr sz="38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850" dirty="0">
                <a:solidFill>
                  <a:schemeClr val="tx1"/>
                </a:solidFill>
                <a:latin typeface="Arial MT"/>
                <a:cs typeface="Arial MT"/>
              </a:rPr>
              <a:t>should</a:t>
            </a:r>
            <a:r>
              <a:rPr sz="38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850" dirty="0">
                <a:solidFill>
                  <a:schemeClr val="tx1"/>
                </a:solidFill>
                <a:latin typeface="Arial MT"/>
                <a:cs typeface="Arial MT"/>
              </a:rPr>
              <a:t>be</a:t>
            </a:r>
            <a:r>
              <a:rPr sz="38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850" dirty="0">
                <a:solidFill>
                  <a:schemeClr val="tx1"/>
                </a:solidFill>
                <a:latin typeface="Arial MT"/>
                <a:cs typeface="Arial MT"/>
              </a:rPr>
              <a:t>able</a:t>
            </a:r>
            <a:r>
              <a:rPr sz="38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850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sz="38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850" spc="-10" dirty="0">
                <a:solidFill>
                  <a:schemeClr val="tx1"/>
                </a:solidFill>
                <a:latin typeface="Arial MT"/>
                <a:cs typeface="Arial MT"/>
              </a:rPr>
              <a:t>easily </a:t>
            </a:r>
            <a:r>
              <a:rPr sz="3850" dirty="0">
                <a:solidFill>
                  <a:schemeClr val="tx1"/>
                </a:solidFill>
                <a:latin typeface="Arial MT"/>
                <a:cs typeface="Arial MT"/>
              </a:rPr>
              <a:t>identify</a:t>
            </a:r>
            <a:r>
              <a:rPr sz="385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850" dirty="0">
                <a:solidFill>
                  <a:schemeClr val="tx1"/>
                </a:solidFill>
                <a:latin typeface="Arial MT"/>
                <a:cs typeface="Arial MT"/>
              </a:rPr>
              <a:t>which</a:t>
            </a:r>
            <a:r>
              <a:rPr sz="38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850" dirty="0">
                <a:solidFill>
                  <a:schemeClr val="tx1"/>
                </a:solidFill>
                <a:latin typeface="Arial MT"/>
                <a:cs typeface="Arial MT"/>
              </a:rPr>
              <a:t>launch</a:t>
            </a:r>
            <a:r>
              <a:rPr sz="38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850" dirty="0">
                <a:solidFill>
                  <a:schemeClr val="tx1"/>
                </a:solidFill>
                <a:latin typeface="Arial MT"/>
                <a:cs typeface="Arial MT"/>
              </a:rPr>
              <a:t>sites</a:t>
            </a:r>
            <a:r>
              <a:rPr sz="38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850" spc="-20" dirty="0">
                <a:solidFill>
                  <a:schemeClr val="tx1"/>
                </a:solidFill>
                <a:latin typeface="Arial MT"/>
                <a:cs typeface="Arial MT"/>
              </a:rPr>
              <a:t>have </a:t>
            </a:r>
            <a:r>
              <a:rPr sz="3850" dirty="0">
                <a:solidFill>
                  <a:schemeClr val="tx1"/>
                </a:solidFill>
                <a:latin typeface="Arial MT"/>
                <a:cs typeface="Arial MT"/>
              </a:rPr>
              <a:t>relatively</a:t>
            </a:r>
            <a:r>
              <a:rPr sz="38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850" dirty="0">
                <a:solidFill>
                  <a:schemeClr val="tx1"/>
                </a:solidFill>
                <a:latin typeface="Arial MT"/>
                <a:cs typeface="Arial MT"/>
              </a:rPr>
              <a:t>high</a:t>
            </a:r>
            <a:r>
              <a:rPr sz="385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850" dirty="0">
                <a:solidFill>
                  <a:schemeClr val="tx1"/>
                </a:solidFill>
                <a:latin typeface="Arial MT"/>
                <a:cs typeface="Arial MT"/>
              </a:rPr>
              <a:t>success</a:t>
            </a:r>
            <a:r>
              <a:rPr sz="3850" spc="-10" dirty="0">
                <a:solidFill>
                  <a:schemeClr val="tx1"/>
                </a:solidFill>
                <a:latin typeface="Arial MT"/>
                <a:cs typeface="Arial MT"/>
              </a:rPr>
              <a:t> rates.</a:t>
            </a:r>
            <a:endParaRPr sz="385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845945" marR="534670" lvl="1" indent="-370840">
              <a:lnSpc>
                <a:spcPct val="110600"/>
              </a:lnSpc>
              <a:spcBef>
                <a:spcPts val="1939"/>
              </a:spcBef>
              <a:buClr>
                <a:srgbClr val="FFFFFF"/>
              </a:buClr>
              <a:buFont typeface="Arial MT"/>
              <a:buChar char="-"/>
              <a:tabLst>
                <a:tab pos="1845945" algn="l"/>
              </a:tabLst>
            </a:pPr>
            <a:r>
              <a:rPr sz="3850" b="1" dirty="0">
                <a:solidFill>
                  <a:srgbClr val="00B050"/>
                </a:solidFill>
                <a:latin typeface="Arial"/>
                <a:cs typeface="Arial"/>
              </a:rPr>
              <a:t>Green</a:t>
            </a:r>
            <a:r>
              <a:rPr sz="3850" b="1" spc="-3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3850" b="1" dirty="0">
                <a:solidFill>
                  <a:srgbClr val="00B050"/>
                </a:solidFill>
                <a:latin typeface="Arial"/>
                <a:cs typeface="Arial"/>
              </a:rPr>
              <a:t>Marker</a:t>
            </a:r>
            <a:r>
              <a:rPr sz="3850" b="1" spc="-10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3850" dirty="0">
                <a:solidFill>
                  <a:schemeClr val="tx1"/>
                </a:solidFill>
                <a:latin typeface="Arial MT"/>
                <a:cs typeface="Arial MT"/>
              </a:rPr>
              <a:t>=</a:t>
            </a:r>
            <a:r>
              <a:rPr sz="385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850" spc="-10" dirty="0">
                <a:solidFill>
                  <a:schemeClr val="tx1"/>
                </a:solidFill>
                <a:latin typeface="Arial MT"/>
                <a:cs typeface="Arial MT"/>
              </a:rPr>
              <a:t>Successful Launch</a:t>
            </a:r>
            <a:endParaRPr sz="385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845310" lvl="1" indent="-369570">
              <a:lnSpc>
                <a:spcPct val="100000"/>
              </a:lnSpc>
              <a:spcBef>
                <a:spcPts val="2920"/>
              </a:spcBef>
              <a:buClr>
                <a:srgbClr val="FFFFFF"/>
              </a:buClr>
              <a:buFont typeface="Arial MT"/>
              <a:buChar char="-"/>
              <a:tabLst>
                <a:tab pos="1845310" algn="l"/>
              </a:tabLst>
            </a:pPr>
            <a:r>
              <a:rPr sz="3850" b="1" dirty="0">
                <a:solidFill>
                  <a:srgbClr val="FF0000"/>
                </a:solidFill>
                <a:latin typeface="Arial"/>
                <a:cs typeface="Arial"/>
              </a:rPr>
              <a:t>Red</a:t>
            </a:r>
            <a:r>
              <a:rPr sz="385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850" b="1" dirty="0">
                <a:solidFill>
                  <a:srgbClr val="FF0000"/>
                </a:solidFill>
                <a:latin typeface="Arial"/>
                <a:cs typeface="Arial"/>
              </a:rPr>
              <a:t>Marker</a:t>
            </a:r>
            <a:r>
              <a:rPr sz="385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850" dirty="0">
                <a:solidFill>
                  <a:schemeClr val="tx1"/>
                </a:solidFill>
                <a:latin typeface="Arial MT"/>
                <a:cs typeface="Arial MT"/>
              </a:rPr>
              <a:t>=</a:t>
            </a:r>
            <a:r>
              <a:rPr sz="385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850" dirty="0">
                <a:solidFill>
                  <a:schemeClr val="tx1"/>
                </a:solidFill>
                <a:latin typeface="Arial MT"/>
                <a:cs typeface="Arial MT"/>
              </a:rPr>
              <a:t>Failed</a:t>
            </a:r>
            <a:r>
              <a:rPr sz="38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850" spc="-10" dirty="0">
                <a:solidFill>
                  <a:schemeClr val="tx1"/>
                </a:solidFill>
                <a:latin typeface="Arial MT"/>
                <a:cs typeface="Arial MT"/>
              </a:rPr>
              <a:t>Launch</a:t>
            </a:r>
            <a:endParaRPr sz="385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385570" marR="250825" indent="-379095">
              <a:lnSpc>
                <a:spcPct val="110600"/>
              </a:lnSpc>
              <a:spcBef>
                <a:spcPts val="1455"/>
              </a:spcBef>
              <a:buChar char="•"/>
              <a:tabLst>
                <a:tab pos="1385570" algn="l"/>
              </a:tabLst>
            </a:pPr>
            <a:r>
              <a:rPr sz="3850" dirty="0">
                <a:solidFill>
                  <a:schemeClr val="tx1"/>
                </a:solidFill>
                <a:latin typeface="Arial MT"/>
                <a:cs typeface="Arial MT"/>
              </a:rPr>
              <a:t>Launch</a:t>
            </a:r>
            <a:r>
              <a:rPr sz="38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850" dirty="0">
                <a:solidFill>
                  <a:schemeClr val="tx1"/>
                </a:solidFill>
                <a:latin typeface="Arial MT"/>
                <a:cs typeface="Arial MT"/>
              </a:rPr>
              <a:t>Site</a:t>
            </a:r>
            <a:r>
              <a:rPr sz="38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850" dirty="0">
                <a:solidFill>
                  <a:schemeClr val="tx1"/>
                </a:solidFill>
                <a:latin typeface="Arial MT"/>
                <a:cs typeface="Arial MT"/>
              </a:rPr>
              <a:t>KSC</a:t>
            </a:r>
            <a:r>
              <a:rPr sz="38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850" spc="-10" dirty="0">
                <a:solidFill>
                  <a:schemeClr val="tx1"/>
                </a:solidFill>
                <a:latin typeface="Arial MT"/>
                <a:cs typeface="Arial MT"/>
              </a:rPr>
              <a:t>LC-</a:t>
            </a:r>
            <a:r>
              <a:rPr sz="3850" dirty="0">
                <a:solidFill>
                  <a:schemeClr val="tx1"/>
                </a:solidFill>
                <a:latin typeface="Arial MT"/>
                <a:cs typeface="Arial MT"/>
              </a:rPr>
              <a:t>39A</a:t>
            </a:r>
            <a:r>
              <a:rPr sz="3850" spc="-229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850" dirty="0">
                <a:solidFill>
                  <a:schemeClr val="tx1"/>
                </a:solidFill>
                <a:latin typeface="Arial MT"/>
                <a:cs typeface="Arial MT"/>
              </a:rPr>
              <a:t>has</a:t>
            </a:r>
            <a:r>
              <a:rPr sz="385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850" spc="-50" dirty="0">
                <a:solidFill>
                  <a:schemeClr val="tx1"/>
                </a:solidFill>
                <a:latin typeface="Arial MT"/>
                <a:cs typeface="Arial MT"/>
              </a:rPr>
              <a:t>a </a:t>
            </a:r>
            <a:r>
              <a:rPr sz="3850" dirty="0">
                <a:solidFill>
                  <a:schemeClr val="tx1"/>
                </a:solidFill>
                <a:latin typeface="Arial MT"/>
                <a:cs typeface="Arial MT"/>
              </a:rPr>
              <a:t>very</a:t>
            </a:r>
            <a:r>
              <a:rPr sz="385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850" dirty="0">
                <a:solidFill>
                  <a:schemeClr val="tx1"/>
                </a:solidFill>
                <a:latin typeface="Arial MT"/>
                <a:cs typeface="Arial MT"/>
              </a:rPr>
              <a:t>high</a:t>
            </a:r>
            <a:r>
              <a:rPr sz="385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850" dirty="0">
                <a:solidFill>
                  <a:schemeClr val="tx1"/>
                </a:solidFill>
                <a:latin typeface="Arial MT"/>
                <a:cs typeface="Arial MT"/>
              </a:rPr>
              <a:t>Success</a:t>
            </a:r>
            <a:r>
              <a:rPr sz="385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850" spc="-10" dirty="0">
                <a:solidFill>
                  <a:schemeClr val="tx1"/>
                </a:solidFill>
                <a:latin typeface="Arial MT"/>
                <a:cs typeface="Arial MT"/>
              </a:rPr>
              <a:t>Rate.</a:t>
            </a:r>
            <a:endParaRPr sz="385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2932" y="2513394"/>
            <a:ext cx="7851797" cy="77484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67417" y="840116"/>
            <a:ext cx="16180435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chemeClr val="tx1"/>
                </a:solidFill>
                <a:latin typeface="Arial"/>
                <a:cs typeface="Arial"/>
              </a:rPr>
              <a:t>Colour-</a:t>
            </a:r>
            <a:r>
              <a:rPr dirty="0">
                <a:solidFill>
                  <a:schemeClr val="tx1"/>
                </a:solidFill>
                <a:latin typeface="Arial"/>
                <a:cs typeface="Arial"/>
              </a:rPr>
              <a:t>labeled</a:t>
            </a:r>
            <a:r>
              <a:rPr spc="-9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Arial"/>
                <a:cs typeface="Arial"/>
              </a:rPr>
              <a:t>launch</a:t>
            </a:r>
            <a:r>
              <a:rPr spc="-9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Arial"/>
                <a:cs typeface="Arial"/>
              </a:rPr>
              <a:t>records</a:t>
            </a:r>
            <a:r>
              <a:rPr spc="-9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Arial"/>
                <a:cs typeface="Arial"/>
              </a:rPr>
              <a:t>on</a:t>
            </a:r>
            <a:r>
              <a:rPr spc="-9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spc="-9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pc="-25" dirty="0">
                <a:solidFill>
                  <a:schemeClr val="tx1"/>
                </a:solidFill>
                <a:latin typeface="Arial"/>
                <a:cs typeface="Arial"/>
              </a:rPr>
              <a:t>map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0980" y="3573910"/>
            <a:ext cx="6452870" cy="645668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2550" spc="-10" dirty="0">
                <a:solidFill>
                  <a:schemeClr val="tx1"/>
                </a:solidFill>
                <a:latin typeface="Arial MT"/>
                <a:cs typeface="Arial MT"/>
              </a:rPr>
              <a:t>Explanation:</a:t>
            </a:r>
            <a:endParaRPr sz="255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00785" marR="5080" indent="-223520">
              <a:lnSpc>
                <a:spcPct val="110500"/>
              </a:lnSpc>
              <a:spcBef>
                <a:spcPts val="885"/>
              </a:spcBef>
              <a:buChar char="•"/>
              <a:tabLst>
                <a:tab pos="1200785" algn="l"/>
              </a:tabLst>
            </a:pP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From</a:t>
            </a:r>
            <a:r>
              <a:rPr sz="23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3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visual</a:t>
            </a:r>
            <a:r>
              <a:rPr sz="23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analysis</a:t>
            </a:r>
            <a:r>
              <a:rPr sz="23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23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300" spc="-10" dirty="0">
                <a:solidFill>
                  <a:schemeClr val="tx1"/>
                </a:solidFill>
                <a:latin typeface="Arial MT"/>
                <a:cs typeface="Arial MT"/>
              </a:rPr>
              <a:t> launch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site</a:t>
            </a:r>
            <a:r>
              <a:rPr sz="23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KSC</a:t>
            </a:r>
            <a:r>
              <a:rPr sz="23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spc="-10" dirty="0">
                <a:solidFill>
                  <a:schemeClr val="tx1"/>
                </a:solidFill>
                <a:latin typeface="Arial MT"/>
                <a:cs typeface="Arial MT"/>
              </a:rPr>
              <a:t>LC-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39A</a:t>
            </a:r>
            <a:r>
              <a:rPr sz="2300" spc="-1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we</a:t>
            </a:r>
            <a:r>
              <a:rPr sz="23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can</a:t>
            </a:r>
            <a:r>
              <a:rPr sz="23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clearly</a:t>
            </a:r>
            <a:r>
              <a:rPr sz="23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see</a:t>
            </a:r>
            <a:r>
              <a:rPr sz="2300" spc="-20" dirty="0">
                <a:solidFill>
                  <a:schemeClr val="tx1"/>
                </a:solidFill>
                <a:latin typeface="Arial MT"/>
                <a:cs typeface="Arial MT"/>
              </a:rPr>
              <a:t> that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it</a:t>
            </a:r>
            <a:r>
              <a:rPr sz="23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spc="-25" dirty="0">
                <a:solidFill>
                  <a:schemeClr val="tx1"/>
                </a:solidFill>
                <a:latin typeface="Arial MT"/>
                <a:cs typeface="Arial MT"/>
              </a:rPr>
              <a:t>is:</a:t>
            </a:r>
            <a:endParaRPr sz="23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660525" lvl="1" indent="-217804">
              <a:lnSpc>
                <a:spcPct val="100000"/>
              </a:lnSpc>
              <a:spcBef>
                <a:spcPts val="1725"/>
              </a:spcBef>
              <a:buChar char="-"/>
              <a:tabLst>
                <a:tab pos="1660525" algn="l"/>
              </a:tabLst>
            </a:pP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relative</a:t>
            </a:r>
            <a:r>
              <a:rPr sz="23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close</a:t>
            </a:r>
            <a:r>
              <a:rPr sz="23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sz="23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railway</a:t>
            </a:r>
            <a:r>
              <a:rPr sz="23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(15.23</a:t>
            </a:r>
            <a:r>
              <a:rPr sz="23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spc="-25" dirty="0">
                <a:solidFill>
                  <a:schemeClr val="tx1"/>
                </a:solidFill>
                <a:latin typeface="Arial MT"/>
                <a:cs typeface="Arial MT"/>
              </a:rPr>
              <a:t>km)</a:t>
            </a:r>
            <a:endParaRPr sz="23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660525" lvl="1" indent="-217804">
              <a:lnSpc>
                <a:spcPct val="100000"/>
              </a:lnSpc>
              <a:spcBef>
                <a:spcPts val="1440"/>
              </a:spcBef>
              <a:buChar char="-"/>
              <a:tabLst>
                <a:tab pos="1660525" algn="l"/>
              </a:tabLst>
            </a:pP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relative</a:t>
            </a:r>
            <a:r>
              <a:rPr sz="23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close</a:t>
            </a:r>
            <a:r>
              <a:rPr sz="23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sz="23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highway</a:t>
            </a:r>
            <a:r>
              <a:rPr sz="23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(20.28</a:t>
            </a:r>
            <a:r>
              <a:rPr sz="23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spc="-25" dirty="0">
                <a:solidFill>
                  <a:schemeClr val="tx1"/>
                </a:solidFill>
                <a:latin typeface="Arial MT"/>
                <a:cs typeface="Arial MT"/>
              </a:rPr>
              <a:t>km)</a:t>
            </a:r>
            <a:endParaRPr sz="23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660525" lvl="1" indent="-217804">
              <a:lnSpc>
                <a:spcPct val="100000"/>
              </a:lnSpc>
              <a:spcBef>
                <a:spcPts val="1440"/>
              </a:spcBef>
              <a:buChar char="-"/>
              <a:tabLst>
                <a:tab pos="1660525" algn="l"/>
              </a:tabLst>
            </a:pP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relative</a:t>
            </a:r>
            <a:r>
              <a:rPr sz="23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close</a:t>
            </a:r>
            <a:r>
              <a:rPr sz="23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sz="23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coastline</a:t>
            </a:r>
            <a:r>
              <a:rPr sz="23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(14.99</a:t>
            </a:r>
            <a:r>
              <a:rPr sz="23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spc="-25" dirty="0">
                <a:solidFill>
                  <a:schemeClr val="tx1"/>
                </a:solidFill>
                <a:latin typeface="Arial MT"/>
                <a:cs typeface="Arial MT"/>
              </a:rPr>
              <a:t>km)</a:t>
            </a:r>
            <a:endParaRPr sz="23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00785" marR="685800" indent="-223520">
              <a:lnSpc>
                <a:spcPct val="110500"/>
              </a:lnSpc>
              <a:spcBef>
                <a:spcPts val="855"/>
              </a:spcBef>
              <a:buChar char="•"/>
              <a:tabLst>
                <a:tab pos="1200785" algn="l"/>
              </a:tabLst>
            </a:pP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Also</a:t>
            </a:r>
            <a:r>
              <a:rPr sz="23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3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launch</a:t>
            </a:r>
            <a:r>
              <a:rPr sz="23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site</a:t>
            </a:r>
            <a:r>
              <a:rPr sz="23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KSC</a:t>
            </a:r>
            <a:r>
              <a:rPr sz="23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spc="-10" dirty="0">
                <a:solidFill>
                  <a:schemeClr val="tx1"/>
                </a:solidFill>
                <a:latin typeface="Arial MT"/>
                <a:cs typeface="Arial MT"/>
              </a:rPr>
              <a:t>LC-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39A</a:t>
            </a:r>
            <a:r>
              <a:rPr sz="2300" spc="-16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spc="-25" dirty="0">
                <a:solidFill>
                  <a:schemeClr val="tx1"/>
                </a:solidFill>
                <a:latin typeface="Arial MT"/>
                <a:cs typeface="Arial MT"/>
              </a:rPr>
              <a:t>is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relative</a:t>
            </a:r>
            <a:r>
              <a:rPr sz="23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close</a:t>
            </a:r>
            <a:r>
              <a:rPr sz="23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sz="23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its</a:t>
            </a:r>
            <a:r>
              <a:rPr sz="23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closest</a:t>
            </a:r>
            <a:r>
              <a:rPr sz="2300" spc="-20" dirty="0">
                <a:solidFill>
                  <a:schemeClr val="tx1"/>
                </a:solidFill>
                <a:latin typeface="Arial MT"/>
                <a:cs typeface="Arial MT"/>
              </a:rPr>
              <a:t> city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Titusville</a:t>
            </a:r>
            <a:r>
              <a:rPr sz="2300" spc="-8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(16.32</a:t>
            </a:r>
            <a:r>
              <a:rPr sz="2300" spc="-8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spc="-20" dirty="0">
                <a:solidFill>
                  <a:schemeClr val="tx1"/>
                </a:solidFill>
                <a:latin typeface="Arial MT"/>
                <a:cs typeface="Arial MT"/>
              </a:rPr>
              <a:t>km).</a:t>
            </a:r>
            <a:endParaRPr sz="23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00785" marR="539115" indent="-223520">
              <a:lnSpc>
                <a:spcPct val="110500"/>
              </a:lnSpc>
              <a:spcBef>
                <a:spcPts val="1150"/>
              </a:spcBef>
              <a:buChar char="•"/>
              <a:tabLst>
                <a:tab pos="1200785" algn="l"/>
              </a:tabLst>
            </a:pP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Failed</a:t>
            </a:r>
            <a:r>
              <a:rPr sz="23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rocket</a:t>
            </a:r>
            <a:r>
              <a:rPr sz="23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with</a:t>
            </a:r>
            <a:r>
              <a:rPr sz="23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its</a:t>
            </a:r>
            <a:r>
              <a:rPr sz="23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high</a:t>
            </a:r>
            <a:r>
              <a:rPr sz="23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speed</a:t>
            </a:r>
            <a:r>
              <a:rPr sz="23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spc="-25" dirty="0">
                <a:solidFill>
                  <a:schemeClr val="tx1"/>
                </a:solidFill>
                <a:latin typeface="Arial MT"/>
                <a:cs typeface="Arial MT"/>
              </a:rPr>
              <a:t>can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cover</a:t>
            </a:r>
            <a:r>
              <a:rPr sz="23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distances</a:t>
            </a:r>
            <a:r>
              <a:rPr sz="2300" spc="-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like</a:t>
            </a:r>
            <a:r>
              <a:rPr sz="2300" spc="-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spc="-10" dirty="0">
                <a:solidFill>
                  <a:schemeClr val="tx1"/>
                </a:solidFill>
                <a:latin typeface="Arial MT"/>
                <a:cs typeface="Arial MT"/>
              </a:rPr>
              <a:t>15-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20</a:t>
            </a:r>
            <a:r>
              <a:rPr sz="2300" spc="-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km</a:t>
            </a:r>
            <a:r>
              <a:rPr sz="2300" spc="-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in</a:t>
            </a:r>
            <a:r>
              <a:rPr sz="2300" spc="-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spc="-25" dirty="0">
                <a:solidFill>
                  <a:schemeClr val="tx1"/>
                </a:solidFill>
                <a:latin typeface="Arial MT"/>
                <a:cs typeface="Arial MT"/>
              </a:rPr>
              <a:t>few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seconds.</a:t>
            </a:r>
            <a:r>
              <a:rPr sz="23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It</a:t>
            </a:r>
            <a:r>
              <a:rPr sz="23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could</a:t>
            </a:r>
            <a:r>
              <a:rPr sz="23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be</a:t>
            </a:r>
            <a:r>
              <a:rPr sz="23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spc="-10" dirty="0">
                <a:solidFill>
                  <a:schemeClr val="tx1"/>
                </a:solidFill>
                <a:latin typeface="Arial MT"/>
                <a:cs typeface="Arial MT"/>
              </a:rPr>
              <a:t>potentially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dangerous</a:t>
            </a:r>
            <a:r>
              <a:rPr sz="23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sz="23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latin typeface="Arial MT"/>
                <a:cs typeface="Arial MT"/>
              </a:rPr>
              <a:t>populated</a:t>
            </a:r>
            <a:r>
              <a:rPr sz="23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300" spc="-10" dirty="0">
                <a:solidFill>
                  <a:schemeClr val="tx1"/>
                </a:solidFill>
                <a:latin typeface="Arial MT"/>
                <a:cs typeface="Arial MT"/>
              </a:rPr>
              <a:t>areas.</a:t>
            </a:r>
            <a:endParaRPr sz="230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83911" y="3560373"/>
            <a:ext cx="10265282" cy="67013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72071" y="632786"/>
            <a:ext cx="10923270" cy="196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21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Distance</a:t>
            </a:r>
            <a:r>
              <a:rPr spc="-15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from</a:t>
            </a:r>
            <a:r>
              <a:rPr spc="-15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the</a:t>
            </a:r>
            <a:r>
              <a:rPr spc="-15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launch</a:t>
            </a:r>
            <a:r>
              <a:rPr spc="-155" dirty="0">
                <a:solidFill>
                  <a:schemeClr val="tx1"/>
                </a:solidFill>
              </a:rPr>
              <a:t> </a:t>
            </a:r>
            <a:r>
              <a:rPr spc="-20" dirty="0">
                <a:solidFill>
                  <a:schemeClr val="tx1"/>
                </a:solidFill>
              </a:rPr>
              <a:t>site </a:t>
            </a:r>
            <a:r>
              <a:rPr dirty="0">
                <a:solidFill>
                  <a:schemeClr val="tx1"/>
                </a:solidFill>
              </a:rPr>
              <a:t>KSC</a:t>
            </a:r>
            <a:r>
              <a:rPr spc="-125" dirty="0">
                <a:solidFill>
                  <a:schemeClr val="tx1"/>
                </a:solidFill>
              </a:rPr>
              <a:t> </a:t>
            </a:r>
            <a:r>
              <a:rPr spc="-100" dirty="0">
                <a:solidFill>
                  <a:schemeClr val="tx1"/>
                </a:solidFill>
              </a:rPr>
              <a:t>LC-</a:t>
            </a:r>
            <a:r>
              <a:rPr dirty="0">
                <a:solidFill>
                  <a:schemeClr val="tx1"/>
                </a:solidFill>
              </a:rPr>
              <a:t>39A</a:t>
            </a:r>
            <a:r>
              <a:rPr spc="-13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to</a:t>
            </a:r>
            <a:r>
              <a:rPr spc="-12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its</a:t>
            </a:r>
            <a:r>
              <a:rPr spc="-13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proximities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4667" y="4040695"/>
            <a:ext cx="9429750" cy="223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7570" marR="5080" indent="-2135505">
              <a:lnSpc>
                <a:spcPct val="100000"/>
              </a:lnSpc>
              <a:spcBef>
                <a:spcPts val="100"/>
              </a:spcBef>
            </a:pPr>
            <a:r>
              <a:rPr sz="7250" dirty="0">
                <a:solidFill>
                  <a:schemeClr val="tx1"/>
                </a:solidFill>
              </a:rPr>
              <a:t>Build</a:t>
            </a:r>
            <a:r>
              <a:rPr sz="7250" spc="-150" dirty="0">
                <a:solidFill>
                  <a:schemeClr val="tx1"/>
                </a:solidFill>
              </a:rPr>
              <a:t> </a:t>
            </a:r>
            <a:r>
              <a:rPr sz="7250" dirty="0">
                <a:solidFill>
                  <a:schemeClr val="tx1"/>
                </a:solidFill>
              </a:rPr>
              <a:t>a</a:t>
            </a:r>
            <a:r>
              <a:rPr sz="7250" spc="-140" dirty="0">
                <a:solidFill>
                  <a:schemeClr val="tx1"/>
                </a:solidFill>
              </a:rPr>
              <a:t> </a:t>
            </a:r>
            <a:r>
              <a:rPr sz="7250" dirty="0">
                <a:solidFill>
                  <a:schemeClr val="tx1"/>
                </a:solidFill>
              </a:rPr>
              <a:t>dashboard</a:t>
            </a:r>
            <a:r>
              <a:rPr sz="7250" spc="-145" dirty="0">
                <a:solidFill>
                  <a:schemeClr val="tx1"/>
                </a:solidFill>
              </a:rPr>
              <a:t> </a:t>
            </a:r>
            <a:r>
              <a:rPr sz="7250" spc="-20" dirty="0">
                <a:solidFill>
                  <a:schemeClr val="tx1"/>
                </a:solidFill>
              </a:rPr>
              <a:t>with </a:t>
            </a:r>
            <a:r>
              <a:rPr sz="7250" dirty="0">
                <a:solidFill>
                  <a:schemeClr val="tx1"/>
                </a:solidFill>
              </a:rPr>
              <a:t>Plotly</a:t>
            </a:r>
            <a:r>
              <a:rPr sz="7250" spc="-229" dirty="0">
                <a:solidFill>
                  <a:schemeClr val="tx1"/>
                </a:solidFill>
              </a:rPr>
              <a:t> </a:t>
            </a:r>
            <a:r>
              <a:rPr sz="7250" spc="-20" dirty="0">
                <a:solidFill>
                  <a:schemeClr val="tx1"/>
                </a:solidFill>
              </a:rPr>
              <a:t>Dash</a:t>
            </a:r>
            <a:endParaRPr sz="72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5050" y="2094002"/>
            <a:ext cx="18004155" cy="6707029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3050" dirty="0">
                <a:solidFill>
                  <a:schemeClr val="tx1"/>
                </a:solidFill>
                <a:latin typeface="Arial MT"/>
                <a:cs typeface="Arial MT"/>
              </a:rPr>
              <a:t>Project</a:t>
            </a:r>
            <a:r>
              <a:rPr sz="3050" spc="-1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chemeClr val="tx1"/>
                </a:solidFill>
                <a:latin typeface="Arial MT"/>
                <a:cs typeface="Arial MT"/>
              </a:rPr>
              <a:t>background</a:t>
            </a:r>
            <a:r>
              <a:rPr sz="3050" spc="-1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sz="3050" spc="-1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050" spc="-10" dirty="0">
                <a:solidFill>
                  <a:schemeClr val="tx1"/>
                </a:solidFill>
                <a:latin typeface="Arial MT"/>
                <a:cs typeface="Arial MT"/>
              </a:rPr>
              <a:t>context</a:t>
            </a:r>
            <a:endParaRPr sz="305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765810" marR="5080">
              <a:lnSpc>
                <a:spcPct val="109400"/>
              </a:lnSpc>
              <a:spcBef>
                <a:spcPts val="1110"/>
              </a:spcBef>
            </a:pP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SpaceX</a:t>
            </a:r>
            <a:r>
              <a:rPr sz="270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is</a:t>
            </a:r>
            <a:r>
              <a:rPr sz="27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7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most</a:t>
            </a:r>
            <a:r>
              <a:rPr sz="27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successful</a:t>
            </a:r>
            <a:r>
              <a:rPr sz="27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company</a:t>
            </a:r>
            <a:r>
              <a:rPr sz="27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27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7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commercial</a:t>
            </a:r>
            <a:r>
              <a:rPr sz="27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space</a:t>
            </a:r>
            <a:r>
              <a:rPr sz="27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age,</a:t>
            </a:r>
            <a:r>
              <a:rPr sz="27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making</a:t>
            </a:r>
            <a:r>
              <a:rPr sz="27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space</a:t>
            </a:r>
            <a:r>
              <a:rPr sz="27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travel</a:t>
            </a:r>
            <a:r>
              <a:rPr sz="27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affordable.</a:t>
            </a:r>
            <a:r>
              <a:rPr sz="2700" spc="-7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spc="-25" dirty="0">
                <a:solidFill>
                  <a:schemeClr val="tx1"/>
                </a:solidFill>
                <a:latin typeface="Arial MT"/>
                <a:cs typeface="Arial MT"/>
              </a:rPr>
              <a:t>The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company</a:t>
            </a:r>
            <a:r>
              <a:rPr sz="27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advertises</a:t>
            </a:r>
            <a:r>
              <a:rPr sz="27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Falcon</a:t>
            </a:r>
            <a:r>
              <a:rPr sz="27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9</a:t>
            </a:r>
            <a:r>
              <a:rPr sz="27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rocket</a:t>
            </a:r>
            <a:r>
              <a:rPr sz="27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launches</a:t>
            </a:r>
            <a:r>
              <a:rPr sz="27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on</a:t>
            </a:r>
            <a:r>
              <a:rPr sz="27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its</a:t>
            </a:r>
            <a:r>
              <a:rPr sz="27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website,</a:t>
            </a:r>
            <a:r>
              <a:rPr sz="27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with</a:t>
            </a:r>
            <a:r>
              <a:rPr sz="27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sz="27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cost</a:t>
            </a:r>
            <a:r>
              <a:rPr sz="27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27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62</a:t>
            </a:r>
            <a:r>
              <a:rPr sz="27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million</a:t>
            </a:r>
            <a:r>
              <a:rPr sz="27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dollars;</a:t>
            </a:r>
            <a:r>
              <a:rPr sz="27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other</a:t>
            </a:r>
            <a:r>
              <a:rPr sz="27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providers</a:t>
            </a:r>
            <a:r>
              <a:rPr sz="27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spc="-20" dirty="0">
                <a:solidFill>
                  <a:schemeClr val="tx1"/>
                </a:solidFill>
                <a:latin typeface="Arial MT"/>
                <a:cs typeface="Arial MT"/>
              </a:rPr>
              <a:t>cost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upward</a:t>
            </a:r>
            <a:r>
              <a:rPr sz="27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27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165</a:t>
            </a:r>
            <a:r>
              <a:rPr sz="27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million</a:t>
            </a:r>
            <a:r>
              <a:rPr sz="27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dollars</a:t>
            </a:r>
            <a:r>
              <a:rPr sz="27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each,</a:t>
            </a:r>
            <a:r>
              <a:rPr sz="27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much</a:t>
            </a:r>
            <a:r>
              <a:rPr sz="27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27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7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savings</a:t>
            </a:r>
            <a:r>
              <a:rPr sz="27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is</a:t>
            </a:r>
            <a:r>
              <a:rPr sz="27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because</a:t>
            </a:r>
            <a:r>
              <a:rPr sz="27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SpaceX</a:t>
            </a:r>
            <a:r>
              <a:rPr sz="27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can</a:t>
            </a:r>
            <a:r>
              <a:rPr sz="27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reuse</a:t>
            </a:r>
            <a:r>
              <a:rPr sz="27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7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first</a:t>
            </a:r>
            <a:r>
              <a:rPr sz="27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stage.</a:t>
            </a:r>
            <a:r>
              <a:rPr sz="2700" spc="-7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Therefore,</a:t>
            </a:r>
            <a:r>
              <a:rPr sz="27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spc="-25" dirty="0">
                <a:solidFill>
                  <a:schemeClr val="tx1"/>
                </a:solidFill>
                <a:latin typeface="Arial MT"/>
                <a:cs typeface="Arial MT"/>
              </a:rPr>
              <a:t>if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we</a:t>
            </a:r>
            <a:r>
              <a:rPr sz="27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can</a:t>
            </a:r>
            <a:r>
              <a:rPr sz="27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determine</a:t>
            </a:r>
            <a:r>
              <a:rPr sz="27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if</a:t>
            </a:r>
            <a:r>
              <a:rPr sz="27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7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first</a:t>
            </a:r>
            <a:r>
              <a:rPr sz="27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stage</a:t>
            </a:r>
            <a:r>
              <a:rPr sz="27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will</a:t>
            </a:r>
            <a:r>
              <a:rPr sz="27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land,</a:t>
            </a:r>
            <a:r>
              <a:rPr sz="27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we</a:t>
            </a:r>
            <a:r>
              <a:rPr sz="27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can</a:t>
            </a:r>
            <a:r>
              <a:rPr sz="27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determine</a:t>
            </a:r>
            <a:r>
              <a:rPr sz="27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7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cost</a:t>
            </a:r>
            <a:r>
              <a:rPr sz="27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27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sz="27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launch.</a:t>
            </a:r>
            <a:r>
              <a:rPr sz="27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Based</a:t>
            </a:r>
            <a:r>
              <a:rPr sz="27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on</a:t>
            </a:r>
            <a:r>
              <a:rPr sz="27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public</a:t>
            </a:r>
            <a:r>
              <a:rPr sz="27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spc="-10" dirty="0">
                <a:solidFill>
                  <a:schemeClr val="tx1"/>
                </a:solidFill>
                <a:latin typeface="Arial MT"/>
                <a:cs typeface="Arial MT"/>
              </a:rPr>
              <a:t>information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sz="27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machine</a:t>
            </a:r>
            <a:r>
              <a:rPr sz="27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learning</a:t>
            </a:r>
            <a:r>
              <a:rPr sz="27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models,</a:t>
            </a:r>
            <a:r>
              <a:rPr sz="27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we</a:t>
            </a:r>
            <a:r>
              <a:rPr sz="27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are</a:t>
            </a:r>
            <a:r>
              <a:rPr sz="27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going</a:t>
            </a:r>
            <a:r>
              <a:rPr sz="27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sz="27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predict</a:t>
            </a:r>
            <a:r>
              <a:rPr sz="27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if</a:t>
            </a:r>
            <a:r>
              <a:rPr sz="27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SpaceX</a:t>
            </a:r>
            <a:r>
              <a:rPr sz="27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will</a:t>
            </a:r>
            <a:r>
              <a:rPr sz="27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reuse</a:t>
            </a:r>
            <a:r>
              <a:rPr sz="27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7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first</a:t>
            </a:r>
            <a:r>
              <a:rPr sz="27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spc="-10" dirty="0">
                <a:solidFill>
                  <a:schemeClr val="tx1"/>
                </a:solidFill>
                <a:latin typeface="Arial MT"/>
                <a:cs typeface="Arial MT"/>
              </a:rPr>
              <a:t>stage.</a:t>
            </a:r>
            <a:endParaRPr sz="2700" dirty="0">
              <a:solidFill>
                <a:schemeClr val="tx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700" dirty="0">
              <a:solidFill>
                <a:schemeClr val="tx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50" dirty="0">
                <a:solidFill>
                  <a:schemeClr val="tx1"/>
                </a:solidFill>
                <a:latin typeface="Arial MT"/>
                <a:cs typeface="Arial MT"/>
              </a:rPr>
              <a:t>Questions</a:t>
            </a:r>
            <a:r>
              <a:rPr sz="3050" spc="-7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sz="3050" spc="-7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chemeClr val="tx1"/>
                </a:solidFill>
                <a:latin typeface="Arial MT"/>
                <a:cs typeface="Arial MT"/>
              </a:rPr>
              <a:t>be</a:t>
            </a:r>
            <a:r>
              <a:rPr sz="3050" spc="-7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050" spc="-10" dirty="0">
                <a:solidFill>
                  <a:schemeClr val="tx1"/>
                </a:solidFill>
                <a:latin typeface="Arial MT"/>
                <a:cs typeface="Arial MT"/>
              </a:rPr>
              <a:t>answered</a:t>
            </a:r>
            <a:endParaRPr sz="305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765810" marR="7347584" indent="57150">
              <a:lnSpc>
                <a:spcPct val="109400"/>
              </a:lnSpc>
              <a:spcBef>
                <a:spcPts val="1390"/>
              </a:spcBef>
            </a:pPr>
            <a:r>
              <a:rPr sz="2700" spc="-10" dirty="0">
                <a:solidFill>
                  <a:schemeClr val="tx1"/>
                </a:solidFill>
                <a:latin typeface="Arial MT"/>
                <a:cs typeface="Arial MT"/>
              </a:rPr>
              <a:t>-</a:t>
            </a:r>
            <a:r>
              <a:rPr sz="2700" spc="-47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How</a:t>
            </a:r>
            <a:r>
              <a:rPr sz="27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do</a:t>
            </a:r>
            <a:r>
              <a:rPr sz="27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variables</a:t>
            </a:r>
            <a:r>
              <a:rPr sz="27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such</a:t>
            </a:r>
            <a:r>
              <a:rPr sz="27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as</a:t>
            </a:r>
            <a:r>
              <a:rPr sz="27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payload</a:t>
            </a:r>
            <a:r>
              <a:rPr sz="27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mass,</a:t>
            </a:r>
            <a:r>
              <a:rPr sz="27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launch</a:t>
            </a:r>
            <a:r>
              <a:rPr sz="27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site,</a:t>
            </a:r>
            <a:r>
              <a:rPr sz="27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number</a:t>
            </a:r>
            <a:r>
              <a:rPr sz="27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spc="-25" dirty="0">
                <a:solidFill>
                  <a:schemeClr val="tx1"/>
                </a:solidFill>
                <a:latin typeface="Arial MT"/>
                <a:cs typeface="Arial MT"/>
              </a:rPr>
              <a:t>of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flights,</a:t>
            </a:r>
            <a:r>
              <a:rPr sz="27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sz="27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orbits</a:t>
            </a:r>
            <a:r>
              <a:rPr sz="27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affect</a:t>
            </a:r>
            <a:r>
              <a:rPr sz="27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7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success</a:t>
            </a:r>
            <a:r>
              <a:rPr sz="27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27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7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first</a:t>
            </a:r>
            <a:r>
              <a:rPr sz="27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stage</a:t>
            </a:r>
            <a:r>
              <a:rPr sz="27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spc="-10" dirty="0">
                <a:solidFill>
                  <a:schemeClr val="tx1"/>
                </a:solidFill>
                <a:latin typeface="Arial MT"/>
                <a:cs typeface="Arial MT"/>
              </a:rPr>
              <a:t>landing?</a:t>
            </a:r>
            <a:endParaRPr sz="27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23594">
              <a:lnSpc>
                <a:spcPct val="100000"/>
              </a:lnSpc>
              <a:spcBef>
                <a:spcPts val="1670"/>
              </a:spcBef>
            </a:pPr>
            <a:r>
              <a:rPr sz="2700" spc="-10" dirty="0">
                <a:solidFill>
                  <a:schemeClr val="tx1"/>
                </a:solidFill>
                <a:latin typeface="Arial MT"/>
                <a:cs typeface="Arial MT"/>
              </a:rPr>
              <a:t>-</a:t>
            </a:r>
            <a:r>
              <a:rPr sz="2700" spc="-47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Does</a:t>
            </a:r>
            <a:r>
              <a:rPr sz="27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7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rate</a:t>
            </a:r>
            <a:r>
              <a:rPr sz="27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27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successful</a:t>
            </a:r>
            <a:r>
              <a:rPr sz="27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landings</a:t>
            </a:r>
            <a:r>
              <a:rPr sz="27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increase</a:t>
            </a:r>
            <a:r>
              <a:rPr sz="27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over</a:t>
            </a:r>
            <a:r>
              <a:rPr sz="27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7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spc="-10" dirty="0">
                <a:solidFill>
                  <a:schemeClr val="tx1"/>
                </a:solidFill>
                <a:latin typeface="Arial MT"/>
                <a:cs typeface="Arial MT"/>
              </a:rPr>
              <a:t>years?</a:t>
            </a:r>
            <a:endParaRPr sz="27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23594">
              <a:lnSpc>
                <a:spcPct val="100000"/>
              </a:lnSpc>
              <a:spcBef>
                <a:spcPts val="1365"/>
              </a:spcBef>
            </a:pPr>
            <a:r>
              <a:rPr sz="2700" spc="-10" dirty="0">
                <a:solidFill>
                  <a:schemeClr val="tx1"/>
                </a:solidFill>
                <a:latin typeface="Arial MT"/>
                <a:cs typeface="Arial MT"/>
              </a:rPr>
              <a:t>-</a:t>
            </a:r>
            <a:r>
              <a:rPr sz="2700" spc="-47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What</a:t>
            </a:r>
            <a:r>
              <a:rPr sz="27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is</a:t>
            </a:r>
            <a:r>
              <a:rPr sz="27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7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best</a:t>
            </a:r>
            <a:r>
              <a:rPr sz="27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algorithm</a:t>
            </a:r>
            <a:r>
              <a:rPr sz="27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that</a:t>
            </a:r>
            <a:r>
              <a:rPr sz="27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can</a:t>
            </a:r>
            <a:r>
              <a:rPr sz="27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be</a:t>
            </a:r>
            <a:r>
              <a:rPr sz="27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used</a:t>
            </a:r>
            <a:r>
              <a:rPr sz="27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for</a:t>
            </a:r>
            <a:r>
              <a:rPr sz="27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binary</a:t>
            </a:r>
            <a:r>
              <a:rPr sz="27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classification</a:t>
            </a:r>
            <a:r>
              <a:rPr sz="27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in</a:t>
            </a:r>
            <a:r>
              <a:rPr sz="27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chemeClr val="tx1"/>
                </a:solidFill>
                <a:latin typeface="Arial MT"/>
                <a:cs typeface="Arial MT"/>
              </a:rPr>
              <a:t>this</a:t>
            </a:r>
            <a:r>
              <a:rPr sz="27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700" spc="-10" dirty="0">
                <a:solidFill>
                  <a:schemeClr val="tx1"/>
                </a:solidFill>
                <a:latin typeface="Arial MT"/>
                <a:cs typeface="Arial MT"/>
              </a:rPr>
              <a:t>case?</a:t>
            </a:r>
            <a:endParaRPr sz="270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31257" y="1009435"/>
            <a:ext cx="409257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0" spc="-10" dirty="0">
                <a:solidFill>
                  <a:schemeClr val="tx1"/>
                </a:solidFill>
                <a:latin typeface="Arial"/>
                <a:cs typeface="Arial"/>
              </a:rPr>
              <a:t>Introduction</a:t>
            </a:r>
            <a:endParaRPr sz="55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0980" y="8183082"/>
            <a:ext cx="15247619" cy="2155190"/>
          </a:xfrm>
          <a:prstGeom prst="rect">
            <a:avLst/>
          </a:prstGeom>
        </p:spPr>
        <p:txBody>
          <a:bodyPr vert="horz" wrap="square" lIns="0" tIns="2590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39"/>
              </a:spcBef>
            </a:pPr>
            <a:r>
              <a:rPr sz="3800" spc="-10" dirty="0">
                <a:solidFill>
                  <a:schemeClr val="tx1"/>
                </a:solidFill>
                <a:latin typeface="Arial MT"/>
                <a:cs typeface="Arial MT"/>
              </a:rPr>
              <a:t>Explanation:</a:t>
            </a:r>
            <a:endParaRPr sz="38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330325" marR="5080" indent="-332105">
              <a:lnSpc>
                <a:spcPct val="109100"/>
              </a:lnSpc>
              <a:spcBef>
                <a:spcPts val="1365"/>
              </a:spcBef>
              <a:buChar char="•"/>
              <a:tabLst>
                <a:tab pos="1330325" algn="l"/>
              </a:tabLst>
            </a:pPr>
            <a:r>
              <a:rPr sz="34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40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chemeClr val="tx1"/>
                </a:solidFill>
                <a:latin typeface="Arial MT"/>
                <a:cs typeface="Arial MT"/>
              </a:rPr>
              <a:t>chart</a:t>
            </a:r>
            <a:r>
              <a:rPr sz="340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chemeClr val="tx1"/>
                </a:solidFill>
                <a:latin typeface="Arial MT"/>
                <a:cs typeface="Arial MT"/>
              </a:rPr>
              <a:t>clearly</a:t>
            </a:r>
            <a:r>
              <a:rPr sz="34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chemeClr val="tx1"/>
                </a:solidFill>
                <a:latin typeface="Arial MT"/>
                <a:cs typeface="Arial MT"/>
              </a:rPr>
              <a:t>shows</a:t>
            </a:r>
            <a:r>
              <a:rPr sz="34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chemeClr val="tx1"/>
                </a:solidFill>
                <a:latin typeface="Arial MT"/>
                <a:cs typeface="Arial MT"/>
              </a:rPr>
              <a:t>that</a:t>
            </a:r>
            <a:r>
              <a:rPr sz="340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chemeClr val="tx1"/>
                </a:solidFill>
                <a:latin typeface="Arial MT"/>
                <a:cs typeface="Arial MT"/>
              </a:rPr>
              <a:t>from</a:t>
            </a:r>
            <a:r>
              <a:rPr sz="34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chemeClr val="tx1"/>
                </a:solidFill>
                <a:latin typeface="Arial MT"/>
                <a:cs typeface="Arial MT"/>
              </a:rPr>
              <a:t>all</a:t>
            </a:r>
            <a:r>
              <a:rPr sz="34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4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chemeClr val="tx1"/>
                </a:solidFill>
                <a:latin typeface="Arial MT"/>
                <a:cs typeface="Arial MT"/>
              </a:rPr>
              <a:t>sites,</a:t>
            </a:r>
            <a:r>
              <a:rPr sz="340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chemeClr val="tx1"/>
                </a:solidFill>
                <a:latin typeface="Arial MT"/>
                <a:cs typeface="Arial MT"/>
              </a:rPr>
              <a:t>KSC</a:t>
            </a:r>
            <a:r>
              <a:rPr sz="34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chemeClr val="tx1"/>
                </a:solidFill>
                <a:latin typeface="Arial MT"/>
                <a:cs typeface="Arial MT"/>
              </a:rPr>
              <a:t>LC-</a:t>
            </a:r>
            <a:r>
              <a:rPr sz="3400" dirty="0">
                <a:solidFill>
                  <a:schemeClr val="tx1"/>
                </a:solidFill>
                <a:latin typeface="Arial MT"/>
                <a:cs typeface="Arial MT"/>
              </a:rPr>
              <a:t>39A</a:t>
            </a:r>
            <a:r>
              <a:rPr sz="3400" spc="-2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chemeClr val="tx1"/>
                </a:solidFill>
                <a:latin typeface="Arial MT"/>
                <a:cs typeface="Arial MT"/>
              </a:rPr>
              <a:t>has</a:t>
            </a:r>
            <a:r>
              <a:rPr sz="34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4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00" spc="-20" dirty="0">
                <a:solidFill>
                  <a:schemeClr val="tx1"/>
                </a:solidFill>
                <a:latin typeface="Arial MT"/>
                <a:cs typeface="Arial MT"/>
              </a:rPr>
              <a:t>most </a:t>
            </a:r>
            <a:r>
              <a:rPr sz="3400" dirty="0">
                <a:solidFill>
                  <a:schemeClr val="tx1"/>
                </a:solidFill>
                <a:latin typeface="Arial MT"/>
                <a:cs typeface="Arial MT"/>
              </a:rPr>
              <a:t>successful</a:t>
            </a:r>
            <a:r>
              <a:rPr sz="340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chemeClr val="tx1"/>
                </a:solidFill>
                <a:latin typeface="Arial MT"/>
                <a:cs typeface="Arial MT"/>
              </a:rPr>
              <a:t>launches.</a:t>
            </a:r>
            <a:endParaRPr sz="340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1797" y="2513012"/>
            <a:ext cx="17800504" cy="562515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63167" y="581311"/>
            <a:ext cx="13297535" cy="1069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50" dirty="0">
                <a:solidFill>
                  <a:schemeClr val="tx1"/>
                </a:solidFill>
              </a:rPr>
              <a:t>Launch</a:t>
            </a:r>
            <a:r>
              <a:rPr sz="6850" spc="-110" dirty="0">
                <a:solidFill>
                  <a:schemeClr val="tx1"/>
                </a:solidFill>
              </a:rPr>
              <a:t> </a:t>
            </a:r>
            <a:r>
              <a:rPr sz="6850" dirty="0">
                <a:solidFill>
                  <a:schemeClr val="tx1"/>
                </a:solidFill>
              </a:rPr>
              <a:t>success</a:t>
            </a:r>
            <a:r>
              <a:rPr sz="6850" spc="-110" dirty="0">
                <a:solidFill>
                  <a:schemeClr val="tx1"/>
                </a:solidFill>
              </a:rPr>
              <a:t> </a:t>
            </a:r>
            <a:r>
              <a:rPr sz="6850" dirty="0">
                <a:solidFill>
                  <a:schemeClr val="tx1"/>
                </a:solidFill>
              </a:rPr>
              <a:t>count</a:t>
            </a:r>
            <a:r>
              <a:rPr sz="6850" spc="-105" dirty="0">
                <a:solidFill>
                  <a:schemeClr val="tx1"/>
                </a:solidFill>
              </a:rPr>
              <a:t> </a:t>
            </a:r>
            <a:r>
              <a:rPr sz="6850" dirty="0">
                <a:solidFill>
                  <a:schemeClr val="tx1"/>
                </a:solidFill>
              </a:rPr>
              <a:t>for</a:t>
            </a:r>
            <a:r>
              <a:rPr sz="6850" spc="-110" dirty="0">
                <a:solidFill>
                  <a:schemeClr val="tx1"/>
                </a:solidFill>
              </a:rPr>
              <a:t> </a:t>
            </a:r>
            <a:r>
              <a:rPr sz="6850" dirty="0">
                <a:solidFill>
                  <a:schemeClr val="tx1"/>
                </a:solidFill>
              </a:rPr>
              <a:t>all</a:t>
            </a:r>
            <a:r>
              <a:rPr sz="6850" spc="-110" dirty="0">
                <a:solidFill>
                  <a:schemeClr val="tx1"/>
                </a:solidFill>
              </a:rPr>
              <a:t> </a:t>
            </a:r>
            <a:r>
              <a:rPr sz="6850" spc="-10" dirty="0">
                <a:solidFill>
                  <a:schemeClr val="tx1"/>
                </a:solidFill>
              </a:rPr>
              <a:t>sites</a:t>
            </a:r>
            <a:endParaRPr sz="68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0980" y="8183082"/>
            <a:ext cx="16860520" cy="2155190"/>
          </a:xfrm>
          <a:prstGeom prst="rect">
            <a:avLst/>
          </a:prstGeom>
        </p:spPr>
        <p:txBody>
          <a:bodyPr vert="horz" wrap="square" lIns="0" tIns="2590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39"/>
              </a:spcBef>
            </a:pPr>
            <a:r>
              <a:rPr sz="3800" spc="-10" dirty="0">
                <a:solidFill>
                  <a:schemeClr val="tx1"/>
                </a:solidFill>
                <a:latin typeface="Arial MT"/>
                <a:cs typeface="Arial MT"/>
              </a:rPr>
              <a:t>Explanation:</a:t>
            </a:r>
            <a:endParaRPr sz="38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330325" marR="5080" indent="-332105">
              <a:lnSpc>
                <a:spcPct val="109100"/>
              </a:lnSpc>
              <a:spcBef>
                <a:spcPts val="1365"/>
              </a:spcBef>
              <a:buChar char="•"/>
              <a:tabLst>
                <a:tab pos="1330325" algn="l"/>
              </a:tabLst>
            </a:pPr>
            <a:r>
              <a:rPr sz="3400" dirty="0">
                <a:solidFill>
                  <a:schemeClr val="tx1"/>
                </a:solidFill>
                <a:latin typeface="Arial MT"/>
                <a:cs typeface="Arial MT"/>
              </a:rPr>
              <a:t>KSC</a:t>
            </a:r>
            <a:r>
              <a:rPr sz="34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chemeClr val="tx1"/>
                </a:solidFill>
                <a:latin typeface="Arial MT"/>
                <a:cs typeface="Arial MT"/>
              </a:rPr>
              <a:t>LC-</a:t>
            </a:r>
            <a:r>
              <a:rPr sz="3400" dirty="0">
                <a:solidFill>
                  <a:schemeClr val="tx1"/>
                </a:solidFill>
                <a:latin typeface="Arial MT"/>
                <a:cs typeface="Arial MT"/>
              </a:rPr>
              <a:t>39A</a:t>
            </a:r>
            <a:r>
              <a:rPr sz="3400" spc="-2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chemeClr val="tx1"/>
                </a:solidFill>
                <a:latin typeface="Arial MT"/>
                <a:cs typeface="Arial MT"/>
              </a:rPr>
              <a:t>has</a:t>
            </a:r>
            <a:r>
              <a:rPr sz="34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4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chemeClr val="tx1"/>
                </a:solidFill>
                <a:latin typeface="Arial MT"/>
                <a:cs typeface="Arial MT"/>
              </a:rPr>
              <a:t>highest</a:t>
            </a:r>
            <a:r>
              <a:rPr sz="34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chemeClr val="tx1"/>
                </a:solidFill>
                <a:latin typeface="Arial MT"/>
                <a:cs typeface="Arial MT"/>
              </a:rPr>
              <a:t>launch</a:t>
            </a:r>
            <a:r>
              <a:rPr sz="34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chemeClr val="tx1"/>
                </a:solidFill>
                <a:latin typeface="Arial MT"/>
                <a:cs typeface="Arial MT"/>
              </a:rPr>
              <a:t>success</a:t>
            </a:r>
            <a:r>
              <a:rPr sz="34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chemeClr val="tx1"/>
                </a:solidFill>
                <a:latin typeface="Arial MT"/>
                <a:cs typeface="Arial MT"/>
              </a:rPr>
              <a:t>rate</a:t>
            </a:r>
            <a:r>
              <a:rPr sz="34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chemeClr val="tx1"/>
                </a:solidFill>
                <a:latin typeface="Arial MT"/>
                <a:cs typeface="Arial MT"/>
              </a:rPr>
              <a:t>(76.9%)</a:t>
            </a:r>
            <a:r>
              <a:rPr sz="34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chemeClr val="tx1"/>
                </a:solidFill>
                <a:latin typeface="Arial MT"/>
                <a:cs typeface="Arial MT"/>
              </a:rPr>
              <a:t>with</a:t>
            </a:r>
            <a:r>
              <a:rPr sz="34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chemeClr val="tx1"/>
                </a:solidFill>
                <a:latin typeface="Arial MT"/>
                <a:cs typeface="Arial MT"/>
              </a:rPr>
              <a:t>10</a:t>
            </a:r>
            <a:r>
              <a:rPr sz="34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chemeClr val="tx1"/>
                </a:solidFill>
                <a:latin typeface="Arial MT"/>
                <a:cs typeface="Arial MT"/>
              </a:rPr>
              <a:t>successful</a:t>
            </a:r>
            <a:r>
              <a:rPr sz="34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00" spc="-25" dirty="0">
                <a:solidFill>
                  <a:schemeClr val="tx1"/>
                </a:solidFill>
                <a:latin typeface="Arial MT"/>
                <a:cs typeface="Arial MT"/>
              </a:rPr>
              <a:t>and </a:t>
            </a:r>
            <a:r>
              <a:rPr sz="3400" dirty="0">
                <a:solidFill>
                  <a:schemeClr val="tx1"/>
                </a:solidFill>
                <a:latin typeface="Arial MT"/>
                <a:cs typeface="Arial MT"/>
              </a:rPr>
              <a:t>only</a:t>
            </a:r>
            <a:r>
              <a:rPr sz="3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chemeClr val="tx1"/>
                </a:solidFill>
                <a:latin typeface="Arial MT"/>
                <a:cs typeface="Arial MT"/>
              </a:rPr>
              <a:t>3</a:t>
            </a:r>
            <a:r>
              <a:rPr sz="340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chemeClr val="tx1"/>
                </a:solidFill>
                <a:latin typeface="Arial MT"/>
                <a:cs typeface="Arial MT"/>
              </a:rPr>
              <a:t>failed</a:t>
            </a:r>
            <a:r>
              <a:rPr sz="3400" spc="-10" dirty="0">
                <a:solidFill>
                  <a:schemeClr val="tx1"/>
                </a:solidFill>
                <a:latin typeface="Arial MT"/>
                <a:cs typeface="Arial MT"/>
              </a:rPr>
              <a:t> landings.</a:t>
            </a:r>
            <a:endParaRPr sz="340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1797" y="2513012"/>
            <a:ext cx="17800504" cy="562515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86100" marR="5080" indent="-307403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Launch</a:t>
            </a:r>
            <a:r>
              <a:rPr spc="-20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site</a:t>
            </a:r>
            <a:r>
              <a:rPr spc="-20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with</a:t>
            </a:r>
            <a:r>
              <a:rPr spc="-19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highest</a:t>
            </a:r>
            <a:r>
              <a:rPr spc="-20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launch </a:t>
            </a:r>
            <a:r>
              <a:rPr dirty="0">
                <a:solidFill>
                  <a:schemeClr val="tx1"/>
                </a:solidFill>
              </a:rPr>
              <a:t>success</a:t>
            </a:r>
            <a:r>
              <a:rPr spc="-5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ratio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0980" y="3655576"/>
            <a:ext cx="5534025" cy="5200650"/>
          </a:xfrm>
          <a:prstGeom prst="rect">
            <a:avLst/>
          </a:prstGeom>
        </p:spPr>
        <p:txBody>
          <a:bodyPr vert="horz" wrap="square" lIns="0" tIns="300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70"/>
              </a:spcBef>
            </a:pPr>
            <a:r>
              <a:rPr sz="4450" spc="-10" dirty="0">
                <a:solidFill>
                  <a:schemeClr val="tx1"/>
                </a:solidFill>
                <a:latin typeface="Arial MT"/>
                <a:cs typeface="Arial MT"/>
              </a:rPr>
              <a:t>Explanation:</a:t>
            </a:r>
            <a:endParaRPr sz="445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394460" marR="5080" indent="-386080">
              <a:lnSpc>
                <a:spcPct val="111300"/>
              </a:lnSpc>
              <a:spcBef>
                <a:spcPts val="1480"/>
              </a:spcBef>
              <a:buChar char="•"/>
              <a:tabLst>
                <a:tab pos="1394460" algn="l"/>
              </a:tabLst>
            </a:pP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950" spc="-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charts</a:t>
            </a:r>
            <a:r>
              <a:rPr sz="3950" spc="-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spc="-20" dirty="0">
                <a:solidFill>
                  <a:schemeClr val="tx1"/>
                </a:solidFill>
                <a:latin typeface="Arial MT"/>
                <a:cs typeface="Arial MT"/>
              </a:rPr>
              <a:t>show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that</a:t>
            </a:r>
            <a:r>
              <a:rPr sz="3950" spc="-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spc="-10" dirty="0">
                <a:solidFill>
                  <a:schemeClr val="tx1"/>
                </a:solidFill>
                <a:latin typeface="Arial MT"/>
                <a:cs typeface="Arial MT"/>
              </a:rPr>
              <a:t>payloads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between</a:t>
            </a:r>
            <a:r>
              <a:rPr sz="3950" spc="-1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2000</a:t>
            </a:r>
            <a:r>
              <a:rPr sz="3950" spc="-1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spc="-25" dirty="0">
                <a:solidFill>
                  <a:schemeClr val="tx1"/>
                </a:solidFill>
                <a:latin typeface="Arial MT"/>
                <a:cs typeface="Arial MT"/>
              </a:rPr>
              <a:t>and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5500</a:t>
            </a:r>
            <a:r>
              <a:rPr sz="3950" spc="-9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kg</a:t>
            </a:r>
            <a:r>
              <a:rPr sz="3950" spc="-9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have</a:t>
            </a:r>
            <a:r>
              <a:rPr sz="3950" spc="-9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spc="-25" dirty="0">
                <a:solidFill>
                  <a:schemeClr val="tx1"/>
                </a:solidFill>
                <a:latin typeface="Arial MT"/>
                <a:cs typeface="Arial MT"/>
              </a:rPr>
              <a:t>the </a:t>
            </a:r>
            <a:r>
              <a:rPr sz="3950" dirty="0">
                <a:solidFill>
                  <a:schemeClr val="tx1"/>
                </a:solidFill>
                <a:latin typeface="Arial MT"/>
                <a:cs typeface="Arial MT"/>
              </a:rPr>
              <a:t>highest</a:t>
            </a:r>
            <a:r>
              <a:rPr sz="3950" spc="-17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950" spc="-10" dirty="0">
                <a:solidFill>
                  <a:schemeClr val="tx1"/>
                </a:solidFill>
                <a:latin typeface="Arial MT"/>
                <a:cs typeface="Arial MT"/>
              </a:rPr>
              <a:t>success rate.</a:t>
            </a:r>
            <a:endParaRPr sz="395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872" y="2515543"/>
            <a:ext cx="10820758" cy="387422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7872" y="6493710"/>
            <a:ext cx="10819983" cy="38696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74693" y="534467"/>
            <a:ext cx="9560560" cy="196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8325" marR="5080" indent="-55626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  <a:latin typeface="Arial"/>
                <a:cs typeface="Arial"/>
              </a:rPr>
              <a:t>Payload</a:t>
            </a:r>
            <a:r>
              <a:rPr spc="-2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Arial"/>
                <a:cs typeface="Arial"/>
              </a:rPr>
              <a:t>Mass</a:t>
            </a:r>
            <a:r>
              <a:rPr spc="-19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Arial"/>
                <a:cs typeface="Arial"/>
              </a:rPr>
              <a:t>vs</a:t>
            </a:r>
            <a:r>
              <a:rPr spc="-19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chemeClr val="tx1"/>
                </a:solidFill>
                <a:latin typeface="Arial"/>
                <a:cs typeface="Arial"/>
              </a:rPr>
              <a:t>Launch </a:t>
            </a:r>
            <a:r>
              <a:rPr dirty="0">
                <a:solidFill>
                  <a:schemeClr val="tx1"/>
                </a:solidFill>
                <a:latin typeface="Arial"/>
                <a:cs typeface="Arial"/>
              </a:rPr>
              <a:t>Outcome</a:t>
            </a:r>
            <a:r>
              <a:rPr spc="-1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Arial"/>
                <a:cs typeface="Arial"/>
              </a:rPr>
              <a:t>for</a:t>
            </a:r>
            <a:r>
              <a:rPr spc="-1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chemeClr val="tx1"/>
                </a:solidFill>
                <a:latin typeface="Arial"/>
                <a:cs typeface="Arial"/>
              </a:rPr>
              <a:t>all</a:t>
            </a:r>
            <a:r>
              <a:rPr spc="-1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chemeClr val="tx1"/>
                </a:solidFill>
                <a:latin typeface="Arial"/>
                <a:cs typeface="Arial"/>
              </a:rPr>
              <a:t>sites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2124" y="4277162"/>
            <a:ext cx="6851650" cy="196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0560" marR="5080" indent="-65849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Predictive</a:t>
            </a:r>
            <a:r>
              <a:rPr spc="75" dirty="0">
                <a:solidFill>
                  <a:schemeClr val="tx1"/>
                </a:solidFill>
              </a:rPr>
              <a:t> </a:t>
            </a:r>
            <a:r>
              <a:rPr spc="-30" dirty="0">
                <a:solidFill>
                  <a:schemeClr val="tx1"/>
                </a:solidFill>
              </a:rPr>
              <a:t>analysis </a:t>
            </a:r>
            <a:r>
              <a:rPr spc="-10" dirty="0">
                <a:solidFill>
                  <a:schemeClr val="tx1"/>
                </a:solidFill>
              </a:rPr>
              <a:t>(Classiﬁcation)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229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pc="-10" dirty="0">
                <a:solidFill>
                  <a:schemeClr val="tx1"/>
                </a:solidFill>
              </a:rPr>
              <a:t>Explanation:</a:t>
            </a:r>
          </a:p>
          <a:p>
            <a:pPr marL="1283335" marR="153035" indent="-294005">
              <a:lnSpc>
                <a:spcPct val="109900"/>
              </a:lnSpc>
              <a:spcBef>
                <a:spcPts val="1180"/>
              </a:spcBef>
              <a:buChar char="•"/>
              <a:tabLst>
                <a:tab pos="1283335" algn="l"/>
              </a:tabLst>
            </a:pPr>
            <a:r>
              <a:rPr sz="3000" dirty="0">
                <a:solidFill>
                  <a:schemeClr val="tx1"/>
                </a:solidFill>
              </a:rPr>
              <a:t>Based</a:t>
            </a:r>
            <a:r>
              <a:rPr sz="3000" spc="-35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on</a:t>
            </a:r>
            <a:r>
              <a:rPr sz="3000" spc="-30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the</a:t>
            </a:r>
            <a:r>
              <a:rPr sz="3000" spc="-30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scores</a:t>
            </a:r>
            <a:r>
              <a:rPr sz="3000" spc="-30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of</a:t>
            </a:r>
            <a:r>
              <a:rPr sz="3000" spc="-30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the</a:t>
            </a:r>
            <a:r>
              <a:rPr sz="3000" spc="-85" dirty="0">
                <a:solidFill>
                  <a:schemeClr val="tx1"/>
                </a:solidFill>
              </a:rPr>
              <a:t> </a:t>
            </a:r>
            <a:r>
              <a:rPr sz="3000" spc="-65" dirty="0">
                <a:solidFill>
                  <a:schemeClr val="tx1"/>
                </a:solidFill>
              </a:rPr>
              <a:t>Test</a:t>
            </a:r>
            <a:r>
              <a:rPr sz="3000" spc="-30" dirty="0">
                <a:solidFill>
                  <a:schemeClr val="tx1"/>
                </a:solidFill>
              </a:rPr>
              <a:t> </a:t>
            </a:r>
            <a:r>
              <a:rPr sz="3000" spc="-20" dirty="0">
                <a:solidFill>
                  <a:schemeClr val="tx1"/>
                </a:solidFill>
              </a:rPr>
              <a:t>Set, </a:t>
            </a:r>
            <a:r>
              <a:rPr sz="3000" dirty="0">
                <a:solidFill>
                  <a:schemeClr val="tx1"/>
                </a:solidFill>
              </a:rPr>
              <a:t>we</a:t>
            </a:r>
            <a:r>
              <a:rPr sz="3000" spc="-15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can</a:t>
            </a:r>
            <a:r>
              <a:rPr sz="3000" spc="-15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not</a:t>
            </a:r>
            <a:r>
              <a:rPr sz="3000" spc="-15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confirm</a:t>
            </a:r>
            <a:r>
              <a:rPr sz="3000" spc="-15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which</a:t>
            </a:r>
            <a:r>
              <a:rPr sz="3000" spc="-10" dirty="0">
                <a:solidFill>
                  <a:schemeClr val="tx1"/>
                </a:solidFill>
              </a:rPr>
              <a:t> method </a:t>
            </a:r>
            <a:r>
              <a:rPr sz="3000" dirty="0">
                <a:solidFill>
                  <a:schemeClr val="tx1"/>
                </a:solidFill>
              </a:rPr>
              <a:t>performs</a:t>
            </a:r>
            <a:r>
              <a:rPr sz="3000" spc="-5" dirty="0">
                <a:solidFill>
                  <a:schemeClr val="tx1"/>
                </a:solidFill>
              </a:rPr>
              <a:t> </a:t>
            </a:r>
            <a:r>
              <a:rPr sz="3000" spc="-10" dirty="0">
                <a:solidFill>
                  <a:schemeClr val="tx1"/>
                </a:solidFill>
              </a:rPr>
              <a:t>best.</a:t>
            </a:r>
            <a:endParaRPr sz="3000" dirty="0">
              <a:solidFill>
                <a:schemeClr val="tx1"/>
              </a:solidFill>
            </a:endParaRPr>
          </a:p>
          <a:p>
            <a:pPr marL="1283335" marR="469900" indent="-294005">
              <a:lnSpc>
                <a:spcPct val="109900"/>
              </a:lnSpc>
              <a:spcBef>
                <a:spcPts val="1505"/>
              </a:spcBef>
              <a:buChar char="•"/>
              <a:tabLst>
                <a:tab pos="1283335" algn="l"/>
              </a:tabLst>
            </a:pPr>
            <a:r>
              <a:rPr sz="3000" dirty="0">
                <a:solidFill>
                  <a:schemeClr val="tx1"/>
                </a:solidFill>
              </a:rPr>
              <a:t>Same</a:t>
            </a:r>
            <a:r>
              <a:rPr sz="3000" spc="-85" dirty="0">
                <a:solidFill>
                  <a:schemeClr val="tx1"/>
                </a:solidFill>
              </a:rPr>
              <a:t> </a:t>
            </a:r>
            <a:r>
              <a:rPr sz="3000" spc="-65" dirty="0">
                <a:solidFill>
                  <a:schemeClr val="tx1"/>
                </a:solidFill>
              </a:rPr>
              <a:t>Test</a:t>
            </a:r>
            <a:r>
              <a:rPr sz="3000" spc="-35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Set</a:t>
            </a:r>
            <a:r>
              <a:rPr sz="3000" spc="-30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scores</a:t>
            </a:r>
            <a:r>
              <a:rPr sz="3000" spc="-30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may</a:t>
            </a:r>
            <a:r>
              <a:rPr sz="3000" spc="-35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be</a:t>
            </a:r>
            <a:r>
              <a:rPr sz="3000" spc="-30" dirty="0">
                <a:solidFill>
                  <a:schemeClr val="tx1"/>
                </a:solidFill>
              </a:rPr>
              <a:t> </a:t>
            </a:r>
            <a:r>
              <a:rPr sz="3000" spc="-25" dirty="0">
                <a:solidFill>
                  <a:schemeClr val="tx1"/>
                </a:solidFill>
              </a:rPr>
              <a:t>due </a:t>
            </a:r>
            <a:r>
              <a:rPr sz="3000" dirty="0">
                <a:solidFill>
                  <a:schemeClr val="tx1"/>
                </a:solidFill>
              </a:rPr>
              <a:t>to</a:t>
            </a:r>
            <a:r>
              <a:rPr sz="3000" spc="-30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the</a:t>
            </a:r>
            <a:r>
              <a:rPr sz="3000" spc="-30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small</a:t>
            </a:r>
            <a:r>
              <a:rPr sz="3000" spc="-25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test</a:t>
            </a:r>
            <a:r>
              <a:rPr sz="3000" spc="-30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sample</a:t>
            </a:r>
            <a:r>
              <a:rPr sz="3000" spc="-30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size</a:t>
            </a:r>
            <a:r>
              <a:rPr sz="3000" spc="-25" dirty="0">
                <a:solidFill>
                  <a:schemeClr val="tx1"/>
                </a:solidFill>
              </a:rPr>
              <a:t> (18 </a:t>
            </a:r>
            <a:r>
              <a:rPr sz="3000" dirty="0">
                <a:solidFill>
                  <a:schemeClr val="tx1"/>
                </a:solidFill>
              </a:rPr>
              <a:t>samples).</a:t>
            </a:r>
            <a:r>
              <a:rPr sz="3000" spc="-90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Therefore,</a:t>
            </a:r>
            <a:r>
              <a:rPr sz="3000" spc="-35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we</a:t>
            </a:r>
            <a:r>
              <a:rPr sz="3000" spc="-35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tested</a:t>
            </a:r>
            <a:r>
              <a:rPr sz="3000" spc="-30" dirty="0">
                <a:solidFill>
                  <a:schemeClr val="tx1"/>
                </a:solidFill>
              </a:rPr>
              <a:t> </a:t>
            </a:r>
            <a:r>
              <a:rPr sz="3000" spc="-25" dirty="0">
                <a:solidFill>
                  <a:schemeClr val="tx1"/>
                </a:solidFill>
              </a:rPr>
              <a:t>all </a:t>
            </a:r>
            <a:r>
              <a:rPr sz="3000" dirty="0">
                <a:solidFill>
                  <a:schemeClr val="tx1"/>
                </a:solidFill>
              </a:rPr>
              <a:t>methods</a:t>
            </a:r>
            <a:r>
              <a:rPr sz="3000" spc="-15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based</a:t>
            </a:r>
            <a:r>
              <a:rPr sz="3000" spc="-15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on</a:t>
            </a:r>
            <a:r>
              <a:rPr sz="3000" spc="-15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the</a:t>
            </a:r>
            <a:r>
              <a:rPr sz="3000" spc="-10" dirty="0">
                <a:solidFill>
                  <a:schemeClr val="tx1"/>
                </a:solidFill>
              </a:rPr>
              <a:t> whole Dataset.</a:t>
            </a:r>
            <a:endParaRPr sz="3000" dirty="0">
              <a:solidFill>
                <a:schemeClr val="tx1"/>
              </a:solidFill>
            </a:endParaRPr>
          </a:p>
          <a:p>
            <a:pPr marL="1283335" marR="5080" indent="-294005">
              <a:lnSpc>
                <a:spcPct val="109900"/>
              </a:lnSpc>
              <a:spcBef>
                <a:spcPts val="1505"/>
              </a:spcBef>
              <a:buChar char="•"/>
              <a:tabLst>
                <a:tab pos="1283335" algn="l"/>
              </a:tabLst>
            </a:pPr>
            <a:r>
              <a:rPr sz="3000" dirty="0">
                <a:solidFill>
                  <a:schemeClr val="tx1"/>
                </a:solidFill>
              </a:rPr>
              <a:t>The</a:t>
            </a:r>
            <a:r>
              <a:rPr sz="3000" spc="-15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scores</a:t>
            </a:r>
            <a:r>
              <a:rPr sz="3000" spc="-15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of</a:t>
            </a:r>
            <a:r>
              <a:rPr sz="3000" spc="-15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the</a:t>
            </a:r>
            <a:r>
              <a:rPr sz="3000" spc="-15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whole</a:t>
            </a:r>
            <a:r>
              <a:rPr sz="3000" spc="-10" dirty="0">
                <a:solidFill>
                  <a:schemeClr val="tx1"/>
                </a:solidFill>
              </a:rPr>
              <a:t> Dataset </a:t>
            </a:r>
            <a:r>
              <a:rPr sz="3000" dirty="0">
                <a:solidFill>
                  <a:schemeClr val="tx1"/>
                </a:solidFill>
              </a:rPr>
              <a:t>confirm</a:t>
            </a:r>
            <a:r>
              <a:rPr sz="3000" spc="-25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that</a:t>
            </a:r>
            <a:r>
              <a:rPr sz="3000" spc="-15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the</a:t>
            </a:r>
            <a:r>
              <a:rPr sz="3000" spc="-15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best</a:t>
            </a:r>
            <a:r>
              <a:rPr sz="3000" spc="-15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model</a:t>
            </a:r>
            <a:r>
              <a:rPr sz="3000" spc="-15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is</a:t>
            </a:r>
            <a:r>
              <a:rPr sz="3000" spc="-15" dirty="0">
                <a:solidFill>
                  <a:schemeClr val="tx1"/>
                </a:solidFill>
              </a:rPr>
              <a:t> </a:t>
            </a:r>
            <a:r>
              <a:rPr sz="3000" spc="-25" dirty="0">
                <a:solidFill>
                  <a:schemeClr val="tx1"/>
                </a:solidFill>
              </a:rPr>
              <a:t>the </a:t>
            </a:r>
            <a:r>
              <a:rPr sz="3000" dirty="0">
                <a:solidFill>
                  <a:schemeClr val="tx1"/>
                </a:solidFill>
              </a:rPr>
              <a:t>Decision</a:t>
            </a:r>
            <a:r>
              <a:rPr sz="3000" spc="-105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Tree</a:t>
            </a:r>
            <a:r>
              <a:rPr sz="3000" spc="-55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Model.</a:t>
            </a:r>
            <a:r>
              <a:rPr sz="3000" spc="-105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This</a:t>
            </a:r>
            <a:r>
              <a:rPr sz="3000" spc="-55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model</a:t>
            </a:r>
            <a:r>
              <a:rPr sz="3000" spc="-50" dirty="0">
                <a:solidFill>
                  <a:schemeClr val="tx1"/>
                </a:solidFill>
              </a:rPr>
              <a:t> </a:t>
            </a:r>
            <a:r>
              <a:rPr sz="3000" spc="-25" dirty="0">
                <a:solidFill>
                  <a:schemeClr val="tx1"/>
                </a:solidFill>
              </a:rPr>
              <a:t>has </a:t>
            </a:r>
            <a:r>
              <a:rPr sz="3000" dirty="0">
                <a:solidFill>
                  <a:schemeClr val="tx1"/>
                </a:solidFill>
              </a:rPr>
              <a:t>not</a:t>
            </a:r>
            <a:r>
              <a:rPr sz="3000" spc="-30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only</a:t>
            </a:r>
            <a:r>
              <a:rPr sz="3000" spc="-15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higher</a:t>
            </a:r>
            <a:r>
              <a:rPr sz="3000" spc="-15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scores,</a:t>
            </a:r>
            <a:r>
              <a:rPr sz="3000" spc="-15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but</a:t>
            </a:r>
            <a:r>
              <a:rPr sz="3000" spc="-15" dirty="0">
                <a:solidFill>
                  <a:schemeClr val="tx1"/>
                </a:solidFill>
              </a:rPr>
              <a:t> </a:t>
            </a:r>
            <a:r>
              <a:rPr sz="3000" dirty="0">
                <a:solidFill>
                  <a:schemeClr val="tx1"/>
                </a:solidFill>
              </a:rPr>
              <a:t>also</a:t>
            </a:r>
            <a:r>
              <a:rPr sz="3000" spc="-15" dirty="0">
                <a:solidFill>
                  <a:schemeClr val="tx1"/>
                </a:solidFill>
              </a:rPr>
              <a:t> </a:t>
            </a:r>
            <a:r>
              <a:rPr sz="3000" spc="-25" dirty="0">
                <a:solidFill>
                  <a:schemeClr val="tx1"/>
                </a:solidFill>
              </a:rPr>
              <a:t>the </a:t>
            </a:r>
            <a:r>
              <a:rPr sz="3000" dirty="0">
                <a:solidFill>
                  <a:schemeClr val="tx1"/>
                </a:solidFill>
              </a:rPr>
              <a:t>highest</a:t>
            </a:r>
            <a:r>
              <a:rPr sz="3000" spc="-35" dirty="0">
                <a:solidFill>
                  <a:schemeClr val="tx1"/>
                </a:solidFill>
              </a:rPr>
              <a:t> </a:t>
            </a:r>
            <a:r>
              <a:rPr sz="3000" spc="-10" dirty="0">
                <a:solidFill>
                  <a:schemeClr val="tx1"/>
                </a:solidFill>
              </a:rPr>
              <a:t>accuracy.</a:t>
            </a:r>
            <a:endParaRPr sz="3000" dirty="0">
              <a:solidFill>
                <a:schemeClr val="tx1"/>
              </a:solidFill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93972" y="3256679"/>
            <a:ext cx="6801600" cy="20941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293791" y="2559394"/>
            <a:ext cx="7356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Scores</a:t>
            </a:r>
            <a:r>
              <a:rPr sz="3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3600" spc="-2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Accuracy</a:t>
            </a:r>
            <a:r>
              <a:rPr sz="3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3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36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65" dirty="0">
                <a:solidFill>
                  <a:srgbClr val="FFFFFF"/>
                </a:solidFill>
                <a:latin typeface="Arial MT"/>
                <a:cs typeface="Arial MT"/>
              </a:rPr>
              <a:t>Test</a:t>
            </a:r>
            <a:r>
              <a:rPr sz="3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Arial MT"/>
                <a:cs typeface="Arial MT"/>
              </a:rPr>
              <a:t>Set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91664" y="6794254"/>
            <a:ext cx="8813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Scores</a:t>
            </a:r>
            <a:r>
              <a:rPr sz="3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3600" spc="-2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Accuracy</a:t>
            </a:r>
            <a:r>
              <a:rPr sz="3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3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3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Entire</a:t>
            </a:r>
            <a:r>
              <a:rPr sz="3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3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00" spc="-25" dirty="0">
                <a:solidFill>
                  <a:srgbClr val="FFFFFF"/>
                </a:solidFill>
                <a:latin typeface="Arial MT"/>
                <a:cs typeface="Arial MT"/>
              </a:rPr>
              <a:t>Set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91387" y="7708136"/>
            <a:ext cx="6806784" cy="209417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85089" y="303612"/>
            <a:ext cx="11452860" cy="1864148"/>
          </a:xfrm>
          <a:prstGeom prst="rect">
            <a:avLst/>
          </a:prstGeom>
        </p:spPr>
        <p:txBody>
          <a:bodyPr vert="horz" wrap="square" lIns="0" tIns="878379" rIns="0" bIns="0" rtlCol="0">
            <a:spAutoFit/>
          </a:bodyPr>
          <a:lstStyle/>
          <a:p>
            <a:pPr marL="119380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solidFill>
                  <a:schemeClr val="tx1"/>
                </a:solidFill>
                <a:latin typeface="Arial"/>
                <a:cs typeface="Arial"/>
              </a:rPr>
              <a:t>Classification</a:t>
            </a:r>
            <a:r>
              <a:rPr spc="-30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chemeClr val="tx1"/>
                </a:solidFill>
                <a:latin typeface="Arial"/>
                <a:cs typeface="Arial"/>
              </a:rPr>
              <a:t>Accuracy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0980" y="2571478"/>
            <a:ext cx="7576820" cy="2571115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2950" spc="-10" dirty="0">
                <a:solidFill>
                  <a:schemeClr val="tx1"/>
                </a:solidFill>
                <a:latin typeface="Arial MT"/>
                <a:cs typeface="Arial MT"/>
              </a:rPr>
              <a:t>Explanation:</a:t>
            </a:r>
            <a:endParaRPr sz="295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42695" marR="5080" indent="-259079">
              <a:lnSpc>
                <a:spcPct val="108900"/>
              </a:lnSpc>
              <a:spcBef>
                <a:spcPts val="1100"/>
              </a:spcBef>
              <a:buChar char="•"/>
              <a:tabLst>
                <a:tab pos="1242695" algn="l"/>
              </a:tabLst>
            </a:pPr>
            <a:r>
              <a:rPr sz="2650" dirty="0">
                <a:solidFill>
                  <a:schemeClr val="tx1"/>
                </a:solidFill>
                <a:latin typeface="Arial MT"/>
                <a:cs typeface="Arial MT"/>
              </a:rPr>
              <a:t>Examining</a:t>
            </a:r>
            <a:r>
              <a:rPr sz="2650" spc="-1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65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650" spc="-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650" dirty="0">
                <a:solidFill>
                  <a:schemeClr val="tx1"/>
                </a:solidFill>
                <a:latin typeface="Arial MT"/>
                <a:cs typeface="Arial MT"/>
              </a:rPr>
              <a:t>confusion</a:t>
            </a:r>
            <a:r>
              <a:rPr sz="2650" spc="-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650" dirty="0">
                <a:solidFill>
                  <a:schemeClr val="tx1"/>
                </a:solidFill>
                <a:latin typeface="Arial MT"/>
                <a:cs typeface="Arial MT"/>
              </a:rPr>
              <a:t>matrix,</a:t>
            </a:r>
            <a:r>
              <a:rPr sz="2650" spc="-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650" dirty="0">
                <a:solidFill>
                  <a:schemeClr val="tx1"/>
                </a:solidFill>
                <a:latin typeface="Arial MT"/>
                <a:cs typeface="Arial MT"/>
              </a:rPr>
              <a:t>we</a:t>
            </a:r>
            <a:r>
              <a:rPr sz="2650" spc="-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650" spc="-25" dirty="0">
                <a:solidFill>
                  <a:schemeClr val="tx1"/>
                </a:solidFill>
                <a:latin typeface="Arial MT"/>
                <a:cs typeface="Arial MT"/>
              </a:rPr>
              <a:t>see </a:t>
            </a:r>
            <a:r>
              <a:rPr sz="2650" dirty="0">
                <a:solidFill>
                  <a:schemeClr val="tx1"/>
                </a:solidFill>
                <a:latin typeface="Arial MT"/>
                <a:cs typeface="Arial MT"/>
              </a:rPr>
              <a:t>that</a:t>
            </a:r>
            <a:r>
              <a:rPr sz="2650" spc="-8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650" dirty="0">
                <a:solidFill>
                  <a:schemeClr val="tx1"/>
                </a:solidFill>
                <a:latin typeface="Arial MT"/>
                <a:cs typeface="Arial MT"/>
              </a:rPr>
              <a:t>logistic</a:t>
            </a:r>
            <a:r>
              <a:rPr sz="2650" spc="-7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650" dirty="0">
                <a:solidFill>
                  <a:schemeClr val="tx1"/>
                </a:solidFill>
                <a:latin typeface="Arial MT"/>
                <a:cs typeface="Arial MT"/>
              </a:rPr>
              <a:t>regression</a:t>
            </a:r>
            <a:r>
              <a:rPr sz="2650" spc="-7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650" dirty="0">
                <a:solidFill>
                  <a:schemeClr val="tx1"/>
                </a:solidFill>
                <a:latin typeface="Arial MT"/>
                <a:cs typeface="Arial MT"/>
              </a:rPr>
              <a:t>can</a:t>
            </a:r>
            <a:r>
              <a:rPr sz="2650" spc="-7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650" spc="-10" dirty="0">
                <a:solidFill>
                  <a:schemeClr val="tx1"/>
                </a:solidFill>
                <a:latin typeface="Arial MT"/>
                <a:cs typeface="Arial MT"/>
              </a:rPr>
              <a:t>distinguish </a:t>
            </a:r>
            <a:r>
              <a:rPr sz="2650" dirty="0">
                <a:solidFill>
                  <a:schemeClr val="tx1"/>
                </a:solidFill>
                <a:latin typeface="Arial MT"/>
                <a:cs typeface="Arial MT"/>
              </a:rPr>
              <a:t>between</a:t>
            </a:r>
            <a:r>
              <a:rPr sz="2650" spc="-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65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650" spc="-9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650" spc="-10" dirty="0">
                <a:solidFill>
                  <a:schemeClr val="tx1"/>
                </a:solidFill>
                <a:latin typeface="Arial MT"/>
                <a:cs typeface="Arial MT"/>
              </a:rPr>
              <a:t>different</a:t>
            </a:r>
            <a:r>
              <a:rPr sz="2650" spc="-9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650" dirty="0">
                <a:solidFill>
                  <a:schemeClr val="tx1"/>
                </a:solidFill>
                <a:latin typeface="Arial MT"/>
                <a:cs typeface="Arial MT"/>
              </a:rPr>
              <a:t>classes.</a:t>
            </a:r>
            <a:r>
              <a:rPr sz="2650" spc="-9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650" dirty="0">
                <a:solidFill>
                  <a:schemeClr val="tx1"/>
                </a:solidFill>
                <a:latin typeface="Arial MT"/>
                <a:cs typeface="Arial MT"/>
              </a:rPr>
              <a:t>We</a:t>
            </a:r>
            <a:r>
              <a:rPr sz="2650" spc="-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650" dirty="0">
                <a:solidFill>
                  <a:schemeClr val="tx1"/>
                </a:solidFill>
                <a:latin typeface="Arial MT"/>
                <a:cs typeface="Arial MT"/>
              </a:rPr>
              <a:t>see</a:t>
            </a:r>
            <a:r>
              <a:rPr sz="2650" spc="-9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650" spc="-20" dirty="0">
                <a:solidFill>
                  <a:schemeClr val="tx1"/>
                </a:solidFill>
                <a:latin typeface="Arial MT"/>
                <a:cs typeface="Arial MT"/>
              </a:rPr>
              <a:t>that </a:t>
            </a:r>
            <a:r>
              <a:rPr sz="265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65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650" dirty="0">
                <a:solidFill>
                  <a:schemeClr val="tx1"/>
                </a:solidFill>
                <a:latin typeface="Arial MT"/>
                <a:cs typeface="Arial MT"/>
              </a:rPr>
              <a:t>major</a:t>
            </a:r>
            <a:r>
              <a:rPr sz="2650" spc="-6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650" dirty="0">
                <a:solidFill>
                  <a:schemeClr val="tx1"/>
                </a:solidFill>
                <a:latin typeface="Arial MT"/>
                <a:cs typeface="Arial MT"/>
              </a:rPr>
              <a:t>problem</a:t>
            </a:r>
            <a:r>
              <a:rPr sz="265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650" dirty="0">
                <a:solidFill>
                  <a:schemeClr val="tx1"/>
                </a:solidFill>
                <a:latin typeface="Arial MT"/>
                <a:cs typeface="Arial MT"/>
              </a:rPr>
              <a:t>is</a:t>
            </a:r>
            <a:r>
              <a:rPr sz="2650" spc="-6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650" dirty="0">
                <a:solidFill>
                  <a:schemeClr val="tx1"/>
                </a:solidFill>
                <a:latin typeface="Arial MT"/>
                <a:cs typeface="Arial MT"/>
              </a:rPr>
              <a:t>false</a:t>
            </a:r>
            <a:r>
              <a:rPr sz="265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650" spc="-10" dirty="0">
                <a:solidFill>
                  <a:schemeClr val="tx1"/>
                </a:solidFill>
                <a:latin typeface="Arial MT"/>
                <a:cs typeface="Arial MT"/>
              </a:rPr>
              <a:t>positives.</a:t>
            </a:r>
            <a:endParaRPr sz="265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7286" y="2513011"/>
            <a:ext cx="8896942" cy="68049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2379" y="5711679"/>
            <a:ext cx="4183488" cy="361334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31407" y="1380917"/>
            <a:ext cx="6604000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  <a:latin typeface="Arial"/>
                <a:cs typeface="Arial"/>
              </a:rPr>
              <a:t>Confusion</a:t>
            </a:r>
            <a:r>
              <a:rPr spc="-9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pc="-10" dirty="0">
                <a:solidFill>
                  <a:schemeClr val="tx1"/>
                </a:solidFill>
                <a:latin typeface="Arial"/>
                <a:cs typeface="Arial"/>
              </a:rPr>
              <a:t>Matrix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2062376" y="2877373"/>
            <a:ext cx="15979347" cy="6137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170" indent="-307975">
              <a:lnSpc>
                <a:spcPct val="100000"/>
              </a:lnSpc>
              <a:spcBef>
                <a:spcPts val="100"/>
              </a:spcBef>
              <a:buChar char="•"/>
              <a:tabLst>
                <a:tab pos="344170" algn="l"/>
              </a:tabLst>
            </a:pPr>
            <a:r>
              <a:rPr dirty="0">
                <a:solidFill>
                  <a:schemeClr val="tx1"/>
                </a:solidFill>
              </a:rPr>
              <a:t>Decision</a:t>
            </a:r>
            <a:r>
              <a:rPr spc="-9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Tree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Model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is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the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best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algorithm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for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this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dataset.</a:t>
            </a:r>
          </a:p>
          <a:p>
            <a:pPr marL="344170" marR="1089025" indent="-308610">
              <a:lnSpc>
                <a:spcPct val="109100"/>
              </a:lnSpc>
              <a:spcBef>
                <a:spcPts val="2625"/>
              </a:spcBef>
              <a:buChar char="•"/>
              <a:tabLst>
                <a:tab pos="344170" algn="l"/>
              </a:tabLst>
            </a:pPr>
            <a:r>
              <a:rPr dirty="0">
                <a:solidFill>
                  <a:schemeClr val="tx1"/>
                </a:solidFill>
              </a:rPr>
              <a:t>Launches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with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low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payload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mass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show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better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results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than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launches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with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</a:t>
            </a:r>
            <a:r>
              <a:rPr spc="-10" dirty="0">
                <a:solidFill>
                  <a:schemeClr val="tx1"/>
                </a:solidFill>
              </a:rPr>
              <a:t> larger </a:t>
            </a:r>
            <a:r>
              <a:rPr dirty="0">
                <a:solidFill>
                  <a:schemeClr val="tx1"/>
                </a:solidFill>
              </a:rPr>
              <a:t>payload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mass.</a:t>
            </a:r>
          </a:p>
          <a:p>
            <a:pPr marL="344170" marR="5080" indent="-308610">
              <a:lnSpc>
                <a:spcPct val="109100"/>
              </a:lnSpc>
              <a:spcBef>
                <a:spcPts val="2970"/>
              </a:spcBef>
              <a:buChar char="•"/>
              <a:tabLst>
                <a:tab pos="344170" algn="l"/>
              </a:tabLst>
            </a:pPr>
            <a:r>
              <a:rPr dirty="0">
                <a:solidFill>
                  <a:schemeClr val="tx1"/>
                </a:solidFill>
              </a:rPr>
              <a:t>Most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of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launch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sites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are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in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proximity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to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the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Equator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line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and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all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the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sites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are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in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very</a:t>
            </a:r>
            <a:r>
              <a:rPr spc="-10" dirty="0">
                <a:solidFill>
                  <a:schemeClr val="tx1"/>
                </a:solidFill>
              </a:rPr>
              <a:t> close </a:t>
            </a:r>
            <a:r>
              <a:rPr dirty="0">
                <a:solidFill>
                  <a:schemeClr val="tx1"/>
                </a:solidFill>
              </a:rPr>
              <a:t>proximity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to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the</a:t>
            </a:r>
            <a:r>
              <a:rPr spc="-10" dirty="0">
                <a:solidFill>
                  <a:schemeClr val="tx1"/>
                </a:solidFill>
              </a:rPr>
              <a:t> coast.</a:t>
            </a:r>
          </a:p>
          <a:p>
            <a:pPr marL="23495"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 MT"/>
              <a:buChar char="•"/>
            </a:pPr>
            <a:endParaRPr spc="-10" dirty="0">
              <a:solidFill>
                <a:schemeClr val="tx1"/>
              </a:solidFill>
            </a:endParaRPr>
          </a:p>
          <a:p>
            <a:pPr marL="344170" indent="-307975">
              <a:lnSpc>
                <a:spcPct val="100000"/>
              </a:lnSpc>
              <a:buChar char="•"/>
              <a:tabLst>
                <a:tab pos="344170" algn="l"/>
              </a:tabLst>
            </a:pPr>
            <a:r>
              <a:rPr dirty="0">
                <a:solidFill>
                  <a:schemeClr val="tx1"/>
                </a:solidFill>
              </a:rPr>
              <a:t>The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success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rate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of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launches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increases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over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the</a:t>
            </a:r>
            <a:r>
              <a:rPr spc="-10" dirty="0">
                <a:solidFill>
                  <a:schemeClr val="tx1"/>
                </a:solidFill>
              </a:rPr>
              <a:t> years.</a:t>
            </a:r>
          </a:p>
          <a:p>
            <a:pPr marL="344170" indent="-307975">
              <a:lnSpc>
                <a:spcPct val="100000"/>
              </a:lnSpc>
              <a:spcBef>
                <a:spcPts val="2970"/>
              </a:spcBef>
              <a:buChar char="•"/>
              <a:tabLst>
                <a:tab pos="344170" algn="l"/>
              </a:tabLst>
            </a:pPr>
            <a:r>
              <a:rPr dirty="0">
                <a:solidFill>
                  <a:schemeClr val="tx1"/>
                </a:solidFill>
              </a:rPr>
              <a:t>KSC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LC-</a:t>
            </a:r>
            <a:r>
              <a:rPr dirty="0">
                <a:solidFill>
                  <a:schemeClr val="tx1"/>
                </a:solidFill>
              </a:rPr>
              <a:t>39A</a:t>
            </a:r>
            <a:r>
              <a:rPr spc="-18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has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the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highest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success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rate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of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the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launches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from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all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the</a:t>
            </a:r>
            <a:r>
              <a:rPr spc="-10" dirty="0">
                <a:solidFill>
                  <a:schemeClr val="tx1"/>
                </a:solidFill>
              </a:rPr>
              <a:t> sites.</a:t>
            </a:r>
          </a:p>
          <a:p>
            <a:pPr marL="23495"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 MT"/>
              <a:buChar char="•"/>
            </a:pPr>
            <a:endParaRPr spc="-10" dirty="0">
              <a:solidFill>
                <a:schemeClr val="tx1"/>
              </a:solidFill>
            </a:endParaRPr>
          </a:p>
          <a:p>
            <a:pPr marL="344170" indent="-307975">
              <a:lnSpc>
                <a:spcPct val="100000"/>
              </a:lnSpc>
              <a:spcBef>
                <a:spcPts val="5"/>
              </a:spcBef>
              <a:buChar char="•"/>
              <a:tabLst>
                <a:tab pos="344170" algn="l"/>
              </a:tabLst>
            </a:pPr>
            <a:r>
              <a:rPr dirty="0">
                <a:solidFill>
                  <a:schemeClr val="tx1"/>
                </a:solidFill>
              </a:rPr>
              <a:t>Orbits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ES-</a:t>
            </a:r>
            <a:r>
              <a:rPr dirty="0">
                <a:solidFill>
                  <a:schemeClr val="tx1"/>
                </a:solidFill>
              </a:rPr>
              <a:t>L1,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GEO,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HEO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and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SSO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have</a:t>
            </a:r>
            <a:r>
              <a:rPr spc="-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100%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success</a:t>
            </a:r>
            <a:r>
              <a:rPr spc="-10" dirty="0">
                <a:solidFill>
                  <a:schemeClr val="tx1"/>
                </a:solidFill>
              </a:rPr>
              <a:t> rate.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85089" y="303612"/>
            <a:ext cx="11452860" cy="1421148"/>
          </a:xfrm>
          <a:prstGeom prst="rect">
            <a:avLst/>
          </a:prstGeom>
        </p:spPr>
        <p:txBody>
          <a:bodyPr vert="horz" wrap="square" lIns="0" tIns="439664" rIns="0" bIns="0" rtlCol="0">
            <a:spAutoFit/>
          </a:bodyPr>
          <a:lstStyle/>
          <a:p>
            <a:pPr marL="370014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chemeClr val="tx1"/>
                </a:solidFill>
              </a:rPr>
              <a:t>Conclusion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0742" y="2247576"/>
            <a:ext cx="11268075" cy="8204834"/>
          </a:xfrm>
          <a:prstGeom prst="rect">
            <a:avLst/>
          </a:prstGeom>
        </p:spPr>
        <p:txBody>
          <a:bodyPr vert="horz" wrap="square" lIns="0" tIns="235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5"/>
              </a:spcBef>
            </a:pP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Data</a:t>
            </a:r>
            <a:r>
              <a:rPr sz="2800" spc="-1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collection</a:t>
            </a:r>
            <a:r>
              <a:rPr sz="2800" spc="-1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Arial MT"/>
                <a:cs typeface="Arial MT"/>
              </a:rPr>
              <a:t>methodology:</a:t>
            </a:r>
            <a:endParaRPr sz="28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19150">
              <a:lnSpc>
                <a:spcPct val="100000"/>
              </a:lnSpc>
              <a:spcBef>
                <a:spcPts val="1565"/>
              </a:spcBef>
            </a:pPr>
            <a:r>
              <a:rPr sz="2500" spc="-10" dirty="0">
                <a:solidFill>
                  <a:schemeClr val="tx1"/>
                </a:solidFill>
                <a:latin typeface="Arial MT"/>
                <a:cs typeface="Arial MT"/>
              </a:rPr>
              <a:t>-</a:t>
            </a:r>
            <a:r>
              <a:rPr sz="2500" spc="-4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Using</a:t>
            </a:r>
            <a:r>
              <a:rPr sz="25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SpaceX</a:t>
            </a:r>
            <a:r>
              <a:rPr sz="25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Rest</a:t>
            </a:r>
            <a:r>
              <a:rPr sz="2500" spc="-16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API</a:t>
            </a:r>
            <a:endParaRPr sz="25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19150">
              <a:lnSpc>
                <a:spcPct val="100000"/>
              </a:lnSpc>
              <a:spcBef>
                <a:spcPts val="1545"/>
              </a:spcBef>
            </a:pPr>
            <a:r>
              <a:rPr sz="2500" spc="-10" dirty="0">
                <a:solidFill>
                  <a:schemeClr val="tx1"/>
                </a:solidFill>
                <a:latin typeface="Arial MT"/>
                <a:cs typeface="Arial MT"/>
              </a:rPr>
              <a:t>-</a:t>
            </a:r>
            <a:r>
              <a:rPr sz="2500" spc="-4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Using</a:t>
            </a:r>
            <a:r>
              <a:rPr sz="2500" spc="-6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Web</a:t>
            </a:r>
            <a:r>
              <a:rPr sz="250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Scrapping</a:t>
            </a:r>
            <a:r>
              <a:rPr sz="250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from</a:t>
            </a:r>
            <a:r>
              <a:rPr sz="250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chemeClr val="tx1"/>
                </a:solidFill>
                <a:latin typeface="Arial MT"/>
                <a:cs typeface="Arial MT"/>
              </a:rPr>
              <a:t>Wikipedia</a:t>
            </a:r>
            <a:endParaRPr sz="2500" dirty="0">
              <a:solidFill>
                <a:schemeClr val="tx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25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R="7164705" algn="ctr">
              <a:lnSpc>
                <a:spcPct val="100000"/>
              </a:lnSpc>
            </a:pP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Performed</a:t>
            </a:r>
            <a:r>
              <a:rPr sz="2800" spc="-1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data</a:t>
            </a:r>
            <a:r>
              <a:rPr sz="2800" spc="-1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Arial MT"/>
                <a:cs typeface="Arial MT"/>
              </a:rPr>
              <a:t>wrangling</a:t>
            </a:r>
            <a:endParaRPr sz="28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R="7120255" algn="ctr">
              <a:lnSpc>
                <a:spcPct val="100000"/>
              </a:lnSpc>
              <a:spcBef>
                <a:spcPts val="1565"/>
              </a:spcBef>
            </a:pPr>
            <a:r>
              <a:rPr sz="2500" spc="-10" dirty="0">
                <a:solidFill>
                  <a:schemeClr val="tx1"/>
                </a:solidFill>
                <a:latin typeface="Arial MT"/>
                <a:cs typeface="Arial MT"/>
              </a:rPr>
              <a:t>-</a:t>
            </a:r>
            <a:r>
              <a:rPr sz="2500" spc="-4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Filtering</a:t>
            </a:r>
            <a:r>
              <a:rPr sz="25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spc="-20" dirty="0">
                <a:solidFill>
                  <a:schemeClr val="tx1"/>
                </a:solidFill>
                <a:latin typeface="Arial MT"/>
                <a:cs typeface="Arial MT"/>
              </a:rPr>
              <a:t>data</a:t>
            </a:r>
            <a:endParaRPr sz="25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19150">
              <a:lnSpc>
                <a:spcPct val="100000"/>
              </a:lnSpc>
              <a:spcBef>
                <a:spcPts val="1545"/>
              </a:spcBef>
            </a:pPr>
            <a:r>
              <a:rPr sz="2500" spc="-10" dirty="0">
                <a:solidFill>
                  <a:schemeClr val="tx1"/>
                </a:solidFill>
                <a:latin typeface="Arial MT"/>
                <a:cs typeface="Arial MT"/>
              </a:rPr>
              <a:t>-</a:t>
            </a:r>
            <a:r>
              <a:rPr sz="2500" spc="-4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Dealing</a:t>
            </a:r>
            <a:r>
              <a:rPr sz="25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with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missing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chemeClr val="tx1"/>
                </a:solidFill>
                <a:latin typeface="Arial MT"/>
                <a:cs typeface="Arial MT"/>
              </a:rPr>
              <a:t>values</a:t>
            </a:r>
            <a:endParaRPr sz="25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819150">
              <a:lnSpc>
                <a:spcPct val="100000"/>
              </a:lnSpc>
              <a:spcBef>
                <a:spcPts val="1545"/>
              </a:spcBef>
            </a:pPr>
            <a:r>
              <a:rPr sz="2500" spc="-10" dirty="0">
                <a:solidFill>
                  <a:schemeClr val="tx1"/>
                </a:solidFill>
                <a:latin typeface="Arial MT"/>
                <a:cs typeface="Arial MT"/>
              </a:rPr>
              <a:t>-</a:t>
            </a:r>
            <a:r>
              <a:rPr sz="2500" spc="-4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Using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One</a:t>
            </a:r>
            <a:r>
              <a:rPr sz="25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Hot</a:t>
            </a:r>
            <a:r>
              <a:rPr sz="25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Encoding</a:t>
            </a:r>
            <a:r>
              <a:rPr sz="25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sz="25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prepare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5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data</a:t>
            </a:r>
            <a:r>
              <a:rPr sz="25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sz="25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sz="250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binary</a:t>
            </a:r>
            <a:r>
              <a:rPr sz="250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chemeClr val="tx1"/>
                </a:solidFill>
                <a:latin typeface="Arial MT"/>
                <a:cs typeface="Arial MT"/>
              </a:rPr>
              <a:t>classification</a:t>
            </a:r>
            <a:endParaRPr sz="25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Performed</a:t>
            </a:r>
            <a:r>
              <a:rPr sz="2800" spc="-1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exploratory</a:t>
            </a:r>
            <a:r>
              <a:rPr sz="2800" spc="-1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data</a:t>
            </a:r>
            <a:r>
              <a:rPr sz="2800" spc="-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analysis</a:t>
            </a:r>
            <a:r>
              <a:rPr sz="2800" spc="-1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(EDA)</a:t>
            </a:r>
            <a:r>
              <a:rPr sz="2800" spc="-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using</a:t>
            </a:r>
            <a:r>
              <a:rPr sz="2800" spc="-1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Arial MT"/>
                <a:cs typeface="Arial MT"/>
              </a:rPr>
              <a:t>visualization</a:t>
            </a:r>
            <a:r>
              <a:rPr sz="2800" spc="-10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sz="2800" spc="-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spc="-25" dirty="0">
                <a:solidFill>
                  <a:schemeClr val="tx1"/>
                </a:solidFill>
                <a:latin typeface="Arial MT"/>
                <a:cs typeface="Arial MT"/>
              </a:rPr>
              <a:t>SQL</a:t>
            </a:r>
            <a:endParaRPr sz="28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 marR="677545">
              <a:lnSpc>
                <a:spcPct val="224300"/>
              </a:lnSpc>
            </a:pP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Performed</a:t>
            </a:r>
            <a:r>
              <a:rPr sz="2800" spc="-114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interactive</a:t>
            </a:r>
            <a:r>
              <a:rPr sz="2800" spc="-1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visual</a:t>
            </a:r>
            <a:r>
              <a:rPr sz="2800" spc="-1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analytics</a:t>
            </a:r>
            <a:r>
              <a:rPr sz="2800" spc="-114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using</a:t>
            </a:r>
            <a:r>
              <a:rPr sz="2800" spc="-1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Folium</a:t>
            </a:r>
            <a:r>
              <a:rPr sz="2800" spc="-1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sz="2800" spc="-114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Plotly</a:t>
            </a:r>
            <a:r>
              <a:rPr sz="2800" spc="-1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spc="-20" dirty="0">
                <a:solidFill>
                  <a:schemeClr val="tx1"/>
                </a:solidFill>
                <a:latin typeface="Arial MT"/>
                <a:cs typeface="Arial MT"/>
              </a:rPr>
              <a:t>Dash </a:t>
            </a: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Performed</a:t>
            </a:r>
            <a:r>
              <a:rPr sz="2800" spc="-1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predictive</a:t>
            </a:r>
            <a:r>
              <a:rPr sz="2800" spc="-1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analysis</a:t>
            </a:r>
            <a:r>
              <a:rPr sz="2800" spc="-1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chemeClr val="tx1"/>
                </a:solidFill>
                <a:latin typeface="Arial MT"/>
                <a:cs typeface="Arial MT"/>
              </a:rPr>
              <a:t>using</a:t>
            </a:r>
            <a:r>
              <a:rPr sz="2800" spc="-1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Arial MT"/>
                <a:cs typeface="Arial MT"/>
              </a:rPr>
              <a:t>classification</a:t>
            </a:r>
            <a:r>
              <a:rPr sz="2800" spc="-1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chemeClr val="tx1"/>
                </a:solidFill>
                <a:latin typeface="Arial MT"/>
                <a:cs typeface="Arial MT"/>
              </a:rPr>
              <a:t>models</a:t>
            </a:r>
            <a:endParaRPr sz="2800" dirty="0">
              <a:solidFill>
                <a:schemeClr val="tx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280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956310" marR="5080" indent="-137160">
              <a:lnSpc>
                <a:spcPct val="109900"/>
              </a:lnSpc>
            </a:pPr>
            <a:r>
              <a:rPr sz="2500" spc="-10" dirty="0">
                <a:solidFill>
                  <a:schemeClr val="tx1"/>
                </a:solidFill>
                <a:latin typeface="Arial MT"/>
                <a:cs typeface="Arial MT"/>
              </a:rPr>
              <a:t>-</a:t>
            </a:r>
            <a:r>
              <a:rPr sz="2500" spc="-4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Building,</a:t>
            </a:r>
            <a:r>
              <a:rPr sz="250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tuning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evaluation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classification</a:t>
            </a:r>
            <a:r>
              <a:rPr sz="25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models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ensure</a:t>
            </a:r>
            <a:r>
              <a:rPr sz="250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250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2500" spc="-20" dirty="0">
                <a:solidFill>
                  <a:schemeClr val="tx1"/>
                </a:solidFill>
                <a:latin typeface="Arial MT"/>
                <a:cs typeface="Arial MT"/>
              </a:rPr>
              <a:t>best </a:t>
            </a:r>
            <a:r>
              <a:rPr sz="2500" spc="-10" dirty="0">
                <a:solidFill>
                  <a:schemeClr val="tx1"/>
                </a:solidFill>
                <a:latin typeface="Arial MT"/>
                <a:cs typeface="Arial MT"/>
              </a:rPr>
              <a:t>results</a:t>
            </a:r>
            <a:endParaRPr sz="250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10393" y="904423"/>
            <a:ext cx="3738245" cy="779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50" spc="-10" dirty="0">
                <a:solidFill>
                  <a:schemeClr val="tx1"/>
                </a:solidFill>
              </a:rPr>
              <a:t>Methodology</a:t>
            </a:r>
            <a:endParaRPr sz="49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4959" y="4634568"/>
            <a:ext cx="5387975" cy="111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150" spc="-10" dirty="0">
                <a:solidFill>
                  <a:schemeClr val="tx1"/>
                </a:solidFill>
              </a:rPr>
              <a:t>Methodology</a:t>
            </a:r>
            <a:endParaRPr sz="71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8124" y="2280927"/>
            <a:ext cx="16606519" cy="8226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0850">
              <a:lnSpc>
                <a:spcPct val="109500"/>
              </a:lnSpc>
              <a:spcBef>
                <a:spcPts val="100"/>
              </a:spcBef>
            </a:pP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Data</a:t>
            </a:r>
            <a:r>
              <a:rPr sz="345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collection</a:t>
            </a:r>
            <a:r>
              <a:rPr sz="34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process</a:t>
            </a:r>
            <a:r>
              <a:rPr sz="345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involved</a:t>
            </a:r>
            <a:r>
              <a:rPr sz="34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sz="345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combination</a:t>
            </a:r>
            <a:r>
              <a:rPr sz="34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3450" spc="-2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API</a:t>
            </a:r>
            <a:r>
              <a:rPr sz="345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requests</a:t>
            </a:r>
            <a:r>
              <a:rPr sz="3450" spc="-3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from</a:t>
            </a:r>
            <a:r>
              <a:rPr sz="34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SpaceX</a:t>
            </a:r>
            <a:r>
              <a:rPr sz="345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spc="-20" dirty="0">
                <a:solidFill>
                  <a:schemeClr val="tx1"/>
                </a:solidFill>
                <a:latin typeface="Arial MT"/>
                <a:cs typeface="Arial MT"/>
              </a:rPr>
              <a:t>REST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API</a:t>
            </a:r>
            <a:r>
              <a:rPr sz="345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and</a:t>
            </a:r>
            <a:r>
              <a:rPr sz="345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Web</a:t>
            </a:r>
            <a:r>
              <a:rPr sz="345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Scraping</a:t>
            </a:r>
            <a:r>
              <a:rPr sz="345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data</a:t>
            </a:r>
            <a:r>
              <a:rPr sz="345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from</a:t>
            </a:r>
            <a:r>
              <a:rPr sz="345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sz="345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table</a:t>
            </a:r>
            <a:r>
              <a:rPr sz="345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in</a:t>
            </a:r>
            <a:r>
              <a:rPr sz="345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SpaceX’s</a:t>
            </a:r>
            <a:r>
              <a:rPr sz="345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Wikipedia</a:t>
            </a:r>
            <a:r>
              <a:rPr sz="345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spc="-10" dirty="0">
                <a:solidFill>
                  <a:schemeClr val="tx1"/>
                </a:solidFill>
                <a:latin typeface="Arial MT"/>
                <a:cs typeface="Arial MT"/>
              </a:rPr>
              <a:t>entry.</a:t>
            </a:r>
            <a:endParaRPr sz="345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2700" marR="1673225">
              <a:lnSpc>
                <a:spcPct val="109500"/>
              </a:lnSpc>
              <a:spcBef>
                <a:spcPts val="1725"/>
              </a:spcBef>
            </a:pP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We</a:t>
            </a:r>
            <a:r>
              <a:rPr sz="34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had</a:t>
            </a:r>
            <a:r>
              <a:rPr sz="34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sz="34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use</a:t>
            </a:r>
            <a:r>
              <a:rPr sz="34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both</a:t>
            </a:r>
            <a:r>
              <a:rPr sz="34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of</a:t>
            </a:r>
            <a:r>
              <a:rPr sz="34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these</a:t>
            </a:r>
            <a:r>
              <a:rPr sz="34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data</a:t>
            </a:r>
            <a:r>
              <a:rPr sz="34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collection</a:t>
            </a:r>
            <a:r>
              <a:rPr sz="34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methods</a:t>
            </a:r>
            <a:r>
              <a:rPr sz="34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in</a:t>
            </a:r>
            <a:r>
              <a:rPr sz="34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order</a:t>
            </a:r>
            <a:r>
              <a:rPr sz="34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to</a:t>
            </a:r>
            <a:r>
              <a:rPr sz="34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get</a:t>
            </a:r>
            <a:r>
              <a:rPr sz="34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spc="-10" dirty="0">
                <a:solidFill>
                  <a:schemeClr val="tx1"/>
                </a:solidFill>
                <a:latin typeface="Arial MT"/>
                <a:cs typeface="Arial MT"/>
              </a:rPr>
              <a:t>complete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information</a:t>
            </a:r>
            <a:r>
              <a:rPr sz="34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about</a:t>
            </a:r>
            <a:r>
              <a:rPr sz="34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the</a:t>
            </a:r>
            <a:r>
              <a:rPr sz="34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launches</a:t>
            </a:r>
            <a:r>
              <a:rPr sz="34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for</a:t>
            </a:r>
            <a:r>
              <a:rPr sz="34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a</a:t>
            </a:r>
            <a:r>
              <a:rPr sz="34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more</a:t>
            </a:r>
            <a:r>
              <a:rPr sz="34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detailed</a:t>
            </a:r>
            <a:r>
              <a:rPr sz="34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spc="-10" dirty="0">
                <a:solidFill>
                  <a:schemeClr val="tx1"/>
                </a:solidFill>
                <a:latin typeface="Arial MT"/>
                <a:cs typeface="Arial MT"/>
              </a:rPr>
              <a:t>analysis.</a:t>
            </a:r>
            <a:endParaRPr sz="3450" dirty="0">
              <a:solidFill>
                <a:schemeClr val="tx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345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765810">
              <a:lnSpc>
                <a:spcPct val="100000"/>
              </a:lnSpc>
              <a:spcBef>
                <a:spcPts val="5"/>
              </a:spcBef>
            </a:pPr>
            <a:r>
              <a:rPr sz="3850" dirty="0">
                <a:solidFill>
                  <a:schemeClr val="tx1"/>
                </a:solidFill>
                <a:latin typeface="Arial MT"/>
                <a:cs typeface="Arial MT"/>
              </a:rPr>
              <a:t>Data</a:t>
            </a:r>
            <a:r>
              <a:rPr sz="3850" spc="-2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850" dirty="0">
                <a:solidFill>
                  <a:schemeClr val="tx1"/>
                </a:solidFill>
                <a:latin typeface="Arial MT"/>
                <a:cs typeface="Arial MT"/>
              </a:rPr>
              <a:t>Columns</a:t>
            </a:r>
            <a:r>
              <a:rPr sz="38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850" dirty="0">
                <a:solidFill>
                  <a:schemeClr val="tx1"/>
                </a:solidFill>
                <a:latin typeface="Arial MT"/>
                <a:cs typeface="Arial MT"/>
              </a:rPr>
              <a:t>are</a:t>
            </a:r>
            <a:r>
              <a:rPr sz="38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850" dirty="0">
                <a:solidFill>
                  <a:schemeClr val="tx1"/>
                </a:solidFill>
                <a:latin typeface="Arial MT"/>
                <a:cs typeface="Arial MT"/>
              </a:rPr>
              <a:t>obtained</a:t>
            </a:r>
            <a:r>
              <a:rPr sz="38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850" dirty="0">
                <a:solidFill>
                  <a:schemeClr val="tx1"/>
                </a:solidFill>
                <a:latin typeface="Arial MT"/>
                <a:cs typeface="Arial MT"/>
              </a:rPr>
              <a:t>by</a:t>
            </a:r>
            <a:r>
              <a:rPr sz="38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850" dirty="0">
                <a:solidFill>
                  <a:schemeClr val="tx1"/>
                </a:solidFill>
                <a:latin typeface="Arial MT"/>
                <a:cs typeface="Arial MT"/>
              </a:rPr>
              <a:t>using</a:t>
            </a:r>
            <a:r>
              <a:rPr sz="3850" spc="-1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850" dirty="0">
                <a:solidFill>
                  <a:schemeClr val="tx1"/>
                </a:solidFill>
                <a:latin typeface="Arial MT"/>
                <a:cs typeface="Arial MT"/>
              </a:rPr>
              <a:t>SpaceX</a:t>
            </a:r>
            <a:r>
              <a:rPr sz="3850" spc="-2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850" spc="-10" dirty="0">
                <a:solidFill>
                  <a:schemeClr val="tx1"/>
                </a:solidFill>
                <a:latin typeface="Arial MT"/>
                <a:cs typeface="Arial MT"/>
              </a:rPr>
              <a:t>REST</a:t>
            </a:r>
            <a:r>
              <a:rPr sz="3850" spc="-29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850" spc="-20" dirty="0">
                <a:solidFill>
                  <a:schemeClr val="tx1"/>
                </a:solidFill>
                <a:latin typeface="Arial MT"/>
                <a:cs typeface="Arial MT"/>
              </a:rPr>
              <a:t>API:</a:t>
            </a:r>
            <a:endParaRPr sz="385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519555" marR="5080">
              <a:lnSpc>
                <a:spcPct val="109500"/>
              </a:lnSpc>
              <a:spcBef>
                <a:spcPts val="1360"/>
              </a:spcBef>
            </a:pP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FlightNumber,</a:t>
            </a:r>
            <a:r>
              <a:rPr sz="3450" spc="-114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Date,</a:t>
            </a:r>
            <a:r>
              <a:rPr sz="3450" spc="-1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spc="-10" dirty="0">
                <a:solidFill>
                  <a:schemeClr val="tx1"/>
                </a:solidFill>
                <a:latin typeface="Arial MT"/>
                <a:cs typeface="Arial MT"/>
              </a:rPr>
              <a:t>BoosterVersion,</a:t>
            </a:r>
            <a:r>
              <a:rPr sz="3450" spc="-1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PayloadMass,</a:t>
            </a:r>
            <a:r>
              <a:rPr sz="3450" spc="-11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Orbit,</a:t>
            </a:r>
            <a:r>
              <a:rPr sz="3450" spc="-114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spc="-10" dirty="0">
                <a:solidFill>
                  <a:schemeClr val="tx1"/>
                </a:solidFill>
                <a:latin typeface="Arial MT"/>
                <a:cs typeface="Arial MT"/>
              </a:rPr>
              <a:t>LaunchSite,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Outcome,</a:t>
            </a:r>
            <a:r>
              <a:rPr sz="345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Flights,</a:t>
            </a:r>
            <a:r>
              <a:rPr sz="345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GridFins,</a:t>
            </a:r>
            <a:r>
              <a:rPr sz="345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Reused,</a:t>
            </a:r>
            <a:r>
              <a:rPr sz="345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Legs,</a:t>
            </a:r>
            <a:r>
              <a:rPr sz="345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LandingPad,</a:t>
            </a:r>
            <a:r>
              <a:rPr sz="345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Block,</a:t>
            </a:r>
            <a:r>
              <a:rPr sz="3450" spc="-4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spc="-10" dirty="0">
                <a:solidFill>
                  <a:schemeClr val="tx1"/>
                </a:solidFill>
                <a:latin typeface="Arial MT"/>
                <a:cs typeface="Arial MT"/>
              </a:rPr>
              <a:t>ReusedCount,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Serial,</a:t>
            </a:r>
            <a:r>
              <a:rPr sz="3450" spc="-5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Longitude,</a:t>
            </a:r>
            <a:r>
              <a:rPr sz="3450" spc="-4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spc="-10" dirty="0">
                <a:solidFill>
                  <a:schemeClr val="tx1"/>
                </a:solidFill>
                <a:latin typeface="Arial MT"/>
                <a:cs typeface="Arial MT"/>
              </a:rPr>
              <a:t>Latitude</a:t>
            </a:r>
            <a:endParaRPr sz="3450" dirty="0">
              <a:solidFill>
                <a:schemeClr val="tx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345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765810">
              <a:lnSpc>
                <a:spcPct val="100000"/>
              </a:lnSpc>
            </a:pPr>
            <a:r>
              <a:rPr sz="3850" dirty="0">
                <a:solidFill>
                  <a:schemeClr val="tx1"/>
                </a:solidFill>
                <a:latin typeface="Arial MT"/>
                <a:cs typeface="Arial MT"/>
              </a:rPr>
              <a:t>Data</a:t>
            </a:r>
            <a:r>
              <a:rPr sz="385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850" dirty="0">
                <a:solidFill>
                  <a:schemeClr val="tx1"/>
                </a:solidFill>
                <a:latin typeface="Arial MT"/>
                <a:cs typeface="Arial MT"/>
              </a:rPr>
              <a:t>Columns</a:t>
            </a:r>
            <a:r>
              <a:rPr sz="385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850" dirty="0">
                <a:solidFill>
                  <a:schemeClr val="tx1"/>
                </a:solidFill>
                <a:latin typeface="Arial MT"/>
                <a:cs typeface="Arial MT"/>
              </a:rPr>
              <a:t>are</a:t>
            </a:r>
            <a:r>
              <a:rPr sz="385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850" dirty="0">
                <a:solidFill>
                  <a:schemeClr val="tx1"/>
                </a:solidFill>
                <a:latin typeface="Arial MT"/>
                <a:cs typeface="Arial MT"/>
              </a:rPr>
              <a:t>obtained</a:t>
            </a:r>
            <a:r>
              <a:rPr sz="385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850" dirty="0">
                <a:solidFill>
                  <a:schemeClr val="tx1"/>
                </a:solidFill>
                <a:latin typeface="Arial MT"/>
                <a:cs typeface="Arial MT"/>
              </a:rPr>
              <a:t>by</a:t>
            </a:r>
            <a:r>
              <a:rPr sz="385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850" dirty="0">
                <a:solidFill>
                  <a:schemeClr val="tx1"/>
                </a:solidFill>
                <a:latin typeface="Arial MT"/>
                <a:cs typeface="Arial MT"/>
              </a:rPr>
              <a:t>using</a:t>
            </a:r>
            <a:r>
              <a:rPr sz="385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850" dirty="0">
                <a:solidFill>
                  <a:schemeClr val="tx1"/>
                </a:solidFill>
                <a:latin typeface="Arial MT"/>
                <a:cs typeface="Arial MT"/>
              </a:rPr>
              <a:t>Wikipedia</a:t>
            </a:r>
            <a:r>
              <a:rPr sz="385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850" dirty="0">
                <a:solidFill>
                  <a:schemeClr val="tx1"/>
                </a:solidFill>
                <a:latin typeface="Arial MT"/>
                <a:cs typeface="Arial MT"/>
              </a:rPr>
              <a:t>Web</a:t>
            </a:r>
            <a:r>
              <a:rPr sz="3850" spc="-3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850" spc="-10" dirty="0">
                <a:solidFill>
                  <a:schemeClr val="tx1"/>
                </a:solidFill>
                <a:latin typeface="Arial MT"/>
                <a:cs typeface="Arial MT"/>
              </a:rPr>
              <a:t>Scraping:</a:t>
            </a:r>
            <a:endParaRPr sz="3850" dirty="0">
              <a:solidFill>
                <a:schemeClr val="tx1"/>
              </a:solidFill>
              <a:latin typeface="Arial MT"/>
              <a:cs typeface="Arial MT"/>
            </a:endParaRPr>
          </a:p>
          <a:p>
            <a:pPr marL="1519555" marR="1044575">
              <a:lnSpc>
                <a:spcPct val="109500"/>
              </a:lnSpc>
              <a:spcBef>
                <a:spcPts val="1360"/>
              </a:spcBef>
            </a:pP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Flight</a:t>
            </a:r>
            <a:r>
              <a:rPr sz="3450" spc="-7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No.,</a:t>
            </a:r>
            <a:r>
              <a:rPr sz="3450" spc="-7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Launch</a:t>
            </a:r>
            <a:r>
              <a:rPr sz="3450" spc="-7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site,</a:t>
            </a:r>
            <a:r>
              <a:rPr sz="3450" spc="-7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Payload,</a:t>
            </a:r>
            <a:r>
              <a:rPr sz="3450" spc="-7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PayloadMass,</a:t>
            </a:r>
            <a:r>
              <a:rPr sz="3450" spc="-7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Orbit,</a:t>
            </a:r>
            <a:r>
              <a:rPr sz="3450" spc="-7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Customer,</a:t>
            </a:r>
            <a:r>
              <a:rPr sz="3450" spc="-7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spc="-10" dirty="0">
                <a:solidFill>
                  <a:schemeClr val="tx1"/>
                </a:solidFill>
                <a:latin typeface="Arial MT"/>
                <a:cs typeface="Arial MT"/>
              </a:rPr>
              <a:t>Launch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outcome,</a:t>
            </a:r>
            <a:r>
              <a:rPr sz="3450" spc="-100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Version</a:t>
            </a:r>
            <a:r>
              <a:rPr sz="3450" spc="-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Booster,</a:t>
            </a:r>
            <a:r>
              <a:rPr sz="3450" spc="-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Booster</a:t>
            </a:r>
            <a:r>
              <a:rPr sz="3450" spc="-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landing,</a:t>
            </a:r>
            <a:r>
              <a:rPr sz="3450" spc="-9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dirty="0">
                <a:solidFill>
                  <a:schemeClr val="tx1"/>
                </a:solidFill>
                <a:latin typeface="Arial MT"/>
                <a:cs typeface="Arial MT"/>
              </a:rPr>
              <a:t>Date,</a:t>
            </a:r>
            <a:r>
              <a:rPr sz="3450" spc="-155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3450" spc="-20" dirty="0">
                <a:solidFill>
                  <a:schemeClr val="tx1"/>
                </a:solidFill>
                <a:latin typeface="Arial MT"/>
                <a:cs typeface="Arial MT"/>
              </a:rPr>
              <a:t>Time</a:t>
            </a:r>
            <a:endParaRPr sz="345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85089" y="303612"/>
            <a:ext cx="11452860" cy="1571924"/>
          </a:xfrm>
          <a:prstGeom prst="rect">
            <a:avLst/>
          </a:prstGeom>
        </p:spPr>
        <p:txBody>
          <a:bodyPr vert="horz" wrap="square" lIns="0" tIns="718522" rIns="0" bIns="0" rtlCol="0">
            <a:spAutoFit/>
          </a:bodyPr>
          <a:lstStyle/>
          <a:p>
            <a:pPr marL="3353435">
              <a:lnSpc>
                <a:spcPct val="100000"/>
              </a:lnSpc>
              <a:spcBef>
                <a:spcPts val="100"/>
              </a:spcBef>
            </a:pPr>
            <a:r>
              <a:rPr sz="5500" dirty="0">
                <a:solidFill>
                  <a:schemeClr val="tx1"/>
                </a:solidFill>
                <a:latin typeface="Arial"/>
                <a:cs typeface="Arial"/>
              </a:rPr>
              <a:t>Data</a:t>
            </a:r>
            <a:r>
              <a:rPr sz="5500" spc="-1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5500" spc="-10" dirty="0">
                <a:solidFill>
                  <a:schemeClr val="tx1"/>
                </a:solidFill>
                <a:latin typeface="Arial"/>
                <a:cs typeface="Arial"/>
              </a:rPr>
              <a:t>Collection</a:t>
            </a:r>
            <a:endParaRPr sz="55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792" y="2256928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29" h="3241675">
                <a:moveTo>
                  <a:pt x="3198949" y="3241300"/>
                </a:moveTo>
                <a:lnTo>
                  <a:pt x="469732" y="3241300"/>
                </a:lnTo>
                <a:lnTo>
                  <a:pt x="404774" y="3240435"/>
                </a:lnTo>
                <a:lnTo>
                  <a:pt x="348693" y="3238088"/>
                </a:lnTo>
                <a:lnTo>
                  <a:pt x="300603" y="3233516"/>
                </a:lnTo>
                <a:lnTo>
                  <a:pt x="224843" y="3214736"/>
                </a:lnTo>
                <a:lnTo>
                  <a:pt x="180488" y="3194802"/>
                </a:lnTo>
                <a:lnTo>
                  <a:pt x="139934" y="3168901"/>
                </a:lnTo>
                <a:lnTo>
                  <a:pt x="103723" y="3137574"/>
                </a:lnTo>
                <a:lnTo>
                  <a:pt x="72397" y="3101365"/>
                </a:lnTo>
                <a:lnTo>
                  <a:pt x="46496" y="3060810"/>
                </a:lnTo>
                <a:lnTo>
                  <a:pt x="15319" y="2981683"/>
                </a:lnTo>
                <a:lnTo>
                  <a:pt x="7782" y="2940695"/>
                </a:lnTo>
                <a:lnTo>
                  <a:pt x="3211" y="2892605"/>
                </a:lnTo>
                <a:lnTo>
                  <a:pt x="863" y="2836524"/>
                </a:lnTo>
                <a:lnTo>
                  <a:pt x="0" y="2771565"/>
                </a:lnTo>
                <a:lnTo>
                  <a:pt x="0" y="469732"/>
                </a:lnTo>
                <a:lnTo>
                  <a:pt x="863" y="404774"/>
                </a:lnTo>
                <a:lnTo>
                  <a:pt x="3211" y="348693"/>
                </a:lnTo>
                <a:lnTo>
                  <a:pt x="7782" y="300603"/>
                </a:lnTo>
                <a:lnTo>
                  <a:pt x="26562" y="224843"/>
                </a:lnTo>
                <a:lnTo>
                  <a:pt x="46496" y="180488"/>
                </a:lnTo>
                <a:lnTo>
                  <a:pt x="72397" y="139935"/>
                </a:lnTo>
                <a:lnTo>
                  <a:pt x="103723" y="103724"/>
                </a:lnTo>
                <a:lnTo>
                  <a:pt x="139934" y="72397"/>
                </a:lnTo>
                <a:lnTo>
                  <a:pt x="180488" y="46496"/>
                </a:lnTo>
                <a:lnTo>
                  <a:pt x="259616" y="15319"/>
                </a:lnTo>
                <a:lnTo>
                  <a:pt x="300603" y="7782"/>
                </a:lnTo>
                <a:lnTo>
                  <a:pt x="348693" y="3211"/>
                </a:lnTo>
                <a:lnTo>
                  <a:pt x="404774" y="863"/>
                </a:lnTo>
                <a:lnTo>
                  <a:pt x="469732" y="0"/>
                </a:lnTo>
                <a:lnTo>
                  <a:pt x="3198949" y="0"/>
                </a:lnTo>
                <a:lnTo>
                  <a:pt x="3263908" y="863"/>
                </a:lnTo>
                <a:lnTo>
                  <a:pt x="3319988" y="3211"/>
                </a:lnTo>
                <a:lnTo>
                  <a:pt x="3368078" y="7782"/>
                </a:lnTo>
                <a:lnTo>
                  <a:pt x="3443838" y="26562"/>
                </a:lnTo>
                <a:lnTo>
                  <a:pt x="3488193" y="46496"/>
                </a:lnTo>
                <a:lnTo>
                  <a:pt x="3528746" y="72397"/>
                </a:lnTo>
                <a:lnTo>
                  <a:pt x="3564958" y="103724"/>
                </a:lnTo>
                <a:lnTo>
                  <a:pt x="3596284" y="139935"/>
                </a:lnTo>
                <a:lnTo>
                  <a:pt x="3622185" y="180488"/>
                </a:lnTo>
                <a:lnTo>
                  <a:pt x="3653362" y="259616"/>
                </a:lnTo>
                <a:lnTo>
                  <a:pt x="3660899" y="300603"/>
                </a:lnTo>
                <a:lnTo>
                  <a:pt x="3665470" y="348693"/>
                </a:lnTo>
                <a:lnTo>
                  <a:pt x="3667818" y="404774"/>
                </a:lnTo>
                <a:lnTo>
                  <a:pt x="3668683" y="469732"/>
                </a:lnTo>
                <a:lnTo>
                  <a:pt x="3668683" y="2771565"/>
                </a:lnTo>
                <a:lnTo>
                  <a:pt x="3667818" y="2836524"/>
                </a:lnTo>
                <a:lnTo>
                  <a:pt x="3665470" y="2892605"/>
                </a:lnTo>
                <a:lnTo>
                  <a:pt x="3660899" y="2940695"/>
                </a:lnTo>
                <a:lnTo>
                  <a:pt x="3642119" y="3016455"/>
                </a:lnTo>
                <a:lnTo>
                  <a:pt x="3622185" y="3060810"/>
                </a:lnTo>
                <a:lnTo>
                  <a:pt x="3596284" y="3101365"/>
                </a:lnTo>
                <a:lnTo>
                  <a:pt x="3564958" y="3137574"/>
                </a:lnTo>
                <a:lnTo>
                  <a:pt x="3528746" y="3168901"/>
                </a:lnTo>
                <a:lnTo>
                  <a:pt x="3488193" y="3194802"/>
                </a:lnTo>
                <a:lnTo>
                  <a:pt x="3409065" y="3225979"/>
                </a:lnTo>
                <a:lnTo>
                  <a:pt x="3368078" y="3233516"/>
                </a:lnTo>
                <a:lnTo>
                  <a:pt x="3319988" y="3238088"/>
                </a:lnTo>
                <a:lnTo>
                  <a:pt x="3263908" y="3240435"/>
                </a:lnTo>
                <a:lnTo>
                  <a:pt x="3198949" y="32413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19636" y="2920053"/>
            <a:ext cx="1987550" cy="178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11000"/>
              </a:lnSpc>
              <a:spcBef>
                <a:spcPts val="100"/>
              </a:spcBef>
            </a:pPr>
            <a:r>
              <a:rPr sz="2600" spc="-10" dirty="0">
                <a:latin typeface="Arial MT"/>
                <a:cs typeface="Arial MT"/>
              </a:rPr>
              <a:t>Requesting </a:t>
            </a:r>
            <a:r>
              <a:rPr sz="2600" dirty="0">
                <a:latin typeface="Arial MT"/>
                <a:cs typeface="Arial MT"/>
              </a:rPr>
              <a:t>rocket</a:t>
            </a:r>
            <a:r>
              <a:rPr sz="2600" spc="-10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launch </a:t>
            </a:r>
            <a:r>
              <a:rPr sz="2600" dirty="0">
                <a:latin typeface="Arial MT"/>
                <a:cs typeface="Arial MT"/>
              </a:rPr>
              <a:t>data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from SpaceX</a:t>
            </a:r>
            <a:r>
              <a:rPr sz="2600" spc="-15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API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32023" y="2256919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29" h="3241675">
                <a:moveTo>
                  <a:pt x="3235683" y="3241319"/>
                </a:moveTo>
                <a:lnTo>
                  <a:pt x="433017" y="3241319"/>
                </a:lnTo>
                <a:lnTo>
                  <a:pt x="373136" y="3240523"/>
                </a:lnTo>
                <a:lnTo>
                  <a:pt x="321438" y="3238358"/>
                </a:lnTo>
                <a:lnTo>
                  <a:pt x="277107" y="3234144"/>
                </a:lnTo>
                <a:lnTo>
                  <a:pt x="207269" y="3216832"/>
                </a:lnTo>
                <a:lnTo>
                  <a:pt x="158607" y="3194105"/>
                </a:lnTo>
                <a:lnTo>
                  <a:pt x="115136" y="3163600"/>
                </a:lnTo>
                <a:lnTo>
                  <a:pt x="77717" y="3126182"/>
                </a:lnTo>
                <a:lnTo>
                  <a:pt x="47213" y="3082710"/>
                </a:lnTo>
                <a:lnTo>
                  <a:pt x="14121" y="3001994"/>
                </a:lnTo>
                <a:lnTo>
                  <a:pt x="7174" y="2964210"/>
                </a:lnTo>
                <a:lnTo>
                  <a:pt x="2960" y="2919879"/>
                </a:lnTo>
                <a:lnTo>
                  <a:pt x="796" y="2868182"/>
                </a:lnTo>
                <a:lnTo>
                  <a:pt x="0" y="2808300"/>
                </a:lnTo>
                <a:lnTo>
                  <a:pt x="0" y="433017"/>
                </a:lnTo>
                <a:lnTo>
                  <a:pt x="796" y="373136"/>
                </a:lnTo>
                <a:lnTo>
                  <a:pt x="2960" y="321439"/>
                </a:lnTo>
                <a:lnTo>
                  <a:pt x="7174" y="277107"/>
                </a:lnTo>
                <a:lnTo>
                  <a:pt x="24486" y="207269"/>
                </a:lnTo>
                <a:lnTo>
                  <a:pt x="47213" y="158608"/>
                </a:lnTo>
                <a:lnTo>
                  <a:pt x="77717" y="115136"/>
                </a:lnTo>
                <a:lnTo>
                  <a:pt x="115136" y="77717"/>
                </a:lnTo>
                <a:lnTo>
                  <a:pt x="158607" y="47213"/>
                </a:lnTo>
                <a:lnTo>
                  <a:pt x="239323" y="14121"/>
                </a:lnTo>
                <a:lnTo>
                  <a:pt x="277107" y="7174"/>
                </a:lnTo>
                <a:lnTo>
                  <a:pt x="321438" y="2960"/>
                </a:lnTo>
                <a:lnTo>
                  <a:pt x="373136" y="796"/>
                </a:lnTo>
                <a:lnTo>
                  <a:pt x="433017" y="0"/>
                </a:lnTo>
                <a:lnTo>
                  <a:pt x="3235683" y="0"/>
                </a:lnTo>
                <a:lnTo>
                  <a:pt x="3295565" y="796"/>
                </a:lnTo>
                <a:lnTo>
                  <a:pt x="3347262" y="2960"/>
                </a:lnTo>
                <a:lnTo>
                  <a:pt x="3391594" y="7174"/>
                </a:lnTo>
                <a:lnTo>
                  <a:pt x="3461433" y="24486"/>
                </a:lnTo>
                <a:lnTo>
                  <a:pt x="3510094" y="47213"/>
                </a:lnTo>
                <a:lnTo>
                  <a:pt x="3553565" y="77717"/>
                </a:lnTo>
                <a:lnTo>
                  <a:pt x="3590983" y="115136"/>
                </a:lnTo>
                <a:lnTo>
                  <a:pt x="3621487" y="158608"/>
                </a:lnTo>
                <a:lnTo>
                  <a:pt x="3654579" y="239324"/>
                </a:lnTo>
                <a:lnTo>
                  <a:pt x="3661527" y="277107"/>
                </a:lnTo>
                <a:lnTo>
                  <a:pt x="3665741" y="321439"/>
                </a:lnTo>
                <a:lnTo>
                  <a:pt x="3667905" y="373136"/>
                </a:lnTo>
                <a:lnTo>
                  <a:pt x="3668702" y="433017"/>
                </a:lnTo>
                <a:lnTo>
                  <a:pt x="3668702" y="2808300"/>
                </a:lnTo>
                <a:lnTo>
                  <a:pt x="3667905" y="2868182"/>
                </a:lnTo>
                <a:lnTo>
                  <a:pt x="3665741" y="2919879"/>
                </a:lnTo>
                <a:lnTo>
                  <a:pt x="3661527" y="2964210"/>
                </a:lnTo>
                <a:lnTo>
                  <a:pt x="3644215" y="3034050"/>
                </a:lnTo>
                <a:lnTo>
                  <a:pt x="3621487" y="3082710"/>
                </a:lnTo>
                <a:lnTo>
                  <a:pt x="3590983" y="3126182"/>
                </a:lnTo>
                <a:lnTo>
                  <a:pt x="3553565" y="3163600"/>
                </a:lnTo>
                <a:lnTo>
                  <a:pt x="3510094" y="3194105"/>
                </a:lnTo>
                <a:lnTo>
                  <a:pt x="3429377" y="3227196"/>
                </a:lnTo>
                <a:lnTo>
                  <a:pt x="3391594" y="3234144"/>
                </a:lnTo>
                <a:lnTo>
                  <a:pt x="3347262" y="3238358"/>
                </a:lnTo>
                <a:lnTo>
                  <a:pt x="3295565" y="3240523"/>
                </a:lnTo>
                <a:lnTo>
                  <a:pt x="3235683" y="324131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70082" y="2491915"/>
            <a:ext cx="3393440" cy="2676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marR="176530" indent="-1270" algn="ctr">
              <a:lnSpc>
                <a:spcPct val="111500"/>
              </a:lnSpc>
              <a:spcBef>
                <a:spcPts val="100"/>
              </a:spcBef>
            </a:pPr>
            <a:r>
              <a:rPr sz="2600" dirty="0">
                <a:latin typeface="Arial MT"/>
                <a:cs typeface="Arial MT"/>
              </a:rPr>
              <a:t>Decoding</a:t>
            </a:r>
            <a:r>
              <a:rPr sz="2600" spc="-15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response</a:t>
            </a:r>
            <a:r>
              <a:rPr sz="2600" spc="-15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content </a:t>
            </a:r>
            <a:r>
              <a:rPr sz="2600" dirty="0">
                <a:latin typeface="Arial MT"/>
                <a:cs typeface="Arial MT"/>
              </a:rPr>
              <a:t>using</a:t>
            </a:r>
            <a:r>
              <a:rPr sz="2600" spc="-80" dirty="0">
                <a:latin typeface="Arial MT"/>
                <a:cs typeface="Arial MT"/>
              </a:rPr>
              <a:t> </a:t>
            </a:r>
            <a:r>
              <a:rPr sz="2600" dirty="0">
                <a:latin typeface="Courier New"/>
                <a:cs typeface="Courier New"/>
              </a:rPr>
              <a:t>.json()</a:t>
            </a:r>
            <a:r>
              <a:rPr sz="2600" spc="-155" dirty="0">
                <a:latin typeface="Courier New"/>
                <a:cs typeface="Courier New"/>
              </a:rPr>
              <a:t> </a:t>
            </a:r>
            <a:r>
              <a:rPr sz="2600" spc="-25" dirty="0">
                <a:latin typeface="Arial MT"/>
                <a:cs typeface="Arial MT"/>
              </a:rPr>
              <a:t>and </a:t>
            </a:r>
            <a:r>
              <a:rPr sz="2600" dirty="0">
                <a:latin typeface="Arial MT"/>
                <a:cs typeface="Arial MT"/>
              </a:rPr>
              <a:t>turning</a:t>
            </a:r>
            <a:r>
              <a:rPr sz="2600" spc="-6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it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into</a:t>
            </a:r>
            <a:r>
              <a:rPr sz="2600" spc="-65" dirty="0">
                <a:latin typeface="Arial MT"/>
                <a:cs typeface="Arial MT"/>
              </a:rPr>
              <a:t> </a:t>
            </a:r>
            <a:r>
              <a:rPr sz="2600" spc="-50" dirty="0">
                <a:latin typeface="Arial MT"/>
                <a:cs typeface="Arial MT"/>
              </a:rPr>
              <a:t>a </a:t>
            </a:r>
            <a:r>
              <a:rPr sz="2600" dirty="0">
                <a:latin typeface="Arial MT"/>
                <a:cs typeface="Arial MT"/>
              </a:rPr>
              <a:t>dataframe</a:t>
            </a:r>
            <a:r>
              <a:rPr sz="2600" spc="-16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using</a:t>
            </a:r>
            <a:endParaRPr sz="26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sz="2600" spc="-10" dirty="0">
                <a:latin typeface="Courier New"/>
                <a:cs typeface="Courier New"/>
              </a:rPr>
              <a:t>.json_normalize()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588263" y="2256919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30" h="3241675">
                <a:moveTo>
                  <a:pt x="3235686" y="3241319"/>
                </a:moveTo>
                <a:lnTo>
                  <a:pt x="433017" y="3241319"/>
                </a:lnTo>
                <a:lnTo>
                  <a:pt x="373135" y="3240523"/>
                </a:lnTo>
                <a:lnTo>
                  <a:pt x="321438" y="3238358"/>
                </a:lnTo>
                <a:lnTo>
                  <a:pt x="277106" y="3234144"/>
                </a:lnTo>
                <a:lnTo>
                  <a:pt x="207271" y="3216832"/>
                </a:lnTo>
                <a:lnTo>
                  <a:pt x="158608" y="3194105"/>
                </a:lnTo>
                <a:lnTo>
                  <a:pt x="115135" y="3163600"/>
                </a:lnTo>
                <a:lnTo>
                  <a:pt x="77715" y="3126182"/>
                </a:lnTo>
                <a:lnTo>
                  <a:pt x="47209" y="3082710"/>
                </a:lnTo>
                <a:lnTo>
                  <a:pt x="14118" y="3001994"/>
                </a:lnTo>
                <a:lnTo>
                  <a:pt x="7172" y="2964210"/>
                </a:lnTo>
                <a:lnTo>
                  <a:pt x="2959" y="2919879"/>
                </a:lnTo>
                <a:lnTo>
                  <a:pt x="796" y="2868182"/>
                </a:lnTo>
                <a:lnTo>
                  <a:pt x="0" y="2808300"/>
                </a:lnTo>
                <a:lnTo>
                  <a:pt x="0" y="433017"/>
                </a:lnTo>
                <a:lnTo>
                  <a:pt x="796" y="373136"/>
                </a:lnTo>
                <a:lnTo>
                  <a:pt x="2959" y="321439"/>
                </a:lnTo>
                <a:lnTo>
                  <a:pt x="7172" y="277107"/>
                </a:lnTo>
                <a:lnTo>
                  <a:pt x="24481" y="207269"/>
                </a:lnTo>
                <a:lnTo>
                  <a:pt x="47209" y="158608"/>
                </a:lnTo>
                <a:lnTo>
                  <a:pt x="77715" y="115136"/>
                </a:lnTo>
                <a:lnTo>
                  <a:pt x="115135" y="77717"/>
                </a:lnTo>
                <a:lnTo>
                  <a:pt x="158608" y="47213"/>
                </a:lnTo>
                <a:lnTo>
                  <a:pt x="239323" y="14121"/>
                </a:lnTo>
                <a:lnTo>
                  <a:pt x="277106" y="7174"/>
                </a:lnTo>
                <a:lnTo>
                  <a:pt x="321438" y="2960"/>
                </a:lnTo>
                <a:lnTo>
                  <a:pt x="373135" y="796"/>
                </a:lnTo>
                <a:lnTo>
                  <a:pt x="433017" y="0"/>
                </a:lnTo>
                <a:lnTo>
                  <a:pt x="3235686" y="0"/>
                </a:lnTo>
                <a:lnTo>
                  <a:pt x="3295566" y="796"/>
                </a:lnTo>
                <a:lnTo>
                  <a:pt x="3347263" y="2960"/>
                </a:lnTo>
                <a:lnTo>
                  <a:pt x="3391594" y="7174"/>
                </a:lnTo>
                <a:lnTo>
                  <a:pt x="3461434" y="24486"/>
                </a:lnTo>
                <a:lnTo>
                  <a:pt x="3510094" y="47213"/>
                </a:lnTo>
                <a:lnTo>
                  <a:pt x="3553566" y="77717"/>
                </a:lnTo>
                <a:lnTo>
                  <a:pt x="3590981" y="115136"/>
                </a:lnTo>
                <a:lnTo>
                  <a:pt x="3621485" y="158608"/>
                </a:lnTo>
                <a:lnTo>
                  <a:pt x="3654580" y="239324"/>
                </a:lnTo>
                <a:lnTo>
                  <a:pt x="3661529" y="277107"/>
                </a:lnTo>
                <a:lnTo>
                  <a:pt x="3665742" y="321439"/>
                </a:lnTo>
                <a:lnTo>
                  <a:pt x="3667909" y="373136"/>
                </a:lnTo>
                <a:lnTo>
                  <a:pt x="3668705" y="433017"/>
                </a:lnTo>
                <a:lnTo>
                  <a:pt x="3668705" y="2808300"/>
                </a:lnTo>
                <a:lnTo>
                  <a:pt x="3667909" y="2868182"/>
                </a:lnTo>
                <a:lnTo>
                  <a:pt x="3665742" y="2919879"/>
                </a:lnTo>
                <a:lnTo>
                  <a:pt x="3661529" y="2964210"/>
                </a:lnTo>
                <a:lnTo>
                  <a:pt x="3644213" y="3034050"/>
                </a:lnTo>
                <a:lnTo>
                  <a:pt x="3621485" y="3082710"/>
                </a:lnTo>
                <a:lnTo>
                  <a:pt x="3590981" y="3126182"/>
                </a:lnTo>
                <a:lnTo>
                  <a:pt x="3553566" y="3163600"/>
                </a:lnTo>
                <a:lnTo>
                  <a:pt x="3510094" y="3194105"/>
                </a:lnTo>
                <a:lnTo>
                  <a:pt x="3429376" y="3227196"/>
                </a:lnTo>
                <a:lnTo>
                  <a:pt x="3391594" y="3234144"/>
                </a:lnTo>
                <a:lnTo>
                  <a:pt x="3347263" y="3238358"/>
                </a:lnTo>
                <a:lnTo>
                  <a:pt x="3295566" y="3240523"/>
                </a:lnTo>
                <a:lnTo>
                  <a:pt x="3235686" y="324131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863173" y="2475367"/>
            <a:ext cx="3125470" cy="266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11000"/>
              </a:lnSpc>
              <a:spcBef>
                <a:spcPts val="100"/>
              </a:spcBef>
            </a:pPr>
            <a:r>
              <a:rPr sz="2600" spc="-10" dirty="0">
                <a:latin typeface="Arial MT"/>
                <a:cs typeface="Arial MT"/>
              </a:rPr>
              <a:t>Requesting</a:t>
            </a:r>
            <a:r>
              <a:rPr sz="2600" spc="-8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needed information</a:t>
            </a:r>
            <a:r>
              <a:rPr sz="2600" spc="-8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about</a:t>
            </a:r>
            <a:r>
              <a:rPr sz="2600" spc="-8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launches</a:t>
            </a:r>
            <a:r>
              <a:rPr sz="2600" spc="-11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from SpaceX</a:t>
            </a:r>
            <a:r>
              <a:rPr sz="2600" spc="-15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API</a:t>
            </a:r>
            <a:endParaRPr sz="2600">
              <a:latin typeface="Arial MT"/>
              <a:cs typeface="Arial MT"/>
            </a:endParaRPr>
          </a:p>
          <a:p>
            <a:pPr marL="324485" marR="314960" indent="-635" algn="ctr">
              <a:lnSpc>
                <a:spcPct val="111000"/>
              </a:lnSpc>
            </a:pPr>
            <a:r>
              <a:rPr sz="2600" dirty="0">
                <a:latin typeface="Arial MT"/>
                <a:cs typeface="Arial MT"/>
              </a:rPr>
              <a:t>by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applying </a:t>
            </a:r>
            <a:r>
              <a:rPr sz="2600" dirty="0">
                <a:latin typeface="Arial MT"/>
                <a:cs typeface="Arial MT"/>
              </a:rPr>
              <a:t>custom</a:t>
            </a:r>
            <a:r>
              <a:rPr sz="2600" spc="-9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functions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344505" y="2256919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30" h="3241675">
                <a:moveTo>
                  <a:pt x="3235677" y="3241319"/>
                </a:moveTo>
                <a:lnTo>
                  <a:pt x="433018" y="3241319"/>
                </a:lnTo>
                <a:lnTo>
                  <a:pt x="373134" y="3240523"/>
                </a:lnTo>
                <a:lnTo>
                  <a:pt x="321437" y="3238358"/>
                </a:lnTo>
                <a:lnTo>
                  <a:pt x="277104" y="3234144"/>
                </a:lnTo>
                <a:lnTo>
                  <a:pt x="207262" y="3216832"/>
                </a:lnTo>
                <a:lnTo>
                  <a:pt x="158604" y="3194105"/>
                </a:lnTo>
                <a:lnTo>
                  <a:pt x="115133" y="3163600"/>
                </a:lnTo>
                <a:lnTo>
                  <a:pt x="77714" y="3126182"/>
                </a:lnTo>
                <a:lnTo>
                  <a:pt x="47209" y="3082710"/>
                </a:lnTo>
                <a:lnTo>
                  <a:pt x="14118" y="3001994"/>
                </a:lnTo>
                <a:lnTo>
                  <a:pt x="7172" y="2964210"/>
                </a:lnTo>
                <a:lnTo>
                  <a:pt x="2959" y="2919879"/>
                </a:lnTo>
                <a:lnTo>
                  <a:pt x="796" y="2868182"/>
                </a:lnTo>
                <a:lnTo>
                  <a:pt x="0" y="2808300"/>
                </a:lnTo>
                <a:lnTo>
                  <a:pt x="0" y="433017"/>
                </a:lnTo>
                <a:lnTo>
                  <a:pt x="796" y="373136"/>
                </a:lnTo>
                <a:lnTo>
                  <a:pt x="2959" y="321439"/>
                </a:lnTo>
                <a:lnTo>
                  <a:pt x="7172" y="277107"/>
                </a:lnTo>
                <a:lnTo>
                  <a:pt x="24482" y="207269"/>
                </a:lnTo>
                <a:lnTo>
                  <a:pt x="47209" y="158608"/>
                </a:lnTo>
                <a:lnTo>
                  <a:pt x="77714" y="115136"/>
                </a:lnTo>
                <a:lnTo>
                  <a:pt x="115133" y="77717"/>
                </a:lnTo>
                <a:lnTo>
                  <a:pt x="158604" y="47213"/>
                </a:lnTo>
                <a:lnTo>
                  <a:pt x="239318" y="14121"/>
                </a:lnTo>
                <a:lnTo>
                  <a:pt x="277104" y="7174"/>
                </a:lnTo>
                <a:lnTo>
                  <a:pt x="321437" y="2960"/>
                </a:lnTo>
                <a:lnTo>
                  <a:pt x="373134" y="796"/>
                </a:lnTo>
                <a:lnTo>
                  <a:pt x="433018" y="0"/>
                </a:lnTo>
                <a:lnTo>
                  <a:pt x="3235677" y="0"/>
                </a:lnTo>
                <a:lnTo>
                  <a:pt x="3295558" y="796"/>
                </a:lnTo>
                <a:lnTo>
                  <a:pt x="3347257" y="2960"/>
                </a:lnTo>
                <a:lnTo>
                  <a:pt x="3391589" y="7174"/>
                </a:lnTo>
                <a:lnTo>
                  <a:pt x="3461433" y="24486"/>
                </a:lnTo>
                <a:lnTo>
                  <a:pt x="3510089" y="47213"/>
                </a:lnTo>
                <a:lnTo>
                  <a:pt x="3553559" y="77717"/>
                </a:lnTo>
                <a:lnTo>
                  <a:pt x="3590979" y="115136"/>
                </a:lnTo>
                <a:lnTo>
                  <a:pt x="3621484" y="158608"/>
                </a:lnTo>
                <a:lnTo>
                  <a:pt x="3654576" y="239324"/>
                </a:lnTo>
                <a:lnTo>
                  <a:pt x="3661521" y="277107"/>
                </a:lnTo>
                <a:lnTo>
                  <a:pt x="3665734" y="321439"/>
                </a:lnTo>
                <a:lnTo>
                  <a:pt x="3667899" y="373136"/>
                </a:lnTo>
                <a:lnTo>
                  <a:pt x="3668696" y="433017"/>
                </a:lnTo>
                <a:lnTo>
                  <a:pt x="3668696" y="2808300"/>
                </a:lnTo>
                <a:lnTo>
                  <a:pt x="3667899" y="2868182"/>
                </a:lnTo>
                <a:lnTo>
                  <a:pt x="3665734" y="2919879"/>
                </a:lnTo>
                <a:lnTo>
                  <a:pt x="3661521" y="2964210"/>
                </a:lnTo>
                <a:lnTo>
                  <a:pt x="3644213" y="3034050"/>
                </a:lnTo>
                <a:lnTo>
                  <a:pt x="3621484" y="3082710"/>
                </a:lnTo>
                <a:lnTo>
                  <a:pt x="3590979" y="3126182"/>
                </a:lnTo>
                <a:lnTo>
                  <a:pt x="3553559" y="3163600"/>
                </a:lnTo>
                <a:lnTo>
                  <a:pt x="3510089" y="3194105"/>
                </a:lnTo>
                <a:lnTo>
                  <a:pt x="3429377" y="3227196"/>
                </a:lnTo>
                <a:lnTo>
                  <a:pt x="3391589" y="3234144"/>
                </a:lnTo>
                <a:lnTo>
                  <a:pt x="3347257" y="3238358"/>
                </a:lnTo>
                <a:lnTo>
                  <a:pt x="3295558" y="3240523"/>
                </a:lnTo>
                <a:lnTo>
                  <a:pt x="3235677" y="324131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718856" y="3142396"/>
            <a:ext cx="2927350" cy="1344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 marR="5080" indent="-42545" algn="just">
              <a:lnSpc>
                <a:spcPct val="111000"/>
              </a:lnSpc>
              <a:spcBef>
                <a:spcPts val="100"/>
              </a:spcBef>
            </a:pPr>
            <a:r>
              <a:rPr sz="2600" dirty="0">
                <a:latin typeface="Arial MT"/>
                <a:cs typeface="Arial MT"/>
              </a:rPr>
              <a:t>Constructing</a:t>
            </a:r>
            <a:r>
              <a:rPr sz="2600" spc="275" dirty="0">
                <a:latin typeface="Arial MT"/>
                <a:cs typeface="Arial MT"/>
              </a:rPr>
              <a:t>   </a:t>
            </a:r>
            <a:r>
              <a:rPr sz="2600" spc="-20" dirty="0">
                <a:latin typeface="Arial MT"/>
                <a:cs typeface="Arial MT"/>
              </a:rPr>
              <a:t>data </a:t>
            </a:r>
            <a:r>
              <a:rPr sz="2600" dirty="0">
                <a:latin typeface="Arial MT"/>
                <a:cs typeface="Arial MT"/>
              </a:rPr>
              <a:t>we</a:t>
            </a:r>
            <a:r>
              <a:rPr sz="2600" spc="140" dirty="0">
                <a:latin typeface="Arial MT"/>
                <a:cs typeface="Arial MT"/>
              </a:rPr>
              <a:t>  </a:t>
            </a:r>
            <a:r>
              <a:rPr sz="2600" dirty="0">
                <a:latin typeface="Arial MT"/>
                <a:cs typeface="Arial MT"/>
              </a:rPr>
              <a:t>have</a:t>
            </a:r>
            <a:r>
              <a:rPr sz="2600" spc="145" dirty="0">
                <a:latin typeface="Arial MT"/>
                <a:cs typeface="Arial MT"/>
              </a:rPr>
              <a:t>  </a:t>
            </a:r>
            <a:r>
              <a:rPr sz="2600" spc="-10" dirty="0">
                <a:latin typeface="Arial MT"/>
                <a:cs typeface="Arial MT"/>
              </a:rPr>
              <a:t>obtained </a:t>
            </a:r>
            <a:r>
              <a:rPr sz="2600" dirty="0">
                <a:latin typeface="Arial MT"/>
                <a:cs typeface="Arial MT"/>
              </a:rPr>
              <a:t>into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dictionary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344514" y="6600304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30" h="3241675">
                <a:moveTo>
                  <a:pt x="3198943" y="3241299"/>
                </a:moveTo>
                <a:lnTo>
                  <a:pt x="469730" y="3241299"/>
                </a:lnTo>
                <a:lnTo>
                  <a:pt x="404773" y="3240434"/>
                </a:lnTo>
                <a:lnTo>
                  <a:pt x="348693" y="3238087"/>
                </a:lnTo>
                <a:lnTo>
                  <a:pt x="300603" y="3233515"/>
                </a:lnTo>
                <a:lnTo>
                  <a:pt x="224842" y="3214735"/>
                </a:lnTo>
                <a:lnTo>
                  <a:pt x="180487" y="3194802"/>
                </a:lnTo>
                <a:lnTo>
                  <a:pt x="139933" y="3168901"/>
                </a:lnTo>
                <a:lnTo>
                  <a:pt x="103721" y="3137574"/>
                </a:lnTo>
                <a:lnTo>
                  <a:pt x="72395" y="3101364"/>
                </a:lnTo>
                <a:lnTo>
                  <a:pt x="46492" y="3060810"/>
                </a:lnTo>
                <a:lnTo>
                  <a:pt x="15315" y="2981683"/>
                </a:lnTo>
                <a:lnTo>
                  <a:pt x="7780" y="2940694"/>
                </a:lnTo>
                <a:lnTo>
                  <a:pt x="3210" y="2892604"/>
                </a:lnTo>
                <a:lnTo>
                  <a:pt x="863" y="2836524"/>
                </a:lnTo>
                <a:lnTo>
                  <a:pt x="0" y="2771565"/>
                </a:lnTo>
                <a:lnTo>
                  <a:pt x="0" y="469733"/>
                </a:lnTo>
                <a:lnTo>
                  <a:pt x="863" y="404773"/>
                </a:lnTo>
                <a:lnTo>
                  <a:pt x="3210" y="348694"/>
                </a:lnTo>
                <a:lnTo>
                  <a:pt x="7780" y="300604"/>
                </a:lnTo>
                <a:lnTo>
                  <a:pt x="26555" y="224842"/>
                </a:lnTo>
                <a:lnTo>
                  <a:pt x="46492" y="180487"/>
                </a:lnTo>
                <a:lnTo>
                  <a:pt x="72395" y="139934"/>
                </a:lnTo>
                <a:lnTo>
                  <a:pt x="103721" y="103723"/>
                </a:lnTo>
                <a:lnTo>
                  <a:pt x="139933" y="72397"/>
                </a:lnTo>
                <a:lnTo>
                  <a:pt x="180487" y="46497"/>
                </a:lnTo>
                <a:lnTo>
                  <a:pt x="259615" y="15319"/>
                </a:lnTo>
                <a:lnTo>
                  <a:pt x="300603" y="7783"/>
                </a:lnTo>
                <a:lnTo>
                  <a:pt x="348693" y="3212"/>
                </a:lnTo>
                <a:lnTo>
                  <a:pt x="404773" y="863"/>
                </a:lnTo>
                <a:lnTo>
                  <a:pt x="469730" y="0"/>
                </a:lnTo>
                <a:lnTo>
                  <a:pt x="3198943" y="0"/>
                </a:lnTo>
                <a:lnTo>
                  <a:pt x="3263900" y="863"/>
                </a:lnTo>
                <a:lnTo>
                  <a:pt x="3319983" y="3212"/>
                </a:lnTo>
                <a:lnTo>
                  <a:pt x="3368071" y="7783"/>
                </a:lnTo>
                <a:lnTo>
                  <a:pt x="3443833" y="26562"/>
                </a:lnTo>
                <a:lnTo>
                  <a:pt x="3488188" y="46497"/>
                </a:lnTo>
                <a:lnTo>
                  <a:pt x="3528743" y="72397"/>
                </a:lnTo>
                <a:lnTo>
                  <a:pt x="3564954" y="103723"/>
                </a:lnTo>
                <a:lnTo>
                  <a:pt x="3596280" y="139934"/>
                </a:lnTo>
                <a:lnTo>
                  <a:pt x="3622183" y="180487"/>
                </a:lnTo>
                <a:lnTo>
                  <a:pt x="3653359" y="259615"/>
                </a:lnTo>
                <a:lnTo>
                  <a:pt x="3660895" y="300604"/>
                </a:lnTo>
                <a:lnTo>
                  <a:pt x="3665465" y="348694"/>
                </a:lnTo>
                <a:lnTo>
                  <a:pt x="3667812" y="404773"/>
                </a:lnTo>
                <a:lnTo>
                  <a:pt x="3668675" y="469733"/>
                </a:lnTo>
                <a:lnTo>
                  <a:pt x="3668675" y="2771565"/>
                </a:lnTo>
                <a:lnTo>
                  <a:pt x="3667812" y="2836524"/>
                </a:lnTo>
                <a:lnTo>
                  <a:pt x="3665465" y="2892604"/>
                </a:lnTo>
                <a:lnTo>
                  <a:pt x="3660895" y="2940694"/>
                </a:lnTo>
                <a:lnTo>
                  <a:pt x="3642120" y="3016455"/>
                </a:lnTo>
                <a:lnTo>
                  <a:pt x="3622183" y="3060810"/>
                </a:lnTo>
                <a:lnTo>
                  <a:pt x="3596280" y="3101364"/>
                </a:lnTo>
                <a:lnTo>
                  <a:pt x="3564954" y="3137574"/>
                </a:lnTo>
                <a:lnTo>
                  <a:pt x="3528743" y="3168901"/>
                </a:lnTo>
                <a:lnTo>
                  <a:pt x="3488188" y="3194802"/>
                </a:lnTo>
                <a:lnTo>
                  <a:pt x="3409059" y="3225979"/>
                </a:lnTo>
                <a:lnTo>
                  <a:pt x="3368071" y="3233515"/>
                </a:lnTo>
                <a:lnTo>
                  <a:pt x="3319983" y="3238087"/>
                </a:lnTo>
                <a:lnTo>
                  <a:pt x="3263900" y="3240434"/>
                </a:lnTo>
                <a:lnTo>
                  <a:pt x="3198943" y="32412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473920" y="7695762"/>
            <a:ext cx="3126105" cy="905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 marR="5080" indent="-157480">
              <a:lnSpc>
                <a:spcPct val="111000"/>
              </a:lnSpc>
              <a:spcBef>
                <a:spcPts val="100"/>
              </a:spcBef>
            </a:pPr>
            <a:r>
              <a:rPr sz="2600" dirty="0">
                <a:latin typeface="Arial MT"/>
                <a:cs typeface="Arial MT"/>
              </a:rPr>
              <a:t>Creating</a:t>
            </a:r>
            <a:r>
              <a:rPr sz="2600" spc="-8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8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dataframe </a:t>
            </a:r>
            <a:r>
              <a:rPr sz="2600" dirty="0">
                <a:latin typeface="Arial MT"/>
                <a:cs typeface="Arial MT"/>
              </a:rPr>
              <a:t>from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dictionary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588272" y="6600304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30" h="3241675">
                <a:moveTo>
                  <a:pt x="3198945" y="3241299"/>
                </a:moveTo>
                <a:lnTo>
                  <a:pt x="469731" y="3241299"/>
                </a:lnTo>
                <a:lnTo>
                  <a:pt x="404773" y="3240434"/>
                </a:lnTo>
                <a:lnTo>
                  <a:pt x="348693" y="3238087"/>
                </a:lnTo>
                <a:lnTo>
                  <a:pt x="300603" y="3233515"/>
                </a:lnTo>
                <a:lnTo>
                  <a:pt x="224842" y="3214735"/>
                </a:lnTo>
                <a:lnTo>
                  <a:pt x="180486" y="3194802"/>
                </a:lnTo>
                <a:lnTo>
                  <a:pt x="139932" y="3168901"/>
                </a:lnTo>
                <a:lnTo>
                  <a:pt x="103723" y="3137574"/>
                </a:lnTo>
                <a:lnTo>
                  <a:pt x="72397" y="3101364"/>
                </a:lnTo>
                <a:lnTo>
                  <a:pt x="46498" y="3060810"/>
                </a:lnTo>
                <a:lnTo>
                  <a:pt x="15321" y="2981683"/>
                </a:lnTo>
                <a:lnTo>
                  <a:pt x="7784" y="2940694"/>
                </a:lnTo>
                <a:lnTo>
                  <a:pt x="3212" y="2892604"/>
                </a:lnTo>
                <a:lnTo>
                  <a:pt x="863" y="2836524"/>
                </a:lnTo>
                <a:lnTo>
                  <a:pt x="0" y="2771565"/>
                </a:lnTo>
                <a:lnTo>
                  <a:pt x="0" y="469733"/>
                </a:lnTo>
                <a:lnTo>
                  <a:pt x="863" y="404773"/>
                </a:lnTo>
                <a:lnTo>
                  <a:pt x="3212" y="348694"/>
                </a:lnTo>
                <a:lnTo>
                  <a:pt x="7784" y="300604"/>
                </a:lnTo>
                <a:lnTo>
                  <a:pt x="26566" y="224842"/>
                </a:lnTo>
                <a:lnTo>
                  <a:pt x="46498" y="180487"/>
                </a:lnTo>
                <a:lnTo>
                  <a:pt x="72397" y="139934"/>
                </a:lnTo>
                <a:lnTo>
                  <a:pt x="103723" y="103723"/>
                </a:lnTo>
                <a:lnTo>
                  <a:pt x="139932" y="72397"/>
                </a:lnTo>
                <a:lnTo>
                  <a:pt x="180486" y="46497"/>
                </a:lnTo>
                <a:lnTo>
                  <a:pt x="259616" y="15319"/>
                </a:lnTo>
                <a:lnTo>
                  <a:pt x="300603" y="7783"/>
                </a:lnTo>
                <a:lnTo>
                  <a:pt x="348693" y="3212"/>
                </a:lnTo>
                <a:lnTo>
                  <a:pt x="404773" y="863"/>
                </a:lnTo>
                <a:lnTo>
                  <a:pt x="469731" y="0"/>
                </a:lnTo>
                <a:lnTo>
                  <a:pt x="3198945" y="0"/>
                </a:lnTo>
                <a:lnTo>
                  <a:pt x="3263904" y="863"/>
                </a:lnTo>
                <a:lnTo>
                  <a:pt x="3319987" y="3212"/>
                </a:lnTo>
                <a:lnTo>
                  <a:pt x="3368079" y="7783"/>
                </a:lnTo>
                <a:lnTo>
                  <a:pt x="3443842" y="26562"/>
                </a:lnTo>
                <a:lnTo>
                  <a:pt x="3488196" y="46497"/>
                </a:lnTo>
                <a:lnTo>
                  <a:pt x="3528747" y="72397"/>
                </a:lnTo>
                <a:lnTo>
                  <a:pt x="3564959" y="103723"/>
                </a:lnTo>
                <a:lnTo>
                  <a:pt x="3596284" y="139934"/>
                </a:lnTo>
                <a:lnTo>
                  <a:pt x="3622187" y="180487"/>
                </a:lnTo>
                <a:lnTo>
                  <a:pt x="3653365" y="259615"/>
                </a:lnTo>
                <a:lnTo>
                  <a:pt x="3660901" y="300604"/>
                </a:lnTo>
                <a:lnTo>
                  <a:pt x="3665472" y="348694"/>
                </a:lnTo>
                <a:lnTo>
                  <a:pt x="3667821" y="404773"/>
                </a:lnTo>
                <a:lnTo>
                  <a:pt x="3668687" y="469733"/>
                </a:lnTo>
                <a:lnTo>
                  <a:pt x="3668687" y="2771565"/>
                </a:lnTo>
                <a:lnTo>
                  <a:pt x="3667821" y="2836524"/>
                </a:lnTo>
                <a:lnTo>
                  <a:pt x="3665472" y="2892604"/>
                </a:lnTo>
                <a:lnTo>
                  <a:pt x="3660901" y="2940694"/>
                </a:lnTo>
                <a:lnTo>
                  <a:pt x="3642120" y="3016455"/>
                </a:lnTo>
                <a:lnTo>
                  <a:pt x="3622187" y="3060810"/>
                </a:lnTo>
                <a:lnTo>
                  <a:pt x="3596284" y="3101364"/>
                </a:lnTo>
                <a:lnTo>
                  <a:pt x="3564959" y="3137574"/>
                </a:lnTo>
                <a:lnTo>
                  <a:pt x="3528747" y="3168901"/>
                </a:lnTo>
                <a:lnTo>
                  <a:pt x="3488196" y="3194802"/>
                </a:lnTo>
                <a:lnTo>
                  <a:pt x="3409067" y="3225979"/>
                </a:lnTo>
                <a:lnTo>
                  <a:pt x="3368079" y="3233515"/>
                </a:lnTo>
                <a:lnTo>
                  <a:pt x="3319987" y="3238087"/>
                </a:lnTo>
                <a:lnTo>
                  <a:pt x="3263904" y="3240434"/>
                </a:lnTo>
                <a:lnTo>
                  <a:pt x="3198945" y="32412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138486" y="7263427"/>
            <a:ext cx="2576195" cy="178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1000"/>
              </a:lnSpc>
              <a:spcBef>
                <a:spcPts val="100"/>
              </a:spcBef>
            </a:pPr>
            <a:r>
              <a:rPr sz="2600" dirty="0">
                <a:latin typeface="Arial MT"/>
                <a:cs typeface="Arial MT"/>
              </a:rPr>
              <a:t>Filtering</a:t>
            </a:r>
            <a:r>
              <a:rPr sz="2600" spc="-14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dataframe</a:t>
            </a:r>
            <a:r>
              <a:rPr sz="2600" spc="-10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-9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only </a:t>
            </a:r>
            <a:r>
              <a:rPr sz="2600" dirty="0">
                <a:latin typeface="Arial MT"/>
                <a:cs typeface="Arial MT"/>
              </a:rPr>
              <a:t>include</a:t>
            </a:r>
            <a:r>
              <a:rPr sz="2600" spc="-114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Falcon</a:t>
            </a:r>
            <a:r>
              <a:rPr sz="2600" spc="-114" dirty="0">
                <a:latin typeface="Arial MT"/>
                <a:cs typeface="Arial MT"/>
              </a:rPr>
              <a:t> </a:t>
            </a:r>
            <a:r>
              <a:rPr sz="2600" spc="-50" dirty="0">
                <a:latin typeface="Arial MT"/>
                <a:cs typeface="Arial MT"/>
              </a:rPr>
              <a:t>9 </a:t>
            </a:r>
            <a:r>
              <a:rPr sz="2600" spc="-10" dirty="0">
                <a:latin typeface="Arial MT"/>
                <a:cs typeface="Arial MT"/>
              </a:rPr>
              <a:t>launches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832032" y="6600304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29" h="3241675">
                <a:moveTo>
                  <a:pt x="3198949" y="3241299"/>
                </a:moveTo>
                <a:lnTo>
                  <a:pt x="469732" y="3241299"/>
                </a:lnTo>
                <a:lnTo>
                  <a:pt x="404774" y="3240434"/>
                </a:lnTo>
                <a:lnTo>
                  <a:pt x="348694" y="3238087"/>
                </a:lnTo>
                <a:lnTo>
                  <a:pt x="300603" y="3233515"/>
                </a:lnTo>
                <a:lnTo>
                  <a:pt x="224844" y="3214735"/>
                </a:lnTo>
                <a:lnTo>
                  <a:pt x="180488" y="3194802"/>
                </a:lnTo>
                <a:lnTo>
                  <a:pt x="139935" y="3168901"/>
                </a:lnTo>
                <a:lnTo>
                  <a:pt x="103723" y="3137574"/>
                </a:lnTo>
                <a:lnTo>
                  <a:pt x="72397" y="3101364"/>
                </a:lnTo>
                <a:lnTo>
                  <a:pt x="46496" y="3060810"/>
                </a:lnTo>
                <a:lnTo>
                  <a:pt x="15319" y="2981683"/>
                </a:lnTo>
                <a:lnTo>
                  <a:pt x="7782" y="2940694"/>
                </a:lnTo>
                <a:lnTo>
                  <a:pt x="3212" y="2892604"/>
                </a:lnTo>
                <a:lnTo>
                  <a:pt x="863" y="2836524"/>
                </a:lnTo>
                <a:lnTo>
                  <a:pt x="0" y="2771565"/>
                </a:lnTo>
                <a:lnTo>
                  <a:pt x="0" y="469733"/>
                </a:lnTo>
                <a:lnTo>
                  <a:pt x="863" y="404773"/>
                </a:lnTo>
                <a:lnTo>
                  <a:pt x="3212" y="348694"/>
                </a:lnTo>
                <a:lnTo>
                  <a:pt x="7782" y="300604"/>
                </a:lnTo>
                <a:lnTo>
                  <a:pt x="26562" y="224842"/>
                </a:lnTo>
                <a:lnTo>
                  <a:pt x="46496" y="180487"/>
                </a:lnTo>
                <a:lnTo>
                  <a:pt x="72397" y="139934"/>
                </a:lnTo>
                <a:lnTo>
                  <a:pt x="103723" y="103723"/>
                </a:lnTo>
                <a:lnTo>
                  <a:pt x="139935" y="72397"/>
                </a:lnTo>
                <a:lnTo>
                  <a:pt x="180488" y="46497"/>
                </a:lnTo>
                <a:lnTo>
                  <a:pt x="259616" y="15319"/>
                </a:lnTo>
                <a:lnTo>
                  <a:pt x="300603" y="7783"/>
                </a:lnTo>
                <a:lnTo>
                  <a:pt x="348694" y="3212"/>
                </a:lnTo>
                <a:lnTo>
                  <a:pt x="404774" y="863"/>
                </a:lnTo>
                <a:lnTo>
                  <a:pt x="469732" y="0"/>
                </a:lnTo>
                <a:lnTo>
                  <a:pt x="3198949" y="0"/>
                </a:lnTo>
                <a:lnTo>
                  <a:pt x="3263907" y="863"/>
                </a:lnTo>
                <a:lnTo>
                  <a:pt x="3319988" y="3212"/>
                </a:lnTo>
                <a:lnTo>
                  <a:pt x="3368078" y="7783"/>
                </a:lnTo>
                <a:lnTo>
                  <a:pt x="3443838" y="26562"/>
                </a:lnTo>
                <a:lnTo>
                  <a:pt x="3488193" y="46497"/>
                </a:lnTo>
                <a:lnTo>
                  <a:pt x="3528746" y="72397"/>
                </a:lnTo>
                <a:lnTo>
                  <a:pt x="3564957" y="103723"/>
                </a:lnTo>
                <a:lnTo>
                  <a:pt x="3596285" y="139934"/>
                </a:lnTo>
                <a:lnTo>
                  <a:pt x="3622185" y="180487"/>
                </a:lnTo>
                <a:lnTo>
                  <a:pt x="3653362" y="259615"/>
                </a:lnTo>
                <a:lnTo>
                  <a:pt x="3660899" y="300604"/>
                </a:lnTo>
                <a:lnTo>
                  <a:pt x="3665470" y="348694"/>
                </a:lnTo>
                <a:lnTo>
                  <a:pt x="3667818" y="404773"/>
                </a:lnTo>
                <a:lnTo>
                  <a:pt x="3668683" y="469733"/>
                </a:lnTo>
                <a:lnTo>
                  <a:pt x="3668683" y="2771565"/>
                </a:lnTo>
                <a:lnTo>
                  <a:pt x="3667818" y="2836524"/>
                </a:lnTo>
                <a:lnTo>
                  <a:pt x="3665470" y="2892604"/>
                </a:lnTo>
                <a:lnTo>
                  <a:pt x="3660899" y="2940694"/>
                </a:lnTo>
                <a:lnTo>
                  <a:pt x="3642120" y="3016455"/>
                </a:lnTo>
                <a:lnTo>
                  <a:pt x="3622185" y="3060810"/>
                </a:lnTo>
                <a:lnTo>
                  <a:pt x="3596285" y="3101364"/>
                </a:lnTo>
                <a:lnTo>
                  <a:pt x="3564957" y="3137574"/>
                </a:lnTo>
                <a:lnTo>
                  <a:pt x="3528746" y="3168901"/>
                </a:lnTo>
                <a:lnTo>
                  <a:pt x="3488193" y="3194802"/>
                </a:lnTo>
                <a:lnTo>
                  <a:pt x="3409065" y="3225979"/>
                </a:lnTo>
                <a:lnTo>
                  <a:pt x="3368078" y="3233515"/>
                </a:lnTo>
                <a:lnTo>
                  <a:pt x="3319988" y="3238087"/>
                </a:lnTo>
                <a:lnTo>
                  <a:pt x="3263907" y="3240434"/>
                </a:lnTo>
                <a:lnTo>
                  <a:pt x="3198949" y="32412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299480" y="7041087"/>
            <a:ext cx="2741295" cy="222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1000"/>
              </a:lnSpc>
              <a:spcBef>
                <a:spcPts val="100"/>
              </a:spcBef>
            </a:pPr>
            <a:r>
              <a:rPr sz="2600" dirty="0">
                <a:latin typeface="Arial MT"/>
                <a:cs typeface="Arial MT"/>
              </a:rPr>
              <a:t>Replacing</a:t>
            </a:r>
            <a:r>
              <a:rPr sz="2600" spc="-16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missing </a:t>
            </a:r>
            <a:r>
              <a:rPr sz="2600" dirty="0">
                <a:latin typeface="Arial MT"/>
                <a:cs typeface="Arial MT"/>
              </a:rPr>
              <a:t>values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Payload </a:t>
            </a:r>
            <a:r>
              <a:rPr sz="2600" dirty="0">
                <a:latin typeface="Arial MT"/>
                <a:cs typeface="Arial MT"/>
              </a:rPr>
              <a:t>Mass</a:t>
            </a:r>
            <a:r>
              <a:rPr sz="2600" spc="-9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column</a:t>
            </a:r>
            <a:r>
              <a:rPr sz="2600" spc="-9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with </a:t>
            </a:r>
            <a:r>
              <a:rPr sz="2600" dirty="0">
                <a:latin typeface="Arial MT"/>
                <a:cs typeface="Arial MT"/>
              </a:rPr>
              <a:t>calculated</a:t>
            </a:r>
            <a:r>
              <a:rPr sz="2600" spc="-17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.mean() </a:t>
            </a:r>
            <a:r>
              <a:rPr sz="2600" dirty="0">
                <a:latin typeface="Arial MT"/>
                <a:cs typeface="Arial MT"/>
              </a:rPr>
              <a:t>for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this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column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75792" y="6600304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29" h="3241675">
                <a:moveTo>
                  <a:pt x="3198949" y="3241299"/>
                </a:moveTo>
                <a:lnTo>
                  <a:pt x="469732" y="3241299"/>
                </a:lnTo>
                <a:lnTo>
                  <a:pt x="404774" y="3240434"/>
                </a:lnTo>
                <a:lnTo>
                  <a:pt x="348693" y="3238087"/>
                </a:lnTo>
                <a:lnTo>
                  <a:pt x="300603" y="3233515"/>
                </a:lnTo>
                <a:lnTo>
                  <a:pt x="224843" y="3214735"/>
                </a:lnTo>
                <a:lnTo>
                  <a:pt x="180488" y="3194802"/>
                </a:lnTo>
                <a:lnTo>
                  <a:pt x="139934" y="3168901"/>
                </a:lnTo>
                <a:lnTo>
                  <a:pt x="103723" y="3137574"/>
                </a:lnTo>
                <a:lnTo>
                  <a:pt x="72397" y="3101364"/>
                </a:lnTo>
                <a:lnTo>
                  <a:pt x="46496" y="3060810"/>
                </a:lnTo>
                <a:lnTo>
                  <a:pt x="15319" y="2981683"/>
                </a:lnTo>
                <a:lnTo>
                  <a:pt x="7782" y="2940694"/>
                </a:lnTo>
                <a:lnTo>
                  <a:pt x="3211" y="2892604"/>
                </a:lnTo>
                <a:lnTo>
                  <a:pt x="863" y="2836524"/>
                </a:lnTo>
                <a:lnTo>
                  <a:pt x="0" y="2771565"/>
                </a:lnTo>
                <a:lnTo>
                  <a:pt x="0" y="469733"/>
                </a:lnTo>
                <a:lnTo>
                  <a:pt x="863" y="404773"/>
                </a:lnTo>
                <a:lnTo>
                  <a:pt x="3211" y="348694"/>
                </a:lnTo>
                <a:lnTo>
                  <a:pt x="7782" y="300604"/>
                </a:lnTo>
                <a:lnTo>
                  <a:pt x="26562" y="224842"/>
                </a:lnTo>
                <a:lnTo>
                  <a:pt x="46496" y="180487"/>
                </a:lnTo>
                <a:lnTo>
                  <a:pt x="72397" y="139934"/>
                </a:lnTo>
                <a:lnTo>
                  <a:pt x="103723" y="103723"/>
                </a:lnTo>
                <a:lnTo>
                  <a:pt x="139934" y="72397"/>
                </a:lnTo>
                <a:lnTo>
                  <a:pt x="180488" y="46497"/>
                </a:lnTo>
                <a:lnTo>
                  <a:pt x="259616" y="15319"/>
                </a:lnTo>
                <a:lnTo>
                  <a:pt x="300603" y="7783"/>
                </a:lnTo>
                <a:lnTo>
                  <a:pt x="348693" y="3212"/>
                </a:lnTo>
                <a:lnTo>
                  <a:pt x="404774" y="863"/>
                </a:lnTo>
                <a:lnTo>
                  <a:pt x="469732" y="0"/>
                </a:lnTo>
                <a:lnTo>
                  <a:pt x="3198949" y="0"/>
                </a:lnTo>
                <a:lnTo>
                  <a:pt x="3263908" y="863"/>
                </a:lnTo>
                <a:lnTo>
                  <a:pt x="3319988" y="3212"/>
                </a:lnTo>
                <a:lnTo>
                  <a:pt x="3368078" y="7783"/>
                </a:lnTo>
                <a:lnTo>
                  <a:pt x="3443838" y="26562"/>
                </a:lnTo>
                <a:lnTo>
                  <a:pt x="3488193" y="46497"/>
                </a:lnTo>
                <a:lnTo>
                  <a:pt x="3528746" y="72397"/>
                </a:lnTo>
                <a:lnTo>
                  <a:pt x="3564958" y="103723"/>
                </a:lnTo>
                <a:lnTo>
                  <a:pt x="3596284" y="139934"/>
                </a:lnTo>
                <a:lnTo>
                  <a:pt x="3622185" y="180487"/>
                </a:lnTo>
                <a:lnTo>
                  <a:pt x="3653362" y="259615"/>
                </a:lnTo>
                <a:lnTo>
                  <a:pt x="3660899" y="300604"/>
                </a:lnTo>
                <a:lnTo>
                  <a:pt x="3665470" y="348694"/>
                </a:lnTo>
                <a:lnTo>
                  <a:pt x="3667818" y="404773"/>
                </a:lnTo>
                <a:lnTo>
                  <a:pt x="3668683" y="469733"/>
                </a:lnTo>
                <a:lnTo>
                  <a:pt x="3668683" y="2771565"/>
                </a:lnTo>
                <a:lnTo>
                  <a:pt x="3667818" y="2836524"/>
                </a:lnTo>
                <a:lnTo>
                  <a:pt x="3665470" y="2892604"/>
                </a:lnTo>
                <a:lnTo>
                  <a:pt x="3660899" y="2940694"/>
                </a:lnTo>
                <a:lnTo>
                  <a:pt x="3642119" y="3016455"/>
                </a:lnTo>
                <a:lnTo>
                  <a:pt x="3622185" y="3060810"/>
                </a:lnTo>
                <a:lnTo>
                  <a:pt x="3596284" y="3101364"/>
                </a:lnTo>
                <a:lnTo>
                  <a:pt x="3564958" y="3137574"/>
                </a:lnTo>
                <a:lnTo>
                  <a:pt x="3528746" y="3168901"/>
                </a:lnTo>
                <a:lnTo>
                  <a:pt x="3488193" y="3194802"/>
                </a:lnTo>
                <a:lnTo>
                  <a:pt x="3409065" y="3225979"/>
                </a:lnTo>
                <a:lnTo>
                  <a:pt x="3368078" y="3233515"/>
                </a:lnTo>
                <a:lnTo>
                  <a:pt x="3319988" y="3238087"/>
                </a:lnTo>
                <a:lnTo>
                  <a:pt x="3263908" y="3240434"/>
                </a:lnTo>
                <a:lnTo>
                  <a:pt x="3198949" y="324129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19149" y="7695762"/>
            <a:ext cx="2704465" cy="90551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600" dirty="0">
                <a:latin typeface="Arial MT"/>
                <a:cs typeface="Arial MT"/>
              </a:rPr>
              <a:t>Exporting</a:t>
            </a:r>
            <a:r>
              <a:rPr sz="2600" spc="-1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10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data</a:t>
            </a:r>
            <a:endParaRPr sz="2600">
              <a:latin typeface="Arial MT"/>
              <a:cs typeface="Arial MT"/>
            </a:endParaRPr>
          </a:p>
          <a:p>
            <a:pPr marL="945515">
              <a:lnSpc>
                <a:spcPct val="100000"/>
              </a:lnSpc>
              <a:spcBef>
                <a:spcPts val="345"/>
              </a:spcBef>
            </a:pPr>
            <a:r>
              <a:rPr sz="2600" dirty="0">
                <a:latin typeface="Arial MT"/>
                <a:cs typeface="Arial MT"/>
              </a:rPr>
              <a:t>to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CSV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596152" y="3454548"/>
            <a:ext cx="887730" cy="846455"/>
            <a:chOff x="9596152" y="3454548"/>
            <a:chExt cx="887730" cy="846455"/>
          </a:xfrm>
        </p:grpSpPr>
        <p:sp>
          <p:nvSpPr>
            <p:cNvPr id="19" name="object 19"/>
            <p:cNvSpPr/>
            <p:nvPr/>
          </p:nvSpPr>
          <p:spPr>
            <a:xfrm>
              <a:off x="9622327" y="3480723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2" y="793710"/>
                  </a:moveTo>
                  <a:lnTo>
                    <a:pt x="469132" y="523848"/>
                  </a:lnTo>
                  <a:lnTo>
                    <a:pt x="0" y="523848"/>
                  </a:lnTo>
                  <a:lnTo>
                    <a:pt x="0" y="269861"/>
                  </a:lnTo>
                  <a:lnTo>
                    <a:pt x="469132" y="269861"/>
                  </a:lnTo>
                  <a:lnTo>
                    <a:pt x="469132" y="0"/>
                  </a:lnTo>
                  <a:lnTo>
                    <a:pt x="834911" y="396854"/>
                  </a:lnTo>
                  <a:lnTo>
                    <a:pt x="469132" y="79371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622327" y="3480723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2" y="523849"/>
                  </a:moveTo>
                  <a:lnTo>
                    <a:pt x="469132" y="793711"/>
                  </a:lnTo>
                  <a:lnTo>
                    <a:pt x="834911" y="396855"/>
                  </a:lnTo>
                  <a:lnTo>
                    <a:pt x="469132" y="0"/>
                  </a:lnTo>
                  <a:lnTo>
                    <a:pt x="469132" y="269861"/>
                  </a:lnTo>
                  <a:lnTo>
                    <a:pt x="0" y="269861"/>
                  </a:lnTo>
                  <a:lnTo>
                    <a:pt x="0" y="523849"/>
                  </a:lnTo>
                  <a:lnTo>
                    <a:pt x="469132" y="523849"/>
                  </a:lnTo>
                  <a:close/>
                </a:path>
              </a:pathLst>
            </a:custGeom>
            <a:ln w="52349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839911" y="3454548"/>
            <a:ext cx="887730" cy="846455"/>
            <a:chOff x="4839911" y="3454548"/>
            <a:chExt cx="887730" cy="846455"/>
          </a:xfrm>
        </p:grpSpPr>
        <p:sp>
          <p:nvSpPr>
            <p:cNvPr id="22" name="object 22"/>
            <p:cNvSpPr/>
            <p:nvPr/>
          </p:nvSpPr>
          <p:spPr>
            <a:xfrm>
              <a:off x="4866086" y="3480723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2" y="793710"/>
                  </a:moveTo>
                  <a:lnTo>
                    <a:pt x="469132" y="523848"/>
                  </a:lnTo>
                  <a:lnTo>
                    <a:pt x="0" y="523848"/>
                  </a:lnTo>
                  <a:lnTo>
                    <a:pt x="0" y="269861"/>
                  </a:lnTo>
                  <a:lnTo>
                    <a:pt x="469132" y="269861"/>
                  </a:lnTo>
                  <a:lnTo>
                    <a:pt x="469132" y="0"/>
                  </a:lnTo>
                  <a:lnTo>
                    <a:pt x="834911" y="396854"/>
                  </a:lnTo>
                  <a:lnTo>
                    <a:pt x="469132" y="79371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66086" y="3480723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2" y="523849"/>
                  </a:moveTo>
                  <a:lnTo>
                    <a:pt x="469132" y="793711"/>
                  </a:lnTo>
                  <a:lnTo>
                    <a:pt x="834911" y="396855"/>
                  </a:lnTo>
                  <a:lnTo>
                    <a:pt x="469132" y="0"/>
                  </a:lnTo>
                  <a:lnTo>
                    <a:pt x="469132" y="269861"/>
                  </a:lnTo>
                  <a:lnTo>
                    <a:pt x="0" y="269861"/>
                  </a:lnTo>
                  <a:lnTo>
                    <a:pt x="0" y="523849"/>
                  </a:lnTo>
                  <a:lnTo>
                    <a:pt x="469132" y="523849"/>
                  </a:lnTo>
                  <a:close/>
                </a:path>
              </a:pathLst>
            </a:custGeom>
            <a:ln w="52349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4352392" y="3454548"/>
            <a:ext cx="887730" cy="846455"/>
            <a:chOff x="14352392" y="3454548"/>
            <a:chExt cx="887730" cy="846455"/>
          </a:xfrm>
        </p:grpSpPr>
        <p:sp>
          <p:nvSpPr>
            <p:cNvPr id="25" name="object 25"/>
            <p:cNvSpPr/>
            <p:nvPr/>
          </p:nvSpPr>
          <p:spPr>
            <a:xfrm>
              <a:off x="14378567" y="3480723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7" y="793710"/>
                  </a:moveTo>
                  <a:lnTo>
                    <a:pt x="469137" y="523848"/>
                  </a:lnTo>
                  <a:lnTo>
                    <a:pt x="0" y="523848"/>
                  </a:lnTo>
                  <a:lnTo>
                    <a:pt x="0" y="269861"/>
                  </a:lnTo>
                  <a:lnTo>
                    <a:pt x="469137" y="269861"/>
                  </a:lnTo>
                  <a:lnTo>
                    <a:pt x="469137" y="0"/>
                  </a:lnTo>
                  <a:lnTo>
                    <a:pt x="834905" y="396854"/>
                  </a:lnTo>
                  <a:lnTo>
                    <a:pt x="469137" y="79371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378567" y="3480723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2" y="523849"/>
                  </a:moveTo>
                  <a:lnTo>
                    <a:pt x="469132" y="793711"/>
                  </a:lnTo>
                  <a:lnTo>
                    <a:pt x="834912" y="396855"/>
                  </a:lnTo>
                  <a:lnTo>
                    <a:pt x="469132" y="0"/>
                  </a:lnTo>
                  <a:lnTo>
                    <a:pt x="469132" y="269861"/>
                  </a:lnTo>
                  <a:lnTo>
                    <a:pt x="0" y="269861"/>
                  </a:lnTo>
                  <a:lnTo>
                    <a:pt x="0" y="523849"/>
                  </a:lnTo>
                  <a:lnTo>
                    <a:pt x="469132" y="523849"/>
                  </a:lnTo>
                  <a:close/>
                </a:path>
              </a:pathLst>
            </a:custGeom>
            <a:ln w="52349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4839911" y="7797924"/>
            <a:ext cx="887730" cy="846455"/>
            <a:chOff x="4839911" y="7797924"/>
            <a:chExt cx="887730" cy="846455"/>
          </a:xfrm>
        </p:grpSpPr>
        <p:sp>
          <p:nvSpPr>
            <p:cNvPr id="28" name="object 28"/>
            <p:cNvSpPr/>
            <p:nvPr/>
          </p:nvSpPr>
          <p:spPr>
            <a:xfrm>
              <a:off x="4866086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7" y="793710"/>
                  </a:moveTo>
                  <a:lnTo>
                    <a:pt x="0" y="396854"/>
                  </a:lnTo>
                  <a:lnTo>
                    <a:pt x="365777" y="0"/>
                  </a:lnTo>
                  <a:lnTo>
                    <a:pt x="365777" y="269860"/>
                  </a:lnTo>
                  <a:lnTo>
                    <a:pt x="834911" y="269860"/>
                  </a:lnTo>
                  <a:lnTo>
                    <a:pt x="834911" y="523849"/>
                  </a:lnTo>
                  <a:lnTo>
                    <a:pt x="365777" y="523849"/>
                  </a:lnTo>
                  <a:lnTo>
                    <a:pt x="365777" y="79371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66086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7" y="523848"/>
                  </a:moveTo>
                  <a:lnTo>
                    <a:pt x="365777" y="793710"/>
                  </a:lnTo>
                  <a:lnTo>
                    <a:pt x="0" y="396854"/>
                  </a:lnTo>
                  <a:lnTo>
                    <a:pt x="365777" y="0"/>
                  </a:lnTo>
                  <a:lnTo>
                    <a:pt x="365777" y="269860"/>
                  </a:lnTo>
                  <a:lnTo>
                    <a:pt x="834911" y="269860"/>
                  </a:lnTo>
                  <a:lnTo>
                    <a:pt x="834911" y="523848"/>
                  </a:lnTo>
                  <a:lnTo>
                    <a:pt x="365777" y="523848"/>
                  </a:lnTo>
                  <a:close/>
                </a:path>
              </a:pathLst>
            </a:custGeom>
            <a:ln w="52349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9605574" y="7797924"/>
            <a:ext cx="887730" cy="846455"/>
            <a:chOff x="9605574" y="7797924"/>
            <a:chExt cx="887730" cy="846455"/>
          </a:xfrm>
        </p:grpSpPr>
        <p:sp>
          <p:nvSpPr>
            <p:cNvPr id="31" name="object 31"/>
            <p:cNvSpPr/>
            <p:nvPr/>
          </p:nvSpPr>
          <p:spPr>
            <a:xfrm>
              <a:off x="9631749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8" y="793710"/>
                  </a:moveTo>
                  <a:lnTo>
                    <a:pt x="0" y="396854"/>
                  </a:lnTo>
                  <a:lnTo>
                    <a:pt x="365778" y="0"/>
                  </a:lnTo>
                  <a:lnTo>
                    <a:pt x="365778" y="269860"/>
                  </a:lnTo>
                  <a:lnTo>
                    <a:pt x="834911" y="269860"/>
                  </a:lnTo>
                  <a:lnTo>
                    <a:pt x="834911" y="523849"/>
                  </a:lnTo>
                  <a:lnTo>
                    <a:pt x="365778" y="523849"/>
                  </a:lnTo>
                  <a:lnTo>
                    <a:pt x="365778" y="79371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631749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8" y="523848"/>
                  </a:moveTo>
                  <a:lnTo>
                    <a:pt x="365778" y="793710"/>
                  </a:lnTo>
                  <a:lnTo>
                    <a:pt x="0" y="396854"/>
                  </a:lnTo>
                  <a:lnTo>
                    <a:pt x="365778" y="0"/>
                  </a:lnTo>
                  <a:lnTo>
                    <a:pt x="365778" y="269860"/>
                  </a:lnTo>
                  <a:lnTo>
                    <a:pt x="834911" y="269860"/>
                  </a:lnTo>
                  <a:lnTo>
                    <a:pt x="834911" y="523848"/>
                  </a:lnTo>
                  <a:lnTo>
                    <a:pt x="365778" y="523848"/>
                  </a:lnTo>
                  <a:close/>
                </a:path>
              </a:pathLst>
            </a:custGeom>
            <a:ln w="52349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4361810" y="7797924"/>
            <a:ext cx="887730" cy="846455"/>
            <a:chOff x="14361810" y="7797924"/>
            <a:chExt cx="887730" cy="846455"/>
          </a:xfrm>
        </p:grpSpPr>
        <p:sp>
          <p:nvSpPr>
            <p:cNvPr id="34" name="object 34"/>
            <p:cNvSpPr/>
            <p:nvPr/>
          </p:nvSpPr>
          <p:spPr>
            <a:xfrm>
              <a:off x="14387990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8" y="793710"/>
                  </a:moveTo>
                  <a:lnTo>
                    <a:pt x="0" y="396854"/>
                  </a:lnTo>
                  <a:lnTo>
                    <a:pt x="365778" y="0"/>
                  </a:lnTo>
                  <a:lnTo>
                    <a:pt x="365778" y="269860"/>
                  </a:lnTo>
                  <a:lnTo>
                    <a:pt x="834904" y="269860"/>
                  </a:lnTo>
                  <a:lnTo>
                    <a:pt x="834904" y="523849"/>
                  </a:lnTo>
                  <a:lnTo>
                    <a:pt x="365778" y="523849"/>
                  </a:lnTo>
                  <a:lnTo>
                    <a:pt x="365778" y="79371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387985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7" y="523848"/>
                  </a:moveTo>
                  <a:lnTo>
                    <a:pt x="365777" y="793710"/>
                  </a:lnTo>
                  <a:lnTo>
                    <a:pt x="0" y="396854"/>
                  </a:lnTo>
                  <a:lnTo>
                    <a:pt x="365777" y="0"/>
                  </a:lnTo>
                  <a:lnTo>
                    <a:pt x="365777" y="269860"/>
                  </a:lnTo>
                  <a:lnTo>
                    <a:pt x="834909" y="269860"/>
                  </a:lnTo>
                  <a:lnTo>
                    <a:pt x="834909" y="523848"/>
                  </a:lnTo>
                  <a:lnTo>
                    <a:pt x="365777" y="523848"/>
                  </a:lnTo>
                  <a:close/>
                </a:path>
              </a:pathLst>
            </a:custGeom>
            <a:ln w="52349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16755826" y="5608615"/>
            <a:ext cx="846455" cy="887730"/>
            <a:chOff x="16755826" y="5608615"/>
            <a:chExt cx="846455" cy="887730"/>
          </a:xfrm>
        </p:grpSpPr>
        <p:sp>
          <p:nvSpPr>
            <p:cNvPr id="37" name="object 37"/>
            <p:cNvSpPr/>
            <p:nvPr/>
          </p:nvSpPr>
          <p:spPr>
            <a:xfrm>
              <a:off x="16782001" y="5634790"/>
              <a:ext cx="793750" cy="835025"/>
            </a:xfrm>
            <a:custGeom>
              <a:avLst/>
              <a:gdLst/>
              <a:ahLst/>
              <a:cxnLst/>
              <a:rect l="l" t="t" r="r" b="b"/>
              <a:pathLst>
                <a:path w="793750" h="835025">
                  <a:moveTo>
                    <a:pt x="396846" y="834911"/>
                  </a:moveTo>
                  <a:lnTo>
                    <a:pt x="0" y="469133"/>
                  </a:lnTo>
                  <a:lnTo>
                    <a:pt x="269854" y="469133"/>
                  </a:lnTo>
                  <a:lnTo>
                    <a:pt x="269854" y="0"/>
                  </a:lnTo>
                  <a:lnTo>
                    <a:pt x="523846" y="0"/>
                  </a:lnTo>
                  <a:lnTo>
                    <a:pt x="523846" y="469133"/>
                  </a:lnTo>
                  <a:lnTo>
                    <a:pt x="793703" y="469133"/>
                  </a:lnTo>
                  <a:lnTo>
                    <a:pt x="396846" y="834911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782001" y="5634790"/>
              <a:ext cx="793750" cy="835025"/>
            </a:xfrm>
            <a:custGeom>
              <a:avLst/>
              <a:gdLst/>
              <a:ahLst/>
              <a:cxnLst/>
              <a:rect l="l" t="t" r="r" b="b"/>
              <a:pathLst>
                <a:path w="793750" h="835025">
                  <a:moveTo>
                    <a:pt x="523849" y="469132"/>
                  </a:moveTo>
                  <a:lnTo>
                    <a:pt x="793710" y="469132"/>
                  </a:lnTo>
                  <a:lnTo>
                    <a:pt x="396854" y="834911"/>
                  </a:lnTo>
                  <a:lnTo>
                    <a:pt x="0" y="469132"/>
                  </a:lnTo>
                  <a:lnTo>
                    <a:pt x="269860" y="469132"/>
                  </a:lnTo>
                  <a:lnTo>
                    <a:pt x="269860" y="0"/>
                  </a:lnTo>
                  <a:lnTo>
                    <a:pt x="523849" y="0"/>
                  </a:lnTo>
                  <a:lnTo>
                    <a:pt x="523849" y="469132"/>
                  </a:lnTo>
                  <a:close/>
                </a:path>
              </a:pathLst>
            </a:custGeom>
            <a:ln w="52349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4385089" y="303612"/>
            <a:ext cx="11452860" cy="1296656"/>
          </a:xfrm>
          <a:prstGeom prst="rect">
            <a:avLst/>
          </a:prstGeom>
        </p:spPr>
        <p:txBody>
          <a:bodyPr vert="horz" wrap="square" lIns="0" tIns="529736" rIns="0" bIns="0" rtlCol="0">
            <a:spAutoFit/>
          </a:bodyPr>
          <a:lstStyle/>
          <a:p>
            <a:pPr marL="1706245">
              <a:lnSpc>
                <a:spcPct val="100000"/>
              </a:lnSpc>
              <a:spcBef>
                <a:spcPts val="100"/>
              </a:spcBef>
            </a:pPr>
            <a:r>
              <a:rPr sz="4950" dirty="0">
                <a:solidFill>
                  <a:schemeClr val="tx1"/>
                </a:solidFill>
              </a:rPr>
              <a:t>Data</a:t>
            </a:r>
            <a:r>
              <a:rPr sz="4950" spc="-185" dirty="0">
                <a:solidFill>
                  <a:schemeClr val="tx1"/>
                </a:solidFill>
              </a:rPr>
              <a:t> </a:t>
            </a:r>
            <a:r>
              <a:rPr sz="4950" dirty="0">
                <a:solidFill>
                  <a:schemeClr val="tx1"/>
                </a:solidFill>
              </a:rPr>
              <a:t>Collection</a:t>
            </a:r>
            <a:r>
              <a:rPr sz="4950" spc="-185" dirty="0">
                <a:solidFill>
                  <a:schemeClr val="tx1"/>
                </a:solidFill>
              </a:rPr>
              <a:t> </a:t>
            </a:r>
            <a:r>
              <a:rPr sz="4950" dirty="0">
                <a:solidFill>
                  <a:schemeClr val="tx1"/>
                </a:solidFill>
              </a:rPr>
              <a:t>-</a:t>
            </a:r>
            <a:r>
              <a:rPr sz="4950" spc="-180" dirty="0">
                <a:solidFill>
                  <a:schemeClr val="tx1"/>
                </a:solidFill>
              </a:rPr>
              <a:t> </a:t>
            </a:r>
            <a:r>
              <a:rPr sz="4950" dirty="0">
                <a:solidFill>
                  <a:schemeClr val="tx1"/>
                </a:solidFill>
              </a:rPr>
              <a:t>SPACEX</a:t>
            </a:r>
            <a:r>
              <a:rPr sz="4950" spc="-185" dirty="0">
                <a:solidFill>
                  <a:schemeClr val="tx1"/>
                </a:solidFill>
              </a:rPr>
              <a:t> </a:t>
            </a:r>
            <a:r>
              <a:rPr sz="4950" spc="-25" dirty="0">
                <a:solidFill>
                  <a:schemeClr val="tx1"/>
                </a:solidFill>
              </a:rPr>
              <a:t>API</a:t>
            </a:r>
            <a:endParaRPr sz="49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792" y="2256928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29" h="3241675">
                <a:moveTo>
                  <a:pt x="3198949" y="3241300"/>
                </a:moveTo>
                <a:lnTo>
                  <a:pt x="469732" y="3241300"/>
                </a:lnTo>
                <a:lnTo>
                  <a:pt x="404774" y="3240435"/>
                </a:lnTo>
                <a:lnTo>
                  <a:pt x="348693" y="3238088"/>
                </a:lnTo>
                <a:lnTo>
                  <a:pt x="300603" y="3233516"/>
                </a:lnTo>
                <a:lnTo>
                  <a:pt x="224843" y="3214736"/>
                </a:lnTo>
                <a:lnTo>
                  <a:pt x="180488" y="3194802"/>
                </a:lnTo>
                <a:lnTo>
                  <a:pt x="139934" y="3168901"/>
                </a:lnTo>
                <a:lnTo>
                  <a:pt x="103723" y="3137574"/>
                </a:lnTo>
                <a:lnTo>
                  <a:pt x="72397" y="3101365"/>
                </a:lnTo>
                <a:lnTo>
                  <a:pt x="46496" y="3060810"/>
                </a:lnTo>
                <a:lnTo>
                  <a:pt x="15319" y="2981683"/>
                </a:lnTo>
                <a:lnTo>
                  <a:pt x="7782" y="2940695"/>
                </a:lnTo>
                <a:lnTo>
                  <a:pt x="3211" y="2892605"/>
                </a:lnTo>
                <a:lnTo>
                  <a:pt x="863" y="2836525"/>
                </a:lnTo>
                <a:lnTo>
                  <a:pt x="0" y="2771566"/>
                </a:lnTo>
                <a:lnTo>
                  <a:pt x="0" y="469732"/>
                </a:lnTo>
                <a:lnTo>
                  <a:pt x="863" y="404774"/>
                </a:lnTo>
                <a:lnTo>
                  <a:pt x="3211" y="348693"/>
                </a:lnTo>
                <a:lnTo>
                  <a:pt x="7782" y="300603"/>
                </a:lnTo>
                <a:lnTo>
                  <a:pt x="26562" y="224843"/>
                </a:lnTo>
                <a:lnTo>
                  <a:pt x="46496" y="180488"/>
                </a:lnTo>
                <a:lnTo>
                  <a:pt x="72397" y="139935"/>
                </a:lnTo>
                <a:lnTo>
                  <a:pt x="103723" y="103724"/>
                </a:lnTo>
                <a:lnTo>
                  <a:pt x="139934" y="72397"/>
                </a:lnTo>
                <a:lnTo>
                  <a:pt x="180488" y="46496"/>
                </a:lnTo>
                <a:lnTo>
                  <a:pt x="259616" y="15319"/>
                </a:lnTo>
                <a:lnTo>
                  <a:pt x="300603" y="7782"/>
                </a:lnTo>
                <a:lnTo>
                  <a:pt x="348693" y="3211"/>
                </a:lnTo>
                <a:lnTo>
                  <a:pt x="404774" y="863"/>
                </a:lnTo>
                <a:lnTo>
                  <a:pt x="469732" y="0"/>
                </a:lnTo>
                <a:lnTo>
                  <a:pt x="3198949" y="0"/>
                </a:lnTo>
                <a:lnTo>
                  <a:pt x="3263908" y="863"/>
                </a:lnTo>
                <a:lnTo>
                  <a:pt x="3319988" y="3211"/>
                </a:lnTo>
                <a:lnTo>
                  <a:pt x="3368078" y="7782"/>
                </a:lnTo>
                <a:lnTo>
                  <a:pt x="3443838" y="26562"/>
                </a:lnTo>
                <a:lnTo>
                  <a:pt x="3488193" y="46496"/>
                </a:lnTo>
                <a:lnTo>
                  <a:pt x="3528746" y="72397"/>
                </a:lnTo>
                <a:lnTo>
                  <a:pt x="3564958" y="103724"/>
                </a:lnTo>
                <a:lnTo>
                  <a:pt x="3596284" y="139935"/>
                </a:lnTo>
                <a:lnTo>
                  <a:pt x="3622185" y="180488"/>
                </a:lnTo>
                <a:lnTo>
                  <a:pt x="3653362" y="259616"/>
                </a:lnTo>
                <a:lnTo>
                  <a:pt x="3660899" y="300603"/>
                </a:lnTo>
                <a:lnTo>
                  <a:pt x="3665470" y="348693"/>
                </a:lnTo>
                <a:lnTo>
                  <a:pt x="3667818" y="404774"/>
                </a:lnTo>
                <a:lnTo>
                  <a:pt x="3668683" y="469732"/>
                </a:lnTo>
                <a:lnTo>
                  <a:pt x="3668683" y="2771566"/>
                </a:lnTo>
                <a:lnTo>
                  <a:pt x="3667818" y="2836525"/>
                </a:lnTo>
                <a:lnTo>
                  <a:pt x="3665470" y="2892605"/>
                </a:lnTo>
                <a:lnTo>
                  <a:pt x="3660899" y="2940695"/>
                </a:lnTo>
                <a:lnTo>
                  <a:pt x="3642119" y="3016455"/>
                </a:lnTo>
                <a:lnTo>
                  <a:pt x="3622185" y="3060810"/>
                </a:lnTo>
                <a:lnTo>
                  <a:pt x="3596284" y="3101365"/>
                </a:lnTo>
                <a:lnTo>
                  <a:pt x="3564958" y="3137574"/>
                </a:lnTo>
                <a:lnTo>
                  <a:pt x="3528746" y="3168901"/>
                </a:lnTo>
                <a:lnTo>
                  <a:pt x="3488193" y="3194802"/>
                </a:lnTo>
                <a:lnTo>
                  <a:pt x="3409065" y="3225979"/>
                </a:lnTo>
                <a:lnTo>
                  <a:pt x="3368078" y="3233516"/>
                </a:lnTo>
                <a:lnTo>
                  <a:pt x="3319988" y="3238088"/>
                </a:lnTo>
                <a:lnTo>
                  <a:pt x="3263908" y="3240435"/>
                </a:lnTo>
                <a:lnTo>
                  <a:pt x="3198949" y="32413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36156" y="2920053"/>
            <a:ext cx="2355850" cy="178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1000"/>
              </a:lnSpc>
              <a:spcBef>
                <a:spcPts val="100"/>
              </a:spcBef>
            </a:pPr>
            <a:r>
              <a:rPr sz="2600" spc="-10" dirty="0">
                <a:latin typeface="Arial MT"/>
                <a:cs typeface="Arial MT"/>
              </a:rPr>
              <a:t>Requesting </a:t>
            </a:r>
            <a:r>
              <a:rPr sz="2600" dirty="0">
                <a:latin typeface="Arial MT"/>
                <a:cs typeface="Arial MT"/>
              </a:rPr>
              <a:t>Falcon</a:t>
            </a:r>
            <a:r>
              <a:rPr sz="2600" spc="-6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9</a:t>
            </a:r>
            <a:r>
              <a:rPr sz="2600" spc="-6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launch </a:t>
            </a:r>
            <a:r>
              <a:rPr sz="2600" dirty="0">
                <a:latin typeface="Arial MT"/>
                <a:cs typeface="Arial MT"/>
              </a:rPr>
              <a:t>data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from </a:t>
            </a:r>
            <a:r>
              <a:rPr sz="2600" spc="-10" dirty="0">
                <a:latin typeface="Arial MT"/>
                <a:cs typeface="Arial MT"/>
              </a:rPr>
              <a:t>Wikipedia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32023" y="2256919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29" h="3241675">
                <a:moveTo>
                  <a:pt x="3235683" y="3241319"/>
                </a:moveTo>
                <a:lnTo>
                  <a:pt x="433017" y="3241319"/>
                </a:lnTo>
                <a:lnTo>
                  <a:pt x="373136" y="3240523"/>
                </a:lnTo>
                <a:lnTo>
                  <a:pt x="321438" y="3238358"/>
                </a:lnTo>
                <a:lnTo>
                  <a:pt x="277107" y="3234144"/>
                </a:lnTo>
                <a:lnTo>
                  <a:pt x="207269" y="3216832"/>
                </a:lnTo>
                <a:lnTo>
                  <a:pt x="158607" y="3194105"/>
                </a:lnTo>
                <a:lnTo>
                  <a:pt x="115136" y="3163600"/>
                </a:lnTo>
                <a:lnTo>
                  <a:pt x="77717" y="3126182"/>
                </a:lnTo>
                <a:lnTo>
                  <a:pt x="47213" y="3082710"/>
                </a:lnTo>
                <a:lnTo>
                  <a:pt x="14121" y="3001994"/>
                </a:lnTo>
                <a:lnTo>
                  <a:pt x="7174" y="2964210"/>
                </a:lnTo>
                <a:lnTo>
                  <a:pt x="2960" y="2919879"/>
                </a:lnTo>
                <a:lnTo>
                  <a:pt x="796" y="2868182"/>
                </a:lnTo>
                <a:lnTo>
                  <a:pt x="0" y="2808300"/>
                </a:lnTo>
                <a:lnTo>
                  <a:pt x="0" y="433017"/>
                </a:lnTo>
                <a:lnTo>
                  <a:pt x="796" y="373136"/>
                </a:lnTo>
                <a:lnTo>
                  <a:pt x="2960" y="321439"/>
                </a:lnTo>
                <a:lnTo>
                  <a:pt x="7174" y="277107"/>
                </a:lnTo>
                <a:lnTo>
                  <a:pt x="24486" y="207269"/>
                </a:lnTo>
                <a:lnTo>
                  <a:pt x="47213" y="158608"/>
                </a:lnTo>
                <a:lnTo>
                  <a:pt x="77717" y="115136"/>
                </a:lnTo>
                <a:lnTo>
                  <a:pt x="115136" y="77717"/>
                </a:lnTo>
                <a:lnTo>
                  <a:pt x="158607" y="47213"/>
                </a:lnTo>
                <a:lnTo>
                  <a:pt x="239323" y="14121"/>
                </a:lnTo>
                <a:lnTo>
                  <a:pt x="277107" y="7174"/>
                </a:lnTo>
                <a:lnTo>
                  <a:pt x="321438" y="2960"/>
                </a:lnTo>
                <a:lnTo>
                  <a:pt x="373136" y="796"/>
                </a:lnTo>
                <a:lnTo>
                  <a:pt x="433017" y="0"/>
                </a:lnTo>
                <a:lnTo>
                  <a:pt x="3235683" y="0"/>
                </a:lnTo>
                <a:lnTo>
                  <a:pt x="3295565" y="796"/>
                </a:lnTo>
                <a:lnTo>
                  <a:pt x="3347262" y="2960"/>
                </a:lnTo>
                <a:lnTo>
                  <a:pt x="3391594" y="7174"/>
                </a:lnTo>
                <a:lnTo>
                  <a:pt x="3461433" y="24486"/>
                </a:lnTo>
                <a:lnTo>
                  <a:pt x="3510094" y="47213"/>
                </a:lnTo>
                <a:lnTo>
                  <a:pt x="3553565" y="77717"/>
                </a:lnTo>
                <a:lnTo>
                  <a:pt x="3590983" y="115136"/>
                </a:lnTo>
                <a:lnTo>
                  <a:pt x="3621487" y="158608"/>
                </a:lnTo>
                <a:lnTo>
                  <a:pt x="3654579" y="239324"/>
                </a:lnTo>
                <a:lnTo>
                  <a:pt x="3661527" y="277107"/>
                </a:lnTo>
                <a:lnTo>
                  <a:pt x="3665741" y="321439"/>
                </a:lnTo>
                <a:lnTo>
                  <a:pt x="3667905" y="373136"/>
                </a:lnTo>
                <a:lnTo>
                  <a:pt x="3668702" y="433017"/>
                </a:lnTo>
                <a:lnTo>
                  <a:pt x="3668702" y="2808300"/>
                </a:lnTo>
                <a:lnTo>
                  <a:pt x="3667905" y="2868182"/>
                </a:lnTo>
                <a:lnTo>
                  <a:pt x="3665741" y="2919879"/>
                </a:lnTo>
                <a:lnTo>
                  <a:pt x="3661527" y="2964210"/>
                </a:lnTo>
                <a:lnTo>
                  <a:pt x="3644215" y="3034050"/>
                </a:lnTo>
                <a:lnTo>
                  <a:pt x="3621487" y="3082710"/>
                </a:lnTo>
                <a:lnTo>
                  <a:pt x="3590983" y="3126182"/>
                </a:lnTo>
                <a:lnTo>
                  <a:pt x="3553565" y="3163600"/>
                </a:lnTo>
                <a:lnTo>
                  <a:pt x="3510094" y="3194105"/>
                </a:lnTo>
                <a:lnTo>
                  <a:pt x="3429377" y="3227196"/>
                </a:lnTo>
                <a:lnTo>
                  <a:pt x="3391594" y="3234144"/>
                </a:lnTo>
                <a:lnTo>
                  <a:pt x="3347262" y="3238358"/>
                </a:lnTo>
                <a:lnTo>
                  <a:pt x="3295565" y="3240523"/>
                </a:lnTo>
                <a:lnTo>
                  <a:pt x="3235683" y="324131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43730" y="2920053"/>
            <a:ext cx="3052445" cy="178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11000"/>
              </a:lnSpc>
              <a:spcBef>
                <a:spcPts val="100"/>
              </a:spcBef>
            </a:pPr>
            <a:r>
              <a:rPr sz="2600" dirty="0">
                <a:latin typeface="Arial MT"/>
                <a:cs typeface="Arial MT"/>
              </a:rPr>
              <a:t>Creating</a:t>
            </a:r>
            <a:r>
              <a:rPr sz="2600" spc="-140" dirty="0">
                <a:latin typeface="Arial MT"/>
                <a:cs typeface="Arial MT"/>
              </a:rPr>
              <a:t> </a:t>
            </a:r>
            <a:r>
              <a:rPr sz="2600" spc="-50" dirty="0">
                <a:latin typeface="Arial MT"/>
                <a:cs typeface="Arial MT"/>
              </a:rPr>
              <a:t>a </a:t>
            </a:r>
            <a:r>
              <a:rPr sz="2600" spc="-10" dirty="0">
                <a:latin typeface="Arial MT"/>
                <a:cs typeface="Arial MT"/>
              </a:rPr>
              <a:t>BeautifulSoup</a:t>
            </a:r>
            <a:r>
              <a:rPr sz="2600" spc="-10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object </a:t>
            </a:r>
            <a:r>
              <a:rPr sz="2600" dirty="0">
                <a:latin typeface="Arial MT"/>
                <a:cs typeface="Arial MT"/>
              </a:rPr>
              <a:t>from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HTML </a:t>
            </a:r>
            <a:r>
              <a:rPr sz="2600" spc="-10" dirty="0">
                <a:latin typeface="Arial MT"/>
                <a:cs typeface="Arial MT"/>
              </a:rPr>
              <a:t>response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588263" y="2256919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30" h="3241675">
                <a:moveTo>
                  <a:pt x="3235686" y="3241319"/>
                </a:moveTo>
                <a:lnTo>
                  <a:pt x="433017" y="3241319"/>
                </a:lnTo>
                <a:lnTo>
                  <a:pt x="373135" y="3240523"/>
                </a:lnTo>
                <a:lnTo>
                  <a:pt x="321438" y="3238358"/>
                </a:lnTo>
                <a:lnTo>
                  <a:pt x="277106" y="3234144"/>
                </a:lnTo>
                <a:lnTo>
                  <a:pt x="207271" y="3216832"/>
                </a:lnTo>
                <a:lnTo>
                  <a:pt x="158608" y="3194105"/>
                </a:lnTo>
                <a:lnTo>
                  <a:pt x="115135" y="3163600"/>
                </a:lnTo>
                <a:lnTo>
                  <a:pt x="77715" y="3126182"/>
                </a:lnTo>
                <a:lnTo>
                  <a:pt x="47209" y="3082710"/>
                </a:lnTo>
                <a:lnTo>
                  <a:pt x="14118" y="3001994"/>
                </a:lnTo>
                <a:lnTo>
                  <a:pt x="7172" y="2964210"/>
                </a:lnTo>
                <a:lnTo>
                  <a:pt x="2959" y="2919879"/>
                </a:lnTo>
                <a:lnTo>
                  <a:pt x="796" y="2868182"/>
                </a:lnTo>
                <a:lnTo>
                  <a:pt x="0" y="2808300"/>
                </a:lnTo>
                <a:lnTo>
                  <a:pt x="0" y="433017"/>
                </a:lnTo>
                <a:lnTo>
                  <a:pt x="796" y="373136"/>
                </a:lnTo>
                <a:lnTo>
                  <a:pt x="2959" y="321439"/>
                </a:lnTo>
                <a:lnTo>
                  <a:pt x="7172" y="277107"/>
                </a:lnTo>
                <a:lnTo>
                  <a:pt x="24481" y="207269"/>
                </a:lnTo>
                <a:lnTo>
                  <a:pt x="47209" y="158608"/>
                </a:lnTo>
                <a:lnTo>
                  <a:pt x="77715" y="115136"/>
                </a:lnTo>
                <a:lnTo>
                  <a:pt x="115135" y="77717"/>
                </a:lnTo>
                <a:lnTo>
                  <a:pt x="158608" y="47213"/>
                </a:lnTo>
                <a:lnTo>
                  <a:pt x="239323" y="14121"/>
                </a:lnTo>
                <a:lnTo>
                  <a:pt x="277106" y="7174"/>
                </a:lnTo>
                <a:lnTo>
                  <a:pt x="321438" y="2960"/>
                </a:lnTo>
                <a:lnTo>
                  <a:pt x="373135" y="796"/>
                </a:lnTo>
                <a:lnTo>
                  <a:pt x="433017" y="0"/>
                </a:lnTo>
                <a:lnTo>
                  <a:pt x="3235686" y="0"/>
                </a:lnTo>
                <a:lnTo>
                  <a:pt x="3295566" y="796"/>
                </a:lnTo>
                <a:lnTo>
                  <a:pt x="3347263" y="2960"/>
                </a:lnTo>
                <a:lnTo>
                  <a:pt x="3391594" y="7174"/>
                </a:lnTo>
                <a:lnTo>
                  <a:pt x="3461434" y="24486"/>
                </a:lnTo>
                <a:lnTo>
                  <a:pt x="3510094" y="47213"/>
                </a:lnTo>
                <a:lnTo>
                  <a:pt x="3553566" y="77717"/>
                </a:lnTo>
                <a:lnTo>
                  <a:pt x="3590981" y="115136"/>
                </a:lnTo>
                <a:lnTo>
                  <a:pt x="3621485" y="158608"/>
                </a:lnTo>
                <a:lnTo>
                  <a:pt x="3654580" y="239324"/>
                </a:lnTo>
                <a:lnTo>
                  <a:pt x="3661529" y="277107"/>
                </a:lnTo>
                <a:lnTo>
                  <a:pt x="3665742" y="321439"/>
                </a:lnTo>
                <a:lnTo>
                  <a:pt x="3667909" y="373136"/>
                </a:lnTo>
                <a:lnTo>
                  <a:pt x="3668705" y="433017"/>
                </a:lnTo>
                <a:lnTo>
                  <a:pt x="3668705" y="2808300"/>
                </a:lnTo>
                <a:lnTo>
                  <a:pt x="3667909" y="2868182"/>
                </a:lnTo>
                <a:lnTo>
                  <a:pt x="3665742" y="2919879"/>
                </a:lnTo>
                <a:lnTo>
                  <a:pt x="3661529" y="2964210"/>
                </a:lnTo>
                <a:lnTo>
                  <a:pt x="3644213" y="3034050"/>
                </a:lnTo>
                <a:lnTo>
                  <a:pt x="3621485" y="3082710"/>
                </a:lnTo>
                <a:lnTo>
                  <a:pt x="3590981" y="3126182"/>
                </a:lnTo>
                <a:lnTo>
                  <a:pt x="3553566" y="3163600"/>
                </a:lnTo>
                <a:lnTo>
                  <a:pt x="3510094" y="3194105"/>
                </a:lnTo>
                <a:lnTo>
                  <a:pt x="3429376" y="3227196"/>
                </a:lnTo>
                <a:lnTo>
                  <a:pt x="3391594" y="3234144"/>
                </a:lnTo>
                <a:lnTo>
                  <a:pt x="3347263" y="3238358"/>
                </a:lnTo>
                <a:lnTo>
                  <a:pt x="3295566" y="3240523"/>
                </a:lnTo>
                <a:lnTo>
                  <a:pt x="3235686" y="324131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915593" y="3001739"/>
            <a:ext cx="3021330" cy="1697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latin typeface="Arial MT"/>
                <a:cs typeface="Arial MT"/>
              </a:rPr>
              <a:t>Extracting</a:t>
            </a:r>
            <a:endParaRPr sz="26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2600" dirty="0">
                <a:latin typeface="Arial MT"/>
                <a:cs typeface="Arial MT"/>
              </a:rPr>
              <a:t>all</a:t>
            </a:r>
            <a:r>
              <a:rPr sz="2600" spc="-6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column</a:t>
            </a:r>
            <a:r>
              <a:rPr sz="2600" spc="-6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names</a:t>
            </a:r>
            <a:endParaRPr sz="2600">
              <a:latin typeface="Arial MT"/>
              <a:cs typeface="Arial MT"/>
            </a:endParaRPr>
          </a:p>
          <a:p>
            <a:pPr marL="12700" marR="5080" algn="ctr">
              <a:lnSpc>
                <a:spcPct val="111000"/>
              </a:lnSpc>
            </a:pPr>
            <a:r>
              <a:rPr sz="2600" dirty="0">
                <a:latin typeface="Arial MT"/>
                <a:cs typeface="Arial MT"/>
              </a:rPr>
              <a:t>from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HTML</a:t>
            </a:r>
            <a:r>
              <a:rPr sz="2600" spc="-12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table header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344495" y="4436300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30" h="3241675">
                <a:moveTo>
                  <a:pt x="3668699" y="433019"/>
                </a:moveTo>
                <a:lnTo>
                  <a:pt x="3667899" y="373138"/>
                </a:lnTo>
                <a:lnTo>
                  <a:pt x="3665740" y="321449"/>
                </a:lnTo>
                <a:lnTo>
                  <a:pt x="3661524" y="277114"/>
                </a:lnTo>
                <a:lnTo>
                  <a:pt x="3654577" y="239331"/>
                </a:lnTo>
                <a:lnTo>
                  <a:pt x="3621494" y="158610"/>
                </a:lnTo>
                <a:lnTo>
                  <a:pt x="3590988" y="115138"/>
                </a:lnTo>
                <a:lnTo>
                  <a:pt x="3553561" y="77724"/>
                </a:lnTo>
                <a:lnTo>
                  <a:pt x="3510089" y="47218"/>
                </a:lnTo>
                <a:lnTo>
                  <a:pt x="3461423" y="24485"/>
                </a:lnTo>
                <a:lnTo>
                  <a:pt x="3391585" y="7175"/>
                </a:lnTo>
                <a:lnTo>
                  <a:pt x="3347262" y="2971"/>
                </a:lnTo>
                <a:lnTo>
                  <a:pt x="3295561" y="800"/>
                </a:lnTo>
                <a:lnTo>
                  <a:pt x="3235680" y="0"/>
                </a:lnTo>
                <a:lnTo>
                  <a:pt x="433019" y="0"/>
                </a:lnTo>
                <a:lnTo>
                  <a:pt x="373138" y="800"/>
                </a:lnTo>
                <a:lnTo>
                  <a:pt x="321437" y="2971"/>
                </a:lnTo>
                <a:lnTo>
                  <a:pt x="277114" y="7175"/>
                </a:lnTo>
                <a:lnTo>
                  <a:pt x="239318" y="14122"/>
                </a:lnTo>
                <a:lnTo>
                  <a:pt x="158610" y="47218"/>
                </a:lnTo>
                <a:lnTo>
                  <a:pt x="115138" y="77724"/>
                </a:lnTo>
                <a:lnTo>
                  <a:pt x="77724" y="115138"/>
                </a:lnTo>
                <a:lnTo>
                  <a:pt x="47218" y="158610"/>
                </a:lnTo>
                <a:lnTo>
                  <a:pt x="24485" y="207276"/>
                </a:lnTo>
                <a:lnTo>
                  <a:pt x="7175" y="277114"/>
                </a:lnTo>
                <a:lnTo>
                  <a:pt x="2959" y="321449"/>
                </a:lnTo>
                <a:lnTo>
                  <a:pt x="800" y="373138"/>
                </a:lnTo>
                <a:lnTo>
                  <a:pt x="0" y="433019"/>
                </a:lnTo>
                <a:lnTo>
                  <a:pt x="0" y="2808313"/>
                </a:lnTo>
                <a:lnTo>
                  <a:pt x="800" y="2868193"/>
                </a:lnTo>
                <a:lnTo>
                  <a:pt x="2959" y="2919882"/>
                </a:lnTo>
                <a:lnTo>
                  <a:pt x="7175" y="2964218"/>
                </a:lnTo>
                <a:lnTo>
                  <a:pt x="14122" y="3002000"/>
                </a:lnTo>
                <a:lnTo>
                  <a:pt x="47218" y="3082721"/>
                </a:lnTo>
                <a:lnTo>
                  <a:pt x="77724" y="3126181"/>
                </a:lnTo>
                <a:lnTo>
                  <a:pt x="115138" y="3163608"/>
                </a:lnTo>
                <a:lnTo>
                  <a:pt x="158610" y="3194113"/>
                </a:lnTo>
                <a:lnTo>
                  <a:pt x="207264" y="3216833"/>
                </a:lnTo>
                <a:lnTo>
                  <a:pt x="277114" y="3234144"/>
                </a:lnTo>
                <a:lnTo>
                  <a:pt x="321437" y="3238360"/>
                </a:lnTo>
                <a:lnTo>
                  <a:pt x="373138" y="3240532"/>
                </a:lnTo>
                <a:lnTo>
                  <a:pt x="433019" y="3241319"/>
                </a:lnTo>
                <a:lnTo>
                  <a:pt x="3235680" y="3241319"/>
                </a:lnTo>
                <a:lnTo>
                  <a:pt x="3295561" y="3240532"/>
                </a:lnTo>
                <a:lnTo>
                  <a:pt x="3347262" y="3238360"/>
                </a:lnTo>
                <a:lnTo>
                  <a:pt x="3391585" y="3234144"/>
                </a:lnTo>
                <a:lnTo>
                  <a:pt x="3429381" y="3227197"/>
                </a:lnTo>
                <a:lnTo>
                  <a:pt x="3510089" y="3194113"/>
                </a:lnTo>
                <a:lnTo>
                  <a:pt x="3553561" y="3163608"/>
                </a:lnTo>
                <a:lnTo>
                  <a:pt x="3590988" y="3126181"/>
                </a:lnTo>
                <a:lnTo>
                  <a:pt x="3621494" y="3082721"/>
                </a:lnTo>
                <a:lnTo>
                  <a:pt x="3644214" y="3034055"/>
                </a:lnTo>
                <a:lnTo>
                  <a:pt x="3661524" y="2964218"/>
                </a:lnTo>
                <a:lnTo>
                  <a:pt x="3665740" y="2919882"/>
                </a:lnTo>
                <a:lnTo>
                  <a:pt x="3667899" y="2868193"/>
                </a:lnTo>
                <a:lnTo>
                  <a:pt x="3668699" y="2808313"/>
                </a:lnTo>
                <a:lnTo>
                  <a:pt x="3668699" y="43301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644471" y="5321775"/>
            <a:ext cx="3067685" cy="1344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1655" marR="5080" indent="-528955">
              <a:lnSpc>
                <a:spcPct val="111000"/>
              </a:lnSpc>
              <a:spcBef>
                <a:spcPts val="100"/>
              </a:spcBef>
            </a:pPr>
            <a:r>
              <a:rPr sz="2600" dirty="0">
                <a:latin typeface="Arial MT"/>
                <a:cs typeface="Arial MT"/>
              </a:rPr>
              <a:t>Collecting</a:t>
            </a:r>
            <a:r>
              <a:rPr sz="2600" spc="-1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11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data </a:t>
            </a:r>
            <a:r>
              <a:rPr sz="2600" dirty="0">
                <a:latin typeface="Arial MT"/>
                <a:cs typeface="Arial MT"/>
              </a:rPr>
              <a:t>by</a:t>
            </a:r>
            <a:r>
              <a:rPr sz="2600" spc="-8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parsing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HTML </a:t>
            </a:r>
            <a:r>
              <a:rPr sz="2600" spc="-10" dirty="0">
                <a:latin typeface="Arial MT"/>
                <a:cs typeface="Arial MT"/>
              </a:rPr>
              <a:t>tables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588272" y="6600304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30" h="3241675">
                <a:moveTo>
                  <a:pt x="3198945" y="3241300"/>
                </a:moveTo>
                <a:lnTo>
                  <a:pt x="469731" y="3241300"/>
                </a:lnTo>
                <a:lnTo>
                  <a:pt x="404773" y="3240435"/>
                </a:lnTo>
                <a:lnTo>
                  <a:pt x="348693" y="3238088"/>
                </a:lnTo>
                <a:lnTo>
                  <a:pt x="300603" y="3233516"/>
                </a:lnTo>
                <a:lnTo>
                  <a:pt x="224842" y="3214736"/>
                </a:lnTo>
                <a:lnTo>
                  <a:pt x="180486" y="3194802"/>
                </a:lnTo>
                <a:lnTo>
                  <a:pt x="139932" y="3168902"/>
                </a:lnTo>
                <a:lnTo>
                  <a:pt x="103723" y="3137575"/>
                </a:lnTo>
                <a:lnTo>
                  <a:pt x="72397" y="3101364"/>
                </a:lnTo>
                <a:lnTo>
                  <a:pt x="46498" y="3060811"/>
                </a:lnTo>
                <a:lnTo>
                  <a:pt x="15321" y="2981684"/>
                </a:lnTo>
                <a:lnTo>
                  <a:pt x="7784" y="2940695"/>
                </a:lnTo>
                <a:lnTo>
                  <a:pt x="3212" y="2892605"/>
                </a:lnTo>
                <a:lnTo>
                  <a:pt x="863" y="2836525"/>
                </a:lnTo>
                <a:lnTo>
                  <a:pt x="0" y="2771566"/>
                </a:lnTo>
                <a:lnTo>
                  <a:pt x="0" y="469734"/>
                </a:lnTo>
                <a:lnTo>
                  <a:pt x="863" y="404774"/>
                </a:lnTo>
                <a:lnTo>
                  <a:pt x="3212" y="348695"/>
                </a:lnTo>
                <a:lnTo>
                  <a:pt x="7784" y="300603"/>
                </a:lnTo>
                <a:lnTo>
                  <a:pt x="26566" y="224843"/>
                </a:lnTo>
                <a:lnTo>
                  <a:pt x="46498" y="180488"/>
                </a:lnTo>
                <a:lnTo>
                  <a:pt x="72397" y="139935"/>
                </a:lnTo>
                <a:lnTo>
                  <a:pt x="103723" y="103724"/>
                </a:lnTo>
                <a:lnTo>
                  <a:pt x="139932" y="72398"/>
                </a:lnTo>
                <a:lnTo>
                  <a:pt x="180486" y="46496"/>
                </a:lnTo>
                <a:lnTo>
                  <a:pt x="259616" y="15320"/>
                </a:lnTo>
                <a:lnTo>
                  <a:pt x="300603" y="7782"/>
                </a:lnTo>
                <a:lnTo>
                  <a:pt x="348693" y="3211"/>
                </a:lnTo>
                <a:lnTo>
                  <a:pt x="404773" y="863"/>
                </a:lnTo>
                <a:lnTo>
                  <a:pt x="469731" y="0"/>
                </a:lnTo>
                <a:lnTo>
                  <a:pt x="3198945" y="0"/>
                </a:lnTo>
                <a:lnTo>
                  <a:pt x="3263904" y="863"/>
                </a:lnTo>
                <a:lnTo>
                  <a:pt x="3319985" y="3211"/>
                </a:lnTo>
                <a:lnTo>
                  <a:pt x="3368076" y="7782"/>
                </a:lnTo>
                <a:lnTo>
                  <a:pt x="3443832" y="26563"/>
                </a:lnTo>
                <a:lnTo>
                  <a:pt x="3488190" y="46496"/>
                </a:lnTo>
                <a:lnTo>
                  <a:pt x="3528745" y="72398"/>
                </a:lnTo>
                <a:lnTo>
                  <a:pt x="3564957" y="103724"/>
                </a:lnTo>
                <a:lnTo>
                  <a:pt x="3596284" y="139935"/>
                </a:lnTo>
                <a:lnTo>
                  <a:pt x="3622185" y="180488"/>
                </a:lnTo>
                <a:lnTo>
                  <a:pt x="3653365" y="259616"/>
                </a:lnTo>
                <a:lnTo>
                  <a:pt x="3660901" y="300603"/>
                </a:lnTo>
                <a:lnTo>
                  <a:pt x="3665472" y="348695"/>
                </a:lnTo>
                <a:lnTo>
                  <a:pt x="3667821" y="404774"/>
                </a:lnTo>
                <a:lnTo>
                  <a:pt x="3668687" y="469734"/>
                </a:lnTo>
                <a:lnTo>
                  <a:pt x="3668687" y="2771566"/>
                </a:lnTo>
                <a:lnTo>
                  <a:pt x="3667821" y="2836525"/>
                </a:lnTo>
                <a:lnTo>
                  <a:pt x="3665472" y="2892605"/>
                </a:lnTo>
                <a:lnTo>
                  <a:pt x="3660901" y="2940695"/>
                </a:lnTo>
                <a:lnTo>
                  <a:pt x="3642120" y="3016455"/>
                </a:lnTo>
                <a:lnTo>
                  <a:pt x="3622185" y="3060811"/>
                </a:lnTo>
                <a:lnTo>
                  <a:pt x="3596284" y="3101364"/>
                </a:lnTo>
                <a:lnTo>
                  <a:pt x="3564957" y="3137575"/>
                </a:lnTo>
                <a:lnTo>
                  <a:pt x="3528745" y="3168902"/>
                </a:lnTo>
                <a:lnTo>
                  <a:pt x="3488190" y="3194802"/>
                </a:lnTo>
                <a:lnTo>
                  <a:pt x="3409062" y="3225980"/>
                </a:lnTo>
                <a:lnTo>
                  <a:pt x="3368076" y="3233516"/>
                </a:lnTo>
                <a:lnTo>
                  <a:pt x="3319985" y="3238088"/>
                </a:lnTo>
                <a:lnTo>
                  <a:pt x="3263904" y="3240435"/>
                </a:lnTo>
                <a:lnTo>
                  <a:pt x="3198945" y="32413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962623" y="7485770"/>
            <a:ext cx="2927350" cy="1344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 marR="5080" indent="-42545" algn="just">
              <a:lnSpc>
                <a:spcPct val="111000"/>
              </a:lnSpc>
              <a:spcBef>
                <a:spcPts val="100"/>
              </a:spcBef>
            </a:pPr>
            <a:r>
              <a:rPr sz="2600" dirty="0">
                <a:latin typeface="Arial MT"/>
                <a:cs typeface="Arial MT"/>
              </a:rPr>
              <a:t>Constructing</a:t>
            </a:r>
            <a:r>
              <a:rPr sz="2600" spc="275" dirty="0">
                <a:latin typeface="Arial MT"/>
                <a:cs typeface="Arial MT"/>
              </a:rPr>
              <a:t>   </a:t>
            </a:r>
            <a:r>
              <a:rPr sz="2600" spc="-20" dirty="0">
                <a:latin typeface="Arial MT"/>
                <a:cs typeface="Arial MT"/>
              </a:rPr>
              <a:t>data </a:t>
            </a:r>
            <a:r>
              <a:rPr sz="2600" dirty="0">
                <a:latin typeface="Arial MT"/>
                <a:cs typeface="Arial MT"/>
              </a:rPr>
              <a:t>we</a:t>
            </a:r>
            <a:r>
              <a:rPr sz="2600" spc="140" dirty="0">
                <a:latin typeface="Arial MT"/>
                <a:cs typeface="Arial MT"/>
              </a:rPr>
              <a:t>  </a:t>
            </a:r>
            <a:r>
              <a:rPr sz="2600" dirty="0">
                <a:latin typeface="Arial MT"/>
                <a:cs typeface="Arial MT"/>
              </a:rPr>
              <a:t>have</a:t>
            </a:r>
            <a:r>
              <a:rPr sz="2600" spc="145" dirty="0">
                <a:latin typeface="Arial MT"/>
                <a:cs typeface="Arial MT"/>
              </a:rPr>
              <a:t>  </a:t>
            </a:r>
            <a:r>
              <a:rPr sz="2600" spc="-10" dirty="0">
                <a:latin typeface="Arial MT"/>
                <a:cs typeface="Arial MT"/>
              </a:rPr>
              <a:t>obtained </a:t>
            </a:r>
            <a:r>
              <a:rPr sz="2600" dirty="0">
                <a:latin typeface="Arial MT"/>
                <a:cs typeface="Arial MT"/>
              </a:rPr>
              <a:t>into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dictionary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32032" y="6600304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29" h="3241675">
                <a:moveTo>
                  <a:pt x="3198949" y="3241300"/>
                </a:moveTo>
                <a:lnTo>
                  <a:pt x="469732" y="3241300"/>
                </a:lnTo>
                <a:lnTo>
                  <a:pt x="404774" y="3240435"/>
                </a:lnTo>
                <a:lnTo>
                  <a:pt x="348694" y="3238088"/>
                </a:lnTo>
                <a:lnTo>
                  <a:pt x="300603" y="3233516"/>
                </a:lnTo>
                <a:lnTo>
                  <a:pt x="224844" y="3214736"/>
                </a:lnTo>
                <a:lnTo>
                  <a:pt x="180488" y="3194802"/>
                </a:lnTo>
                <a:lnTo>
                  <a:pt x="139935" y="3168902"/>
                </a:lnTo>
                <a:lnTo>
                  <a:pt x="103723" y="3137575"/>
                </a:lnTo>
                <a:lnTo>
                  <a:pt x="72397" y="3101364"/>
                </a:lnTo>
                <a:lnTo>
                  <a:pt x="46496" y="3060811"/>
                </a:lnTo>
                <a:lnTo>
                  <a:pt x="15319" y="2981684"/>
                </a:lnTo>
                <a:lnTo>
                  <a:pt x="7782" y="2940695"/>
                </a:lnTo>
                <a:lnTo>
                  <a:pt x="3212" y="2892605"/>
                </a:lnTo>
                <a:lnTo>
                  <a:pt x="863" y="2836525"/>
                </a:lnTo>
                <a:lnTo>
                  <a:pt x="0" y="2771566"/>
                </a:lnTo>
                <a:lnTo>
                  <a:pt x="0" y="469734"/>
                </a:lnTo>
                <a:lnTo>
                  <a:pt x="863" y="404774"/>
                </a:lnTo>
                <a:lnTo>
                  <a:pt x="3212" y="348695"/>
                </a:lnTo>
                <a:lnTo>
                  <a:pt x="7782" y="300603"/>
                </a:lnTo>
                <a:lnTo>
                  <a:pt x="26562" y="224843"/>
                </a:lnTo>
                <a:lnTo>
                  <a:pt x="46496" y="180488"/>
                </a:lnTo>
                <a:lnTo>
                  <a:pt x="72397" y="139935"/>
                </a:lnTo>
                <a:lnTo>
                  <a:pt x="103723" y="103724"/>
                </a:lnTo>
                <a:lnTo>
                  <a:pt x="139935" y="72398"/>
                </a:lnTo>
                <a:lnTo>
                  <a:pt x="180488" y="46496"/>
                </a:lnTo>
                <a:lnTo>
                  <a:pt x="259616" y="15320"/>
                </a:lnTo>
                <a:lnTo>
                  <a:pt x="300603" y="7782"/>
                </a:lnTo>
                <a:lnTo>
                  <a:pt x="348694" y="3211"/>
                </a:lnTo>
                <a:lnTo>
                  <a:pt x="404774" y="863"/>
                </a:lnTo>
                <a:lnTo>
                  <a:pt x="469732" y="0"/>
                </a:lnTo>
                <a:lnTo>
                  <a:pt x="3198949" y="0"/>
                </a:lnTo>
                <a:lnTo>
                  <a:pt x="3263907" y="863"/>
                </a:lnTo>
                <a:lnTo>
                  <a:pt x="3319988" y="3211"/>
                </a:lnTo>
                <a:lnTo>
                  <a:pt x="3368078" y="7782"/>
                </a:lnTo>
                <a:lnTo>
                  <a:pt x="3443838" y="26563"/>
                </a:lnTo>
                <a:lnTo>
                  <a:pt x="3488193" y="46496"/>
                </a:lnTo>
                <a:lnTo>
                  <a:pt x="3528746" y="72398"/>
                </a:lnTo>
                <a:lnTo>
                  <a:pt x="3564957" y="103724"/>
                </a:lnTo>
                <a:lnTo>
                  <a:pt x="3596285" y="139935"/>
                </a:lnTo>
                <a:lnTo>
                  <a:pt x="3622185" y="180488"/>
                </a:lnTo>
                <a:lnTo>
                  <a:pt x="3653362" y="259616"/>
                </a:lnTo>
                <a:lnTo>
                  <a:pt x="3660899" y="300603"/>
                </a:lnTo>
                <a:lnTo>
                  <a:pt x="3665470" y="348695"/>
                </a:lnTo>
                <a:lnTo>
                  <a:pt x="3667818" y="404774"/>
                </a:lnTo>
                <a:lnTo>
                  <a:pt x="3668683" y="469734"/>
                </a:lnTo>
                <a:lnTo>
                  <a:pt x="3668683" y="2771566"/>
                </a:lnTo>
                <a:lnTo>
                  <a:pt x="3667818" y="2836525"/>
                </a:lnTo>
                <a:lnTo>
                  <a:pt x="3665470" y="2892605"/>
                </a:lnTo>
                <a:lnTo>
                  <a:pt x="3660899" y="2940695"/>
                </a:lnTo>
                <a:lnTo>
                  <a:pt x="3642120" y="3016455"/>
                </a:lnTo>
                <a:lnTo>
                  <a:pt x="3622185" y="3060811"/>
                </a:lnTo>
                <a:lnTo>
                  <a:pt x="3596285" y="3101364"/>
                </a:lnTo>
                <a:lnTo>
                  <a:pt x="3564957" y="3137575"/>
                </a:lnTo>
                <a:lnTo>
                  <a:pt x="3528746" y="3168902"/>
                </a:lnTo>
                <a:lnTo>
                  <a:pt x="3488193" y="3194802"/>
                </a:lnTo>
                <a:lnTo>
                  <a:pt x="3409065" y="3225980"/>
                </a:lnTo>
                <a:lnTo>
                  <a:pt x="3368078" y="3233516"/>
                </a:lnTo>
                <a:lnTo>
                  <a:pt x="3319988" y="3238088"/>
                </a:lnTo>
                <a:lnTo>
                  <a:pt x="3263907" y="3240435"/>
                </a:lnTo>
                <a:lnTo>
                  <a:pt x="3198949" y="32413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61447" y="7695762"/>
            <a:ext cx="3126105" cy="905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 marR="5080" indent="-157480">
              <a:lnSpc>
                <a:spcPct val="111000"/>
              </a:lnSpc>
              <a:spcBef>
                <a:spcPts val="100"/>
              </a:spcBef>
            </a:pPr>
            <a:r>
              <a:rPr sz="2600" dirty="0">
                <a:latin typeface="Arial MT"/>
                <a:cs typeface="Arial MT"/>
              </a:rPr>
              <a:t>Creating</a:t>
            </a:r>
            <a:r>
              <a:rPr sz="2600" spc="-8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8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dataframe </a:t>
            </a:r>
            <a:r>
              <a:rPr sz="2600" dirty="0">
                <a:latin typeface="Arial MT"/>
                <a:cs typeface="Arial MT"/>
              </a:rPr>
              <a:t>from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dictionary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75792" y="6600304"/>
            <a:ext cx="3669029" cy="3241675"/>
          </a:xfrm>
          <a:custGeom>
            <a:avLst/>
            <a:gdLst/>
            <a:ahLst/>
            <a:cxnLst/>
            <a:rect l="l" t="t" r="r" b="b"/>
            <a:pathLst>
              <a:path w="3669029" h="3241675">
                <a:moveTo>
                  <a:pt x="3198949" y="3241300"/>
                </a:moveTo>
                <a:lnTo>
                  <a:pt x="469732" y="3241300"/>
                </a:lnTo>
                <a:lnTo>
                  <a:pt x="404774" y="3240435"/>
                </a:lnTo>
                <a:lnTo>
                  <a:pt x="348693" y="3238088"/>
                </a:lnTo>
                <a:lnTo>
                  <a:pt x="300603" y="3233516"/>
                </a:lnTo>
                <a:lnTo>
                  <a:pt x="224843" y="3214736"/>
                </a:lnTo>
                <a:lnTo>
                  <a:pt x="180488" y="3194802"/>
                </a:lnTo>
                <a:lnTo>
                  <a:pt x="139934" y="3168902"/>
                </a:lnTo>
                <a:lnTo>
                  <a:pt x="103723" y="3137575"/>
                </a:lnTo>
                <a:lnTo>
                  <a:pt x="72397" y="3101364"/>
                </a:lnTo>
                <a:lnTo>
                  <a:pt x="46496" y="3060811"/>
                </a:lnTo>
                <a:lnTo>
                  <a:pt x="15319" y="2981684"/>
                </a:lnTo>
                <a:lnTo>
                  <a:pt x="7782" y="2940695"/>
                </a:lnTo>
                <a:lnTo>
                  <a:pt x="3211" y="2892605"/>
                </a:lnTo>
                <a:lnTo>
                  <a:pt x="863" y="2836525"/>
                </a:lnTo>
                <a:lnTo>
                  <a:pt x="0" y="2771566"/>
                </a:lnTo>
                <a:lnTo>
                  <a:pt x="0" y="469734"/>
                </a:lnTo>
                <a:lnTo>
                  <a:pt x="863" y="404774"/>
                </a:lnTo>
                <a:lnTo>
                  <a:pt x="3211" y="348695"/>
                </a:lnTo>
                <a:lnTo>
                  <a:pt x="7782" y="300603"/>
                </a:lnTo>
                <a:lnTo>
                  <a:pt x="26562" y="224843"/>
                </a:lnTo>
                <a:lnTo>
                  <a:pt x="46496" y="180488"/>
                </a:lnTo>
                <a:lnTo>
                  <a:pt x="72397" y="139935"/>
                </a:lnTo>
                <a:lnTo>
                  <a:pt x="103723" y="103724"/>
                </a:lnTo>
                <a:lnTo>
                  <a:pt x="139934" y="72398"/>
                </a:lnTo>
                <a:lnTo>
                  <a:pt x="180488" y="46496"/>
                </a:lnTo>
                <a:lnTo>
                  <a:pt x="259616" y="15320"/>
                </a:lnTo>
                <a:lnTo>
                  <a:pt x="300603" y="7782"/>
                </a:lnTo>
                <a:lnTo>
                  <a:pt x="348693" y="3211"/>
                </a:lnTo>
                <a:lnTo>
                  <a:pt x="404774" y="863"/>
                </a:lnTo>
                <a:lnTo>
                  <a:pt x="469732" y="0"/>
                </a:lnTo>
                <a:lnTo>
                  <a:pt x="3198949" y="0"/>
                </a:lnTo>
                <a:lnTo>
                  <a:pt x="3263908" y="863"/>
                </a:lnTo>
                <a:lnTo>
                  <a:pt x="3319988" y="3211"/>
                </a:lnTo>
                <a:lnTo>
                  <a:pt x="3368078" y="7782"/>
                </a:lnTo>
                <a:lnTo>
                  <a:pt x="3443838" y="26563"/>
                </a:lnTo>
                <a:lnTo>
                  <a:pt x="3488193" y="46496"/>
                </a:lnTo>
                <a:lnTo>
                  <a:pt x="3528746" y="72398"/>
                </a:lnTo>
                <a:lnTo>
                  <a:pt x="3564958" y="103724"/>
                </a:lnTo>
                <a:lnTo>
                  <a:pt x="3596284" y="139935"/>
                </a:lnTo>
                <a:lnTo>
                  <a:pt x="3622185" y="180488"/>
                </a:lnTo>
                <a:lnTo>
                  <a:pt x="3653362" y="259616"/>
                </a:lnTo>
                <a:lnTo>
                  <a:pt x="3660899" y="300603"/>
                </a:lnTo>
                <a:lnTo>
                  <a:pt x="3665470" y="348695"/>
                </a:lnTo>
                <a:lnTo>
                  <a:pt x="3667818" y="404774"/>
                </a:lnTo>
                <a:lnTo>
                  <a:pt x="3668683" y="469734"/>
                </a:lnTo>
                <a:lnTo>
                  <a:pt x="3668683" y="2771566"/>
                </a:lnTo>
                <a:lnTo>
                  <a:pt x="3667818" y="2836525"/>
                </a:lnTo>
                <a:lnTo>
                  <a:pt x="3665470" y="2892605"/>
                </a:lnTo>
                <a:lnTo>
                  <a:pt x="3660899" y="2940695"/>
                </a:lnTo>
                <a:lnTo>
                  <a:pt x="3642119" y="3016455"/>
                </a:lnTo>
                <a:lnTo>
                  <a:pt x="3622185" y="3060811"/>
                </a:lnTo>
                <a:lnTo>
                  <a:pt x="3596284" y="3101364"/>
                </a:lnTo>
                <a:lnTo>
                  <a:pt x="3564958" y="3137575"/>
                </a:lnTo>
                <a:lnTo>
                  <a:pt x="3528746" y="3168902"/>
                </a:lnTo>
                <a:lnTo>
                  <a:pt x="3488193" y="3194802"/>
                </a:lnTo>
                <a:lnTo>
                  <a:pt x="3409065" y="3225980"/>
                </a:lnTo>
                <a:lnTo>
                  <a:pt x="3368078" y="3233516"/>
                </a:lnTo>
                <a:lnTo>
                  <a:pt x="3319988" y="3238088"/>
                </a:lnTo>
                <a:lnTo>
                  <a:pt x="3263908" y="3240435"/>
                </a:lnTo>
                <a:lnTo>
                  <a:pt x="3198949" y="32413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19149" y="7695762"/>
            <a:ext cx="2704465" cy="90551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2600" dirty="0">
                <a:latin typeface="Arial MT"/>
                <a:cs typeface="Arial MT"/>
              </a:rPr>
              <a:t>Exporting</a:t>
            </a:r>
            <a:r>
              <a:rPr sz="2600" spc="-1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10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data</a:t>
            </a:r>
            <a:endParaRPr sz="2600">
              <a:latin typeface="Arial MT"/>
              <a:cs typeface="Arial MT"/>
            </a:endParaRPr>
          </a:p>
          <a:p>
            <a:pPr marL="945515">
              <a:lnSpc>
                <a:spcPct val="100000"/>
              </a:lnSpc>
              <a:spcBef>
                <a:spcPts val="345"/>
              </a:spcBef>
            </a:pPr>
            <a:r>
              <a:rPr sz="2600" dirty="0">
                <a:latin typeface="Arial MT"/>
                <a:cs typeface="Arial MT"/>
              </a:rPr>
              <a:t>to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CSV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596149" y="3454548"/>
            <a:ext cx="887730" cy="846455"/>
            <a:chOff x="9596149" y="3454548"/>
            <a:chExt cx="887730" cy="846455"/>
          </a:xfrm>
        </p:grpSpPr>
        <p:sp>
          <p:nvSpPr>
            <p:cNvPr id="17" name="object 17"/>
            <p:cNvSpPr/>
            <p:nvPr/>
          </p:nvSpPr>
          <p:spPr>
            <a:xfrm>
              <a:off x="9622324" y="3480723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4" y="793710"/>
                  </a:moveTo>
                  <a:lnTo>
                    <a:pt x="469134" y="523848"/>
                  </a:lnTo>
                  <a:lnTo>
                    <a:pt x="0" y="523848"/>
                  </a:lnTo>
                  <a:lnTo>
                    <a:pt x="0" y="269861"/>
                  </a:lnTo>
                  <a:lnTo>
                    <a:pt x="469134" y="269861"/>
                  </a:lnTo>
                  <a:lnTo>
                    <a:pt x="469134" y="0"/>
                  </a:lnTo>
                  <a:lnTo>
                    <a:pt x="834911" y="396855"/>
                  </a:lnTo>
                  <a:lnTo>
                    <a:pt x="469134" y="79371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622324" y="3480723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2" y="523849"/>
                  </a:moveTo>
                  <a:lnTo>
                    <a:pt x="469132" y="793711"/>
                  </a:lnTo>
                  <a:lnTo>
                    <a:pt x="834911" y="396855"/>
                  </a:lnTo>
                  <a:lnTo>
                    <a:pt x="469132" y="0"/>
                  </a:lnTo>
                  <a:lnTo>
                    <a:pt x="469132" y="269861"/>
                  </a:lnTo>
                  <a:lnTo>
                    <a:pt x="0" y="269861"/>
                  </a:lnTo>
                  <a:lnTo>
                    <a:pt x="0" y="523849"/>
                  </a:lnTo>
                  <a:lnTo>
                    <a:pt x="469132" y="523849"/>
                  </a:lnTo>
                  <a:close/>
                </a:path>
              </a:pathLst>
            </a:custGeom>
            <a:ln w="52349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4839911" y="3454548"/>
            <a:ext cx="887730" cy="846455"/>
            <a:chOff x="4839911" y="3454548"/>
            <a:chExt cx="887730" cy="846455"/>
          </a:xfrm>
        </p:grpSpPr>
        <p:sp>
          <p:nvSpPr>
            <p:cNvPr id="20" name="object 20"/>
            <p:cNvSpPr/>
            <p:nvPr/>
          </p:nvSpPr>
          <p:spPr>
            <a:xfrm>
              <a:off x="4866086" y="3480723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2" y="793710"/>
                  </a:moveTo>
                  <a:lnTo>
                    <a:pt x="469132" y="523848"/>
                  </a:lnTo>
                  <a:lnTo>
                    <a:pt x="0" y="523848"/>
                  </a:lnTo>
                  <a:lnTo>
                    <a:pt x="0" y="269860"/>
                  </a:lnTo>
                  <a:lnTo>
                    <a:pt x="469132" y="269860"/>
                  </a:lnTo>
                  <a:lnTo>
                    <a:pt x="469132" y="0"/>
                  </a:lnTo>
                  <a:lnTo>
                    <a:pt x="834911" y="396854"/>
                  </a:lnTo>
                  <a:lnTo>
                    <a:pt x="469132" y="79371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66086" y="3480723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469132" y="523849"/>
                  </a:moveTo>
                  <a:lnTo>
                    <a:pt x="469132" y="793711"/>
                  </a:lnTo>
                  <a:lnTo>
                    <a:pt x="834911" y="396855"/>
                  </a:lnTo>
                  <a:lnTo>
                    <a:pt x="469132" y="0"/>
                  </a:lnTo>
                  <a:lnTo>
                    <a:pt x="469132" y="269861"/>
                  </a:lnTo>
                  <a:lnTo>
                    <a:pt x="0" y="269861"/>
                  </a:lnTo>
                  <a:lnTo>
                    <a:pt x="0" y="523849"/>
                  </a:lnTo>
                  <a:lnTo>
                    <a:pt x="469132" y="523849"/>
                  </a:lnTo>
                  <a:close/>
                </a:path>
              </a:pathLst>
            </a:custGeom>
            <a:ln w="52349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4607085" y="3501161"/>
            <a:ext cx="774065" cy="755650"/>
            <a:chOff x="14607085" y="3501161"/>
            <a:chExt cx="774065" cy="755650"/>
          </a:xfrm>
        </p:grpSpPr>
        <p:sp>
          <p:nvSpPr>
            <p:cNvPr id="23" name="object 23"/>
            <p:cNvSpPr/>
            <p:nvPr/>
          </p:nvSpPr>
          <p:spPr>
            <a:xfrm>
              <a:off x="14633261" y="3527336"/>
              <a:ext cx="721360" cy="702945"/>
            </a:xfrm>
            <a:custGeom>
              <a:avLst/>
              <a:gdLst/>
              <a:ahLst/>
              <a:cxnLst/>
              <a:rect l="l" t="t" r="r" b="b"/>
              <a:pathLst>
                <a:path w="721359" h="702945">
                  <a:moveTo>
                    <a:pt x="185921" y="702844"/>
                  </a:moveTo>
                  <a:lnTo>
                    <a:pt x="359381" y="496117"/>
                  </a:lnTo>
                  <a:lnTo>
                    <a:pt x="0" y="194564"/>
                  </a:lnTo>
                  <a:lnTo>
                    <a:pt x="163262" y="0"/>
                  </a:lnTo>
                  <a:lnTo>
                    <a:pt x="522643" y="301552"/>
                  </a:lnTo>
                  <a:lnTo>
                    <a:pt x="696103" y="94826"/>
                  </a:lnTo>
                  <a:lnTo>
                    <a:pt x="721213" y="633953"/>
                  </a:lnTo>
                  <a:lnTo>
                    <a:pt x="185921" y="702844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633260" y="3527336"/>
              <a:ext cx="721360" cy="702945"/>
            </a:xfrm>
            <a:custGeom>
              <a:avLst/>
              <a:gdLst/>
              <a:ahLst/>
              <a:cxnLst/>
              <a:rect l="l" t="t" r="r" b="b"/>
              <a:pathLst>
                <a:path w="721359" h="702945">
                  <a:moveTo>
                    <a:pt x="359377" y="496118"/>
                  </a:moveTo>
                  <a:lnTo>
                    <a:pt x="185913" y="702844"/>
                  </a:lnTo>
                  <a:lnTo>
                    <a:pt x="721209" y="633953"/>
                  </a:lnTo>
                  <a:lnTo>
                    <a:pt x="696102" y="94826"/>
                  </a:lnTo>
                  <a:lnTo>
                    <a:pt x="522638" y="301552"/>
                  </a:lnTo>
                  <a:lnTo>
                    <a:pt x="163259" y="0"/>
                  </a:lnTo>
                  <a:lnTo>
                    <a:pt x="0" y="194564"/>
                  </a:lnTo>
                  <a:lnTo>
                    <a:pt x="359377" y="496118"/>
                  </a:lnTo>
                  <a:close/>
                </a:path>
              </a:pathLst>
            </a:custGeom>
            <a:ln w="52349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4839911" y="7797924"/>
            <a:ext cx="887730" cy="846455"/>
            <a:chOff x="4839911" y="7797924"/>
            <a:chExt cx="887730" cy="846455"/>
          </a:xfrm>
        </p:grpSpPr>
        <p:sp>
          <p:nvSpPr>
            <p:cNvPr id="26" name="object 26"/>
            <p:cNvSpPr/>
            <p:nvPr/>
          </p:nvSpPr>
          <p:spPr>
            <a:xfrm>
              <a:off x="4866086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7" y="793710"/>
                  </a:moveTo>
                  <a:lnTo>
                    <a:pt x="0" y="396854"/>
                  </a:lnTo>
                  <a:lnTo>
                    <a:pt x="365777" y="0"/>
                  </a:lnTo>
                  <a:lnTo>
                    <a:pt x="365777" y="269860"/>
                  </a:lnTo>
                  <a:lnTo>
                    <a:pt x="834911" y="269860"/>
                  </a:lnTo>
                  <a:lnTo>
                    <a:pt x="834911" y="523849"/>
                  </a:lnTo>
                  <a:lnTo>
                    <a:pt x="365777" y="523849"/>
                  </a:lnTo>
                  <a:lnTo>
                    <a:pt x="365777" y="79371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66086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7" y="523848"/>
                  </a:moveTo>
                  <a:lnTo>
                    <a:pt x="365777" y="793710"/>
                  </a:lnTo>
                  <a:lnTo>
                    <a:pt x="0" y="396854"/>
                  </a:lnTo>
                  <a:lnTo>
                    <a:pt x="365777" y="0"/>
                  </a:lnTo>
                  <a:lnTo>
                    <a:pt x="365777" y="269860"/>
                  </a:lnTo>
                  <a:lnTo>
                    <a:pt x="834911" y="269860"/>
                  </a:lnTo>
                  <a:lnTo>
                    <a:pt x="834911" y="523848"/>
                  </a:lnTo>
                  <a:lnTo>
                    <a:pt x="365777" y="523848"/>
                  </a:lnTo>
                  <a:close/>
                </a:path>
              </a:pathLst>
            </a:custGeom>
            <a:ln w="52349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9605574" y="7797924"/>
            <a:ext cx="887730" cy="846455"/>
            <a:chOff x="9605574" y="7797924"/>
            <a:chExt cx="887730" cy="846455"/>
          </a:xfrm>
        </p:grpSpPr>
        <p:sp>
          <p:nvSpPr>
            <p:cNvPr id="29" name="object 29"/>
            <p:cNvSpPr/>
            <p:nvPr/>
          </p:nvSpPr>
          <p:spPr>
            <a:xfrm>
              <a:off x="9631749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8" y="793710"/>
                  </a:moveTo>
                  <a:lnTo>
                    <a:pt x="0" y="396854"/>
                  </a:lnTo>
                  <a:lnTo>
                    <a:pt x="365778" y="0"/>
                  </a:lnTo>
                  <a:lnTo>
                    <a:pt x="365778" y="269860"/>
                  </a:lnTo>
                  <a:lnTo>
                    <a:pt x="834911" y="269860"/>
                  </a:lnTo>
                  <a:lnTo>
                    <a:pt x="834911" y="523849"/>
                  </a:lnTo>
                  <a:lnTo>
                    <a:pt x="365778" y="523849"/>
                  </a:lnTo>
                  <a:lnTo>
                    <a:pt x="365778" y="79371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631749" y="7824099"/>
              <a:ext cx="835025" cy="793750"/>
            </a:xfrm>
            <a:custGeom>
              <a:avLst/>
              <a:gdLst/>
              <a:ahLst/>
              <a:cxnLst/>
              <a:rect l="l" t="t" r="r" b="b"/>
              <a:pathLst>
                <a:path w="835025" h="793750">
                  <a:moveTo>
                    <a:pt x="365778" y="523848"/>
                  </a:moveTo>
                  <a:lnTo>
                    <a:pt x="365778" y="793710"/>
                  </a:lnTo>
                  <a:lnTo>
                    <a:pt x="0" y="396854"/>
                  </a:lnTo>
                  <a:lnTo>
                    <a:pt x="365778" y="0"/>
                  </a:lnTo>
                  <a:lnTo>
                    <a:pt x="365778" y="269860"/>
                  </a:lnTo>
                  <a:lnTo>
                    <a:pt x="834911" y="269860"/>
                  </a:lnTo>
                  <a:lnTo>
                    <a:pt x="834911" y="523848"/>
                  </a:lnTo>
                  <a:lnTo>
                    <a:pt x="365778" y="523848"/>
                  </a:lnTo>
                  <a:close/>
                </a:path>
              </a:pathLst>
            </a:custGeom>
            <a:ln w="52349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4597477" y="7844538"/>
            <a:ext cx="774065" cy="755650"/>
            <a:chOff x="14597477" y="7844538"/>
            <a:chExt cx="774065" cy="755650"/>
          </a:xfrm>
        </p:grpSpPr>
        <p:sp>
          <p:nvSpPr>
            <p:cNvPr id="32" name="object 32"/>
            <p:cNvSpPr/>
            <p:nvPr/>
          </p:nvSpPr>
          <p:spPr>
            <a:xfrm>
              <a:off x="14623660" y="7870713"/>
              <a:ext cx="721360" cy="702945"/>
            </a:xfrm>
            <a:custGeom>
              <a:avLst/>
              <a:gdLst/>
              <a:ahLst/>
              <a:cxnLst/>
              <a:rect l="l" t="t" r="r" b="b"/>
              <a:pathLst>
                <a:path w="721359" h="702945">
                  <a:moveTo>
                    <a:pt x="535291" y="702844"/>
                  </a:moveTo>
                  <a:lnTo>
                    <a:pt x="0" y="633954"/>
                  </a:lnTo>
                  <a:lnTo>
                    <a:pt x="25108" y="94826"/>
                  </a:lnTo>
                  <a:lnTo>
                    <a:pt x="198567" y="301552"/>
                  </a:lnTo>
                  <a:lnTo>
                    <a:pt x="557950" y="0"/>
                  </a:lnTo>
                  <a:lnTo>
                    <a:pt x="721202" y="194564"/>
                  </a:lnTo>
                  <a:lnTo>
                    <a:pt x="361829" y="496117"/>
                  </a:lnTo>
                  <a:lnTo>
                    <a:pt x="535291" y="702844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623652" y="7870713"/>
              <a:ext cx="721360" cy="702945"/>
            </a:xfrm>
            <a:custGeom>
              <a:avLst/>
              <a:gdLst/>
              <a:ahLst/>
              <a:cxnLst/>
              <a:rect l="l" t="t" r="r" b="b"/>
              <a:pathLst>
                <a:path w="721359" h="702945">
                  <a:moveTo>
                    <a:pt x="361833" y="496118"/>
                  </a:moveTo>
                  <a:lnTo>
                    <a:pt x="535297" y="702844"/>
                  </a:lnTo>
                  <a:lnTo>
                    <a:pt x="0" y="633954"/>
                  </a:lnTo>
                  <a:lnTo>
                    <a:pt x="25108" y="94826"/>
                  </a:lnTo>
                  <a:lnTo>
                    <a:pt x="198572" y="301552"/>
                  </a:lnTo>
                  <a:lnTo>
                    <a:pt x="557949" y="0"/>
                  </a:lnTo>
                  <a:lnTo>
                    <a:pt x="721211" y="194564"/>
                  </a:lnTo>
                  <a:lnTo>
                    <a:pt x="361833" y="496118"/>
                  </a:lnTo>
                  <a:close/>
                </a:path>
              </a:pathLst>
            </a:custGeom>
            <a:ln w="52349">
              <a:solidFill>
                <a:srgbClr val="D4D4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4385089" y="303612"/>
            <a:ext cx="11452860" cy="1296656"/>
          </a:xfrm>
          <a:prstGeom prst="rect">
            <a:avLst/>
          </a:prstGeom>
        </p:spPr>
        <p:txBody>
          <a:bodyPr vert="horz" wrap="square" lIns="0" tIns="529736" rIns="0" bIns="0" rtlCol="0">
            <a:spAutoFit/>
          </a:bodyPr>
          <a:lstStyle/>
          <a:p>
            <a:pPr marL="1537335">
              <a:lnSpc>
                <a:spcPct val="100000"/>
              </a:lnSpc>
              <a:spcBef>
                <a:spcPts val="100"/>
              </a:spcBef>
            </a:pPr>
            <a:r>
              <a:rPr sz="4950" dirty="0">
                <a:solidFill>
                  <a:schemeClr val="tx1"/>
                </a:solidFill>
              </a:rPr>
              <a:t>Data</a:t>
            </a:r>
            <a:r>
              <a:rPr sz="4950" spc="-150" dirty="0">
                <a:solidFill>
                  <a:schemeClr val="tx1"/>
                </a:solidFill>
              </a:rPr>
              <a:t> </a:t>
            </a:r>
            <a:r>
              <a:rPr sz="4950" dirty="0">
                <a:solidFill>
                  <a:schemeClr val="tx1"/>
                </a:solidFill>
              </a:rPr>
              <a:t>Collection</a:t>
            </a:r>
            <a:r>
              <a:rPr sz="4950" spc="-150" dirty="0">
                <a:solidFill>
                  <a:schemeClr val="tx1"/>
                </a:solidFill>
              </a:rPr>
              <a:t> </a:t>
            </a:r>
            <a:r>
              <a:rPr sz="4950" dirty="0">
                <a:solidFill>
                  <a:schemeClr val="tx1"/>
                </a:solidFill>
              </a:rPr>
              <a:t>-</a:t>
            </a:r>
            <a:r>
              <a:rPr sz="4950" spc="-145" dirty="0">
                <a:solidFill>
                  <a:schemeClr val="tx1"/>
                </a:solidFill>
              </a:rPr>
              <a:t> </a:t>
            </a:r>
            <a:r>
              <a:rPr sz="4950" dirty="0">
                <a:solidFill>
                  <a:schemeClr val="tx1"/>
                </a:solidFill>
              </a:rPr>
              <a:t>Web</a:t>
            </a:r>
            <a:r>
              <a:rPr sz="4950" spc="-150" dirty="0">
                <a:solidFill>
                  <a:schemeClr val="tx1"/>
                </a:solidFill>
              </a:rPr>
              <a:t> </a:t>
            </a:r>
            <a:r>
              <a:rPr sz="4950" spc="-10" dirty="0">
                <a:solidFill>
                  <a:schemeClr val="tx1"/>
                </a:solidFill>
              </a:rPr>
              <a:t>scraping</a:t>
            </a:r>
            <a:endParaRPr sz="49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2561</Words>
  <Application>Microsoft Office PowerPoint</Application>
  <PresentationFormat>Custom</PresentationFormat>
  <Paragraphs>252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Arial MT</vt:lpstr>
      <vt:lpstr>Calibri</vt:lpstr>
      <vt:lpstr>Courier New</vt:lpstr>
      <vt:lpstr>Roboto</vt:lpstr>
      <vt:lpstr>Office Theme</vt:lpstr>
      <vt:lpstr>Data Science Capstone Project</vt:lpstr>
      <vt:lpstr>Outline</vt:lpstr>
      <vt:lpstr>Executive Summary</vt:lpstr>
      <vt:lpstr>Introduction</vt:lpstr>
      <vt:lpstr>Methodology</vt:lpstr>
      <vt:lpstr>Methodology</vt:lpstr>
      <vt:lpstr>Data Collection</vt:lpstr>
      <vt:lpstr>Data Collection - SPACEX API</vt:lpstr>
      <vt:lpstr>Data Collection - Web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(classiﬁcation)</vt:lpstr>
      <vt:lpstr>Results</vt:lpstr>
      <vt:lpstr>EDA with Visualization</vt:lpstr>
      <vt:lpstr>Flight Number vs Launch Site</vt:lpstr>
      <vt:lpstr>Payload vs Launch site</vt:lpstr>
      <vt:lpstr>Success rate vs Orbit type</vt:lpstr>
      <vt:lpstr>Flight Number vs Orbit type</vt:lpstr>
      <vt:lpstr>Payload mass vs Orbit type</vt:lpstr>
      <vt:lpstr>Launch success yearly trend</vt:lpstr>
      <vt:lpstr>EDA with SQL</vt:lpstr>
      <vt:lpstr>All launch site names</vt:lpstr>
      <vt:lpstr>Launch site names begin with ‘CCA’</vt:lpstr>
      <vt:lpstr>Total payload mass</vt:lpstr>
      <vt:lpstr>Average payload mass by F9 v11</vt:lpstr>
      <vt:lpstr>First successful ground landing date</vt:lpstr>
      <vt:lpstr>Successful drone ship landing with payload between 4000 and 6000</vt:lpstr>
      <vt:lpstr>Total number of successful and failure mission outcomes</vt:lpstr>
      <vt:lpstr>Boosters carried maximum payload</vt:lpstr>
      <vt:lpstr>2015 launch records</vt:lpstr>
      <vt:lpstr>Rank success count between 2010.06.04 &amp; 2017.03.20</vt:lpstr>
      <vt:lpstr>Interactive map with Folium</vt:lpstr>
      <vt:lpstr>All launch sites location markers on a global map</vt:lpstr>
      <vt:lpstr>Colour-labeled launch records on the map</vt:lpstr>
      <vt:lpstr>Distance from the launch site KSC LC-39A to its proximities</vt:lpstr>
      <vt:lpstr>Build a dashboard with Plotly Dash</vt:lpstr>
      <vt:lpstr>Launch success count for all sites</vt:lpstr>
      <vt:lpstr>Launch site with highest launch success ratio</vt:lpstr>
      <vt:lpstr>Payload Mass vs Launch Outcome for all sites</vt:lpstr>
      <vt:lpstr>Predictive analysis (Classiﬁcation)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Capstone Project</dc:title>
  <cp:lastModifiedBy>Mohammed Adnan</cp:lastModifiedBy>
  <cp:revision>2</cp:revision>
  <dcterms:created xsi:type="dcterms:W3CDTF">2025-01-30T13:16:43Z</dcterms:created>
  <dcterms:modified xsi:type="dcterms:W3CDTF">2025-01-30T13:39:45Z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2025-01-30T00:00:00Z</vt:filetime>
  </property>
  <property fmtid="{D5CDD505-2E9C-101B-9397-08002B2CF9AE}" pid="3" name="Creator">
    <vt:lpwstr>Google</vt:lpwstr>
  </property>
  <property fmtid="{D5CDD505-2E9C-101B-9397-08002B2CF9AE}" pid="4" name="LastSaved">
    <vt:filetime>2025-01-30T00:00:00Z</vt:filetime>
  </property>
  <property fmtid="{D5CDD505-2E9C-101B-9397-08002B2CF9AE}" pid="5" name="MSIP_Label_57443d00-af18-408c-9335-47b5de3ec9b9_Enabled">
    <vt:lpwstr>true</vt:lpwstr>
  </property>
  <property fmtid="{D5CDD505-2E9C-101B-9397-08002B2CF9AE}" pid="6" name="MSIP_Label_57443d00-af18-408c-9335-47b5de3ec9b9_SetDate">
    <vt:lpwstr>2025-01-30T13:17:17Z</vt:lpwstr>
  </property>
  <property fmtid="{D5CDD505-2E9C-101B-9397-08002B2CF9AE}" pid="7" name="MSIP_Label_57443d00-af18-408c-9335-47b5de3ec9b9_Method">
    <vt:lpwstr>Privileged</vt:lpwstr>
  </property>
  <property fmtid="{D5CDD505-2E9C-101B-9397-08002B2CF9AE}" pid="8" name="MSIP_Label_57443d00-af18-408c-9335-47b5de3ec9b9_Name">
    <vt:lpwstr>General v2</vt:lpwstr>
  </property>
  <property fmtid="{D5CDD505-2E9C-101B-9397-08002B2CF9AE}" pid="9" name="MSIP_Label_57443d00-af18-408c-9335-47b5de3ec9b9_SiteId">
    <vt:lpwstr>6e51e1ad-c54b-4b39-b598-0ffe9ae68fef</vt:lpwstr>
  </property>
  <property fmtid="{D5CDD505-2E9C-101B-9397-08002B2CF9AE}" pid="10" name="MSIP_Label_57443d00-af18-408c-9335-47b5de3ec9b9_ActionId">
    <vt:lpwstr>06dea855-cd5e-493b-b283-c924f16cd627</vt:lpwstr>
  </property>
  <property fmtid="{D5CDD505-2E9C-101B-9397-08002B2CF9AE}" pid="11" name="MSIP_Label_57443d00-af18-408c-9335-47b5de3ec9b9_ContentBits">
    <vt:lpwstr>2</vt:lpwstr>
  </property>
  <property fmtid="{D5CDD505-2E9C-101B-9397-08002B2CF9AE}" pid="12" name="ClassificationContentMarkingFooterLocations">
    <vt:lpwstr>Office Theme:8</vt:lpwstr>
  </property>
  <property fmtid="{D5CDD505-2E9C-101B-9397-08002B2CF9AE}" pid="13" name="ClassificationContentMarkingFooterText">
    <vt:lpwstr>General</vt:lpwstr>
  </property>
</Properties>
</file>