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76" r:id="rId3"/>
    <p:sldId id="258" r:id="rId4"/>
    <p:sldId id="277" r:id="rId5"/>
    <p:sldId id="270" r:id="rId6"/>
    <p:sldId id="267" r:id="rId7"/>
    <p:sldId id="278" r:id="rId8"/>
    <p:sldId id="264" r:id="rId9"/>
    <p:sldId id="280" r:id="rId10"/>
    <p:sldId id="281" r:id="rId11"/>
    <p:sldId id="282" r:id="rId12"/>
    <p:sldId id="283" r:id="rId13"/>
    <p:sldId id="284" r:id="rId14"/>
    <p:sldId id="285" r:id="rId15"/>
    <p:sldId id="279" r:id="rId16"/>
    <p:sldId id="28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4BFA402-4277-4AA2-8835-F1C336A910D5}">
          <p14:sldIdLst>
            <p14:sldId id="256"/>
            <p14:sldId id="276"/>
            <p14:sldId id="258"/>
            <p14:sldId id="277"/>
            <p14:sldId id="270"/>
            <p14:sldId id="267"/>
            <p14:sldId id="278"/>
            <p14:sldId id="264"/>
            <p14:sldId id="280"/>
            <p14:sldId id="281"/>
            <p14:sldId id="282"/>
            <p14:sldId id="283"/>
            <p14:sldId id="284"/>
            <p14:sldId id="285"/>
            <p14:sldId id="279"/>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CDFF"/>
    <a:srgbClr val="6DD9F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5" autoAdjust="0"/>
    <p:restoredTop sz="94660"/>
  </p:normalViewPr>
  <p:slideViewPr>
    <p:cSldViewPr snapToGrid="0">
      <p:cViewPr varScale="1">
        <p:scale>
          <a:sx n="94" d="100"/>
          <a:sy n="94" d="100"/>
        </p:scale>
        <p:origin x="355"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5/3/2020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9953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5/3/2020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49386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5/3/2020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54887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5/3/2020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12677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5/3/2020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9691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5/3/2020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59969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5/3/2020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1320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5/3/2020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26005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5/3/2020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2194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5/3/2020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1865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5/3/2020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46147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5/3/2020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06189820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2" r:id="rId6"/>
    <p:sldLayoutId id="2147483668" r:id="rId7"/>
    <p:sldLayoutId id="2147483669" r:id="rId8"/>
    <p:sldLayoutId id="2147483670" r:id="rId9"/>
    <p:sldLayoutId id="2147483671"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keyboard&#10;&#10;Description automatically generated">
            <a:extLst>
              <a:ext uri="{FF2B5EF4-FFF2-40B4-BE49-F238E27FC236}">
                <a16:creationId xmlns:a16="http://schemas.microsoft.com/office/drawing/2014/main" id="{D8C48D77-B52E-47C8-BA0C-6AA2C97CF51A}"/>
              </a:ext>
            </a:extLst>
          </p:cNvPr>
          <p:cNvPicPr>
            <a:picLocks noChangeAspect="1"/>
          </p:cNvPicPr>
          <p:nvPr/>
        </p:nvPicPr>
        <p:blipFill rotWithShape="1">
          <a:blip r:embed="rId2"/>
          <a:srcRect b="15094"/>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4638503"/>
            <a:ext cx="8384770" cy="1332634"/>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8DB39D-6D19-4C33-BE73-004D23D9F275}"/>
              </a:ext>
            </a:extLst>
          </p:cNvPr>
          <p:cNvSpPr>
            <a:spLocks noGrp="1"/>
          </p:cNvSpPr>
          <p:nvPr>
            <p:ph type="ctrTitle"/>
          </p:nvPr>
        </p:nvSpPr>
        <p:spPr>
          <a:xfrm>
            <a:off x="2103121" y="4707272"/>
            <a:ext cx="7985759" cy="897037"/>
          </a:xfrm>
        </p:spPr>
        <p:txBody>
          <a:bodyPr anchor="ctr">
            <a:normAutofit fontScale="90000"/>
          </a:bodyPr>
          <a:lstStyle/>
          <a:p>
            <a:pPr algn="ctr"/>
            <a:r>
              <a:rPr lang="en-US" sz="4000" dirty="0"/>
              <a:t>HOUSE SELECTION USING AHP &amp; TOPSIS, RIYAHD</a:t>
            </a:r>
          </a:p>
        </p:txBody>
      </p:sp>
      <p:sp>
        <p:nvSpPr>
          <p:cNvPr id="13" name="Rectangle: Rounded Corners 1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562823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F0975D8-785C-4246-A36C-1FFD7D7661D7}"/>
              </a:ext>
            </a:extLst>
          </p:cNvPr>
          <p:cNvSpPr>
            <a:spLocks noGrp="1"/>
          </p:cNvSpPr>
          <p:nvPr>
            <p:ph type="subTitle" idx="1"/>
          </p:nvPr>
        </p:nvSpPr>
        <p:spPr>
          <a:xfrm>
            <a:off x="2483110" y="5544553"/>
            <a:ext cx="6960524" cy="853167"/>
          </a:xfrm>
        </p:spPr>
        <p:txBody>
          <a:bodyPr anchor="ctr">
            <a:normAutofit fontScale="92500" lnSpcReduction="20000"/>
          </a:bodyPr>
          <a:lstStyle/>
          <a:p>
            <a:pPr>
              <a:spcBef>
                <a:spcPts val="0"/>
              </a:spcBef>
            </a:pPr>
            <a:r>
              <a:rPr lang="en-US" b="1" cap="small" dirty="0"/>
              <a:t>Sami Alharbi			201448140</a:t>
            </a:r>
          </a:p>
          <a:p>
            <a:pPr>
              <a:spcBef>
                <a:spcPts val="0"/>
              </a:spcBef>
            </a:pPr>
            <a:r>
              <a:rPr lang="en-US" b="1" cap="small" dirty="0"/>
              <a:t>Mohammed AL Sulayyim	201766890</a:t>
            </a:r>
          </a:p>
        </p:txBody>
      </p:sp>
      <p:pic>
        <p:nvPicPr>
          <p:cNvPr id="8" name="Picture 7">
            <a:extLst>
              <a:ext uri="{FF2B5EF4-FFF2-40B4-BE49-F238E27FC236}">
                <a16:creationId xmlns:a16="http://schemas.microsoft.com/office/drawing/2014/main" id="{0CBCC1AE-6406-4781-9AD6-512BB28ED21C}"/>
              </a:ext>
            </a:extLst>
          </p:cNvPr>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019309" y="166717"/>
            <a:ext cx="2965450" cy="2642985"/>
          </a:xfrm>
          <a:prstGeom prst="rect">
            <a:avLst/>
          </a:prstGeom>
        </p:spPr>
      </p:pic>
    </p:spTree>
    <p:extLst>
      <p:ext uri="{BB962C8B-B14F-4D97-AF65-F5344CB8AC3E}">
        <p14:creationId xmlns:p14="http://schemas.microsoft.com/office/powerpoint/2010/main" val="3738988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12">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14">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BF7EBD-6D90-4FAA-A90B-38489792A0C3}"/>
              </a:ext>
            </a:extLst>
          </p:cNvPr>
          <p:cNvSpPr>
            <a:spLocks noGrp="1"/>
          </p:cNvSpPr>
          <p:nvPr>
            <p:ph type="title"/>
          </p:nvPr>
        </p:nvSpPr>
        <p:spPr>
          <a:xfrm>
            <a:off x="901690" y="405575"/>
            <a:ext cx="10711658" cy="1371600"/>
          </a:xfrm>
        </p:spPr>
        <p:txBody>
          <a:bodyPr vert="horz" lIns="91440" tIns="45720" rIns="91440" bIns="45720" rtlCol="0" anchor="ctr">
            <a:normAutofit/>
          </a:bodyPr>
          <a:lstStyle/>
          <a:p>
            <a:r>
              <a:rPr lang="en-US" altLang="en-US" b="1" dirty="0"/>
              <a:t>Ranking Scale for Criteria</a:t>
            </a:r>
            <a:endParaRPr lang="en-US" b="1" dirty="0"/>
          </a:p>
        </p:txBody>
      </p:sp>
      <p:sp>
        <p:nvSpPr>
          <p:cNvPr id="23" name="Rectangle 16">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3060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059ACAC4-48BB-4EA7-ABB0-2F58AAE85081}"/>
              </a:ext>
            </a:extLst>
          </p:cNvPr>
          <p:cNvPicPr>
            <a:picLocks noGrp="1" noChangeAspect="1"/>
          </p:cNvPicPr>
          <p:nvPr>
            <p:ph idx="1"/>
          </p:nvPr>
        </p:nvPicPr>
        <p:blipFill>
          <a:blip r:embed="rId2"/>
          <a:stretch>
            <a:fillRect/>
          </a:stretch>
        </p:blipFill>
        <p:spPr>
          <a:xfrm>
            <a:off x="930696" y="2086081"/>
            <a:ext cx="10334162" cy="4206240"/>
          </a:xfrm>
          <a:prstGeom prst="rect">
            <a:avLst/>
          </a:prstGeom>
        </p:spPr>
      </p:pic>
    </p:spTree>
    <p:extLst>
      <p:ext uri="{BB962C8B-B14F-4D97-AF65-F5344CB8AC3E}">
        <p14:creationId xmlns:p14="http://schemas.microsoft.com/office/powerpoint/2010/main" val="2066953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C6C1EC-3126-4C09-9E1B-68C16E291683}"/>
              </a:ext>
            </a:extLst>
          </p:cNvPr>
          <p:cNvSpPr>
            <a:spLocks noGrp="1"/>
          </p:cNvSpPr>
          <p:nvPr>
            <p:ph type="title"/>
          </p:nvPr>
        </p:nvSpPr>
        <p:spPr>
          <a:xfrm>
            <a:off x="281355" y="459289"/>
            <a:ext cx="11691813" cy="1124577"/>
          </a:xfrm>
        </p:spPr>
        <p:txBody>
          <a:bodyPr anchor="b">
            <a:normAutofit fontScale="90000"/>
          </a:bodyPr>
          <a:lstStyle/>
          <a:p>
            <a:pPr>
              <a:spcBef>
                <a:spcPts val="0"/>
              </a:spcBef>
            </a:pPr>
            <a:r>
              <a:rPr lang="en-US" altLang="en-US" b="1" dirty="0"/>
              <a:t>Ranking Scale for Criteria</a:t>
            </a:r>
            <a:br>
              <a:rPr lang="en-US" altLang="en-US" b="1" dirty="0"/>
            </a:br>
            <a:r>
              <a:rPr lang="en-US" altLang="en-US" b="1" dirty="0"/>
              <a:t>                                                                    		</a:t>
            </a:r>
            <a:r>
              <a:rPr lang="en-US" altLang="en-US" sz="2000" dirty="0"/>
              <a:t>pairwise comparisons </a:t>
            </a:r>
            <a:endParaRPr lang="en-US" b="1" dirty="0"/>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1BA7B9A8-50F0-437E-AD3B-D1282156A59E}"/>
              </a:ext>
            </a:extLst>
          </p:cNvPr>
          <p:cNvGraphicFramePr>
            <a:graphicFrameLocks noGrp="1"/>
          </p:cNvGraphicFramePr>
          <p:nvPr>
            <p:ph idx="1"/>
            <p:extLst>
              <p:ext uri="{D42A27DB-BD31-4B8C-83A1-F6EECF244321}">
                <p14:modId xmlns:p14="http://schemas.microsoft.com/office/powerpoint/2010/main" val="1673054955"/>
              </p:ext>
            </p:extLst>
          </p:nvPr>
        </p:nvGraphicFramePr>
        <p:xfrm>
          <a:off x="281355" y="1476973"/>
          <a:ext cx="11691813" cy="4619025"/>
        </p:xfrm>
        <a:graphic>
          <a:graphicData uri="http://schemas.openxmlformats.org/drawingml/2006/table">
            <a:tbl>
              <a:tblPr firstRow="1" bandRow="1">
                <a:tableStyleId>{5C22544A-7EE6-4342-B048-85BDC9FD1C3A}</a:tableStyleId>
              </a:tblPr>
              <a:tblGrid>
                <a:gridCol w="1528961">
                  <a:extLst>
                    <a:ext uri="{9D8B030D-6E8A-4147-A177-3AD203B41FA5}">
                      <a16:colId xmlns:a16="http://schemas.microsoft.com/office/drawing/2014/main" val="2762079356"/>
                    </a:ext>
                  </a:extLst>
                </a:gridCol>
                <a:gridCol w="1059240">
                  <a:extLst>
                    <a:ext uri="{9D8B030D-6E8A-4147-A177-3AD203B41FA5}">
                      <a16:colId xmlns:a16="http://schemas.microsoft.com/office/drawing/2014/main" val="3646462661"/>
                    </a:ext>
                  </a:extLst>
                </a:gridCol>
                <a:gridCol w="1110395">
                  <a:extLst>
                    <a:ext uri="{9D8B030D-6E8A-4147-A177-3AD203B41FA5}">
                      <a16:colId xmlns:a16="http://schemas.microsoft.com/office/drawing/2014/main" val="546450083"/>
                    </a:ext>
                  </a:extLst>
                </a:gridCol>
                <a:gridCol w="1494135">
                  <a:extLst>
                    <a:ext uri="{9D8B030D-6E8A-4147-A177-3AD203B41FA5}">
                      <a16:colId xmlns:a16="http://schemas.microsoft.com/office/drawing/2014/main" val="3226092156"/>
                    </a:ext>
                  </a:extLst>
                </a:gridCol>
                <a:gridCol w="1069573">
                  <a:extLst>
                    <a:ext uri="{9D8B030D-6E8A-4147-A177-3AD203B41FA5}">
                      <a16:colId xmlns:a16="http://schemas.microsoft.com/office/drawing/2014/main" val="2394506157"/>
                    </a:ext>
                  </a:extLst>
                </a:gridCol>
                <a:gridCol w="1796228">
                  <a:extLst>
                    <a:ext uri="{9D8B030D-6E8A-4147-A177-3AD203B41FA5}">
                      <a16:colId xmlns:a16="http://schemas.microsoft.com/office/drawing/2014/main" val="1954445115"/>
                    </a:ext>
                  </a:extLst>
                </a:gridCol>
                <a:gridCol w="1771735">
                  <a:extLst>
                    <a:ext uri="{9D8B030D-6E8A-4147-A177-3AD203B41FA5}">
                      <a16:colId xmlns:a16="http://schemas.microsoft.com/office/drawing/2014/main" val="3955415643"/>
                    </a:ext>
                  </a:extLst>
                </a:gridCol>
                <a:gridCol w="865456">
                  <a:extLst>
                    <a:ext uri="{9D8B030D-6E8A-4147-A177-3AD203B41FA5}">
                      <a16:colId xmlns:a16="http://schemas.microsoft.com/office/drawing/2014/main" val="2048709144"/>
                    </a:ext>
                  </a:extLst>
                </a:gridCol>
                <a:gridCol w="996090">
                  <a:extLst>
                    <a:ext uri="{9D8B030D-6E8A-4147-A177-3AD203B41FA5}">
                      <a16:colId xmlns:a16="http://schemas.microsoft.com/office/drawing/2014/main" val="514689121"/>
                    </a:ext>
                  </a:extLst>
                </a:gridCol>
              </a:tblGrid>
              <a:tr h="442709">
                <a:tc>
                  <a:txBody>
                    <a:bodyPr/>
                    <a:lstStyle/>
                    <a:p>
                      <a:pPr algn="l" fontAlgn="b"/>
                      <a:r>
                        <a:rPr lang="en-US" sz="1700" b="1" u="none" strike="noStrike" dirty="0">
                          <a:solidFill>
                            <a:schemeClr val="bg1"/>
                          </a:solidFill>
                          <a:effectLst/>
                        </a:rPr>
                        <a:t> </a:t>
                      </a:r>
                      <a:endParaRPr lang="en-US" sz="1700" b="1" i="0" u="none" strike="noStrike" dirty="0">
                        <a:solidFill>
                          <a:schemeClr val="bg1"/>
                        </a:solidFill>
                        <a:effectLst/>
                        <a:latin typeface="Calibri" panose="020F0502020204030204" pitchFamily="34" charset="0"/>
                      </a:endParaRPr>
                    </a:p>
                  </a:txBody>
                  <a:tcPr marL="9651" marR="9651" marT="9651" marB="0" anchor="b"/>
                </a:tc>
                <a:tc>
                  <a:txBody>
                    <a:bodyPr/>
                    <a:lstStyle/>
                    <a:p>
                      <a:pPr algn="l" fontAlgn="b"/>
                      <a:r>
                        <a:rPr lang="en-US" sz="1700" u="none" strike="noStrike">
                          <a:effectLst/>
                        </a:rPr>
                        <a:t>Safety</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l" fontAlgn="b"/>
                      <a:r>
                        <a:rPr lang="en-US" sz="1700" u="none" strike="noStrike">
                          <a:effectLst/>
                        </a:rPr>
                        <a:t>Noise</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l" fontAlgn="b"/>
                      <a:r>
                        <a:rPr lang="en-US" sz="1700" u="none" strike="noStrike">
                          <a:effectLst/>
                        </a:rPr>
                        <a:t>Auto traffic</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l" fontAlgn="b"/>
                      <a:r>
                        <a:rPr lang="en-US" sz="1700" u="none" strike="noStrike" dirty="0">
                          <a:effectLst/>
                        </a:rPr>
                        <a:t>Quality</a:t>
                      </a:r>
                      <a:endParaRPr lang="en-US" sz="1700" b="0" i="0" u="none" strike="noStrike" dirty="0">
                        <a:solidFill>
                          <a:srgbClr val="000000"/>
                        </a:solidFill>
                        <a:effectLst/>
                        <a:latin typeface="Calibri" panose="020F0502020204030204" pitchFamily="34" charset="0"/>
                      </a:endParaRPr>
                    </a:p>
                  </a:txBody>
                  <a:tcPr marL="9651" marR="9651" marT="9651" marB="0" anchor="b"/>
                </a:tc>
                <a:tc>
                  <a:txBody>
                    <a:bodyPr/>
                    <a:lstStyle/>
                    <a:p>
                      <a:pPr algn="l" fontAlgn="b"/>
                      <a:r>
                        <a:rPr lang="en-US" sz="1700" u="none" strike="noStrike">
                          <a:effectLst/>
                        </a:rPr>
                        <a:t>No. bedrooms</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l" fontAlgn="b"/>
                      <a:r>
                        <a:rPr lang="en-US" sz="1700" u="none" strike="noStrike" dirty="0">
                          <a:effectLst/>
                        </a:rPr>
                        <a:t>No. bathrooms</a:t>
                      </a:r>
                      <a:endParaRPr lang="en-US" sz="1700" b="0" i="0" u="none" strike="noStrike" dirty="0">
                        <a:solidFill>
                          <a:srgbClr val="000000"/>
                        </a:solidFill>
                        <a:effectLst/>
                        <a:latin typeface="Calibri" panose="020F0502020204030204" pitchFamily="34" charset="0"/>
                      </a:endParaRPr>
                    </a:p>
                  </a:txBody>
                  <a:tcPr marL="9651" marR="9651" marT="9651" marB="0" anchor="b"/>
                </a:tc>
                <a:tc>
                  <a:txBody>
                    <a:bodyPr/>
                    <a:lstStyle/>
                    <a:p>
                      <a:pPr algn="l" fontAlgn="b"/>
                      <a:r>
                        <a:rPr lang="en-US" sz="1700" u="none" strike="noStrike">
                          <a:effectLst/>
                        </a:rPr>
                        <a:t>Size</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l" fontAlgn="b"/>
                      <a:r>
                        <a:rPr lang="en-US" sz="1700" u="none" strike="noStrike">
                          <a:effectLst/>
                        </a:rPr>
                        <a:t>Cost</a:t>
                      </a:r>
                      <a:endParaRPr lang="en-US" sz="1700" b="0" i="0" u="none" strike="noStrike">
                        <a:solidFill>
                          <a:srgbClr val="000000"/>
                        </a:solidFill>
                        <a:effectLst/>
                        <a:latin typeface="Calibri" panose="020F0502020204030204" pitchFamily="34" charset="0"/>
                      </a:endParaRPr>
                    </a:p>
                  </a:txBody>
                  <a:tcPr marL="9651" marR="9651" marT="9651" marB="0" anchor="b"/>
                </a:tc>
                <a:extLst>
                  <a:ext uri="{0D108BD9-81ED-4DB2-BD59-A6C34878D82A}">
                    <a16:rowId xmlns:a16="http://schemas.microsoft.com/office/drawing/2014/main" val="3696489625"/>
                  </a:ext>
                </a:extLst>
              </a:tr>
              <a:tr h="435383">
                <a:tc>
                  <a:txBody>
                    <a:bodyPr/>
                    <a:lstStyle/>
                    <a:p>
                      <a:pPr algn="l" fontAlgn="b"/>
                      <a:r>
                        <a:rPr lang="en-US" sz="1700" b="1" u="none" strike="noStrike" dirty="0">
                          <a:solidFill>
                            <a:schemeClr val="bg1"/>
                          </a:solidFill>
                          <a:effectLst/>
                        </a:rPr>
                        <a:t>Safety</a:t>
                      </a:r>
                      <a:endParaRPr lang="en-US" sz="1700" b="1" i="0" u="none" strike="noStrike" dirty="0">
                        <a:solidFill>
                          <a:schemeClr val="bg1"/>
                        </a:solidFill>
                        <a:effectLst/>
                        <a:latin typeface="Calibri" panose="020F0502020204030204" pitchFamily="34" charset="0"/>
                      </a:endParaRPr>
                    </a:p>
                  </a:txBody>
                  <a:tcPr marL="9651" marR="9651" marT="9651" marB="0" anchor="b">
                    <a:solidFill>
                      <a:schemeClr val="accent1"/>
                    </a:solidFill>
                  </a:tcPr>
                </a:tc>
                <a:tc>
                  <a:txBody>
                    <a:bodyPr/>
                    <a:lstStyle/>
                    <a:p>
                      <a:pPr algn="r" fontAlgn="b"/>
                      <a:r>
                        <a:rPr lang="en-US" sz="1700" u="none" strike="noStrike">
                          <a:effectLst/>
                        </a:rPr>
                        <a:t>1.00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dirty="0">
                          <a:effectLst/>
                        </a:rPr>
                        <a:t>5.00</a:t>
                      </a:r>
                      <a:endParaRPr lang="en-US" sz="1700" b="0" i="0" u="none" strike="noStrike" dirty="0">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5.00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0.33</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3.00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3.00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1.00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0.33</a:t>
                      </a:r>
                      <a:endParaRPr lang="en-US" sz="1700" b="0" i="0" u="none" strike="noStrike">
                        <a:solidFill>
                          <a:srgbClr val="000000"/>
                        </a:solidFill>
                        <a:effectLst/>
                        <a:latin typeface="Calibri" panose="020F0502020204030204" pitchFamily="34" charset="0"/>
                      </a:endParaRPr>
                    </a:p>
                  </a:txBody>
                  <a:tcPr marL="9651" marR="9651" marT="9651" marB="0" anchor="b"/>
                </a:tc>
                <a:extLst>
                  <a:ext uri="{0D108BD9-81ED-4DB2-BD59-A6C34878D82A}">
                    <a16:rowId xmlns:a16="http://schemas.microsoft.com/office/drawing/2014/main" val="3227833519"/>
                  </a:ext>
                </a:extLst>
              </a:tr>
              <a:tr h="435383">
                <a:tc>
                  <a:txBody>
                    <a:bodyPr/>
                    <a:lstStyle/>
                    <a:p>
                      <a:pPr algn="l" fontAlgn="b"/>
                      <a:r>
                        <a:rPr lang="en-US" sz="1700" b="1" u="none" strike="noStrike" dirty="0">
                          <a:solidFill>
                            <a:schemeClr val="bg1"/>
                          </a:solidFill>
                          <a:effectLst/>
                        </a:rPr>
                        <a:t>Noise</a:t>
                      </a:r>
                      <a:endParaRPr lang="en-US" sz="1700" b="1" i="0" u="none" strike="noStrike" dirty="0">
                        <a:solidFill>
                          <a:schemeClr val="bg1"/>
                        </a:solidFill>
                        <a:effectLst/>
                        <a:latin typeface="Calibri" panose="020F0502020204030204" pitchFamily="34" charset="0"/>
                      </a:endParaRPr>
                    </a:p>
                  </a:txBody>
                  <a:tcPr marL="9651" marR="9651" marT="9651" marB="0" anchor="b">
                    <a:solidFill>
                      <a:schemeClr val="accent1"/>
                    </a:solidFill>
                  </a:tcPr>
                </a:tc>
                <a:tc>
                  <a:txBody>
                    <a:bodyPr/>
                    <a:lstStyle/>
                    <a:p>
                      <a:pPr algn="r" fontAlgn="b"/>
                      <a:r>
                        <a:rPr lang="en-US" sz="1700" u="none" strike="noStrike" dirty="0">
                          <a:effectLst/>
                        </a:rPr>
                        <a:t>0.20</a:t>
                      </a:r>
                      <a:endParaRPr lang="en-US" sz="1700" b="0" i="0" u="none" strike="noStrike" dirty="0">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1.00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1.00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dirty="0">
                          <a:effectLst/>
                        </a:rPr>
                        <a:t>0.14</a:t>
                      </a:r>
                      <a:endParaRPr lang="en-US" sz="1700" b="0" i="0" u="none" strike="noStrike" dirty="0">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0.33</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0.33</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0.20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dirty="0">
                          <a:effectLst/>
                        </a:rPr>
                        <a:t>0.14</a:t>
                      </a:r>
                      <a:endParaRPr lang="en-US" sz="1700" b="0" i="0" u="none" strike="noStrike" dirty="0">
                        <a:solidFill>
                          <a:srgbClr val="000000"/>
                        </a:solidFill>
                        <a:effectLst/>
                        <a:latin typeface="Calibri" panose="020F0502020204030204" pitchFamily="34" charset="0"/>
                      </a:endParaRPr>
                    </a:p>
                  </a:txBody>
                  <a:tcPr marL="9651" marR="9651" marT="9651" marB="0" anchor="b"/>
                </a:tc>
                <a:extLst>
                  <a:ext uri="{0D108BD9-81ED-4DB2-BD59-A6C34878D82A}">
                    <a16:rowId xmlns:a16="http://schemas.microsoft.com/office/drawing/2014/main" val="3476307789"/>
                  </a:ext>
                </a:extLst>
              </a:tr>
              <a:tr h="435383">
                <a:tc>
                  <a:txBody>
                    <a:bodyPr/>
                    <a:lstStyle/>
                    <a:p>
                      <a:pPr algn="l" fontAlgn="b"/>
                      <a:r>
                        <a:rPr lang="en-US" sz="1700" b="1" u="none" strike="noStrike" dirty="0">
                          <a:solidFill>
                            <a:schemeClr val="bg1"/>
                          </a:solidFill>
                          <a:effectLst/>
                        </a:rPr>
                        <a:t>Auto traffic</a:t>
                      </a:r>
                      <a:endParaRPr lang="en-US" sz="1700" b="1" i="0" u="none" strike="noStrike" dirty="0">
                        <a:solidFill>
                          <a:schemeClr val="bg1"/>
                        </a:solidFill>
                        <a:effectLst/>
                        <a:latin typeface="Calibri" panose="020F0502020204030204" pitchFamily="34" charset="0"/>
                      </a:endParaRPr>
                    </a:p>
                  </a:txBody>
                  <a:tcPr marL="9651" marR="9651" marT="9651" marB="0" anchor="b">
                    <a:solidFill>
                      <a:schemeClr val="accent1"/>
                    </a:solidFill>
                  </a:tcPr>
                </a:tc>
                <a:tc>
                  <a:txBody>
                    <a:bodyPr/>
                    <a:lstStyle/>
                    <a:p>
                      <a:pPr algn="r" fontAlgn="b"/>
                      <a:r>
                        <a:rPr lang="en-US" sz="1700" u="none" strike="noStrike">
                          <a:effectLst/>
                        </a:rPr>
                        <a:t>0.20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dirty="0">
                          <a:effectLst/>
                        </a:rPr>
                        <a:t>1.00</a:t>
                      </a:r>
                      <a:endParaRPr lang="en-US" sz="1700" b="0" i="0" u="none" strike="noStrike" dirty="0">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1.00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0.14</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0.33</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0.33</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0.20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0.14</a:t>
                      </a:r>
                      <a:endParaRPr lang="en-US" sz="1700" b="0" i="0" u="none" strike="noStrike">
                        <a:solidFill>
                          <a:srgbClr val="000000"/>
                        </a:solidFill>
                        <a:effectLst/>
                        <a:latin typeface="Calibri" panose="020F0502020204030204" pitchFamily="34" charset="0"/>
                      </a:endParaRPr>
                    </a:p>
                  </a:txBody>
                  <a:tcPr marL="9651" marR="9651" marT="9651" marB="0" anchor="b"/>
                </a:tc>
                <a:extLst>
                  <a:ext uri="{0D108BD9-81ED-4DB2-BD59-A6C34878D82A}">
                    <a16:rowId xmlns:a16="http://schemas.microsoft.com/office/drawing/2014/main" val="1549832253"/>
                  </a:ext>
                </a:extLst>
              </a:tr>
              <a:tr h="435383">
                <a:tc>
                  <a:txBody>
                    <a:bodyPr/>
                    <a:lstStyle/>
                    <a:p>
                      <a:pPr algn="l" fontAlgn="b"/>
                      <a:r>
                        <a:rPr lang="en-US" sz="1700" b="1" u="none" strike="noStrike" dirty="0">
                          <a:solidFill>
                            <a:schemeClr val="bg1"/>
                          </a:solidFill>
                          <a:effectLst/>
                        </a:rPr>
                        <a:t>Quality</a:t>
                      </a:r>
                      <a:endParaRPr lang="en-US" sz="1700" b="1" i="0" u="none" strike="noStrike" dirty="0">
                        <a:solidFill>
                          <a:schemeClr val="bg1"/>
                        </a:solidFill>
                        <a:effectLst/>
                        <a:latin typeface="Calibri" panose="020F0502020204030204" pitchFamily="34" charset="0"/>
                      </a:endParaRPr>
                    </a:p>
                  </a:txBody>
                  <a:tcPr marL="9651" marR="9651" marT="9651" marB="0" anchor="b">
                    <a:solidFill>
                      <a:schemeClr val="accent1"/>
                    </a:solidFill>
                  </a:tcPr>
                </a:tc>
                <a:tc>
                  <a:txBody>
                    <a:bodyPr/>
                    <a:lstStyle/>
                    <a:p>
                      <a:pPr algn="r" fontAlgn="b"/>
                      <a:r>
                        <a:rPr lang="en-US" sz="1700" u="none" strike="noStrike">
                          <a:effectLst/>
                        </a:rPr>
                        <a:t>3.00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dirty="0">
                          <a:effectLst/>
                        </a:rPr>
                        <a:t>7.00</a:t>
                      </a:r>
                      <a:endParaRPr lang="en-US" sz="1700" b="0" i="0" u="none" strike="noStrike" dirty="0">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dirty="0">
                          <a:effectLst/>
                        </a:rPr>
                        <a:t>7.00</a:t>
                      </a:r>
                      <a:endParaRPr lang="en-US" sz="1700" b="0" i="0" u="none" strike="noStrike" dirty="0">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1.00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5.00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5.00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3.00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1.00</a:t>
                      </a:r>
                      <a:endParaRPr lang="en-US" sz="1700" b="0" i="0" u="none" strike="noStrike">
                        <a:solidFill>
                          <a:srgbClr val="000000"/>
                        </a:solidFill>
                        <a:effectLst/>
                        <a:latin typeface="Calibri" panose="020F0502020204030204" pitchFamily="34" charset="0"/>
                      </a:endParaRPr>
                    </a:p>
                  </a:txBody>
                  <a:tcPr marL="9651" marR="9651" marT="9651" marB="0" anchor="b"/>
                </a:tc>
                <a:extLst>
                  <a:ext uri="{0D108BD9-81ED-4DB2-BD59-A6C34878D82A}">
                    <a16:rowId xmlns:a16="http://schemas.microsoft.com/office/drawing/2014/main" val="2050709852"/>
                  </a:ext>
                </a:extLst>
              </a:tr>
              <a:tr h="782009">
                <a:tc>
                  <a:txBody>
                    <a:bodyPr/>
                    <a:lstStyle/>
                    <a:p>
                      <a:pPr algn="l" fontAlgn="b"/>
                      <a:r>
                        <a:rPr lang="en-US" sz="1700" b="1" u="none" strike="noStrike" dirty="0">
                          <a:solidFill>
                            <a:schemeClr val="bg1"/>
                          </a:solidFill>
                          <a:effectLst/>
                        </a:rPr>
                        <a:t>No. bedrooms</a:t>
                      </a:r>
                      <a:endParaRPr lang="en-US" sz="1700" b="1" i="0" u="none" strike="noStrike" dirty="0">
                        <a:solidFill>
                          <a:schemeClr val="bg1"/>
                        </a:solidFill>
                        <a:effectLst/>
                        <a:latin typeface="Calibri" panose="020F0502020204030204" pitchFamily="34" charset="0"/>
                      </a:endParaRPr>
                    </a:p>
                  </a:txBody>
                  <a:tcPr marL="9651" marR="9651" marT="9651" marB="0" anchor="b">
                    <a:solidFill>
                      <a:schemeClr val="accent1"/>
                    </a:solidFill>
                  </a:tcPr>
                </a:tc>
                <a:tc>
                  <a:txBody>
                    <a:bodyPr/>
                    <a:lstStyle/>
                    <a:p>
                      <a:pPr algn="r" fontAlgn="b"/>
                      <a:r>
                        <a:rPr lang="en-US" sz="1700" u="none" strike="noStrike">
                          <a:effectLst/>
                        </a:rPr>
                        <a:t>0.33</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3.00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3.00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0.20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1.00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1.00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0.33</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0.20</a:t>
                      </a:r>
                      <a:endParaRPr lang="en-US" sz="1700" b="0" i="0" u="none" strike="noStrike">
                        <a:solidFill>
                          <a:srgbClr val="000000"/>
                        </a:solidFill>
                        <a:effectLst/>
                        <a:latin typeface="Calibri" panose="020F0502020204030204" pitchFamily="34" charset="0"/>
                      </a:endParaRPr>
                    </a:p>
                  </a:txBody>
                  <a:tcPr marL="9651" marR="9651" marT="9651" marB="0" anchor="b"/>
                </a:tc>
                <a:extLst>
                  <a:ext uri="{0D108BD9-81ED-4DB2-BD59-A6C34878D82A}">
                    <a16:rowId xmlns:a16="http://schemas.microsoft.com/office/drawing/2014/main" val="2987063958"/>
                  </a:ext>
                </a:extLst>
              </a:tr>
              <a:tr h="782009">
                <a:tc>
                  <a:txBody>
                    <a:bodyPr/>
                    <a:lstStyle/>
                    <a:p>
                      <a:pPr algn="l" fontAlgn="b"/>
                      <a:r>
                        <a:rPr lang="en-US" sz="1700" b="1" u="none" strike="noStrike" dirty="0">
                          <a:solidFill>
                            <a:schemeClr val="bg1"/>
                          </a:solidFill>
                          <a:effectLst/>
                        </a:rPr>
                        <a:t>No. bathrooms</a:t>
                      </a:r>
                      <a:endParaRPr lang="en-US" sz="1700" b="1" i="0" u="none" strike="noStrike" dirty="0">
                        <a:solidFill>
                          <a:schemeClr val="bg1"/>
                        </a:solidFill>
                        <a:effectLst/>
                        <a:latin typeface="Calibri" panose="020F0502020204030204" pitchFamily="34" charset="0"/>
                      </a:endParaRPr>
                    </a:p>
                  </a:txBody>
                  <a:tcPr marL="9651" marR="9651" marT="9651" marB="0" anchor="b">
                    <a:solidFill>
                      <a:schemeClr val="accent1"/>
                    </a:solidFill>
                  </a:tcPr>
                </a:tc>
                <a:tc>
                  <a:txBody>
                    <a:bodyPr/>
                    <a:lstStyle/>
                    <a:p>
                      <a:pPr algn="r" fontAlgn="b"/>
                      <a:r>
                        <a:rPr lang="en-US" sz="1700" u="none" strike="noStrike">
                          <a:effectLst/>
                        </a:rPr>
                        <a:t>0.33</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dirty="0">
                          <a:effectLst/>
                        </a:rPr>
                        <a:t>3.00</a:t>
                      </a:r>
                      <a:endParaRPr lang="en-US" sz="1700" b="0" i="0" u="none" strike="noStrike" dirty="0">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3.00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0.20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1.00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1.00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0.33</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0.20</a:t>
                      </a:r>
                      <a:endParaRPr lang="en-US" sz="1700" b="0" i="0" u="none" strike="noStrike">
                        <a:solidFill>
                          <a:srgbClr val="000000"/>
                        </a:solidFill>
                        <a:effectLst/>
                        <a:latin typeface="Calibri" panose="020F0502020204030204" pitchFamily="34" charset="0"/>
                      </a:endParaRPr>
                    </a:p>
                  </a:txBody>
                  <a:tcPr marL="9651" marR="9651" marT="9651" marB="0" anchor="b"/>
                </a:tc>
                <a:extLst>
                  <a:ext uri="{0D108BD9-81ED-4DB2-BD59-A6C34878D82A}">
                    <a16:rowId xmlns:a16="http://schemas.microsoft.com/office/drawing/2014/main" val="390926435"/>
                  </a:ext>
                </a:extLst>
              </a:tr>
              <a:tr h="435383">
                <a:tc>
                  <a:txBody>
                    <a:bodyPr/>
                    <a:lstStyle/>
                    <a:p>
                      <a:pPr algn="l" fontAlgn="b"/>
                      <a:r>
                        <a:rPr lang="en-US" sz="1700" b="1" u="none" strike="noStrike" dirty="0">
                          <a:solidFill>
                            <a:schemeClr val="bg1"/>
                          </a:solidFill>
                          <a:effectLst/>
                        </a:rPr>
                        <a:t>Size</a:t>
                      </a:r>
                      <a:endParaRPr lang="en-US" sz="1700" b="1" i="0" u="none" strike="noStrike" dirty="0">
                        <a:solidFill>
                          <a:schemeClr val="bg1"/>
                        </a:solidFill>
                        <a:effectLst/>
                        <a:latin typeface="Calibri" panose="020F0502020204030204" pitchFamily="34" charset="0"/>
                      </a:endParaRPr>
                    </a:p>
                  </a:txBody>
                  <a:tcPr marL="9651" marR="9651" marT="9651" marB="0" anchor="b">
                    <a:solidFill>
                      <a:schemeClr val="accent1"/>
                    </a:solidFill>
                  </a:tcPr>
                </a:tc>
                <a:tc>
                  <a:txBody>
                    <a:bodyPr/>
                    <a:lstStyle/>
                    <a:p>
                      <a:pPr algn="r" fontAlgn="b"/>
                      <a:r>
                        <a:rPr lang="en-US" sz="1700" u="none" strike="noStrike">
                          <a:effectLst/>
                        </a:rPr>
                        <a:t>1.00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5.00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5.00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0.33</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3.00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3.00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1.00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0.33</a:t>
                      </a:r>
                      <a:endParaRPr lang="en-US" sz="1700" b="0" i="0" u="none" strike="noStrike">
                        <a:solidFill>
                          <a:srgbClr val="000000"/>
                        </a:solidFill>
                        <a:effectLst/>
                        <a:latin typeface="Calibri" panose="020F0502020204030204" pitchFamily="34" charset="0"/>
                      </a:endParaRPr>
                    </a:p>
                  </a:txBody>
                  <a:tcPr marL="9651" marR="9651" marT="9651" marB="0" anchor="b"/>
                </a:tc>
                <a:extLst>
                  <a:ext uri="{0D108BD9-81ED-4DB2-BD59-A6C34878D82A}">
                    <a16:rowId xmlns:a16="http://schemas.microsoft.com/office/drawing/2014/main" val="1851410840"/>
                  </a:ext>
                </a:extLst>
              </a:tr>
              <a:tr h="435383">
                <a:tc>
                  <a:txBody>
                    <a:bodyPr/>
                    <a:lstStyle/>
                    <a:p>
                      <a:pPr algn="l" fontAlgn="b"/>
                      <a:r>
                        <a:rPr lang="en-US" sz="1700" b="1" u="none" strike="noStrike" dirty="0">
                          <a:solidFill>
                            <a:schemeClr val="bg1"/>
                          </a:solidFill>
                          <a:effectLst/>
                        </a:rPr>
                        <a:t>Cost</a:t>
                      </a:r>
                      <a:endParaRPr lang="en-US" sz="1700" b="1" i="0" u="none" strike="noStrike" dirty="0">
                        <a:solidFill>
                          <a:schemeClr val="bg1"/>
                        </a:solidFill>
                        <a:effectLst/>
                        <a:latin typeface="Calibri" panose="020F0502020204030204" pitchFamily="34" charset="0"/>
                      </a:endParaRPr>
                    </a:p>
                  </a:txBody>
                  <a:tcPr marL="9651" marR="9651" marT="9651" marB="0" anchor="b">
                    <a:solidFill>
                      <a:schemeClr val="accent1"/>
                    </a:solidFill>
                  </a:tcPr>
                </a:tc>
                <a:tc>
                  <a:txBody>
                    <a:bodyPr/>
                    <a:lstStyle/>
                    <a:p>
                      <a:pPr algn="r" fontAlgn="b"/>
                      <a:r>
                        <a:rPr lang="en-US" sz="1700" u="none" strike="noStrike">
                          <a:effectLst/>
                        </a:rPr>
                        <a:t>3.00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7.00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7.00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1.00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dirty="0">
                          <a:effectLst/>
                        </a:rPr>
                        <a:t>5.00</a:t>
                      </a:r>
                      <a:endParaRPr lang="en-US" sz="1700" b="0" i="0" u="none" strike="noStrike" dirty="0">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dirty="0">
                          <a:effectLst/>
                        </a:rPr>
                        <a:t>5.00</a:t>
                      </a:r>
                      <a:endParaRPr lang="en-US" sz="1700" b="0" i="0" u="none" strike="noStrike" dirty="0">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a:effectLst/>
                        </a:rPr>
                        <a:t>3.00</a:t>
                      </a:r>
                      <a:endParaRPr lang="en-US" sz="1700" b="0" i="0" u="none" strike="noStrike">
                        <a:solidFill>
                          <a:srgbClr val="000000"/>
                        </a:solidFill>
                        <a:effectLst/>
                        <a:latin typeface="Calibri" panose="020F0502020204030204" pitchFamily="34" charset="0"/>
                      </a:endParaRPr>
                    </a:p>
                  </a:txBody>
                  <a:tcPr marL="9651" marR="9651" marT="9651" marB="0" anchor="b"/>
                </a:tc>
                <a:tc>
                  <a:txBody>
                    <a:bodyPr/>
                    <a:lstStyle/>
                    <a:p>
                      <a:pPr algn="r" fontAlgn="b"/>
                      <a:r>
                        <a:rPr lang="en-US" sz="1700" u="none" strike="noStrike" dirty="0">
                          <a:effectLst/>
                        </a:rPr>
                        <a:t>1.00</a:t>
                      </a:r>
                      <a:endParaRPr lang="en-US" sz="1700" b="0" i="0" u="none" strike="noStrike" dirty="0">
                        <a:solidFill>
                          <a:srgbClr val="000000"/>
                        </a:solidFill>
                        <a:effectLst/>
                        <a:latin typeface="Calibri" panose="020F0502020204030204" pitchFamily="34" charset="0"/>
                      </a:endParaRPr>
                    </a:p>
                  </a:txBody>
                  <a:tcPr marL="9651" marR="9651" marT="9651" marB="0" anchor="b"/>
                </a:tc>
                <a:extLst>
                  <a:ext uri="{0D108BD9-81ED-4DB2-BD59-A6C34878D82A}">
                    <a16:rowId xmlns:a16="http://schemas.microsoft.com/office/drawing/2014/main" val="3133808349"/>
                  </a:ext>
                </a:extLst>
              </a:tr>
            </a:tbl>
          </a:graphicData>
        </a:graphic>
      </p:graphicFrame>
    </p:spTree>
    <p:extLst>
      <p:ext uri="{BB962C8B-B14F-4D97-AF65-F5344CB8AC3E}">
        <p14:creationId xmlns:p14="http://schemas.microsoft.com/office/powerpoint/2010/main" val="2958010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E4F495-5F59-4013-9874-E8C6BE34CA67}"/>
              </a:ext>
            </a:extLst>
          </p:cNvPr>
          <p:cNvSpPr>
            <a:spLocks noGrp="1"/>
          </p:cNvSpPr>
          <p:nvPr>
            <p:ph type="title"/>
          </p:nvPr>
        </p:nvSpPr>
        <p:spPr>
          <a:xfrm>
            <a:off x="841248" y="685800"/>
            <a:ext cx="10506456" cy="642815"/>
          </a:xfrm>
        </p:spPr>
        <p:txBody>
          <a:bodyPr anchor="b">
            <a:normAutofit/>
          </a:bodyPr>
          <a:lstStyle/>
          <a:p>
            <a:r>
              <a:rPr lang="en-US" b="1" dirty="0"/>
              <a:t>CALCULATIONS </a:t>
            </a:r>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8EB6A694-51CA-4D04-A355-1C2800E0F4F7}"/>
              </a:ext>
            </a:extLst>
          </p:cNvPr>
          <p:cNvGraphicFramePr>
            <a:graphicFrameLocks noGrp="1"/>
          </p:cNvGraphicFramePr>
          <p:nvPr>
            <p:ph idx="1"/>
            <p:extLst>
              <p:ext uri="{D42A27DB-BD31-4B8C-83A1-F6EECF244321}">
                <p14:modId xmlns:p14="http://schemas.microsoft.com/office/powerpoint/2010/main" val="144473509"/>
              </p:ext>
            </p:extLst>
          </p:nvPr>
        </p:nvGraphicFramePr>
        <p:xfrm>
          <a:off x="348790" y="1508236"/>
          <a:ext cx="11491372" cy="4342970"/>
        </p:xfrm>
        <a:graphic>
          <a:graphicData uri="http://schemas.openxmlformats.org/drawingml/2006/table">
            <a:tbl>
              <a:tblPr firstRow="1" bandRow="1">
                <a:tableStyleId>{5C22544A-7EE6-4342-B048-85BDC9FD1C3A}</a:tableStyleId>
              </a:tblPr>
              <a:tblGrid>
                <a:gridCol w="1148214">
                  <a:extLst>
                    <a:ext uri="{9D8B030D-6E8A-4147-A177-3AD203B41FA5}">
                      <a16:colId xmlns:a16="http://schemas.microsoft.com/office/drawing/2014/main" val="4106131735"/>
                    </a:ext>
                  </a:extLst>
                </a:gridCol>
                <a:gridCol w="1148214">
                  <a:extLst>
                    <a:ext uri="{9D8B030D-6E8A-4147-A177-3AD203B41FA5}">
                      <a16:colId xmlns:a16="http://schemas.microsoft.com/office/drawing/2014/main" val="797325061"/>
                    </a:ext>
                  </a:extLst>
                </a:gridCol>
                <a:gridCol w="1148214">
                  <a:extLst>
                    <a:ext uri="{9D8B030D-6E8A-4147-A177-3AD203B41FA5}">
                      <a16:colId xmlns:a16="http://schemas.microsoft.com/office/drawing/2014/main" val="2645815156"/>
                    </a:ext>
                  </a:extLst>
                </a:gridCol>
                <a:gridCol w="982833">
                  <a:extLst>
                    <a:ext uri="{9D8B030D-6E8A-4147-A177-3AD203B41FA5}">
                      <a16:colId xmlns:a16="http://schemas.microsoft.com/office/drawing/2014/main" val="3155330536"/>
                    </a:ext>
                  </a:extLst>
                </a:gridCol>
                <a:gridCol w="1148214">
                  <a:extLst>
                    <a:ext uri="{9D8B030D-6E8A-4147-A177-3AD203B41FA5}">
                      <a16:colId xmlns:a16="http://schemas.microsoft.com/office/drawing/2014/main" val="3731386458"/>
                    </a:ext>
                  </a:extLst>
                </a:gridCol>
                <a:gridCol w="1148212">
                  <a:extLst>
                    <a:ext uri="{9D8B030D-6E8A-4147-A177-3AD203B41FA5}">
                      <a16:colId xmlns:a16="http://schemas.microsoft.com/office/drawing/2014/main" val="246210216"/>
                    </a:ext>
                  </a:extLst>
                </a:gridCol>
                <a:gridCol w="1148214">
                  <a:extLst>
                    <a:ext uri="{9D8B030D-6E8A-4147-A177-3AD203B41FA5}">
                      <a16:colId xmlns:a16="http://schemas.microsoft.com/office/drawing/2014/main" val="1576227390"/>
                    </a:ext>
                  </a:extLst>
                </a:gridCol>
                <a:gridCol w="982833">
                  <a:extLst>
                    <a:ext uri="{9D8B030D-6E8A-4147-A177-3AD203B41FA5}">
                      <a16:colId xmlns:a16="http://schemas.microsoft.com/office/drawing/2014/main" val="3374157141"/>
                    </a:ext>
                  </a:extLst>
                </a:gridCol>
                <a:gridCol w="1552829">
                  <a:extLst>
                    <a:ext uri="{9D8B030D-6E8A-4147-A177-3AD203B41FA5}">
                      <a16:colId xmlns:a16="http://schemas.microsoft.com/office/drawing/2014/main" val="2832205380"/>
                    </a:ext>
                  </a:extLst>
                </a:gridCol>
                <a:gridCol w="1083595">
                  <a:extLst>
                    <a:ext uri="{9D8B030D-6E8A-4147-A177-3AD203B41FA5}">
                      <a16:colId xmlns:a16="http://schemas.microsoft.com/office/drawing/2014/main" val="250858637"/>
                    </a:ext>
                  </a:extLst>
                </a:gridCol>
              </a:tblGrid>
              <a:tr h="531122">
                <a:tc>
                  <a:txBody>
                    <a:bodyPr/>
                    <a:lstStyle/>
                    <a:p>
                      <a:pPr algn="ctr" fontAlgn="b"/>
                      <a:r>
                        <a:rPr lang="en-US" sz="2100" u="none" strike="noStrike">
                          <a:effectLst/>
                        </a:rPr>
                        <a:t>A^2</a:t>
                      </a:r>
                      <a:endParaRPr lang="en-US" sz="2100" b="0" i="0" u="none" strike="noStrike">
                        <a:solidFill>
                          <a:srgbClr val="000000"/>
                        </a:solidFill>
                        <a:effectLst/>
                        <a:latin typeface="Calibri" panose="020F0502020204030204" pitchFamily="34" charset="0"/>
                      </a:endParaRPr>
                    </a:p>
                  </a:txBody>
                  <a:tcPr marL="11935" marR="11935" marT="11935" marB="0" anchor="b"/>
                </a:tc>
                <a:tc>
                  <a:txBody>
                    <a:bodyPr/>
                    <a:lstStyle/>
                    <a:p>
                      <a:pPr algn="ctr" fontAlgn="b"/>
                      <a:endParaRPr lang="en-US" sz="2100" b="0" i="0" u="none" strike="noStrike">
                        <a:solidFill>
                          <a:srgbClr val="000000"/>
                        </a:solidFill>
                        <a:effectLst/>
                        <a:latin typeface="Calibri" panose="020F0502020204030204" pitchFamily="34" charset="0"/>
                      </a:endParaRPr>
                    </a:p>
                  </a:txBody>
                  <a:tcPr marL="11935" marR="11935" marT="11935" marB="0" anchor="b"/>
                </a:tc>
                <a:tc>
                  <a:txBody>
                    <a:bodyPr/>
                    <a:lstStyle/>
                    <a:p>
                      <a:pPr algn="ctr" fontAlgn="b"/>
                      <a:endParaRPr lang="en-US" sz="2100" b="0" i="0" u="none" strike="noStrike">
                        <a:solidFill>
                          <a:srgbClr val="000000"/>
                        </a:solidFill>
                        <a:effectLst/>
                        <a:latin typeface="Calibri" panose="020F0502020204030204" pitchFamily="34" charset="0"/>
                      </a:endParaRPr>
                    </a:p>
                  </a:txBody>
                  <a:tcPr marL="11935" marR="11935" marT="11935" marB="0" anchor="b"/>
                </a:tc>
                <a:tc>
                  <a:txBody>
                    <a:bodyPr/>
                    <a:lstStyle/>
                    <a:p>
                      <a:pPr algn="ctr" fontAlgn="b"/>
                      <a:endParaRPr lang="en-US" sz="2100" b="0" i="0" u="none" strike="noStrike">
                        <a:solidFill>
                          <a:srgbClr val="000000"/>
                        </a:solidFill>
                        <a:effectLst/>
                        <a:latin typeface="Calibri" panose="020F0502020204030204" pitchFamily="34" charset="0"/>
                      </a:endParaRPr>
                    </a:p>
                  </a:txBody>
                  <a:tcPr marL="11935" marR="11935" marT="11935" marB="0" anchor="b"/>
                </a:tc>
                <a:tc>
                  <a:txBody>
                    <a:bodyPr/>
                    <a:lstStyle/>
                    <a:p>
                      <a:pPr algn="ctr" fontAlgn="b"/>
                      <a:endParaRPr lang="en-US" sz="2100" b="0" i="0" u="none" strike="noStrike">
                        <a:solidFill>
                          <a:srgbClr val="000000"/>
                        </a:solidFill>
                        <a:effectLst/>
                        <a:latin typeface="Calibri" panose="020F0502020204030204" pitchFamily="34" charset="0"/>
                      </a:endParaRPr>
                    </a:p>
                  </a:txBody>
                  <a:tcPr marL="11935" marR="11935" marT="11935" marB="0" anchor="b"/>
                </a:tc>
                <a:tc>
                  <a:txBody>
                    <a:bodyPr/>
                    <a:lstStyle/>
                    <a:p>
                      <a:pPr algn="ctr" fontAlgn="b"/>
                      <a:endParaRPr lang="en-US" sz="2100" b="0" i="0" u="none" strike="noStrike" dirty="0">
                        <a:solidFill>
                          <a:srgbClr val="000000"/>
                        </a:solidFill>
                        <a:effectLst/>
                        <a:latin typeface="Calibri" panose="020F0502020204030204" pitchFamily="34" charset="0"/>
                      </a:endParaRPr>
                    </a:p>
                  </a:txBody>
                  <a:tcPr marL="11935" marR="11935" marT="11935" marB="0" anchor="b"/>
                </a:tc>
                <a:tc>
                  <a:txBody>
                    <a:bodyPr/>
                    <a:lstStyle/>
                    <a:p>
                      <a:pPr algn="ctr" fontAlgn="b"/>
                      <a:endParaRPr lang="en-US" sz="2100" b="0" i="0" u="none" strike="noStrike" dirty="0">
                        <a:solidFill>
                          <a:srgbClr val="000000"/>
                        </a:solidFill>
                        <a:effectLst/>
                        <a:latin typeface="Calibri" panose="020F0502020204030204" pitchFamily="34" charset="0"/>
                      </a:endParaRPr>
                    </a:p>
                  </a:txBody>
                  <a:tcPr marL="11935" marR="11935" marT="11935" marB="0" anchor="b"/>
                </a:tc>
                <a:tc>
                  <a:txBody>
                    <a:bodyPr/>
                    <a:lstStyle/>
                    <a:p>
                      <a:pPr algn="ctr" fontAlgn="b"/>
                      <a:endParaRPr lang="en-US" sz="2100" b="0" i="0" u="none" strike="noStrike">
                        <a:solidFill>
                          <a:srgbClr val="000000"/>
                        </a:solidFill>
                        <a:effectLst/>
                        <a:latin typeface="Calibri" panose="020F0502020204030204" pitchFamily="34" charset="0"/>
                      </a:endParaRPr>
                    </a:p>
                  </a:txBody>
                  <a:tcPr marL="11935" marR="11935" marT="11935" marB="0" anchor="b"/>
                </a:tc>
                <a:tc>
                  <a:txBody>
                    <a:bodyPr/>
                    <a:lstStyle/>
                    <a:p>
                      <a:pPr algn="ctr" fontAlgn="b"/>
                      <a:r>
                        <a:rPr lang="en-US" sz="2100" u="none" strike="noStrike" dirty="0">
                          <a:effectLst/>
                        </a:rPr>
                        <a:t>Row Sums</a:t>
                      </a:r>
                      <a:endParaRPr lang="en-US" sz="2100" b="0" i="0" u="none" strike="noStrike" dirty="0">
                        <a:solidFill>
                          <a:srgbClr val="000000"/>
                        </a:solidFill>
                        <a:effectLst/>
                        <a:latin typeface="Calibri" panose="020F0502020204030204" pitchFamily="34" charset="0"/>
                      </a:endParaRPr>
                    </a:p>
                  </a:txBody>
                  <a:tcPr marL="11935" marR="11935" marT="11935" marB="0" anchor="b">
                    <a:solidFill>
                      <a:schemeClr val="accent3">
                        <a:lumMod val="75000"/>
                      </a:schemeClr>
                    </a:solidFill>
                  </a:tcPr>
                </a:tc>
                <a:tc>
                  <a:txBody>
                    <a:bodyPr/>
                    <a:lstStyle/>
                    <a:p>
                      <a:pPr algn="ctr" fontAlgn="b"/>
                      <a:r>
                        <a:rPr lang="en-US" sz="2100" u="none" strike="noStrike" dirty="0" err="1">
                          <a:effectLst/>
                        </a:rPr>
                        <a:t>Eo</a:t>
                      </a:r>
                      <a:endParaRPr lang="en-US" sz="2100" b="0" i="0" u="none" strike="noStrike" dirty="0">
                        <a:solidFill>
                          <a:srgbClr val="000000"/>
                        </a:solidFill>
                        <a:effectLst/>
                        <a:latin typeface="Calibri" panose="020F0502020204030204" pitchFamily="34" charset="0"/>
                      </a:endParaRPr>
                    </a:p>
                  </a:txBody>
                  <a:tcPr marL="11935" marR="11935" marT="11935" marB="0" anchor="b">
                    <a:solidFill>
                      <a:schemeClr val="accent3">
                        <a:lumMod val="75000"/>
                      </a:schemeClr>
                    </a:solidFill>
                  </a:tcPr>
                </a:tc>
                <a:extLst>
                  <a:ext uri="{0D108BD9-81ED-4DB2-BD59-A6C34878D82A}">
                    <a16:rowId xmlns:a16="http://schemas.microsoft.com/office/drawing/2014/main" val="1106986412"/>
                  </a:ext>
                </a:extLst>
              </a:tr>
              <a:tr h="476481">
                <a:tc>
                  <a:txBody>
                    <a:bodyPr/>
                    <a:lstStyle/>
                    <a:p>
                      <a:pPr algn="ctr" fontAlgn="ctr"/>
                      <a:r>
                        <a:rPr lang="en-US" sz="2100" u="none" strike="noStrike">
                          <a:effectLst/>
                        </a:rPr>
                        <a:t>8.000</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42.667</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42.667</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3.962</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18.667</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18.667</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8.000</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3.962</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dirty="0">
                          <a:effectLst/>
                        </a:rPr>
                        <a:t>146.590</a:t>
                      </a:r>
                      <a:endParaRPr lang="en-US" sz="2100" b="0" i="0" u="none" strike="noStrike" dirty="0">
                        <a:solidFill>
                          <a:srgbClr val="000000"/>
                        </a:solidFill>
                        <a:effectLst/>
                        <a:latin typeface="Calibri" panose="020F0502020204030204" pitchFamily="34" charset="0"/>
                      </a:endParaRPr>
                    </a:p>
                  </a:txBody>
                  <a:tcPr marL="11935" marR="11935" marT="11935" marB="0" anchor="ctr">
                    <a:solidFill>
                      <a:schemeClr val="accent3">
                        <a:lumMod val="40000"/>
                        <a:lumOff val="60000"/>
                      </a:schemeClr>
                    </a:solidFill>
                  </a:tcPr>
                </a:tc>
                <a:tc>
                  <a:txBody>
                    <a:bodyPr/>
                    <a:lstStyle/>
                    <a:p>
                      <a:pPr algn="ctr" fontAlgn="ctr"/>
                      <a:r>
                        <a:rPr lang="en-US" sz="2100" u="none" strike="noStrike">
                          <a:effectLst/>
                        </a:rPr>
                        <a:t>0.133</a:t>
                      </a:r>
                      <a:endParaRPr lang="en-US" sz="2100" b="0" i="0" u="none" strike="noStrike">
                        <a:solidFill>
                          <a:srgbClr val="000000"/>
                        </a:solidFill>
                        <a:effectLst/>
                        <a:latin typeface="Calibri" panose="020F0502020204030204" pitchFamily="34" charset="0"/>
                      </a:endParaRPr>
                    </a:p>
                  </a:txBody>
                  <a:tcPr marL="11935" marR="11935" marT="11935" marB="0" anchor="ctr">
                    <a:solidFill>
                      <a:schemeClr val="accent3">
                        <a:lumMod val="40000"/>
                        <a:lumOff val="60000"/>
                      </a:schemeClr>
                    </a:solidFill>
                  </a:tcPr>
                </a:tc>
                <a:extLst>
                  <a:ext uri="{0D108BD9-81ED-4DB2-BD59-A6C34878D82A}">
                    <a16:rowId xmlns:a16="http://schemas.microsoft.com/office/drawing/2014/main" val="1120412405"/>
                  </a:ext>
                </a:extLst>
              </a:tr>
              <a:tr h="476481">
                <a:tc>
                  <a:txBody>
                    <a:bodyPr/>
                    <a:lstStyle/>
                    <a:p>
                      <a:pPr algn="ctr" fontAlgn="ctr"/>
                      <a:r>
                        <a:rPr lang="en-US" sz="2100" u="none" strike="noStrike">
                          <a:effectLst/>
                        </a:rPr>
                        <a:t>1.879</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8.000</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8.000</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0.838</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3.962</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3.962</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1.879</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0.838</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dirty="0">
                          <a:effectLst/>
                        </a:rPr>
                        <a:t>29.359</a:t>
                      </a:r>
                      <a:endParaRPr lang="en-US" sz="2100" b="0" i="0" u="none" strike="noStrike" dirty="0">
                        <a:solidFill>
                          <a:srgbClr val="000000"/>
                        </a:solidFill>
                        <a:effectLst/>
                        <a:latin typeface="Calibri" panose="020F0502020204030204" pitchFamily="34" charset="0"/>
                      </a:endParaRPr>
                    </a:p>
                  </a:txBody>
                  <a:tcPr marL="11935" marR="11935" marT="11935" marB="0" anchor="ctr">
                    <a:solidFill>
                      <a:schemeClr val="accent3">
                        <a:lumMod val="40000"/>
                        <a:lumOff val="60000"/>
                      </a:schemeClr>
                    </a:solidFill>
                  </a:tcPr>
                </a:tc>
                <a:tc>
                  <a:txBody>
                    <a:bodyPr/>
                    <a:lstStyle/>
                    <a:p>
                      <a:pPr algn="ctr" fontAlgn="ctr"/>
                      <a:r>
                        <a:rPr lang="en-US" sz="2100" u="none" strike="noStrike">
                          <a:effectLst/>
                        </a:rPr>
                        <a:t>0.027</a:t>
                      </a:r>
                      <a:endParaRPr lang="en-US" sz="2100" b="0" i="0" u="none" strike="noStrike">
                        <a:solidFill>
                          <a:srgbClr val="000000"/>
                        </a:solidFill>
                        <a:effectLst/>
                        <a:latin typeface="Calibri" panose="020F0502020204030204" pitchFamily="34" charset="0"/>
                      </a:endParaRPr>
                    </a:p>
                  </a:txBody>
                  <a:tcPr marL="11935" marR="11935" marT="11935" marB="0" anchor="ctr">
                    <a:solidFill>
                      <a:schemeClr val="accent3">
                        <a:lumMod val="40000"/>
                        <a:lumOff val="60000"/>
                      </a:schemeClr>
                    </a:solidFill>
                  </a:tcPr>
                </a:tc>
                <a:extLst>
                  <a:ext uri="{0D108BD9-81ED-4DB2-BD59-A6C34878D82A}">
                    <a16:rowId xmlns:a16="http://schemas.microsoft.com/office/drawing/2014/main" val="2061123527"/>
                  </a:ext>
                </a:extLst>
              </a:tr>
              <a:tr h="476481">
                <a:tc>
                  <a:txBody>
                    <a:bodyPr/>
                    <a:lstStyle/>
                    <a:p>
                      <a:pPr algn="ctr" fontAlgn="ctr"/>
                      <a:r>
                        <a:rPr lang="en-US" sz="2100" u="none" strike="noStrike">
                          <a:effectLst/>
                        </a:rPr>
                        <a:t>1.879</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8.000</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8.000</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0.838</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3.962</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3.962</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1.879</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0.838</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dirty="0">
                          <a:effectLst/>
                        </a:rPr>
                        <a:t>29.359</a:t>
                      </a:r>
                      <a:endParaRPr lang="en-US" sz="2100" b="0" i="0" u="none" strike="noStrike" dirty="0">
                        <a:solidFill>
                          <a:srgbClr val="000000"/>
                        </a:solidFill>
                        <a:effectLst/>
                        <a:latin typeface="Calibri" panose="020F0502020204030204" pitchFamily="34" charset="0"/>
                      </a:endParaRPr>
                    </a:p>
                  </a:txBody>
                  <a:tcPr marL="11935" marR="11935" marT="11935" marB="0" anchor="ctr">
                    <a:solidFill>
                      <a:schemeClr val="accent3">
                        <a:lumMod val="40000"/>
                        <a:lumOff val="60000"/>
                      </a:schemeClr>
                    </a:solidFill>
                  </a:tcPr>
                </a:tc>
                <a:tc>
                  <a:txBody>
                    <a:bodyPr/>
                    <a:lstStyle/>
                    <a:p>
                      <a:pPr algn="ctr" fontAlgn="ctr"/>
                      <a:r>
                        <a:rPr lang="en-US" sz="2100" u="none" strike="noStrike">
                          <a:effectLst/>
                        </a:rPr>
                        <a:t>0.027</a:t>
                      </a:r>
                      <a:endParaRPr lang="en-US" sz="2100" b="0" i="0" u="none" strike="noStrike">
                        <a:solidFill>
                          <a:srgbClr val="000000"/>
                        </a:solidFill>
                        <a:effectLst/>
                        <a:latin typeface="Calibri" panose="020F0502020204030204" pitchFamily="34" charset="0"/>
                      </a:endParaRPr>
                    </a:p>
                  </a:txBody>
                  <a:tcPr marL="11935" marR="11935" marT="11935" marB="0" anchor="ctr">
                    <a:solidFill>
                      <a:schemeClr val="accent3">
                        <a:lumMod val="40000"/>
                        <a:lumOff val="60000"/>
                      </a:schemeClr>
                    </a:solidFill>
                  </a:tcPr>
                </a:tc>
                <a:extLst>
                  <a:ext uri="{0D108BD9-81ED-4DB2-BD59-A6C34878D82A}">
                    <a16:rowId xmlns:a16="http://schemas.microsoft.com/office/drawing/2014/main" val="968876078"/>
                  </a:ext>
                </a:extLst>
              </a:tr>
              <a:tr h="476481">
                <a:tc>
                  <a:txBody>
                    <a:bodyPr/>
                    <a:lstStyle/>
                    <a:p>
                      <a:pPr algn="ctr" fontAlgn="ctr"/>
                      <a:r>
                        <a:rPr lang="en-US" sz="2100" u="none" strike="noStrike">
                          <a:effectLst/>
                        </a:rPr>
                        <a:t>18.133</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88.000</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88.000</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8.000</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42.667</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42.667</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18.133</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8.000</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dirty="0">
                          <a:effectLst/>
                        </a:rPr>
                        <a:t>313.600</a:t>
                      </a:r>
                      <a:endParaRPr lang="en-US" sz="2100" b="0" i="0" u="none" strike="noStrike" dirty="0">
                        <a:solidFill>
                          <a:srgbClr val="000000"/>
                        </a:solidFill>
                        <a:effectLst/>
                        <a:latin typeface="Calibri" panose="020F0502020204030204" pitchFamily="34" charset="0"/>
                      </a:endParaRPr>
                    </a:p>
                  </a:txBody>
                  <a:tcPr marL="11935" marR="11935" marT="11935" marB="0" anchor="ctr">
                    <a:solidFill>
                      <a:schemeClr val="accent3">
                        <a:lumMod val="40000"/>
                        <a:lumOff val="60000"/>
                      </a:schemeClr>
                    </a:solidFill>
                  </a:tcPr>
                </a:tc>
                <a:tc>
                  <a:txBody>
                    <a:bodyPr/>
                    <a:lstStyle/>
                    <a:p>
                      <a:pPr algn="ctr" fontAlgn="ctr"/>
                      <a:r>
                        <a:rPr lang="en-US" sz="2100" u="none" strike="noStrike">
                          <a:effectLst/>
                        </a:rPr>
                        <a:t>0.284</a:t>
                      </a:r>
                      <a:endParaRPr lang="en-US" sz="2100" b="0" i="0" u="none" strike="noStrike">
                        <a:solidFill>
                          <a:srgbClr val="000000"/>
                        </a:solidFill>
                        <a:effectLst/>
                        <a:latin typeface="Calibri" panose="020F0502020204030204" pitchFamily="34" charset="0"/>
                      </a:endParaRPr>
                    </a:p>
                  </a:txBody>
                  <a:tcPr marL="11935" marR="11935" marT="11935" marB="0" anchor="ctr">
                    <a:solidFill>
                      <a:schemeClr val="accent3">
                        <a:lumMod val="40000"/>
                        <a:lumOff val="60000"/>
                      </a:schemeClr>
                    </a:solidFill>
                  </a:tcPr>
                </a:tc>
                <a:extLst>
                  <a:ext uri="{0D108BD9-81ED-4DB2-BD59-A6C34878D82A}">
                    <a16:rowId xmlns:a16="http://schemas.microsoft.com/office/drawing/2014/main" val="3540294270"/>
                  </a:ext>
                </a:extLst>
              </a:tr>
              <a:tr h="476481">
                <a:tc>
                  <a:txBody>
                    <a:bodyPr/>
                    <a:lstStyle/>
                    <a:p>
                      <a:pPr algn="ctr" fontAlgn="ctr"/>
                      <a:r>
                        <a:rPr lang="en-US" sz="2100" u="none" strike="noStrike">
                          <a:effectLst/>
                        </a:rPr>
                        <a:t>3.733</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18.133</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18.133</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1.879</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8.000</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8.000</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3.733</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1.879</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dirty="0">
                          <a:effectLst/>
                        </a:rPr>
                        <a:t>63.492</a:t>
                      </a:r>
                      <a:endParaRPr lang="en-US" sz="2100" b="0" i="0" u="none" strike="noStrike" dirty="0">
                        <a:solidFill>
                          <a:srgbClr val="000000"/>
                        </a:solidFill>
                        <a:effectLst/>
                        <a:latin typeface="Calibri" panose="020F0502020204030204" pitchFamily="34" charset="0"/>
                      </a:endParaRPr>
                    </a:p>
                  </a:txBody>
                  <a:tcPr marL="11935" marR="11935" marT="11935" marB="0" anchor="ctr">
                    <a:solidFill>
                      <a:schemeClr val="accent3">
                        <a:lumMod val="40000"/>
                        <a:lumOff val="60000"/>
                      </a:schemeClr>
                    </a:solidFill>
                  </a:tcPr>
                </a:tc>
                <a:tc>
                  <a:txBody>
                    <a:bodyPr/>
                    <a:lstStyle/>
                    <a:p>
                      <a:pPr algn="ctr" fontAlgn="ctr"/>
                      <a:r>
                        <a:rPr lang="en-US" sz="2100" u="none" strike="noStrike" dirty="0">
                          <a:effectLst/>
                        </a:rPr>
                        <a:t>0.057</a:t>
                      </a:r>
                      <a:endParaRPr lang="en-US" sz="2100" b="0" i="0" u="none" strike="noStrike" dirty="0">
                        <a:solidFill>
                          <a:srgbClr val="000000"/>
                        </a:solidFill>
                        <a:effectLst/>
                        <a:latin typeface="Calibri" panose="020F0502020204030204" pitchFamily="34" charset="0"/>
                      </a:endParaRPr>
                    </a:p>
                  </a:txBody>
                  <a:tcPr marL="11935" marR="11935" marT="11935" marB="0" anchor="ctr">
                    <a:solidFill>
                      <a:schemeClr val="accent3">
                        <a:lumMod val="40000"/>
                        <a:lumOff val="60000"/>
                      </a:schemeClr>
                    </a:solidFill>
                  </a:tcPr>
                </a:tc>
                <a:extLst>
                  <a:ext uri="{0D108BD9-81ED-4DB2-BD59-A6C34878D82A}">
                    <a16:rowId xmlns:a16="http://schemas.microsoft.com/office/drawing/2014/main" val="2161478610"/>
                  </a:ext>
                </a:extLst>
              </a:tr>
              <a:tr h="476481">
                <a:tc>
                  <a:txBody>
                    <a:bodyPr/>
                    <a:lstStyle/>
                    <a:p>
                      <a:pPr algn="ctr" fontAlgn="ctr"/>
                      <a:r>
                        <a:rPr lang="en-US" sz="2100" u="none" strike="noStrike">
                          <a:effectLst/>
                        </a:rPr>
                        <a:t>3.733</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18.133</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18.133</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1.879</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8.000</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8.000</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3.733</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1.879</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63.492</a:t>
                      </a:r>
                      <a:endParaRPr lang="en-US" sz="2100" b="0" i="0" u="none" strike="noStrike">
                        <a:solidFill>
                          <a:srgbClr val="000000"/>
                        </a:solidFill>
                        <a:effectLst/>
                        <a:latin typeface="Calibri" panose="020F0502020204030204" pitchFamily="34" charset="0"/>
                      </a:endParaRPr>
                    </a:p>
                  </a:txBody>
                  <a:tcPr marL="11935" marR="11935" marT="11935" marB="0" anchor="ctr">
                    <a:solidFill>
                      <a:schemeClr val="accent3">
                        <a:lumMod val="40000"/>
                        <a:lumOff val="60000"/>
                      </a:schemeClr>
                    </a:solidFill>
                  </a:tcPr>
                </a:tc>
                <a:tc>
                  <a:txBody>
                    <a:bodyPr/>
                    <a:lstStyle/>
                    <a:p>
                      <a:pPr algn="ctr" fontAlgn="ctr"/>
                      <a:r>
                        <a:rPr lang="en-US" sz="2100" u="none" strike="noStrike" dirty="0">
                          <a:effectLst/>
                        </a:rPr>
                        <a:t>0.057</a:t>
                      </a:r>
                      <a:endParaRPr lang="en-US" sz="2100" b="0" i="0" u="none" strike="noStrike" dirty="0">
                        <a:solidFill>
                          <a:srgbClr val="000000"/>
                        </a:solidFill>
                        <a:effectLst/>
                        <a:latin typeface="Calibri" panose="020F0502020204030204" pitchFamily="34" charset="0"/>
                      </a:endParaRPr>
                    </a:p>
                  </a:txBody>
                  <a:tcPr marL="11935" marR="11935" marT="11935" marB="0" anchor="ctr">
                    <a:solidFill>
                      <a:schemeClr val="accent3">
                        <a:lumMod val="40000"/>
                        <a:lumOff val="60000"/>
                      </a:schemeClr>
                    </a:solidFill>
                  </a:tcPr>
                </a:tc>
                <a:extLst>
                  <a:ext uri="{0D108BD9-81ED-4DB2-BD59-A6C34878D82A}">
                    <a16:rowId xmlns:a16="http://schemas.microsoft.com/office/drawing/2014/main" val="1449694415"/>
                  </a:ext>
                </a:extLst>
              </a:tr>
              <a:tr h="476481">
                <a:tc>
                  <a:txBody>
                    <a:bodyPr/>
                    <a:lstStyle/>
                    <a:p>
                      <a:pPr algn="ctr" fontAlgn="ctr"/>
                      <a:r>
                        <a:rPr lang="en-US" sz="2100" u="none" strike="noStrike">
                          <a:effectLst/>
                        </a:rPr>
                        <a:t>8.000</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42.667</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42.667</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3.962</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18.667</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18.667</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8.000</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3.962</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146.590</a:t>
                      </a:r>
                      <a:endParaRPr lang="en-US" sz="2100" b="0" i="0" u="none" strike="noStrike">
                        <a:solidFill>
                          <a:srgbClr val="000000"/>
                        </a:solidFill>
                        <a:effectLst/>
                        <a:latin typeface="Calibri" panose="020F0502020204030204" pitchFamily="34" charset="0"/>
                      </a:endParaRPr>
                    </a:p>
                  </a:txBody>
                  <a:tcPr marL="11935" marR="11935" marT="11935" marB="0" anchor="ctr">
                    <a:solidFill>
                      <a:schemeClr val="accent3">
                        <a:lumMod val="40000"/>
                        <a:lumOff val="60000"/>
                      </a:schemeClr>
                    </a:solidFill>
                  </a:tcPr>
                </a:tc>
                <a:tc>
                  <a:txBody>
                    <a:bodyPr/>
                    <a:lstStyle/>
                    <a:p>
                      <a:pPr algn="ctr" fontAlgn="ctr"/>
                      <a:r>
                        <a:rPr lang="en-US" sz="2100" u="none" strike="noStrike" dirty="0">
                          <a:effectLst/>
                        </a:rPr>
                        <a:t>0.133</a:t>
                      </a:r>
                      <a:endParaRPr lang="en-US" sz="2100" b="0" i="0" u="none" strike="noStrike" dirty="0">
                        <a:solidFill>
                          <a:srgbClr val="000000"/>
                        </a:solidFill>
                        <a:effectLst/>
                        <a:latin typeface="Calibri" panose="020F0502020204030204" pitchFamily="34" charset="0"/>
                      </a:endParaRPr>
                    </a:p>
                  </a:txBody>
                  <a:tcPr marL="11935" marR="11935" marT="11935" marB="0" anchor="ctr">
                    <a:solidFill>
                      <a:schemeClr val="accent3">
                        <a:lumMod val="40000"/>
                        <a:lumOff val="60000"/>
                      </a:schemeClr>
                    </a:solidFill>
                  </a:tcPr>
                </a:tc>
                <a:extLst>
                  <a:ext uri="{0D108BD9-81ED-4DB2-BD59-A6C34878D82A}">
                    <a16:rowId xmlns:a16="http://schemas.microsoft.com/office/drawing/2014/main" val="2259802983"/>
                  </a:ext>
                </a:extLst>
              </a:tr>
              <a:tr h="476481">
                <a:tc>
                  <a:txBody>
                    <a:bodyPr/>
                    <a:lstStyle/>
                    <a:p>
                      <a:pPr algn="ctr" fontAlgn="ctr"/>
                      <a:r>
                        <a:rPr lang="en-US" sz="2100" u="none" strike="noStrike">
                          <a:effectLst/>
                        </a:rPr>
                        <a:t>18.133</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88.000</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88.000</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8.000</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42.667</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42.667</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18.133</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8.000</a:t>
                      </a:r>
                      <a:endParaRPr lang="en-US" sz="2100" b="0" i="0" u="none" strike="noStrike">
                        <a:solidFill>
                          <a:srgbClr val="000000"/>
                        </a:solidFill>
                        <a:effectLst/>
                        <a:latin typeface="Calibri" panose="020F0502020204030204" pitchFamily="34" charset="0"/>
                      </a:endParaRPr>
                    </a:p>
                  </a:txBody>
                  <a:tcPr marL="11935" marR="11935" marT="11935" marB="0" anchor="ctr"/>
                </a:tc>
                <a:tc>
                  <a:txBody>
                    <a:bodyPr/>
                    <a:lstStyle/>
                    <a:p>
                      <a:pPr algn="ctr" fontAlgn="ctr"/>
                      <a:r>
                        <a:rPr lang="en-US" sz="2100" u="none" strike="noStrike">
                          <a:effectLst/>
                        </a:rPr>
                        <a:t>313.600</a:t>
                      </a:r>
                      <a:endParaRPr lang="en-US" sz="2100" b="0" i="0" u="none" strike="noStrike">
                        <a:solidFill>
                          <a:srgbClr val="000000"/>
                        </a:solidFill>
                        <a:effectLst/>
                        <a:latin typeface="Calibri" panose="020F0502020204030204" pitchFamily="34" charset="0"/>
                      </a:endParaRPr>
                    </a:p>
                  </a:txBody>
                  <a:tcPr marL="11935" marR="11935" marT="11935" marB="0" anchor="ctr">
                    <a:solidFill>
                      <a:schemeClr val="accent3">
                        <a:lumMod val="40000"/>
                        <a:lumOff val="60000"/>
                      </a:schemeClr>
                    </a:solidFill>
                  </a:tcPr>
                </a:tc>
                <a:tc>
                  <a:txBody>
                    <a:bodyPr/>
                    <a:lstStyle/>
                    <a:p>
                      <a:pPr algn="ctr" fontAlgn="ctr"/>
                      <a:r>
                        <a:rPr lang="en-US" sz="2100" u="none" strike="noStrike" dirty="0">
                          <a:effectLst/>
                        </a:rPr>
                        <a:t>0.284</a:t>
                      </a:r>
                      <a:endParaRPr lang="en-US" sz="2100" b="0" i="0" u="none" strike="noStrike" dirty="0">
                        <a:solidFill>
                          <a:srgbClr val="000000"/>
                        </a:solidFill>
                        <a:effectLst/>
                        <a:latin typeface="Calibri" panose="020F0502020204030204" pitchFamily="34" charset="0"/>
                      </a:endParaRPr>
                    </a:p>
                  </a:txBody>
                  <a:tcPr marL="11935" marR="11935" marT="11935" marB="0" anchor="ctr">
                    <a:solidFill>
                      <a:schemeClr val="accent3">
                        <a:lumMod val="40000"/>
                        <a:lumOff val="60000"/>
                      </a:schemeClr>
                    </a:solidFill>
                  </a:tcPr>
                </a:tc>
                <a:extLst>
                  <a:ext uri="{0D108BD9-81ED-4DB2-BD59-A6C34878D82A}">
                    <a16:rowId xmlns:a16="http://schemas.microsoft.com/office/drawing/2014/main" val="3143769556"/>
                  </a:ext>
                </a:extLst>
              </a:tr>
            </a:tbl>
          </a:graphicData>
        </a:graphic>
      </p:graphicFrame>
    </p:spTree>
    <p:extLst>
      <p:ext uri="{BB962C8B-B14F-4D97-AF65-F5344CB8AC3E}">
        <p14:creationId xmlns:p14="http://schemas.microsoft.com/office/powerpoint/2010/main" val="658227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5825-1B06-419C-BAEA-85C54E2CC432}"/>
              </a:ext>
            </a:extLst>
          </p:cNvPr>
          <p:cNvSpPr>
            <a:spLocks noGrp="1"/>
          </p:cNvSpPr>
          <p:nvPr>
            <p:ph type="title"/>
          </p:nvPr>
        </p:nvSpPr>
        <p:spPr>
          <a:xfrm>
            <a:off x="955964" y="548640"/>
            <a:ext cx="10327732" cy="1179576"/>
          </a:xfrm>
        </p:spPr>
        <p:txBody>
          <a:bodyPr/>
          <a:lstStyle/>
          <a:p>
            <a:r>
              <a:rPr lang="en-US" b="1" dirty="0"/>
              <a:t>CALCULATIONS </a:t>
            </a:r>
          </a:p>
        </p:txBody>
      </p:sp>
      <p:graphicFrame>
        <p:nvGraphicFramePr>
          <p:cNvPr id="4" name="Content Placeholder 3">
            <a:extLst>
              <a:ext uri="{FF2B5EF4-FFF2-40B4-BE49-F238E27FC236}">
                <a16:creationId xmlns:a16="http://schemas.microsoft.com/office/drawing/2014/main" id="{6941E316-E50D-44E9-B831-23820C7CA952}"/>
              </a:ext>
            </a:extLst>
          </p:cNvPr>
          <p:cNvGraphicFramePr>
            <a:graphicFrameLocks noGrp="1"/>
          </p:cNvGraphicFramePr>
          <p:nvPr>
            <p:ph idx="1"/>
            <p:extLst>
              <p:ext uri="{D42A27DB-BD31-4B8C-83A1-F6EECF244321}">
                <p14:modId xmlns:p14="http://schemas.microsoft.com/office/powerpoint/2010/main" val="748492203"/>
              </p:ext>
            </p:extLst>
          </p:nvPr>
        </p:nvGraphicFramePr>
        <p:xfrm>
          <a:off x="239611" y="2090081"/>
          <a:ext cx="11460019" cy="4427951"/>
        </p:xfrm>
        <a:graphic>
          <a:graphicData uri="http://schemas.openxmlformats.org/drawingml/2006/table">
            <a:tbl>
              <a:tblPr>
                <a:tableStyleId>{5C22544A-7EE6-4342-B048-85BDC9FD1C3A}</a:tableStyleId>
              </a:tblPr>
              <a:tblGrid>
                <a:gridCol w="1367810">
                  <a:extLst>
                    <a:ext uri="{9D8B030D-6E8A-4147-A177-3AD203B41FA5}">
                      <a16:colId xmlns:a16="http://schemas.microsoft.com/office/drawing/2014/main" val="3321204280"/>
                    </a:ext>
                  </a:extLst>
                </a:gridCol>
                <a:gridCol w="850259">
                  <a:extLst>
                    <a:ext uri="{9D8B030D-6E8A-4147-A177-3AD203B41FA5}">
                      <a16:colId xmlns:a16="http://schemas.microsoft.com/office/drawing/2014/main" val="3864836569"/>
                    </a:ext>
                  </a:extLst>
                </a:gridCol>
                <a:gridCol w="850259">
                  <a:extLst>
                    <a:ext uri="{9D8B030D-6E8A-4147-A177-3AD203B41FA5}">
                      <a16:colId xmlns:a16="http://schemas.microsoft.com/office/drawing/2014/main" val="474057670"/>
                    </a:ext>
                  </a:extLst>
                </a:gridCol>
                <a:gridCol w="1035099">
                  <a:extLst>
                    <a:ext uri="{9D8B030D-6E8A-4147-A177-3AD203B41FA5}">
                      <a16:colId xmlns:a16="http://schemas.microsoft.com/office/drawing/2014/main" val="508506198"/>
                    </a:ext>
                  </a:extLst>
                </a:gridCol>
                <a:gridCol w="850259">
                  <a:extLst>
                    <a:ext uri="{9D8B030D-6E8A-4147-A177-3AD203B41FA5}">
                      <a16:colId xmlns:a16="http://schemas.microsoft.com/office/drawing/2014/main" val="3104060538"/>
                    </a:ext>
                  </a:extLst>
                </a:gridCol>
                <a:gridCol w="1293873">
                  <a:extLst>
                    <a:ext uri="{9D8B030D-6E8A-4147-A177-3AD203B41FA5}">
                      <a16:colId xmlns:a16="http://schemas.microsoft.com/office/drawing/2014/main" val="654561050"/>
                    </a:ext>
                  </a:extLst>
                </a:gridCol>
                <a:gridCol w="1367810">
                  <a:extLst>
                    <a:ext uri="{9D8B030D-6E8A-4147-A177-3AD203B41FA5}">
                      <a16:colId xmlns:a16="http://schemas.microsoft.com/office/drawing/2014/main" val="1405105753"/>
                    </a:ext>
                  </a:extLst>
                </a:gridCol>
                <a:gridCol w="757839">
                  <a:extLst>
                    <a:ext uri="{9D8B030D-6E8A-4147-A177-3AD203B41FA5}">
                      <a16:colId xmlns:a16="http://schemas.microsoft.com/office/drawing/2014/main" val="2089998098"/>
                    </a:ext>
                  </a:extLst>
                </a:gridCol>
                <a:gridCol w="961163">
                  <a:extLst>
                    <a:ext uri="{9D8B030D-6E8A-4147-A177-3AD203B41FA5}">
                      <a16:colId xmlns:a16="http://schemas.microsoft.com/office/drawing/2014/main" val="4162357086"/>
                    </a:ext>
                  </a:extLst>
                </a:gridCol>
                <a:gridCol w="1201454">
                  <a:extLst>
                    <a:ext uri="{9D8B030D-6E8A-4147-A177-3AD203B41FA5}">
                      <a16:colId xmlns:a16="http://schemas.microsoft.com/office/drawing/2014/main" val="931307644"/>
                    </a:ext>
                  </a:extLst>
                </a:gridCol>
                <a:gridCol w="924194">
                  <a:extLst>
                    <a:ext uri="{9D8B030D-6E8A-4147-A177-3AD203B41FA5}">
                      <a16:colId xmlns:a16="http://schemas.microsoft.com/office/drawing/2014/main" val="3983140797"/>
                    </a:ext>
                  </a:extLst>
                </a:gridCol>
              </a:tblGrid>
              <a:tr h="417471">
                <a:tc>
                  <a:txBody>
                    <a:bodyPr/>
                    <a:lstStyle/>
                    <a:p>
                      <a:pPr algn="ctr" fontAlgn="b"/>
                      <a:r>
                        <a:rPr lang="en-US" sz="1100" b="1" u="none" strike="noStrike">
                          <a:effectLst/>
                        </a:rPr>
                        <a:t>(A^2)^2</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1" u="none" strike="noStrike" dirty="0">
                          <a:effectLst/>
                        </a:rPr>
                        <a:t>Row Sums</a:t>
                      </a:r>
                      <a:endParaRPr lang="en-US" sz="1100" b="1" i="0" u="none" strike="noStrike" dirty="0">
                        <a:solidFill>
                          <a:srgbClr val="000000"/>
                        </a:solidFill>
                        <a:effectLst/>
                        <a:latin typeface="Calibri" panose="020F0502020204030204" pitchFamily="34" charset="0"/>
                      </a:endParaRPr>
                    </a:p>
                  </a:txBody>
                  <a:tcPr marL="6350" marR="6350" marT="6350" marB="0" anchor="b">
                    <a:solidFill>
                      <a:schemeClr val="bg1">
                        <a:lumMod val="85000"/>
                      </a:schemeClr>
                    </a:solidFill>
                  </a:tcPr>
                </a:tc>
                <a:tc>
                  <a:txBody>
                    <a:bodyPr/>
                    <a:lstStyle/>
                    <a:p>
                      <a:pPr algn="ctr" fontAlgn="b"/>
                      <a:r>
                        <a:rPr lang="en-US" sz="1100" b="1" u="none" strike="noStrike" dirty="0">
                          <a:effectLst/>
                          <a:highlight>
                            <a:srgbClr val="00FFFF"/>
                          </a:highlight>
                        </a:rPr>
                        <a:t>E1=X=Weight</a:t>
                      </a:r>
                      <a:endParaRPr lang="en-US" sz="1100" b="1" i="0" u="none" strike="noStrike" dirty="0">
                        <a:solidFill>
                          <a:srgbClr val="000000"/>
                        </a:solidFill>
                        <a:effectLst/>
                        <a:highlight>
                          <a:srgbClr val="00FFFF"/>
                        </a:highlight>
                        <a:latin typeface="Calibri" panose="020F0502020204030204" pitchFamily="34" charset="0"/>
                      </a:endParaRPr>
                    </a:p>
                  </a:txBody>
                  <a:tcPr marL="6350" marR="6350" marT="6350" marB="0" anchor="b">
                    <a:solidFill>
                      <a:schemeClr val="bg1">
                        <a:lumMod val="85000"/>
                      </a:schemeClr>
                    </a:solidFill>
                  </a:tcPr>
                </a:tc>
                <a:tc>
                  <a:txBody>
                    <a:bodyPr/>
                    <a:lstStyle/>
                    <a:p>
                      <a:pPr algn="ctr" fontAlgn="b"/>
                      <a:r>
                        <a:rPr lang="en-US" sz="1100" b="1" u="none" strike="noStrike">
                          <a:effectLst/>
                        </a:rPr>
                        <a:t>D</a:t>
                      </a:r>
                      <a:endParaRPr lang="en-US" sz="1100" b="1" i="0" u="none" strike="noStrike">
                        <a:solidFill>
                          <a:srgbClr val="000000"/>
                        </a:solidFill>
                        <a:effectLst/>
                        <a:latin typeface="Calibri" panose="020F0502020204030204" pitchFamily="34" charset="0"/>
                      </a:endParaRPr>
                    </a:p>
                  </a:txBody>
                  <a:tcPr marL="6350" marR="6350" marT="6350" marB="0" anchor="b">
                    <a:solidFill>
                      <a:schemeClr val="bg1">
                        <a:lumMod val="85000"/>
                      </a:schemeClr>
                    </a:solidFill>
                  </a:tcPr>
                </a:tc>
                <a:extLst>
                  <a:ext uri="{0D108BD9-81ED-4DB2-BD59-A6C34878D82A}">
                    <a16:rowId xmlns:a16="http://schemas.microsoft.com/office/drawing/2014/main" val="516274684"/>
                  </a:ext>
                </a:extLst>
              </a:tr>
              <a:tr h="501310">
                <a:tc>
                  <a:txBody>
                    <a:bodyPr/>
                    <a:lstStyle/>
                    <a:p>
                      <a:pPr algn="ctr" fontAlgn="ctr"/>
                      <a:r>
                        <a:rPr lang="en-US" sz="1100" b="1" u="none" strike="noStrike">
                          <a:effectLst/>
                        </a:rPr>
                        <a:t>571.435</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2739.606</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2739.606</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268.461</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dirty="0">
                          <a:effectLst/>
                        </a:rPr>
                        <a:t>1273.498</a:t>
                      </a:r>
                      <a:endParaRPr lang="en-US" sz="11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1273.498</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571.435</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268.461</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dirty="0">
                          <a:effectLst/>
                        </a:rPr>
                        <a:t>9706.003</a:t>
                      </a:r>
                      <a:endParaRPr lang="en-US" sz="1100" b="1" i="0" u="none" strike="noStrike" dirty="0">
                        <a:solidFill>
                          <a:srgbClr val="000000"/>
                        </a:solidFill>
                        <a:effectLst/>
                        <a:latin typeface="Calibri" panose="020F0502020204030204" pitchFamily="34" charset="0"/>
                      </a:endParaRPr>
                    </a:p>
                  </a:txBody>
                  <a:tcPr marL="6350" marR="6350" marT="6350" marB="0" anchor="ctr">
                    <a:solidFill>
                      <a:schemeClr val="bg1">
                        <a:lumMod val="85000"/>
                      </a:schemeClr>
                    </a:solidFill>
                  </a:tcPr>
                </a:tc>
                <a:tc>
                  <a:txBody>
                    <a:bodyPr/>
                    <a:lstStyle/>
                    <a:p>
                      <a:pPr algn="ctr" fontAlgn="ctr"/>
                      <a:r>
                        <a:rPr lang="en-US" sz="1100" b="1" u="none" strike="noStrike" dirty="0">
                          <a:effectLst/>
                          <a:highlight>
                            <a:srgbClr val="00FFFF"/>
                          </a:highlight>
                        </a:rPr>
                        <a:t>0.131</a:t>
                      </a:r>
                      <a:endParaRPr lang="en-US" sz="1100" b="1" i="0" u="none" strike="noStrike" dirty="0">
                        <a:solidFill>
                          <a:srgbClr val="000000"/>
                        </a:solidFill>
                        <a:effectLst/>
                        <a:highlight>
                          <a:srgbClr val="00FFFF"/>
                        </a:highlight>
                        <a:latin typeface="Calibri" panose="020F0502020204030204" pitchFamily="34" charset="0"/>
                      </a:endParaRPr>
                    </a:p>
                  </a:txBody>
                  <a:tcPr marL="6350" marR="6350" marT="6350" marB="0" anchor="ctr">
                    <a:solidFill>
                      <a:schemeClr val="bg1">
                        <a:lumMod val="85000"/>
                      </a:schemeClr>
                    </a:solidFill>
                  </a:tcPr>
                </a:tc>
                <a:tc>
                  <a:txBody>
                    <a:bodyPr/>
                    <a:lstStyle/>
                    <a:p>
                      <a:pPr algn="ctr" fontAlgn="ctr"/>
                      <a:r>
                        <a:rPr lang="en-US" sz="1100" b="1" u="none" strike="noStrike" dirty="0">
                          <a:effectLst/>
                        </a:rPr>
                        <a:t>-0.001</a:t>
                      </a:r>
                      <a:endParaRPr lang="en-US" sz="1100" b="1" i="0" u="none" strike="noStrike" dirty="0">
                        <a:solidFill>
                          <a:srgbClr val="000000"/>
                        </a:solidFill>
                        <a:effectLst/>
                        <a:latin typeface="Calibri" panose="020F0502020204030204" pitchFamily="34" charset="0"/>
                      </a:endParaRPr>
                    </a:p>
                  </a:txBody>
                  <a:tcPr marL="6350" marR="6350" marT="6350" marB="0" anchor="ctr">
                    <a:solidFill>
                      <a:schemeClr val="bg1">
                        <a:lumMod val="85000"/>
                      </a:schemeClr>
                    </a:solidFill>
                  </a:tcPr>
                </a:tc>
                <a:extLst>
                  <a:ext uri="{0D108BD9-81ED-4DB2-BD59-A6C34878D82A}">
                    <a16:rowId xmlns:a16="http://schemas.microsoft.com/office/drawing/2014/main" val="1015533671"/>
                  </a:ext>
                </a:extLst>
              </a:tr>
              <a:tr h="501310">
                <a:tc>
                  <a:txBody>
                    <a:bodyPr/>
                    <a:lstStyle/>
                    <a:p>
                      <a:pPr algn="ctr" fontAlgn="ctr"/>
                      <a:r>
                        <a:rPr lang="en-US" sz="1100" b="1" u="none" strike="noStrike">
                          <a:effectLst/>
                        </a:rPr>
                        <a:t>120.117</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579.562</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579.562</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dirty="0">
                          <a:effectLst/>
                        </a:rPr>
                        <a:t>56.603</a:t>
                      </a:r>
                      <a:endParaRPr lang="en-US" sz="11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268.461</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268.461</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120.117</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56.603</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dirty="0">
                          <a:effectLst/>
                        </a:rPr>
                        <a:t>2049.486</a:t>
                      </a:r>
                      <a:endParaRPr lang="en-US" sz="1100" b="1" i="0" u="none" strike="noStrike" dirty="0">
                        <a:solidFill>
                          <a:srgbClr val="000000"/>
                        </a:solidFill>
                        <a:effectLst/>
                        <a:latin typeface="Calibri" panose="020F0502020204030204" pitchFamily="34" charset="0"/>
                      </a:endParaRPr>
                    </a:p>
                  </a:txBody>
                  <a:tcPr marL="6350" marR="6350" marT="6350" marB="0" anchor="ctr">
                    <a:solidFill>
                      <a:schemeClr val="bg1">
                        <a:lumMod val="85000"/>
                      </a:schemeClr>
                    </a:solidFill>
                  </a:tcPr>
                </a:tc>
                <a:tc>
                  <a:txBody>
                    <a:bodyPr/>
                    <a:lstStyle/>
                    <a:p>
                      <a:pPr algn="ctr" fontAlgn="ctr"/>
                      <a:r>
                        <a:rPr lang="en-US" sz="1100" b="1" u="none" strike="noStrike" dirty="0">
                          <a:effectLst/>
                          <a:highlight>
                            <a:srgbClr val="00FFFF"/>
                          </a:highlight>
                        </a:rPr>
                        <a:t>0.028</a:t>
                      </a:r>
                      <a:endParaRPr lang="en-US" sz="1100" b="1" i="0" u="none" strike="noStrike" dirty="0">
                        <a:solidFill>
                          <a:srgbClr val="000000"/>
                        </a:solidFill>
                        <a:effectLst/>
                        <a:highlight>
                          <a:srgbClr val="00FFFF"/>
                        </a:highlight>
                        <a:latin typeface="Calibri" panose="020F0502020204030204" pitchFamily="34" charset="0"/>
                      </a:endParaRPr>
                    </a:p>
                  </a:txBody>
                  <a:tcPr marL="6350" marR="6350" marT="6350" marB="0" anchor="ctr">
                    <a:solidFill>
                      <a:schemeClr val="bg1">
                        <a:lumMod val="85000"/>
                      </a:schemeClr>
                    </a:solidFill>
                  </a:tcPr>
                </a:tc>
                <a:tc>
                  <a:txBody>
                    <a:bodyPr/>
                    <a:lstStyle/>
                    <a:p>
                      <a:pPr algn="ctr" fontAlgn="ctr"/>
                      <a:r>
                        <a:rPr lang="en-US" sz="1100" b="1" u="none" strike="noStrike">
                          <a:effectLst/>
                        </a:rPr>
                        <a:t>0.001</a:t>
                      </a:r>
                      <a:endParaRPr lang="en-US" sz="1100" b="1" i="0" u="none" strike="noStrike">
                        <a:solidFill>
                          <a:srgbClr val="000000"/>
                        </a:solidFill>
                        <a:effectLst/>
                        <a:latin typeface="Calibri" panose="020F0502020204030204" pitchFamily="34" charset="0"/>
                      </a:endParaRPr>
                    </a:p>
                  </a:txBody>
                  <a:tcPr marL="6350" marR="6350" marT="6350" marB="0" anchor="ctr">
                    <a:solidFill>
                      <a:schemeClr val="bg1">
                        <a:lumMod val="85000"/>
                      </a:schemeClr>
                    </a:solidFill>
                  </a:tcPr>
                </a:tc>
                <a:extLst>
                  <a:ext uri="{0D108BD9-81ED-4DB2-BD59-A6C34878D82A}">
                    <a16:rowId xmlns:a16="http://schemas.microsoft.com/office/drawing/2014/main" val="1135423259"/>
                  </a:ext>
                </a:extLst>
              </a:tr>
              <a:tr h="501310">
                <a:tc>
                  <a:txBody>
                    <a:bodyPr/>
                    <a:lstStyle/>
                    <a:p>
                      <a:pPr algn="ctr" fontAlgn="ctr"/>
                      <a:r>
                        <a:rPr lang="en-US" sz="1100" b="1" u="none" strike="noStrike">
                          <a:effectLst/>
                        </a:rPr>
                        <a:t>120.117</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579.562</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579.562</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56.603</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268.461</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268.461</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120.117</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56.603</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2049.486</a:t>
                      </a:r>
                      <a:endParaRPr lang="en-US" sz="1100" b="1" i="0" u="none" strike="noStrike">
                        <a:solidFill>
                          <a:srgbClr val="000000"/>
                        </a:solidFill>
                        <a:effectLst/>
                        <a:latin typeface="Calibri" panose="020F0502020204030204" pitchFamily="34" charset="0"/>
                      </a:endParaRPr>
                    </a:p>
                  </a:txBody>
                  <a:tcPr marL="6350" marR="6350" marT="6350" marB="0" anchor="ctr">
                    <a:solidFill>
                      <a:schemeClr val="bg1">
                        <a:lumMod val="85000"/>
                      </a:schemeClr>
                    </a:solidFill>
                  </a:tcPr>
                </a:tc>
                <a:tc>
                  <a:txBody>
                    <a:bodyPr/>
                    <a:lstStyle/>
                    <a:p>
                      <a:pPr algn="ctr" fontAlgn="ctr"/>
                      <a:r>
                        <a:rPr lang="en-US" sz="1100" b="1" u="none" strike="noStrike" dirty="0">
                          <a:effectLst/>
                          <a:highlight>
                            <a:srgbClr val="00FFFF"/>
                          </a:highlight>
                        </a:rPr>
                        <a:t>0.028</a:t>
                      </a:r>
                      <a:endParaRPr lang="en-US" sz="1100" b="1" i="0" u="none" strike="noStrike" dirty="0">
                        <a:solidFill>
                          <a:srgbClr val="000000"/>
                        </a:solidFill>
                        <a:effectLst/>
                        <a:highlight>
                          <a:srgbClr val="00FFFF"/>
                        </a:highlight>
                        <a:latin typeface="Calibri" panose="020F0502020204030204" pitchFamily="34" charset="0"/>
                      </a:endParaRPr>
                    </a:p>
                  </a:txBody>
                  <a:tcPr marL="6350" marR="6350" marT="6350" marB="0" anchor="ctr">
                    <a:solidFill>
                      <a:schemeClr val="bg1">
                        <a:lumMod val="85000"/>
                      </a:schemeClr>
                    </a:solidFill>
                  </a:tcPr>
                </a:tc>
                <a:tc>
                  <a:txBody>
                    <a:bodyPr/>
                    <a:lstStyle/>
                    <a:p>
                      <a:pPr algn="ctr" fontAlgn="ctr"/>
                      <a:r>
                        <a:rPr lang="en-US" sz="1100" b="1" u="none" strike="noStrike">
                          <a:effectLst/>
                        </a:rPr>
                        <a:t>0.001</a:t>
                      </a:r>
                      <a:endParaRPr lang="en-US" sz="1100" b="1" i="0" u="none" strike="noStrike">
                        <a:solidFill>
                          <a:srgbClr val="000000"/>
                        </a:solidFill>
                        <a:effectLst/>
                        <a:latin typeface="Calibri" panose="020F0502020204030204" pitchFamily="34" charset="0"/>
                      </a:endParaRPr>
                    </a:p>
                  </a:txBody>
                  <a:tcPr marL="6350" marR="6350" marT="6350" marB="0" anchor="ctr">
                    <a:solidFill>
                      <a:schemeClr val="bg1">
                        <a:lumMod val="85000"/>
                      </a:schemeClr>
                    </a:solidFill>
                  </a:tcPr>
                </a:tc>
                <a:extLst>
                  <a:ext uri="{0D108BD9-81ED-4DB2-BD59-A6C34878D82A}">
                    <a16:rowId xmlns:a16="http://schemas.microsoft.com/office/drawing/2014/main" val="1104751010"/>
                  </a:ext>
                </a:extLst>
              </a:tr>
              <a:tr h="501310">
                <a:tc>
                  <a:txBody>
                    <a:bodyPr/>
                    <a:lstStyle/>
                    <a:p>
                      <a:pPr algn="ctr" fontAlgn="ctr"/>
                      <a:r>
                        <a:rPr lang="en-US" sz="1100" b="1" u="none" strike="noStrike">
                          <a:effectLst/>
                        </a:rPr>
                        <a:t>1229.613</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5910.756</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5910.756</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579.562</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2739.606</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dirty="0">
                          <a:effectLst/>
                        </a:rPr>
                        <a:t>2739.606</a:t>
                      </a:r>
                      <a:endParaRPr lang="en-US" sz="11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1229.613</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579.562</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20919.074</a:t>
                      </a:r>
                      <a:endParaRPr lang="en-US" sz="1100" b="1" i="0" u="none" strike="noStrike">
                        <a:solidFill>
                          <a:srgbClr val="000000"/>
                        </a:solidFill>
                        <a:effectLst/>
                        <a:latin typeface="Calibri" panose="020F0502020204030204" pitchFamily="34" charset="0"/>
                      </a:endParaRPr>
                    </a:p>
                  </a:txBody>
                  <a:tcPr marL="6350" marR="6350" marT="6350" marB="0" anchor="ctr">
                    <a:solidFill>
                      <a:schemeClr val="bg1">
                        <a:lumMod val="85000"/>
                      </a:schemeClr>
                    </a:solidFill>
                  </a:tcPr>
                </a:tc>
                <a:tc>
                  <a:txBody>
                    <a:bodyPr/>
                    <a:lstStyle/>
                    <a:p>
                      <a:pPr algn="ctr" fontAlgn="ctr"/>
                      <a:r>
                        <a:rPr lang="en-US" sz="1100" b="1" u="none" strike="noStrike" dirty="0">
                          <a:effectLst/>
                          <a:highlight>
                            <a:srgbClr val="00FFFF"/>
                          </a:highlight>
                        </a:rPr>
                        <a:t>0.282</a:t>
                      </a:r>
                      <a:endParaRPr lang="en-US" sz="1100" b="1" i="0" u="none" strike="noStrike" dirty="0">
                        <a:solidFill>
                          <a:srgbClr val="000000"/>
                        </a:solidFill>
                        <a:effectLst/>
                        <a:highlight>
                          <a:srgbClr val="00FFFF"/>
                        </a:highlight>
                        <a:latin typeface="Calibri" panose="020F0502020204030204" pitchFamily="34" charset="0"/>
                      </a:endParaRPr>
                    </a:p>
                  </a:txBody>
                  <a:tcPr marL="6350" marR="6350" marT="6350" marB="0" anchor="ctr">
                    <a:solidFill>
                      <a:schemeClr val="bg1">
                        <a:lumMod val="85000"/>
                      </a:schemeClr>
                    </a:solidFill>
                  </a:tcPr>
                </a:tc>
                <a:tc>
                  <a:txBody>
                    <a:bodyPr/>
                    <a:lstStyle/>
                    <a:p>
                      <a:pPr algn="ctr" fontAlgn="ctr"/>
                      <a:r>
                        <a:rPr lang="en-US" sz="1100" b="1" u="none" strike="noStrike">
                          <a:effectLst/>
                        </a:rPr>
                        <a:t>-0.001</a:t>
                      </a:r>
                      <a:endParaRPr lang="en-US" sz="1100" b="1" i="0" u="none" strike="noStrike">
                        <a:solidFill>
                          <a:srgbClr val="000000"/>
                        </a:solidFill>
                        <a:effectLst/>
                        <a:latin typeface="Calibri" panose="020F0502020204030204" pitchFamily="34" charset="0"/>
                      </a:endParaRPr>
                    </a:p>
                  </a:txBody>
                  <a:tcPr marL="6350" marR="6350" marT="6350" marB="0" anchor="ctr">
                    <a:solidFill>
                      <a:schemeClr val="bg1">
                        <a:lumMod val="85000"/>
                      </a:schemeClr>
                    </a:solidFill>
                  </a:tcPr>
                </a:tc>
                <a:extLst>
                  <a:ext uri="{0D108BD9-81ED-4DB2-BD59-A6C34878D82A}">
                    <a16:rowId xmlns:a16="http://schemas.microsoft.com/office/drawing/2014/main" val="98861125"/>
                  </a:ext>
                </a:extLst>
              </a:tr>
              <a:tr h="501310">
                <a:tc>
                  <a:txBody>
                    <a:bodyPr/>
                    <a:lstStyle/>
                    <a:p>
                      <a:pPr algn="ctr" fontAlgn="ctr"/>
                      <a:r>
                        <a:rPr lang="en-US" sz="1100" b="1" u="none" strike="noStrike">
                          <a:effectLst/>
                        </a:rPr>
                        <a:t>255.783</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1229.613</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1229.613</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120.117</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571.435</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571.435</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255.783</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120.117</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4353.896</a:t>
                      </a:r>
                      <a:endParaRPr lang="en-US" sz="1100" b="1" i="0" u="none" strike="noStrike">
                        <a:solidFill>
                          <a:srgbClr val="000000"/>
                        </a:solidFill>
                        <a:effectLst/>
                        <a:latin typeface="Calibri" panose="020F0502020204030204" pitchFamily="34" charset="0"/>
                      </a:endParaRPr>
                    </a:p>
                  </a:txBody>
                  <a:tcPr marL="6350" marR="6350" marT="6350" marB="0" anchor="ctr">
                    <a:solidFill>
                      <a:schemeClr val="bg1">
                        <a:lumMod val="85000"/>
                      </a:schemeClr>
                    </a:solidFill>
                  </a:tcPr>
                </a:tc>
                <a:tc>
                  <a:txBody>
                    <a:bodyPr/>
                    <a:lstStyle/>
                    <a:p>
                      <a:pPr algn="ctr" fontAlgn="ctr"/>
                      <a:r>
                        <a:rPr lang="en-US" sz="1100" b="1" u="none" strike="noStrike" dirty="0">
                          <a:effectLst/>
                          <a:highlight>
                            <a:srgbClr val="00FFFF"/>
                          </a:highlight>
                        </a:rPr>
                        <a:t>0.059</a:t>
                      </a:r>
                      <a:endParaRPr lang="en-US" sz="1100" b="1" i="0" u="none" strike="noStrike" dirty="0">
                        <a:solidFill>
                          <a:srgbClr val="000000"/>
                        </a:solidFill>
                        <a:effectLst/>
                        <a:highlight>
                          <a:srgbClr val="00FFFF"/>
                        </a:highlight>
                        <a:latin typeface="Calibri" panose="020F0502020204030204" pitchFamily="34" charset="0"/>
                      </a:endParaRPr>
                    </a:p>
                  </a:txBody>
                  <a:tcPr marL="6350" marR="6350" marT="6350" marB="0" anchor="ctr">
                    <a:solidFill>
                      <a:schemeClr val="bg1">
                        <a:lumMod val="85000"/>
                      </a:schemeClr>
                    </a:solidFill>
                  </a:tcPr>
                </a:tc>
                <a:tc>
                  <a:txBody>
                    <a:bodyPr/>
                    <a:lstStyle/>
                    <a:p>
                      <a:pPr algn="ctr" fontAlgn="ctr"/>
                      <a:r>
                        <a:rPr lang="en-US" sz="1100" b="1" u="none" strike="noStrike">
                          <a:effectLst/>
                        </a:rPr>
                        <a:t>0.001</a:t>
                      </a:r>
                      <a:endParaRPr lang="en-US" sz="1100" b="1" i="0" u="none" strike="noStrike">
                        <a:solidFill>
                          <a:srgbClr val="000000"/>
                        </a:solidFill>
                        <a:effectLst/>
                        <a:latin typeface="Calibri" panose="020F0502020204030204" pitchFamily="34" charset="0"/>
                      </a:endParaRPr>
                    </a:p>
                  </a:txBody>
                  <a:tcPr marL="6350" marR="6350" marT="6350" marB="0" anchor="ctr">
                    <a:solidFill>
                      <a:schemeClr val="bg1">
                        <a:lumMod val="85000"/>
                      </a:schemeClr>
                    </a:solidFill>
                  </a:tcPr>
                </a:tc>
                <a:extLst>
                  <a:ext uri="{0D108BD9-81ED-4DB2-BD59-A6C34878D82A}">
                    <a16:rowId xmlns:a16="http://schemas.microsoft.com/office/drawing/2014/main" val="2199246495"/>
                  </a:ext>
                </a:extLst>
              </a:tr>
              <a:tr h="501310">
                <a:tc>
                  <a:txBody>
                    <a:bodyPr/>
                    <a:lstStyle/>
                    <a:p>
                      <a:pPr algn="ctr" fontAlgn="ctr"/>
                      <a:r>
                        <a:rPr lang="en-US" sz="1100" b="1" u="none" strike="noStrike">
                          <a:effectLst/>
                        </a:rPr>
                        <a:t>255.783</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1229.613</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1229.613</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120.117</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571.435</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571.435</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255.783</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120.117</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4353.896</a:t>
                      </a:r>
                      <a:endParaRPr lang="en-US" sz="1100" b="1" i="0" u="none" strike="noStrike">
                        <a:solidFill>
                          <a:srgbClr val="000000"/>
                        </a:solidFill>
                        <a:effectLst/>
                        <a:latin typeface="Calibri" panose="020F0502020204030204" pitchFamily="34" charset="0"/>
                      </a:endParaRPr>
                    </a:p>
                  </a:txBody>
                  <a:tcPr marL="6350" marR="6350" marT="6350" marB="0" anchor="ctr">
                    <a:solidFill>
                      <a:schemeClr val="bg1">
                        <a:lumMod val="85000"/>
                      </a:schemeClr>
                    </a:solidFill>
                  </a:tcPr>
                </a:tc>
                <a:tc>
                  <a:txBody>
                    <a:bodyPr/>
                    <a:lstStyle/>
                    <a:p>
                      <a:pPr algn="ctr" fontAlgn="ctr"/>
                      <a:r>
                        <a:rPr lang="en-US" sz="1100" b="1" u="none" strike="noStrike" dirty="0">
                          <a:effectLst/>
                          <a:highlight>
                            <a:srgbClr val="00FFFF"/>
                          </a:highlight>
                        </a:rPr>
                        <a:t>0.059</a:t>
                      </a:r>
                      <a:endParaRPr lang="en-US" sz="1100" b="1" i="0" u="none" strike="noStrike" dirty="0">
                        <a:solidFill>
                          <a:srgbClr val="000000"/>
                        </a:solidFill>
                        <a:effectLst/>
                        <a:highlight>
                          <a:srgbClr val="00FFFF"/>
                        </a:highlight>
                        <a:latin typeface="Calibri" panose="020F0502020204030204" pitchFamily="34" charset="0"/>
                      </a:endParaRPr>
                    </a:p>
                  </a:txBody>
                  <a:tcPr marL="6350" marR="6350" marT="6350" marB="0" anchor="ctr">
                    <a:solidFill>
                      <a:schemeClr val="bg1">
                        <a:lumMod val="85000"/>
                      </a:schemeClr>
                    </a:solidFill>
                  </a:tcPr>
                </a:tc>
                <a:tc>
                  <a:txBody>
                    <a:bodyPr/>
                    <a:lstStyle/>
                    <a:p>
                      <a:pPr algn="ctr" fontAlgn="ctr"/>
                      <a:r>
                        <a:rPr lang="en-US" sz="1100" b="1" u="none" strike="noStrike" dirty="0">
                          <a:effectLst/>
                        </a:rPr>
                        <a:t>0.001</a:t>
                      </a:r>
                      <a:endParaRPr lang="en-US" sz="1100" b="1" i="0" u="none" strike="noStrike" dirty="0">
                        <a:solidFill>
                          <a:srgbClr val="000000"/>
                        </a:solidFill>
                        <a:effectLst/>
                        <a:latin typeface="Calibri" panose="020F0502020204030204" pitchFamily="34" charset="0"/>
                      </a:endParaRPr>
                    </a:p>
                  </a:txBody>
                  <a:tcPr marL="6350" marR="6350" marT="6350" marB="0" anchor="ctr">
                    <a:solidFill>
                      <a:schemeClr val="bg1">
                        <a:lumMod val="85000"/>
                      </a:schemeClr>
                    </a:solidFill>
                  </a:tcPr>
                </a:tc>
                <a:extLst>
                  <a:ext uri="{0D108BD9-81ED-4DB2-BD59-A6C34878D82A}">
                    <a16:rowId xmlns:a16="http://schemas.microsoft.com/office/drawing/2014/main" val="4042994096"/>
                  </a:ext>
                </a:extLst>
              </a:tr>
              <a:tr h="501310">
                <a:tc>
                  <a:txBody>
                    <a:bodyPr/>
                    <a:lstStyle/>
                    <a:p>
                      <a:pPr algn="ctr" fontAlgn="ctr"/>
                      <a:r>
                        <a:rPr lang="en-US" sz="1100" b="1" u="none" strike="noStrike">
                          <a:effectLst/>
                        </a:rPr>
                        <a:t>571.435</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2739.606</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2739.606</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268.461</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1273.498</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1273.498</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571.435</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268.461</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9706.003</a:t>
                      </a:r>
                      <a:endParaRPr lang="en-US" sz="1100" b="1" i="0" u="none" strike="noStrike">
                        <a:solidFill>
                          <a:srgbClr val="000000"/>
                        </a:solidFill>
                        <a:effectLst/>
                        <a:latin typeface="Calibri" panose="020F0502020204030204" pitchFamily="34" charset="0"/>
                      </a:endParaRPr>
                    </a:p>
                  </a:txBody>
                  <a:tcPr marL="6350" marR="6350" marT="6350" marB="0" anchor="ctr">
                    <a:solidFill>
                      <a:schemeClr val="bg1">
                        <a:lumMod val="85000"/>
                      </a:schemeClr>
                    </a:solidFill>
                  </a:tcPr>
                </a:tc>
                <a:tc>
                  <a:txBody>
                    <a:bodyPr/>
                    <a:lstStyle/>
                    <a:p>
                      <a:pPr algn="ctr" fontAlgn="ctr"/>
                      <a:r>
                        <a:rPr lang="en-US" sz="1100" b="1" u="none" strike="noStrike" dirty="0">
                          <a:effectLst/>
                          <a:highlight>
                            <a:srgbClr val="00FFFF"/>
                          </a:highlight>
                        </a:rPr>
                        <a:t>0.131</a:t>
                      </a:r>
                      <a:endParaRPr lang="en-US" sz="1100" b="1" i="0" u="none" strike="noStrike" dirty="0">
                        <a:solidFill>
                          <a:srgbClr val="000000"/>
                        </a:solidFill>
                        <a:effectLst/>
                        <a:highlight>
                          <a:srgbClr val="00FFFF"/>
                        </a:highlight>
                        <a:latin typeface="Calibri" panose="020F0502020204030204" pitchFamily="34" charset="0"/>
                      </a:endParaRPr>
                    </a:p>
                  </a:txBody>
                  <a:tcPr marL="6350" marR="6350" marT="6350" marB="0" anchor="ctr">
                    <a:solidFill>
                      <a:schemeClr val="bg1">
                        <a:lumMod val="85000"/>
                      </a:schemeClr>
                    </a:solidFill>
                  </a:tcPr>
                </a:tc>
                <a:tc>
                  <a:txBody>
                    <a:bodyPr/>
                    <a:lstStyle/>
                    <a:p>
                      <a:pPr algn="ctr" fontAlgn="ctr"/>
                      <a:r>
                        <a:rPr lang="en-US" sz="1100" b="1" u="none" strike="noStrike" dirty="0">
                          <a:effectLst/>
                        </a:rPr>
                        <a:t>-0.001</a:t>
                      </a:r>
                      <a:endParaRPr lang="en-US" sz="1100" b="1" i="0" u="none" strike="noStrike" dirty="0">
                        <a:solidFill>
                          <a:srgbClr val="000000"/>
                        </a:solidFill>
                        <a:effectLst/>
                        <a:latin typeface="Calibri" panose="020F0502020204030204" pitchFamily="34" charset="0"/>
                      </a:endParaRPr>
                    </a:p>
                  </a:txBody>
                  <a:tcPr marL="6350" marR="6350" marT="6350" marB="0" anchor="ctr">
                    <a:solidFill>
                      <a:schemeClr val="bg1">
                        <a:lumMod val="85000"/>
                      </a:schemeClr>
                    </a:solidFill>
                  </a:tcPr>
                </a:tc>
                <a:extLst>
                  <a:ext uri="{0D108BD9-81ED-4DB2-BD59-A6C34878D82A}">
                    <a16:rowId xmlns:a16="http://schemas.microsoft.com/office/drawing/2014/main" val="3806359823"/>
                  </a:ext>
                </a:extLst>
              </a:tr>
              <a:tr h="501310">
                <a:tc>
                  <a:txBody>
                    <a:bodyPr/>
                    <a:lstStyle/>
                    <a:p>
                      <a:pPr algn="ctr" fontAlgn="ctr"/>
                      <a:r>
                        <a:rPr lang="en-US" sz="1100" b="1" u="none" strike="noStrike">
                          <a:effectLst/>
                        </a:rPr>
                        <a:t>1229.613</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5910.756</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5910.756</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579.562</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2739.606</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2739.606</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1229.613</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579.562</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b="1" u="none" strike="noStrike">
                          <a:effectLst/>
                        </a:rPr>
                        <a:t>20919.074</a:t>
                      </a:r>
                      <a:endParaRPr lang="en-US" sz="1100" b="1" i="0" u="none" strike="noStrike">
                        <a:solidFill>
                          <a:srgbClr val="000000"/>
                        </a:solidFill>
                        <a:effectLst/>
                        <a:latin typeface="Calibri" panose="020F0502020204030204" pitchFamily="34" charset="0"/>
                      </a:endParaRPr>
                    </a:p>
                  </a:txBody>
                  <a:tcPr marL="6350" marR="6350" marT="6350" marB="0" anchor="ctr">
                    <a:solidFill>
                      <a:schemeClr val="bg1">
                        <a:lumMod val="85000"/>
                      </a:schemeClr>
                    </a:solidFill>
                  </a:tcPr>
                </a:tc>
                <a:tc>
                  <a:txBody>
                    <a:bodyPr/>
                    <a:lstStyle/>
                    <a:p>
                      <a:pPr algn="ctr" fontAlgn="ctr"/>
                      <a:r>
                        <a:rPr lang="en-US" sz="1100" b="1" u="none" strike="noStrike" dirty="0">
                          <a:effectLst/>
                          <a:highlight>
                            <a:srgbClr val="00FFFF"/>
                          </a:highlight>
                        </a:rPr>
                        <a:t>0.282</a:t>
                      </a:r>
                      <a:endParaRPr lang="en-US" sz="1100" b="1" i="0" u="none" strike="noStrike" dirty="0">
                        <a:solidFill>
                          <a:srgbClr val="000000"/>
                        </a:solidFill>
                        <a:effectLst/>
                        <a:highlight>
                          <a:srgbClr val="00FFFF"/>
                        </a:highlight>
                        <a:latin typeface="Calibri" panose="020F0502020204030204" pitchFamily="34" charset="0"/>
                      </a:endParaRPr>
                    </a:p>
                  </a:txBody>
                  <a:tcPr marL="6350" marR="6350" marT="6350" marB="0" anchor="ctr">
                    <a:solidFill>
                      <a:schemeClr val="bg1">
                        <a:lumMod val="85000"/>
                      </a:schemeClr>
                    </a:solidFill>
                  </a:tcPr>
                </a:tc>
                <a:tc>
                  <a:txBody>
                    <a:bodyPr/>
                    <a:lstStyle/>
                    <a:p>
                      <a:pPr algn="ctr" fontAlgn="ctr"/>
                      <a:r>
                        <a:rPr lang="en-US" sz="1100" b="1" u="none" strike="noStrike" dirty="0">
                          <a:effectLst/>
                        </a:rPr>
                        <a:t>-0.001</a:t>
                      </a:r>
                      <a:endParaRPr lang="en-US" sz="1100" b="1" i="0" u="none" strike="noStrike" dirty="0">
                        <a:solidFill>
                          <a:srgbClr val="000000"/>
                        </a:solidFill>
                        <a:effectLst/>
                        <a:latin typeface="Calibri" panose="020F0502020204030204" pitchFamily="34" charset="0"/>
                      </a:endParaRPr>
                    </a:p>
                  </a:txBody>
                  <a:tcPr marL="6350" marR="6350" marT="6350" marB="0" anchor="ctr">
                    <a:solidFill>
                      <a:schemeClr val="bg1">
                        <a:lumMod val="85000"/>
                      </a:schemeClr>
                    </a:solidFill>
                  </a:tcPr>
                </a:tc>
                <a:extLst>
                  <a:ext uri="{0D108BD9-81ED-4DB2-BD59-A6C34878D82A}">
                    <a16:rowId xmlns:a16="http://schemas.microsoft.com/office/drawing/2014/main" val="2794096127"/>
                  </a:ext>
                </a:extLst>
              </a:tr>
            </a:tbl>
          </a:graphicData>
        </a:graphic>
      </p:graphicFrame>
    </p:spTree>
    <p:extLst>
      <p:ext uri="{BB962C8B-B14F-4D97-AF65-F5344CB8AC3E}">
        <p14:creationId xmlns:p14="http://schemas.microsoft.com/office/powerpoint/2010/main" val="3723381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590C0-D128-4FB4-901D-0B6C9C894791}"/>
              </a:ext>
            </a:extLst>
          </p:cNvPr>
          <p:cNvSpPr>
            <a:spLocks noGrp="1"/>
          </p:cNvSpPr>
          <p:nvPr>
            <p:ph type="title"/>
          </p:nvPr>
        </p:nvSpPr>
        <p:spPr>
          <a:xfrm>
            <a:off x="1115568" y="548640"/>
            <a:ext cx="4198894" cy="1179576"/>
          </a:xfrm>
        </p:spPr>
        <p:txBody>
          <a:bodyPr/>
          <a:lstStyle/>
          <a:p>
            <a:r>
              <a:rPr lang="en-US" b="1" dirty="0"/>
              <a:t>CALCULATIONS </a:t>
            </a:r>
          </a:p>
        </p:txBody>
      </p:sp>
      <p:graphicFrame>
        <p:nvGraphicFramePr>
          <p:cNvPr id="4" name="Content Placeholder 3">
            <a:extLst>
              <a:ext uri="{FF2B5EF4-FFF2-40B4-BE49-F238E27FC236}">
                <a16:creationId xmlns:a16="http://schemas.microsoft.com/office/drawing/2014/main" id="{0A09E320-8D56-486E-86FB-90416E9174A4}"/>
              </a:ext>
            </a:extLst>
          </p:cNvPr>
          <p:cNvGraphicFramePr>
            <a:graphicFrameLocks noGrp="1"/>
          </p:cNvGraphicFramePr>
          <p:nvPr>
            <p:ph idx="1"/>
            <p:extLst>
              <p:ext uri="{D42A27DB-BD31-4B8C-83A1-F6EECF244321}">
                <p14:modId xmlns:p14="http://schemas.microsoft.com/office/powerpoint/2010/main" val="3336162581"/>
              </p:ext>
            </p:extLst>
          </p:nvPr>
        </p:nvGraphicFramePr>
        <p:xfrm>
          <a:off x="1115568" y="2473036"/>
          <a:ext cx="10168127" cy="3664528"/>
        </p:xfrm>
        <a:graphic>
          <a:graphicData uri="http://schemas.openxmlformats.org/drawingml/2006/table">
            <a:tbl>
              <a:tblPr>
                <a:tableStyleId>{5C22544A-7EE6-4342-B048-85BDC9FD1C3A}</a:tableStyleId>
              </a:tblPr>
              <a:tblGrid>
                <a:gridCol w="1990586">
                  <a:extLst>
                    <a:ext uri="{9D8B030D-6E8A-4147-A177-3AD203B41FA5}">
                      <a16:colId xmlns:a16="http://schemas.microsoft.com/office/drawing/2014/main" val="4245031349"/>
                    </a:ext>
                  </a:extLst>
                </a:gridCol>
                <a:gridCol w="820444">
                  <a:extLst>
                    <a:ext uri="{9D8B030D-6E8A-4147-A177-3AD203B41FA5}">
                      <a16:colId xmlns:a16="http://schemas.microsoft.com/office/drawing/2014/main" val="3684117219"/>
                    </a:ext>
                  </a:extLst>
                </a:gridCol>
                <a:gridCol w="820444">
                  <a:extLst>
                    <a:ext uri="{9D8B030D-6E8A-4147-A177-3AD203B41FA5}">
                      <a16:colId xmlns:a16="http://schemas.microsoft.com/office/drawing/2014/main" val="46683155"/>
                    </a:ext>
                  </a:extLst>
                </a:gridCol>
                <a:gridCol w="1008743">
                  <a:extLst>
                    <a:ext uri="{9D8B030D-6E8A-4147-A177-3AD203B41FA5}">
                      <a16:colId xmlns:a16="http://schemas.microsoft.com/office/drawing/2014/main" val="3457926206"/>
                    </a:ext>
                  </a:extLst>
                </a:gridCol>
                <a:gridCol w="820444">
                  <a:extLst>
                    <a:ext uri="{9D8B030D-6E8A-4147-A177-3AD203B41FA5}">
                      <a16:colId xmlns:a16="http://schemas.microsoft.com/office/drawing/2014/main" val="1570361710"/>
                    </a:ext>
                  </a:extLst>
                </a:gridCol>
                <a:gridCol w="1250840">
                  <a:extLst>
                    <a:ext uri="{9D8B030D-6E8A-4147-A177-3AD203B41FA5}">
                      <a16:colId xmlns:a16="http://schemas.microsoft.com/office/drawing/2014/main" val="662222252"/>
                    </a:ext>
                  </a:extLst>
                </a:gridCol>
                <a:gridCol w="1331541">
                  <a:extLst>
                    <a:ext uri="{9D8B030D-6E8A-4147-A177-3AD203B41FA5}">
                      <a16:colId xmlns:a16="http://schemas.microsoft.com/office/drawing/2014/main" val="2310549581"/>
                    </a:ext>
                  </a:extLst>
                </a:gridCol>
                <a:gridCol w="726295">
                  <a:extLst>
                    <a:ext uri="{9D8B030D-6E8A-4147-A177-3AD203B41FA5}">
                      <a16:colId xmlns:a16="http://schemas.microsoft.com/office/drawing/2014/main" val="2840881038"/>
                    </a:ext>
                  </a:extLst>
                </a:gridCol>
                <a:gridCol w="1398790">
                  <a:extLst>
                    <a:ext uri="{9D8B030D-6E8A-4147-A177-3AD203B41FA5}">
                      <a16:colId xmlns:a16="http://schemas.microsoft.com/office/drawing/2014/main" val="3354520330"/>
                    </a:ext>
                  </a:extLst>
                </a:gridCol>
              </a:tblGrid>
              <a:tr h="523504">
                <a:tc rowSpan="2">
                  <a:txBody>
                    <a:bodyPr/>
                    <a:lstStyle/>
                    <a:p>
                      <a:pPr algn="ctr" fontAlgn="b"/>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350" marR="6350" marT="6350" marB="0" anchor="b"/>
                </a:tc>
                <a:tc gridSpan="3">
                  <a:txBody>
                    <a:bodyPr/>
                    <a:lstStyle/>
                    <a:p>
                      <a:pPr algn="ctr" fontAlgn="b"/>
                      <a:r>
                        <a:rPr lang="en-US" sz="1600" u="none" strike="noStrike" dirty="0">
                          <a:effectLst/>
                        </a:rPr>
                        <a:t>Location</a:t>
                      </a:r>
                      <a:endParaRPr lang="en-US" sz="16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tc hMerge="1">
                  <a:txBody>
                    <a:bodyPr/>
                    <a:lstStyle/>
                    <a:p>
                      <a:endParaRPr lang="en-US"/>
                    </a:p>
                  </a:txBody>
                  <a:tcPr/>
                </a:tc>
                <a:tc gridSpan="4">
                  <a:txBody>
                    <a:bodyPr/>
                    <a:lstStyle/>
                    <a:p>
                      <a:pPr algn="ctr" fontAlgn="b"/>
                      <a:r>
                        <a:rPr lang="en-US" sz="1600" u="none" strike="noStrike" dirty="0">
                          <a:effectLst/>
                        </a:rPr>
                        <a:t>House structure</a:t>
                      </a:r>
                      <a:endParaRPr lang="en-US" sz="16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ctr"/>
                      <a:r>
                        <a:rPr lang="en-US" sz="1600" u="none" strike="noStrike" dirty="0">
                          <a:effectLst/>
                        </a:rPr>
                        <a:t>Cost</a:t>
                      </a:r>
                      <a:endParaRPr lang="en-US"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046041100"/>
                  </a:ext>
                </a:extLst>
              </a:tr>
              <a:tr h="523504">
                <a:tc vMerge="1">
                  <a:txBody>
                    <a:bodyPr/>
                    <a:lstStyle/>
                    <a:p>
                      <a:endParaRPr lang="en-US"/>
                    </a:p>
                  </a:txBody>
                  <a:tcPr/>
                </a:tc>
                <a:tc>
                  <a:txBody>
                    <a:bodyPr/>
                    <a:lstStyle/>
                    <a:p>
                      <a:pPr algn="ctr" fontAlgn="b"/>
                      <a:r>
                        <a:rPr lang="en-US" sz="1600" u="none" strike="noStrike" dirty="0">
                          <a:effectLst/>
                        </a:rPr>
                        <a:t>Safety</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Noise</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Auto traffic</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Quality</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No. bedrooms</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No. bathrooms</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Size</a:t>
                      </a:r>
                      <a:endParaRPr lang="en-US" sz="1600" b="0" i="0" u="none" strike="noStrike">
                        <a:solidFill>
                          <a:srgbClr val="000000"/>
                        </a:solidFill>
                        <a:effectLst/>
                        <a:latin typeface="Calibri" panose="020F0502020204030204" pitchFamily="34" charset="0"/>
                      </a:endParaRPr>
                    </a:p>
                  </a:txBody>
                  <a:tcPr marL="6350" marR="6350" marT="6350" marB="0" anchor="b"/>
                </a:tc>
                <a:tc vMerge="1">
                  <a:txBody>
                    <a:bodyPr/>
                    <a:lstStyle/>
                    <a:p>
                      <a:endParaRPr lang="en-US"/>
                    </a:p>
                  </a:txBody>
                  <a:tcPr/>
                </a:tc>
                <a:extLst>
                  <a:ext uri="{0D108BD9-81ED-4DB2-BD59-A6C34878D82A}">
                    <a16:rowId xmlns:a16="http://schemas.microsoft.com/office/drawing/2014/main" val="2952733456"/>
                  </a:ext>
                </a:extLst>
              </a:tr>
              <a:tr h="523504">
                <a:tc>
                  <a:txBody>
                    <a:bodyPr/>
                    <a:lstStyle/>
                    <a:p>
                      <a:pPr algn="ctr" fontAlgn="b"/>
                      <a:r>
                        <a:rPr lang="en-US" sz="1600" u="none" strike="noStrike">
                          <a:effectLst/>
                        </a:rPr>
                        <a:t>House 1</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dirty="0">
                          <a:effectLst/>
                        </a:rPr>
                        <a:t>8</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dirty="0">
                          <a:solidFill>
                            <a:srgbClr val="FF0000"/>
                          </a:solidFill>
                          <a:effectLst/>
                        </a:rPr>
                        <a:t>4</a:t>
                      </a:r>
                      <a:endParaRPr lang="en-US" sz="1600" b="1" i="0" u="none" strike="noStrike" dirty="0">
                        <a:solidFill>
                          <a:srgbClr val="FF0000"/>
                        </a:solidFill>
                        <a:effectLst/>
                        <a:latin typeface="Calibri" panose="020F0502020204030204" pitchFamily="34" charset="0"/>
                      </a:endParaRPr>
                    </a:p>
                  </a:txBody>
                  <a:tcPr marL="6350" marR="6350" marT="6350" marB="0" anchor="b"/>
                </a:tc>
                <a:tc>
                  <a:txBody>
                    <a:bodyPr/>
                    <a:lstStyle/>
                    <a:p>
                      <a:pPr algn="ctr" fontAlgn="b"/>
                      <a:r>
                        <a:rPr lang="en-US" sz="1600" b="1" u="none" strike="noStrike" dirty="0">
                          <a:solidFill>
                            <a:srgbClr val="FF0000"/>
                          </a:solidFill>
                          <a:effectLst/>
                        </a:rPr>
                        <a:t>4</a:t>
                      </a:r>
                      <a:endParaRPr lang="en-US" sz="1600" b="1" i="0" u="none" strike="noStrike" dirty="0">
                        <a:solidFill>
                          <a:srgbClr val="FF0000"/>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5</a:t>
                      </a:r>
                      <a:endParaRPr lang="en-US" sz="16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5</a:t>
                      </a:r>
                      <a:endParaRPr lang="en-US" sz="16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4</a:t>
                      </a:r>
                      <a:endParaRPr lang="en-US" sz="16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3</a:t>
                      </a:r>
                      <a:endParaRPr lang="en-US" sz="16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dirty="0">
                          <a:solidFill>
                            <a:srgbClr val="FF0000"/>
                          </a:solidFill>
                          <a:effectLst/>
                        </a:rPr>
                        <a:t>3</a:t>
                      </a:r>
                      <a:endParaRPr lang="en-US" sz="1600" b="1" i="0" u="none" strike="noStrike" dirty="0">
                        <a:solidFill>
                          <a:srgbClr val="FF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08210382"/>
                  </a:ext>
                </a:extLst>
              </a:tr>
              <a:tr h="523504">
                <a:tc>
                  <a:txBody>
                    <a:bodyPr/>
                    <a:lstStyle/>
                    <a:p>
                      <a:pPr algn="ctr" fontAlgn="b"/>
                      <a:r>
                        <a:rPr lang="en-US" sz="1600" u="none" strike="noStrike">
                          <a:effectLst/>
                        </a:rPr>
                        <a:t>House 2</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6</a:t>
                      </a:r>
                      <a:endParaRPr lang="en-US" sz="16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dirty="0">
                          <a:solidFill>
                            <a:srgbClr val="FF0000"/>
                          </a:solidFill>
                          <a:effectLst/>
                        </a:rPr>
                        <a:t>5</a:t>
                      </a:r>
                      <a:endParaRPr lang="en-US" sz="1600" b="1" i="0" u="none" strike="noStrike" dirty="0">
                        <a:solidFill>
                          <a:srgbClr val="FF0000"/>
                        </a:solidFill>
                        <a:effectLst/>
                        <a:latin typeface="Calibri" panose="020F0502020204030204" pitchFamily="34" charset="0"/>
                      </a:endParaRPr>
                    </a:p>
                  </a:txBody>
                  <a:tcPr marL="6350" marR="6350" marT="6350" marB="0" anchor="b"/>
                </a:tc>
                <a:tc>
                  <a:txBody>
                    <a:bodyPr/>
                    <a:lstStyle/>
                    <a:p>
                      <a:pPr algn="ctr" fontAlgn="b"/>
                      <a:r>
                        <a:rPr lang="en-US" sz="1600" b="1" u="none" strike="noStrike" dirty="0">
                          <a:solidFill>
                            <a:srgbClr val="FF0000"/>
                          </a:solidFill>
                          <a:effectLst/>
                        </a:rPr>
                        <a:t>4</a:t>
                      </a:r>
                      <a:endParaRPr lang="en-US" sz="1600" b="1" i="0" u="none" strike="noStrike" dirty="0">
                        <a:solidFill>
                          <a:srgbClr val="FF0000"/>
                        </a:solidFill>
                        <a:effectLst/>
                        <a:latin typeface="Calibri" panose="020F0502020204030204" pitchFamily="34" charset="0"/>
                      </a:endParaRPr>
                    </a:p>
                  </a:txBody>
                  <a:tcPr marL="6350" marR="6350" marT="6350" marB="0" anchor="b"/>
                </a:tc>
                <a:tc>
                  <a:txBody>
                    <a:bodyPr/>
                    <a:lstStyle/>
                    <a:p>
                      <a:pPr algn="ctr" fontAlgn="b"/>
                      <a:r>
                        <a:rPr lang="en-US" sz="1600" b="1" u="none" strike="noStrike" dirty="0">
                          <a:effectLst/>
                        </a:rPr>
                        <a:t>6</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dirty="0">
                          <a:effectLst/>
                        </a:rPr>
                        <a:t>6</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dirty="0">
                          <a:effectLst/>
                        </a:rPr>
                        <a:t>4</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4</a:t>
                      </a:r>
                      <a:endParaRPr lang="en-US" sz="16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dirty="0">
                          <a:solidFill>
                            <a:srgbClr val="FF0000"/>
                          </a:solidFill>
                          <a:effectLst/>
                        </a:rPr>
                        <a:t>5</a:t>
                      </a:r>
                      <a:endParaRPr lang="en-US" sz="1600" b="1" i="0" u="none" strike="noStrike" dirty="0">
                        <a:solidFill>
                          <a:srgbClr val="FF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00461300"/>
                  </a:ext>
                </a:extLst>
              </a:tr>
              <a:tr h="523504">
                <a:tc>
                  <a:txBody>
                    <a:bodyPr/>
                    <a:lstStyle/>
                    <a:p>
                      <a:pPr algn="ctr" fontAlgn="b"/>
                      <a:r>
                        <a:rPr lang="en-US" sz="1600" u="none" strike="noStrike">
                          <a:effectLst/>
                        </a:rPr>
                        <a:t>House 7</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4</a:t>
                      </a:r>
                      <a:endParaRPr lang="en-US" sz="16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a:solidFill>
                            <a:srgbClr val="FF0000"/>
                          </a:solidFill>
                          <a:effectLst/>
                        </a:rPr>
                        <a:t>6</a:t>
                      </a:r>
                      <a:endParaRPr lang="en-US" sz="1600" b="1" i="0" u="none" strike="noStrike">
                        <a:solidFill>
                          <a:srgbClr val="FF0000"/>
                        </a:solidFill>
                        <a:effectLst/>
                        <a:latin typeface="Calibri" panose="020F0502020204030204" pitchFamily="34" charset="0"/>
                      </a:endParaRPr>
                    </a:p>
                  </a:txBody>
                  <a:tcPr marL="6350" marR="6350" marT="6350" marB="0" anchor="b"/>
                </a:tc>
                <a:tc>
                  <a:txBody>
                    <a:bodyPr/>
                    <a:lstStyle/>
                    <a:p>
                      <a:pPr algn="ctr" fontAlgn="b"/>
                      <a:r>
                        <a:rPr lang="en-US" sz="1600" b="1" u="none" strike="noStrike" dirty="0">
                          <a:solidFill>
                            <a:srgbClr val="FF0000"/>
                          </a:solidFill>
                          <a:effectLst/>
                        </a:rPr>
                        <a:t>5</a:t>
                      </a:r>
                      <a:endParaRPr lang="en-US" sz="1600" b="1" i="0" u="none" strike="noStrike" dirty="0">
                        <a:solidFill>
                          <a:srgbClr val="FF0000"/>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9</a:t>
                      </a:r>
                      <a:endParaRPr lang="en-US" sz="16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dirty="0">
                          <a:effectLst/>
                        </a:rPr>
                        <a:t>7</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dirty="0">
                          <a:effectLst/>
                        </a:rPr>
                        <a:t>5</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7</a:t>
                      </a:r>
                      <a:endParaRPr lang="en-US" sz="16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dirty="0">
                          <a:solidFill>
                            <a:srgbClr val="FF0000"/>
                          </a:solidFill>
                          <a:effectLst/>
                        </a:rPr>
                        <a:t>6</a:t>
                      </a:r>
                      <a:endParaRPr lang="en-US" sz="1600" b="1" i="0" u="none" strike="noStrike" dirty="0">
                        <a:solidFill>
                          <a:srgbClr val="FF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1693391"/>
                  </a:ext>
                </a:extLst>
              </a:tr>
              <a:tr h="523504">
                <a:tc>
                  <a:txBody>
                    <a:bodyPr/>
                    <a:lstStyle/>
                    <a:p>
                      <a:pPr algn="ctr" fontAlgn="b"/>
                      <a:r>
                        <a:rPr lang="en-US" sz="1600" u="none" strike="noStrike">
                          <a:effectLst/>
                        </a:rPr>
                        <a:t>House 9</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3</a:t>
                      </a:r>
                      <a:endParaRPr lang="en-US" sz="16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a:solidFill>
                            <a:srgbClr val="FF0000"/>
                          </a:solidFill>
                          <a:effectLst/>
                        </a:rPr>
                        <a:t>7</a:t>
                      </a:r>
                      <a:endParaRPr lang="en-US" sz="1600" b="1" i="0" u="none" strike="noStrike">
                        <a:solidFill>
                          <a:srgbClr val="FF0000"/>
                        </a:solidFill>
                        <a:effectLst/>
                        <a:latin typeface="Calibri" panose="020F0502020204030204" pitchFamily="34" charset="0"/>
                      </a:endParaRPr>
                    </a:p>
                  </a:txBody>
                  <a:tcPr marL="6350" marR="6350" marT="6350" marB="0" anchor="b"/>
                </a:tc>
                <a:tc>
                  <a:txBody>
                    <a:bodyPr/>
                    <a:lstStyle/>
                    <a:p>
                      <a:pPr algn="ctr" fontAlgn="b"/>
                      <a:r>
                        <a:rPr lang="en-US" sz="1600" b="1" u="none" strike="noStrike" dirty="0">
                          <a:solidFill>
                            <a:srgbClr val="FF0000"/>
                          </a:solidFill>
                          <a:effectLst/>
                        </a:rPr>
                        <a:t>6</a:t>
                      </a:r>
                      <a:endParaRPr lang="en-US" sz="1600" b="1" i="0" u="none" strike="noStrike" dirty="0">
                        <a:solidFill>
                          <a:srgbClr val="FF0000"/>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8</a:t>
                      </a:r>
                      <a:endParaRPr lang="en-US" sz="16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a:effectLst/>
                        </a:rPr>
                        <a:t>6</a:t>
                      </a:r>
                      <a:endParaRPr lang="en-US" sz="16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dirty="0">
                          <a:effectLst/>
                        </a:rPr>
                        <a:t>6</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dirty="0">
                          <a:effectLst/>
                        </a:rPr>
                        <a:t>8</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dirty="0">
                          <a:solidFill>
                            <a:srgbClr val="FF0000"/>
                          </a:solidFill>
                          <a:effectLst/>
                        </a:rPr>
                        <a:t>8</a:t>
                      </a:r>
                      <a:endParaRPr lang="en-US" sz="1600" b="1" i="0" u="none" strike="noStrike" dirty="0">
                        <a:solidFill>
                          <a:srgbClr val="FF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2997638"/>
                  </a:ext>
                </a:extLst>
              </a:tr>
              <a:tr h="523504">
                <a:tc>
                  <a:txBody>
                    <a:bodyPr/>
                    <a:lstStyle/>
                    <a:p>
                      <a:pPr algn="ctr" fontAlgn="b"/>
                      <a:r>
                        <a:rPr lang="en-US" sz="1600" u="none" strike="noStrike" dirty="0">
                          <a:effectLst/>
                        </a:rPr>
                        <a:t>weights</a:t>
                      </a:r>
                      <a:endParaRPr lang="en-US" sz="1600" b="0" i="0" u="none" strike="noStrike" dirty="0">
                        <a:solidFill>
                          <a:srgbClr val="000000"/>
                        </a:solidFill>
                        <a:effectLst/>
                        <a:latin typeface="Calibri" panose="020F0502020204030204" pitchFamily="34" charset="0"/>
                      </a:endParaRPr>
                    </a:p>
                  </a:txBody>
                  <a:tcPr marL="6350" marR="6350" marT="6350" marB="0" anchor="b">
                    <a:solidFill>
                      <a:schemeClr val="bg2">
                        <a:lumMod val="85000"/>
                      </a:schemeClr>
                    </a:solidFill>
                  </a:tcPr>
                </a:tc>
                <a:tc>
                  <a:txBody>
                    <a:bodyPr/>
                    <a:lstStyle/>
                    <a:p>
                      <a:pPr algn="ctr" fontAlgn="b"/>
                      <a:r>
                        <a:rPr lang="en-US" sz="1600" b="1" u="none" strike="noStrike" dirty="0">
                          <a:effectLst/>
                        </a:rPr>
                        <a:t>0.131</a:t>
                      </a:r>
                      <a:endParaRPr lang="en-US" sz="1600" b="1" i="0" u="none" strike="noStrike" dirty="0">
                        <a:solidFill>
                          <a:srgbClr val="000000"/>
                        </a:solidFill>
                        <a:effectLst/>
                        <a:latin typeface="Calibri" panose="020F0502020204030204" pitchFamily="34" charset="0"/>
                      </a:endParaRPr>
                    </a:p>
                  </a:txBody>
                  <a:tcPr marL="6350" marR="6350" marT="6350" marB="0" anchor="b">
                    <a:solidFill>
                      <a:schemeClr val="bg2">
                        <a:lumMod val="85000"/>
                      </a:schemeClr>
                    </a:solidFill>
                  </a:tcPr>
                </a:tc>
                <a:tc>
                  <a:txBody>
                    <a:bodyPr/>
                    <a:lstStyle/>
                    <a:p>
                      <a:pPr algn="ctr" fontAlgn="b"/>
                      <a:r>
                        <a:rPr lang="en-US" sz="1600" b="1" u="none" strike="noStrike" dirty="0">
                          <a:effectLst/>
                        </a:rPr>
                        <a:t>0.028</a:t>
                      </a:r>
                      <a:endParaRPr lang="en-US" sz="1600" b="1" i="0" u="none" strike="noStrike" dirty="0">
                        <a:solidFill>
                          <a:srgbClr val="000000"/>
                        </a:solidFill>
                        <a:effectLst/>
                        <a:latin typeface="Calibri" panose="020F0502020204030204" pitchFamily="34" charset="0"/>
                      </a:endParaRPr>
                    </a:p>
                  </a:txBody>
                  <a:tcPr marL="6350" marR="6350" marT="6350" marB="0" anchor="b">
                    <a:solidFill>
                      <a:schemeClr val="bg2">
                        <a:lumMod val="85000"/>
                      </a:schemeClr>
                    </a:solidFill>
                  </a:tcPr>
                </a:tc>
                <a:tc>
                  <a:txBody>
                    <a:bodyPr/>
                    <a:lstStyle/>
                    <a:p>
                      <a:pPr algn="ctr" fontAlgn="b"/>
                      <a:r>
                        <a:rPr lang="en-US" sz="1600" b="1" u="none" strike="noStrike" dirty="0">
                          <a:effectLst/>
                        </a:rPr>
                        <a:t>0.028</a:t>
                      </a:r>
                      <a:endParaRPr lang="en-US" sz="1600" b="1" i="0" u="none" strike="noStrike" dirty="0">
                        <a:solidFill>
                          <a:srgbClr val="000000"/>
                        </a:solidFill>
                        <a:effectLst/>
                        <a:latin typeface="Calibri" panose="020F0502020204030204" pitchFamily="34" charset="0"/>
                      </a:endParaRPr>
                    </a:p>
                  </a:txBody>
                  <a:tcPr marL="6350" marR="6350" marT="6350" marB="0" anchor="b">
                    <a:solidFill>
                      <a:schemeClr val="bg2">
                        <a:lumMod val="85000"/>
                      </a:schemeClr>
                    </a:solidFill>
                  </a:tcPr>
                </a:tc>
                <a:tc>
                  <a:txBody>
                    <a:bodyPr/>
                    <a:lstStyle/>
                    <a:p>
                      <a:pPr algn="ctr" fontAlgn="b"/>
                      <a:r>
                        <a:rPr lang="en-US" sz="1600" b="1" u="none" strike="noStrike" dirty="0">
                          <a:effectLst/>
                        </a:rPr>
                        <a:t>0.282</a:t>
                      </a:r>
                      <a:endParaRPr lang="en-US" sz="1600" b="1" i="0" u="none" strike="noStrike" dirty="0">
                        <a:solidFill>
                          <a:srgbClr val="000000"/>
                        </a:solidFill>
                        <a:effectLst/>
                        <a:latin typeface="Calibri" panose="020F0502020204030204" pitchFamily="34" charset="0"/>
                      </a:endParaRPr>
                    </a:p>
                  </a:txBody>
                  <a:tcPr marL="6350" marR="6350" marT="6350" marB="0" anchor="b">
                    <a:solidFill>
                      <a:schemeClr val="bg2">
                        <a:lumMod val="85000"/>
                      </a:schemeClr>
                    </a:solidFill>
                  </a:tcPr>
                </a:tc>
                <a:tc>
                  <a:txBody>
                    <a:bodyPr/>
                    <a:lstStyle/>
                    <a:p>
                      <a:pPr algn="ctr" fontAlgn="b"/>
                      <a:r>
                        <a:rPr lang="en-US" sz="1600" b="1" u="none" strike="noStrike" dirty="0">
                          <a:effectLst/>
                        </a:rPr>
                        <a:t>0.059</a:t>
                      </a:r>
                      <a:endParaRPr lang="en-US" sz="1600" b="1" i="0" u="none" strike="noStrike" dirty="0">
                        <a:solidFill>
                          <a:srgbClr val="000000"/>
                        </a:solidFill>
                        <a:effectLst/>
                        <a:latin typeface="Calibri" panose="020F0502020204030204" pitchFamily="34" charset="0"/>
                      </a:endParaRPr>
                    </a:p>
                  </a:txBody>
                  <a:tcPr marL="6350" marR="6350" marT="6350" marB="0" anchor="b">
                    <a:solidFill>
                      <a:schemeClr val="bg2">
                        <a:lumMod val="85000"/>
                      </a:schemeClr>
                    </a:solidFill>
                  </a:tcPr>
                </a:tc>
                <a:tc>
                  <a:txBody>
                    <a:bodyPr/>
                    <a:lstStyle/>
                    <a:p>
                      <a:pPr algn="ctr" fontAlgn="b"/>
                      <a:r>
                        <a:rPr lang="en-US" sz="1600" b="1" u="none" strike="noStrike" dirty="0">
                          <a:effectLst/>
                        </a:rPr>
                        <a:t>0.059</a:t>
                      </a:r>
                      <a:endParaRPr lang="en-US" sz="1600" b="1" i="0" u="none" strike="noStrike" dirty="0">
                        <a:solidFill>
                          <a:srgbClr val="000000"/>
                        </a:solidFill>
                        <a:effectLst/>
                        <a:latin typeface="Calibri" panose="020F0502020204030204" pitchFamily="34" charset="0"/>
                      </a:endParaRPr>
                    </a:p>
                  </a:txBody>
                  <a:tcPr marL="6350" marR="6350" marT="6350" marB="0" anchor="b">
                    <a:solidFill>
                      <a:schemeClr val="bg2">
                        <a:lumMod val="85000"/>
                      </a:schemeClr>
                    </a:solidFill>
                  </a:tcPr>
                </a:tc>
                <a:tc>
                  <a:txBody>
                    <a:bodyPr/>
                    <a:lstStyle/>
                    <a:p>
                      <a:pPr algn="ctr" fontAlgn="b"/>
                      <a:r>
                        <a:rPr lang="en-US" sz="1600" b="1" u="none" strike="noStrike" dirty="0">
                          <a:effectLst/>
                        </a:rPr>
                        <a:t>0.131</a:t>
                      </a:r>
                      <a:endParaRPr lang="en-US" sz="1600" b="1" i="0" u="none" strike="noStrike" dirty="0">
                        <a:solidFill>
                          <a:srgbClr val="000000"/>
                        </a:solidFill>
                        <a:effectLst/>
                        <a:latin typeface="Calibri" panose="020F0502020204030204" pitchFamily="34" charset="0"/>
                      </a:endParaRPr>
                    </a:p>
                  </a:txBody>
                  <a:tcPr marL="6350" marR="6350" marT="6350" marB="0" anchor="b">
                    <a:solidFill>
                      <a:schemeClr val="bg2">
                        <a:lumMod val="85000"/>
                      </a:schemeClr>
                    </a:solidFill>
                  </a:tcPr>
                </a:tc>
                <a:tc>
                  <a:txBody>
                    <a:bodyPr/>
                    <a:lstStyle/>
                    <a:p>
                      <a:pPr algn="ctr" fontAlgn="b"/>
                      <a:r>
                        <a:rPr lang="en-US" sz="1600" b="1" u="none" strike="noStrike" dirty="0">
                          <a:effectLst/>
                        </a:rPr>
                        <a:t>0.282</a:t>
                      </a:r>
                      <a:endParaRPr lang="en-US" sz="1600" b="1" i="0" u="none" strike="noStrike" dirty="0">
                        <a:solidFill>
                          <a:srgbClr val="000000"/>
                        </a:solidFill>
                        <a:effectLst/>
                        <a:latin typeface="Calibri" panose="020F0502020204030204" pitchFamily="34" charset="0"/>
                      </a:endParaRPr>
                    </a:p>
                  </a:txBody>
                  <a:tcPr marL="6350" marR="6350" marT="6350" marB="0" anchor="b">
                    <a:solidFill>
                      <a:schemeClr val="bg2">
                        <a:lumMod val="85000"/>
                      </a:schemeClr>
                    </a:solidFill>
                  </a:tcPr>
                </a:tc>
                <a:extLst>
                  <a:ext uri="{0D108BD9-81ED-4DB2-BD59-A6C34878D82A}">
                    <a16:rowId xmlns:a16="http://schemas.microsoft.com/office/drawing/2014/main" val="2771979854"/>
                  </a:ext>
                </a:extLst>
              </a:tr>
            </a:tbl>
          </a:graphicData>
        </a:graphic>
      </p:graphicFrame>
      <p:sp>
        <p:nvSpPr>
          <p:cNvPr id="3" name="Rectangle 2">
            <a:extLst>
              <a:ext uri="{FF2B5EF4-FFF2-40B4-BE49-F238E27FC236}">
                <a16:creationId xmlns:a16="http://schemas.microsoft.com/office/drawing/2014/main" id="{320211F5-C609-44D2-8922-9E72CB3C41B4}"/>
              </a:ext>
            </a:extLst>
          </p:cNvPr>
          <p:cNvSpPr/>
          <p:nvPr/>
        </p:nvSpPr>
        <p:spPr>
          <a:xfrm>
            <a:off x="7112000" y="275785"/>
            <a:ext cx="4517292" cy="1569660"/>
          </a:xfrm>
          <a:prstGeom prst="rect">
            <a:avLst/>
          </a:prstGeom>
        </p:spPr>
        <p:txBody>
          <a:bodyPr wrap="square">
            <a:spAutoFit/>
          </a:bodyPr>
          <a:lstStyle/>
          <a:p>
            <a:pPr marL="342900" indent="-342900">
              <a:buFont typeface="Arial" panose="020B0604020202020204" pitchFamily="34" charset="0"/>
              <a:buChar char="•"/>
            </a:pPr>
            <a:r>
              <a:rPr lang="en-US" altLang="en-US" sz="2400" dirty="0">
                <a:cs typeface="Times New Roman" panose="02020603050405020304" pitchFamily="18" charset="0"/>
              </a:rPr>
              <a:t>Weight from AHP</a:t>
            </a:r>
          </a:p>
          <a:p>
            <a:pPr marL="342900" indent="-342900">
              <a:buFont typeface="Arial" panose="020B0604020202020204" pitchFamily="34" charset="0"/>
              <a:buChar char="•"/>
            </a:pPr>
            <a:endParaRPr lang="en-US" altLang="en-US" sz="2400" dirty="0">
              <a:cs typeface="Times New Roman" panose="02020603050405020304" pitchFamily="18" charset="0"/>
            </a:endParaRPr>
          </a:p>
          <a:p>
            <a:pPr marL="342900" indent="-342900">
              <a:buFont typeface="Arial" panose="020B0604020202020204" pitchFamily="34" charset="0"/>
              <a:buChar char="•"/>
            </a:pPr>
            <a:r>
              <a:rPr lang="en-US" altLang="en-US" sz="2400" dirty="0">
                <a:cs typeface="Times New Roman" panose="02020603050405020304" pitchFamily="18" charset="0"/>
              </a:rPr>
              <a:t>Ideal alternative J</a:t>
            </a:r>
          </a:p>
          <a:p>
            <a:pPr marL="342900" indent="-342900">
              <a:buFont typeface="Arial" panose="020B0604020202020204" pitchFamily="34" charset="0"/>
              <a:buChar char="•"/>
            </a:pPr>
            <a:r>
              <a:rPr lang="en-US" altLang="en-US" sz="2400" dirty="0">
                <a:cs typeface="Times New Roman" panose="02020603050405020304" pitchFamily="18" charset="0"/>
              </a:rPr>
              <a:t>Negative ideal alternative </a:t>
            </a:r>
            <a:r>
              <a:rPr lang="en-US" altLang="en-US" sz="2400" dirty="0">
                <a:solidFill>
                  <a:srgbClr val="FF0000"/>
                </a:solidFill>
                <a:cs typeface="Times New Roman" panose="02020603050405020304" pitchFamily="18" charset="0"/>
              </a:rPr>
              <a:t>J'</a:t>
            </a:r>
            <a:endParaRPr lang="en-US" sz="2400" dirty="0">
              <a:solidFill>
                <a:srgbClr val="FF0000"/>
              </a:solidFill>
            </a:endParaRPr>
          </a:p>
        </p:txBody>
      </p:sp>
    </p:spTree>
    <p:extLst>
      <p:ext uri="{BB962C8B-B14F-4D97-AF65-F5344CB8AC3E}">
        <p14:creationId xmlns:p14="http://schemas.microsoft.com/office/powerpoint/2010/main" val="206364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97DBD5-711F-4728-BB23-7B7B9AAB903A}"/>
              </a:ext>
            </a:extLst>
          </p:cNvPr>
          <p:cNvSpPr>
            <a:spLocks noGrp="1"/>
          </p:cNvSpPr>
          <p:nvPr>
            <p:ph type="title"/>
          </p:nvPr>
        </p:nvSpPr>
        <p:spPr>
          <a:xfrm>
            <a:off x="461108" y="256031"/>
            <a:ext cx="4142154" cy="747465"/>
          </a:xfrm>
        </p:spPr>
        <p:txBody>
          <a:bodyPr anchor="b">
            <a:normAutofit/>
          </a:bodyPr>
          <a:lstStyle/>
          <a:p>
            <a:r>
              <a:rPr lang="en-US" b="1" dirty="0"/>
              <a:t>CALCULATIONS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Content Placeholder 7">
            <a:extLst>
              <a:ext uri="{FF2B5EF4-FFF2-40B4-BE49-F238E27FC236}">
                <a16:creationId xmlns:a16="http://schemas.microsoft.com/office/drawing/2014/main" id="{8A2F5F50-7A06-46B4-93BC-625FE2F3AA5B}"/>
              </a:ext>
            </a:extLst>
          </p:cNvPr>
          <p:cNvGraphicFramePr>
            <a:graphicFrameLocks noGrp="1"/>
          </p:cNvGraphicFramePr>
          <p:nvPr>
            <p:ph idx="1"/>
            <p:extLst>
              <p:ext uri="{D42A27DB-BD31-4B8C-83A1-F6EECF244321}">
                <p14:modId xmlns:p14="http://schemas.microsoft.com/office/powerpoint/2010/main" val="1442498"/>
              </p:ext>
            </p:extLst>
          </p:nvPr>
        </p:nvGraphicFramePr>
        <p:xfrm>
          <a:off x="226646" y="1727716"/>
          <a:ext cx="8370282" cy="4696533"/>
        </p:xfrm>
        <a:graphic>
          <a:graphicData uri="http://schemas.openxmlformats.org/drawingml/2006/table">
            <a:tbl>
              <a:tblPr>
                <a:tableStyleId>{5C22544A-7EE6-4342-B048-85BDC9FD1C3A}</a:tableStyleId>
              </a:tblPr>
              <a:tblGrid>
                <a:gridCol w="1272264">
                  <a:extLst>
                    <a:ext uri="{9D8B030D-6E8A-4147-A177-3AD203B41FA5}">
                      <a16:colId xmlns:a16="http://schemas.microsoft.com/office/drawing/2014/main" val="4206214424"/>
                    </a:ext>
                  </a:extLst>
                </a:gridCol>
                <a:gridCol w="608709">
                  <a:extLst>
                    <a:ext uri="{9D8B030D-6E8A-4147-A177-3AD203B41FA5}">
                      <a16:colId xmlns:a16="http://schemas.microsoft.com/office/drawing/2014/main" val="3468802985"/>
                    </a:ext>
                  </a:extLst>
                </a:gridCol>
                <a:gridCol w="566241">
                  <a:extLst>
                    <a:ext uri="{9D8B030D-6E8A-4147-A177-3AD203B41FA5}">
                      <a16:colId xmlns:a16="http://schemas.microsoft.com/office/drawing/2014/main" val="142350323"/>
                    </a:ext>
                  </a:extLst>
                </a:gridCol>
                <a:gridCol w="1061700">
                  <a:extLst>
                    <a:ext uri="{9D8B030D-6E8A-4147-A177-3AD203B41FA5}">
                      <a16:colId xmlns:a16="http://schemas.microsoft.com/office/drawing/2014/main" val="3980925849"/>
                    </a:ext>
                  </a:extLst>
                </a:gridCol>
                <a:gridCol w="693644">
                  <a:extLst>
                    <a:ext uri="{9D8B030D-6E8A-4147-A177-3AD203B41FA5}">
                      <a16:colId xmlns:a16="http://schemas.microsoft.com/office/drawing/2014/main" val="2786097596"/>
                    </a:ext>
                  </a:extLst>
                </a:gridCol>
                <a:gridCol w="1316507">
                  <a:extLst>
                    <a:ext uri="{9D8B030D-6E8A-4147-A177-3AD203B41FA5}">
                      <a16:colId xmlns:a16="http://schemas.microsoft.com/office/drawing/2014/main" val="1944094102"/>
                    </a:ext>
                  </a:extLst>
                </a:gridCol>
                <a:gridCol w="1401444">
                  <a:extLst>
                    <a:ext uri="{9D8B030D-6E8A-4147-A177-3AD203B41FA5}">
                      <a16:colId xmlns:a16="http://schemas.microsoft.com/office/drawing/2014/main" val="1350714070"/>
                    </a:ext>
                  </a:extLst>
                </a:gridCol>
                <a:gridCol w="600413">
                  <a:extLst>
                    <a:ext uri="{9D8B030D-6E8A-4147-A177-3AD203B41FA5}">
                      <a16:colId xmlns:a16="http://schemas.microsoft.com/office/drawing/2014/main" val="1833567580"/>
                    </a:ext>
                  </a:extLst>
                </a:gridCol>
                <a:gridCol w="849360">
                  <a:extLst>
                    <a:ext uri="{9D8B030D-6E8A-4147-A177-3AD203B41FA5}">
                      <a16:colId xmlns:a16="http://schemas.microsoft.com/office/drawing/2014/main" val="51326195"/>
                    </a:ext>
                  </a:extLst>
                </a:gridCol>
              </a:tblGrid>
              <a:tr h="313391">
                <a:tc>
                  <a:txBody>
                    <a:bodyPr/>
                    <a:lstStyle/>
                    <a:p>
                      <a:pPr algn="ctr" fontAlgn="b"/>
                      <a:r>
                        <a:rPr lang="en-US" sz="1400" u="none" strike="noStrike" dirty="0">
                          <a:effectLst/>
                        </a:rPr>
                        <a:t>TOPSIS</a:t>
                      </a:r>
                      <a:endParaRPr lang="en-US" sz="1400" b="0" i="0" u="none" strike="noStrike" dirty="0">
                        <a:solidFill>
                          <a:srgbClr val="000000"/>
                        </a:solidFill>
                        <a:effectLst/>
                        <a:latin typeface="Calibri" panose="020F0502020204030204" pitchFamily="34" charset="0"/>
                      </a:endParaRPr>
                    </a:p>
                  </a:txBody>
                  <a:tcPr marL="6350" marR="6350" marT="6350" marB="0" anchor="b">
                    <a:solidFill>
                      <a:schemeClr val="accent4">
                        <a:lumMod val="20000"/>
                        <a:lumOff val="80000"/>
                      </a:schemeClr>
                    </a:solidFill>
                  </a:tcPr>
                </a:tc>
                <a:tc gridSpan="3">
                  <a:txBody>
                    <a:bodyPr/>
                    <a:lstStyle/>
                    <a:p>
                      <a:pPr algn="ctr" fontAlgn="b"/>
                      <a:r>
                        <a:rPr lang="en-US" sz="1400" u="none" strike="noStrike" dirty="0">
                          <a:effectLst/>
                        </a:rPr>
                        <a:t>Location</a:t>
                      </a:r>
                      <a:endParaRPr lang="en-US" sz="1400" b="0" i="0" u="none" strike="noStrike" dirty="0">
                        <a:solidFill>
                          <a:srgbClr val="000000"/>
                        </a:solidFill>
                        <a:effectLst/>
                        <a:latin typeface="Calibri" panose="020F0502020204030204" pitchFamily="34" charset="0"/>
                      </a:endParaRPr>
                    </a:p>
                  </a:txBody>
                  <a:tcPr marL="6350" marR="6350" marT="6350" marB="0" anchor="b">
                    <a:solidFill>
                      <a:schemeClr val="bg2">
                        <a:lumMod val="75000"/>
                      </a:schemeClr>
                    </a:solidFill>
                  </a:tcPr>
                </a:tc>
                <a:tc hMerge="1">
                  <a:txBody>
                    <a:bodyPr/>
                    <a:lstStyle/>
                    <a:p>
                      <a:endParaRPr lang="en-US"/>
                    </a:p>
                  </a:txBody>
                  <a:tcPr/>
                </a:tc>
                <a:tc hMerge="1">
                  <a:txBody>
                    <a:bodyPr/>
                    <a:lstStyle/>
                    <a:p>
                      <a:endParaRPr lang="en-US"/>
                    </a:p>
                  </a:txBody>
                  <a:tcPr/>
                </a:tc>
                <a:tc gridSpan="4">
                  <a:txBody>
                    <a:bodyPr/>
                    <a:lstStyle/>
                    <a:p>
                      <a:pPr algn="ctr" fontAlgn="b"/>
                      <a:r>
                        <a:rPr lang="en-US" sz="1400" u="none" strike="noStrike" dirty="0">
                          <a:effectLst/>
                        </a:rPr>
                        <a:t>House structure</a:t>
                      </a:r>
                      <a:endParaRPr lang="en-US" sz="1400" b="0" i="0" u="none" strike="noStrike" dirty="0">
                        <a:solidFill>
                          <a:srgbClr val="000000"/>
                        </a:solidFill>
                        <a:effectLst/>
                        <a:latin typeface="Calibri" panose="020F0502020204030204" pitchFamily="34" charset="0"/>
                      </a:endParaRPr>
                    </a:p>
                  </a:txBody>
                  <a:tcPr marL="6350" marR="6350" marT="6350" marB="0" anchor="b">
                    <a:solidFill>
                      <a:schemeClr val="accent1">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algn="ctr" defTabSz="914400" rtl="0" eaLnBrk="1" fontAlgn="b" latinLnBrk="0" hangingPunct="1"/>
                      <a:r>
                        <a:rPr lang="en-US" sz="1400" u="none" strike="noStrike" kern="1200" dirty="0">
                          <a:solidFill>
                            <a:schemeClr val="dk1"/>
                          </a:solidFill>
                          <a:effectLst/>
                          <a:latin typeface="+mn-lt"/>
                          <a:ea typeface="+mn-ea"/>
                          <a:cs typeface="+mn-cs"/>
                        </a:rPr>
                        <a:t>Cost</a:t>
                      </a:r>
                    </a:p>
                  </a:txBody>
                  <a:tcPr marL="6350" marR="6350" marT="6350" marB="0" anchor="ctr">
                    <a:solidFill>
                      <a:schemeClr val="bg2">
                        <a:lumMod val="75000"/>
                      </a:schemeClr>
                    </a:solidFill>
                  </a:tcPr>
                </a:tc>
                <a:extLst>
                  <a:ext uri="{0D108BD9-81ED-4DB2-BD59-A6C34878D82A}">
                    <a16:rowId xmlns:a16="http://schemas.microsoft.com/office/drawing/2014/main" val="3341540749"/>
                  </a:ext>
                </a:extLst>
              </a:tr>
              <a:tr h="581393">
                <a:tc>
                  <a:txBody>
                    <a:bodyPr/>
                    <a:lstStyle/>
                    <a:p>
                      <a:pPr algn="ctr" fontAlgn="ctr"/>
                      <a:r>
                        <a:rPr lang="en-US" sz="1400" u="none" strike="noStrike" dirty="0" err="1">
                          <a:effectLst/>
                        </a:rPr>
                        <a:t>Vij</a:t>
                      </a:r>
                      <a:endParaRPr lang="en-US" sz="1400" b="0" i="0" u="none" strike="noStrike" dirty="0">
                        <a:solidFill>
                          <a:srgbClr val="000000"/>
                        </a:solidFill>
                        <a:effectLst/>
                        <a:latin typeface="Calibri" panose="020F0502020204030204" pitchFamily="34" charset="0"/>
                      </a:endParaRPr>
                    </a:p>
                  </a:txBody>
                  <a:tcPr marL="6350" marR="6350" marT="6350" marB="0" anchor="ctr">
                    <a:solidFill>
                      <a:schemeClr val="accent4">
                        <a:lumMod val="20000"/>
                        <a:lumOff val="80000"/>
                      </a:schemeClr>
                    </a:solidFill>
                  </a:tcPr>
                </a:tc>
                <a:tc>
                  <a:txBody>
                    <a:bodyPr/>
                    <a:lstStyle/>
                    <a:p>
                      <a:pPr algn="ctr" fontAlgn="b"/>
                      <a:r>
                        <a:rPr lang="en-US" sz="1400" u="none" strike="noStrike">
                          <a:effectLst/>
                        </a:rPr>
                        <a:t>Safety</a:t>
                      </a:r>
                      <a:endParaRPr lang="en-US" sz="1400" b="0" i="0" u="none" strike="noStrike">
                        <a:solidFill>
                          <a:srgbClr val="000000"/>
                        </a:solidFill>
                        <a:effectLst/>
                        <a:latin typeface="Calibri" panose="020F0502020204030204" pitchFamily="34" charset="0"/>
                      </a:endParaRPr>
                    </a:p>
                  </a:txBody>
                  <a:tcPr marL="6350" marR="6350" marT="6350" marB="0" anchor="b">
                    <a:solidFill>
                      <a:schemeClr val="bg2">
                        <a:lumMod val="75000"/>
                      </a:schemeClr>
                    </a:solidFill>
                  </a:tcPr>
                </a:tc>
                <a:tc>
                  <a:txBody>
                    <a:bodyPr/>
                    <a:lstStyle/>
                    <a:p>
                      <a:pPr algn="ctr" fontAlgn="b"/>
                      <a:r>
                        <a:rPr lang="en-US" sz="1400" u="none" strike="noStrike" dirty="0">
                          <a:effectLst/>
                        </a:rPr>
                        <a:t>Noise</a:t>
                      </a:r>
                      <a:endParaRPr lang="en-US" sz="1400" b="0" i="0" u="none" strike="noStrike" dirty="0">
                        <a:solidFill>
                          <a:srgbClr val="000000"/>
                        </a:solidFill>
                        <a:effectLst/>
                        <a:latin typeface="Calibri" panose="020F0502020204030204" pitchFamily="34" charset="0"/>
                      </a:endParaRPr>
                    </a:p>
                  </a:txBody>
                  <a:tcPr marL="6350" marR="6350" marT="6350" marB="0" anchor="b">
                    <a:solidFill>
                      <a:schemeClr val="bg2">
                        <a:lumMod val="75000"/>
                      </a:schemeClr>
                    </a:solidFill>
                  </a:tcPr>
                </a:tc>
                <a:tc>
                  <a:txBody>
                    <a:bodyPr/>
                    <a:lstStyle/>
                    <a:p>
                      <a:pPr algn="ctr" fontAlgn="b"/>
                      <a:r>
                        <a:rPr lang="en-US" sz="1400" u="none" strike="noStrike" dirty="0">
                          <a:effectLst/>
                        </a:rPr>
                        <a:t>Auto traffic</a:t>
                      </a:r>
                      <a:endParaRPr lang="en-US" sz="1400" b="0" i="0" u="none" strike="noStrike" dirty="0">
                        <a:solidFill>
                          <a:srgbClr val="000000"/>
                        </a:solidFill>
                        <a:effectLst/>
                        <a:latin typeface="Calibri" panose="020F0502020204030204" pitchFamily="34" charset="0"/>
                      </a:endParaRPr>
                    </a:p>
                  </a:txBody>
                  <a:tcPr marL="6350" marR="6350" marT="6350" marB="0" anchor="b">
                    <a:solidFill>
                      <a:schemeClr val="bg2">
                        <a:lumMod val="75000"/>
                      </a:schemeClr>
                    </a:solidFill>
                  </a:tcPr>
                </a:tc>
                <a:tc>
                  <a:txBody>
                    <a:bodyPr/>
                    <a:lstStyle/>
                    <a:p>
                      <a:pPr algn="ctr" fontAlgn="b"/>
                      <a:r>
                        <a:rPr lang="en-US" sz="1400" u="none" strike="noStrike" dirty="0">
                          <a:effectLst/>
                        </a:rPr>
                        <a:t>Quality</a:t>
                      </a:r>
                      <a:endParaRPr lang="en-US" sz="1400" b="0" i="0" u="none" strike="noStrike" dirty="0">
                        <a:solidFill>
                          <a:srgbClr val="000000"/>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ctr" fontAlgn="b"/>
                      <a:r>
                        <a:rPr lang="en-US" sz="1400" u="none" strike="noStrike" dirty="0">
                          <a:effectLst/>
                        </a:rPr>
                        <a:t>No. bedrooms</a:t>
                      </a:r>
                      <a:endParaRPr lang="en-US" sz="1400" b="0" i="0" u="none" strike="noStrike" dirty="0">
                        <a:solidFill>
                          <a:srgbClr val="000000"/>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ctr" fontAlgn="b"/>
                      <a:r>
                        <a:rPr lang="en-US" sz="1400" u="none" strike="noStrike" dirty="0">
                          <a:effectLst/>
                        </a:rPr>
                        <a:t>No. bathrooms</a:t>
                      </a:r>
                      <a:endParaRPr lang="en-US" sz="1400" b="0" i="0" u="none" strike="noStrike" dirty="0">
                        <a:solidFill>
                          <a:srgbClr val="000000"/>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ctr" fontAlgn="b"/>
                      <a:r>
                        <a:rPr lang="en-US" sz="1400" u="none" strike="noStrike" dirty="0">
                          <a:effectLst/>
                        </a:rPr>
                        <a:t>Size</a:t>
                      </a:r>
                      <a:endParaRPr lang="en-US" sz="1400" b="0" i="0" u="none" strike="noStrike" dirty="0">
                        <a:solidFill>
                          <a:srgbClr val="000000"/>
                        </a:solidFill>
                        <a:effectLst/>
                        <a:latin typeface="Calibri" panose="020F0502020204030204" pitchFamily="34" charset="0"/>
                      </a:endParaRPr>
                    </a:p>
                  </a:txBody>
                  <a:tcPr marL="6350" marR="6350" marT="6350" marB="0" anchor="b">
                    <a:solidFill>
                      <a:schemeClr val="accent1">
                        <a:lumMod val="40000"/>
                        <a:lumOff val="60000"/>
                      </a:schemeClr>
                    </a:solidFill>
                  </a:tcPr>
                </a:tc>
                <a:tc vMerge="1">
                  <a:txBody>
                    <a:bodyPr/>
                    <a:lstStyle/>
                    <a:p>
                      <a:endParaRPr lang="en-US"/>
                    </a:p>
                  </a:txBody>
                  <a:tcPr/>
                </a:tc>
                <a:extLst>
                  <a:ext uri="{0D108BD9-81ED-4DB2-BD59-A6C34878D82A}">
                    <a16:rowId xmlns:a16="http://schemas.microsoft.com/office/drawing/2014/main" val="1828234459"/>
                  </a:ext>
                </a:extLst>
              </a:tr>
              <a:tr h="581393">
                <a:tc>
                  <a:txBody>
                    <a:bodyPr/>
                    <a:lstStyle/>
                    <a:p>
                      <a:pPr algn="ctr" fontAlgn="b"/>
                      <a:r>
                        <a:rPr lang="en-US" sz="1400" u="none" strike="noStrike" dirty="0">
                          <a:effectLst/>
                        </a:rPr>
                        <a:t>House 1</a:t>
                      </a:r>
                      <a:endParaRPr lang="en-US" sz="1400" b="0" i="0" u="none" strike="noStrike" dirty="0">
                        <a:solidFill>
                          <a:srgbClr val="000000"/>
                        </a:solidFill>
                        <a:effectLst/>
                        <a:latin typeface="Calibri" panose="020F0502020204030204" pitchFamily="34" charset="0"/>
                      </a:endParaRPr>
                    </a:p>
                  </a:txBody>
                  <a:tcPr marL="6350" marR="6350" marT="6350" marB="0" anchor="b">
                    <a:solidFill>
                      <a:schemeClr val="accent4">
                        <a:lumMod val="20000"/>
                        <a:lumOff val="80000"/>
                      </a:schemeClr>
                    </a:solidFill>
                  </a:tcPr>
                </a:tc>
                <a:tc>
                  <a:txBody>
                    <a:bodyPr/>
                    <a:lstStyle/>
                    <a:p>
                      <a:pPr algn="ctr" fontAlgn="ctr"/>
                      <a:r>
                        <a:rPr lang="en-US" sz="1400" u="none" strike="noStrike" dirty="0">
                          <a:effectLst/>
                        </a:rPr>
                        <a:t>0.094</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dirty="0">
                          <a:solidFill>
                            <a:srgbClr val="FF0000"/>
                          </a:solidFill>
                          <a:effectLst/>
                        </a:rPr>
                        <a:t>0.010</a:t>
                      </a:r>
                      <a:endParaRPr lang="en-US" sz="1400" b="0" i="0" u="none" strike="noStrike" dirty="0">
                        <a:solidFill>
                          <a:srgbClr val="FF0000"/>
                        </a:solidFill>
                        <a:effectLst/>
                        <a:latin typeface="Calibri" panose="020F0502020204030204" pitchFamily="34" charset="0"/>
                      </a:endParaRPr>
                    </a:p>
                  </a:txBody>
                  <a:tcPr marL="6350" marR="6350" marT="6350" marB="0" anchor="ctr"/>
                </a:tc>
                <a:tc>
                  <a:txBody>
                    <a:bodyPr/>
                    <a:lstStyle/>
                    <a:p>
                      <a:pPr algn="ctr" fontAlgn="ctr"/>
                      <a:r>
                        <a:rPr lang="en-US" sz="1400" u="none" strike="noStrike">
                          <a:solidFill>
                            <a:srgbClr val="FF0000"/>
                          </a:solidFill>
                          <a:effectLst/>
                        </a:rPr>
                        <a:t>0.012</a:t>
                      </a:r>
                      <a:endParaRPr lang="en-US" sz="1400" b="0" i="0" u="none" strike="noStrike">
                        <a:solidFill>
                          <a:srgbClr val="FF0000"/>
                        </a:solidFill>
                        <a:effectLst/>
                        <a:latin typeface="Calibri" panose="020F0502020204030204" pitchFamily="34" charset="0"/>
                      </a:endParaRPr>
                    </a:p>
                  </a:txBody>
                  <a:tcPr marL="6350" marR="6350" marT="6350" marB="0" anchor="ctr"/>
                </a:tc>
                <a:tc>
                  <a:txBody>
                    <a:bodyPr/>
                    <a:lstStyle/>
                    <a:p>
                      <a:pPr algn="ctr" fontAlgn="ctr"/>
                      <a:r>
                        <a:rPr lang="en-US" sz="1400" u="none" strike="noStrike" dirty="0">
                          <a:effectLst/>
                        </a:rPr>
                        <a:t>0.098</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a:effectLst/>
                        </a:rPr>
                        <a:t>0.024</a:t>
                      </a:r>
                      <a:endParaRPr lang="en-US"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dirty="0">
                          <a:effectLst/>
                        </a:rPr>
                        <a:t>0.024</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a:effectLst/>
                        </a:rPr>
                        <a:t>0.033</a:t>
                      </a:r>
                      <a:endParaRPr lang="en-US"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dirty="0">
                          <a:solidFill>
                            <a:srgbClr val="FF0000"/>
                          </a:solidFill>
                          <a:effectLst/>
                        </a:rPr>
                        <a:t>0.073</a:t>
                      </a:r>
                      <a:endParaRPr lang="en-US" sz="1400" b="0" i="0" u="none" strike="noStrike" dirty="0">
                        <a:solidFill>
                          <a:srgbClr val="FF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534352099"/>
                  </a:ext>
                </a:extLst>
              </a:tr>
              <a:tr h="581393">
                <a:tc>
                  <a:txBody>
                    <a:bodyPr/>
                    <a:lstStyle/>
                    <a:p>
                      <a:pPr algn="ctr" fontAlgn="b"/>
                      <a:r>
                        <a:rPr lang="en-US" sz="1400" u="none" strike="noStrike" dirty="0">
                          <a:effectLst/>
                        </a:rPr>
                        <a:t>House 2</a:t>
                      </a:r>
                      <a:endParaRPr lang="en-US" sz="1400" b="0" i="0" u="none" strike="noStrike" dirty="0">
                        <a:solidFill>
                          <a:srgbClr val="000000"/>
                        </a:solidFill>
                        <a:effectLst/>
                        <a:latin typeface="Calibri" panose="020F0502020204030204" pitchFamily="34" charset="0"/>
                      </a:endParaRPr>
                    </a:p>
                  </a:txBody>
                  <a:tcPr marL="6350" marR="6350" marT="6350" marB="0" anchor="b">
                    <a:solidFill>
                      <a:schemeClr val="accent4">
                        <a:lumMod val="20000"/>
                        <a:lumOff val="80000"/>
                      </a:schemeClr>
                    </a:solidFill>
                  </a:tcPr>
                </a:tc>
                <a:tc>
                  <a:txBody>
                    <a:bodyPr/>
                    <a:lstStyle/>
                    <a:p>
                      <a:pPr algn="ctr" fontAlgn="ctr"/>
                      <a:r>
                        <a:rPr lang="en-US" sz="1400" u="none" strike="noStrike">
                          <a:effectLst/>
                        </a:rPr>
                        <a:t>0.070</a:t>
                      </a:r>
                      <a:endParaRPr lang="en-US"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dirty="0">
                          <a:solidFill>
                            <a:srgbClr val="FF0000"/>
                          </a:solidFill>
                          <a:effectLst/>
                        </a:rPr>
                        <a:t>0.012</a:t>
                      </a:r>
                      <a:endParaRPr lang="en-US" sz="1400" b="0" i="0" u="none" strike="noStrike" dirty="0">
                        <a:solidFill>
                          <a:srgbClr val="FF0000"/>
                        </a:solidFill>
                        <a:effectLst/>
                        <a:latin typeface="Calibri" panose="020F0502020204030204" pitchFamily="34" charset="0"/>
                      </a:endParaRPr>
                    </a:p>
                  </a:txBody>
                  <a:tcPr marL="6350" marR="6350" marT="6350" marB="0" anchor="ctr"/>
                </a:tc>
                <a:tc>
                  <a:txBody>
                    <a:bodyPr/>
                    <a:lstStyle/>
                    <a:p>
                      <a:pPr algn="ctr" fontAlgn="ctr"/>
                      <a:r>
                        <a:rPr lang="en-US" sz="1400" u="none" strike="noStrike" dirty="0">
                          <a:solidFill>
                            <a:srgbClr val="FF0000"/>
                          </a:solidFill>
                          <a:effectLst/>
                        </a:rPr>
                        <a:t>0.012</a:t>
                      </a:r>
                      <a:endParaRPr lang="en-US" sz="1400" b="0" i="0" u="none" strike="noStrike" dirty="0">
                        <a:solidFill>
                          <a:srgbClr val="FF0000"/>
                        </a:solidFill>
                        <a:effectLst/>
                        <a:latin typeface="Calibri" panose="020F0502020204030204" pitchFamily="34" charset="0"/>
                      </a:endParaRPr>
                    </a:p>
                  </a:txBody>
                  <a:tcPr marL="6350" marR="6350" marT="6350" marB="0" anchor="ctr"/>
                </a:tc>
                <a:tc>
                  <a:txBody>
                    <a:bodyPr/>
                    <a:lstStyle/>
                    <a:p>
                      <a:pPr algn="ctr" fontAlgn="ctr"/>
                      <a:r>
                        <a:rPr lang="en-US" sz="1400" u="none" strike="noStrike" dirty="0">
                          <a:effectLst/>
                        </a:rPr>
                        <a:t>0.118</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a:effectLst/>
                        </a:rPr>
                        <a:t>0.029</a:t>
                      </a:r>
                      <a:endParaRPr lang="en-US"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a:effectLst/>
                        </a:rPr>
                        <a:t>0.024</a:t>
                      </a:r>
                      <a:endParaRPr lang="en-US"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a:effectLst/>
                        </a:rPr>
                        <a:t>0.045</a:t>
                      </a:r>
                      <a:endParaRPr lang="en-US"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dirty="0">
                          <a:solidFill>
                            <a:srgbClr val="FF0000"/>
                          </a:solidFill>
                          <a:effectLst/>
                        </a:rPr>
                        <a:t>0.122</a:t>
                      </a:r>
                      <a:endParaRPr lang="en-US" sz="1400" b="0" i="0" u="none" strike="noStrike" dirty="0">
                        <a:solidFill>
                          <a:srgbClr val="FF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082384546"/>
                  </a:ext>
                </a:extLst>
              </a:tr>
              <a:tr h="581393">
                <a:tc>
                  <a:txBody>
                    <a:bodyPr/>
                    <a:lstStyle/>
                    <a:p>
                      <a:pPr algn="ctr" fontAlgn="b"/>
                      <a:r>
                        <a:rPr lang="en-US" sz="1400" u="none" strike="noStrike" dirty="0">
                          <a:effectLst/>
                        </a:rPr>
                        <a:t>House 7</a:t>
                      </a:r>
                      <a:endParaRPr lang="en-US" sz="1400" b="0" i="0" u="none" strike="noStrike" dirty="0">
                        <a:solidFill>
                          <a:srgbClr val="000000"/>
                        </a:solidFill>
                        <a:effectLst/>
                        <a:latin typeface="Calibri" panose="020F0502020204030204" pitchFamily="34" charset="0"/>
                      </a:endParaRPr>
                    </a:p>
                  </a:txBody>
                  <a:tcPr marL="6350" marR="6350" marT="6350" marB="0" anchor="b">
                    <a:solidFill>
                      <a:schemeClr val="accent4">
                        <a:lumMod val="20000"/>
                        <a:lumOff val="80000"/>
                      </a:schemeClr>
                    </a:solidFill>
                  </a:tcPr>
                </a:tc>
                <a:tc>
                  <a:txBody>
                    <a:bodyPr/>
                    <a:lstStyle/>
                    <a:p>
                      <a:pPr algn="ctr" fontAlgn="ctr"/>
                      <a:r>
                        <a:rPr lang="en-US" sz="1400" u="none" strike="noStrike">
                          <a:effectLst/>
                        </a:rPr>
                        <a:t>0.047</a:t>
                      </a:r>
                      <a:endParaRPr lang="en-US"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a:solidFill>
                            <a:srgbClr val="FF0000"/>
                          </a:solidFill>
                          <a:effectLst/>
                        </a:rPr>
                        <a:t>0.015</a:t>
                      </a:r>
                      <a:endParaRPr lang="en-US" sz="1400" b="0" i="0" u="none" strike="noStrike">
                        <a:solidFill>
                          <a:srgbClr val="FF0000"/>
                        </a:solidFill>
                        <a:effectLst/>
                        <a:latin typeface="Calibri" panose="020F0502020204030204" pitchFamily="34" charset="0"/>
                      </a:endParaRPr>
                    </a:p>
                  </a:txBody>
                  <a:tcPr marL="6350" marR="6350" marT="6350" marB="0" anchor="ctr"/>
                </a:tc>
                <a:tc>
                  <a:txBody>
                    <a:bodyPr/>
                    <a:lstStyle/>
                    <a:p>
                      <a:pPr algn="ctr" fontAlgn="ctr"/>
                      <a:r>
                        <a:rPr lang="en-US" sz="1400" u="none" strike="noStrike" dirty="0">
                          <a:solidFill>
                            <a:srgbClr val="FF0000"/>
                          </a:solidFill>
                          <a:effectLst/>
                        </a:rPr>
                        <a:t>0.015</a:t>
                      </a:r>
                      <a:endParaRPr lang="en-US" sz="1400" b="0" i="0" u="none" strike="noStrike" dirty="0">
                        <a:solidFill>
                          <a:srgbClr val="FF0000"/>
                        </a:solidFill>
                        <a:effectLst/>
                        <a:latin typeface="Calibri" panose="020F0502020204030204" pitchFamily="34" charset="0"/>
                      </a:endParaRPr>
                    </a:p>
                  </a:txBody>
                  <a:tcPr marL="6350" marR="6350" marT="6350" marB="0" anchor="ctr"/>
                </a:tc>
                <a:tc>
                  <a:txBody>
                    <a:bodyPr/>
                    <a:lstStyle/>
                    <a:p>
                      <a:pPr algn="ctr" fontAlgn="ctr"/>
                      <a:r>
                        <a:rPr lang="en-US" sz="1400" u="none" strike="noStrike">
                          <a:effectLst/>
                        </a:rPr>
                        <a:t>0.177</a:t>
                      </a:r>
                      <a:endParaRPr lang="en-US"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dirty="0">
                          <a:effectLst/>
                        </a:rPr>
                        <a:t>0.034</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dirty="0">
                          <a:effectLst/>
                        </a:rPr>
                        <a:t>0.031</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a:effectLst/>
                        </a:rPr>
                        <a:t>0.078</a:t>
                      </a:r>
                      <a:endParaRPr lang="en-US"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dirty="0">
                          <a:solidFill>
                            <a:srgbClr val="FF0000"/>
                          </a:solidFill>
                          <a:effectLst/>
                        </a:rPr>
                        <a:t>0.146</a:t>
                      </a:r>
                      <a:endParaRPr lang="en-US" sz="1400" b="0" i="0" u="none" strike="noStrike" dirty="0">
                        <a:solidFill>
                          <a:srgbClr val="FF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345290080"/>
                  </a:ext>
                </a:extLst>
              </a:tr>
              <a:tr h="581393">
                <a:tc>
                  <a:txBody>
                    <a:bodyPr/>
                    <a:lstStyle/>
                    <a:p>
                      <a:pPr algn="ctr" fontAlgn="b"/>
                      <a:r>
                        <a:rPr lang="en-US" sz="1400" u="none" strike="noStrike" dirty="0">
                          <a:effectLst/>
                        </a:rPr>
                        <a:t>House 9</a:t>
                      </a:r>
                      <a:endParaRPr lang="en-US" sz="1400" b="0" i="0" u="none" strike="noStrike" dirty="0">
                        <a:solidFill>
                          <a:srgbClr val="000000"/>
                        </a:solidFill>
                        <a:effectLst/>
                        <a:latin typeface="Calibri" panose="020F0502020204030204" pitchFamily="34" charset="0"/>
                      </a:endParaRPr>
                    </a:p>
                  </a:txBody>
                  <a:tcPr marL="6350" marR="6350" marT="6350" marB="0" anchor="b">
                    <a:solidFill>
                      <a:schemeClr val="accent4">
                        <a:lumMod val="20000"/>
                        <a:lumOff val="80000"/>
                      </a:schemeClr>
                    </a:solidFill>
                  </a:tcPr>
                </a:tc>
                <a:tc>
                  <a:txBody>
                    <a:bodyPr/>
                    <a:lstStyle/>
                    <a:p>
                      <a:pPr algn="ctr" fontAlgn="ctr"/>
                      <a:r>
                        <a:rPr lang="en-US" sz="1400" u="none" strike="noStrike">
                          <a:effectLst/>
                        </a:rPr>
                        <a:t>0.035</a:t>
                      </a:r>
                      <a:endParaRPr lang="en-US"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a:solidFill>
                            <a:srgbClr val="FF0000"/>
                          </a:solidFill>
                          <a:effectLst/>
                        </a:rPr>
                        <a:t>0.017</a:t>
                      </a:r>
                      <a:endParaRPr lang="en-US" sz="1400" b="0" i="0" u="none" strike="noStrike">
                        <a:solidFill>
                          <a:srgbClr val="FF0000"/>
                        </a:solidFill>
                        <a:effectLst/>
                        <a:latin typeface="Calibri" panose="020F0502020204030204" pitchFamily="34" charset="0"/>
                      </a:endParaRPr>
                    </a:p>
                  </a:txBody>
                  <a:tcPr marL="6350" marR="6350" marT="6350" marB="0" anchor="ctr"/>
                </a:tc>
                <a:tc>
                  <a:txBody>
                    <a:bodyPr/>
                    <a:lstStyle/>
                    <a:p>
                      <a:pPr algn="ctr" fontAlgn="ctr"/>
                      <a:r>
                        <a:rPr lang="en-US" sz="1400" u="none" strike="noStrike" dirty="0">
                          <a:solidFill>
                            <a:srgbClr val="FF0000"/>
                          </a:solidFill>
                          <a:effectLst/>
                        </a:rPr>
                        <a:t>0.017</a:t>
                      </a:r>
                      <a:endParaRPr lang="en-US" sz="1400" b="0" i="0" u="none" strike="noStrike" dirty="0">
                        <a:solidFill>
                          <a:srgbClr val="FF0000"/>
                        </a:solidFill>
                        <a:effectLst/>
                        <a:latin typeface="Calibri" panose="020F0502020204030204" pitchFamily="34" charset="0"/>
                      </a:endParaRPr>
                    </a:p>
                  </a:txBody>
                  <a:tcPr marL="6350" marR="6350" marT="6350" marB="0" anchor="ctr"/>
                </a:tc>
                <a:tc>
                  <a:txBody>
                    <a:bodyPr/>
                    <a:lstStyle/>
                    <a:p>
                      <a:pPr algn="ctr" fontAlgn="ctr"/>
                      <a:r>
                        <a:rPr lang="en-US" sz="1400" u="none" strike="noStrike">
                          <a:effectLst/>
                        </a:rPr>
                        <a:t>0.157</a:t>
                      </a:r>
                      <a:endParaRPr lang="en-US"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dirty="0">
                          <a:effectLst/>
                        </a:rPr>
                        <a:t>0.029</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dirty="0">
                          <a:effectLst/>
                        </a:rPr>
                        <a:t>0.037</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dirty="0">
                          <a:effectLst/>
                        </a:rPr>
                        <a:t>0.089</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dirty="0">
                          <a:solidFill>
                            <a:srgbClr val="FF0000"/>
                          </a:solidFill>
                          <a:effectLst/>
                        </a:rPr>
                        <a:t>0.195</a:t>
                      </a:r>
                      <a:endParaRPr lang="en-US" sz="1400" b="0" i="0" u="none" strike="noStrike" dirty="0">
                        <a:solidFill>
                          <a:srgbClr val="FF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582100480"/>
                  </a:ext>
                </a:extLst>
              </a:tr>
              <a:tr h="581393">
                <a:tc>
                  <a:txBody>
                    <a:bodyPr/>
                    <a:lstStyle/>
                    <a:p>
                      <a:pPr algn="ctr" fontAlgn="ctr"/>
                      <a:r>
                        <a:rPr lang="en-US" sz="1400" u="none" strike="noStrike" dirty="0">
                          <a:effectLst/>
                        </a:rPr>
                        <a:t>A*</a:t>
                      </a:r>
                    </a:p>
                    <a:p>
                      <a:pPr algn="ctr" fontAlgn="ctr"/>
                      <a:r>
                        <a:rPr lang="en-US" sz="1400" u="none" strike="noStrike" dirty="0">
                          <a:effectLst/>
                        </a:rPr>
                        <a:t>(ideal solution)</a:t>
                      </a:r>
                      <a:endParaRPr lang="en-US" sz="1400" b="0" i="0" u="none" strike="noStrike" dirty="0">
                        <a:solidFill>
                          <a:srgbClr val="000000"/>
                        </a:solidFill>
                        <a:effectLst/>
                        <a:latin typeface="Calibri" panose="020F0502020204030204" pitchFamily="34" charset="0"/>
                      </a:endParaRPr>
                    </a:p>
                  </a:txBody>
                  <a:tcPr marL="6350" marR="6350" marT="6350" marB="0" anchor="ctr">
                    <a:solidFill>
                      <a:schemeClr val="bg1">
                        <a:lumMod val="85000"/>
                      </a:schemeClr>
                    </a:solidFill>
                  </a:tcPr>
                </a:tc>
                <a:tc>
                  <a:txBody>
                    <a:bodyPr/>
                    <a:lstStyle/>
                    <a:p>
                      <a:pPr algn="ctr" fontAlgn="ctr"/>
                      <a:r>
                        <a:rPr lang="en-US" sz="1400" u="none" strike="noStrike" dirty="0">
                          <a:effectLst/>
                        </a:rPr>
                        <a:t>0.094</a:t>
                      </a:r>
                      <a:endParaRPr lang="en-US" sz="1400" b="0" i="0" u="none" strike="noStrike" dirty="0">
                        <a:solidFill>
                          <a:srgbClr val="000000"/>
                        </a:solidFill>
                        <a:effectLst/>
                        <a:latin typeface="Calibri" panose="020F0502020204030204" pitchFamily="34" charset="0"/>
                      </a:endParaRPr>
                    </a:p>
                  </a:txBody>
                  <a:tcPr marL="6350" marR="6350" marT="6350" marB="0" anchor="ctr">
                    <a:solidFill>
                      <a:schemeClr val="bg1">
                        <a:lumMod val="85000"/>
                      </a:schemeClr>
                    </a:solidFill>
                  </a:tcPr>
                </a:tc>
                <a:tc>
                  <a:txBody>
                    <a:bodyPr/>
                    <a:lstStyle/>
                    <a:p>
                      <a:pPr algn="ctr" fontAlgn="ctr"/>
                      <a:r>
                        <a:rPr lang="en-US" sz="1400" u="none" strike="noStrike" dirty="0">
                          <a:effectLst/>
                        </a:rPr>
                        <a:t>0.010</a:t>
                      </a:r>
                      <a:endParaRPr lang="en-US" sz="1400" b="0" i="0" u="none" strike="noStrike" dirty="0">
                        <a:solidFill>
                          <a:srgbClr val="000000"/>
                        </a:solidFill>
                        <a:effectLst/>
                        <a:latin typeface="Calibri" panose="020F0502020204030204" pitchFamily="34" charset="0"/>
                      </a:endParaRPr>
                    </a:p>
                  </a:txBody>
                  <a:tcPr marL="6350" marR="6350" marT="6350" marB="0" anchor="ctr">
                    <a:solidFill>
                      <a:schemeClr val="bg1">
                        <a:lumMod val="85000"/>
                      </a:schemeClr>
                    </a:solidFill>
                  </a:tcPr>
                </a:tc>
                <a:tc>
                  <a:txBody>
                    <a:bodyPr/>
                    <a:lstStyle/>
                    <a:p>
                      <a:pPr algn="ctr" fontAlgn="ctr"/>
                      <a:r>
                        <a:rPr lang="en-US" sz="1400" u="none" strike="noStrike" dirty="0">
                          <a:effectLst/>
                        </a:rPr>
                        <a:t>0.012</a:t>
                      </a:r>
                      <a:endParaRPr lang="en-US" sz="1400" b="0" i="0" u="none" strike="noStrike" dirty="0">
                        <a:solidFill>
                          <a:srgbClr val="000000"/>
                        </a:solidFill>
                        <a:effectLst/>
                        <a:latin typeface="Calibri" panose="020F0502020204030204" pitchFamily="34" charset="0"/>
                      </a:endParaRPr>
                    </a:p>
                  </a:txBody>
                  <a:tcPr marL="6350" marR="6350" marT="6350" marB="0" anchor="ctr">
                    <a:solidFill>
                      <a:schemeClr val="bg1">
                        <a:lumMod val="85000"/>
                      </a:schemeClr>
                    </a:solidFill>
                  </a:tcPr>
                </a:tc>
                <a:tc>
                  <a:txBody>
                    <a:bodyPr/>
                    <a:lstStyle/>
                    <a:p>
                      <a:pPr algn="ctr" fontAlgn="ctr"/>
                      <a:r>
                        <a:rPr lang="en-US" sz="1400" u="none" strike="noStrike">
                          <a:effectLst/>
                        </a:rPr>
                        <a:t>0.177</a:t>
                      </a:r>
                      <a:endParaRPr lang="en-US" sz="1400" b="0" i="0" u="none" strike="noStrike">
                        <a:solidFill>
                          <a:srgbClr val="000000"/>
                        </a:solidFill>
                        <a:effectLst/>
                        <a:latin typeface="Calibri" panose="020F0502020204030204" pitchFamily="34" charset="0"/>
                      </a:endParaRPr>
                    </a:p>
                  </a:txBody>
                  <a:tcPr marL="6350" marR="6350" marT="6350" marB="0" anchor="ctr">
                    <a:solidFill>
                      <a:schemeClr val="bg1">
                        <a:lumMod val="85000"/>
                      </a:schemeClr>
                    </a:solidFill>
                  </a:tcPr>
                </a:tc>
                <a:tc>
                  <a:txBody>
                    <a:bodyPr/>
                    <a:lstStyle/>
                    <a:p>
                      <a:pPr algn="ctr" fontAlgn="ctr"/>
                      <a:r>
                        <a:rPr lang="en-US" sz="1400" u="none" strike="noStrike">
                          <a:effectLst/>
                        </a:rPr>
                        <a:t>0.034</a:t>
                      </a:r>
                      <a:endParaRPr lang="en-US" sz="1400" b="0" i="0" u="none" strike="noStrike">
                        <a:solidFill>
                          <a:srgbClr val="000000"/>
                        </a:solidFill>
                        <a:effectLst/>
                        <a:latin typeface="Calibri" panose="020F0502020204030204" pitchFamily="34" charset="0"/>
                      </a:endParaRPr>
                    </a:p>
                  </a:txBody>
                  <a:tcPr marL="6350" marR="6350" marT="6350" marB="0" anchor="ctr">
                    <a:solidFill>
                      <a:schemeClr val="bg1">
                        <a:lumMod val="85000"/>
                      </a:schemeClr>
                    </a:solidFill>
                  </a:tcPr>
                </a:tc>
                <a:tc>
                  <a:txBody>
                    <a:bodyPr/>
                    <a:lstStyle/>
                    <a:p>
                      <a:pPr algn="ctr" fontAlgn="ctr"/>
                      <a:r>
                        <a:rPr lang="en-US" sz="1400" u="none" strike="noStrike">
                          <a:effectLst/>
                        </a:rPr>
                        <a:t>0.037</a:t>
                      </a:r>
                      <a:endParaRPr lang="en-US" sz="1400" b="0" i="0" u="none" strike="noStrike">
                        <a:solidFill>
                          <a:srgbClr val="000000"/>
                        </a:solidFill>
                        <a:effectLst/>
                        <a:latin typeface="Calibri" panose="020F0502020204030204" pitchFamily="34" charset="0"/>
                      </a:endParaRPr>
                    </a:p>
                  </a:txBody>
                  <a:tcPr marL="6350" marR="6350" marT="6350" marB="0" anchor="ctr">
                    <a:solidFill>
                      <a:schemeClr val="bg1">
                        <a:lumMod val="85000"/>
                      </a:schemeClr>
                    </a:solidFill>
                  </a:tcPr>
                </a:tc>
                <a:tc>
                  <a:txBody>
                    <a:bodyPr/>
                    <a:lstStyle/>
                    <a:p>
                      <a:pPr algn="ctr" fontAlgn="ctr"/>
                      <a:r>
                        <a:rPr lang="en-US" sz="1400" u="none" strike="noStrike">
                          <a:effectLst/>
                        </a:rPr>
                        <a:t>0.089</a:t>
                      </a:r>
                      <a:endParaRPr lang="en-US" sz="1400" b="0" i="0" u="none" strike="noStrike">
                        <a:solidFill>
                          <a:srgbClr val="000000"/>
                        </a:solidFill>
                        <a:effectLst/>
                        <a:latin typeface="Calibri" panose="020F0502020204030204" pitchFamily="34" charset="0"/>
                      </a:endParaRPr>
                    </a:p>
                  </a:txBody>
                  <a:tcPr marL="6350" marR="6350" marT="6350" marB="0" anchor="ctr">
                    <a:solidFill>
                      <a:schemeClr val="bg1">
                        <a:lumMod val="85000"/>
                      </a:schemeClr>
                    </a:solidFill>
                  </a:tcPr>
                </a:tc>
                <a:tc>
                  <a:txBody>
                    <a:bodyPr/>
                    <a:lstStyle/>
                    <a:p>
                      <a:pPr algn="ctr" fontAlgn="ctr"/>
                      <a:r>
                        <a:rPr lang="en-US" sz="1400" u="none" strike="noStrike" dirty="0">
                          <a:solidFill>
                            <a:schemeClr val="tx1"/>
                          </a:solidFill>
                          <a:effectLst/>
                        </a:rPr>
                        <a:t>0.073</a:t>
                      </a:r>
                      <a:endParaRPr lang="en-US" sz="1400" b="0" i="0" u="none" strike="noStrike" dirty="0">
                        <a:solidFill>
                          <a:schemeClr val="tx1"/>
                        </a:solidFill>
                        <a:effectLst/>
                        <a:latin typeface="Calibri" panose="020F0502020204030204" pitchFamily="34" charset="0"/>
                      </a:endParaRPr>
                    </a:p>
                  </a:txBody>
                  <a:tcPr marL="6350" marR="6350" marT="6350" marB="0" anchor="ctr">
                    <a:solidFill>
                      <a:schemeClr val="bg1">
                        <a:lumMod val="85000"/>
                      </a:schemeClr>
                    </a:solidFill>
                  </a:tcPr>
                </a:tc>
                <a:extLst>
                  <a:ext uri="{0D108BD9-81ED-4DB2-BD59-A6C34878D82A}">
                    <a16:rowId xmlns:a16="http://schemas.microsoft.com/office/drawing/2014/main" val="2283654769"/>
                  </a:ext>
                </a:extLst>
              </a:tr>
              <a:tr h="581393">
                <a:tc>
                  <a:txBody>
                    <a:bodyPr/>
                    <a:lstStyle/>
                    <a:p>
                      <a:pPr algn="ctr" fontAlgn="ctr"/>
                      <a:r>
                        <a:rPr lang="en-US" sz="1400" u="none" strike="noStrike" dirty="0">
                          <a:effectLst/>
                        </a:rPr>
                        <a:t>A’ (negative ideal solution)</a:t>
                      </a:r>
                      <a:endParaRPr lang="en-US" sz="1400" b="0" i="0" u="none" strike="noStrike" dirty="0">
                        <a:solidFill>
                          <a:srgbClr val="000000"/>
                        </a:solidFill>
                        <a:effectLst/>
                        <a:latin typeface="Calibri" panose="020F0502020204030204" pitchFamily="34" charset="0"/>
                      </a:endParaRPr>
                    </a:p>
                  </a:txBody>
                  <a:tcPr marL="6350" marR="6350" marT="6350" marB="0" anchor="ctr">
                    <a:solidFill>
                      <a:schemeClr val="bg1">
                        <a:lumMod val="85000"/>
                      </a:schemeClr>
                    </a:solidFill>
                  </a:tcPr>
                </a:tc>
                <a:tc>
                  <a:txBody>
                    <a:bodyPr/>
                    <a:lstStyle/>
                    <a:p>
                      <a:pPr algn="ctr" fontAlgn="ctr"/>
                      <a:r>
                        <a:rPr lang="en-US" sz="1400" u="none" strike="noStrike" dirty="0">
                          <a:effectLst/>
                        </a:rPr>
                        <a:t>0.035</a:t>
                      </a:r>
                      <a:endParaRPr lang="en-US" sz="1400" b="0" i="0" u="none" strike="noStrike" dirty="0">
                        <a:solidFill>
                          <a:srgbClr val="000000"/>
                        </a:solidFill>
                        <a:effectLst/>
                        <a:latin typeface="Calibri" panose="020F0502020204030204" pitchFamily="34" charset="0"/>
                      </a:endParaRPr>
                    </a:p>
                  </a:txBody>
                  <a:tcPr marL="6350" marR="6350" marT="6350" marB="0" anchor="ctr">
                    <a:solidFill>
                      <a:schemeClr val="bg1">
                        <a:lumMod val="85000"/>
                      </a:schemeClr>
                    </a:solidFill>
                  </a:tcPr>
                </a:tc>
                <a:tc>
                  <a:txBody>
                    <a:bodyPr/>
                    <a:lstStyle/>
                    <a:p>
                      <a:pPr algn="ctr" fontAlgn="ctr"/>
                      <a:r>
                        <a:rPr lang="en-US" sz="1400" u="none" strike="noStrike">
                          <a:effectLst/>
                        </a:rPr>
                        <a:t>0.017</a:t>
                      </a:r>
                      <a:endParaRPr lang="en-US" sz="1400" b="0" i="0" u="none" strike="noStrike">
                        <a:solidFill>
                          <a:srgbClr val="000000"/>
                        </a:solidFill>
                        <a:effectLst/>
                        <a:latin typeface="Calibri" panose="020F0502020204030204" pitchFamily="34" charset="0"/>
                      </a:endParaRPr>
                    </a:p>
                  </a:txBody>
                  <a:tcPr marL="6350" marR="6350" marT="6350" marB="0" anchor="ctr">
                    <a:solidFill>
                      <a:schemeClr val="bg1">
                        <a:lumMod val="85000"/>
                      </a:schemeClr>
                    </a:solidFill>
                  </a:tcPr>
                </a:tc>
                <a:tc>
                  <a:txBody>
                    <a:bodyPr/>
                    <a:lstStyle/>
                    <a:p>
                      <a:pPr algn="ctr" fontAlgn="ctr"/>
                      <a:r>
                        <a:rPr lang="en-US" sz="1400" u="none" strike="noStrike">
                          <a:effectLst/>
                        </a:rPr>
                        <a:t>0.017</a:t>
                      </a:r>
                      <a:endParaRPr lang="en-US" sz="1400" b="0" i="0" u="none" strike="noStrike">
                        <a:solidFill>
                          <a:srgbClr val="000000"/>
                        </a:solidFill>
                        <a:effectLst/>
                        <a:latin typeface="Calibri" panose="020F0502020204030204" pitchFamily="34" charset="0"/>
                      </a:endParaRPr>
                    </a:p>
                  </a:txBody>
                  <a:tcPr marL="6350" marR="6350" marT="6350" marB="0" anchor="ctr">
                    <a:solidFill>
                      <a:schemeClr val="bg1">
                        <a:lumMod val="85000"/>
                      </a:schemeClr>
                    </a:solidFill>
                  </a:tcPr>
                </a:tc>
                <a:tc>
                  <a:txBody>
                    <a:bodyPr/>
                    <a:lstStyle/>
                    <a:p>
                      <a:pPr algn="ctr" fontAlgn="ctr"/>
                      <a:r>
                        <a:rPr lang="en-US" sz="1400" u="none" strike="noStrike" dirty="0">
                          <a:effectLst/>
                        </a:rPr>
                        <a:t>0.098</a:t>
                      </a:r>
                      <a:endParaRPr lang="en-US" sz="1400" b="0" i="0" u="none" strike="noStrike" dirty="0">
                        <a:solidFill>
                          <a:srgbClr val="000000"/>
                        </a:solidFill>
                        <a:effectLst/>
                        <a:latin typeface="Calibri" panose="020F0502020204030204" pitchFamily="34" charset="0"/>
                      </a:endParaRPr>
                    </a:p>
                  </a:txBody>
                  <a:tcPr marL="6350" marR="6350" marT="6350" marB="0" anchor="ctr">
                    <a:solidFill>
                      <a:schemeClr val="bg1">
                        <a:lumMod val="85000"/>
                      </a:schemeClr>
                    </a:solidFill>
                  </a:tcPr>
                </a:tc>
                <a:tc>
                  <a:txBody>
                    <a:bodyPr/>
                    <a:lstStyle/>
                    <a:p>
                      <a:pPr algn="ctr" fontAlgn="ctr"/>
                      <a:r>
                        <a:rPr lang="en-US" sz="1400" u="none" strike="noStrike" dirty="0">
                          <a:effectLst/>
                        </a:rPr>
                        <a:t>0.024</a:t>
                      </a:r>
                      <a:endParaRPr lang="en-US" sz="1400" b="0" i="0" u="none" strike="noStrike" dirty="0">
                        <a:solidFill>
                          <a:srgbClr val="000000"/>
                        </a:solidFill>
                        <a:effectLst/>
                        <a:latin typeface="Calibri" panose="020F0502020204030204" pitchFamily="34" charset="0"/>
                      </a:endParaRPr>
                    </a:p>
                  </a:txBody>
                  <a:tcPr marL="6350" marR="6350" marT="6350" marB="0" anchor="ctr">
                    <a:solidFill>
                      <a:schemeClr val="bg1">
                        <a:lumMod val="85000"/>
                      </a:schemeClr>
                    </a:solidFill>
                  </a:tcPr>
                </a:tc>
                <a:tc>
                  <a:txBody>
                    <a:bodyPr/>
                    <a:lstStyle/>
                    <a:p>
                      <a:pPr algn="ctr" fontAlgn="ctr"/>
                      <a:r>
                        <a:rPr lang="en-US" sz="1400" u="none" strike="noStrike" dirty="0">
                          <a:effectLst/>
                        </a:rPr>
                        <a:t>0.024</a:t>
                      </a:r>
                      <a:endParaRPr lang="en-US" sz="1400" b="0" i="0" u="none" strike="noStrike" dirty="0">
                        <a:solidFill>
                          <a:srgbClr val="000000"/>
                        </a:solidFill>
                        <a:effectLst/>
                        <a:latin typeface="Calibri" panose="020F0502020204030204" pitchFamily="34" charset="0"/>
                      </a:endParaRPr>
                    </a:p>
                  </a:txBody>
                  <a:tcPr marL="6350" marR="6350" marT="6350" marB="0" anchor="ctr">
                    <a:solidFill>
                      <a:schemeClr val="bg1">
                        <a:lumMod val="85000"/>
                      </a:schemeClr>
                    </a:solidFill>
                  </a:tcPr>
                </a:tc>
                <a:tc>
                  <a:txBody>
                    <a:bodyPr/>
                    <a:lstStyle/>
                    <a:p>
                      <a:pPr algn="ctr" fontAlgn="ctr"/>
                      <a:r>
                        <a:rPr lang="en-US" sz="1400" u="none" strike="noStrike" dirty="0">
                          <a:effectLst/>
                        </a:rPr>
                        <a:t>0.033</a:t>
                      </a:r>
                      <a:endParaRPr lang="en-US" sz="1400" b="0" i="0" u="none" strike="noStrike" dirty="0">
                        <a:solidFill>
                          <a:srgbClr val="000000"/>
                        </a:solidFill>
                        <a:effectLst/>
                        <a:latin typeface="Calibri" panose="020F0502020204030204" pitchFamily="34" charset="0"/>
                      </a:endParaRPr>
                    </a:p>
                  </a:txBody>
                  <a:tcPr marL="6350" marR="6350" marT="6350" marB="0" anchor="ctr">
                    <a:solidFill>
                      <a:schemeClr val="bg1">
                        <a:lumMod val="85000"/>
                      </a:schemeClr>
                    </a:solidFill>
                  </a:tcPr>
                </a:tc>
                <a:tc>
                  <a:txBody>
                    <a:bodyPr/>
                    <a:lstStyle/>
                    <a:p>
                      <a:pPr algn="ctr" fontAlgn="ctr"/>
                      <a:r>
                        <a:rPr lang="en-US" sz="1400" u="none" strike="noStrike" dirty="0">
                          <a:solidFill>
                            <a:schemeClr val="tx1"/>
                          </a:solidFill>
                          <a:effectLst/>
                        </a:rPr>
                        <a:t>0.195</a:t>
                      </a:r>
                      <a:endParaRPr lang="en-US" sz="1400" b="0" i="0" u="none" strike="noStrike" dirty="0">
                        <a:solidFill>
                          <a:schemeClr val="tx1"/>
                        </a:solidFill>
                        <a:effectLst/>
                        <a:latin typeface="Calibri" panose="020F0502020204030204" pitchFamily="34" charset="0"/>
                      </a:endParaRPr>
                    </a:p>
                  </a:txBody>
                  <a:tcPr marL="6350" marR="6350" marT="6350" marB="0" anchor="ctr">
                    <a:solidFill>
                      <a:schemeClr val="bg1">
                        <a:lumMod val="85000"/>
                      </a:schemeClr>
                    </a:solidFill>
                  </a:tcPr>
                </a:tc>
                <a:extLst>
                  <a:ext uri="{0D108BD9-81ED-4DB2-BD59-A6C34878D82A}">
                    <a16:rowId xmlns:a16="http://schemas.microsoft.com/office/drawing/2014/main" val="2876146549"/>
                  </a:ext>
                </a:extLst>
              </a:tr>
              <a:tr h="313391">
                <a:tc gridSpan="9">
                  <a:txBody>
                    <a:bodyPr/>
                    <a:lstStyle/>
                    <a:p>
                      <a:pPr algn="ctr" fontAlgn="ctr"/>
                      <a:r>
                        <a:rPr lang="en-US" sz="1400" u="none" strike="noStrike" dirty="0">
                          <a:effectLst/>
                        </a:rPr>
                        <a:t>The rank from the best to the worst is: House 1,House 7,House 2,House 9</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77795285"/>
                  </a:ext>
                </a:extLst>
              </a:tr>
            </a:tbl>
          </a:graphicData>
        </a:graphic>
      </p:graphicFrame>
      <p:graphicFrame>
        <p:nvGraphicFramePr>
          <p:cNvPr id="10" name="Table 9">
            <a:extLst>
              <a:ext uri="{FF2B5EF4-FFF2-40B4-BE49-F238E27FC236}">
                <a16:creationId xmlns:a16="http://schemas.microsoft.com/office/drawing/2014/main" id="{095F382C-D315-4AC7-98D0-1A0C6E6BECE0}"/>
              </a:ext>
            </a:extLst>
          </p:cNvPr>
          <p:cNvGraphicFramePr>
            <a:graphicFrameLocks noGrp="1"/>
          </p:cNvGraphicFramePr>
          <p:nvPr>
            <p:extLst>
              <p:ext uri="{D42A27DB-BD31-4B8C-83A1-F6EECF244321}">
                <p14:modId xmlns:p14="http://schemas.microsoft.com/office/powerpoint/2010/main" val="3411860138"/>
              </p:ext>
            </p:extLst>
          </p:nvPr>
        </p:nvGraphicFramePr>
        <p:xfrm>
          <a:off x="8596928" y="1723372"/>
          <a:ext cx="2681064" cy="3215955"/>
        </p:xfrm>
        <a:graphic>
          <a:graphicData uri="http://schemas.openxmlformats.org/drawingml/2006/table">
            <a:tbl>
              <a:tblPr>
                <a:tableStyleId>{5C22544A-7EE6-4342-B048-85BDC9FD1C3A}</a:tableStyleId>
              </a:tblPr>
              <a:tblGrid>
                <a:gridCol w="893688">
                  <a:extLst>
                    <a:ext uri="{9D8B030D-6E8A-4147-A177-3AD203B41FA5}">
                      <a16:colId xmlns:a16="http://schemas.microsoft.com/office/drawing/2014/main" val="1502370520"/>
                    </a:ext>
                  </a:extLst>
                </a:gridCol>
                <a:gridCol w="893688">
                  <a:extLst>
                    <a:ext uri="{9D8B030D-6E8A-4147-A177-3AD203B41FA5}">
                      <a16:colId xmlns:a16="http://schemas.microsoft.com/office/drawing/2014/main" val="709499638"/>
                    </a:ext>
                  </a:extLst>
                </a:gridCol>
                <a:gridCol w="893688">
                  <a:extLst>
                    <a:ext uri="{9D8B030D-6E8A-4147-A177-3AD203B41FA5}">
                      <a16:colId xmlns:a16="http://schemas.microsoft.com/office/drawing/2014/main" val="2708317822"/>
                    </a:ext>
                  </a:extLst>
                </a:gridCol>
              </a:tblGrid>
              <a:tr h="894786">
                <a:tc>
                  <a:txBody>
                    <a:bodyPr/>
                    <a:lstStyle/>
                    <a:p>
                      <a:pPr algn="ctr" fontAlgn="b"/>
                      <a:r>
                        <a:rPr lang="en-US" sz="1400" u="none" strike="noStrike" dirty="0">
                          <a:effectLst/>
                        </a:rPr>
                        <a:t>S*</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6DD9FF"/>
                    </a:solidFill>
                  </a:tcPr>
                </a:tc>
                <a:tc>
                  <a:txBody>
                    <a:bodyPr/>
                    <a:lstStyle/>
                    <a:p>
                      <a:pPr algn="ctr" fontAlgn="ctr"/>
                      <a:r>
                        <a:rPr lang="en-US" sz="1400" u="none" strike="noStrike" dirty="0">
                          <a:effectLst/>
                        </a:rPr>
                        <a:t>S'</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6DD9FF"/>
                    </a:solidFill>
                  </a:tcPr>
                </a:tc>
                <a:tc>
                  <a:txBody>
                    <a:bodyPr/>
                    <a:lstStyle/>
                    <a:p>
                      <a:pPr algn="ctr" fontAlgn="ctr"/>
                      <a:r>
                        <a:rPr lang="en-US" sz="1400" u="none" strike="noStrike" dirty="0">
                          <a:effectLst/>
                        </a:rPr>
                        <a:t>C*</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3FCDFF"/>
                    </a:solidFill>
                  </a:tcPr>
                </a:tc>
                <a:extLst>
                  <a:ext uri="{0D108BD9-81ED-4DB2-BD59-A6C34878D82A}">
                    <a16:rowId xmlns:a16="http://schemas.microsoft.com/office/drawing/2014/main" val="2942799395"/>
                  </a:ext>
                </a:extLst>
              </a:tr>
              <a:tr h="586154">
                <a:tc>
                  <a:txBody>
                    <a:bodyPr/>
                    <a:lstStyle/>
                    <a:p>
                      <a:pPr algn="ctr" fontAlgn="ctr"/>
                      <a:r>
                        <a:rPr lang="en-US" sz="1400" u="none" strike="noStrike" dirty="0">
                          <a:effectLst/>
                        </a:rPr>
                        <a:t>0.098</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6DD9FF"/>
                    </a:solidFill>
                  </a:tcPr>
                </a:tc>
                <a:tc>
                  <a:txBody>
                    <a:bodyPr/>
                    <a:lstStyle/>
                    <a:p>
                      <a:pPr algn="ctr" fontAlgn="ctr"/>
                      <a:r>
                        <a:rPr lang="en-US" sz="1400" u="none" strike="noStrike" dirty="0">
                          <a:effectLst/>
                        </a:rPr>
                        <a:t>0.135</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6DD9FF"/>
                    </a:solidFill>
                  </a:tcPr>
                </a:tc>
                <a:tc>
                  <a:txBody>
                    <a:bodyPr/>
                    <a:lstStyle/>
                    <a:p>
                      <a:pPr algn="ctr" fontAlgn="ctr"/>
                      <a:r>
                        <a:rPr lang="en-US" sz="1400" u="none" strike="noStrike" dirty="0">
                          <a:effectLst/>
                        </a:rPr>
                        <a:t>0.581</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3FCDFF"/>
                    </a:solidFill>
                  </a:tcPr>
                </a:tc>
                <a:extLst>
                  <a:ext uri="{0D108BD9-81ED-4DB2-BD59-A6C34878D82A}">
                    <a16:rowId xmlns:a16="http://schemas.microsoft.com/office/drawing/2014/main" val="3427379696"/>
                  </a:ext>
                </a:extLst>
              </a:tr>
              <a:tr h="578338">
                <a:tc>
                  <a:txBody>
                    <a:bodyPr/>
                    <a:lstStyle/>
                    <a:p>
                      <a:pPr algn="ctr" fontAlgn="ctr"/>
                      <a:r>
                        <a:rPr lang="en-US" sz="1400" u="none" strike="noStrike">
                          <a:effectLst/>
                        </a:rPr>
                        <a:t>0.093</a:t>
                      </a:r>
                      <a:endParaRPr lang="en-US" sz="1400" b="0" i="0" u="none" strike="noStrike">
                        <a:solidFill>
                          <a:srgbClr val="000000"/>
                        </a:solidFill>
                        <a:effectLst/>
                        <a:latin typeface="Calibri" panose="020F0502020204030204" pitchFamily="34" charset="0"/>
                      </a:endParaRPr>
                    </a:p>
                  </a:txBody>
                  <a:tcPr marL="6350" marR="6350" marT="6350" marB="0" anchor="ctr">
                    <a:solidFill>
                      <a:srgbClr val="6DD9FF"/>
                    </a:solidFill>
                  </a:tcPr>
                </a:tc>
                <a:tc>
                  <a:txBody>
                    <a:bodyPr/>
                    <a:lstStyle/>
                    <a:p>
                      <a:pPr algn="ctr" fontAlgn="ctr"/>
                      <a:r>
                        <a:rPr lang="en-US" sz="1400" u="none" strike="noStrike" dirty="0">
                          <a:effectLst/>
                        </a:rPr>
                        <a:t>0.085</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6DD9FF"/>
                    </a:solidFill>
                  </a:tcPr>
                </a:tc>
                <a:tc>
                  <a:txBody>
                    <a:bodyPr/>
                    <a:lstStyle/>
                    <a:p>
                      <a:pPr algn="ctr" fontAlgn="ctr"/>
                      <a:r>
                        <a:rPr lang="en-US" sz="1400" u="none" strike="noStrike">
                          <a:effectLst/>
                        </a:rPr>
                        <a:t>0.478</a:t>
                      </a:r>
                      <a:endParaRPr lang="en-US" sz="1400" b="0" i="0" u="none" strike="noStrike">
                        <a:solidFill>
                          <a:srgbClr val="000000"/>
                        </a:solidFill>
                        <a:effectLst/>
                        <a:latin typeface="Calibri" panose="020F0502020204030204" pitchFamily="34" charset="0"/>
                      </a:endParaRPr>
                    </a:p>
                  </a:txBody>
                  <a:tcPr marL="6350" marR="6350" marT="6350" marB="0" anchor="ctr">
                    <a:solidFill>
                      <a:srgbClr val="3FCDFF"/>
                    </a:solidFill>
                  </a:tcPr>
                </a:tc>
                <a:extLst>
                  <a:ext uri="{0D108BD9-81ED-4DB2-BD59-A6C34878D82A}">
                    <a16:rowId xmlns:a16="http://schemas.microsoft.com/office/drawing/2014/main" val="761555986"/>
                  </a:ext>
                </a:extLst>
              </a:tr>
              <a:tr h="586154">
                <a:tc>
                  <a:txBody>
                    <a:bodyPr/>
                    <a:lstStyle/>
                    <a:p>
                      <a:pPr algn="ctr" fontAlgn="ctr"/>
                      <a:r>
                        <a:rPr lang="en-US" sz="1400" u="none" strike="noStrike" dirty="0">
                          <a:effectLst/>
                        </a:rPr>
                        <a:t>0.088</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6DD9FF"/>
                    </a:solidFill>
                  </a:tcPr>
                </a:tc>
                <a:tc>
                  <a:txBody>
                    <a:bodyPr/>
                    <a:lstStyle/>
                    <a:p>
                      <a:pPr algn="ctr" fontAlgn="ctr"/>
                      <a:r>
                        <a:rPr lang="en-US" sz="1400" u="none" strike="noStrike" dirty="0">
                          <a:effectLst/>
                        </a:rPr>
                        <a:t>0.104</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6DD9FF"/>
                    </a:solidFill>
                  </a:tcPr>
                </a:tc>
                <a:tc>
                  <a:txBody>
                    <a:bodyPr/>
                    <a:lstStyle/>
                    <a:p>
                      <a:pPr algn="ctr" fontAlgn="ctr"/>
                      <a:r>
                        <a:rPr lang="en-US" sz="1400" u="none" strike="noStrike" dirty="0">
                          <a:effectLst/>
                        </a:rPr>
                        <a:t>0.542</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3FCDFF"/>
                    </a:solidFill>
                  </a:tcPr>
                </a:tc>
                <a:extLst>
                  <a:ext uri="{0D108BD9-81ED-4DB2-BD59-A6C34878D82A}">
                    <a16:rowId xmlns:a16="http://schemas.microsoft.com/office/drawing/2014/main" val="2316319732"/>
                  </a:ext>
                </a:extLst>
              </a:tr>
              <a:tr h="570523">
                <a:tc>
                  <a:txBody>
                    <a:bodyPr/>
                    <a:lstStyle/>
                    <a:p>
                      <a:pPr algn="ctr" fontAlgn="ctr"/>
                      <a:r>
                        <a:rPr lang="en-US" sz="1400" u="none" strike="noStrike" dirty="0">
                          <a:effectLst/>
                        </a:rPr>
                        <a:t>0.137</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6DD9FF"/>
                    </a:solidFill>
                  </a:tcPr>
                </a:tc>
                <a:tc>
                  <a:txBody>
                    <a:bodyPr/>
                    <a:lstStyle/>
                    <a:p>
                      <a:pPr algn="ctr" fontAlgn="ctr"/>
                      <a:r>
                        <a:rPr lang="en-US" sz="1400" u="none" strike="noStrike" dirty="0">
                          <a:effectLst/>
                        </a:rPr>
                        <a:t>0.082</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6DD9FF"/>
                    </a:solidFill>
                  </a:tcPr>
                </a:tc>
                <a:tc>
                  <a:txBody>
                    <a:bodyPr/>
                    <a:lstStyle/>
                    <a:p>
                      <a:pPr algn="ctr" fontAlgn="ctr"/>
                      <a:r>
                        <a:rPr lang="en-US" sz="1400" u="none" strike="noStrike" dirty="0">
                          <a:effectLst/>
                        </a:rPr>
                        <a:t>0.375</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3FCDFF"/>
                    </a:solidFill>
                  </a:tcPr>
                </a:tc>
                <a:extLst>
                  <a:ext uri="{0D108BD9-81ED-4DB2-BD59-A6C34878D82A}">
                    <a16:rowId xmlns:a16="http://schemas.microsoft.com/office/drawing/2014/main" val="3478697772"/>
                  </a:ext>
                </a:extLst>
              </a:tr>
            </a:tbl>
          </a:graphicData>
        </a:graphic>
      </p:graphicFrame>
      <p:pic>
        <p:nvPicPr>
          <p:cNvPr id="3" name="Picture 2">
            <a:extLst>
              <a:ext uri="{FF2B5EF4-FFF2-40B4-BE49-F238E27FC236}">
                <a16:creationId xmlns:a16="http://schemas.microsoft.com/office/drawing/2014/main" id="{EEDAE4A7-CB0F-497C-BC39-7527CC514EA2}"/>
              </a:ext>
            </a:extLst>
          </p:cNvPr>
          <p:cNvPicPr>
            <a:picLocks noChangeAspect="1"/>
          </p:cNvPicPr>
          <p:nvPr/>
        </p:nvPicPr>
        <p:blipFill>
          <a:blip r:embed="rId2"/>
          <a:stretch>
            <a:fillRect/>
          </a:stretch>
        </p:blipFill>
        <p:spPr>
          <a:xfrm>
            <a:off x="4337539" y="848290"/>
            <a:ext cx="7626567" cy="784040"/>
          </a:xfrm>
          <a:prstGeom prst="rect">
            <a:avLst/>
          </a:prstGeom>
        </p:spPr>
      </p:pic>
      <p:sp>
        <p:nvSpPr>
          <p:cNvPr id="4" name="Rectangle 3">
            <a:extLst>
              <a:ext uri="{FF2B5EF4-FFF2-40B4-BE49-F238E27FC236}">
                <a16:creationId xmlns:a16="http://schemas.microsoft.com/office/drawing/2014/main" id="{F2E2D49E-C3CC-4592-8B7E-5C72EA1581B7}"/>
              </a:ext>
            </a:extLst>
          </p:cNvPr>
          <p:cNvSpPr/>
          <p:nvPr/>
        </p:nvSpPr>
        <p:spPr>
          <a:xfrm>
            <a:off x="8596929" y="5019053"/>
            <a:ext cx="3595072" cy="1200329"/>
          </a:xfrm>
          <a:prstGeom prst="rect">
            <a:avLst/>
          </a:prstGeom>
        </p:spPr>
        <p:txBody>
          <a:bodyPr wrap="square">
            <a:spAutoFit/>
          </a:bodyPr>
          <a:lstStyle/>
          <a:p>
            <a:r>
              <a:rPr lang="en-US" altLang="en-US" dirty="0">
                <a:cs typeface="Times New Roman" panose="02020603050405020304" pitchFamily="18" charset="0"/>
              </a:rPr>
              <a:t>TOPSIS selects the alternative that is the closest to the ideal solution and farthest  from negative ideal alternative.</a:t>
            </a:r>
          </a:p>
        </p:txBody>
      </p:sp>
    </p:spTree>
    <p:extLst>
      <p:ext uri="{BB962C8B-B14F-4D97-AF65-F5344CB8AC3E}">
        <p14:creationId xmlns:p14="http://schemas.microsoft.com/office/powerpoint/2010/main" val="977013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D82B-A855-41C9-B688-0DE82A17EBBC}"/>
              </a:ext>
            </a:extLst>
          </p:cNvPr>
          <p:cNvSpPr>
            <a:spLocks noGrp="1"/>
          </p:cNvSpPr>
          <p:nvPr>
            <p:ph type="title"/>
          </p:nvPr>
        </p:nvSpPr>
        <p:spPr/>
        <p:txBody>
          <a:bodyPr/>
          <a:lstStyle/>
          <a:p>
            <a:r>
              <a:rPr lang="en-US" b="1" dirty="0"/>
              <a:t>CONCULSION </a:t>
            </a:r>
          </a:p>
        </p:txBody>
      </p:sp>
      <p:sp>
        <p:nvSpPr>
          <p:cNvPr id="3" name="Content Placeholder 2">
            <a:extLst>
              <a:ext uri="{FF2B5EF4-FFF2-40B4-BE49-F238E27FC236}">
                <a16:creationId xmlns:a16="http://schemas.microsoft.com/office/drawing/2014/main" id="{0EDFEE0B-7EA2-454F-AF61-0EFC31655C99}"/>
              </a:ext>
            </a:extLst>
          </p:cNvPr>
          <p:cNvSpPr>
            <a:spLocks noGrp="1"/>
          </p:cNvSpPr>
          <p:nvPr>
            <p:ph idx="1"/>
          </p:nvPr>
        </p:nvSpPr>
        <p:spPr>
          <a:xfrm>
            <a:off x="593969" y="2157047"/>
            <a:ext cx="10689727" cy="3282462"/>
          </a:xfrm>
        </p:spPr>
        <p:txBody>
          <a:bodyPr/>
          <a:lstStyle/>
          <a:p>
            <a:r>
              <a:rPr lang="en-US" dirty="0"/>
              <a:t>by APH &amp; TOPSIS methodology we select the best house, from AHP we create the hierarchy tree and rank criteria, then get the weight for each one to use it in TOPSIS method. By </a:t>
            </a:r>
            <a:r>
              <a:rPr lang="en-US" altLang="en-US" dirty="0">
                <a:cs typeface="Times New Roman" panose="02020603050405020304" pitchFamily="18" charset="0"/>
              </a:rPr>
              <a:t>TOPSIS we select the most ideal alternative as the ideal.</a:t>
            </a:r>
          </a:p>
          <a:p>
            <a:r>
              <a:rPr lang="en-US" altLang="en-US" dirty="0">
                <a:cs typeface="Times New Roman" panose="02020603050405020304" pitchFamily="18" charset="0"/>
              </a:rPr>
              <a:t>The rank of houses starting from the best is:				House 1,House 7,House 2,House 9.</a:t>
            </a:r>
          </a:p>
        </p:txBody>
      </p:sp>
    </p:spTree>
    <p:extLst>
      <p:ext uri="{BB962C8B-B14F-4D97-AF65-F5344CB8AC3E}">
        <p14:creationId xmlns:p14="http://schemas.microsoft.com/office/powerpoint/2010/main" val="379726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C4F51-D40A-48FE-A1F7-02A614C7E761}"/>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C28B16D-B5B5-4DCD-9CD3-1B99F882EFCA}"/>
              </a:ext>
            </a:extLst>
          </p:cNvPr>
          <p:cNvSpPr>
            <a:spLocks noGrp="1"/>
          </p:cNvSpPr>
          <p:nvPr>
            <p:ph idx="1"/>
          </p:nvPr>
        </p:nvSpPr>
        <p:spPr/>
        <p:txBody>
          <a:bodyPr/>
          <a:lstStyle/>
          <a:p>
            <a:r>
              <a:rPr lang="en-US" b="1" dirty="0"/>
              <a:t>INTRODUCTION</a:t>
            </a:r>
          </a:p>
          <a:p>
            <a:r>
              <a:rPr lang="en-US" dirty="0"/>
              <a:t> </a:t>
            </a:r>
            <a:r>
              <a:rPr lang="en-US" b="1" dirty="0"/>
              <a:t>METHODOLOGY</a:t>
            </a:r>
          </a:p>
          <a:p>
            <a:r>
              <a:rPr lang="en-US" b="1" dirty="0"/>
              <a:t>DATA COLLECTION</a:t>
            </a:r>
          </a:p>
          <a:p>
            <a:r>
              <a:rPr lang="en-US" b="1" dirty="0"/>
              <a:t>EXCLUSION CRITERIA</a:t>
            </a:r>
          </a:p>
          <a:p>
            <a:r>
              <a:rPr lang="en-US" b="1" dirty="0"/>
              <a:t>CALCULATIONS</a:t>
            </a:r>
          </a:p>
          <a:p>
            <a:r>
              <a:rPr lang="en-US" b="1" dirty="0"/>
              <a:t>CONCULSION</a:t>
            </a:r>
          </a:p>
          <a:p>
            <a:endParaRPr lang="en-US" b="1" dirty="0"/>
          </a:p>
          <a:p>
            <a:endParaRPr lang="en-US" dirty="0"/>
          </a:p>
          <a:p>
            <a:endParaRPr lang="en-US" dirty="0"/>
          </a:p>
        </p:txBody>
      </p:sp>
    </p:spTree>
    <p:extLst>
      <p:ext uri="{BB962C8B-B14F-4D97-AF65-F5344CB8AC3E}">
        <p14:creationId xmlns:p14="http://schemas.microsoft.com/office/powerpoint/2010/main" val="146681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EF17-A4AB-410A-B637-5E3C8A5072F4}"/>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73CDA279-A7E1-48FF-ACB8-51CF2816830D}"/>
              </a:ext>
            </a:extLst>
          </p:cNvPr>
          <p:cNvSpPr>
            <a:spLocks noGrp="1"/>
          </p:cNvSpPr>
          <p:nvPr>
            <p:ph idx="1"/>
          </p:nvPr>
        </p:nvSpPr>
        <p:spPr>
          <a:xfrm>
            <a:off x="440871" y="2097024"/>
            <a:ext cx="11283043" cy="4632960"/>
          </a:xfrm>
        </p:spPr>
        <p:txBody>
          <a:bodyPr>
            <a:normAutofit/>
          </a:bodyPr>
          <a:lstStyle/>
          <a:p>
            <a:r>
              <a:rPr lang="en-US" dirty="0"/>
              <a:t>Most investment decisions involve the assessment of both qualitative and quantitative decisions including evaluation of a complex set of interplay among these factors. .</a:t>
            </a:r>
          </a:p>
          <a:p>
            <a:r>
              <a:rPr lang="en-US" dirty="0"/>
              <a:t>The house selection process exemplifies the type of investment decision where much  of the evaluation is qualitative. The prospective house buyer faces the daunting task of evaluating a large and diverse array of information before being able to reach a rational decision. </a:t>
            </a:r>
          </a:p>
        </p:txBody>
      </p:sp>
    </p:spTree>
    <p:extLst>
      <p:ext uri="{BB962C8B-B14F-4D97-AF65-F5344CB8AC3E}">
        <p14:creationId xmlns:p14="http://schemas.microsoft.com/office/powerpoint/2010/main" val="566272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FEB13-3668-4006-9580-43C0259D8C62}"/>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2164EEEA-9492-4047-8046-880F4210900C}"/>
              </a:ext>
            </a:extLst>
          </p:cNvPr>
          <p:cNvSpPr>
            <a:spLocks noGrp="1"/>
          </p:cNvSpPr>
          <p:nvPr>
            <p:ph idx="1"/>
          </p:nvPr>
        </p:nvSpPr>
        <p:spPr/>
        <p:txBody>
          <a:bodyPr/>
          <a:lstStyle/>
          <a:p>
            <a:r>
              <a:rPr lang="en-US" dirty="0"/>
              <a:t>This project presents the house selection process for certain buyer in Riyadh using the Analytic Hierarchy Process (AHP) and Technique for Order of Preference by Similarity to Ideal Solution (TOPSIS).</a:t>
            </a:r>
          </a:p>
          <a:p>
            <a:endParaRPr lang="en-US" dirty="0"/>
          </a:p>
        </p:txBody>
      </p:sp>
    </p:spTree>
    <p:extLst>
      <p:ext uri="{BB962C8B-B14F-4D97-AF65-F5344CB8AC3E}">
        <p14:creationId xmlns:p14="http://schemas.microsoft.com/office/powerpoint/2010/main" val="2292844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5635E-0C49-4D4B-A088-E90942B4E48A}"/>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C372BBDB-4FC8-4253-A65A-16AF17090B2E}"/>
              </a:ext>
            </a:extLst>
          </p:cNvPr>
          <p:cNvSpPr>
            <a:spLocks noGrp="1"/>
          </p:cNvSpPr>
          <p:nvPr>
            <p:ph idx="1"/>
          </p:nvPr>
        </p:nvSpPr>
        <p:spPr>
          <a:xfrm>
            <a:off x="579663" y="2334986"/>
            <a:ext cx="11152415" cy="3974374"/>
          </a:xfrm>
        </p:spPr>
        <p:txBody>
          <a:bodyPr>
            <a:normAutofit/>
          </a:bodyPr>
          <a:lstStyle/>
          <a:p>
            <a:pPr marL="0" lvl="0" indent="0">
              <a:buNone/>
            </a:pPr>
            <a:r>
              <a:rPr lang="en-US" b="1" dirty="0"/>
              <a:t>Analytic Hierarchy Process (AHP):</a:t>
            </a:r>
            <a:endParaRPr lang="en-US" dirty="0"/>
          </a:p>
          <a:p>
            <a:r>
              <a:rPr lang="en-US" dirty="0"/>
              <a:t>The AHP helps to break down the problem into small parts. First, construct the problem into a structured hierarchy, then put in place a matrix of analysis in pairs to evaluate the importance of each one. Then, compare the two branches of the same level two by two, by assigning an encrypted note (predefined scale, from 1 to 9) to the way we feel the difference between the two criteria. Then, creating a scale of values to fill a matrix of judgments “A”.</a:t>
            </a:r>
          </a:p>
        </p:txBody>
      </p:sp>
    </p:spTree>
    <p:extLst>
      <p:ext uri="{BB962C8B-B14F-4D97-AF65-F5344CB8AC3E}">
        <p14:creationId xmlns:p14="http://schemas.microsoft.com/office/powerpoint/2010/main" val="1761779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5635E-0C49-4D4B-A088-E90942B4E48A}"/>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C372BBDB-4FC8-4253-A65A-16AF17090B2E}"/>
              </a:ext>
            </a:extLst>
          </p:cNvPr>
          <p:cNvSpPr>
            <a:spLocks noGrp="1"/>
          </p:cNvSpPr>
          <p:nvPr>
            <p:ph idx="1"/>
          </p:nvPr>
        </p:nvSpPr>
        <p:spPr>
          <a:xfrm>
            <a:off x="424543" y="2277835"/>
            <a:ext cx="11160577" cy="4031525"/>
          </a:xfrm>
        </p:spPr>
        <p:txBody>
          <a:bodyPr>
            <a:normAutofit/>
          </a:bodyPr>
          <a:lstStyle/>
          <a:p>
            <a:pPr marL="0" lvl="0" indent="0">
              <a:buNone/>
            </a:pPr>
            <a:r>
              <a:rPr lang="en-US" b="1" dirty="0"/>
              <a:t>TOPSIS:</a:t>
            </a:r>
            <a:endParaRPr lang="en-US" dirty="0"/>
          </a:p>
          <a:p>
            <a:r>
              <a:rPr lang="en-US" dirty="0"/>
              <a:t>The TOPSIS is used to calculate all the above steps and obtains the expected results by calculating the weigh through AHP model. First, define numerical values of the levels to be assigned to each alternative. These values will be used to measure both positive and negative criteria. Each weighting criterion is assigned a weighting. The weights calculated using AHP. After all, the scores of the matrix of the given levels are normalized to the criteria </a:t>
            </a:r>
            <a:r>
              <a:rPr lang="en-US" dirty="0" err="1"/>
              <a:t>r</a:t>
            </a:r>
            <a:r>
              <a:rPr lang="en-US" baseline="-25000" dirty="0" err="1"/>
              <a:t>ij</a:t>
            </a:r>
            <a:r>
              <a:rPr lang="en-US" dirty="0"/>
              <a:t>.</a:t>
            </a:r>
          </a:p>
        </p:txBody>
      </p:sp>
    </p:spTree>
    <p:extLst>
      <p:ext uri="{BB962C8B-B14F-4D97-AF65-F5344CB8AC3E}">
        <p14:creationId xmlns:p14="http://schemas.microsoft.com/office/powerpoint/2010/main" val="3320733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812D-B69C-4AA3-AAF9-27DA56A6FD34}"/>
              </a:ext>
            </a:extLst>
          </p:cNvPr>
          <p:cNvSpPr>
            <a:spLocks noGrp="1"/>
          </p:cNvSpPr>
          <p:nvPr>
            <p:ph type="title"/>
          </p:nvPr>
        </p:nvSpPr>
        <p:spPr/>
        <p:txBody>
          <a:bodyPr/>
          <a:lstStyle/>
          <a:p>
            <a:r>
              <a:rPr lang="en-US" b="1" dirty="0"/>
              <a:t>DATA COLLACTION</a:t>
            </a:r>
          </a:p>
        </p:txBody>
      </p:sp>
      <p:sp>
        <p:nvSpPr>
          <p:cNvPr id="3" name="Content Placeholder 2">
            <a:extLst>
              <a:ext uri="{FF2B5EF4-FFF2-40B4-BE49-F238E27FC236}">
                <a16:creationId xmlns:a16="http://schemas.microsoft.com/office/drawing/2014/main" id="{68A2B304-ADBA-4D4F-BA98-82FBB8AD81FE}"/>
              </a:ext>
            </a:extLst>
          </p:cNvPr>
          <p:cNvSpPr>
            <a:spLocks noGrp="1"/>
          </p:cNvSpPr>
          <p:nvPr>
            <p:ph idx="1"/>
          </p:nvPr>
        </p:nvSpPr>
        <p:spPr/>
        <p:txBody>
          <a:bodyPr>
            <a:normAutofit fontScale="92500" lnSpcReduction="10000"/>
          </a:bodyPr>
          <a:lstStyle/>
          <a:p>
            <a:r>
              <a:rPr lang="en-US" dirty="0"/>
              <a:t>Set of houses has been considered in this project. The data collected are shown several information about the house:</a:t>
            </a:r>
          </a:p>
          <a:p>
            <a:r>
              <a:rPr lang="en-US" dirty="0"/>
              <a:t>Cost</a:t>
            </a:r>
          </a:p>
          <a:p>
            <a:r>
              <a:rPr lang="en-US" dirty="0"/>
              <a:t>Size</a:t>
            </a:r>
          </a:p>
          <a:p>
            <a:r>
              <a:rPr lang="en-US" dirty="0"/>
              <a:t>Number of rooms</a:t>
            </a:r>
          </a:p>
          <a:p>
            <a:r>
              <a:rPr lang="en-US" dirty="0"/>
              <a:t>Number of bathrooms </a:t>
            </a:r>
          </a:p>
          <a:p>
            <a:r>
              <a:rPr lang="en-US" dirty="0"/>
              <a:t>Location </a:t>
            </a:r>
          </a:p>
        </p:txBody>
      </p:sp>
    </p:spTree>
    <p:extLst>
      <p:ext uri="{BB962C8B-B14F-4D97-AF65-F5344CB8AC3E}">
        <p14:creationId xmlns:p14="http://schemas.microsoft.com/office/powerpoint/2010/main" val="3594847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CEF347-A609-4415-8C31-C56E41405D08}"/>
              </a:ext>
            </a:extLst>
          </p:cNvPr>
          <p:cNvSpPr>
            <a:spLocks noGrp="1"/>
          </p:cNvSpPr>
          <p:nvPr>
            <p:ph type="title"/>
          </p:nvPr>
        </p:nvSpPr>
        <p:spPr>
          <a:xfrm>
            <a:off x="371094" y="1161288"/>
            <a:ext cx="3438144" cy="1124712"/>
          </a:xfrm>
        </p:spPr>
        <p:txBody>
          <a:bodyPr anchor="b">
            <a:normAutofit/>
          </a:bodyPr>
          <a:lstStyle/>
          <a:p>
            <a:r>
              <a:rPr lang="en-US" sz="2800" b="1" dirty="0"/>
              <a:t>EXCLUSION CRITERIA</a:t>
            </a:r>
          </a:p>
        </p:txBody>
      </p:sp>
      <p:sp>
        <p:nvSpPr>
          <p:cNvPr id="29" name="Rectangle 2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DF5F73E-CA92-4773-9AE3-FAB62C2FFC66}"/>
              </a:ext>
            </a:extLst>
          </p:cNvPr>
          <p:cNvSpPr>
            <a:spLocks noGrp="1"/>
          </p:cNvSpPr>
          <p:nvPr>
            <p:ph idx="1"/>
          </p:nvPr>
        </p:nvSpPr>
        <p:spPr>
          <a:xfrm>
            <a:off x="177229" y="2443480"/>
            <a:ext cx="4721738" cy="4414520"/>
          </a:xfrm>
        </p:spPr>
        <p:txBody>
          <a:bodyPr anchor="t">
            <a:normAutofit/>
          </a:bodyPr>
          <a:lstStyle/>
          <a:p>
            <a:pPr>
              <a:lnSpc>
                <a:spcPct val="100000"/>
              </a:lnSpc>
            </a:pPr>
            <a:r>
              <a:rPr lang="en-US" sz="2000" dirty="0"/>
              <a:t> The four exclusion criteria were chosen based on buyer preferences </a:t>
            </a:r>
          </a:p>
          <a:p>
            <a:pPr>
              <a:lnSpc>
                <a:spcPct val="100000"/>
              </a:lnSpc>
            </a:pPr>
            <a:r>
              <a:rPr lang="en-US" sz="2000" dirty="0"/>
              <a:t>Price is less than 1900000 SR</a:t>
            </a:r>
          </a:p>
          <a:p>
            <a:pPr>
              <a:lnSpc>
                <a:spcPct val="100000"/>
              </a:lnSpc>
            </a:pPr>
            <a:r>
              <a:rPr lang="en-US" sz="2000" dirty="0"/>
              <a:t>Space above 300 m^2</a:t>
            </a:r>
          </a:p>
          <a:p>
            <a:pPr>
              <a:lnSpc>
                <a:spcPct val="100000"/>
              </a:lnSpc>
            </a:pPr>
            <a:r>
              <a:rPr lang="en-US" sz="2000" dirty="0"/>
              <a:t>Location in north Riyadh</a:t>
            </a:r>
          </a:p>
          <a:p>
            <a:pPr>
              <a:lnSpc>
                <a:spcPct val="100000"/>
              </a:lnSpc>
            </a:pPr>
            <a:r>
              <a:rPr lang="en-US" sz="2000" dirty="0"/>
              <a:t>Number of rooms 5 or above</a:t>
            </a:r>
          </a:p>
          <a:p>
            <a:pPr>
              <a:lnSpc>
                <a:spcPct val="100000"/>
              </a:lnSpc>
            </a:pPr>
            <a:r>
              <a:rPr lang="en-US" sz="2000" dirty="0"/>
              <a:t>Number of bathrooms 4 or above </a:t>
            </a:r>
          </a:p>
          <a:p>
            <a:pPr>
              <a:lnSpc>
                <a:spcPct val="100000"/>
              </a:lnSpc>
            </a:pPr>
            <a:r>
              <a:rPr lang="en-US" sz="2000" dirty="0"/>
              <a:t>Appling the above exclusion criteria we were able to narrowed down the number of houses to 4 </a:t>
            </a:r>
          </a:p>
        </p:txBody>
      </p:sp>
      <p:graphicFrame>
        <p:nvGraphicFramePr>
          <p:cNvPr id="7" name="Table 6">
            <a:extLst>
              <a:ext uri="{FF2B5EF4-FFF2-40B4-BE49-F238E27FC236}">
                <a16:creationId xmlns:a16="http://schemas.microsoft.com/office/drawing/2014/main" id="{84B62D47-B226-4734-AE39-71717F4881D3}"/>
              </a:ext>
            </a:extLst>
          </p:cNvPr>
          <p:cNvGraphicFramePr>
            <a:graphicFrameLocks noGrp="1"/>
          </p:cNvGraphicFramePr>
          <p:nvPr>
            <p:extLst>
              <p:ext uri="{D42A27DB-BD31-4B8C-83A1-F6EECF244321}">
                <p14:modId xmlns:p14="http://schemas.microsoft.com/office/powerpoint/2010/main" val="2508273314"/>
              </p:ext>
            </p:extLst>
          </p:nvPr>
        </p:nvGraphicFramePr>
        <p:xfrm>
          <a:off x="4898967" y="1897229"/>
          <a:ext cx="6921942" cy="3172784"/>
        </p:xfrm>
        <a:graphic>
          <a:graphicData uri="http://schemas.openxmlformats.org/drawingml/2006/table">
            <a:tbl>
              <a:tblPr firstRow="1" bandRow="1">
                <a:noFill/>
                <a:tableStyleId>{5C22544A-7EE6-4342-B048-85BDC9FD1C3A}</a:tableStyleId>
              </a:tblPr>
              <a:tblGrid>
                <a:gridCol w="1799938">
                  <a:extLst>
                    <a:ext uri="{9D8B030D-6E8A-4147-A177-3AD203B41FA5}">
                      <a16:colId xmlns:a16="http://schemas.microsoft.com/office/drawing/2014/main" val="3811692781"/>
                    </a:ext>
                  </a:extLst>
                </a:gridCol>
                <a:gridCol w="1277443">
                  <a:extLst>
                    <a:ext uri="{9D8B030D-6E8A-4147-A177-3AD203B41FA5}">
                      <a16:colId xmlns:a16="http://schemas.microsoft.com/office/drawing/2014/main" val="2602926159"/>
                    </a:ext>
                  </a:extLst>
                </a:gridCol>
                <a:gridCol w="1289675">
                  <a:extLst>
                    <a:ext uri="{9D8B030D-6E8A-4147-A177-3AD203B41FA5}">
                      <a16:colId xmlns:a16="http://schemas.microsoft.com/office/drawing/2014/main" val="2000144925"/>
                    </a:ext>
                  </a:extLst>
                </a:gridCol>
                <a:gridCol w="1277443">
                  <a:extLst>
                    <a:ext uri="{9D8B030D-6E8A-4147-A177-3AD203B41FA5}">
                      <a16:colId xmlns:a16="http://schemas.microsoft.com/office/drawing/2014/main" val="2315032921"/>
                    </a:ext>
                  </a:extLst>
                </a:gridCol>
                <a:gridCol w="1277443">
                  <a:extLst>
                    <a:ext uri="{9D8B030D-6E8A-4147-A177-3AD203B41FA5}">
                      <a16:colId xmlns:a16="http://schemas.microsoft.com/office/drawing/2014/main" val="2977768268"/>
                    </a:ext>
                  </a:extLst>
                </a:gridCol>
              </a:tblGrid>
              <a:tr h="484062">
                <a:tc>
                  <a:txBody>
                    <a:bodyPr/>
                    <a:lstStyle/>
                    <a:p>
                      <a:pPr algn="ctr" fontAlgn="ctr"/>
                      <a:endParaRPr lang="en-US" sz="1800" b="1" i="0" u="none" strike="noStrike" dirty="0">
                        <a:solidFill>
                          <a:srgbClr val="FFFFFF"/>
                        </a:solidFill>
                        <a:effectLst/>
                        <a:latin typeface="Calibri" panose="020F0502020204030204" pitchFamily="34" charset="0"/>
                      </a:endParaRPr>
                    </a:p>
                  </a:txBody>
                  <a:tcPr marL="146157" marR="87694" marT="87694" marB="87694" anchor="ctr">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fontAlgn="ctr"/>
                      <a:r>
                        <a:rPr lang="en-US" sz="1800" b="1" u="none" strike="noStrike">
                          <a:solidFill>
                            <a:srgbClr val="FFFFFF"/>
                          </a:solidFill>
                          <a:effectLst/>
                        </a:rPr>
                        <a:t>HOUSE9</a:t>
                      </a:r>
                      <a:endParaRPr lang="en-US" sz="1800" b="1" i="0" u="none" strike="noStrike">
                        <a:solidFill>
                          <a:srgbClr val="FFFFFF"/>
                        </a:solidFill>
                        <a:effectLst/>
                        <a:latin typeface="Calibri" panose="020F0502020204030204" pitchFamily="34" charset="0"/>
                      </a:endParaRPr>
                    </a:p>
                  </a:txBody>
                  <a:tcPr marL="146157" marR="87694" marT="87694" marB="87694"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fontAlgn="ctr"/>
                      <a:r>
                        <a:rPr lang="en-US" sz="1800" b="1" u="none" strike="noStrike">
                          <a:solidFill>
                            <a:srgbClr val="FFFFFF"/>
                          </a:solidFill>
                          <a:effectLst/>
                        </a:rPr>
                        <a:t>HOUSE7</a:t>
                      </a:r>
                      <a:endParaRPr lang="en-US" sz="1800" b="1" i="0" u="none" strike="noStrike">
                        <a:solidFill>
                          <a:srgbClr val="FFFFFF"/>
                        </a:solidFill>
                        <a:effectLst/>
                        <a:latin typeface="Calibri" panose="020F0502020204030204" pitchFamily="34" charset="0"/>
                      </a:endParaRPr>
                    </a:p>
                  </a:txBody>
                  <a:tcPr marL="146157" marR="87694" marT="87694" marB="87694"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fontAlgn="ctr"/>
                      <a:r>
                        <a:rPr lang="en-US" sz="1800" b="1" u="none" strike="noStrike">
                          <a:solidFill>
                            <a:srgbClr val="FFFFFF"/>
                          </a:solidFill>
                          <a:effectLst/>
                        </a:rPr>
                        <a:t>HOUSE2</a:t>
                      </a:r>
                      <a:endParaRPr lang="en-US" sz="1800" b="1" i="0" u="none" strike="noStrike">
                        <a:solidFill>
                          <a:srgbClr val="FFFFFF"/>
                        </a:solidFill>
                        <a:effectLst/>
                        <a:latin typeface="Calibri" panose="020F0502020204030204" pitchFamily="34" charset="0"/>
                      </a:endParaRPr>
                    </a:p>
                  </a:txBody>
                  <a:tcPr marL="146157" marR="87694" marT="87694" marB="87694"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fontAlgn="ctr"/>
                      <a:r>
                        <a:rPr lang="en-US" sz="1800" b="1" u="none" strike="noStrike">
                          <a:solidFill>
                            <a:srgbClr val="FFFFFF"/>
                          </a:solidFill>
                          <a:effectLst/>
                        </a:rPr>
                        <a:t>HOUSE1</a:t>
                      </a:r>
                      <a:endParaRPr lang="en-US" sz="1800" b="1" i="0" u="none" strike="noStrike">
                        <a:solidFill>
                          <a:srgbClr val="FFFFFF"/>
                        </a:solidFill>
                        <a:effectLst/>
                        <a:latin typeface="Calibri" panose="020F0502020204030204" pitchFamily="34" charset="0"/>
                      </a:endParaRPr>
                    </a:p>
                  </a:txBody>
                  <a:tcPr marL="146157" marR="87694" marT="87694" marB="87694" anchor="ctr">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3144058349"/>
                  </a:ext>
                </a:extLst>
              </a:tr>
              <a:tr h="484062">
                <a:tc>
                  <a:txBody>
                    <a:bodyPr/>
                    <a:lstStyle/>
                    <a:p>
                      <a:pPr algn="ctr" fontAlgn="ctr"/>
                      <a:r>
                        <a:rPr lang="en-US" sz="1800" u="none" strike="noStrike">
                          <a:solidFill>
                            <a:schemeClr val="tx1">
                              <a:lumMod val="85000"/>
                              <a:lumOff val="15000"/>
                            </a:schemeClr>
                          </a:solidFill>
                          <a:effectLst/>
                        </a:rPr>
                        <a:t>PRICE</a:t>
                      </a:r>
                      <a:endParaRPr lang="en-US" sz="1800" b="0" i="0" u="none" strike="noStrike">
                        <a:solidFill>
                          <a:schemeClr val="tx1">
                            <a:lumMod val="85000"/>
                            <a:lumOff val="15000"/>
                          </a:schemeClr>
                        </a:solidFill>
                        <a:effectLst/>
                        <a:latin typeface="Calibri" panose="020F0502020204030204" pitchFamily="34" charset="0"/>
                      </a:endParaRPr>
                    </a:p>
                  </a:txBody>
                  <a:tcPr marL="146157" marR="87694" marT="87694" marB="87694"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fontAlgn="ctr"/>
                      <a:r>
                        <a:rPr lang="en-US" sz="1800" u="none" strike="noStrike" dirty="0">
                          <a:solidFill>
                            <a:schemeClr val="tx1">
                              <a:lumMod val="85000"/>
                              <a:lumOff val="15000"/>
                            </a:schemeClr>
                          </a:solidFill>
                          <a:effectLst/>
                        </a:rPr>
                        <a:t>1850000</a:t>
                      </a:r>
                      <a:endParaRPr lang="en-US" sz="1800" b="0" i="0" u="none" strike="noStrike" dirty="0">
                        <a:solidFill>
                          <a:schemeClr val="tx1">
                            <a:lumMod val="85000"/>
                            <a:lumOff val="15000"/>
                          </a:schemeClr>
                        </a:solidFill>
                        <a:effectLst/>
                        <a:latin typeface="Calibri" panose="020F0502020204030204" pitchFamily="34" charset="0"/>
                      </a:endParaRPr>
                    </a:p>
                  </a:txBody>
                  <a:tcPr marL="146157" marR="87694" marT="87694" marB="8769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fontAlgn="ctr"/>
                      <a:r>
                        <a:rPr lang="en-US" sz="1800" u="none" strike="noStrike">
                          <a:solidFill>
                            <a:schemeClr val="tx1">
                              <a:lumMod val="85000"/>
                              <a:lumOff val="15000"/>
                            </a:schemeClr>
                          </a:solidFill>
                          <a:effectLst/>
                        </a:rPr>
                        <a:t>1790000</a:t>
                      </a:r>
                      <a:endParaRPr lang="en-US" sz="1800" b="0" i="0" u="none" strike="noStrike">
                        <a:solidFill>
                          <a:schemeClr val="tx1">
                            <a:lumMod val="85000"/>
                            <a:lumOff val="15000"/>
                          </a:schemeClr>
                        </a:solidFill>
                        <a:effectLst/>
                        <a:latin typeface="Calibri" panose="020F0502020204030204" pitchFamily="34" charset="0"/>
                      </a:endParaRPr>
                    </a:p>
                  </a:txBody>
                  <a:tcPr marL="146157" marR="87694" marT="87694" marB="8769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fontAlgn="ctr"/>
                      <a:r>
                        <a:rPr lang="en-US" sz="1800" u="none" strike="noStrike">
                          <a:solidFill>
                            <a:schemeClr val="tx1">
                              <a:lumMod val="85000"/>
                              <a:lumOff val="15000"/>
                            </a:schemeClr>
                          </a:solidFill>
                          <a:effectLst/>
                        </a:rPr>
                        <a:t>1750000</a:t>
                      </a:r>
                      <a:endParaRPr lang="en-US" sz="1800" b="0" i="0" u="none" strike="noStrike">
                        <a:solidFill>
                          <a:schemeClr val="tx1">
                            <a:lumMod val="85000"/>
                            <a:lumOff val="15000"/>
                          </a:schemeClr>
                        </a:solidFill>
                        <a:effectLst/>
                        <a:latin typeface="Calibri" panose="020F0502020204030204" pitchFamily="34" charset="0"/>
                      </a:endParaRPr>
                    </a:p>
                  </a:txBody>
                  <a:tcPr marL="146157" marR="87694" marT="87694" marB="8769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fontAlgn="ctr"/>
                      <a:r>
                        <a:rPr lang="en-US" sz="1800" u="none" strike="noStrike">
                          <a:solidFill>
                            <a:schemeClr val="tx1">
                              <a:lumMod val="85000"/>
                              <a:lumOff val="15000"/>
                            </a:schemeClr>
                          </a:solidFill>
                          <a:effectLst/>
                        </a:rPr>
                        <a:t>1500000</a:t>
                      </a:r>
                      <a:endParaRPr lang="en-US" sz="1800" b="0" i="0" u="none" strike="noStrike">
                        <a:solidFill>
                          <a:schemeClr val="tx1">
                            <a:lumMod val="85000"/>
                            <a:lumOff val="15000"/>
                          </a:schemeClr>
                        </a:solidFill>
                        <a:effectLst/>
                        <a:latin typeface="Calibri" panose="020F0502020204030204" pitchFamily="34" charset="0"/>
                      </a:endParaRPr>
                    </a:p>
                  </a:txBody>
                  <a:tcPr marL="146157" marR="87694" marT="87694" marB="87694"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862289155"/>
                  </a:ext>
                </a:extLst>
              </a:tr>
              <a:tr h="484062">
                <a:tc>
                  <a:txBody>
                    <a:bodyPr/>
                    <a:lstStyle/>
                    <a:p>
                      <a:pPr algn="ctr" fontAlgn="ctr"/>
                      <a:r>
                        <a:rPr lang="en-US" sz="1800" u="none" strike="noStrike">
                          <a:solidFill>
                            <a:schemeClr val="tx1">
                              <a:lumMod val="85000"/>
                              <a:lumOff val="15000"/>
                            </a:schemeClr>
                          </a:solidFill>
                          <a:effectLst/>
                        </a:rPr>
                        <a:t># OF ROOMS</a:t>
                      </a:r>
                      <a:endParaRPr lang="en-US" sz="1800" b="0" i="0" u="none" strike="noStrike">
                        <a:solidFill>
                          <a:schemeClr val="tx1">
                            <a:lumMod val="85000"/>
                            <a:lumOff val="15000"/>
                          </a:schemeClr>
                        </a:solidFill>
                        <a:effectLst/>
                        <a:latin typeface="Calibri" panose="020F0502020204030204" pitchFamily="34" charset="0"/>
                      </a:endParaRPr>
                    </a:p>
                  </a:txBody>
                  <a:tcPr marL="146157" marR="87694" marT="87694" marB="87694"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fontAlgn="ctr"/>
                      <a:r>
                        <a:rPr lang="en-US" sz="1800" u="none" strike="noStrike">
                          <a:solidFill>
                            <a:schemeClr val="tx1">
                              <a:lumMod val="85000"/>
                              <a:lumOff val="15000"/>
                            </a:schemeClr>
                          </a:solidFill>
                          <a:effectLst/>
                        </a:rPr>
                        <a:t>6</a:t>
                      </a:r>
                      <a:endParaRPr lang="en-US" sz="1800" b="0" i="0" u="none" strike="noStrike">
                        <a:solidFill>
                          <a:schemeClr val="tx1">
                            <a:lumMod val="85000"/>
                            <a:lumOff val="15000"/>
                          </a:schemeClr>
                        </a:solidFill>
                        <a:effectLst/>
                        <a:latin typeface="Calibri" panose="020F0502020204030204" pitchFamily="34" charset="0"/>
                      </a:endParaRPr>
                    </a:p>
                  </a:txBody>
                  <a:tcPr marL="146157" marR="87694" marT="87694" marB="8769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fontAlgn="ctr"/>
                      <a:r>
                        <a:rPr lang="en-US" sz="1800" u="none" strike="noStrike">
                          <a:solidFill>
                            <a:schemeClr val="tx1">
                              <a:lumMod val="85000"/>
                              <a:lumOff val="15000"/>
                            </a:schemeClr>
                          </a:solidFill>
                          <a:effectLst/>
                        </a:rPr>
                        <a:t>7</a:t>
                      </a:r>
                      <a:endParaRPr lang="en-US" sz="1800" b="0" i="0" u="none" strike="noStrike">
                        <a:solidFill>
                          <a:schemeClr val="tx1">
                            <a:lumMod val="85000"/>
                            <a:lumOff val="15000"/>
                          </a:schemeClr>
                        </a:solidFill>
                        <a:effectLst/>
                        <a:latin typeface="Calibri" panose="020F0502020204030204" pitchFamily="34" charset="0"/>
                      </a:endParaRPr>
                    </a:p>
                  </a:txBody>
                  <a:tcPr marL="146157" marR="87694" marT="87694" marB="8769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fontAlgn="ctr"/>
                      <a:r>
                        <a:rPr lang="en-US" sz="1800" u="none" strike="noStrike">
                          <a:solidFill>
                            <a:schemeClr val="tx1">
                              <a:lumMod val="85000"/>
                              <a:lumOff val="15000"/>
                            </a:schemeClr>
                          </a:solidFill>
                          <a:effectLst/>
                        </a:rPr>
                        <a:t>6</a:t>
                      </a:r>
                      <a:endParaRPr lang="en-US" sz="1800" b="0" i="0" u="none" strike="noStrike">
                        <a:solidFill>
                          <a:schemeClr val="tx1">
                            <a:lumMod val="85000"/>
                            <a:lumOff val="15000"/>
                          </a:schemeClr>
                        </a:solidFill>
                        <a:effectLst/>
                        <a:latin typeface="Calibri" panose="020F0502020204030204" pitchFamily="34" charset="0"/>
                      </a:endParaRPr>
                    </a:p>
                  </a:txBody>
                  <a:tcPr marL="146157" marR="87694" marT="87694" marB="8769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fontAlgn="ctr"/>
                      <a:r>
                        <a:rPr lang="en-US" sz="1800" u="none" strike="noStrike">
                          <a:solidFill>
                            <a:schemeClr val="tx1">
                              <a:lumMod val="85000"/>
                              <a:lumOff val="15000"/>
                            </a:schemeClr>
                          </a:solidFill>
                          <a:effectLst/>
                        </a:rPr>
                        <a:t>5</a:t>
                      </a:r>
                      <a:endParaRPr lang="en-US" sz="1800" b="0" i="0" u="none" strike="noStrike">
                        <a:solidFill>
                          <a:schemeClr val="tx1">
                            <a:lumMod val="85000"/>
                            <a:lumOff val="15000"/>
                          </a:schemeClr>
                        </a:solidFill>
                        <a:effectLst/>
                        <a:latin typeface="Calibri" panose="020F0502020204030204" pitchFamily="34" charset="0"/>
                      </a:endParaRPr>
                    </a:p>
                  </a:txBody>
                  <a:tcPr marL="146157" marR="87694" marT="87694" marB="87694"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334035392"/>
                  </a:ext>
                </a:extLst>
              </a:tr>
              <a:tr h="752474">
                <a:tc>
                  <a:txBody>
                    <a:bodyPr/>
                    <a:lstStyle/>
                    <a:p>
                      <a:pPr algn="ctr" fontAlgn="ctr"/>
                      <a:r>
                        <a:rPr lang="en-US" sz="1800" u="none" strike="noStrike">
                          <a:solidFill>
                            <a:schemeClr val="tx1">
                              <a:lumMod val="85000"/>
                              <a:lumOff val="15000"/>
                            </a:schemeClr>
                          </a:solidFill>
                          <a:effectLst/>
                        </a:rPr>
                        <a:t># OF BATHROOMS</a:t>
                      </a:r>
                      <a:endParaRPr lang="en-US" sz="1800" b="0" i="0" u="none" strike="noStrike">
                        <a:solidFill>
                          <a:schemeClr val="tx1">
                            <a:lumMod val="85000"/>
                            <a:lumOff val="15000"/>
                          </a:schemeClr>
                        </a:solidFill>
                        <a:effectLst/>
                        <a:latin typeface="Calibri" panose="020F0502020204030204" pitchFamily="34" charset="0"/>
                      </a:endParaRPr>
                    </a:p>
                  </a:txBody>
                  <a:tcPr marL="146157" marR="87694" marT="87694" marB="87694"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fontAlgn="ctr"/>
                      <a:r>
                        <a:rPr lang="en-US" sz="1800" u="none" strike="noStrike">
                          <a:solidFill>
                            <a:schemeClr val="tx1">
                              <a:lumMod val="85000"/>
                              <a:lumOff val="15000"/>
                            </a:schemeClr>
                          </a:solidFill>
                          <a:effectLst/>
                        </a:rPr>
                        <a:t>6</a:t>
                      </a:r>
                      <a:endParaRPr lang="en-US" sz="1800" b="0" i="0" u="none" strike="noStrike">
                        <a:solidFill>
                          <a:schemeClr val="tx1">
                            <a:lumMod val="85000"/>
                            <a:lumOff val="15000"/>
                          </a:schemeClr>
                        </a:solidFill>
                        <a:effectLst/>
                        <a:latin typeface="Calibri" panose="020F0502020204030204" pitchFamily="34" charset="0"/>
                      </a:endParaRPr>
                    </a:p>
                  </a:txBody>
                  <a:tcPr marL="146157" marR="87694" marT="87694" marB="8769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fontAlgn="ctr"/>
                      <a:r>
                        <a:rPr lang="en-US" sz="1800" u="none" strike="noStrike">
                          <a:solidFill>
                            <a:schemeClr val="tx1">
                              <a:lumMod val="85000"/>
                              <a:lumOff val="15000"/>
                            </a:schemeClr>
                          </a:solidFill>
                          <a:effectLst/>
                        </a:rPr>
                        <a:t>5</a:t>
                      </a:r>
                      <a:endParaRPr lang="en-US" sz="1800" b="0" i="0" u="none" strike="noStrike">
                        <a:solidFill>
                          <a:schemeClr val="tx1">
                            <a:lumMod val="85000"/>
                            <a:lumOff val="15000"/>
                          </a:schemeClr>
                        </a:solidFill>
                        <a:effectLst/>
                        <a:latin typeface="Calibri" panose="020F0502020204030204" pitchFamily="34" charset="0"/>
                      </a:endParaRPr>
                    </a:p>
                  </a:txBody>
                  <a:tcPr marL="146157" marR="87694" marT="87694" marB="8769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fontAlgn="ctr"/>
                      <a:r>
                        <a:rPr lang="en-US" sz="1800" u="none" strike="noStrike">
                          <a:solidFill>
                            <a:schemeClr val="tx1">
                              <a:lumMod val="85000"/>
                              <a:lumOff val="15000"/>
                            </a:schemeClr>
                          </a:solidFill>
                          <a:effectLst/>
                        </a:rPr>
                        <a:t>4</a:t>
                      </a:r>
                      <a:endParaRPr lang="en-US" sz="1800" b="0" i="0" u="none" strike="noStrike">
                        <a:solidFill>
                          <a:schemeClr val="tx1">
                            <a:lumMod val="85000"/>
                            <a:lumOff val="15000"/>
                          </a:schemeClr>
                        </a:solidFill>
                        <a:effectLst/>
                        <a:latin typeface="Calibri" panose="020F0502020204030204" pitchFamily="34" charset="0"/>
                      </a:endParaRPr>
                    </a:p>
                  </a:txBody>
                  <a:tcPr marL="146157" marR="87694" marT="87694" marB="8769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fontAlgn="ctr"/>
                      <a:r>
                        <a:rPr lang="en-US" sz="1800" u="none" strike="noStrike">
                          <a:solidFill>
                            <a:schemeClr val="tx1">
                              <a:lumMod val="85000"/>
                              <a:lumOff val="15000"/>
                            </a:schemeClr>
                          </a:solidFill>
                          <a:effectLst/>
                        </a:rPr>
                        <a:t>4</a:t>
                      </a:r>
                      <a:endParaRPr lang="en-US" sz="1800" b="0" i="0" u="none" strike="noStrike">
                        <a:solidFill>
                          <a:schemeClr val="tx1">
                            <a:lumMod val="85000"/>
                            <a:lumOff val="15000"/>
                          </a:schemeClr>
                        </a:solidFill>
                        <a:effectLst/>
                        <a:latin typeface="Calibri" panose="020F0502020204030204" pitchFamily="34" charset="0"/>
                      </a:endParaRPr>
                    </a:p>
                  </a:txBody>
                  <a:tcPr marL="146157" marR="87694" marT="87694" marB="87694"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853184504"/>
                  </a:ext>
                </a:extLst>
              </a:tr>
              <a:tr h="484062">
                <a:tc>
                  <a:txBody>
                    <a:bodyPr/>
                    <a:lstStyle/>
                    <a:p>
                      <a:pPr algn="ctr" fontAlgn="ctr"/>
                      <a:r>
                        <a:rPr lang="en-US" sz="1800" u="none" strike="noStrike">
                          <a:solidFill>
                            <a:schemeClr val="tx1">
                              <a:lumMod val="85000"/>
                              <a:lumOff val="15000"/>
                            </a:schemeClr>
                          </a:solidFill>
                          <a:effectLst/>
                        </a:rPr>
                        <a:t>SPACE</a:t>
                      </a:r>
                      <a:endParaRPr lang="en-US" sz="1800" b="0" i="0" u="none" strike="noStrike">
                        <a:solidFill>
                          <a:schemeClr val="tx1">
                            <a:lumMod val="85000"/>
                            <a:lumOff val="15000"/>
                          </a:schemeClr>
                        </a:solidFill>
                        <a:effectLst/>
                        <a:latin typeface="Calibri" panose="020F0502020204030204" pitchFamily="34" charset="0"/>
                      </a:endParaRPr>
                    </a:p>
                  </a:txBody>
                  <a:tcPr marL="146157" marR="87694" marT="87694" marB="87694"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fontAlgn="ctr"/>
                      <a:r>
                        <a:rPr lang="en-US" sz="1800" u="none" strike="noStrike">
                          <a:solidFill>
                            <a:schemeClr val="tx1">
                              <a:lumMod val="85000"/>
                              <a:lumOff val="15000"/>
                            </a:schemeClr>
                          </a:solidFill>
                          <a:effectLst/>
                        </a:rPr>
                        <a:t>570</a:t>
                      </a:r>
                      <a:endParaRPr lang="en-US" sz="1800" b="0" i="0" u="none" strike="noStrike">
                        <a:solidFill>
                          <a:schemeClr val="tx1">
                            <a:lumMod val="85000"/>
                            <a:lumOff val="15000"/>
                          </a:schemeClr>
                        </a:solidFill>
                        <a:effectLst/>
                        <a:latin typeface="Calibri" panose="020F0502020204030204" pitchFamily="34" charset="0"/>
                      </a:endParaRPr>
                    </a:p>
                  </a:txBody>
                  <a:tcPr marL="146157" marR="87694" marT="87694" marB="8769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fontAlgn="ctr"/>
                      <a:r>
                        <a:rPr lang="en-US" sz="1800" u="none" strike="noStrike">
                          <a:solidFill>
                            <a:schemeClr val="tx1">
                              <a:lumMod val="85000"/>
                              <a:lumOff val="15000"/>
                            </a:schemeClr>
                          </a:solidFill>
                          <a:effectLst/>
                        </a:rPr>
                        <a:t>510</a:t>
                      </a:r>
                      <a:endParaRPr lang="en-US" sz="1800" b="0" i="0" u="none" strike="noStrike">
                        <a:solidFill>
                          <a:schemeClr val="tx1">
                            <a:lumMod val="85000"/>
                            <a:lumOff val="15000"/>
                          </a:schemeClr>
                        </a:solidFill>
                        <a:effectLst/>
                        <a:latin typeface="Calibri" panose="020F0502020204030204" pitchFamily="34" charset="0"/>
                      </a:endParaRPr>
                    </a:p>
                  </a:txBody>
                  <a:tcPr marL="146157" marR="87694" marT="87694" marB="8769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fontAlgn="ctr"/>
                      <a:r>
                        <a:rPr lang="en-US" sz="1800" u="none" strike="noStrike">
                          <a:solidFill>
                            <a:schemeClr val="tx1">
                              <a:lumMod val="85000"/>
                              <a:lumOff val="15000"/>
                            </a:schemeClr>
                          </a:solidFill>
                          <a:effectLst/>
                        </a:rPr>
                        <a:t>360</a:t>
                      </a:r>
                      <a:endParaRPr lang="en-US" sz="1800" b="0" i="0" u="none" strike="noStrike">
                        <a:solidFill>
                          <a:schemeClr val="tx1">
                            <a:lumMod val="85000"/>
                            <a:lumOff val="15000"/>
                          </a:schemeClr>
                        </a:solidFill>
                        <a:effectLst/>
                        <a:latin typeface="Calibri" panose="020F0502020204030204" pitchFamily="34" charset="0"/>
                      </a:endParaRPr>
                    </a:p>
                  </a:txBody>
                  <a:tcPr marL="146157" marR="87694" marT="87694" marB="8769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fontAlgn="ctr"/>
                      <a:r>
                        <a:rPr lang="en-US" sz="1800" u="none" strike="noStrike">
                          <a:solidFill>
                            <a:schemeClr val="tx1">
                              <a:lumMod val="85000"/>
                              <a:lumOff val="15000"/>
                            </a:schemeClr>
                          </a:solidFill>
                          <a:effectLst/>
                        </a:rPr>
                        <a:t>337</a:t>
                      </a:r>
                      <a:endParaRPr lang="en-US" sz="1800" b="0" i="0" u="none" strike="noStrike">
                        <a:solidFill>
                          <a:schemeClr val="tx1">
                            <a:lumMod val="85000"/>
                            <a:lumOff val="15000"/>
                          </a:schemeClr>
                        </a:solidFill>
                        <a:effectLst/>
                        <a:latin typeface="Calibri" panose="020F0502020204030204" pitchFamily="34" charset="0"/>
                      </a:endParaRPr>
                    </a:p>
                  </a:txBody>
                  <a:tcPr marL="146157" marR="87694" marT="87694" marB="87694"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90728519"/>
                  </a:ext>
                </a:extLst>
              </a:tr>
              <a:tr h="484062">
                <a:tc>
                  <a:txBody>
                    <a:bodyPr/>
                    <a:lstStyle/>
                    <a:p>
                      <a:pPr algn="ctr" fontAlgn="ctr"/>
                      <a:r>
                        <a:rPr lang="en-US" sz="1800" u="none" strike="noStrike">
                          <a:solidFill>
                            <a:schemeClr val="tx1">
                              <a:lumMod val="85000"/>
                              <a:lumOff val="15000"/>
                            </a:schemeClr>
                          </a:solidFill>
                          <a:effectLst/>
                        </a:rPr>
                        <a:t>LOCATION</a:t>
                      </a:r>
                      <a:endParaRPr lang="en-US" sz="1800" b="0" i="0" u="none" strike="noStrike">
                        <a:solidFill>
                          <a:schemeClr val="tx1">
                            <a:lumMod val="85000"/>
                            <a:lumOff val="15000"/>
                          </a:schemeClr>
                        </a:solidFill>
                        <a:effectLst/>
                        <a:latin typeface="Calibri" panose="020F0502020204030204" pitchFamily="34" charset="0"/>
                      </a:endParaRPr>
                    </a:p>
                  </a:txBody>
                  <a:tcPr marL="146157" marR="87694" marT="87694" marB="87694"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algn="ctr" fontAlgn="ctr"/>
                      <a:r>
                        <a:rPr lang="en-US" sz="1800" u="none" strike="noStrike" dirty="0" err="1">
                          <a:solidFill>
                            <a:schemeClr val="tx1">
                              <a:lumMod val="85000"/>
                              <a:lumOff val="15000"/>
                            </a:schemeClr>
                          </a:solidFill>
                          <a:effectLst/>
                        </a:rPr>
                        <a:t>Alqirwan</a:t>
                      </a:r>
                      <a:endParaRPr lang="en-US" sz="1800" b="0" i="0" u="none" strike="noStrike" dirty="0">
                        <a:solidFill>
                          <a:schemeClr val="tx1">
                            <a:lumMod val="85000"/>
                            <a:lumOff val="15000"/>
                          </a:schemeClr>
                        </a:solidFill>
                        <a:effectLst/>
                        <a:latin typeface="Calibri" panose="020F0502020204030204" pitchFamily="34" charset="0"/>
                      </a:endParaRPr>
                    </a:p>
                  </a:txBody>
                  <a:tcPr marL="146157" marR="87694" marT="87694" marB="8769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algn="ctr" fontAlgn="ctr"/>
                      <a:r>
                        <a:rPr lang="en-US" sz="1800" u="none" strike="noStrike" dirty="0" err="1">
                          <a:solidFill>
                            <a:schemeClr val="tx1">
                              <a:lumMod val="85000"/>
                              <a:lumOff val="15000"/>
                            </a:schemeClr>
                          </a:solidFill>
                          <a:effectLst/>
                        </a:rPr>
                        <a:t>Alyasimin</a:t>
                      </a:r>
                      <a:endParaRPr lang="en-US" sz="1800" b="0" i="0" u="none" strike="noStrike" dirty="0">
                        <a:solidFill>
                          <a:schemeClr val="tx1">
                            <a:lumMod val="85000"/>
                            <a:lumOff val="15000"/>
                          </a:schemeClr>
                        </a:solidFill>
                        <a:effectLst/>
                        <a:latin typeface="Calibri" panose="020F0502020204030204" pitchFamily="34" charset="0"/>
                      </a:endParaRPr>
                    </a:p>
                  </a:txBody>
                  <a:tcPr marL="146157" marR="87694" marT="87694" marB="8769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algn="ctr" fontAlgn="ctr"/>
                      <a:r>
                        <a:rPr lang="en-US" sz="1800" u="none" strike="noStrike" dirty="0" err="1">
                          <a:solidFill>
                            <a:schemeClr val="tx1">
                              <a:lumMod val="85000"/>
                              <a:lumOff val="15000"/>
                            </a:schemeClr>
                          </a:solidFill>
                          <a:effectLst/>
                        </a:rPr>
                        <a:t>Almunsia</a:t>
                      </a:r>
                      <a:endParaRPr lang="en-US" sz="1800" b="0" i="0" u="none" strike="noStrike" dirty="0">
                        <a:solidFill>
                          <a:schemeClr val="tx1">
                            <a:lumMod val="85000"/>
                            <a:lumOff val="15000"/>
                          </a:schemeClr>
                        </a:solidFill>
                        <a:effectLst/>
                        <a:latin typeface="Calibri" panose="020F0502020204030204" pitchFamily="34" charset="0"/>
                      </a:endParaRPr>
                    </a:p>
                  </a:txBody>
                  <a:tcPr marL="146157" marR="87694" marT="87694" marB="8769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algn="ctr" fontAlgn="ctr"/>
                      <a:r>
                        <a:rPr lang="en-US" sz="1800" u="none" strike="noStrike" dirty="0" err="1">
                          <a:solidFill>
                            <a:schemeClr val="tx1">
                              <a:lumMod val="85000"/>
                              <a:lumOff val="15000"/>
                            </a:schemeClr>
                          </a:solidFill>
                          <a:effectLst/>
                        </a:rPr>
                        <a:t>Alearid</a:t>
                      </a:r>
                      <a:endParaRPr lang="en-US" sz="1800" b="0" i="0" u="none" strike="noStrike" dirty="0">
                        <a:solidFill>
                          <a:schemeClr val="tx1">
                            <a:lumMod val="85000"/>
                            <a:lumOff val="15000"/>
                          </a:schemeClr>
                        </a:solidFill>
                        <a:effectLst/>
                        <a:latin typeface="Calibri" panose="020F0502020204030204" pitchFamily="34" charset="0"/>
                      </a:endParaRPr>
                    </a:p>
                  </a:txBody>
                  <a:tcPr marL="146157" marR="87694" marT="87694" marB="87694"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947067003"/>
                  </a:ext>
                </a:extLst>
              </a:tr>
            </a:tbl>
          </a:graphicData>
        </a:graphic>
      </p:graphicFrame>
    </p:spTree>
    <p:extLst>
      <p:ext uri="{BB962C8B-B14F-4D97-AF65-F5344CB8AC3E}">
        <p14:creationId xmlns:p14="http://schemas.microsoft.com/office/powerpoint/2010/main" val="2877016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1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Rectangle 18">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7145DB-553A-4222-A2FD-35878AD7D9C8}"/>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altLang="en-US" b="1" dirty="0"/>
              <a:t>Hierarchy tree</a:t>
            </a:r>
            <a:endParaRPr lang="en-US" b="1" dirty="0"/>
          </a:p>
        </p:txBody>
      </p:sp>
      <p:sp>
        <p:nvSpPr>
          <p:cNvPr id="30" name="Rectangle 2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3060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Content Placeholder 9" descr="A picture containing text, map&#10;&#10;Description automatically generated">
            <a:extLst>
              <a:ext uri="{FF2B5EF4-FFF2-40B4-BE49-F238E27FC236}">
                <a16:creationId xmlns:a16="http://schemas.microsoft.com/office/drawing/2014/main" id="{7F9B6D4F-4998-40CD-894F-21B6816EFC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553" y="2091095"/>
            <a:ext cx="10912953" cy="4206240"/>
          </a:xfrm>
          <a:prstGeom prst="rect">
            <a:avLst/>
          </a:prstGeom>
        </p:spPr>
      </p:pic>
    </p:spTree>
    <p:extLst>
      <p:ext uri="{BB962C8B-B14F-4D97-AF65-F5344CB8AC3E}">
        <p14:creationId xmlns:p14="http://schemas.microsoft.com/office/powerpoint/2010/main" val="3615263241"/>
      </p:ext>
    </p:extLst>
  </p:cSld>
  <p:clrMapOvr>
    <a:masterClrMapping/>
  </p:clrMapOvr>
</p:sld>
</file>

<file path=ppt/theme/theme1.xml><?xml version="1.0" encoding="utf-8"?>
<a:theme xmlns:a="http://schemas.openxmlformats.org/drawingml/2006/main" name="AccentBoxVTI">
  <a:themeElements>
    <a:clrScheme name="Grayscale">
      <a:dk1>
        <a:srgbClr val="000000"/>
      </a:dk1>
      <a:lt1>
        <a:srgbClr val="FFFFFF"/>
      </a:lt1>
      <a:dk2>
        <a:srgbClr val="000000"/>
      </a:dk2>
      <a:lt2>
        <a:srgbClr val="FFFFFF"/>
      </a:lt2>
      <a:accent1>
        <a:srgbClr val="B5B5B5"/>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232</TotalTime>
  <Words>1047</Words>
  <Application>Microsoft Office PowerPoint</Application>
  <PresentationFormat>Widescreen</PresentationFormat>
  <Paragraphs>476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Avenir Next LT Pro</vt:lpstr>
      <vt:lpstr>Calibri</vt:lpstr>
      <vt:lpstr>AccentBoxVTI</vt:lpstr>
      <vt:lpstr>HOUSE SELECTION USING AHP &amp; TOPSIS, RIYAHD</vt:lpstr>
      <vt:lpstr>OUTLINE</vt:lpstr>
      <vt:lpstr>INTRODUCTION</vt:lpstr>
      <vt:lpstr>INTRODUCTION</vt:lpstr>
      <vt:lpstr>METHODOLOGY</vt:lpstr>
      <vt:lpstr>METHODOLOGY</vt:lpstr>
      <vt:lpstr>DATA COLLACTION</vt:lpstr>
      <vt:lpstr>EXCLUSION CRITERIA</vt:lpstr>
      <vt:lpstr>Hierarchy tree</vt:lpstr>
      <vt:lpstr>Ranking Scale for Criteria</vt:lpstr>
      <vt:lpstr>Ranking Scale for Criteria                                                                       pairwise comparisons </vt:lpstr>
      <vt:lpstr>CALCULATIONS </vt:lpstr>
      <vt:lpstr>CALCULATIONS </vt:lpstr>
      <vt:lpstr>CALCULATIONS </vt:lpstr>
      <vt:lpstr>CALCULATIONS</vt:lpstr>
      <vt:lpstr>CONCULSION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SELECTION USING AHP &amp; TOPSIS, RIYAHD</dc:title>
  <dc:creator>Sami Alharbi</dc:creator>
  <cp:lastModifiedBy>محمد ال سليم</cp:lastModifiedBy>
  <cp:revision>13</cp:revision>
  <dcterms:created xsi:type="dcterms:W3CDTF">2020-04-28T02:35:40Z</dcterms:created>
  <dcterms:modified xsi:type="dcterms:W3CDTF">2020-05-02T22:50:14Z</dcterms:modified>
</cp:coreProperties>
</file>