
<file path=[Content_Types].xml><?xml version="1.0" encoding="utf-8"?>
<Types xmlns="http://schemas.openxmlformats.org/package/2006/content-types">
  <Default Extension="docx" ContentType="application/vnd.openxmlformats-officedocument.wordprocessingml.documen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0"/>
  </p:notesMasterIdLst>
  <p:sldIdLst>
    <p:sldId id="256" r:id="rId2"/>
    <p:sldId id="257" r:id="rId3"/>
    <p:sldId id="258" r:id="rId4"/>
    <p:sldId id="259" r:id="rId5"/>
    <p:sldId id="260" r:id="rId6"/>
    <p:sldId id="261" r:id="rId7"/>
    <p:sldId id="262" r:id="rId8"/>
    <p:sldId id="265" r:id="rId9"/>
    <p:sldId id="268" r:id="rId10"/>
    <p:sldId id="329" r:id="rId11"/>
    <p:sldId id="267" r:id="rId12"/>
    <p:sldId id="272" r:id="rId13"/>
    <p:sldId id="273" r:id="rId14"/>
    <p:sldId id="269" r:id="rId15"/>
    <p:sldId id="274" r:id="rId16"/>
    <p:sldId id="275" r:id="rId17"/>
    <p:sldId id="276" r:id="rId18"/>
    <p:sldId id="277" r:id="rId19"/>
    <p:sldId id="278" r:id="rId20"/>
    <p:sldId id="279" r:id="rId21"/>
    <p:sldId id="280" r:id="rId22"/>
    <p:sldId id="282" r:id="rId23"/>
    <p:sldId id="281" r:id="rId24"/>
    <p:sldId id="330" r:id="rId25"/>
    <p:sldId id="292" r:id="rId26"/>
    <p:sldId id="270" r:id="rId27"/>
    <p:sldId id="271" r:id="rId28"/>
    <p:sldId id="293" r:id="rId29"/>
    <p:sldId id="294" r:id="rId30"/>
    <p:sldId id="295" r:id="rId31"/>
    <p:sldId id="296" r:id="rId32"/>
    <p:sldId id="297" r:id="rId33"/>
    <p:sldId id="298" r:id="rId34"/>
    <p:sldId id="299" r:id="rId35"/>
    <p:sldId id="300" r:id="rId36"/>
    <p:sldId id="301" r:id="rId37"/>
    <p:sldId id="328" r:id="rId38"/>
    <p:sldId id="291" r:id="rId39"/>
    <p:sldId id="302" r:id="rId40"/>
    <p:sldId id="303" r:id="rId41"/>
    <p:sldId id="304" r:id="rId42"/>
    <p:sldId id="305" r:id="rId43"/>
    <p:sldId id="306" r:id="rId44"/>
    <p:sldId id="307" r:id="rId45"/>
    <p:sldId id="308" r:id="rId46"/>
    <p:sldId id="309" r:id="rId47"/>
    <p:sldId id="310" r:id="rId48"/>
    <p:sldId id="311" r:id="rId49"/>
    <p:sldId id="312" r:id="rId50"/>
    <p:sldId id="313" r:id="rId51"/>
    <p:sldId id="314" r:id="rId52"/>
    <p:sldId id="315" r:id="rId53"/>
    <p:sldId id="316" r:id="rId54"/>
    <p:sldId id="317" r:id="rId55"/>
    <p:sldId id="320" r:id="rId56"/>
    <p:sldId id="318" r:id="rId57"/>
    <p:sldId id="319" r:id="rId58"/>
    <p:sldId id="321" r:id="rId59"/>
    <p:sldId id="322" r:id="rId60"/>
    <p:sldId id="325" r:id="rId61"/>
    <p:sldId id="326" r:id="rId62"/>
    <p:sldId id="327" r:id="rId63"/>
    <p:sldId id="284" r:id="rId64"/>
    <p:sldId id="285" r:id="rId65"/>
    <p:sldId id="286" r:id="rId66"/>
    <p:sldId id="287" r:id="rId67"/>
    <p:sldId id="288" r:id="rId68"/>
    <p:sldId id="290" r:id="rId6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410" autoAdjust="0"/>
    <p:restoredTop sz="94660"/>
  </p:normalViewPr>
  <p:slideViewPr>
    <p:cSldViewPr snapToGrid="0">
      <p:cViewPr varScale="1">
        <p:scale>
          <a:sx n="114" d="100"/>
          <a:sy n="114" d="100"/>
        </p:scale>
        <p:origin x="678"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1008FD-23DF-4C53-9270-4557C0D10412}" type="datetimeFigureOut">
              <a:rPr lang="en-US" smtClean="0"/>
              <a:t>12/29/2021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F73A3BE-F895-4121-BBF7-002BFC7D638E}" type="slidenum">
              <a:rPr lang="en-US" smtClean="0"/>
              <a:t>‹#›</a:t>
            </a:fld>
            <a:endParaRPr lang="en-US"/>
          </a:p>
        </p:txBody>
      </p:sp>
    </p:spTree>
    <p:extLst>
      <p:ext uri="{BB962C8B-B14F-4D97-AF65-F5344CB8AC3E}">
        <p14:creationId xmlns:p14="http://schemas.microsoft.com/office/powerpoint/2010/main" val="32005869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317499"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3B959DF-C574-46A1-9F4B-640424C8ADFC}" type="datetime1">
              <a:rPr lang="en-US" smtClean="0"/>
              <a:t>12/29/2021</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B873DB22-3EC6-4BBA-A9D0-7C0DAD5F8C35}" type="slidenum">
              <a:rPr lang="en-US" smtClean="0"/>
              <a:t>‹#›</a:t>
            </a:fld>
            <a:endParaRPr lang="en-US"/>
          </a:p>
        </p:txBody>
      </p:sp>
    </p:spTree>
    <p:extLst>
      <p:ext uri="{BB962C8B-B14F-4D97-AF65-F5344CB8AC3E}">
        <p14:creationId xmlns:p14="http://schemas.microsoft.com/office/powerpoint/2010/main" val="7157148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8A1E664-7E59-45C1-8B47-645B8AE9F220}" type="datetime1">
              <a:rPr lang="en-US" smtClean="0"/>
              <a:t>12/29/2021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73DB22-3EC6-4BBA-A9D0-7C0DAD5F8C35}" type="slidenum">
              <a:rPr lang="en-US" smtClean="0"/>
              <a:t>‹#›</a:t>
            </a:fld>
            <a:endParaRPr lang="en-US"/>
          </a:p>
        </p:txBody>
      </p:sp>
    </p:spTree>
    <p:extLst>
      <p:ext uri="{BB962C8B-B14F-4D97-AF65-F5344CB8AC3E}">
        <p14:creationId xmlns:p14="http://schemas.microsoft.com/office/powerpoint/2010/main" val="19628636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EE805B-915F-4BFF-8D4C-874CFD7A83FF}" type="datetime1">
              <a:rPr lang="en-US" smtClean="0"/>
              <a:t>12/29/2021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73DB22-3EC6-4BBA-A9D0-7C0DAD5F8C35}" type="slidenum">
              <a:rPr lang="en-US" smtClean="0"/>
              <a:t>‹#›</a:t>
            </a:fld>
            <a:endParaRPr lang="en-US"/>
          </a:p>
        </p:txBody>
      </p:sp>
    </p:spTree>
    <p:extLst>
      <p:ext uri="{BB962C8B-B14F-4D97-AF65-F5344CB8AC3E}">
        <p14:creationId xmlns:p14="http://schemas.microsoft.com/office/powerpoint/2010/main" val="16525990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32BB4F0-F6E8-4411-B91A-E672AADF3660}" type="datetime1">
              <a:rPr lang="en-US" smtClean="0"/>
              <a:t>12/29/2021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73DB22-3EC6-4BBA-A9D0-7C0DAD5F8C35}" type="slidenum">
              <a:rPr lang="en-US" smtClean="0"/>
              <a:t>‹#›</a:t>
            </a:fld>
            <a:endParaRPr lang="en-US"/>
          </a:p>
        </p:txBody>
      </p:sp>
    </p:spTree>
    <p:extLst>
      <p:ext uri="{BB962C8B-B14F-4D97-AF65-F5344CB8AC3E}">
        <p14:creationId xmlns:p14="http://schemas.microsoft.com/office/powerpoint/2010/main" val="20293485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6067FCA-5073-460D-86C3-A6FC036C60FA}" type="datetime1">
              <a:rPr lang="en-US" smtClean="0"/>
              <a:t>12/29/2021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73DB22-3EC6-4BBA-A9D0-7C0DAD5F8C35}" type="slidenum">
              <a:rPr lang="en-US" smtClean="0"/>
              <a:t>‹#›</a:t>
            </a:fld>
            <a:endParaRPr lang="en-US"/>
          </a:p>
        </p:txBody>
      </p:sp>
    </p:spTree>
    <p:extLst>
      <p:ext uri="{BB962C8B-B14F-4D97-AF65-F5344CB8AC3E}">
        <p14:creationId xmlns:p14="http://schemas.microsoft.com/office/powerpoint/2010/main" val="4283640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AF19DC3-65BC-485C-AF57-83E9C5D7B10E}" type="datetime1">
              <a:rPr lang="en-US" smtClean="0"/>
              <a:t>12/29/2021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73DB22-3EC6-4BBA-A9D0-7C0DAD5F8C35}" type="slidenum">
              <a:rPr lang="en-US" smtClean="0"/>
              <a:t>‹#›</a:t>
            </a:fld>
            <a:endParaRPr lang="en-US"/>
          </a:p>
        </p:txBody>
      </p:sp>
    </p:spTree>
    <p:extLst>
      <p:ext uri="{BB962C8B-B14F-4D97-AF65-F5344CB8AC3E}">
        <p14:creationId xmlns:p14="http://schemas.microsoft.com/office/powerpoint/2010/main" val="23970119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0E21CD-0FC9-4D16-A8EC-310CDD27A87C}" type="datetime1">
              <a:rPr lang="en-US" smtClean="0"/>
              <a:t>12/29/2021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73DB22-3EC6-4BBA-A9D0-7C0DAD5F8C35}" type="slidenum">
              <a:rPr lang="en-US" smtClean="0"/>
              <a:t>‹#›</a:t>
            </a:fld>
            <a:endParaRPr lang="en-US"/>
          </a:p>
        </p:txBody>
      </p:sp>
    </p:spTree>
    <p:extLst>
      <p:ext uri="{BB962C8B-B14F-4D97-AF65-F5344CB8AC3E}">
        <p14:creationId xmlns:p14="http://schemas.microsoft.com/office/powerpoint/2010/main" val="27934839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19BB70F-4F56-4A86-8CFB-158C898FE7BA}" type="datetime1">
              <a:rPr lang="en-US" smtClean="0"/>
              <a:t>12/29/2021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73DB22-3EC6-4BBA-A9D0-7C0DAD5F8C35}" type="slidenum">
              <a:rPr lang="en-US" smtClean="0"/>
              <a:t>‹#›</a:t>
            </a:fld>
            <a:endParaRPr lang="en-US"/>
          </a:p>
        </p:txBody>
      </p:sp>
    </p:spTree>
    <p:extLst>
      <p:ext uri="{BB962C8B-B14F-4D97-AF65-F5344CB8AC3E}">
        <p14:creationId xmlns:p14="http://schemas.microsoft.com/office/powerpoint/2010/main" val="53900925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9575E4-CE0B-4C01-A3C2-FB980E84FC5F}" type="datetime1">
              <a:rPr lang="en-US" smtClean="0"/>
              <a:t>12/29/2021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73DB22-3EC6-4BBA-A9D0-7C0DAD5F8C35}" type="slidenum">
              <a:rPr lang="en-US" smtClean="0"/>
              <a:t>‹#›</a:t>
            </a:fld>
            <a:endParaRPr lang="en-US"/>
          </a:p>
        </p:txBody>
      </p:sp>
    </p:spTree>
    <p:extLst>
      <p:ext uri="{BB962C8B-B14F-4D97-AF65-F5344CB8AC3E}">
        <p14:creationId xmlns:p14="http://schemas.microsoft.com/office/powerpoint/2010/main" val="12614801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16F68453-5473-47F6-ABAB-344BEF7F7835}" type="datetime1">
              <a:rPr lang="en-US" smtClean="0"/>
              <a:t>12/29/2021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1227439" y="6346556"/>
            <a:ext cx="551167" cy="365125"/>
          </a:xfrm>
        </p:spPr>
        <p:txBody>
          <a:bodyPr/>
          <a:lstStyle>
            <a:lvl1pPr>
              <a:defRPr b="1"/>
            </a:lvl1pPr>
          </a:lstStyle>
          <a:p>
            <a:fld id="{B873DB22-3EC6-4BBA-A9D0-7C0DAD5F8C35}" type="slidenum">
              <a:rPr lang="en-US" smtClean="0"/>
              <a:pPr/>
              <a:t>‹#›</a:t>
            </a:fld>
            <a:endParaRPr lang="en-US" dirty="0"/>
          </a:p>
        </p:txBody>
      </p:sp>
    </p:spTree>
    <p:extLst>
      <p:ext uri="{BB962C8B-B14F-4D97-AF65-F5344CB8AC3E}">
        <p14:creationId xmlns:p14="http://schemas.microsoft.com/office/powerpoint/2010/main" val="25539270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D5B335-D1F3-47C5-AF3C-E280FE992468}" type="datetime1">
              <a:rPr lang="en-US" smtClean="0"/>
              <a:t>12/29/2021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73DB22-3EC6-4BBA-A9D0-7C0DAD5F8C35}" type="slidenum">
              <a:rPr lang="en-US" smtClean="0"/>
              <a:t>‹#›</a:t>
            </a:fld>
            <a:endParaRPr lang="en-US"/>
          </a:p>
        </p:txBody>
      </p:sp>
    </p:spTree>
    <p:extLst>
      <p:ext uri="{BB962C8B-B14F-4D97-AF65-F5344CB8AC3E}">
        <p14:creationId xmlns:p14="http://schemas.microsoft.com/office/powerpoint/2010/main" val="25544929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7616540-1820-4295-BBA1-97D1107A8055}" type="datetime1">
              <a:rPr lang="en-US" smtClean="0"/>
              <a:t>12/29/2021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73DB22-3EC6-4BBA-A9D0-7C0DAD5F8C35}" type="slidenum">
              <a:rPr lang="en-US" smtClean="0"/>
              <a:t>‹#›</a:t>
            </a:fld>
            <a:endParaRPr lang="en-US"/>
          </a:p>
        </p:txBody>
      </p:sp>
    </p:spTree>
    <p:extLst>
      <p:ext uri="{BB962C8B-B14F-4D97-AF65-F5344CB8AC3E}">
        <p14:creationId xmlns:p14="http://schemas.microsoft.com/office/powerpoint/2010/main" val="28309588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600DAD5-EEE1-4BC4-A5F7-170A055FD0DD}" type="datetime1">
              <a:rPr lang="en-US" smtClean="0"/>
              <a:t>12/29/2021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73DB22-3EC6-4BBA-A9D0-7C0DAD5F8C35}" type="slidenum">
              <a:rPr lang="en-US" smtClean="0"/>
              <a:t>‹#›</a:t>
            </a:fld>
            <a:endParaRPr lang="en-US"/>
          </a:p>
        </p:txBody>
      </p:sp>
    </p:spTree>
    <p:extLst>
      <p:ext uri="{BB962C8B-B14F-4D97-AF65-F5344CB8AC3E}">
        <p14:creationId xmlns:p14="http://schemas.microsoft.com/office/powerpoint/2010/main" val="22362376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BC8DAE-1325-4525-924D-22ECBC13F0FE}" type="datetime1">
              <a:rPr lang="en-US" smtClean="0"/>
              <a:t>12/29/2021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73DB22-3EC6-4BBA-A9D0-7C0DAD5F8C35}" type="slidenum">
              <a:rPr lang="en-US" smtClean="0"/>
              <a:t>‹#›</a:t>
            </a:fld>
            <a:endParaRPr lang="en-US"/>
          </a:p>
        </p:txBody>
      </p:sp>
    </p:spTree>
    <p:extLst>
      <p:ext uri="{BB962C8B-B14F-4D97-AF65-F5344CB8AC3E}">
        <p14:creationId xmlns:p14="http://schemas.microsoft.com/office/powerpoint/2010/main" val="6110554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7F9E43-99F0-4339-90ED-E9C00CBDC37A}" type="datetime1">
              <a:rPr lang="en-US" smtClean="0"/>
              <a:t>12/29/2021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73DB22-3EC6-4BBA-A9D0-7C0DAD5F8C35}" type="slidenum">
              <a:rPr lang="en-US" smtClean="0"/>
              <a:t>‹#›</a:t>
            </a:fld>
            <a:endParaRPr lang="en-US"/>
          </a:p>
        </p:txBody>
      </p:sp>
    </p:spTree>
    <p:extLst>
      <p:ext uri="{BB962C8B-B14F-4D97-AF65-F5344CB8AC3E}">
        <p14:creationId xmlns:p14="http://schemas.microsoft.com/office/powerpoint/2010/main" val="22404579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9F3A0C0-14EF-4173-AD29-4159C3C34B87}" type="datetime1">
              <a:rPr lang="en-US" smtClean="0"/>
              <a:t>12/29/2021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73DB22-3EC6-4BBA-A9D0-7C0DAD5F8C35}" type="slidenum">
              <a:rPr lang="en-US" smtClean="0"/>
              <a:t>‹#›</a:t>
            </a:fld>
            <a:endParaRPr lang="en-US"/>
          </a:p>
        </p:txBody>
      </p:sp>
    </p:spTree>
    <p:extLst>
      <p:ext uri="{BB962C8B-B14F-4D97-AF65-F5344CB8AC3E}">
        <p14:creationId xmlns:p14="http://schemas.microsoft.com/office/powerpoint/2010/main" val="1869885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149B560-7507-484F-A7FD-9780CE0E9CD7}" type="datetime1">
              <a:rPr lang="en-US" smtClean="0"/>
              <a:t>12/29/2021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73DB22-3EC6-4BBA-A9D0-7C0DAD5F8C35}" type="slidenum">
              <a:rPr lang="en-US" smtClean="0"/>
              <a:t>‹#›</a:t>
            </a:fld>
            <a:endParaRPr lang="en-US"/>
          </a:p>
        </p:txBody>
      </p:sp>
    </p:spTree>
    <p:extLst>
      <p:ext uri="{BB962C8B-B14F-4D97-AF65-F5344CB8AC3E}">
        <p14:creationId xmlns:p14="http://schemas.microsoft.com/office/powerpoint/2010/main" val="9550145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7332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511444"/>
            <a:ext cx="10018713" cy="1418095"/>
          </a:xfrm>
          <a:prstGeom prst="rect">
            <a:avLst/>
          </a:prstGeom>
          <a:effectLst/>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484310" y="2107770"/>
            <a:ext cx="10018713" cy="4140630"/>
          </a:xfrm>
          <a:prstGeom prst="rect">
            <a:avLst/>
          </a:prstGeom>
        </p:spPr>
        <p:txBody>
          <a:bodyPr vert="horz" lIns="91440" tIns="45720" rIns="91440" bIns="45720" rtlCol="0"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627F459-4277-4277-A6D4-713477A76A09}" type="datetime1">
              <a:rPr lang="en-US" smtClean="0"/>
              <a:t>12/29/2021</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1227439" y="6370637"/>
            <a:ext cx="551167" cy="365125"/>
          </a:xfrm>
          <a:prstGeom prst="rect">
            <a:avLst/>
          </a:prstGeom>
        </p:spPr>
        <p:txBody>
          <a:bodyPr vert="horz" lIns="91440" tIns="45720" rIns="91440" bIns="45720" rtlCol="0" anchor="ctr"/>
          <a:lstStyle>
            <a:lvl1pPr algn="r">
              <a:defRPr sz="1400" b="1" i="0">
                <a:solidFill>
                  <a:schemeClr val="tx1"/>
                </a:solidFill>
                <a:effectLst/>
                <a:latin typeface="+mn-lt"/>
              </a:defRPr>
            </a:lvl1pPr>
          </a:lstStyle>
          <a:p>
            <a:fld id="{B873DB22-3EC6-4BBA-A9D0-7C0DAD5F8C35}" type="slidenum">
              <a:rPr lang="en-US" smtClean="0"/>
              <a:pPr/>
              <a:t>‹#›</a:t>
            </a:fld>
            <a:endParaRPr lang="en-US" dirty="0"/>
          </a:p>
        </p:txBody>
      </p:sp>
    </p:spTree>
    <p:extLst>
      <p:ext uri="{BB962C8B-B14F-4D97-AF65-F5344CB8AC3E}">
        <p14:creationId xmlns:p14="http://schemas.microsoft.com/office/powerpoint/2010/main" val="283628973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hdr="0" ftr="0" dt="0"/>
  <p:txStyles>
    <p:titleStyle>
      <a:lvl1pPr algn="ctr" defTabSz="457200" rtl="0" eaLnBrk="1" latinLnBrk="0" hangingPunct="1">
        <a:spcBef>
          <a:spcPct val="0"/>
        </a:spcBef>
        <a:buNone/>
        <a:defRPr sz="4000" b="1"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u="none"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package" Target="../embeddings/Microsoft_Word_Document.docx"/><Relationship Id="rId2" Type="http://schemas.openxmlformats.org/officeDocument/2006/relationships/slideLayout" Target="../slideLayouts/slideLayout1.xml"/><Relationship Id="rId1" Type="http://schemas.openxmlformats.org/officeDocument/2006/relationships/vmlDrawing" Target="../drawings/vmlDrawing1.vml"/><Relationship Id="rId5" Type="http://schemas.openxmlformats.org/officeDocument/2006/relationships/image" Target="../media/image3.png"/><Relationship Id="rId4" Type="http://schemas.openxmlformats.org/officeDocument/2006/relationships/image" Target="../media/image2.em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NUL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EB135-C0EF-416F-92CA-2EDF10D6234C}"/>
              </a:ext>
            </a:extLst>
          </p:cNvPr>
          <p:cNvSpPr>
            <a:spLocks noGrp="1"/>
          </p:cNvSpPr>
          <p:nvPr>
            <p:ph type="ctrTitle"/>
          </p:nvPr>
        </p:nvSpPr>
        <p:spPr>
          <a:xfrm>
            <a:off x="3859077" y="1380068"/>
            <a:ext cx="7643945" cy="2616199"/>
          </a:xfrm>
        </p:spPr>
        <p:txBody>
          <a:bodyPr>
            <a:normAutofit/>
          </a:bodyPr>
          <a:lstStyle/>
          <a:p>
            <a:pPr algn="ctr"/>
            <a:r>
              <a:rPr lang="en-US" dirty="0"/>
              <a:t>Vending Machine in KFUPM Campus</a:t>
            </a:r>
          </a:p>
        </p:txBody>
      </p:sp>
      <p:graphicFrame>
        <p:nvGraphicFramePr>
          <p:cNvPr id="13" name="Object 12">
            <a:extLst>
              <a:ext uri="{FF2B5EF4-FFF2-40B4-BE49-F238E27FC236}">
                <a16:creationId xmlns:a16="http://schemas.microsoft.com/office/drawing/2014/main" id="{273A477B-9646-4DC0-9472-C4D527D04979}"/>
              </a:ext>
            </a:extLst>
          </p:cNvPr>
          <p:cNvGraphicFramePr>
            <a:graphicFrameLocks noChangeAspect="1"/>
          </p:cNvGraphicFramePr>
          <p:nvPr>
            <p:extLst>
              <p:ext uri="{D42A27DB-BD31-4B8C-83A1-F6EECF244321}">
                <p14:modId xmlns:p14="http://schemas.microsoft.com/office/powerpoint/2010/main" val="330297762"/>
              </p:ext>
            </p:extLst>
          </p:nvPr>
        </p:nvGraphicFramePr>
        <p:xfrm>
          <a:off x="4612296" y="4672122"/>
          <a:ext cx="6137505" cy="1333472"/>
        </p:xfrm>
        <a:graphic>
          <a:graphicData uri="http://schemas.openxmlformats.org/presentationml/2006/ole">
            <mc:AlternateContent xmlns:mc="http://schemas.openxmlformats.org/markup-compatibility/2006">
              <mc:Choice xmlns:v="urn:schemas-microsoft-com:vml" Requires="v">
                <p:oleObj spid="_x0000_s1062" name="Document" r:id="rId3" imgW="5103741" imgH="1089399" progId="Word.Document.12">
                  <p:embed/>
                </p:oleObj>
              </mc:Choice>
              <mc:Fallback>
                <p:oleObj name="Document" r:id="rId3" imgW="5103741" imgH="1089399" progId="Word.Document.12">
                  <p:embed/>
                  <p:pic>
                    <p:nvPicPr>
                      <p:cNvPr id="0" name=""/>
                      <p:cNvPicPr/>
                      <p:nvPr/>
                    </p:nvPicPr>
                    <p:blipFill>
                      <a:blip r:embed="rId4"/>
                      <a:stretch>
                        <a:fillRect/>
                      </a:stretch>
                    </p:blipFill>
                    <p:spPr>
                      <a:xfrm>
                        <a:off x="4612296" y="4672122"/>
                        <a:ext cx="6137505" cy="1333472"/>
                      </a:xfrm>
                      <a:prstGeom prst="rect">
                        <a:avLst/>
                      </a:prstGeom>
                    </p:spPr>
                  </p:pic>
                </p:oleObj>
              </mc:Fallback>
            </mc:AlternateContent>
          </a:graphicData>
        </a:graphic>
      </p:graphicFrame>
      <p:sp>
        <p:nvSpPr>
          <p:cNvPr id="15" name="TextBox 14">
            <a:extLst>
              <a:ext uri="{FF2B5EF4-FFF2-40B4-BE49-F238E27FC236}">
                <a16:creationId xmlns:a16="http://schemas.microsoft.com/office/drawing/2014/main" id="{E46E0DE8-5720-436B-994B-0187187C1EDD}"/>
              </a:ext>
            </a:extLst>
          </p:cNvPr>
          <p:cNvSpPr txBox="1"/>
          <p:nvPr/>
        </p:nvSpPr>
        <p:spPr>
          <a:xfrm>
            <a:off x="6060067" y="3996267"/>
            <a:ext cx="3241964" cy="523220"/>
          </a:xfrm>
          <a:prstGeom prst="rect">
            <a:avLst/>
          </a:prstGeom>
          <a:noFill/>
        </p:spPr>
        <p:txBody>
          <a:bodyPr wrap="square">
            <a:spAutoFit/>
          </a:bodyPr>
          <a:lstStyle/>
          <a:p>
            <a:pPr algn="ctr"/>
            <a:r>
              <a:rPr lang="en-US" sz="2800" b="1" i="0" dirty="0">
                <a:solidFill>
                  <a:srgbClr val="000000"/>
                </a:solidFill>
                <a:effectLst/>
                <a:latin typeface="CIDFont+F3"/>
              </a:rPr>
              <a:t>ISE 490, Term 211</a:t>
            </a:r>
            <a:r>
              <a:rPr lang="en-US" sz="2800" dirty="0"/>
              <a:t> </a:t>
            </a:r>
          </a:p>
        </p:txBody>
      </p:sp>
      <p:pic>
        <p:nvPicPr>
          <p:cNvPr id="1039" name="Picture 15" descr="King Fahd University of Petroleum and Minerals - Wikipedia">
            <a:extLst>
              <a:ext uri="{FF2B5EF4-FFF2-40B4-BE49-F238E27FC236}">
                <a16:creationId xmlns:a16="http://schemas.microsoft.com/office/drawing/2014/main" id="{0668C51D-B3F8-4BC0-AA29-9F5F4EDD12D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61829" y="299201"/>
            <a:ext cx="2624623" cy="24409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4311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6548487-0C85-45C5-A952-617E7D30B354}"/>
              </a:ext>
            </a:extLst>
          </p:cNvPr>
          <p:cNvSpPr>
            <a:spLocks noGrp="1"/>
          </p:cNvSpPr>
          <p:nvPr>
            <p:ph type="sldNum" sz="quarter" idx="12"/>
          </p:nvPr>
        </p:nvSpPr>
        <p:spPr/>
        <p:txBody>
          <a:bodyPr/>
          <a:lstStyle/>
          <a:p>
            <a:fld id="{B873DB22-3EC6-4BBA-A9D0-7C0DAD5F8C35}" type="slidenum">
              <a:rPr lang="en-US" smtClean="0"/>
              <a:pPr/>
              <a:t>10</a:t>
            </a:fld>
            <a:endParaRPr lang="en-US" dirty="0"/>
          </a:p>
        </p:txBody>
      </p:sp>
      <p:sp>
        <p:nvSpPr>
          <p:cNvPr id="6" name="TextBox 5">
            <a:extLst>
              <a:ext uri="{FF2B5EF4-FFF2-40B4-BE49-F238E27FC236}">
                <a16:creationId xmlns:a16="http://schemas.microsoft.com/office/drawing/2014/main" id="{9FA39079-ADB7-4E26-9748-8BF28669384E}"/>
              </a:ext>
            </a:extLst>
          </p:cNvPr>
          <p:cNvSpPr txBox="1"/>
          <p:nvPr/>
        </p:nvSpPr>
        <p:spPr>
          <a:xfrm>
            <a:off x="3048699" y="2782669"/>
            <a:ext cx="6716086" cy="707886"/>
          </a:xfrm>
          <a:prstGeom prst="rect">
            <a:avLst/>
          </a:prstGeom>
          <a:noFill/>
        </p:spPr>
        <p:txBody>
          <a:bodyPr wrap="square">
            <a:spAutoFit/>
          </a:bodyPr>
          <a:lstStyle/>
          <a:p>
            <a:r>
              <a:rPr lang="en-US" sz="4000" b="1" dirty="0">
                <a:latin typeface="Times New Roman" panose="02020603050405020304" pitchFamily="18" charset="0"/>
                <a:ea typeface="Times New Roman" panose="02020603050405020304" pitchFamily="18" charset="0"/>
                <a:cs typeface="Times New Roman" panose="02020603050405020304" pitchFamily="18" charset="0"/>
              </a:rPr>
              <a:t>V</a:t>
            </a:r>
            <a:r>
              <a:rPr lang="en-US" sz="4000" b="1" dirty="0">
                <a:effectLst/>
                <a:latin typeface="Times New Roman" panose="02020603050405020304" pitchFamily="18" charset="0"/>
                <a:ea typeface="Times New Roman" panose="02020603050405020304" pitchFamily="18" charset="0"/>
                <a:cs typeface="Times New Roman" panose="02020603050405020304" pitchFamily="18" charset="0"/>
              </a:rPr>
              <a:t>ending machine’s locations.</a:t>
            </a:r>
            <a:endParaRPr lang="en-US" sz="4000" b="1" dirty="0">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790578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39AE0-1ABA-4931-BEC3-EADA7ED16974}"/>
              </a:ext>
            </a:extLst>
          </p:cNvPr>
          <p:cNvSpPr>
            <a:spLocks noGrp="1"/>
          </p:cNvSpPr>
          <p:nvPr>
            <p:ph type="title"/>
          </p:nvPr>
        </p:nvSpPr>
        <p:spPr/>
        <p:txBody>
          <a:bodyPr/>
          <a:lstStyle/>
          <a:p>
            <a:r>
              <a:rPr lang="en-US" dirty="0"/>
              <a:t>Vending machine’s locations</a:t>
            </a:r>
            <a:br>
              <a:rPr lang="en-US" dirty="0"/>
            </a:br>
            <a:r>
              <a:rPr lang="en-US" sz="2800" dirty="0"/>
              <a:t>Solution Methodology </a:t>
            </a:r>
            <a:endParaRPr lang="en-US" sz="3200" dirty="0"/>
          </a:p>
        </p:txBody>
      </p:sp>
      <p:sp>
        <p:nvSpPr>
          <p:cNvPr id="3" name="Content Placeholder 2">
            <a:extLst>
              <a:ext uri="{FF2B5EF4-FFF2-40B4-BE49-F238E27FC236}">
                <a16:creationId xmlns:a16="http://schemas.microsoft.com/office/drawing/2014/main" id="{7BF404A1-EEEE-48BC-B4F2-FCE7191E20A7}"/>
              </a:ext>
            </a:extLst>
          </p:cNvPr>
          <p:cNvSpPr>
            <a:spLocks noGrp="1"/>
          </p:cNvSpPr>
          <p:nvPr>
            <p:ph idx="1"/>
          </p:nvPr>
        </p:nvSpPr>
        <p:spPr/>
        <p:txBody>
          <a:bodyPr anchor="t">
            <a:normAutofit fontScale="92500" lnSpcReduction="20000"/>
          </a:bodyPr>
          <a:lstStyle/>
          <a:p>
            <a:pPr marL="0" indent="0">
              <a:buNone/>
            </a:pPr>
            <a:r>
              <a:rPr lang="en-US" dirty="0"/>
              <a:t>We will use Total Set Covering to find the minimum number of machines and their locations to cover all student housing.</a:t>
            </a:r>
          </a:p>
          <a:p>
            <a:pPr marL="0" indent="0">
              <a:buNone/>
            </a:pPr>
            <a:r>
              <a:rPr lang="en-US" dirty="0"/>
              <a:t>The distances between buildings are approximated to be equal to the actual path, to get more realistic results.</a:t>
            </a:r>
          </a:p>
          <a:p>
            <a:pPr marL="0" indent="0">
              <a:buNone/>
            </a:pPr>
            <a:r>
              <a:rPr lang="en-US" dirty="0"/>
              <a:t>We create a covering matrix to determine if building (</a:t>
            </a:r>
            <a:r>
              <a:rPr lang="en-US" dirty="0" err="1"/>
              <a:t>i</a:t>
            </a:r>
            <a:r>
              <a:rPr lang="en-US" dirty="0"/>
              <a:t>) cover building (j). Where our objective is that every student can reach the vending machine in a maximum of 4 minutes from any building, and the average human walking speed </a:t>
            </a:r>
            <a:r>
              <a:rPr lang="en-US" dirty="0">
                <a:sym typeface="Symbol" panose="05050102010706020507" pitchFamily="18" charset="2"/>
              </a:rPr>
              <a:t></a:t>
            </a:r>
            <a:r>
              <a:rPr lang="en-US" dirty="0"/>
              <a:t> 80 m/min. So, to find the maximum covering distance:</a:t>
            </a:r>
          </a:p>
          <a:p>
            <a:pPr marL="0" indent="0">
              <a:buNone/>
            </a:pPr>
            <a:r>
              <a:rPr lang="en-US" dirty="0"/>
              <a:t>4min × 80 m/min = 320 m, approximate it to 300m to guarantee to achieve our objective.</a:t>
            </a:r>
          </a:p>
          <a:p>
            <a:pPr marL="0" indent="0">
              <a:buNone/>
            </a:pPr>
            <a:r>
              <a:rPr lang="en-US" dirty="0"/>
              <a:t>Also, it is important to consider the traveling time inside the building. 50m added to cover this time.</a:t>
            </a:r>
          </a:p>
        </p:txBody>
      </p:sp>
      <p:sp>
        <p:nvSpPr>
          <p:cNvPr id="4" name="Slide Number Placeholder 3">
            <a:extLst>
              <a:ext uri="{FF2B5EF4-FFF2-40B4-BE49-F238E27FC236}">
                <a16:creationId xmlns:a16="http://schemas.microsoft.com/office/drawing/2014/main" id="{91E16086-284C-4986-A691-7B4A7595ED8F}"/>
              </a:ext>
            </a:extLst>
          </p:cNvPr>
          <p:cNvSpPr>
            <a:spLocks noGrp="1"/>
          </p:cNvSpPr>
          <p:nvPr>
            <p:ph type="sldNum" sz="quarter" idx="12"/>
          </p:nvPr>
        </p:nvSpPr>
        <p:spPr/>
        <p:txBody>
          <a:bodyPr/>
          <a:lstStyle/>
          <a:p>
            <a:fld id="{B873DB22-3EC6-4BBA-A9D0-7C0DAD5F8C35}" type="slidenum">
              <a:rPr lang="en-US" smtClean="0"/>
              <a:t>11</a:t>
            </a:fld>
            <a:endParaRPr lang="en-US"/>
          </a:p>
        </p:txBody>
      </p:sp>
    </p:spTree>
    <p:extLst>
      <p:ext uri="{BB962C8B-B14F-4D97-AF65-F5344CB8AC3E}">
        <p14:creationId xmlns:p14="http://schemas.microsoft.com/office/powerpoint/2010/main" val="12937953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39AE0-1ABA-4931-BEC3-EADA7ED16974}"/>
              </a:ext>
            </a:extLst>
          </p:cNvPr>
          <p:cNvSpPr>
            <a:spLocks noGrp="1"/>
          </p:cNvSpPr>
          <p:nvPr>
            <p:ph type="title"/>
          </p:nvPr>
        </p:nvSpPr>
        <p:spPr>
          <a:xfrm>
            <a:off x="1631545" y="0"/>
            <a:ext cx="10018713" cy="1158498"/>
          </a:xfrm>
        </p:spPr>
        <p:txBody>
          <a:bodyPr/>
          <a:lstStyle/>
          <a:p>
            <a:r>
              <a:rPr lang="en-US" dirty="0"/>
              <a:t>Vending machine’s locations</a:t>
            </a:r>
            <a:br>
              <a:rPr lang="en-US" dirty="0"/>
            </a:br>
            <a:r>
              <a:rPr lang="en-US" sz="2800" dirty="0"/>
              <a:t>Distance Matrix</a:t>
            </a:r>
            <a:endParaRPr lang="en-US" sz="3200" dirty="0"/>
          </a:p>
        </p:txBody>
      </p:sp>
      <p:pic>
        <p:nvPicPr>
          <p:cNvPr id="8" name="Picture 7" descr="A picture containing background pattern&#10;&#10;Description automatically generated">
            <a:extLst>
              <a:ext uri="{FF2B5EF4-FFF2-40B4-BE49-F238E27FC236}">
                <a16:creationId xmlns:a16="http://schemas.microsoft.com/office/drawing/2014/main" id="{DEED3D02-052A-4FA2-A4E7-06A7605F6251}"/>
              </a:ext>
            </a:extLst>
          </p:cNvPr>
          <p:cNvPicPr>
            <a:picLocks noChangeAspect="1"/>
          </p:cNvPicPr>
          <p:nvPr/>
        </p:nvPicPr>
        <p:blipFill>
          <a:blip r:embed="rId2"/>
          <a:stretch>
            <a:fillRect/>
          </a:stretch>
        </p:blipFill>
        <p:spPr>
          <a:xfrm>
            <a:off x="2554648" y="1092631"/>
            <a:ext cx="9097859" cy="5676900"/>
          </a:xfrm>
          <a:prstGeom prst="rect">
            <a:avLst/>
          </a:prstGeom>
        </p:spPr>
      </p:pic>
      <p:sp>
        <p:nvSpPr>
          <p:cNvPr id="3" name="Slide Number Placeholder 2">
            <a:extLst>
              <a:ext uri="{FF2B5EF4-FFF2-40B4-BE49-F238E27FC236}">
                <a16:creationId xmlns:a16="http://schemas.microsoft.com/office/drawing/2014/main" id="{9808D622-5AB4-43A6-9956-7C86BAD5EE1E}"/>
              </a:ext>
            </a:extLst>
          </p:cNvPr>
          <p:cNvSpPr>
            <a:spLocks noGrp="1"/>
          </p:cNvSpPr>
          <p:nvPr>
            <p:ph type="sldNum" sz="quarter" idx="12"/>
          </p:nvPr>
        </p:nvSpPr>
        <p:spPr>
          <a:xfrm>
            <a:off x="11650258" y="6346556"/>
            <a:ext cx="541742" cy="365125"/>
          </a:xfrm>
        </p:spPr>
        <p:txBody>
          <a:bodyPr/>
          <a:lstStyle/>
          <a:p>
            <a:fld id="{B873DB22-3EC6-4BBA-A9D0-7C0DAD5F8C35}" type="slidenum">
              <a:rPr lang="en-US" smtClean="0"/>
              <a:t>12</a:t>
            </a:fld>
            <a:endParaRPr lang="en-US" dirty="0"/>
          </a:p>
        </p:txBody>
      </p:sp>
    </p:spTree>
    <p:extLst>
      <p:ext uri="{BB962C8B-B14F-4D97-AF65-F5344CB8AC3E}">
        <p14:creationId xmlns:p14="http://schemas.microsoft.com/office/powerpoint/2010/main" val="9917245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39AE0-1ABA-4931-BEC3-EADA7ED16974}"/>
              </a:ext>
            </a:extLst>
          </p:cNvPr>
          <p:cNvSpPr>
            <a:spLocks noGrp="1"/>
          </p:cNvSpPr>
          <p:nvPr>
            <p:ph type="title"/>
          </p:nvPr>
        </p:nvSpPr>
        <p:spPr>
          <a:xfrm>
            <a:off x="1631545" y="0"/>
            <a:ext cx="10018713" cy="1158498"/>
          </a:xfrm>
        </p:spPr>
        <p:txBody>
          <a:bodyPr/>
          <a:lstStyle/>
          <a:p>
            <a:r>
              <a:rPr lang="en-US" dirty="0"/>
              <a:t>Vending machine’s locations</a:t>
            </a:r>
            <a:br>
              <a:rPr lang="en-US" dirty="0"/>
            </a:br>
            <a:r>
              <a:rPr lang="en-US" sz="2800" dirty="0"/>
              <a:t>Covering Matrix</a:t>
            </a:r>
            <a:endParaRPr lang="en-US" sz="3200" dirty="0"/>
          </a:p>
        </p:txBody>
      </p:sp>
      <p:pic>
        <p:nvPicPr>
          <p:cNvPr id="5" name="Picture 4" descr="A picture containing fabric&#10;&#10;Description automatically generated">
            <a:extLst>
              <a:ext uri="{FF2B5EF4-FFF2-40B4-BE49-F238E27FC236}">
                <a16:creationId xmlns:a16="http://schemas.microsoft.com/office/drawing/2014/main" id="{C6B6FEF9-B73C-4BEF-83EE-1DD97F2086AB}"/>
              </a:ext>
            </a:extLst>
          </p:cNvPr>
          <p:cNvPicPr>
            <a:picLocks noChangeAspect="1"/>
          </p:cNvPicPr>
          <p:nvPr/>
        </p:nvPicPr>
        <p:blipFill>
          <a:blip r:embed="rId2"/>
          <a:stretch>
            <a:fillRect/>
          </a:stretch>
        </p:blipFill>
        <p:spPr>
          <a:xfrm>
            <a:off x="2472232" y="1100381"/>
            <a:ext cx="9303481" cy="5626018"/>
          </a:xfrm>
          <a:prstGeom prst="rect">
            <a:avLst/>
          </a:prstGeom>
        </p:spPr>
      </p:pic>
      <p:sp>
        <p:nvSpPr>
          <p:cNvPr id="3" name="Slide Number Placeholder 2">
            <a:extLst>
              <a:ext uri="{FF2B5EF4-FFF2-40B4-BE49-F238E27FC236}">
                <a16:creationId xmlns:a16="http://schemas.microsoft.com/office/drawing/2014/main" id="{1D157331-25EC-47DE-BE90-9597724A0D47}"/>
              </a:ext>
            </a:extLst>
          </p:cNvPr>
          <p:cNvSpPr>
            <a:spLocks noGrp="1"/>
          </p:cNvSpPr>
          <p:nvPr>
            <p:ph type="sldNum" sz="quarter" idx="12"/>
          </p:nvPr>
        </p:nvSpPr>
        <p:spPr>
          <a:xfrm>
            <a:off x="11775713" y="6361274"/>
            <a:ext cx="416287" cy="365125"/>
          </a:xfrm>
        </p:spPr>
        <p:txBody>
          <a:bodyPr/>
          <a:lstStyle/>
          <a:p>
            <a:fld id="{B873DB22-3EC6-4BBA-A9D0-7C0DAD5F8C35}" type="slidenum">
              <a:rPr lang="en-US" smtClean="0"/>
              <a:t>13</a:t>
            </a:fld>
            <a:endParaRPr lang="en-US" dirty="0"/>
          </a:p>
        </p:txBody>
      </p:sp>
    </p:spTree>
    <p:extLst>
      <p:ext uri="{BB962C8B-B14F-4D97-AF65-F5344CB8AC3E}">
        <p14:creationId xmlns:p14="http://schemas.microsoft.com/office/powerpoint/2010/main" val="18694668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86CE6A-4CF4-44E8-910E-38E408E9F549}"/>
              </a:ext>
            </a:extLst>
          </p:cNvPr>
          <p:cNvSpPr>
            <a:spLocks noGrp="1"/>
          </p:cNvSpPr>
          <p:nvPr>
            <p:ph type="title"/>
          </p:nvPr>
        </p:nvSpPr>
        <p:spPr/>
        <p:txBody>
          <a:bodyPr>
            <a:normAutofit/>
          </a:bodyPr>
          <a:lstStyle/>
          <a:p>
            <a:r>
              <a:rPr lang="en-US" dirty="0"/>
              <a:t>Vending machine’s locations</a:t>
            </a:r>
            <a:br>
              <a:rPr lang="en-US" dirty="0"/>
            </a:br>
            <a:r>
              <a:rPr lang="en-US" sz="2800" dirty="0"/>
              <a:t>Alternative Solutions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1565D57-7BE7-453C-B7DC-B19E83B710C0}"/>
                  </a:ext>
                </a:extLst>
              </p:cNvPr>
              <p:cNvSpPr>
                <a:spLocks noGrp="1"/>
              </p:cNvSpPr>
              <p:nvPr>
                <p:ph idx="1"/>
              </p:nvPr>
            </p:nvSpPr>
            <p:spPr/>
            <p:txBody>
              <a:bodyPr>
                <a:normAutofit/>
              </a:bodyPr>
              <a:lstStyle/>
              <a:p>
                <a:r>
                  <a:rPr lang="en-US" b="1" dirty="0">
                    <a:latin typeface="Times New Roman" panose="02020603050405020304" pitchFamily="18" charset="0"/>
                    <a:cs typeface="Times New Roman" panose="02020603050405020304" pitchFamily="18" charset="0"/>
                  </a:rPr>
                  <a:t>Method 1: Using an optimization program (Lingo)</a:t>
                </a:r>
              </a:p>
              <a:p>
                <a:pPr marL="0" marR="0" indent="0">
                  <a:lnSpc>
                    <a:spcPct val="150000"/>
                  </a:lnSpc>
                  <a:spcBef>
                    <a:spcPts val="0"/>
                  </a:spcBef>
                  <a:spcAft>
                    <a:spcPts val="600"/>
                  </a:spcAf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 Variable:</a:t>
                </a:r>
              </a:p>
              <a:p>
                <a:pPr marL="0" marR="0" indent="0">
                  <a:lnSpc>
                    <a:spcPct val="150000"/>
                  </a:lnSpc>
                  <a:spcBef>
                    <a:spcPts val="0"/>
                  </a:spcBef>
                  <a:spcAft>
                    <a:spcPts val="600"/>
                  </a:spcAft>
                  <a:buNone/>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sSub>
                      <m:sSubPr>
                        <m:ctrlPr>
                          <a:rPr lang="en-US" sz="1800" i="1">
                            <a:effectLst/>
                            <a:latin typeface="Cambria Math" panose="02040503050406030204" pitchFamily="18" charset="0"/>
                            <a:ea typeface="Times New Roman" panose="02020603050405020304" pitchFamily="18" charset="0"/>
                            <a:cs typeface="Calibri" panose="020F0502020204030204" pitchFamily="34" charset="0"/>
                          </a:rPr>
                        </m:ctrlPr>
                      </m:sSubPr>
                      <m:e>
                        <m:r>
                          <a:rPr lang="en-US" sz="1800" i="1">
                            <a:effectLst/>
                            <a:latin typeface="Cambria Math" panose="02040503050406030204" pitchFamily="18" charset="0"/>
                            <a:ea typeface="Times New Roman" panose="02020603050405020304" pitchFamily="18" charset="0"/>
                            <a:cs typeface="Calibri" panose="020F0502020204030204" pitchFamily="34" charset="0"/>
                          </a:rPr>
                          <m:t>𝑥</m:t>
                        </m:r>
                      </m:e>
                      <m:sub>
                        <m:r>
                          <a:rPr lang="en-US" sz="1800" i="1">
                            <a:effectLst/>
                            <a:latin typeface="Cambria Math" panose="02040503050406030204" pitchFamily="18" charset="0"/>
                            <a:ea typeface="Times New Roman" panose="02020603050405020304" pitchFamily="18" charset="0"/>
                            <a:cs typeface="Calibri" panose="020F0502020204030204" pitchFamily="34" charset="0"/>
                          </a:rPr>
                          <m:t>𝑗</m:t>
                        </m:r>
                      </m:sub>
                    </m:sSub>
                    <m:r>
                      <a:rPr lang="en-US" sz="1800" b="0" i="1" smtClean="0">
                        <a:effectLst/>
                        <a:latin typeface="Cambria Math" panose="02040503050406030204" pitchFamily="18" charset="0"/>
                        <a:ea typeface="Times New Roman" panose="02020603050405020304" pitchFamily="18" charset="0"/>
                        <a:cs typeface="Calibri" panose="020F0502020204030204" pitchFamily="34" charset="0"/>
                      </a:rPr>
                      <m:t>=</m:t>
                    </m:r>
                    <m:d>
                      <m:dPr>
                        <m:begChr m:val="{"/>
                        <m:endChr m:val="}"/>
                        <m:ctrlPr>
                          <a:rPr lang="en-US" sz="1800" i="1">
                            <a:effectLst/>
                            <a:latin typeface="Cambria Math" panose="02040503050406030204" pitchFamily="18" charset="0"/>
                            <a:ea typeface="Times New Roman" panose="02020603050405020304" pitchFamily="18" charset="0"/>
                            <a:cs typeface="Calibri" panose="020F0502020204030204" pitchFamily="34" charset="0"/>
                          </a:rPr>
                        </m:ctrlPr>
                      </m:dPr>
                      <m:e>
                        <m:eqArr>
                          <m:eqArrPr>
                            <m:ctrlPr>
                              <a:rPr lang="en-US" sz="1800" i="1">
                                <a:effectLst/>
                                <a:latin typeface="Cambria Math" panose="02040503050406030204" pitchFamily="18" charset="0"/>
                                <a:ea typeface="Times New Roman" panose="02020603050405020304" pitchFamily="18" charset="0"/>
                                <a:cs typeface="Calibri" panose="020F0502020204030204" pitchFamily="34" charset="0"/>
                              </a:rPr>
                            </m:ctrlPr>
                          </m:eqArrPr>
                          <m:e>
                            <m:r>
                              <a:rPr lang="en-US" sz="1800" i="1">
                                <a:effectLst/>
                                <a:latin typeface="Cambria Math" panose="02040503050406030204" pitchFamily="18" charset="0"/>
                                <a:ea typeface="Times New Roman" panose="02020603050405020304" pitchFamily="18" charset="0"/>
                                <a:cs typeface="Calibri" panose="020F0502020204030204" pitchFamily="34" charset="0"/>
                              </a:rPr>
                              <m:t>1 </m:t>
                            </m:r>
                            <m:r>
                              <a:rPr lang="en-US" sz="1800" i="1">
                                <a:effectLst/>
                                <a:latin typeface="Cambria Math" panose="02040503050406030204" pitchFamily="18" charset="0"/>
                                <a:ea typeface="Times New Roman" panose="02020603050405020304" pitchFamily="18" charset="0"/>
                                <a:cs typeface="Calibri" panose="020F0502020204030204" pitchFamily="34" charset="0"/>
                              </a:rPr>
                              <m:t>𝑖𝑓</m:t>
                            </m:r>
                            <m:r>
                              <a:rPr lang="en-US" sz="1800" i="1">
                                <a:effectLst/>
                                <a:latin typeface="Cambria Math" panose="02040503050406030204" pitchFamily="18" charset="0"/>
                                <a:ea typeface="Times New Roman" panose="02020603050405020304" pitchFamily="18" charset="0"/>
                                <a:cs typeface="Calibri" panose="020F0502020204030204" pitchFamily="34" charset="0"/>
                              </a:rPr>
                              <m:t> </m:t>
                            </m:r>
                            <m:r>
                              <a:rPr lang="en-US" sz="1800" i="1">
                                <a:effectLst/>
                                <a:latin typeface="Cambria Math" panose="02040503050406030204" pitchFamily="18" charset="0"/>
                                <a:ea typeface="Times New Roman" panose="02020603050405020304" pitchFamily="18" charset="0"/>
                                <a:cs typeface="Calibri" panose="020F0502020204030204" pitchFamily="34" charset="0"/>
                              </a:rPr>
                              <m:t>𝑎</m:t>
                            </m:r>
                            <m:r>
                              <a:rPr lang="en-US" sz="1800" i="1">
                                <a:effectLst/>
                                <a:latin typeface="Cambria Math" panose="02040503050406030204" pitchFamily="18" charset="0"/>
                                <a:ea typeface="Times New Roman" panose="02020603050405020304" pitchFamily="18" charset="0"/>
                                <a:cs typeface="Calibri" panose="020F0502020204030204" pitchFamily="34" charset="0"/>
                              </a:rPr>
                              <m:t> </m:t>
                            </m:r>
                            <m:r>
                              <a:rPr lang="en-US" sz="1800" i="1">
                                <a:effectLst/>
                                <a:latin typeface="Cambria Math" panose="02040503050406030204" pitchFamily="18" charset="0"/>
                                <a:ea typeface="Times New Roman" panose="02020603050405020304" pitchFamily="18" charset="0"/>
                                <a:cs typeface="Calibri" panose="020F0502020204030204" pitchFamily="34" charset="0"/>
                              </a:rPr>
                              <m:t>𝑣𝑒𝑛𝑑𝑖𝑛𝑔</m:t>
                            </m:r>
                            <m:r>
                              <a:rPr lang="en-US" sz="1800" i="1">
                                <a:effectLst/>
                                <a:latin typeface="Cambria Math" panose="02040503050406030204" pitchFamily="18" charset="0"/>
                                <a:ea typeface="Times New Roman" panose="02020603050405020304" pitchFamily="18" charset="0"/>
                                <a:cs typeface="Calibri" panose="020F0502020204030204" pitchFamily="34" charset="0"/>
                              </a:rPr>
                              <m:t> </m:t>
                            </m:r>
                            <m:r>
                              <a:rPr lang="en-US" sz="1800" i="1">
                                <a:effectLst/>
                                <a:latin typeface="Cambria Math" panose="02040503050406030204" pitchFamily="18" charset="0"/>
                                <a:ea typeface="Times New Roman" panose="02020603050405020304" pitchFamily="18" charset="0"/>
                                <a:cs typeface="Calibri" panose="020F0502020204030204" pitchFamily="34" charset="0"/>
                              </a:rPr>
                              <m:t>𝑚𝑎𝑐h𝑖𝑛𝑒</m:t>
                            </m:r>
                            <m:r>
                              <a:rPr lang="en-US" sz="1800" i="1">
                                <a:effectLst/>
                                <a:latin typeface="Cambria Math" panose="02040503050406030204" pitchFamily="18" charset="0"/>
                                <a:ea typeface="Times New Roman" panose="02020603050405020304" pitchFamily="18" charset="0"/>
                                <a:cs typeface="Calibri" panose="020F0502020204030204" pitchFamily="34" charset="0"/>
                              </a:rPr>
                              <m:t> </m:t>
                            </m:r>
                            <m:r>
                              <a:rPr lang="en-US" sz="1800" i="1">
                                <a:effectLst/>
                                <a:latin typeface="Cambria Math" panose="02040503050406030204" pitchFamily="18" charset="0"/>
                                <a:ea typeface="Times New Roman" panose="02020603050405020304" pitchFamily="18" charset="0"/>
                                <a:cs typeface="Calibri" panose="020F0502020204030204" pitchFamily="34" charset="0"/>
                              </a:rPr>
                              <m:t>𝑙𝑜𝑐𝑎𝑡𝑒𝑑</m:t>
                            </m:r>
                            <m:r>
                              <a:rPr lang="en-US" sz="1800" i="1">
                                <a:effectLst/>
                                <a:latin typeface="Cambria Math" panose="02040503050406030204" pitchFamily="18" charset="0"/>
                                <a:ea typeface="Times New Roman" panose="02020603050405020304" pitchFamily="18" charset="0"/>
                                <a:cs typeface="Calibri" panose="020F0502020204030204" pitchFamily="34" charset="0"/>
                              </a:rPr>
                              <m:t> </m:t>
                            </m:r>
                            <m:r>
                              <a:rPr lang="en-US" sz="1800" i="1">
                                <a:effectLst/>
                                <a:latin typeface="Cambria Math" panose="02040503050406030204" pitchFamily="18" charset="0"/>
                                <a:ea typeface="Times New Roman" panose="02020603050405020304" pitchFamily="18" charset="0"/>
                                <a:cs typeface="Calibri" panose="020F0502020204030204" pitchFamily="34" charset="0"/>
                              </a:rPr>
                              <m:t>𝑜𝑛</m:t>
                            </m:r>
                            <m:r>
                              <a:rPr lang="en-US" sz="1800" i="1">
                                <a:effectLst/>
                                <a:latin typeface="Cambria Math" panose="02040503050406030204" pitchFamily="18" charset="0"/>
                                <a:ea typeface="Times New Roman" panose="02020603050405020304" pitchFamily="18" charset="0"/>
                                <a:cs typeface="Calibri" panose="020F0502020204030204" pitchFamily="34" charset="0"/>
                              </a:rPr>
                              <m:t> </m:t>
                            </m:r>
                            <m:r>
                              <m:rPr>
                                <m:sty m:val="p"/>
                              </m:rPr>
                              <a:rPr lang="en-US" sz="1800">
                                <a:effectLst/>
                                <a:latin typeface="Cambria Math" panose="02040503050406030204" pitchFamily="18" charset="0"/>
                                <a:ea typeface="Times New Roman" panose="02020603050405020304" pitchFamily="18" charset="0"/>
                                <a:cs typeface="Calibri" panose="020F0502020204030204" pitchFamily="34" charset="0"/>
                              </a:rPr>
                              <m:t>building</m:t>
                            </m:r>
                            <m:r>
                              <a:rPr lang="en-US" sz="1800">
                                <a:effectLst/>
                                <a:latin typeface="Cambria Math" panose="02040503050406030204" pitchFamily="18" charset="0"/>
                                <a:ea typeface="Times New Roman" panose="02020603050405020304" pitchFamily="18" charset="0"/>
                                <a:cs typeface="Calibri" panose="020F0502020204030204" pitchFamily="34" charset="0"/>
                              </a:rPr>
                              <m:t> </m:t>
                            </m:r>
                            <m:r>
                              <m:rPr>
                                <m:sty m:val="p"/>
                              </m:rPr>
                              <a:rPr lang="en-US" sz="1800">
                                <a:effectLst/>
                                <a:latin typeface="Cambria Math" panose="02040503050406030204" pitchFamily="18" charset="0"/>
                                <a:ea typeface="Times New Roman" panose="02020603050405020304" pitchFamily="18" charset="0"/>
                                <a:cs typeface="Calibri" panose="020F0502020204030204" pitchFamily="34" charset="0"/>
                              </a:rPr>
                              <m:t>j</m:t>
                            </m:r>
                          </m:e>
                          <m:e>
                            <m:r>
                              <a:rPr lang="en-US" sz="1800" i="1">
                                <a:effectLst/>
                                <a:latin typeface="Cambria Math" panose="02040503050406030204" pitchFamily="18" charset="0"/>
                                <a:ea typeface="Times New Roman" panose="02020603050405020304" pitchFamily="18" charset="0"/>
                                <a:cs typeface="Calibri" panose="020F0502020204030204" pitchFamily="34" charset="0"/>
                              </a:rPr>
                              <m:t>0 </m:t>
                            </m:r>
                            <m:r>
                              <a:rPr lang="en-US" sz="1800" i="1">
                                <a:effectLst/>
                                <a:latin typeface="Cambria Math" panose="02040503050406030204" pitchFamily="18" charset="0"/>
                                <a:ea typeface="Times New Roman" panose="02020603050405020304" pitchFamily="18" charset="0"/>
                                <a:cs typeface="Calibri" panose="020F0502020204030204" pitchFamily="34" charset="0"/>
                              </a:rPr>
                              <m:t>𝑜𝑡h𝑒𝑟𝑤𝑖𝑠𝑒</m:t>
                            </m:r>
                            <m:r>
                              <a:rPr lang="en-US" sz="1800" i="1">
                                <a:effectLst/>
                                <a:latin typeface="Cambria Math" panose="02040503050406030204" pitchFamily="18" charset="0"/>
                                <a:ea typeface="Times New Roman" panose="02020603050405020304" pitchFamily="18" charset="0"/>
                                <a:cs typeface="Calibri" panose="020F0502020204030204" pitchFamily="34" charset="0"/>
                              </a:rPr>
                              <m:t>                                                                 </m:t>
                            </m:r>
                          </m:e>
                        </m:eqArr>
                      </m:e>
                    </m:d>
                  </m:oMath>
                </a14:m>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indent="0">
                  <a:lnSpc>
                    <a:spcPct val="150000"/>
                  </a:lnSpc>
                  <a:spcBef>
                    <a:spcPts val="0"/>
                  </a:spcBef>
                  <a:spcAft>
                    <a:spcPts val="60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Parameters</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t>
                </a:r>
              </a:p>
              <a:p>
                <a:pPr marL="0" marR="0" indent="0">
                  <a:lnSpc>
                    <a:spcPct val="150000"/>
                  </a:lnSpc>
                  <a:spcBef>
                    <a:spcPts val="0"/>
                  </a:spcBef>
                  <a:spcAft>
                    <a:spcPts val="600"/>
                  </a:spcAft>
                  <a:buNone/>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sSub>
                      <m:sSubPr>
                        <m:ctrlPr>
                          <a:rPr lang="en-US" sz="1800" i="1">
                            <a:latin typeface="Cambria Math" panose="02040503050406030204" pitchFamily="18" charset="0"/>
                            <a:ea typeface="Times New Roman" panose="02020603050405020304" pitchFamily="18" charset="0"/>
                            <a:cs typeface="Calibri" panose="020F0502020204030204" pitchFamily="34" charset="0"/>
                          </a:rPr>
                        </m:ctrlPr>
                      </m:sSubPr>
                      <m:e>
                        <m:r>
                          <a:rPr lang="en-US" sz="1800" i="1">
                            <a:latin typeface="Cambria Math" panose="02040503050406030204" pitchFamily="18" charset="0"/>
                            <a:ea typeface="Times New Roman" panose="02020603050405020304" pitchFamily="18" charset="0"/>
                            <a:cs typeface="Calibri" panose="020F0502020204030204" pitchFamily="34" charset="0"/>
                          </a:rPr>
                          <m:t>𝑎</m:t>
                        </m:r>
                      </m:e>
                      <m:sub>
                        <m:r>
                          <a:rPr lang="en-US" sz="1800" i="1">
                            <a:latin typeface="Cambria Math" panose="02040503050406030204" pitchFamily="18" charset="0"/>
                            <a:ea typeface="Times New Roman" panose="02020603050405020304" pitchFamily="18" charset="0"/>
                            <a:cs typeface="Calibri" panose="020F0502020204030204" pitchFamily="34" charset="0"/>
                          </a:rPr>
                          <m:t>𝑖𝑗</m:t>
                        </m:r>
                      </m:sub>
                    </m:sSub>
                    <m:r>
                      <a:rPr lang="en-US" sz="1800" b="0" i="1" smtClean="0">
                        <a:latin typeface="Cambria Math" panose="02040503050406030204" pitchFamily="18" charset="0"/>
                        <a:ea typeface="Times New Roman" panose="02020603050405020304" pitchFamily="18" charset="0"/>
                        <a:cs typeface="Calibri" panose="020F0502020204030204" pitchFamily="34" charset="0"/>
                      </a:rPr>
                      <m:t>=</m:t>
                    </m:r>
                    <m:d>
                      <m:dPr>
                        <m:begChr m:val="{"/>
                        <m:endChr m:val="}"/>
                        <m:ctrlPr>
                          <a:rPr lang="en-US" sz="1800" i="1">
                            <a:latin typeface="Cambria Math" panose="02040503050406030204" pitchFamily="18" charset="0"/>
                            <a:ea typeface="Times New Roman" panose="02020603050405020304" pitchFamily="18" charset="0"/>
                            <a:cs typeface="Calibri" panose="020F0502020204030204" pitchFamily="34" charset="0"/>
                          </a:rPr>
                        </m:ctrlPr>
                      </m:dPr>
                      <m:e>
                        <m:eqArr>
                          <m:eqArrPr>
                            <m:ctrlPr>
                              <a:rPr lang="en-US" sz="1800" i="1">
                                <a:latin typeface="Cambria Math" panose="02040503050406030204" pitchFamily="18" charset="0"/>
                                <a:ea typeface="Times New Roman" panose="02020603050405020304" pitchFamily="18" charset="0"/>
                                <a:cs typeface="Calibri" panose="020F0502020204030204" pitchFamily="34" charset="0"/>
                              </a:rPr>
                            </m:ctrlPr>
                          </m:eqArrPr>
                          <m:e>
                            <m:r>
                              <a:rPr lang="en-US" sz="1800" i="1">
                                <a:latin typeface="Cambria Math" panose="02040503050406030204" pitchFamily="18" charset="0"/>
                                <a:ea typeface="Times New Roman" panose="02020603050405020304" pitchFamily="18" charset="0"/>
                                <a:cs typeface="Calibri" panose="020F0502020204030204" pitchFamily="34" charset="0"/>
                              </a:rPr>
                              <m:t>1 </m:t>
                            </m:r>
                            <m:r>
                              <a:rPr lang="en-US" sz="1800" i="1">
                                <a:latin typeface="Cambria Math" panose="02040503050406030204" pitchFamily="18" charset="0"/>
                                <a:ea typeface="Times New Roman" panose="02020603050405020304" pitchFamily="18" charset="0"/>
                                <a:cs typeface="Calibri" panose="020F0502020204030204" pitchFamily="34" charset="0"/>
                              </a:rPr>
                              <m:t>𝑖𝑓</m:t>
                            </m:r>
                            <m:r>
                              <a:rPr lang="en-US" sz="1800" i="1">
                                <a:latin typeface="Cambria Math" panose="02040503050406030204" pitchFamily="18" charset="0"/>
                                <a:ea typeface="Times New Roman" panose="02020603050405020304" pitchFamily="18" charset="0"/>
                                <a:cs typeface="Calibri" panose="020F0502020204030204" pitchFamily="34" charset="0"/>
                              </a:rPr>
                              <m:t> </m:t>
                            </m:r>
                            <m:r>
                              <m:rPr>
                                <m:sty m:val="p"/>
                              </m:rPr>
                              <a:rPr lang="en-US" sz="1800" i="1">
                                <a:latin typeface="Cambria Math" panose="02040503050406030204" pitchFamily="18" charset="0"/>
                                <a:ea typeface="Times New Roman" panose="02020603050405020304" pitchFamily="18" charset="0"/>
                                <a:cs typeface="Calibri" panose="020F0502020204030204" pitchFamily="34" charset="0"/>
                              </a:rPr>
                              <m:t>building</m:t>
                            </m:r>
                            <m:r>
                              <a:rPr lang="en-US" sz="1800" i="1">
                                <a:latin typeface="Cambria Math" panose="02040503050406030204" pitchFamily="18" charset="0"/>
                                <a:ea typeface="Times New Roman" panose="02020603050405020304" pitchFamily="18" charset="0"/>
                                <a:cs typeface="Calibri" panose="020F0502020204030204" pitchFamily="34" charset="0"/>
                              </a:rPr>
                              <m:t> </m:t>
                            </m:r>
                            <m:r>
                              <a:rPr lang="en-US" sz="1800" i="1">
                                <a:latin typeface="Cambria Math" panose="02040503050406030204" pitchFamily="18" charset="0"/>
                                <a:ea typeface="Times New Roman" panose="02020603050405020304" pitchFamily="18" charset="0"/>
                                <a:cs typeface="Calibri" panose="020F0502020204030204" pitchFamily="34" charset="0"/>
                              </a:rPr>
                              <m:t>𝑖</m:t>
                            </m:r>
                            <m:r>
                              <a:rPr lang="en-US" sz="1800" i="1">
                                <a:latin typeface="Cambria Math" panose="02040503050406030204" pitchFamily="18" charset="0"/>
                                <a:ea typeface="Times New Roman" panose="02020603050405020304" pitchFamily="18" charset="0"/>
                                <a:cs typeface="Calibri" panose="020F0502020204030204" pitchFamily="34" charset="0"/>
                              </a:rPr>
                              <m:t>  </m:t>
                            </m:r>
                            <m:r>
                              <a:rPr lang="en-US" sz="1800" i="1">
                                <a:latin typeface="Cambria Math" panose="02040503050406030204" pitchFamily="18" charset="0"/>
                                <a:ea typeface="Times New Roman" panose="02020603050405020304" pitchFamily="18" charset="0"/>
                                <a:cs typeface="Calibri" panose="020F0502020204030204" pitchFamily="34" charset="0"/>
                                <a:hlinkClick r:id="" action="ppaction://noaction">
                                  <a:extLst>
                                    <a:ext uri="{A12FA001-AC4F-418D-AE19-62706E023703}">
                                      <ahyp:hlinkClr xmlns:ahyp="http://schemas.microsoft.com/office/drawing/2018/hyperlinkcolor" val="tx"/>
                                    </a:ext>
                                  </a:extLst>
                                </a:hlinkClick>
                              </a:rPr>
                              <m:t>𝑖𝑠</m:t>
                            </m:r>
                            <m:r>
                              <a:rPr lang="en-US" sz="1800" i="1">
                                <a:latin typeface="Cambria Math" panose="02040503050406030204" pitchFamily="18" charset="0"/>
                                <a:ea typeface="Times New Roman" panose="02020603050405020304" pitchFamily="18" charset="0"/>
                                <a:cs typeface="Calibri" panose="020F0502020204030204" pitchFamily="34" charset="0"/>
                                <a:hlinkClick r:id="" action="ppaction://noaction">
                                  <a:extLst>
                                    <a:ext uri="{A12FA001-AC4F-418D-AE19-62706E023703}">
                                      <ahyp:hlinkClr xmlns:ahyp="http://schemas.microsoft.com/office/drawing/2018/hyperlinkcolor" val="tx"/>
                                    </a:ext>
                                  </a:extLst>
                                </a:hlinkClick>
                              </a:rPr>
                              <m:t> </m:t>
                            </m:r>
                            <m:r>
                              <a:rPr lang="en-US" sz="1800" i="1">
                                <a:latin typeface="Cambria Math" panose="02040503050406030204" pitchFamily="18" charset="0"/>
                                <a:ea typeface="Times New Roman" panose="02020603050405020304" pitchFamily="18" charset="0"/>
                                <a:cs typeface="Calibri" panose="020F0502020204030204" pitchFamily="34" charset="0"/>
                                <a:hlinkClick r:id="" action="ppaction://noaction">
                                  <a:extLst>
                                    <a:ext uri="{A12FA001-AC4F-418D-AE19-62706E023703}">
                                      <ahyp:hlinkClr xmlns:ahyp="http://schemas.microsoft.com/office/drawing/2018/hyperlinkcolor" val="tx"/>
                                    </a:ext>
                                  </a:extLst>
                                </a:hlinkClick>
                              </a:rPr>
                              <m:t>𝑐𝑜𝑣𝑒𝑟𝑒𝑑</m:t>
                            </m:r>
                            <m:r>
                              <a:rPr lang="en-US" sz="1800" i="1">
                                <a:latin typeface="Cambria Math" panose="02040503050406030204" pitchFamily="18" charset="0"/>
                                <a:ea typeface="Times New Roman" panose="02020603050405020304" pitchFamily="18" charset="0"/>
                                <a:cs typeface="Calibri" panose="020F0502020204030204" pitchFamily="34" charset="0"/>
                                <a:hlinkClick r:id="" action="ppaction://noaction">
                                  <a:extLst>
                                    <a:ext uri="{A12FA001-AC4F-418D-AE19-62706E023703}">
                                      <ahyp:hlinkClr xmlns:ahyp="http://schemas.microsoft.com/office/drawing/2018/hyperlinkcolor" val="tx"/>
                                    </a:ext>
                                  </a:extLst>
                                </a:hlinkClick>
                              </a:rPr>
                              <m:t> </m:t>
                            </m:r>
                            <m:r>
                              <a:rPr lang="en-US" sz="1800" i="1">
                                <a:latin typeface="Cambria Math" panose="02040503050406030204" pitchFamily="18" charset="0"/>
                                <a:ea typeface="Times New Roman" panose="02020603050405020304" pitchFamily="18" charset="0"/>
                                <a:cs typeface="Calibri" panose="020F0502020204030204" pitchFamily="34" charset="0"/>
                                <a:hlinkClick r:id="" action="ppaction://noaction">
                                  <a:extLst>
                                    <a:ext uri="{A12FA001-AC4F-418D-AE19-62706E023703}">
                                      <ahyp:hlinkClr xmlns:ahyp="http://schemas.microsoft.com/office/drawing/2018/hyperlinkcolor" val="tx"/>
                                    </a:ext>
                                  </a:extLst>
                                </a:hlinkClick>
                              </a:rPr>
                              <m:t>𝑏𝑦</m:t>
                            </m:r>
                            <m:r>
                              <a:rPr lang="en-US" sz="1800" i="1">
                                <a:latin typeface="Cambria Math" panose="02040503050406030204" pitchFamily="18" charset="0"/>
                                <a:ea typeface="Times New Roman" panose="02020603050405020304" pitchFamily="18" charset="0"/>
                                <a:cs typeface="Calibri" panose="020F0502020204030204" pitchFamily="34" charset="0"/>
                                <a:hlinkClick r:id="" action="ppaction://noaction">
                                  <a:extLst>
                                    <a:ext uri="{A12FA001-AC4F-418D-AE19-62706E023703}">
                                      <ahyp:hlinkClr xmlns:ahyp="http://schemas.microsoft.com/office/drawing/2018/hyperlinkcolor" val="tx"/>
                                    </a:ext>
                                  </a:extLst>
                                </a:hlinkClick>
                              </a:rPr>
                              <m:t> </m:t>
                            </m:r>
                            <m:r>
                              <a:rPr lang="en-US" sz="1800" i="1">
                                <a:latin typeface="Cambria Math" panose="02040503050406030204" pitchFamily="18" charset="0"/>
                                <a:ea typeface="Times New Roman" panose="02020603050405020304" pitchFamily="18" charset="0"/>
                                <a:cs typeface="Calibri" panose="020F0502020204030204" pitchFamily="34" charset="0"/>
                                <a:hlinkClick r:id="" action="ppaction://noaction">
                                  <a:extLst>
                                    <a:ext uri="{A12FA001-AC4F-418D-AE19-62706E023703}">
                                      <ahyp:hlinkClr xmlns:ahyp="http://schemas.microsoft.com/office/drawing/2018/hyperlinkcolor" val="tx"/>
                                    </a:ext>
                                  </a:extLst>
                                </a:hlinkClick>
                              </a:rPr>
                              <m:t>𝑣𝑒𝑛𝑑𝑖𝑛𝑔</m:t>
                            </m:r>
                            <m:r>
                              <a:rPr lang="en-US" sz="1800" i="1">
                                <a:latin typeface="Cambria Math" panose="02040503050406030204" pitchFamily="18" charset="0"/>
                                <a:ea typeface="Times New Roman" panose="02020603050405020304" pitchFamily="18" charset="0"/>
                                <a:cs typeface="Calibri" panose="020F0502020204030204" pitchFamily="34" charset="0"/>
                                <a:hlinkClick r:id="" action="ppaction://noaction">
                                  <a:extLst>
                                    <a:ext uri="{A12FA001-AC4F-418D-AE19-62706E023703}">
                                      <ahyp:hlinkClr xmlns:ahyp="http://schemas.microsoft.com/office/drawing/2018/hyperlinkcolor" val="tx"/>
                                    </a:ext>
                                  </a:extLst>
                                </a:hlinkClick>
                              </a:rPr>
                              <m:t> </m:t>
                            </m:r>
                            <m:r>
                              <a:rPr lang="en-US" sz="1800" i="1">
                                <a:latin typeface="Cambria Math" panose="02040503050406030204" pitchFamily="18" charset="0"/>
                                <a:ea typeface="Times New Roman" panose="02020603050405020304" pitchFamily="18" charset="0"/>
                                <a:cs typeface="Calibri" panose="020F0502020204030204" pitchFamily="34" charset="0"/>
                                <a:hlinkClick r:id="" action="ppaction://noaction">
                                  <a:extLst>
                                    <a:ext uri="{A12FA001-AC4F-418D-AE19-62706E023703}">
                                      <ahyp:hlinkClr xmlns:ahyp="http://schemas.microsoft.com/office/drawing/2018/hyperlinkcolor" val="tx"/>
                                    </a:ext>
                                  </a:extLst>
                                </a:hlinkClick>
                              </a:rPr>
                              <m:t>𝑚𝑎𝑐h𝑖𝑛𝑒</m:t>
                            </m:r>
                            <m:r>
                              <a:rPr lang="en-US" sz="1800" i="1">
                                <a:latin typeface="Cambria Math" panose="02040503050406030204" pitchFamily="18" charset="0"/>
                                <a:ea typeface="Times New Roman" panose="02020603050405020304" pitchFamily="18" charset="0"/>
                                <a:cs typeface="Calibri" panose="020F0502020204030204" pitchFamily="34" charset="0"/>
                                <a:hlinkClick r:id="" action="ppaction://noaction">
                                  <a:extLst>
                                    <a:ext uri="{A12FA001-AC4F-418D-AE19-62706E023703}">
                                      <ahyp:hlinkClr xmlns:ahyp="http://schemas.microsoft.com/office/drawing/2018/hyperlinkcolor" val="tx"/>
                                    </a:ext>
                                  </a:extLst>
                                </a:hlinkClick>
                              </a:rPr>
                              <m:t> </m:t>
                            </m:r>
                            <m:r>
                              <a:rPr lang="en-US" sz="1800" i="1">
                                <a:latin typeface="Cambria Math" panose="02040503050406030204" pitchFamily="18" charset="0"/>
                                <a:ea typeface="Times New Roman" panose="02020603050405020304" pitchFamily="18" charset="0"/>
                                <a:cs typeface="Calibri" panose="020F0502020204030204" pitchFamily="34" charset="0"/>
                              </a:rPr>
                              <m:t>𝑎𝑡</m:t>
                            </m:r>
                            <m:r>
                              <a:rPr lang="en-US" sz="1800" i="1">
                                <a:latin typeface="Cambria Math" panose="02040503050406030204" pitchFamily="18" charset="0"/>
                                <a:ea typeface="Times New Roman" panose="02020603050405020304" pitchFamily="18" charset="0"/>
                                <a:cs typeface="Calibri" panose="020F0502020204030204" pitchFamily="34" charset="0"/>
                              </a:rPr>
                              <m:t> </m:t>
                            </m:r>
                            <m:r>
                              <m:rPr>
                                <m:sty m:val="p"/>
                              </m:rPr>
                              <a:rPr lang="en-US" sz="1800" i="1">
                                <a:latin typeface="Cambria Math" panose="02040503050406030204" pitchFamily="18" charset="0"/>
                                <a:ea typeface="Times New Roman" panose="02020603050405020304" pitchFamily="18" charset="0"/>
                                <a:cs typeface="Calibri" panose="020F0502020204030204" pitchFamily="34" charset="0"/>
                              </a:rPr>
                              <m:t>building</m:t>
                            </m:r>
                            <m:r>
                              <a:rPr lang="en-US" sz="1800" i="1">
                                <a:latin typeface="Cambria Math" panose="02040503050406030204" pitchFamily="18" charset="0"/>
                                <a:ea typeface="Times New Roman" panose="02020603050405020304" pitchFamily="18" charset="0"/>
                                <a:cs typeface="Calibri" panose="020F0502020204030204" pitchFamily="34" charset="0"/>
                              </a:rPr>
                              <m:t> </m:t>
                            </m:r>
                            <m:r>
                              <m:rPr>
                                <m:sty m:val="p"/>
                              </m:rPr>
                              <a:rPr lang="en-US" sz="1800" i="1">
                                <a:latin typeface="Cambria Math" panose="02040503050406030204" pitchFamily="18" charset="0"/>
                                <a:ea typeface="Times New Roman" panose="02020603050405020304" pitchFamily="18" charset="0"/>
                                <a:cs typeface="Calibri" panose="020F0502020204030204" pitchFamily="34" charset="0"/>
                              </a:rPr>
                              <m:t>j</m:t>
                            </m:r>
                          </m:e>
                          <m:e>
                            <m:r>
                              <a:rPr lang="en-US" sz="1800" i="1">
                                <a:latin typeface="Cambria Math" panose="02040503050406030204" pitchFamily="18" charset="0"/>
                                <a:ea typeface="Times New Roman" panose="02020603050405020304" pitchFamily="18" charset="0"/>
                                <a:cs typeface="Calibri" panose="020F0502020204030204" pitchFamily="34" charset="0"/>
                              </a:rPr>
                              <m:t>0 </m:t>
                            </m:r>
                            <m:r>
                              <a:rPr lang="en-US" sz="1800" i="1">
                                <a:latin typeface="Cambria Math" panose="02040503050406030204" pitchFamily="18" charset="0"/>
                                <a:ea typeface="Times New Roman" panose="02020603050405020304" pitchFamily="18" charset="0"/>
                                <a:cs typeface="Calibri" panose="020F0502020204030204" pitchFamily="34" charset="0"/>
                              </a:rPr>
                              <m:t>𝑜𝑡h𝑒𝑟𝑤𝑖𝑠𝑒</m:t>
                            </m:r>
                            <m:r>
                              <a:rPr lang="en-US" sz="1800" i="1">
                                <a:latin typeface="Cambria Math" panose="02040503050406030204" pitchFamily="18" charset="0"/>
                                <a:ea typeface="Times New Roman" panose="02020603050405020304" pitchFamily="18" charset="0"/>
                                <a:cs typeface="Calibri" panose="020F0502020204030204" pitchFamily="34" charset="0"/>
                              </a:rPr>
                              <m:t>                                                                                            </m:t>
                            </m:r>
                          </m:e>
                        </m:eqArr>
                      </m:e>
                    </m:d>
                  </m:oMath>
                </a14:m>
                <a:endParaRPr lang="en-US" sz="1800" i="1" dirty="0">
                  <a:latin typeface="Times New Roman" panose="02020603050405020304" pitchFamily="18" charset="0"/>
                  <a:ea typeface="Times New Roman" panose="02020603050405020304" pitchFamily="18" charset="0"/>
                  <a:cs typeface="Times New Roman" panose="02020603050405020304" pitchFamily="18" charset="0"/>
                </a:endParaRPr>
              </a:p>
              <a:p>
                <a:pPr marL="0" marR="0" indent="0">
                  <a:lnSpc>
                    <a:spcPct val="150000"/>
                  </a:lnSpc>
                  <a:spcBef>
                    <a:spcPts val="0"/>
                  </a:spcBef>
                  <a:spcAft>
                    <a:spcPts val="600"/>
                  </a:spcAft>
                  <a:buNone/>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cost = cost of the vending machine in Dollars.</a:t>
                </a:r>
              </a:p>
              <a:p>
                <a:pPr marL="0" marR="0" indent="0">
                  <a:lnSpc>
                    <a:spcPct val="150000"/>
                  </a:lnSpc>
                  <a:spcBef>
                    <a:spcPts val="0"/>
                  </a:spcBef>
                  <a:spcAft>
                    <a:spcPts val="600"/>
                  </a:spcAft>
                  <a:buNone/>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sSub>
                      <m:sSubPr>
                        <m:ctrlPr>
                          <a:rPr lang="en-US" sz="1800" i="1">
                            <a:effectLst/>
                            <a:latin typeface="Cambria Math" panose="02040503050406030204" pitchFamily="18" charset="0"/>
                            <a:ea typeface="Times New Roman" panose="02020603050405020304" pitchFamily="18" charset="0"/>
                            <a:cs typeface="Calibri" panose="020F0502020204030204" pitchFamily="34" charset="0"/>
                          </a:rPr>
                        </m:ctrlPr>
                      </m:sSubPr>
                      <m:e>
                        <m:r>
                          <a:rPr lang="en-US" sz="1800" i="1">
                            <a:effectLst/>
                            <a:latin typeface="Cambria Math" panose="02040503050406030204" pitchFamily="18" charset="0"/>
                            <a:ea typeface="Times New Roman" panose="02020603050405020304" pitchFamily="18" charset="0"/>
                            <a:cs typeface="Calibri" panose="020F0502020204030204" pitchFamily="34" charset="0"/>
                          </a:rPr>
                          <m:t>𝑎</m:t>
                        </m:r>
                      </m:e>
                      <m:sub>
                        <m:r>
                          <a:rPr lang="en-US" sz="1800" i="1">
                            <a:effectLst/>
                            <a:latin typeface="Cambria Math" panose="02040503050406030204" pitchFamily="18" charset="0"/>
                            <a:ea typeface="Times New Roman" panose="02020603050405020304" pitchFamily="18" charset="0"/>
                            <a:cs typeface="Calibri" panose="020F0502020204030204" pitchFamily="34" charset="0"/>
                          </a:rPr>
                          <m:t>𝑖𝑗</m:t>
                        </m:r>
                      </m:sub>
                    </m:sSub>
                  </m:oMath>
                </a14:m>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come from the covering matrix, which come from distance matrix.</a:t>
                </a:r>
              </a:p>
            </p:txBody>
          </p:sp>
        </mc:Choice>
        <mc:Fallback xmlns="">
          <p:sp>
            <p:nvSpPr>
              <p:cNvPr id="3" name="Content Placeholder 2">
                <a:extLst>
                  <a:ext uri="{FF2B5EF4-FFF2-40B4-BE49-F238E27FC236}">
                    <a16:creationId xmlns:a16="http://schemas.microsoft.com/office/drawing/2014/main" id="{41565D57-7BE7-453C-B7DC-B19E83B710C0}"/>
                  </a:ext>
                </a:extLst>
              </p:cNvPr>
              <p:cNvSpPr>
                <a:spLocks noGrp="1" noRot="1" noChangeAspect="1" noMove="1" noResize="1" noEditPoints="1" noAdjustHandles="1" noChangeArrowheads="1" noChangeShapeType="1" noTextEdit="1"/>
              </p:cNvSpPr>
              <p:nvPr>
                <p:ph idx="1"/>
              </p:nvPr>
            </p:nvSpPr>
            <p:spPr>
              <a:blipFill>
                <a:blip r:embed="rId2"/>
                <a:stretch>
                  <a:fillRect l="-1521" t="-4418"/>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5BA4A79D-628C-4959-9647-8265873D3B72}"/>
              </a:ext>
            </a:extLst>
          </p:cNvPr>
          <p:cNvSpPr>
            <a:spLocks noGrp="1"/>
          </p:cNvSpPr>
          <p:nvPr>
            <p:ph type="sldNum" sz="quarter" idx="12"/>
          </p:nvPr>
        </p:nvSpPr>
        <p:spPr/>
        <p:txBody>
          <a:bodyPr/>
          <a:lstStyle/>
          <a:p>
            <a:fld id="{B873DB22-3EC6-4BBA-A9D0-7C0DAD5F8C35}" type="slidenum">
              <a:rPr lang="en-US" smtClean="0"/>
              <a:t>14</a:t>
            </a:fld>
            <a:endParaRPr lang="en-US"/>
          </a:p>
        </p:txBody>
      </p:sp>
    </p:spTree>
    <p:extLst>
      <p:ext uri="{BB962C8B-B14F-4D97-AF65-F5344CB8AC3E}">
        <p14:creationId xmlns:p14="http://schemas.microsoft.com/office/powerpoint/2010/main" val="38394307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86CE6A-4CF4-44E8-910E-38E408E9F549}"/>
              </a:ext>
            </a:extLst>
          </p:cNvPr>
          <p:cNvSpPr>
            <a:spLocks noGrp="1"/>
          </p:cNvSpPr>
          <p:nvPr>
            <p:ph type="title"/>
          </p:nvPr>
        </p:nvSpPr>
        <p:spPr/>
        <p:txBody>
          <a:bodyPr>
            <a:normAutofit/>
          </a:bodyPr>
          <a:lstStyle/>
          <a:p>
            <a:r>
              <a:rPr lang="en-US" dirty="0"/>
              <a:t>Vending machine’s locations</a:t>
            </a:r>
            <a:br>
              <a:rPr lang="en-US" dirty="0"/>
            </a:br>
            <a:r>
              <a:rPr lang="en-US" sz="2800" dirty="0"/>
              <a:t>Alternative Solutions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1565D57-7BE7-453C-B7DC-B19E83B710C0}"/>
                  </a:ext>
                </a:extLst>
              </p:cNvPr>
              <p:cNvSpPr>
                <a:spLocks noGrp="1"/>
              </p:cNvSpPr>
              <p:nvPr>
                <p:ph idx="1"/>
              </p:nvPr>
            </p:nvSpPr>
            <p:spPr/>
            <p:txBody>
              <a:bodyPr>
                <a:normAutofit/>
              </a:bodyPr>
              <a:lstStyle/>
              <a:p>
                <a:r>
                  <a:rPr lang="en-US" b="1" dirty="0">
                    <a:latin typeface="Times New Roman" panose="02020603050405020304" pitchFamily="18" charset="0"/>
                    <a:cs typeface="Times New Roman" panose="02020603050405020304" pitchFamily="18" charset="0"/>
                  </a:rPr>
                  <a:t>Method 1: Using an optimization program (Lingo)</a:t>
                </a:r>
              </a:p>
              <a:p>
                <a:pPr marL="0" marR="0" indent="0">
                  <a:lnSpc>
                    <a:spcPct val="150000"/>
                  </a:lnSpc>
                  <a:spcBef>
                    <a:spcPts val="0"/>
                  </a:spcBef>
                  <a:spcAft>
                    <a:spcPts val="600"/>
                  </a:spcAf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 The mathematical model:</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indent="0">
                  <a:lnSpc>
                    <a:spcPct val="150000"/>
                  </a:lnSpc>
                  <a:spcBef>
                    <a:spcPts val="0"/>
                  </a:spcBef>
                  <a:spcAft>
                    <a:spcPts val="600"/>
                  </a:spcAft>
                  <a:buNone/>
                </a:pPr>
                <a14:m>
                  <m:oMath xmlns:m="http://schemas.openxmlformats.org/officeDocument/2006/math">
                    <m:r>
                      <a:rPr lang="en-US" sz="1800" i="1">
                        <a:effectLst/>
                        <a:latin typeface="Cambria Math" panose="02040503050406030204" pitchFamily="18" charset="0"/>
                        <a:ea typeface="Times New Roman" panose="02020603050405020304" pitchFamily="18" charset="0"/>
                        <a:cs typeface="Calibri" panose="020F0502020204030204" pitchFamily="34" charset="0"/>
                      </a:rPr>
                      <m:t>𝑚𝑖𝑛</m:t>
                    </m:r>
                    <m:r>
                      <a:rPr lang="en-US" sz="1800" i="1">
                        <a:effectLst/>
                        <a:latin typeface="Cambria Math" panose="02040503050406030204" pitchFamily="18" charset="0"/>
                        <a:ea typeface="Times New Roman" panose="02020603050405020304" pitchFamily="18" charset="0"/>
                        <a:cs typeface="Calibri" panose="020F0502020204030204" pitchFamily="34" charset="0"/>
                      </a:rPr>
                      <m:t>.  </m:t>
                    </m:r>
                    <m:nary>
                      <m:naryPr>
                        <m:chr m:val="∑"/>
                        <m:limLoc m:val="subSup"/>
                        <m:ctrlPr>
                          <a:rPr lang="en-US" sz="1800" i="1">
                            <a:effectLst/>
                            <a:latin typeface="Cambria Math" panose="02040503050406030204" pitchFamily="18" charset="0"/>
                            <a:ea typeface="Times New Roman" panose="02020603050405020304" pitchFamily="18" charset="0"/>
                            <a:cs typeface="Calibri" panose="020F0502020204030204" pitchFamily="34" charset="0"/>
                          </a:rPr>
                        </m:ctrlPr>
                      </m:naryPr>
                      <m:sub>
                        <m:r>
                          <a:rPr lang="en-US" sz="1800" i="1">
                            <a:effectLst/>
                            <a:latin typeface="Cambria Math" panose="02040503050406030204" pitchFamily="18" charset="0"/>
                            <a:ea typeface="Times New Roman" panose="02020603050405020304" pitchFamily="18" charset="0"/>
                            <a:cs typeface="Calibri" panose="020F0502020204030204" pitchFamily="34" charset="0"/>
                          </a:rPr>
                          <m:t>𝑗</m:t>
                        </m:r>
                        <m:r>
                          <a:rPr lang="en-US" sz="1800" i="1">
                            <a:effectLst/>
                            <a:latin typeface="Cambria Math" panose="02040503050406030204" pitchFamily="18" charset="0"/>
                            <a:ea typeface="Times New Roman" panose="02020603050405020304" pitchFamily="18" charset="0"/>
                            <a:cs typeface="Calibri" panose="020F0502020204030204" pitchFamily="34" charset="0"/>
                          </a:rPr>
                          <m:t>=1</m:t>
                        </m:r>
                      </m:sub>
                      <m:sup>
                        <m:r>
                          <a:rPr lang="en-US" sz="1800" i="1">
                            <a:effectLst/>
                            <a:latin typeface="Cambria Math" panose="02040503050406030204" pitchFamily="18" charset="0"/>
                            <a:ea typeface="Times New Roman" panose="02020603050405020304" pitchFamily="18" charset="0"/>
                            <a:cs typeface="Calibri" panose="020F0502020204030204" pitchFamily="34" charset="0"/>
                          </a:rPr>
                          <m:t>43</m:t>
                        </m:r>
                      </m:sup>
                      <m:e>
                        <m:r>
                          <a:rPr lang="en-US" sz="1800" i="1">
                            <a:effectLst/>
                            <a:latin typeface="Cambria Math" panose="02040503050406030204" pitchFamily="18" charset="0"/>
                            <a:ea typeface="Times New Roman" panose="02020603050405020304" pitchFamily="18" charset="0"/>
                            <a:cs typeface="Calibri" panose="020F0502020204030204" pitchFamily="34" charset="0"/>
                          </a:rPr>
                          <m:t>𝑐𝑜𝑠𝑡</m:t>
                        </m:r>
                        <m:r>
                          <a:rPr lang="en-US" sz="1800" i="1">
                            <a:effectLst/>
                            <a:latin typeface="Cambria Math" panose="02040503050406030204" pitchFamily="18" charset="0"/>
                            <a:ea typeface="Times New Roman" panose="02020603050405020304" pitchFamily="18" charset="0"/>
                            <a:cs typeface="Calibri" panose="020F0502020204030204" pitchFamily="34" charset="0"/>
                          </a:rPr>
                          <m:t>×</m:t>
                        </m:r>
                        <m:sSub>
                          <m:sSubPr>
                            <m:ctrlPr>
                              <a:rPr lang="en-US" sz="1800" i="1">
                                <a:effectLst/>
                                <a:latin typeface="Cambria Math" panose="02040503050406030204" pitchFamily="18" charset="0"/>
                                <a:ea typeface="Times New Roman" panose="02020603050405020304" pitchFamily="18" charset="0"/>
                                <a:cs typeface="Calibri" panose="020F0502020204030204" pitchFamily="34" charset="0"/>
                              </a:rPr>
                            </m:ctrlPr>
                          </m:sSubPr>
                          <m:e>
                            <m:r>
                              <a:rPr lang="en-US" sz="1800" i="1">
                                <a:effectLst/>
                                <a:latin typeface="Cambria Math" panose="02040503050406030204" pitchFamily="18" charset="0"/>
                                <a:ea typeface="Times New Roman" panose="02020603050405020304" pitchFamily="18" charset="0"/>
                                <a:cs typeface="Calibri" panose="020F0502020204030204" pitchFamily="34" charset="0"/>
                              </a:rPr>
                              <m:t>𝑥</m:t>
                            </m:r>
                          </m:e>
                          <m:sub>
                            <m:r>
                              <a:rPr lang="en-US" sz="1800" i="1">
                                <a:effectLst/>
                                <a:latin typeface="Cambria Math" panose="02040503050406030204" pitchFamily="18" charset="0"/>
                                <a:ea typeface="Times New Roman" panose="02020603050405020304" pitchFamily="18" charset="0"/>
                                <a:cs typeface="Calibri" panose="020F0502020204030204" pitchFamily="34" charset="0"/>
                              </a:rPr>
                              <m:t>𝑗</m:t>
                            </m:r>
                          </m:sub>
                        </m:sSub>
                      </m:e>
                    </m:nary>
                  </m:oMath>
                </a14:m>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p>
              <a:p>
                <a:pPr marL="0" marR="0" indent="0">
                  <a:lnSpc>
                    <a:spcPct val="150000"/>
                  </a:lnSpc>
                  <a:spcBef>
                    <a:spcPts val="0"/>
                  </a:spcBef>
                  <a:spcAft>
                    <a:spcPts val="600"/>
                  </a:spcAft>
                  <a:buNone/>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(Minimizing the cost of vending machines by minimizing their number)</a:t>
                </a:r>
              </a:p>
              <a:p>
                <a:pPr marL="0" marR="0" indent="0">
                  <a:lnSpc>
                    <a:spcPct val="150000"/>
                  </a:lnSpc>
                  <a:spcBef>
                    <a:spcPts val="0"/>
                  </a:spcBef>
                  <a:spcAft>
                    <a:spcPts val="600"/>
                  </a:spcAft>
                  <a:buNone/>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r>
                      <a:rPr lang="en-US" sz="1800" i="1">
                        <a:effectLst/>
                        <a:latin typeface="Cambria Math" panose="02040503050406030204" pitchFamily="18" charset="0"/>
                        <a:ea typeface="Times New Roman" panose="02020603050405020304" pitchFamily="18" charset="0"/>
                        <a:cs typeface="Calibri" panose="020F0502020204030204" pitchFamily="34" charset="0"/>
                      </a:rPr>
                      <m:t>𝑠</m:t>
                    </m:r>
                    <m:r>
                      <a:rPr lang="en-US" sz="1800" i="1">
                        <a:effectLst/>
                        <a:latin typeface="Cambria Math" panose="02040503050406030204" pitchFamily="18" charset="0"/>
                        <a:ea typeface="Times New Roman" panose="02020603050405020304" pitchFamily="18" charset="0"/>
                        <a:cs typeface="Calibri" panose="020F0502020204030204" pitchFamily="34" charset="0"/>
                      </a:rPr>
                      <m:t>.</m:t>
                    </m:r>
                    <m:r>
                      <a:rPr lang="en-US" sz="1800" i="1">
                        <a:effectLst/>
                        <a:latin typeface="Cambria Math" panose="02040503050406030204" pitchFamily="18" charset="0"/>
                        <a:ea typeface="Times New Roman" panose="02020603050405020304" pitchFamily="18" charset="0"/>
                        <a:cs typeface="Calibri" panose="020F0502020204030204" pitchFamily="34" charset="0"/>
                      </a:rPr>
                      <m:t>𝑡</m:t>
                    </m:r>
                    <m:r>
                      <a:rPr lang="en-US" sz="1800" i="1">
                        <a:effectLst/>
                        <a:latin typeface="Cambria Math" panose="02040503050406030204" pitchFamily="18" charset="0"/>
                        <a:ea typeface="Times New Roman" panose="02020603050405020304" pitchFamily="18" charset="0"/>
                        <a:cs typeface="Calibri" panose="020F0502020204030204" pitchFamily="34" charset="0"/>
                      </a:rPr>
                      <m:t>.</m:t>
                    </m:r>
                  </m:oMath>
                </a14:m>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indent="0">
                  <a:lnSpc>
                    <a:spcPct val="150000"/>
                  </a:lnSpc>
                  <a:spcBef>
                    <a:spcPts val="0"/>
                  </a:spcBef>
                  <a:spcAft>
                    <a:spcPts val="600"/>
                  </a:spcAft>
                  <a:buNone/>
                </a:pPr>
                <a14:m>
                  <m:oMath xmlns:m="http://schemas.openxmlformats.org/officeDocument/2006/math">
                    <m:nary>
                      <m:naryPr>
                        <m:chr m:val="∑"/>
                        <m:limLoc m:val="subSup"/>
                        <m:ctrlPr>
                          <a:rPr lang="en-US" sz="1800" i="1">
                            <a:effectLst/>
                            <a:latin typeface="Cambria Math" panose="02040503050406030204" pitchFamily="18" charset="0"/>
                            <a:ea typeface="Times New Roman" panose="02020603050405020304" pitchFamily="18" charset="0"/>
                            <a:cs typeface="Calibri" panose="020F0502020204030204" pitchFamily="34" charset="0"/>
                          </a:rPr>
                        </m:ctrlPr>
                      </m:naryPr>
                      <m:sub>
                        <m:r>
                          <a:rPr lang="en-US" sz="1800" i="1">
                            <a:effectLst/>
                            <a:latin typeface="Cambria Math" panose="02040503050406030204" pitchFamily="18" charset="0"/>
                            <a:ea typeface="Times New Roman" panose="02020603050405020304" pitchFamily="18" charset="0"/>
                            <a:cs typeface="Calibri" panose="020F0502020204030204" pitchFamily="34" charset="0"/>
                          </a:rPr>
                          <m:t>𝑗</m:t>
                        </m:r>
                        <m:r>
                          <a:rPr lang="en-US" sz="1800" i="1">
                            <a:effectLst/>
                            <a:latin typeface="Cambria Math" panose="02040503050406030204" pitchFamily="18" charset="0"/>
                            <a:ea typeface="Times New Roman" panose="02020603050405020304" pitchFamily="18" charset="0"/>
                            <a:cs typeface="Calibri" panose="020F0502020204030204" pitchFamily="34" charset="0"/>
                          </a:rPr>
                          <m:t>=1</m:t>
                        </m:r>
                      </m:sub>
                      <m:sup>
                        <m:r>
                          <a:rPr lang="en-US" sz="1800" i="1">
                            <a:effectLst/>
                            <a:latin typeface="Cambria Math" panose="02040503050406030204" pitchFamily="18" charset="0"/>
                            <a:ea typeface="Times New Roman" panose="02020603050405020304" pitchFamily="18" charset="0"/>
                            <a:cs typeface="Calibri" panose="020F0502020204030204" pitchFamily="34" charset="0"/>
                          </a:rPr>
                          <m:t>43</m:t>
                        </m:r>
                      </m:sup>
                      <m:e>
                        <m:sSub>
                          <m:sSubPr>
                            <m:ctrlPr>
                              <a:rPr lang="en-US" sz="1800" i="1">
                                <a:effectLst/>
                                <a:latin typeface="Cambria Math" panose="02040503050406030204" pitchFamily="18" charset="0"/>
                                <a:ea typeface="Times New Roman" panose="02020603050405020304" pitchFamily="18" charset="0"/>
                                <a:cs typeface="Calibri" panose="020F0502020204030204" pitchFamily="34" charset="0"/>
                              </a:rPr>
                            </m:ctrlPr>
                          </m:sSubPr>
                          <m:e>
                            <m:r>
                              <a:rPr lang="en-US" sz="1800" i="1">
                                <a:effectLst/>
                                <a:latin typeface="Cambria Math" panose="02040503050406030204" pitchFamily="18" charset="0"/>
                                <a:ea typeface="Times New Roman" panose="02020603050405020304" pitchFamily="18" charset="0"/>
                                <a:cs typeface="Calibri" panose="020F0502020204030204" pitchFamily="34" charset="0"/>
                              </a:rPr>
                              <m:t>𝑎</m:t>
                            </m:r>
                          </m:e>
                          <m:sub>
                            <m:r>
                              <a:rPr lang="en-US" sz="1800" i="1">
                                <a:effectLst/>
                                <a:latin typeface="Cambria Math" panose="02040503050406030204" pitchFamily="18" charset="0"/>
                                <a:ea typeface="Times New Roman" panose="02020603050405020304" pitchFamily="18" charset="0"/>
                                <a:cs typeface="Calibri" panose="020F0502020204030204" pitchFamily="34" charset="0"/>
                              </a:rPr>
                              <m:t>𝑖𝑗</m:t>
                            </m:r>
                          </m:sub>
                        </m:sSub>
                        <m:sSub>
                          <m:sSubPr>
                            <m:ctrlPr>
                              <a:rPr lang="en-US" sz="1800" i="1">
                                <a:effectLst/>
                                <a:latin typeface="Cambria Math" panose="02040503050406030204" pitchFamily="18" charset="0"/>
                                <a:ea typeface="Times New Roman" panose="02020603050405020304" pitchFamily="18" charset="0"/>
                                <a:cs typeface="Calibri" panose="020F0502020204030204" pitchFamily="34" charset="0"/>
                              </a:rPr>
                            </m:ctrlPr>
                          </m:sSubPr>
                          <m:e>
                            <m:r>
                              <a:rPr lang="en-US" sz="1800" i="1">
                                <a:effectLst/>
                                <a:latin typeface="Cambria Math" panose="02040503050406030204" pitchFamily="18" charset="0"/>
                                <a:ea typeface="Times New Roman" panose="02020603050405020304" pitchFamily="18" charset="0"/>
                                <a:cs typeface="Calibri" panose="020F0502020204030204" pitchFamily="34" charset="0"/>
                              </a:rPr>
                              <m:t>𝑥</m:t>
                            </m:r>
                          </m:e>
                          <m:sub>
                            <m:r>
                              <a:rPr lang="en-US" sz="1800" i="1">
                                <a:effectLst/>
                                <a:latin typeface="Cambria Math" panose="02040503050406030204" pitchFamily="18" charset="0"/>
                                <a:ea typeface="Times New Roman" panose="02020603050405020304" pitchFamily="18" charset="0"/>
                                <a:cs typeface="Calibri" panose="020F0502020204030204" pitchFamily="34" charset="0"/>
                              </a:rPr>
                              <m:t>𝑗</m:t>
                            </m:r>
                          </m:sub>
                        </m:sSub>
                      </m:e>
                    </m:nary>
                    <m:r>
                      <a:rPr lang="en-US" sz="1800" i="1">
                        <a:effectLst/>
                        <a:latin typeface="Cambria Math" panose="02040503050406030204" pitchFamily="18" charset="0"/>
                        <a:ea typeface="Times New Roman" panose="02020603050405020304" pitchFamily="18" charset="0"/>
                        <a:cs typeface="Calibri" panose="020F0502020204030204" pitchFamily="34" charset="0"/>
                      </a:rPr>
                      <m:t>≥1      ∀</m:t>
                    </m:r>
                    <m:r>
                      <a:rPr lang="en-US" sz="1800" i="1">
                        <a:effectLst/>
                        <a:latin typeface="Cambria Math" panose="02040503050406030204" pitchFamily="18" charset="0"/>
                        <a:ea typeface="Times New Roman" panose="02020603050405020304" pitchFamily="18" charset="0"/>
                        <a:cs typeface="Calibri" panose="020F0502020204030204" pitchFamily="34" charset="0"/>
                      </a:rPr>
                      <m:t>𝑖</m:t>
                    </m:r>
                  </m:oMath>
                </a14:m>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p>
              <a:p>
                <a:pPr marL="0" marR="0" indent="0">
                  <a:lnSpc>
                    <a:spcPct val="150000"/>
                  </a:lnSpc>
                  <a:spcBef>
                    <a:spcPts val="0"/>
                  </a:spcBef>
                  <a:spcAft>
                    <a:spcPts val="600"/>
                  </a:spcAft>
                  <a:buNone/>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(To guarantee that each building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i</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be covered by at least one vending machine)</a:t>
                </a:r>
              </a:p>
              <a:p>
                <a:pPr marL="0" marR="0" indent="0">
                  <a:lnSpc>
                    <a:spcPct val="150000"/>
                  </a:lnSpc>
                  <a:spcBef>
                    <a:spcPts val="0"/>
                  </a:spcBef>
                  <a:spcAft>
                    <a:spcPts val="600"/>
                  </a:spcAft>
                  <a:buNone/>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sSub>
                      <m:sSubPr>
                        <m:ctrlPr>
                          <a:rPr lang="en-US" sz="1800" i="1">
                            <a:effectLst/>
                            <a:latin typeface="Cambria Math" panose="02040503050406030204" pitchFamily="18" charset="0"/>
                            <a:ea typeface="Times New Roman" panose="02020603050405020304" pitchFamily="18" charset="0"/>
                            <a:cs typeface="Calibri" panose="020F0502020204030204" pitchFamily="34" charset="0"/>
                          </a:rPr>
                        </m:ctrlPr>
                      </m:sSubPr>
                      <m:e>
                        <m:r>
                          <a:rPr lang="en-US" sz="1800" i="1">
                            <a:effectLst/>
                            <a:latin typeface="Cambria Math" panose="02040503050406030204" pitchFamily="18" charset="0"/>
                            <a:ea typeface="Times New Roman" panose="02020603050405020304" pitchFamily="18" charset="0"/>
                            <a:cs typeface="Calibri" panose="020F0502020204030204" pitchFamily="34" charset="0"/>
                          </a:rPr>
                          <m:t>𝑥</m:t>
                        </m:r>
                      </m:e>
                      <m:sub>
                        <m:r>
                          <a:rPr lang="en-US" sz="1800" i="1">
                            <a:effectLst/>
                            <a:latin typeface="Cambria Math" panose="02040503050406030204" pitchFamily="18" charset="0"/>
                            <a:ea typeface="Times New Roman" panose="02020603050405020304" pitchFamily="18" charset="0"/>
                            <a:cs typeface="Calibri" panose="020F0502020204030204" pitchFamily="34" charset="0"/>
                          </a:rPr>
                          <m:t>𝑗</m:t>
                        </m:r>
                      </m:sub>
                    </m:sSub>
                    <m:r>
                      <a:rPr lang="en-US" sz="1800" i="1">
                        <a:effectLst/>
                        <a:latin typeface="Cambria Math" panose="02040503050406030204" pitchFamily="18" charset="0"/>
                        <a:ea typeface="Times New Roman" panose="02020603050405020304" pitchFamily="18" charset="0"/>
                        <a:cs typeface="Calibri" panose="020F0502020204030204" pitchFamily="34" charset="0"/>
                      </a:rPr>
                      <m:t>∈</m:t>
                    </m:r>
                    <m:d>
                      <m:dPr>
                        <m:begChr m:val="{"/>
                        <m:endChr m:val="}"/>
                        <m:ctrlPr>
                          <a:rPr lang="en-US" sz="1800" i="1">
                            <a:effectLst/>
                            <a:latin typeface="Cambria Math" panose="02040503050406030204" pitchFamily="18" charset="0"/>
                            <a:ea typeface="Times New Roman" panose="02020603050405020304" pitchFamily="18" charset="0"/>
                            <a:cs typeface="Calibri" panose="020F0502020204030204" pitchFamily="34" charset="0"/>
                          </a:rPr>
                        </m:ctrlPr>
                      </m:dPr>
                      <m:e>
                        <m:r>
                          <a:rPr lang="en-US" sz="1800" i="1">
                            <a:effectLst/>
                            <a:latin typeface="Cambria Math" panose="02040503050406030204" pitchFamily="18" charset="0"/>
                            <a:ea typeface="Times New Roman" panose="02020603050405020304" pitchFamily="18" charset="0"/>
                            <a:cs typeface="Calibri" panose="020F0502020204030204" pitchFamily="34" charset="0"/>
                          </a:rPr>
                          <m:t>0,1</m:t>
                        </m:r>
                      </m:e>
                    </m:d>
                    <m:r>
                      <a:rPr lang="en-US" sz="1800" i="1">
                        <a:effectLst/>
                        <a:latin typeface="Cambria Math" panose="02040503050406030204" pitchFamily="18" charset="0"/>
                        <a:ea typeface="Times New Roman" panose="02020603050405020304" pitchFamily="18" charset="0"/>
                        <a:cs typeface="Calibri" panose="020F0502020204030204" pitchFamily="34" charset="0"/>
                      </a:rPr>
                      <m:t>                ∀</m:t>
                    </m:r>
                    <m:r>
                      <a:rPr lang="en-US" sz="1800" i="1">
                        <a:effectLst/>
                        <a:latin typeface="Cambria Math" panose="02040503050406030204" pitchFamily="18" charset="0"/>
                        <a:ea typeface="Times New Roman" panose="02020603050405020304" pitchFamily="18" charset="0"/>
                        <a:cs typeface="Calibri" panose="020F0502020204030204" pitchFamily="34" charset="0"/>
                      </a:rPr>
                      <m:t>𝑗</m:t>
                    </m:r>
                  </m:oMath>
                </a14:m>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id="{41565D57-7BE7-453C-B7DC-B19E83B710C0}"/>
                  </a:ext>
                </a:extLst>
              </p:cNvPr>
              <p:cNvSpPr>
                <a:spLocks noGrp="1" noRot="1" noChangeAspect="1" noMove="1" noResize="1" noEditPoints="1" noAdjustHandles="1" noChangeArrowheads="1" noChangeShapeType="1" noTextEdit="1"/>
              </p:cNvSpPr>
              <p:nvPr>
                <p:ph idx="1"/>
              </p:nvPr>
            </p:nvSpPr>
            <p:spPr>
              <a:blipFill>
                <a:blip r:embed="rId2"/>
                <a:stretch>
                  <a:fillRect l="-3345" t="-4418"/>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A950217B-2DDE-4E36-9D6F-9F1523953EA3}"/>
              </a:ext>
            </a:extLst>
          </p:cNvPr>
          <p:cNvSpPr>
            <a:spLocks noGrp="1"/>
          </p:cNvSpPr>
          <p:nvPr>
            <p:ph type="sldNum" sz="quarter" idx="12"/>
          </p:nvPr>
        </p:nvSpPr>
        <p:spPr/>
        <p:txBody>
          <a:bodyPr/>
          <a:lstStyle/>
          <a:p>
            <a:fld id="{B873DB22-3EC6-4BBA-A9D0-7C0DAD5F8C35}" type="slidenum">
              <a:rPr lang="en-US" smtClean="0"/>
              <a:t>15</a:t>
            </a:fld>
            <a:endParaRPr lang="en-US"/>
          </a:p>
        </p:txBody>
      </p:sp>
    </p:spTree>
    <p:extLst>
      <p:ext uri="{BB962C8B-B14F-4D97-AF65-F5344CB8AC3E}">
        <p14:creationId xmlns:p14="http://schemas.microsoft.com/office/powerpoint/2010/main" val="3374054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86CE6A-4CF4-44E8-910E-38E408E9F549}"/>
              </a:ext>
            </a:extLst>
          </p:cNvPr>
          <p:cNvSpPr>
            <a:spLocks noGrp="1"/>
          </p:cNvSpPr>
          <p:nvPr>
            <p:ph type="title"/>
          </p:nvPr>
        </p:nvSpPr>
        <p:spPr/>
        <p:txBody>
          <a:bodyPr>
            <a:normAutofit/>
          </a:bodyPr>
          <a:lstStyle/>
          <a:p>
            <a:r>
              <a:rPr lang="en-US" dirty="0"/>
              <a:t>Vending machine’s locations</a:t>
            </a:r>
            <a:br>
              <a:rPr lang="en-US" dirty="0"/>
            </a:br>
            <a:r>
              <a:rPr lang="en-US" sz="2800" dirty="0"/>
              <a:t>Alternative Solutions</a:t>
            </a:r>
          </a:p>
        </p:txBody>
      </p:sp>
      <p:sp>
        <p:nvSpPr>
          <p:cNvPr id="3" name="Content Placeholder 2">
            <a:extLst>
              <a:ext uri="{FF2B5EF4-FFF2-40B4-BE49-F238E27FC236}">
                <a16:creationId xmlns:a16="http://schemas.microsoft.com/office/drawing/2014/main" id="{41565D57-7BE7-453C-B7DC-B19E83B710C0}"/>
              </a:ext>
            </a:extLst>
          </p:cNvPr>
          <p:cNvSpPr>
            <a:spLocks noGrp="1"/>
          </p:cNvSpPr>
          <p:nvPr>
            <p:ph idx="1"/>
          </p:nvPr>
        </p:nvSpPr>
        <p:spPr>
          <a:xfrm>
            <a:off x="1751308" y="2038027"/>
            <a:ext cx="9751715" cy="4633993"/>
          </a:xfrm>
        </p:spPr>
        <p:txBody>
          <a:bodyPr>
            <a:normAutofit fontScale="92500" lnSpcReduction="20000"/>
          </a:bodyPr>
          <a:lstStyle/>
          <a:p>
            <a:r>
              <a:rPr lang="en-US" sz="1800" b="1" dirty="0">
                <a:latin typeface="Times New Roman" panose="02020603050405020304" pitchFamily="18" charset="0"/>
                <a:cs typeface="Times New Roman" panose="02020603050405020304" pitchFamily="18" charset="0"/>
              </a:rPr>
              <a:t>Method 1: Using an optimization program (Lingo)</a:t>
            </a:r>
          </a:p>
          <a:p>
            <a:pPr marL="0" marR="0" indent="0">
              <a:lnSpc>
                <a:spcPct val="150000"/>
              </a:lnSpc>
              <a:spcBef>
                <a:spcPts val="0"/>
              </a:spcBef>
              <a:spcAft>
                <a:spcPts val="600"/>
              </a:spcAft>
            </a:pPr>
            <a:r>
              <a:rPr lang="en-US" sz="1400" b="1" dirty="0">
                <a:effectLst/>
                <a:latin typeface="Times New Roman" panose="02020603050405020304" pitchFamily="18" charset="0"/>
                <a:ea typeface="Times New Roman" panose="02020603050405020304" pitchFamily="18" charset="0"/>
                <a:cs typeface="Calibri" panose="020F0502020204030204" pitchFamily="34" charset="0"/>
              </a:rPr>
              <a:t> </a:t>
            </a:r>
            <a:r>
              <a:rPr lang="en-US" sz="1800" b="1" dirty="0">
                <a:effectLst/>
                <a:latin typeface="Times New Roman" panose="02020603050405020304" pitchFamily="18" charset="0"/>
                <a:ea typeface="Times New Roman" panose="02020603050405020304" pitchFamily="18" charset="0"/>
                <a:cs typeface="Calibri" panose="020F0502020204030204" pitchFamily="34" charset="0"/>
              </a:rPr>
              <a:t>The Lingo code:</a:t>
            </a:r>
            <a:endParaRPr lang="en-US" sz="1800" dirty="0">
              <a:effectLst/>
              <a:latin typeface="Times New Roman" panose="02020603050405020304" pitchFamily="18" charset="0"/>
              <a:ea typeface="Times New Roman" panose="02020603050405020304" pitchFamily="18" charset="0"/>
            </a:endParaRPr>
          </a:p>
          <a:p>
            <a:pPr marL="0" marR="0" indent="0">
              <a:lnSpc>
                <a:spcPct val="150000"/>
              </a:lnSpc>
              <a:spcBef>
                <a:spcPts val="0"/>
              </a:spcBef>
              <a:spcAft>
                <a:spcPts val="0"/>
              </a:spcAft>
              <a:buNone/>
            </a:pPr>
            <a:r>
              <a:rPr lang="en-US" sz="1600" dirty="0">
                <a:solidFill>
                  <a:srgbClr val="00AF00"/>
                </a:solidFill>
                <a:effectLst/>
                <a:latin typeface="Courier New" panose="02070309020205020404" pitchFamily="49" charset="0"/>
                <a:ea typeface="Times New Roman" panose="02020603050405020304" pitchFamily="18" charset="0"/>
              </a:rPr>
              <a:t>!Total Cover Distance;</a:t>
            </a:r>
            <a:endParaRPr lang="en-US" sz="2000" dirty="0">
              <a:effectLst/>
              <a:latin typeface="Times New Roman" panose="02020603050405020304" pitchFamily="18" charset="0"/>
              <a:ea typeface="Times New Roman" panose="02020603050405020304" pitchFamily="18" charset="0"/>
            </a:endParaRPr>
          </a:p>
          <a:p>
            <a:pPr marL="0" marR="0" indent="0">
              <a:lnSpc>
                <a:spcPct val="150000"/>
              </a:lnSpc>
              <a:spcBef>
                <a:spcPts val="0"/>
              </a:spcBef>
              <a:spcAft>
                <a:spcPts val="0"/>
              </a:spcAft>
              <a:buNone/>
            </a:pPr>
            <a:r>
              <a:rPr lang="en-US" sz="1600" dirty="0">
                <a:solidFill>
                  <a:srgbClr val="0000FF"/>
                </a:solidFill>
                <a:effectLst/>
                <a:latin typeface="Courier New" panose="02070309020205020404" pitchFamily="49" charset="0"/>
                <a:ea typeface="Times New Roman" panose="02020603050405020304" pitchFamily="18" charset="0"/>
              </a:rPr>
              <a:t>Sets</a:t>
            </a:r>
            <a:r>
              <a:rPr lang="en-US" sz="1600" dirty="0">
                <a:solidFill>
                  <a:srgbClr val="000000"/>
                </a:solidFill>
                <a:effectLst/>
                <a:latin typeface="Courier New" panose="02070309020205020404" pitchFamily="49" charset="0"/>
                <a:ea typeface="Times New Roman" panose="02020603050405020304" pitchFamily="18" charset="0"/>
              </a:rPr>
              <a:t>:</a:t>
            </a:r>
            <a:endParaRPr lang="en-US" sz="2000" dirty="0">
              <a:effectLst/>
              <a:latin typeface="Times New Roman" panose="02020603050405020304" pitchFamily="18" charset="0"/>
              <a:ea typeface="Times New Roman" panose="02020603050405020304" pitchFamily="18" charset="0"/>
            </a:endParaRPr>
          </a:p>
          <a:p>
            <a:pPr marL="0" marR="0" indent="0">
              <a:lnSpc>
                <a:spcPct val="150000"/>
              </a:lnSpc>
              <a:spcBef>
                <a:spcPts val="0"/>
              </a:spcBef>
              <a:spcAft>
                <a:spcPts val="0"/>
              </a:spcAft>
              <a:buNone/>
            </a:pPr>
            <a:r>
              <a:rPr lang="en-US" sz="1600" dirty="0">
                <a:solidFill>
                  <a:srgbClr val="000000"/>
                </a:solidFill>
                <a:effectLst/>
                <a:latin typeface="Courier New" panose="02070309020205020404" pitchFamily="49" charset="0"/>
                <a:ea typeface="Times New Roman" panose="02020603050405020304" pitchFamily="18" charset="0"/>
              </a:rPr>
              <a:t>l/1..43/:x;</a:t>
            </a:r>
            <a:endParaRPr lang="en-US" sz="2000" dirty="0">
              <a:effectLst/>
              <a:latin typeface="Times New Roman" panose="02020603050405020304" pitchFamily="18" charset="0"/>
              <a:ea typeface="Times New Roman" panose="02020603050405020304" pitchFamily="18" charset="0"/>
            </a:endParaRPr>
          </a:p>
          <a:p>
            <a:pPr marL="0" marR="0" indent="0">
              <a:lnSpc>
                <a:spcPct val="150000"/>
              </a:lnSpc>
              <a:spcBef>
                <a:spcPts val="0"/>
              </a:spcBef>
              <a:spcAft>
                <a:spcPts val="0"/>
              </a:spcAft>
              <a:buNone/>
            </a:pPr>
            <a:r>
              <a:rPr lang="en-US" sz="1600" dirty="0">
                <a:solidFill>
                  <a:srgbClr val="000000"/>
                </a:solidFill>
                <a:effectLst/>
                <a:latin typeface="Courier New" panose="02070309020205020404" pitchFamily="49" charset="0"/>
                <a:ea typeface="Times New Roman" panose="02020603050405020304" pitchFamily="18" charset="0"/>
              </a:rPr>
              <a:t>cover(</a:t>
            </a:r>
            <a:r>
              <a:rPr lang="en-US" sz="1600" dirty="0" err="1">
                <a:solidFill>
                  <a:srgbClr val="000000"/>
                </a:solidFill>
                <a:effectLst/>
                <a:latin typeface="Courier New" panose="02070309020205020404" pitchFamily="49" charset="0"/>
                <a:ea typeface="Times New Roman" panose="02020603050405020304" pitchFamily="18" charset="0"/>
              </a:rPr>
              <a:t>l,l</a:t>
            </a:r>
            <a:r>
              <a:rPr lang="en-US" sz="1600" dirty="0">
                <a:solidFill>
                  <a:srgbClr val="000000"/>
                </a:solidFill>
                <a:effectLst/>
                <a:latin typeface="Courier New" panose="02070309020205020404" pitchFamily="49" charset="0"/>
                <a:ea typeface="Times New Roman" panose="02020603050405020304" pitchFamily="18" charset="0"/>
              </a:rPr>
              <a:t>): a;</a:t>
            </a:r>
            <a:endParaRPr lang="en-US" sz="2000" dirty="0">
              <a:effectLst/>
              <a:latin typeface="Times New Roman" panose="02020603050405020304" pitchFamily="18" charset="0"/>
              <a:ea typeface="Times New Roman" panose="02020603050405020304" pitchFamily="18" charset="0"/>
            </a:endParaRPr>
          </a:p>
          <a:p>
            <a:pPr marL="0" marR="0" indent="0">
              <a:lnSpc>
                <a:spcPct val="150000"/>
              </a:lnSpc>
              <a:spcBef>
                <a:spcPts val="0"/>
              </a:spcBef>
              <a:spcAft>
                <a:spcPts val="0"/>
              </a:spcAft>
              <a:buNone/>
            </a:pPr>
            <a:r>
              <a:rPr lang="en-US" sz="1600" dirty="0" err="1">
                <a:solidFill>
                  <a:srgbClr val="0000FF"/>
                </a:solidFill>
                <a:effectLst/>
                <a:latin typeface="Courier New" panose="02070309020205020404" pitchFamily="49" charset="0"/>
                <a:ea typeface="Times New Roman" panose="02020603050405020304" pitchFamily="18" charset="0"/>
              </a:rPr>
              <a:t>endsets</a:t>
            </a:r>
            <a:endParaRPr lang="en-US" sz="2000" dirty="0">
              <a:effectLst/>
              <a:latin typeface="Times New Roman" panose="02020603050405020304" pitchFamily="18" charset="0"/>
              <a:ea typeface="Times New Roman" panose="02020603050405020304" pitchFamily="18" charset="0"/>
            </a:endParaRPr>
          </a:p>
          <a:p>
            <a:pPr marL="0" marR="0" indent="0">
              <a:lnSpc>
                <a:spcPct val="150000"/>
              </a:lnSpc>
              <a:spcBef>
                <a:spcPts val="0"/>
              </a:spcBef>
              <a:spcAft>
                <a:spcPts val="0"/>
              </a:spcAft>
              <a:buNone/>
            </a:pPr>
            <a:r>
              <a:rPr lang="en-US" sz="1600" dirty="0">
                <a:solidFill>
                  <a:srgbClr val="0000FF"/>
                </a:solidFill>
                <a:effectLst/>
                <a:latin typeface="Courier New" panose="02070309020205020404" pitchFamily="49" charset="0"/>
                <a:ea typeface="Times New Roman" panose="02020603050405020304" pitchFamily="18" charset="0"/>
              </a:rPr>
              <a:t>data</a:t>
            </a:r>
            <a:r>
              <a:rPr lang="en-US" sz="1600" dirty="0">
                <a:solidFill>
                  <a:srgbClr val="000000"/>
                </a:solidFill>
                <a:effectLst/>
                <a:latin typeface="Courier New" panose="02070309020205020404" pitchFamily="49" charset="0"/>
                <a:ea typeface="Times New Roman" panose="02020603050405020304" pitchFamily="18" charset="0"/>
              </a:rPr>
              <a:t>:</a:t>
            </a:r>
            <a:endParaRPr lang="en-US" sz="2000" dirty="0">
              <a:effectLst/>
              <a:latin typeface="Times New Roman" panose="02020603050405020304" pitchFamily="18" charset="0"/>
              <a:ea typeface="Times New Roman" panose="02020603050405020304" pitchFamily="18" charset="0"/>
            </a:endParaRPr>
          </a:p>
          <a:p>
            <a:pPr marL="0" marR="0" indent="0">
              <a:lnSpc>
                <a:spcPct val="150000"/>
              </a:lnSpc>
              <a:spcBef>
                <a:spcPts val="0"/>
              </a:spcBef>
              <a:spcAft>
                <a:spcPts val="0"/>
              </a:spcAft>
              <a:buNone/>
            </a:pPr>
            <a:r>
              <a:rPr lang="en-US" sz="1600" dirty="0">
                <a:solidFill>
                  <a:srgbClr val="000000"/>
                </a:solidFill>
                <a:effectLst/>
                <a:latin typeface="Courier New" panose="02070309020205020404" pitchFamily="49" charset="0"/>
                <a:ea typeface="Times New Roman" panose="02020603050405020304" pitchFamily="18" charset="0"/>
              </a:rPr>
              <a:t>cost=1500;</a:t>
            </a:r>
            <a:endParaRPr lang="en-US" sz="2000" dirty="0">
              <a:effectLst/>
              <a:latin typeface="Times New Roman" panose="02020603050405020304" pitchFamily="18" charset="0"/>
              <a:ea typeface="Times New Roman" panose="02020603050405020304" pitchFamily="18" charset="0"/>
            </a:endParaRPr>
          </a:p>
          <a:p>
            <a:pPr marL="0" marR="0" indent="0">
              <a:lnSpc>
                <a:spcPct val="150000"/>
              </a:lnSpc>
              <a:spcBef>
                <a:spcPts val="0"/>
              </a:spcBef>
              <a:spcAft>
                <a:spcPts val="0"/>
              </a:spcAft>
              <a:buNone/>
            </a:pPr>
            <a:r>
              <a:rPr lang="en-US" sz="1600" dirty="0">
                <a:solidFill>
                  <a:srgbClr val="000000"/>
                </a:solidFill>
                <a:effectLst/>
                <a:latin typeface="Courier New" panose="02070309020205020404" pitchFamily="49" charset="0"/>
                <a:ea typeface="Times New Roman" panose="02020603050405020304" pitchFamily="18" charset="0"/>
              </a:rPr>
              <a:t>a = </a:t>
            </a:r>
            <a:r>
              <a:rPr lang="en-US" sz="1600" dirty="0">
                <a:solidFill>
                  <a:srgbClr val="0000FF"/>
                </a:solidFill>
                <a:effectLst/>
                <a:latin typeface="Courier New" panose="02070309020205020404" pitchFamily="49" charset="0"/>
                <a:ea typeface="Times New Roman" panose="02020603050405020304" pitchFamily="18" charset="0"/>
              </a:rPr>
              <a:t>@OLE</a:t>
            </a:r>
            <a:r>
              <a:rPr lang="en-US" sz="1600" dirty="0">
                <a:solidFill>
                  <a:srgbClr val="000000"/>
                </a:solidFill>
                <a:effectLst/>
                <a:latin typeface="Courier New" panose="02070309020205020404" pitchFamily="49" charset="0"/>
                <a:ea typeface="Times New Roman" panose="02020603050405020304" pitchFamily="18" charset="0"/>
              </a:rPr>
              <a:t>('C:\Users\Mohammed\Desktop\211\ISE 490\Total Cover </a:t>
            </a:r>
            <a:r>
              <a:rPr lang="en-US" sz="1600" dirty="0" err="1">
                <a:solidFill>
                  <a:srgbClr val="000000"/>
                </a:solidFill>
                <a:effectLst/>
                <a:latin typeface="Courier New" panose="02070309020205020404" pitchFamily="49" charset="0"/>
                <a:ea typeface="Times New Roman" panose="02020603050405020304" pitchFamily="18" charset="0"/>
              </a:rPr>
              <a:t>Distance.xlsx','A</a:t>
            </a:r>
            <a:r>
              <a:rPr lang="en-US" sz="1600" dirty="0">
                <a:solidFill>
                  <a:srgbClr val="000000"/>
                </a:solidFill>
                <a:effectLst/>
                <a:latin typeface="Courier New" panose="02070309020205020404" pitchFamily="49" charset="0"/>
                <a:ea typeface="Times New Roman" panose="02020603050405020304" pitchFamily="18" charset="0"/>
              </a:rPr>
              <a:t>');</a:t>
            </a:r>
            <a:endParaRPr lang="en-US" sz="2000" dirty="0">
              <a:effectLst/>
              <a:latin typeface="Times New Roman" panose="02020603050405020304" pitchFamily="18" charset="0"/>
              <a:ea typeface="Times New Roman" panose="02020603050405020304" pitchFamily="18" charset="0"/>
            </a:endParaRPr>
          </a:p>
          <a:p>
            <a:pPr marL="0" marR="0" indent="0">
              <a:lnSpc>
                <a:spcPct val="150000"/>
              </a:lnSpc>
              <a:spcBef>
                <a:spcPts val="0"/>
              </a:spcBef>
              <a:spcAft>
                <a:spcPts val="0"/>
              </a:spcAft>
              <a:buNone/>
            </a:pPr>
            <a:r>
              <a:rPr lang="en-US" sz="1600" dirty="0" err="1">
                <a:solidFill>
                  <a:srgbClr val="0000FF"/>
                </a:solidFill>
                <a:effectLst/>
                <a:latin typeface="Courier New" panose="02070309020205020404" pitchFamily="49" charset="0"/>
                <a:ea typeface="Times New Roman" panose="02020603050405020304" pitchFamily="18" charset="0"/>
              </a:rPr>
              <a:t>Enddata</a:t>
            </a:r>
            <a:r>
              <a:rPr lang="ar-SA" sz="1600" dirty="0">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 </a:t>
            </a:r>
            <a:endParaRPr lang="en-US" sz="2000" dirty="0">
              <a:effectLst/>
              <a:latin typeface="Times New Roman" panose="02020603050405020304" pitchFamily="18" charset="0"/>
              <a:ea typeface="Times New Roman" panose="02020603050405020304" pitchFamily="18" charset="0"/>
            </a:endParaRPr>
          </a:p>
          <a:p>
            <a:pPr marL="0" marR="0" indent="0">
              <a:lnSpc>
                <a:spcPct val="150000"/>
              </a:lnSpc>
              <a:spcBef>
                <a:spcPts val="0"/>
              </a:spcBef>
              <a:spcAft>
                <a:spcPts val="0"/>
              </a:spcAft>
              <a:buNone/>
            </a:pPr>
            <a:r>
              <a:rPr lang="en-US" sz="1600" dirty="0">
                <a:solidFill>
                  <a:srgbClr val="0000FF"/>
                </a:solidFill>
                <a:effectLst/>
                <a:latin typeface="Courier New" panose="02070309020205020404" pitchFamily="49" charset="0"/>
                <a:ea typeface="Times New Roman" panose="02020603050405020304" pitchFamily="18" charset="0"/>
              </a:rPr>
              <a:t>Min</a:t>
            </a:r>
            <a:r>
              <a:rPr lang="ar-SA" sz="1600" dirty="0">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 = </a:t>
            </a:r>
            <a:r>
              <a:rPr lang="ar-SA" sz="1600" dirty="0">
                <a:solidFill>
                  <a:srgbClr val="0000FF"/>
                </a:solidFill>
                <a:effectLst/>
                <a:latin typeface="Courier New" panose="02070309020205020404" pitchFamily="49" charset="0"/>
                <a:ea typeface="Times New Roman" panose="02020603050405020304" pitchFamily="18" charset="0"/>
                <a:cs typeface="Courier New" panose="02070309020205020404" pitchFamily="49" charset="0"/>
              </a:rPr>
              <a:t>@</a:t>
            </a:r>
            <a:r>
              <a:rPr lang="en-US" sz="1600" dirty="0">
                <a:solidFill>
                  <a:srgbClr val="0000FF"/>
                </a:solidFill>
                <a:effectLst/>
                <a:latin typeface="Courier New" panose="02070309020205020404" pitchFamily="49" charset="0"/>
                <a:ea typeface="Times New Roman" panose="02020603050405020304" pitchFamily="18" charset="0"/>
              </a:rPr>
              <a:t>sum</a:t>
            </a:r>
            <a:r>
              <a:rPr lang="en-US" sz="1600" dirty="0">
                <a:solidFill>
                  <a:srgbClr val="000000"/>
                </a:solidFill>
                <a:effectLst/>
                <a:latin typeface="Courier New" panose="02070309020205020404" pitchFamily="49" charset="0"/>
                <a:ea typeface="Times New Roman" panose="02020603050405020304" pitchFamily="18" charset="0"/>
              </a:rPr>
              <a:t>(l(j):cost*x(j));</a:t>
            </a:r>
            <a:r>
              <a:rPr lang="ar-SA" sz="1600" dirty="0">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 </a:t>
            </a:r>
            <a:endParaRPr lang="en-US" sz="2000" dirty="0">
              <a:effectLst/>
              <a:latin typeface="Times New Roman" panose="02020603050405020304" pitchFamily="18" charset="0"/>
              <a:ea typeface="Times New Roman" panose="02020603050405020304" pitchFamily="18" charset="0"/>
            </a:endParaRPr>
          </a:p>
          <a:p>
            <a:pPr marL="0" marR="0" indent="0">
              <a:lnSpc>
                <a:spcPct val="150000"/>
              </a:lnSpc>
              <a:spcBef>
                <a:spcPts val="0"/>
              </a:spcBef>
              <a:spcAft>
                <a:spcPts val="0"/>
              </a:spcAft>
              <a:buNone/>
            </a:pPr>
            <a:r>
              <a:rPr lang="ar-SA" sz="1600" dirty="0">
                <a:solidFill>
                  <a:srgbClr val="0000FF"/>
                </a:solidFill>
                <a:effectLst/>
                <a:latin typeface="Courier New" panose="02070309020205020404" pitchFamily="49" charset="0"/>
                <a:ea typeface="Times New Roman" panose="02020603050405020304" pitchFamily="18" charset="0"/>
                <a:cs typeface="Courier New" panose="02070309020205020404" pitchFamily="49" charset="0"/>
              </a:rPr>
              <a:t>@</a:t>
            </a:r>
            <a:r>
              <a:rPr lang="en-US" sz="1600" dirty="0">
                <a:solidFill>
                  <a:srgbClr val="0000FF"/>
                </a:solidFill>
                <a:effectLst/>
                <a:latin typeface="Courier New" panose="02070309020205020404" pitchFamily="49" charset="0"/>
                <a:ea typeface="Times New Roman" panose="02020603050405020304" pitchFamily="18" charset="0"/>
              </a:rPr>
              <a:t>for</a:t>
            </a:r>
            <a:r>
              <a:rPr lang="en-US" sz="1600" dirty="0">
                <a:solidFill>
                  <a:srgbClr val="000000"/>
                </a:solidFill>
                <a:effectLst/>
                <a:latin typeface="Courier New" panose="02070309020205020404" pitchFamily="49" charset="0"/>
                <a:ea typeface="Times New Roman" panose="02020603050405020304" pitchFamily="18" charset="0"/>
              </a:rPr>
              <a:t>(l(</a:t>
            </a:r>
            <a:r>
              <a:rPr lang="en-US" sz="1600" dirty="0" err="1">
                <a:solidFill>
                  <a:srgbClr val="000000"/>
                </a:solidFill>
                <a:effectLst/>
                <a:latin typeface="Courier New" panose="02070309020205020404" pitchFamily="49" charset="0"/>
                <a:ea typeface="Times New Roman" panose="02020603050405020304" pitchFamily="18" charset="0"/>
              </a:rPr>
              <a:t>i</a:t>
            </a:r>
            <a:r>
              <a:rPr lang="ar-SA" sz="1600" dirty="0">
                <a:solidFill>
                  <a:srgbClr val="000000"/>
                </a:solidFill>
                <a:effectLst/>
                <a:latin typeface="Courier New" panose="02070309020205020404" pitchFamily="49" charset="0"/>
                <a:ea typeface="Times New Roman" panose="02020603050405020304" pitchFamily="18" charset="0"/>
              </a:rPr>
              <a:t>):</a:t>
            </a:r>
            <a:r>
              <a:rPr lang="ar-SA" sz="1600" dirty="0">
                <a:solidFill>
                  <a:srgbClr val="0000FF"/>
                </a:solidFill>
                <a:effectLst/>
                <a:latin typeface="Courier New" panose="02070309020205020404" pitchFamily="49" charset="0"/>
                <a:ea typeface="Times New Roman" panose="02020603050405020304" pitchFamily="18" charset="0"/>
                <a:cs typeface="Courier New" panose="02070309020205020404" pitchFamily="49" charset="0"/>
              </a:rPr>
              <a:t>@</a:t>
            </a:r>
            <a:r>
              <a:rPr lang="en-US" sz="1600" dirty="0">
                <a:solidFill>
                  <a:srgbClr val="0000FF"/>
                </a:solidFill>
                <a:effectLst/>
                <a:latin typeface="Courier New" panose="02070309020205020404" pitchFamily="49" charset="0"/>
                <a:ea typeface="Times New Roman" panose="02020603050405020304" pitchFamily="18" charset="0"/>
              </a:rPr>
              <a:t>sum</a:t>
            </a:r>
            <a:r>
              <a:rPr lang="en-US" sz="1600" dirty="0">
                <a:solidFill>
                  <a:srgbClr val="000000"/>
                </a:solidFill>
                <a:effectLst/>
                <a:latin typeface="Courier New" panose="02070309020205020404" pitchFamily="49" charset="0"/>
                <a:ea typeface="Times New Roman" panose="02020603050405020304" pitchFamily="18" charset="0"/>
              </a:rPr>
              <a:t>(cover(</a:t>
            </a:r>
            <a:r>
              <a:rPr lang="en-US" sz="1600" dirty="0" err="1">
                <a:solidFill>
                  <a:srgbClr val="000000"/>
                </a:solidFill>
                <a:effectLst/>
                <a:latin typeface="Courier New" panose="02070309020205020404" pitchFamily="49" charset="0"/>
                <a:ea typeface="Times New Roman" panose="02020603050405020304" pitchFamily="18" charset="0"/>
              </a:rPr>
              <a:t>i,j</a:t>
            </a:r>
            <a:r>
              <a:rPr lang="en-US" sz="1600" dirty="0">
                <a:solidFill>
                  <a:srgbClr val="000000"/>
                </a:solidFill>
                <a:effectLst/>
                <a:latin typeface="Courier New" panose="02070309020205020404" pitchFamily="49" charset="0"/>
                <a:ea typeface="Times New Roman" panose="02020603050405020304" pitchFamily="18" charset="0"/>
              </a:rPr>
              <a:t>):a(</a:t>
            </a:r>
            <a:r>
              <a:rPr lang="en-US" sz="1600" dirty="0" err="1">
                <a:solidFill>
                  <a:srgbClr val="000000"/>
                </a:solidFill>
                <a:effectLst/>
                <a:latin typeface="Courier New" panose="02070309020205020404" pitchFamily="49" charset="0"/>
                <a:ea typeface="Times New Roman" panose="02020603050405020304" pitchFamily="18" charset="0"/>
              </a:rPr>
              <a:t>i,j</a:t>
            </a:r>
            <a:r>
              <a:rPr lang="en-US" sz="1600" dirty="0">
                <a:solidFill>
                  <a:srgbClr val="000000"/>
                </a:solidFill>
                <a:effectLst/>
                <a:latin typeface="Courier New" panose="02070309020205020404" pitchFamily="49" charset="0"/>
                <a:ea typeface="Times New Roman" panose="02020603050405020304" pitchFamily="18" charset="0"/>
              </a:rPr>
              <a:t>)*x(j)) &gt;= 1);</a:t>
            </a:r>
            <a:endParaRPr lang="en-US" sz="2000" dirty="0">
              <a:effectLst/>
              <a:latin typeface="Times New Roman" panose="02020603050405020304" pitchFamily="18" charset="0"/>
              <a:ea typeface="Times New Roman" panose="02020603050405020304" pitchFamily="18" charset="0"/>
            </a:endParaRPr>
          </a:p>
          <a:p>
            <a:pPr marL="0" marR="0" indent="0">
              <a:lnSpc>
                <a:spcPct val="150000"/>
              </a:lnSpc>
              <a:spcBef>
                <a:spcPts val="0"/>
              </a:spcBef>
              <a:spcAft>
                <a:spcPts val="600"/>
              </a:spcAft>
              <a:buNone/>
            </a:pPr>
            <a:r>
              <a:rPr lang="ar-SA" sz="1600" dirty="0">
                <a:solidFill>
                  <a:srgbClr val="0000FF"/>
                </a:solidFill>
                <a:effectLst/>
                <a:latin typeface="Courier New" panose="02070309020205020404" pitchFamily="49" charset="0"/>
                <a:ea typeface="Times New Roman" panose="02020603050405020304" pitchFamily="18" charset="0"/>
                <a:cs typeface="Courier New" panose="02070309020205020404" pitchFamily="49" charset="0"/>
              </a:rPr>
              <a:t>@</a:t>
            </a:r>
            <a:r>
              <a:rPr lang="en-US" sz="1600" dirty="0">
                <a:solidFill>
                  <a:srgbClr val="0000FF"/>
                </a:solidFill>
                <a:effectLst/>
                <a:latin typeface="Courier New" panose="02070309020205020404" pitchFamily="49" charset="0"/>
                <a:ea typeface="Times New Roman" panose="02020603050405020304" pitchFamily="18" charset="0"/>
              </a:rPr>
              <a:t>for</a:t>
            </a:r>
            <a:r>
              <a:rPr lang="en-US" sz="1600" dirty="0">
                <a:solidFill>
                  <a:srgbClr val="000000"/>
                </a:solidFill>
                <a:effectLst/>
                <a:latin typeface="Courier New" panose="02070309020205020404" pitchFamily="49" charset="0"/>
                <a:ea typeface="Times New Roman" panose="02020603050405020304" pitchFamily="18" charset="0"/>
              </a:rPr>
              <a:t>(l(j</a:t>
            </a:r>
            <a:r>
              <a:rPr lang="ar-SA" sz="1600" dirty="0">
                <a:solidFill>
                  <a:srgbClr val="000000"/>
                </a:solidFill>
                <a:effectLst/>
                <a:latin typeface="Courier New" panose="02070309020205020404" pitchFamily="49" charset="0"/>
                <a:ea typeface="Times New Roman" panose="02020603050405020304" pitchFamily="18" charset="0"/>
              </a:rPr>
              <a:t>):</a:t>
            </a:r>
            <a:r>
              <a:rPr lang="ar-SA" sz="1600" dirty="0">
                <a:solidFill>
                  <a:srgbClr val="0000FF"/>
                </a:solidFill>
                <a:effectLst/>
                <a:latin typeface="Courier New" panose="02070309020205020404" pitchFamily="49" charset="0"/>
                <a:ea typeface="Times New Roman" panose="02020603050405020304" pitchFamily="18" charset="0"/>
                <a:cs typeface="Courier New" panose="02070309020205020404" pitchFamily="49" charset="0"/>
              </a:rPr>
              <a:t>@</a:t>
            </a:r>
            <a:r>
              <a:rPr lang="en-US" sz="1600" dirty="0">
                <a:solidFill>
                  <a:srgbClr val="0000FF"/>
                </a:solidFill>
                <a:effectLst/>
                <a:latin typeface="Courier New" panose="02070309020205020404" pitchFamily="49" charset="0"/>
                <a:ea typeface="Times New Roman" panose="02020603050405020304" pitchFamily="18" charset="0"/>
              </a:rPr>
              <a:t>bin</a:t>
            </a:r>
            <a:r>
              <a:rPr lang="en-US" sz="1600" dirty="0">
                <a:solidFill>
                  <a:srgbClr val="000000"/>
                </a:solidFill>
                <a:effectLst/>
                <a:latin typeface="Courier New" panose="02070309020205020404" pitchFamily="49" charset="0"/>
                <a:ea typeface="Times New Roman" panose="02020603050405020304" pitchFamily="18" charset="0"/>
              </a:rPr>
              <a:t>(x(j)));</a:t>
            </a:r>
            <a:endParaRPr lang="en-US" sz="2000" dirty="0">
              <a:effectLst/>
              <a:latin typeface="Times New Roman" panose="02020603050405020304" pitchFamily="18" charset="0"/>
              <a:ea typeface="Times New Roman" panose="02020603050405020304" pitchFamily="18" charset="0"/>
            </a:endParaRPr>
          </a:p>
        </p:txBody>
      </p:sp>
      <p:sp>
        <p:nvSpPr>
          <p:cNvPr id="4" name="Slide Number Placeholder 3">
            <a:extLst>
              <a:ext uri="{FF2B5EF4-FFF2-40B4-BE49-F238E27FC236}">
                <a16:creationId xmlns:a16="http://schemas.microsoft.com/office/drawing/2014/main" id="{2D65236A-6C0A-4DE4-8C38-95B6DA48DE1B}"/>
              </a:ext>
            </a:extLst>
          </p:cNvPr>
          <p:cNvSpPr>
            <a:spLocks noGrp="1"/>
          </p:cNvSpPr>
          <p:nvPr>
            <p:ph type="sldNum" sz="quarter" idx="12"/>
          </p:nvPr>
        </p:nvSpPr>
        <p:spPr/>
        <p:txBody>
          <a:bodyPr/>
          <a:lstStyle/>
          <a:p>
            <a:fld id="{B873DB22-3EC6-4BBA-A9D0-7C0DAD5F8C35}" type="slidenum">
              <a:rPr lang="en-US" smtClean="0"/>
              <a:t>16</a:t>
            </a:fld>
            <a:endParaRPr lang="en-US"/>
          </a:p>
        </p:txBody>
      </p:sp>
    </p:spTree>
    <p:extLst>
      <p:ext uri="{BB962C8B-B14F-4D97-AF65-F5344CB8AC3E}">
        <p14:creationId xmlns:p14="http://schemas.microsoft.com/office/powerpoint/2010/main" val="13191233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86CE6A-4CF4-44E8-910E-38E408E9F549}"/>
              </a:ext>
            </a:extLst>
          </p:cNvPr>
          <p:cNvSpPr>
            <a:spLocks noGrp="1"/>
          </p:cNvSpPr>
          <p:nvPr>
            <p:ph type="title"/>
          </p:nvPr>
        </p:nvSpPr>
        <p:spPr/>
        <p:txBody>
          <a:bodyPr>
            <a:normAutofit/>
          </a:bodyPr>
          <a:lstStyle/>
          <a:p>
            <a:r>
              <a:rPr lang="en-US" dirty="0"/>
              <a:t>Vending machine’s locations</a:t>
            </a:r>
            <a:br>
              <a:rPr lang="en-US" dirty="0"/>
            </a:br>
            <a:r>
              <a:rPr lang="en-US" sz="2800" dirty="0"/>
              <a:t>Alternative Solutions</a:t>
            </a:r>
          </a:p>
        </p:txBody>
      </p:sp>
      <p:sp>
        <p:nvSpPr>
          <p:cNvPr id="3" name="Content Placeholder 2">
            <a:extLst>
              <a:ext uri="{FF2B5EF4-FFF2-40B4-BE49-F238E27FC236}">
                <a16:creationId xmlns:a16="http://schemas.microsoft.com/office/drawing/2014/main" id="{41565D57-7BE7-453C-B7DC-B19E83B710C0}"/>
              </a:ext>
            </a:extLst>
          </p:cNvPr>
          <p:cNvSpPr>
            <a:spLocks noGrp="1"/>
          </p:cNvSpPr>
          <p:nvPr>
            <p:ph idx="1"/>
          </p:nvPr>
        </p:nvSpPr>
        <p:spPr/>
        <p:txBody>
          <a:bodyPr>
            <a:normAutofit lnSpcReduction="10000"/>
          </a:bodyPr>
          <a:lstStyle/>
          <a:p>
            <a:r>
              <a:rPr lang="en-US" b="1" dirty="0">
                <a:latin typeface="Times New Roman" panose="02020603050405020304" pitchFamily="18" charset="0"/>
                <a:cs typeface="Times New Roman" panose="02020603050405020304" pitchFamily="18" charset="0"/>
              </a:rPr>
              <a:t>Method 1: Using an optimization program (Lingo)</a:t>
            </a:r>
          </a:p>
          <a:p>
            <a:pPr marL="0" marR="0" indent="0">
              <a:lnSpc>
                <a:spcPct val="150000"/>
              </a:lnSpc>
              <a:spcBef>
                <a:spcPts val="0"/>
              </a:spcBef>
              <a:spcAft>
                <a:spcPts val="0"/>
              </a:spcAf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cs typeface="Calibri" panose="020F0502020204030204" pitchFamily="34" charset="0"/>
              </a:rPr>
              <a:t>The solution:</a:t>
            </a:r>
          </a:p>
          <a:p>
            <a:pPr marL="0" marR="0" indent="0">
              <a:lnSpc>
                <a:spcPct val="150000"/>
              </a:lnSpc>
              <a:spcBef>
                <a:spcPts val="0"/>
              </a:spcBef>
              <a:spcAft>
                <a:spcPts val="0"/>
              </a:spcAft>
            </a:pPr>
            <a:endParaRPr lang="en-US" sz="1800" b="1" dirty="0">
              <a:latin typeface="Times New Roman" panose="02020603050405020304" pitchFamily="18" charset="0"/>
              <a:ea typeface="Times New Roman" panose="02020603050405020304" pitchFamily="18" charset="0"/>
              <a:cs typeface="Calibri" panose="020F0502020204030204" pitchFamily="34" charset="0"/>
            </a:endParaRPr>
          </a:p>
          <a:p>
            <a:pPr marL="0" marR="0" indent="0">
              <a:lnSpc>
                <a:spcPct val="150000"/>
              </a:lnSpc>
              <a:spcBef>
                <a:spcPts val="0"/>
              </a:spcBef>
              <a:spcAft>
                <a:spcPts val="0"/>
              </a:spcAft>
            </a:pPr>
            <a:endParaRPr lang="en-US" sz="1800" b="1" dirty="0">
              <a:effectLst/>
              <a:latin typeface="Times New Roman" panose="02020603050405020304" pitchFamily="18" charset="0"/>
              <a:ea typeface="Times New Roman" panose="02020603050405020304" pitchFamily="18" charset="0"/>
              <a:cs typeface="Calibri" panose="020F0502020204030204" pitchFamily="34" charset="0"/>
            </a:endParaRPr>
          </a:p>
          <a:p>
            <a:pPr marL="0" marR="0" indent="0">
              <a:lnSpc>
                <a:spcPct val="150000"/>
              </a:lnSpc>
              <a:spcBef>
                <a:spcPts val="0"/>
              </a:spcBef>
              <a:spcAft>
                <a:spcPts val="0"/>
              </a:spcAft>
            </a:pPr>
            <a:endParaRPr lang="en-US" sz="1800" b="1" dirty="0">
              <a:latin typeface="Times New Roman" panose="02020603050405020304" pitchFamily="18" charset="0"/>
              <a:ea typeface="Times New Roman" panose="02020603050405020304" pitchFamily="18" charset="0"/>
              <a:cs typeface="Calibri" panose="020F0502020204030204" pitchFamily="34" charset="0"/>
            </a:endParaRPr>
          </a:p>
          <a:p>
            <a:pPr marL="0" marR="0" indent="0">
              <a:lnSpc>
                <a:spcPct val="150000"/>
              </a:lnSpc>
              <a:spcBef>
                <a:spcPts val="0"/>
              </a:spcBef>
              <a:spcAft>
                <a:spcPts val="0"/>
              </a:spcAft>
            </a:pPr>
            <a:endParaRPr lang="en-US" sz="1800" b="1" dirty="0">
              <a:effectLst/>
              <a:latin typeface="Times New Roman" panose="02020603050405020304" pitchFamily="18" charset="0"/>
              <a:ea typeface="Times New Roman" panose="02020603050405020304" pitchFamily="18" charset="0"/>
              <a:cs typeface="Calibri" panose="020F0502020204030204" pitchFamily="34" charset="0"/>
            </a:endParaRPr>
          </a:p>
          <a:p>
            <a:pPr marL="0" marR="0" indent="0">
              <a:lnSpc>
                <a:spcPct val="150000"/>
              </a:lnSpc>
              <a:spcBef>
                <a:spcPts val="0"/>
              </a:spcBef>
              <a:spcAft>
                <a:spcPts val="0"/>
              </a:spcAft>
            </a:pPr>
            <a:endParaRPr lang="en-US" sz="1800" b="1" dirty="0">
              <a:latin typeface="Times New Roman" panose="02020603050405020304" pitchFamily="18" charset="0"/>
              <a:ea typeface="Times New Roman" panose="02020603050405020304" pitchFamily="18" charset="0"/>
              <a:cs typeface="Calibri" panose="020F0502020204030204" pitchFamily="34" charset="0"/>
            </a:endParaRPr>
          </a:p>
          <a:p>
            <a:pPr marL="0" marR="0" indent="0">
              <a:lnSpc>
                <a:spcPct val="150000"/>
              </a:lnSpc>
              <a:spcBef>
                <a:spcPts val="0"/>
              </a:spcBef>
              <a:spcAft>
                <a:spcPts val="0"/>
              </a:spcAft>
            </a:pPr>
            <a:endParaRPr lang="en-US" sz="1800" b="1" dirty="0">
              <a:latin typeface="Times New Roman" panose="02020603050405020304" pitchFamily="18" charset="0"/>
              <a:ea typeface="Times New Roman" panose="02020603050405020304" pitchFamily="18" charset="0"/>
              <a:cs typeface="Calibri" panose="020F0502020204030204" pitchFamily="34" charset="0"/>
            </a:endParaRPr>
          </a:p>
          <a:p>
            <a:pPr marL="0" marR="0" indent="0">
              <a:lnSpc>
                <a:spcPct val="150000"/>
              </a:lnSpc>
              <a:spcBef>
                <a:spcPts val="0"/>
              </a:spcBef>
              <a:spcAft>
                <a:spcPts val="0"/>
              </a:spcAft>
            </a:pPr>
            <a:endParaRPr lang="en-US" sz="1800" b="1" dirty="0">
              <a:effectLst/>
              <a:latin typeface="Times New Roman" panose="02020603050405020304" pitchFamily="18" charset="0"/>
              <a:ea typeface="Times New Roman" panose="02020603050405020304" pitchFamily="18" charset="0"/>
              <a:cs typeface="Calibri" panose="020F0502020204030204" pitchFamily="34" charset="0"/>
            </a:endParaRPr>
          </a:p>
          <a:p>
            <a:pPr marL="0" indent="0">
              <a:lnSpc>
                <a:spcPct val="150000"/>
              </a:lnSpc>
              <a:spcBef>
                <a:spcPts val="0"/>
              </a:spcBef>
              <a:spcAft>
                <a:spcPts val="0"/>
              </a:spcAft>
            </a:pPr>
            <a:r>
              <a:rPr lang="en-US" sz="1800" dirty="0">
                <a:effectLst/>
                <a:latin typeface="Times New Roman" panose="02020603050405020304" pitchFamily="18" charset="0"/>
                <a:ea typeface="Times New Roman" panose="02020603050405020304" pitchFamily="18" charset="0"/>
                <a:cs typeface="Calibri" panose="020F0502020204030204" pitchFamily="34" charset="0"/>
              </a:rPr>
              <a:t>The vending machines will be located on the following buildings#: </a:t>
            </a:r>
            <a:r>
              <a:rPr lang="en-US" sz="1800" b="1" dirty="0">
                <a:effectLst/>
                <a:latin typeface="Times New Roman" panose="02020603050405020304" pitchFamily="18" charset="0"/>
                <a:ea typeface="Times New Roman" panose="02020603050405020304" pitchFamily="18" charset="0"/>
                <a:cs typeface="Calibri" panose="020F0502020204030204" pitchFamily="34" charset="0"/>
              </a:rPr>
              <a:t>817, 829, 843, 855.</a:t>
            </a:r>
            <a:endParaRPr lang="en-US" sz="1800" dirty="0">
              <a:effectLst/>
              <a:latin typeface="Times New Roman" panose="02020603050405020304" pitchFamily="18" charset="0"/>
              <a:ea typeface="Times New Roman" panose="02020603050405020304" pitchFamily="18" charset="0"/>
            </a:endParaRPr>
          </a:p>
          <a:p>
            <a:pPr marL="0" marR="0" indent="0">
              <a:lnSpc>
                <a:spcPct val="150000"/>
              </a:lnSpc>
              <a:spcBef>
                <a:spcPts val="0"/>
              </a:spcBef>
              <a:spcAft>
                <a:spcPts val="600"/>
              </a:spcAft>
            </a:pP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49C8A87E-787D-42D6-B387-93F074668D9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261726" y="2749006"/>
            <a:ext cx="6463880" cy="2858157"/>
          </a:xfrm>
          <a:prstGeom prst="rect">
            <a:avLst/>
          </a:prstGeom>
          <a:solidFill>
            <a:srgbClr val="FFFFFF">
              <a:shade val="85000"/>
            </a:srgbClr>
          </a:solidFill>
          <a:ln w="88900" cap="sq">
            <a:no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4" name="Slide Number Placeholder 3">
            <a:extLst>
              <a:ext uri="{FF2B5EF4-FFF2-40B4-BE49-F238E27FC236}">
                <a16:creationId xmlns:a16="http://schemas.microsoft.com/office/drawing/2014/main" id="{E43D0FC3-7B42-477A-9B93-25F4894F4319}"/>
              </a:ext>
            </a:extLst>
          </p:cNvPr>
          <p:cNvSpPr>
            <a:spLocks noGrp="1"/>
          </p:cNvSpPr>
          <p:nvPr>
            <p:ph type="sldNum" sz="quarter" idx="12"/>
          </p:nvPr>
        </p:nvSpPr>
        <p:spPr/>
        <p:txBody>
          <a:bodyPr/>
          <a:lstStyle/>
          <a:p>
            <a:fld id="{B873DB22-3EC6-4BBA-A9D0-7C0DAD5F8C35}" type="slidenum">
              <a:rPr lang="en-US" smtClean="0"/>
              <a:t>17</a:t>
            </a:fld>
            <a:endParaRPr lang="en-US"/>
          </a:p>
        </p:txBody>
      </p:sp>
    </p:spTree>
    <p:extLst>
      <p:ext uri="{BB962C8B-B14F-4D97-AF65-F5344CB8AC3E}">
        <p14:creationId xmlns:p14="http://schemas.microsoft.com/office/powerpoint/2010/main" val="38419254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86CE6A-4CF4-44E8-910E-38E408E9F549}"/>
              </a:ext>
            </a:extLst>
          </p:cNvPr>
          <p:cNvSpPr>
            <a:spLocks noGrp="1"/>
          </p:cNvSpPr>
          <p:nvPr>
            <p:ph type="title"/>
          </p:nvPr>
        </p:nvSpPr>
        <p:spPr/>
        <p:txBody>
          <a:bodyPr>
            <a:normAutofit/>
          </a:bodyPr>
          <a:lstStyle/>
          <a:p>
            <a:r>
              <a:rPr lang="en-US" dirty="0"/>
              <a:t>Vending machine’s locations</a:t>
            </a:r>
            <a:br>
              <a:rPr lang="en-US" dirty="0"/>
            </a:br>
            <a:r>
              <a:rPr lang="en-US" sz="2800" dirty="0"/>
              <a:t>Alternative Solutions</a:t>
            </a:r>
          </a:p>
        </p:txBody>
      </p:sp>
      <p:sp>
        <p:nvSpPr>
          <p:cNvPr id="3" name="Content Placeholder 2">
            <a:extLst>
              <a:ext uri="{FF2B5EF4-FFF2-40B4-BE49-F238E27FC236}">
                <a16:creationId xmlns:a16="http://schemas.microsoft.com/office/drawing/2014/main" id="{41565D57-7BE7-453C-B7DC-B19E83B710C0}"/>
              </a:ext>
            </a:extLst>
          </p:cNvPr>
          <p:cNvSpPr>
            <a:spLocks noGrp="1"/>
          </p:cNvSpPr>
          <p:nvPr>
            <p:ph idx="1"/>
          </p:nvPr>
        </p:nvSpPr>
        <p:spPr/>
        <p:txBody>
          <a:bodyPr>
            <a:normAutofit/>
          </a:bodyPr>
          <a:lstStyle/>
          <a:p>
            <a:r>
              <a:rPr lang="en-US" b="1" dirty="0">
                <a:latin typeface="Times New Roman" panose="02020603050405020304" pitchFamily="18" charset="0"/>
                <a:cs typeface="Times New Roman" panose="02020603050405020304" pitchFamily="18" charset="0"/>
              </a:rPr>
              <a:t>Method 2: Heuristic</a:t>
            </a:r>
          </a:p>
          <a:p>
            <a:pPr marL="0" marR="0" indent="0">
              <a:lnSpc>
                <a:spcPct val="150000"/>
              </a:lnSpc>
              <a:spcBef>
                <a:spcPts val="0"/>
              </a:spcBef>
              <a:spcAft>
                <a:spcPts val="0"/>
              </a:spcAft>
              <a:buNone/>
            </a:pPr>
            <a:r>
              <a:rPr lang="en-US" sz="1800" dirty="0">
                <a:effectLst/>
                <a:latin typeface="Times New Roman" panose="02020603050405020304" pitchFamily="18" charset="0"/>
                <a:ea typeface="Times New Roman" panose="02020603050405020304" pitchFamily="18" charset="0"/>
                <a:cs typeface="Calibri" panose="020F0502020204030204" pitchFamily="34" charset="0"/>
              </a:rPr>
              <a:t>The first step is calculating the sum of every available column in the covering matrix, which represents the summation of the number of buildings covered by the vending machine at building (j).</a:t>
            </a:r>
          </a:p>
          <a:p>
            <a:pPr marL="0" marR="0" indent="0">
              <a:lnSpc>
                <a:spcPct val="150000"/>
              </a:lnSpc>
              <a:spcBef>
                <a:spcPts val="0"/>
              </a:spcBef>
              <a:spcAft>
                <a:spcPts val="0"/>
              </a:spcAft>
              <a:buNone/>
            </a:pPr>
            <a:r>
              <a:rPr lang="en-US" sz="1800" dirty="0">
                <a:effectLst/>
                <a:latin typeface="Times New Roman" panose="02020603050405020304" pitchFamily="18" charset="0"/>
                <a:ea typeface="Times New Roman" panose="02020603050405020304" pitchFamily="18" charset="0"/>
                <a:cs typeface="Calibri" panose="020F0502020204030204" pitchFamily="34" charset="0"/>
              </a:rPr>
              <a:t>Then place a vending machine in the building with the column with the maximum sum.</a:t>
            </a:r>
          </a:p>
          <a:p>
            <a:pPr marL="0" marR="0" indent="0">
              <a:lnSpc>
                <a:spcPct val="150000"/>
              </a:lnSpc>
              <a:spcBef>
                <a:spcPts val="0"/>
              </a:spcBef>
              <a:spcAft>
                <a:spcPts val="0"/>
              </a:spcAft>
              <a:buNone/>
            </a:pPr>
            <a:r>
              <a:rPr lang="en-US" sz="1800" dirty="0">
                <a:effectLst/>
                <a:latin typeface="Times New Roman" panose="02020603050405020304" pitchFamily="18" charset="0"/>
                <a:ea typeface="Times New Roman" panose="02020603050405020304" pitchFamily="18" charset="0"/>
                <a:cs typeface="Calibri" panose="020F0502020204030204" pitchFamily="34" charset="0"/>
              </a:rPr>
              <a:t>Update the matrix by deleting the covered buildings.</a:t>
            </a:r>
          </a:p>
          <a:p>
            <a:pPr marL="0" marR="0" indent="0">
              <a:lnSpc>
                <a:spcPct val="150000"/>
              </a:lnSpc>
              <a:spcBef>
                <a:spcPts val="0"/>
              </a:spcBef>
              <a:spcAft>
                <a:spcPts val="0"/>
              </a:spcAft>
              <a:buNone/>
            </a:pPr>
            <a:r>
              <a:rPr lang="en-US" sz="1800" dirty="0">
                <a:effectLst/>
                <a:latin typeface="Times New Roman" panose="02020603050405020304" pitchFamily="18" charset="0"/>
                <a:ea typeface="Times New Roman" panose="02020603050405020304" pitchFamily="18" charset="0"/>
                <a:cs typeface="Calibri" panose="020F0502020204030204" pitchFamily="34" charset="0"/>
              </a:rPr>
              <a:t>Repeat the previous steps until covering all buildings (all the summation equal to zero).</a:t>
            </a:r>
          </a:p>
        </p:txBody>
      </p:sp>
      <p:sp>
        <p:nvSpPr>
          <p:cNvPr id="4" name="Slide Number Placeholder 3">
            <a:extLst>
              <a:ext uri="{FF2B5EF4-FFF2-40B4-BE49-F238E27FC236}">
                <a16:creationId xmlns:a16="http://schemas.microsoft.com/office/drawing/2014/main" id="{361F6115-E52E-4BAB-B849-7CE6B792C3DB}"/>
              </a:ext>
            </a:extLst>
          </p:cNvPr>
          <p:cNvSpPr>
            <a:spLocks noGrp="1"/>
          </p:cNvSpPr>
          <p:nvPr>
            <p:ph type="sldNum" sz="quarter" idx="12"/>
          </p:nvPr>
        </p:nvSpPr>
        <p:spPr/>
        <p:txBody>
          <a:bodyPr/>
          <a:lstStyle/>
          <a:p>
            <a:fld id="{B873DB22-3EC6-4BBA-A9D0-7C0DAD5F8C35}" type="slidenum">
              <a:rPr lang="en-US" smtClean="0"/>
              <a:t>18</a:t>
            </a:fld>
            <a:endParaRPr lang="en-US"/>
          </a:p>
        </p:txBody>
      </p:sp>
    </p:spTree>
    <p:extLst>
      <p:ext uri="{BB962C8B-B14F-4D97-AF65-F5344CB8AC3E}">
        <p14:creationId xmlns:p14="http://schemas.microsoft.com/office/powerpoint/2010/main" val="9115229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86CE6A-4CF4-44E8-910E-38E408E9F549}"/>
              </a:ext>
            </a:extLst>
          </p:cNvPr>
          <p:cNvSpPr>
            <a:spLocks noGrp="1"/>
          </p:cNvSpPr>
          <p:nvPr>
            <p:ph type="title"/>
          </p:nvPr>
        </p:nvSpPr>
        <p:spPr/>
        <p:txBody>
          <a:bodyPr>
            <a:normAutofit/>
          </a:bodyPr>
          <a:lstStyle/>
          <a:p>
            <a:r>
              <a:rPr lang="en-US" dirty="0"/>
              <a:t>Vending machine’s locations</a:t>
            </a:r>
            <a:br>
              <a:rPr lang="en-US" dirty="0"/>
            </a:br>
            <a:r>
              <a:rPr lang="en-US" sz="2800" dirty="0"/>
              <a:t>Alternative Solutions</a:t>
            </a:r>
          </a:p>
        </p:txBody>
      </p:sp>
      <p:sp>
        <p:nvSpPr>
          <p:cNvPr id="3" name="Content Placeholder 2">
            <a:extLst>
              <a:ext uri="{FF2B5EF4-FFF2-40B4-BE49-F238E27FC236}">
                <a16:creationId xmlns:a16="http://schemas.microsoft.com/office/drawing/2014/main" id="{41565D57-7BE7-453C-B7DC-B19E83B710C0}"/>
              </a:ext>
            </a:extLst>
          </p:cNvPr>
          <p:cNvSpPr>
            <a:spLocks noGrp="1"/>
          </p:cNvSpPr>
          <p:nvPr>
            <p:ph idx="1"/>
          </p:nvPr>
        </p:nvSpPr>
        <p:spPr/>
        <p:txBody>
          <a:bodyPr>
            <a:normAutofit/>
          </a:bodyPr>
          <a:lstStyle/>
          <a:p>
            <a:r>
              <a:rPr lang="en-US" b="1" dirty="0">
                <a:latin typeface="Times New Roman" panose="02020603050405020304" pitchFamily="18" charset="0"/>
                <a:cs typeface="Times New Roman" panose="02020603050405020304" pitchFamily="18" charset="0"/>
              </a:rPr>
              <a:t>Method 2: Heuristic</a:t>
            </a:r>
          </a:p>
          <a:p>
            <a:pPr marL="0" marR="0" indent="0">
              <a:lnSpc>
                <a:spcPct val="150000"/>
              </a:lnSpc>
              <a:spcBef>
                <a:spcPts val="0"/>
              </a:spcBef>
              <a:spcAft>
                <a:spcPts val="600"/>
              </a:spcAft>
            </a:pPr>
            <a:r>
              <a:rPr lang="en-US" sz="1800" i="1" dirty="0">
                <a:effectLst/>
                <a:latin typeface="Times New Roman" panose="02020603050405020304" pitchFamily="18" charset="0"/>
                <a:ea typeface="Times New Roman" panose="02020603050405020304" pitchFamily="18" charset="0"/>
                <a:cs typeface="Calibri" panose="020F0502020204030204" pitchFamily="34" charset="0"/>
              </a:rPr>
              <a:t> Iteration 0:</a:t>
            </a:r>
            <a:endParaRPr lang="en-US" sz="2400" dirty="0">
              <a:effectLst/>
              <a:latin typeface="Times New Roman" panose="02020603050405020304" pitchFamily="18" charset="0"/>
              <a:ea typeface="Times New Roman" panose="02020603050405020304" pitchFamily="18" charset="0"/>
            </a:endParaRPr>
          </a:p>
          <a:p>
            <a:pPr marL="0" marR="0" indent="0">
              <a:lnSpc>
                <a:spcPct val="150000"/>
              </a:lnSpc>
              <a:spcBef>
                <a:spcPts val="0"/>
              </a:spcBef>
              <a:spcAft>
                <a:spcPts val="0"/>
              </a:spcAft>
              <a:buNone/>
            </a:pPr>
            <a:endParaRPr lang="en-US" sz="1800" b="1" dirty="0">
              <a:effectLst/>
              <a:latin typeface="Times New Roman" panose="02020603050405020304" pitchFamily="18" charset="0"/>
              <a:ea typeface="Times New Roman" panose="02020603050405020304" pitchFamily="18" charset="0"/>
              <a:cs typeface="Calibri" panose="020F0502020204030204" pitchFamily="34" charset="0"/>
            </a:endParaRPr>
          </a:p>
        </p:txBody>
      </p:sp>
      <p:pic>
        <p:nvPicPr>
          <p:cNvPr id="6" name="Picture 5" descr="A picture containing chart&#10;&#10;Description automatically generated">
            <a:extLst>
              <a:ext uri="{FF2B5EF4-FFF2-40B4-BE49-F238E27FC236}">
                <a16:creationId xmlns:a16="http://schemas.microsoft.com/office/drawing/2014/main" id="{F91A3D9B-6ABC-49DF-B449-54A9EF5424C6}"/>
              </a:ext>
            </a:extLst>
          </p:cNvPr>
          <p:cNvPicPr>
            <a:picLocks noChangeAspect="1"/>
          </p:cNvPicPr>
          <p:nvPr/>
        </p:nvPicPr>
        <p:blipFill>
          <a:blip r:embed="rId2"/>
          <a:stretch>
            <a:fillRect/>
          </a:stretch>
        </p:blipFill>
        <p:spPr>
          <a:xfrm>
            <a:off x="2859733" y="2748367"/>
            <a:ext cx="6958443" cy="3915120"/>
          </a:xfrm>
          <a:prstGeom prst="rect">
            <a:avLst/>
          </a:prstGeom>
        </p:spPr>
      </p:pic>
      <p:sp>
        <p:nvSpPr>
          <p:cNvPr id="4" name="Slide Number Placeholder 3">
            <a:extLst>
              <a:ext uri="{FF2B5EF4-FFF2-40B4-BE49-F238E27FC236}">
                <a16:creationId xmlns:a16="http://schemas.microsoft.com/office/drawing/2014/main" id="{76F82B27-68F8-4D6C-9E7A-889B18BDE4A2}"/>
              </a:ext>
            </a:extLst>
          </p:cNvPr>
          <p:cNvSpPr>
            <a:spLocks noGrp="1"/>
          </p:cNvSpPr>
          <p:nvPr>
            <p:ph type="sldNum" sz="quarter" idx="12"/>
          </p:nvPr>
        </p:nvSpPr>
        <p:spPr/>
        <p:txBody>
          <a:bodyPr/>
          <a:lstStyle/>
          <a:p>
            <a:fld id="{B873DB22-3EC6-4BBA-A9D0-7C0DAD5F8C35}" type="slidenum">
              <a:rPr lang="en-US" smtClean="0"/>
              <a:t>19</a:t>
            </a:fld>
            <a:endParaRPr lang="en-US"/>
          </a:p>
        </p:txBody>
      </p:sp>
    </p:spTree>
    <p:extLst>
      <p:ext uri="{BB962C8B-B14F-4D97-AF65-F5344CB8AC3E}">
        <p14:creationId xmlns:p14="http://schemas.microsoft.com/office/powerpoint/2010/main" val="6846940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7B731-20E1-4EA2-B3C4-45967AB42BD0}"/>
              </a:ext>
            </a:extLst>
          </p:cNvPr>
          <p:cNvSpPr>
            <a:spLocks noGrp="1"/>
          </p:cNvSpPr>
          <p:nvPr>
            <p:ph type="title"/>
          </p:nvPr>
        </p:nvSpPr>
        <p:spPr/>
        <p:txBody>
          <a:bodyPr/>
          <a:lstStyle/>
          <a:p>
            <a:r>
              <a:rPr lang="en-US" dirty="0"/>
              <a:t>Acknowledgements</a:t>
            </a:r>
          </a:p>
        </p:txBody>
      </p:sp>
      <p:sp>
        <p:nvSpPr>
          <p:cNvPr id="3" name="Content Placeholder 2">
            <a:extLst>
              <a:ext uri="{FF2B5EF4-FFF2-40B4-BE49-F238E27FC236}">
                <a16:creationId xmlns:a16="http://schemas.microsoft.com/office/drawing/2014/main" id="{CB486C1E-1A52-409B-9D35-957708C8D468}"/>
              </a:ext>
            </a:extLst>
          </p:cNvPr>
          <p:cNvSpPr>
            <a:spLocks noGrp="1"/>
          </p:cNvSpPr>
          <p:nvPr>
            <p:ph idx="1"/>
          </p:nvPr>
        </p:nvSpPr>
        <p:spPr/>
        <p:txBody>
          <a:bodyPr>
            <a:normAutofit/>
          </a:bodyPr>
          <a:lstStyle/>
          <a:p>
            <a:pPr marL="0" indent="0">
              <a:buNone/>
            </a:pPr>
            <a:r>
              <a:rPr lang="en-US" dirty="0">
                <a:latin typeface="Times New Roman" panose="02020603050405020304" pitchFamily="18" charset="0"/>
                <a:cs typeface="Times New Roman" panose="02020603050405020304" pitchFamily="18" charset="0"/>
              </a:rPr>
              <a:t>First, we thank God who helps and support us throughout our life. we would like to thank our Doctor Dr. Mohammad AlDurgam for his advice and guidance throughout our project. Also, we thank both KFUPM and SE department for allowing us to reach this point in addition, we also thank Dr. Mohammed Al-Abdel aal, Dr. Anas Alghazi, and Dr. Salih Daffua for their advice and support.</a:t>
            </a:r>
          </a:p>
        </p:txBody>
      </p:sp>
      <p:sp>
        <p:nvSpPr>
          <p:cNvPr id="4" name="Slide Number Placeholder 3">
            <a:extLst>
              <a:ext uri="{FF2B5EF4-FFF2-40B4-BE49-F238E27FC236}">
                <a16:creationId xmlns:a16="http://schemas.microsoft.com/office/drawing/2014/main" id="{A4D1E84F-C81D-46EF-AA67-420F1CD952D3}"/>
              </a:ext>
            </a:extLst>
          </p:cNvPr>
          <p:cNvSpPr>
            <a:spLocks noGrp="1"/>
          </p:cNvSpPr>
          <p:nvPr>
            <p:ph type="sldNum" sz="quarter" idx="12"/>
          </p:nvPr>
        </p:nvSpPr>
        <p:spPr/>
        <p:txBody>
          <a:bodyPr/>
          <a:lstStyle/>
          <a:p>
            <a:fld id="{B873DB22-3EC6-4BBA-A9D0-7C0DAD5F8C35}" type="slidenum">
              <a:rPr lang="en-US" smtClean="0"/>
              <a:t>2</a:t>
            </a:fld>
            <a:endParaRPr lang="en-US"/>
          </a:p>
        </p:txBody>
      </p:sp>
    </p:spTree>
    <p:extLst>
      <p:ext uri="{BB962C8B-B14F-4D97-AF65-F5344CB8AC3E}">
        <p14:creationId xmlns:p14="http://schemas.microsoft.com/office/powerpoint/2010/main" val="4253336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86CE6A-4CF4-44E8-910E-38E408E9F549}"/>
              </a:ext>
            </a:extLst>
          </p:cNvPr>
          <p:cNvSpPr>
            <a:spLocks noGrp="1"/>
          </p:cNvSpPr>
          <p:nvPr>
            <p:ph type="title"/>
          </p:nvPr>
        </p:nvSpPr>
        <p:spPr/>
        <p:txBody>
          <a:bodyPr>
            <a:normAutofit/>
          </a:bodyPr>
          <a:lstStyle/>
          <a:p>
            <a:r>
              <a:rPr lang="en-US" dirty="0"/>
              <a:t>Vending machine’s locations</a:t>
            </a:r>
            <a:br>
              <a:rPr lang="en-US" dirty="0"/>
            </a:br>
            <a:r>
              <a:rPr lang="en-US" sz="2800" dirty="0"/>
              <a:t>Alternative Solutions</a:t>
            </a:r>
          </a:p>
        </p:txBody>
      </p:sp>
      <p:sp>
        <p:nvSpPr>
          <p:cNvPr id="3" name="Content Placeholder 2">
            <a:extLst>
              <a:ext uri="{FF2B5EF4-FFF2-40B4-BE49-F238E27FC236}">
                <a16:creationId xmlns:a16="http://schemas.microsoft.com/office/drawing/2014/main" id="{41565D57-7BE7-453C-B7DC-B19E83B710C0}"/>
              </a:ext>
            </a:extLst>
          </p:cNvPr>
          <p:cNvSpPr>
            <a:spLocks noGrp="1"/>
          </p:cNvSpPr>
          <p:nvPr>
            <p:ph idx="1"/>
          </p:nvPr>
        </p:nvSpPr>
        <p:spPr/>
        <p:txBody>
          <a:bodyPr>
            <a:normAutofit/>
          </a:bodyPr>
          <a:lstStyle/>
          <a:p>
            <a:r>
              <a:rPr lang="en-US" b="1" dirty="0">
                <a:latin typeface="Times New Roman" panose="02020603050405020304" pitchFamily="18" charset="0"/>
                <a:cs typeface="Times New Roman" panose="02020603050405020304" pitchFamily="18" charset="0"/>
              </a:rPr>
              <a:t>Method 2: Heuristic</a:t>
            </a:r>
          </a:p>
          <a:p>
            <a:pPr marL="0" indent="0">
              <a:lnSpc>
                <a:spcPct val="150000"/>
              </a:lnSpc>
              <a:spcBef>
                <a:spcPts val="0"/>
              </a:spcBef>
              <a:spcAft>
                <a:spcPts val="0"/>
              </a:spcAf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cs typeface="Calibri" panose="020F0502020204030204" pitchFamily="34" charset="0"/>
              </a:rPr>
              <a:t>Iteration 1:</a:t>
            </a:r>
            <a:endParaRPr lang="en-US" sz="2400" dirty="0">
              <a:effectLst/>
              <a:latin typeface="Times New Roman" panose="02020603050405020304" pitchFamily="18" charset="0"/>
              <a:ea typeface="Times New Roman" panose="02020603050405020304" pitchFamily="18" charset="0"/>
            </a:endParaRPr>
          </a:p>
          <a:p>
            <a:pPr marL="0" marR="0" indent="0">
              <a:lnSpc>
                <a:spcPct val="150000"/>
              </a:lnSpc>
              <a:spcBef>
                <a:spcPts val="0"/>
              </a:spcBef>
              <a:spcAft>
                <a:spcPts val="0"/>
              </a:spcAft>
            </a:pPr>
            <a:endParaRPr lang="en-US" sz="1800" b="1" dirty="0">
              <a:effectLst/>
              <a:latin typeface="Times New Roman" panose="02020603050405020304" pitchFamily="18" charset="0"/>
              <a:ea typeface="Times New Roman" panose="02020603050405020304" pitchFamily="18" charset="0"/>
              <a:cs typeface="Calibri" panose="020F0502020204030204" pitchFamily="34" charset="0"/>
            </a:endParaRPr>
          </a:p>
          <a:p>
            <a:pPr marL="0" marR="0" indent="0">
              <a:lnSpc>
                <a:spcPct val="150000"/>
              </a:lnSpc>
              <a:spcBef>
                <a:spcPts val="0"/>
              </a:spcBef>
              <a:spcAft>
                <a:spcPts val="0"/>
              </a:spcAft>
            </a:pPr>
            <a:endParaRPr lang="en-US" sz="1800" b="1" dirty="0">
              <a:latin typeface="Times New Roman" panose="02020603050405020304" pitchFamily="18" charset="0"/>
              <a:ea typeface="Times New Roman" panose="02020603050405020304" pitchFamily="18" charset="0"/>
              <a:cs typeface="Calibri" panose="020F0502020204030204" pitchFamily="34" charset="0"/>
            </a:endParaRPr>
          </a:p>
          <a:p>
            <a:pPr marL="0" marR="0" indent="0">
              <a:lnSpc>
                <a:spcPct val="150000"/>
              </a:lnSpc>
              <a:spcBef>
                <a:spcPts val="0"/>
              </a:spcBef>
              <a:spcAft>
                <a:spcPts val="0"/>
              </a:spcAft>
            </a:pPr>
            <a:endParaRPr lang="en-US" sz="1800" b="1" dirty="0">
              <a:latin typeface="Times New Roman" panose="02020603050405020304" pitchFamily="18" charset="0"/>
              <a:ea typeface="Times New Roman" panose="02020603050405020304" pitchFamily="18" charset="0"/>
              <a:cs typeface="Calibri" panose="020F0502020204030204" pitchFamily="34" charset="0"/>
            </a:endParaRPr>
          </a:p>
          <a:p>
            <a:pPr marL="0" marR="0" indent="0">
              <a:lnSpc>
                <a:spcPct val="150000"/>
              </a:lnSpc>
              <a:spcBef>
                <a:spcPts val="0"/>
              </a:spcBef>
              <a:spcAft>
                <a:spcPts val="0"/>
              </a:spcAft>
            </a:pPr>
            <a:endParaRPr lang="en-US" sz="1800" b="1" dirty="0">
              <a:effectLst/>
              <a:latin typeface="Times New Roman" panose="02020603050405020304" pitchFamily="18" charset="0"/>
              <a:ea typeface="Times New Roman" panose="02020603050405020304" pitchFamily="18" charset="0"/>
              <a:cs typeface="Calibri" panose="020F0502020204030204" pitchFamily="34" charset="0"/>
            </a:endParaRPr>
          </a:p>
          <a:p>
            <a:pPr marL="0" marR="0" indent="0">
              <a:lnSpc>
                <a:spcPct val="150000"/>
              </a:lnSpc>
              <a:spcBef>
                <a:spcPts val="0"/>
              </a:spcBef>
              <a:spcAft>
                <a:spcPts val="0"/>
              </a:spcAft>
            </a:pPr>
            <a:endParaRPr lang="en-US" sz="1800" b="1" dirty="0">
              <a:effectLst/>
              <a:latin typeface="Times New Roman" panose="02020603050405020304" pitchFamily="18" charset="0"/>
              <a:ea typeface="Times New Roman" panose="02020603050405020304" pitchFamily="18" charset="0"/>
              <a:cs typeface="Calibri" panose="020F0502020204030204" pitchFamily="34" charset="0"/>
            </a:endParaRPr>
          </a:p>
          <a:p>
            <a:pPr marL="0" indent="0">
              <a:lnSpc>
                <a:spcPct val="150000"/>
              </a:lnSpc>
              <a:spcBef>
                <a:spcPts val="0"/>
              </a:spcBef>
              <a:spcAft>
                <a:spcPts val="0"/>
              </a:spcAft>
            </a:pPr>
            <a:r>
              <a:rPr lang="en-US" sz="1800" i="1" dirty="0">
                <a:effectLst/>
                <a:latin typeface="Times New Roman" panose="02020603050405020304" pitchFamily="18" charset="0"/>
                <a:ea typeface="Times New Roman" panose="02020603050405020304" pitchFamily="18" charset="0"/>
                <a:cs typeface="Calibri" panose="020F0502020204030204" pitchFamily="34" charset="0"/>
              </a:rPr>
              <a:t> Iteration 2:</a:t>
            </a:r>
            <a:endParaRPr lang="en-US" sz="2400" dirty="0">
              <a:effectLst/>
              <a:latin typeface="Times New Roman" panose="02020603050405020304" pitchFamily="18" charset="0"/>
              <a:ea typeface="Times New Roman" panose="02020603050405020304" pitchFamily="18" charset="0"/>
            </a:endParaRPr>
          </a:p>
          <a:p>
            <a:pPr marL="0" marR="0" indent="0">
              <a:lnSpc>
                <a:spcPct val="150000"/>
              </a:lnSpc>
              <a:spcBef>
                <a:spcPts val="0"/>
              </a:spcBef>
              <a:spcAft>
                <a:spcPts val="0"/>
              </a:spcAft>
            </a:pPr>
            <a:endParaRPr lang="en-US" sz="1800" b="1" dirty="0">
              <a:effectLst/>
              <a:latin typeface="Times New Roman" panose="02020603050405020304" pitchFamily="18" charset="0"/>
              <a:ea typeface="Times New Roman" panose="02020603050405020304" pitchFamily="18" charset="0"/>
              <a:cs typeface="Calibri" panose="020F0502020204030204" pitchFamily="34" charset="0"/>
            </a:endParaRPr>
          </a:p>
        </p:txBody>
      </p:sp>
      <p:pic>
        <p:nvPicPr>
          <p:cNvPr id="6" name="Picture 5" descr="A screenshot of a computer&#10;&#10;Description automatically generated with medium confidence">
            <a:extLst>
              <a:ext uri="{FF2B5EF4-FFF2-40B4-BE49-F238E27FC236}">
                <a16:creationId xmlns:a16="http://schemas.microsoft.com/office/drawing/2014/main" id="{5CC9A2F0-B954-4424-9BC7-44A9B078DA65}"/>
              </a:ext>
            </a:extLst>
          </p:cNvPr>
          <p:cNvPicPr>
            <a:picLocks noChangeAspect="1"/>
          </p:cNvPicPr>
          <p:nvPr/>
        </p:nvPicPr>
        <p:blipFill>
          <a:blip r:embed="rId2"/>
          <a:stretch>
            <a:fillRect/>
          </a:stretch>
        </p:blipFill>
        <p:spPr>
          <a:xfrm>
            <a:off x="2867678" y="2728649"/>
            <a:ext cx="8080427" cy="2187214"/>
          </a:xfrm>
          <a:prstGeom prst="rect">
            <a:avLst/>
          </a:prstGeom>
        </p:spPr>
      </p:pic>
      <p:pic>
        <p:nvPicPr>
          <p:cNvPr id="8" name="Picture 7">
            <a:extLst>
              <a:ext uri="{FF2B5EF4-FFF2-40B4-BE49-F238E27FC236}">
                <a16:creationId xmlns:a16="http://schemas.microsoft.com/office/drawing/2014/main" id="{90145324-2097-4539-95E5-6D64E6E66F77}"/>
              </a:ext>
            </a:extLst>
          </p:cNvPr>
          <p:cNvPicPr>
            <a:picLocks noChangeAspect="1"/>
          </p:cNvPicPr>
          <p:nvPr/>
        </p:nvPicPr>
        <p:blipFill>
          <a:blip r:embed="rId3"/>
          <a:stretch>
            <a:fillRect/>
          </a:stretch>
        </p:blipFill>
        <p:spPr>
          <a:xfrm>
            <a:off x="2867678" y="5220153"/>
            <a:ext cx="8080426" cy="754446"/>
          </a:xfrm>
          <a:prstGeom prst="rect">
            <a:avLst/>
          </a:prstGeom>
        </p:spPr>
      </p:pic>
      <p:sp>
        <p:nvSpPr>
          <p:cNvPr id="4" name="Slide Number Placeholder 3">
            <a:extLst>
              <a:ext uri="{FF2B5EF4-FFF2-40B4-BE49-F238E27FC236}">
                <a16:creationId xmlns:a16="http://schemas.microsoft.com/office/drawing/2014/main" id="{4B28FF35-7571-439F-9280-C710BC37AF29}"/>
              </a:ext>
            </a:extLst>
          </p:cNvPr>
          <p:cNvSpPr>
            <a:spLocks noGrp="1"/>
          </p:cNvSpPr>
          <p:nvPr>
            <p:ph type="sldNum" sz="quarter" idx="12"/>
          </p:nvPr>
        </p:nvSpPr>
        <p:spPr/>
        <p:txBody>
          <a:bodyPr/>
          <a:lstStyle/>
          <a:p>
            <a:fld id="{B873DB22-3EC6-4BBA-A9D0-7C0DAD5F8C35}" type="slidenum">
              <a:rPr lang="en-US" smtClean="0"/>
              <a:t>20</a:t>
            </a:fld>
            <a:endParaRPr lang="en-US"/>
          </a:p>
        </p:txBody>
      </p:sp>
    </p:spTree>
    <p:extLst>
      <p:ext uri="{BB962C8B-B14F-4D97-AF65-F5344CB8AC3E}">
        <p14:creationId xmlns:p14="http://schemas.microsoft.com/office/powerpoint/2010/main" val="31304413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86CE6A-4CF4-44E8-910E-38E408E9F549}"/>
              </a:ext>
            </a:extLst>
          </p:cNvPr>
          <p:cNvSpPr>
            <a:spLocks noGrp="1"/>
          </p:cNvSpPr>
          <p:nvPr>
            <p:ph type="title"/>
          </p:nvPr>
        </p:nvSpPr>
        <p:spPr/>
        <p:txBody>
          <a:bodyPr>
            <a:normAutofit/>
          </a:bodyPr>
          <a:lstStyle/>
          <a:p>
            <a:r>
              <a:rPr lang="en-US" dirty="0"/>
              <a:t>Vending machine’s locations</a:t>
            </a:r>
            <a:br>
              <a:rPr lang="en-US" dirty="0"/>
            </a:br>
            <a:r>
              <a:rPr lang="en-US" sz="2800" dirty="0"/>
              <a:t>Alternative Solutions</a:t>
            </a:r>
          </a:p>
        </p:txBody>
      </p:sp>
      <p:sp>
        <p:nvSpPr>
          <p:cNvPr id="3" name="Content Placeholder 2">
            <a:extLst>
              <a:ext uri="{FF2B5EF4-FFF2-40B4-BE49-F238E27FC236}">
                <a16:creationId xmlns:a16="http://schemas.microsoft.com/office/drawing/2014/main" id="{41565D57-7BE7-453C-B7DC-B19E83B710C0}"/>
              </a:ext>
            </a:extLst>
          </p:cNvPr>
          <p:cNvSpPr>
            <a:spLocks noGrp="1"/>
          </p:cNvSpPr>
          <p:nvPr>
            <p:ph idx="1"/>
          </p:nvPr>
        </p:nvSpPr>
        <p:spPr/>
        <p:txBody>
          <a:bodyPr>
            <a:normAutofit/>
          </a:bodyPr>
          <a:lstStyle/>
          <a:p>
            <a:r>
              <a:rPr lang="en-US" b="1" dirty="0">
                <a:latin typeface="Times New Roman" panose="02020603050405020304" pitchFamily="18" charset="0"/>
                <a:cs typeface="Times New Roman" panose="02020603050405020304" pitchFamily="18" charset="0"/>
              </a:rPr>
              <a:t>Method 2: Heuristic</a:t>
            </a:r>
          </a:p>
          <a:p>
            <a:pPr marL="0" indent="0">
              <a:lnSpc>
                <a:spcPct val="150000"/>
              </a:lnSpc>
              <a:spcBef>
                <a:spcPts val="0"/>
              </a:spcBef>
              <a:spcAft>
                <a:spcPts val="0"/>
              </a:spcAf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cs typeface="Calibri" panose="020F0502020204030204" pitchFamily="34" charset="0"/>
              </a:rPr>
              <a:t>Iteration 3:</a:t>
            </a:r>
            <a:endParaRPr lang="en-US" sz="2400" dirty="0">
              <a:effectLst/>
              <a:latin typeface="Times New Roman" panose="02020603050405020304" pitchFamily="18" charset="0"/>
              <a:ea typeface="Times New Roman" panose="02020603050405020304" pitchFamily="18" charset="0"/>
            </a:endParaRPr>
          </a:p>
          <a:p>
            <a:pPr marL="0" marR="0" indent="0">
              <a:lnSpc>
                <a:spcPct val="150000"/>
              </a:lnSpc>
              <a:spcBef>
                <a:spcPts val="0"/>
              </a:spcBef>
              <a:spcAft>
                <a:spcPts val="0"/>
              </a:spcAft>
            </a:pPr>
            <a:endParaRPr lang="en-US" sz="1800" b="1" dirty="0">
              <a:effectLst/>
              <a:latin typeface="Times New Roman" panose="02020603050405020304" pitchFamily="18" charset="0"/>
              <a:ea typeface="Times New Roman" panose="02020603050405020304" pitchFamily="18" charset="0"/>
              <a:cs typeface="Calibri" panose="020F0502020204030204" pitchFamily="34" charset="0"/>
            </a:endParaRPr>
          </a:p>
          <a:p>
            <a:pPr marL="0" marR="0" indent="0">
              <a:lnSpc>
                <a:spcPct val="150000"/>
              </a:lnSpc>
              <a:spcBef>
                <a:spcPts val="0"/>
              </a:spcBef>
              <a:spcAft>
                <a:spcPts val="0"/>
              </a:spcAft>
              <a:buNone/>
            </a:pPr>
            <a:endParaRPr lang="en-US" sz="1800" b="1" dirty="0">
              <a:latin typeface="Times New Roman" panose="02020603050405020304" pitchFamily="18" charset="0"/>
              <a:ea typeface="Times New Roman" panose="02020603050405020304" pitchFamily="18" charset="0"/>
              <a:cs typeface="Calibri" panose="020F0502020204030204" pitchFamily="34" charset="0"/>
            </a:endParaRPr>
          </a:p>
          <a:p>
            <a:pPr marL="0" indent="0">
              <a:lnSpc>
                <a:spcPct val="150000"/>
              </a:lnSpc>
              <a:spcBef>
                <a:spcPts val="0"/>
              </a:spcBef>
              <a:spcAft>
                <a:spcPts val="0"/>
              </a:spcAft>
            </a:pPr>
            <a:r>
              <a:rPr lang="en-US" sz="1800" i="1" dirty="0">
                <a:effectLst/>
                <a:latin typeface="Times New Roman" panose="02020603050405020304" pitchFamily="18" charset="0"/>
                <a:ea typeface="Times New Roman" panose="02020603050405020304" pitchFamily="18" charset="0"/>
                <a:cs typeface="Calibri" panose="020F0502020204030204" pitchFamily="34" charset="0"/>
              </a:rPr>
              <a:t> Iteration 4:</a:t>
            </a:r>
            <a:endParaRPr lang="en-US" sz="2400" dirty="0">
              <a:effectLst/>
              <a:latin typeface="Times New Roman" panose="02020603050405020304" pitchFamily="18" charset="0"/>
              <a:ea typeface="Times New Roman" panose="02020603050405020304" pitchFamily="18" charset="0"/>
            </a:endParaRPr>
          </a:p>
          <a:p>
            <a:pPr marL="0" marR="0" indent="0">
              <a:lnSpc>
                <a:spcPct val="150000"/>
              </a:lnSpc>
              <a:spcBef>
                <a:spcPts val="0"/>
              </a:spcBef>
              <a:spcAft>
                <a:spcPts val="0"/>
              </a:spcAft>
            </a:pPr>
            <a:endParaRPr lang="en-US" sz="1800" b="1" dirty="0">
              <a:effectLst/>
              <a:latin typeface="Times New Roman" panose="02020603050405020304" pitchFamily="18" charset="0"/>
              <a:ea typeface="Times New Roman" panose="02020603050405020304" pitchFamily="18" charset="0"/>
              <a:cs typeface="Calibri" panose="020F0502020204030204" pitchFamily="34" charset="0"/>
            </a:endParaRPr>
          </a:p>
          <a:p>
            <a:pPr marL="0" marR="0" indent="0">
              <a:lnSpc>
                <a:spcPct val="150000"/>
              </a:lnSpc>
              <a:spcBef>
                <a:spcPts val="0"/>
              </a:spcBef>
              <a:spcAft>
                <a:spcPts val="0"/>
              </a:spcAft>
            </a:pPr>
            <a:r>
              <a:rPr lang="en-US" sz="1800" b="1" dirty="0">
                <a:latin typeface="Times New Roman" panose="02020603050405020304" pitchFamily="18" charset="0"/>
                <a:ea typeface="Times New Roman" panose="02020603050405020304" pitchFamily="18" charset="0"/>
                <a:cs typeface="Calibri" panose="020F0502020204030204" pitchFamily="34" charset="0"/>
              </a:rPr>
              <a:t> The Solution:</a:t>
            </a:r>
          </a:p>
          <a:p>
            <a:pPr marL="0" indent="0">
              <a:lnSpc>
                <a:spcPct val="150000"/>
              </a:lnSpc>
              <a:spcBef>
                <a:spcPts val="0"/>
              </a:spcBef>
              <a:spcAft>
                <a:spcPts val="0"/>
              </a:spcAft>
              <a:buNone/>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The vending machines will be located on the following buildings#: </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823, 826, 842,856.</a:t>
            </a:r>
            <a:endParaRPr lang="en-US" sz="1800" dirty="0">
              <a:effectLst/>
              <a:latin typeface="Times New Roman" panose="02020603050405020304" pitchFamily="18" charset="0"/>
              <a:ea typeface="Times New Roman" panose="02020603050405020304" pitchFamily="18" charset="0"/>
            </a:endParaRPr>
          </a:p>
        </p:txBody>
      </p:sp>
      <p:pic>
        <p:nvPicPr>
          <p:cNvPr id="4" name="Picture 3">
            <a:extLst>
              <a:ext uri="{FF2B5EF4-FFF2-40B4-BE49-F238E27FC236}">
                <a16:creationId xmlns:a16="http://schemas.microsoft.com/office/drawing/2014/main" id="{6A7955A9-6796-41AB-8F7C-C78DD1FC9D6D}"/>
              </a:ext>
            </a:extLst>
          </p:cNvPr>
          <p:cNvPicPr>
            <a:picLocks noChangeAspect="1"/>
          </p:cNvPicPr>
          <p:nvPr/>
        </p:nvPicPr>
        <p:blipFill>
          <a:blip r:embed="rId2"/>
          <a:stretch>
            <a:fillRect/>
          </a:stretch>
        </p:blipFill>
        <p:spPr>
          <a:xfrm>
            <a:off x="1203703" y="4345249"/>
            <a:ext cx="10838482" cy="392781"/>
          </a:xfrm>
          <a:prstGeom prst="rect">
            <a:avLst/>
          </a:prstGeom>
        </p:spPr>
      </p:pic>
      <p:pic>
        <p:nvPicPr>
          <p:cNvPr id="6" name="Picture 5">
            <a:extLst>
              <a:ext uri="{FF2B5EF4-FFF2-40B4-BE49-F238E27FC236}">
                <a16:creationId xmlns:a16="http://schemas.microsoft.com/office/drawing/2014/main" id="{14894136-1F74-48C2-BF7B-495B8B48B2F1}"/>
              </a:ext>
            </a:extLst>
          </p:cNvPr>
          <p:cNvPicPr>
            <a:picLocks noChangeAspect="1"/>
          </p:cNvPicPr>
          <p:nvPr/>
        </p:nvPicPr>
        <p:blipFill>
          <a:blip r:embed="rId3"/>
          <a:stretch>
            <a:fillRect/>
          </a:stretch>
        </p:blipFill>
        <p:spPr>
          <a:xfrm>
            <a:off x="1203702" y="3107449"/>
            <a:ext cx="10838482" cy="669647"/>
          </a:xfrm>
          <a:prstGeom prst="rect">
            <a:avLst/>
          </a:prstGeom>
        </p:spPr>
      </p:pic>
      <p:sp>
        <p:nvSpPr>
          <p:cNvPr id="5" name="Slide Number Placeholder 4">
            <a:extLst>
              <a:ext uri="{FF2B5EF4-FFF2-40B4-BE49-F238E27FC236}">
                <a16:creationId xmlns:a16="http://schemas.microsoft.com/office/drawing/2014/main" id="{2AC617F3-38AC-4647-BFDC-6A81CCE13C4A}"/>
              </a:ext>
            </a:extLst>
          </p:cNvPr>
          <p:cNvSpPr>
            <a:spLocks noGrp="1"/>
          </p:cNvSpPr>
          <p:nvPr>
            <p:ph type="sldNum" sz="quarter" idx="12"/>
          </p:nvPr>
        </p:nvSpPr>
        <p:spPr/>
        <p:txBody>
          <a:bodyPr/>
          <a:lstStyle/>
          <a:p>
            <a:fld id="{B873DB22-3EC6-4BBA-A9D0-7C0DAD5F8C35}" type="slidenum">
              <a:rPr lang="en-US" smtClean="0"/>
              <a:t>21</a:t>
            </a:fld>
            <a:endParaRPr lang="en-US"/>
          </a:p>
        </p:txBody>
      </p:sp>
    </p:spTree>
    <p:extLst>
      <p:ext uri="{BB962C8B-B14F-4D97-AF65-F5344CB8AC3E}">
        <p14:creationId xmlns:p14="http://schemas.microsoft.com/office/powerpoint/2010/main" val="15053709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18705-3752-4CB3-9267-90C0037C8DA4}"/>
              </a:ext>
            </a:extLst>
          </p:cNvPr>
          <p:cNvSpPr>
            <a:spLocks noGrp="1"/>
          </p:cNvSpPr>
          <p:nvPr>
            <p:ph type="title"/>
          </p:nvPr>
        </p:nvSpPr>
        <p:spPr/>
        <p:txBody>
          <a:bodyPr/>
          <a:lstStyle/>
          <a:p>
            <a:r>
              <a:rPr lang="en-US" dirty="0"/>
              <a:t>Vending machine’s locations</a:t>
            </a:r>
            <a:br>
              <a:rPr lang="en-US" dirty="0"/>
            </a:br>
            <a:r>
              <a:rPr lang="en-US" sz="2800" dirty="0"/>
              <a:t>Solution Evaluation</a:t>
            </a:r>
            <a:endParaRPr lang="en-US" dirty="0"/>
          </a:p>
        </p:txBody>
      </p:sp>
      <p:sp>
        <p:nvSpPr>
          <p:cNvPr id="3" name="Content Placeholder 2">
            <a:extLst>
              <a:ext uri="{FF2B5EF4-FFF2-40B4-BE49-F238E27FC236}">
                <a16:creationId xmlns:a16="http://schemas.microsoft.com/office/drawing/2014/main" id="{F2B4EC26-1014-4B9B-A4F1-2B9D956CE711}"/>
              </a:ext>
            </a:extLst>
          </p:cNvPr>
          <p:cNvSpPr>
            <a:spLocks noGrp="1"/>
          </p:cNvSpPr>
          <p:nvPr>
            <p:ph idx="1"/>
          </p:nvPr>
        </p:nvSpPr>
        <p:spPr>
          <a:xfrm>
            <a:off x="2208509" y="1976034"/>
            <a:ext cx="9294516" cy="4719234"/>
          </a:xfrm>
        </p:spPr>
        <p:txBody>
          <a:bodyPr>
            <a:normAutofit fontScale="92500" lnSpcReduction="20000"/>
          </a:bodyPr>
          <a:lstStyle/>
          <a:p>
            <a:pPr marL="0" indent="0">
              <a:buNone/>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Both solutions have the same number of vending machines, the difference is the locations. So, we will compare the total distance between buildings and nearest vending machines by simple Lingo code.</a:t>
            </a:r>
          </a:p>
          <a:p>
            <a:pPr marL="0" marR="0" indent="0">
              <a:lnSpc>
                <a:spcPct val="150000"/>
              </a:lnSpc>
              <a:spcBef>
                <a:spcPts val="0"/>
              </a:spcBef>
              <a:spcAft>
                <a:spcPts val="0"/>
              </a:spcAft>
              <a:buNone/>
            </a:pPr>
            <a:r>
              <a:rPr lang="en-US" sz="1800" dirty="0">
                <a:solidFill>
                  <a:srgbClr val="0000FF"/>
                </a:solidFill>
                <a:effectLst/>
                <a:latin typeface="Courier New" panose="02070309020205020404" pitchFamily="49" charset="0"/>
                <a:ea typeface="Times New Roman" panose="02020603050405020304" pitchFamily="18" charset="0"/>
              </a:rPr>
              <a:t>Sets</a:t>
            </a:r>
            <a:r>
              <a:rPr lang="en-US" sz="1800" dirty="0">
                <a:solidFill>
                  <a:srgbClr val="000000"/>
                </a:solidFill>
                <a:effectLst/>
                <a:latin typeface="Courier New" panose="02070309020205020404" pitchFamily="49" charset="0"/>
                <a:ea typeface="Times New Roman" panose="02020603050405020304" pitchFamily="18" charset="0"/>
              </a:rPr>
              <a:t>:</a:t>
            </a:r>
            <a:endParaRPr lang="en-US" sz="2400" dirty="0">
              <a:effectLst/>
              <a:latin typeface="Times New Roman" panose="02020603050405020304" pitchFamily="18" charset="0"/>
              <a:ea typeface="Times New Roman" panose="02020603050405020304" pitchFamily="18" charset="0"/>
            </a:endParaRPr>
          </a:p>
          <a:p>
            <a:pPr marL="0" marR="0" indent="0">
              <a:lnSpc>
                <a:spcPct val="150000"/>
              </a:lnSpc>
              <a:spcBef>
                <a:spcPts val="0"/>
              </a:spcBef>
              <a:spcAft>
                <a:spcPts val="0"/>
              </a:spcAft>
              <a:buNone/>
            </a:pPr>
            <a:r>
              <a:rPr lang="en-US" sz="1800" dirty="0">
                <a:solidFill>
                  <a:srgbClr val="000000"/>
                </a:solidFill>
                <a:effectLst/>
                <a:latin typeface="Courier New" panose="02070309020205020404" pitchFamily="49" charset="0"/>
                <a:ea typeface="Times New Roman" panose="02020603050405020304" pitchFamily="18" charset="0"/>
              </a:rPr>
              <a:t>b/1..43/;</a:t>
            </a:r>
            <a:endParaRPr lang="en-US" sz="2400" dirty="0">
              <a:effectLst/>
              <a:latin typeface="Times New Roman" panose="02020603050405020304" pitchFamily="18" charset="0"/>
              <a:ea typeface="Times New Roman" panose="02020603050405020304" pitchFamily="18" charset="0"/>
            </a:endParaRPr>
          </a:p>
          <a:p>
            <a:pPr marL="0" marR="0" indent="0">
              <a:lnSpc>
                <a:spcPct val="150000"/>
              </a:lnSpc>
              <a:spcBef>
                <a:spcPts val="0"/>
              </a:spcBef>
              <a:spcAft>
                <a:spcPts val="0"/>
              </a:spcAft>
              <a:buNone/>
            </a:pPr>
            <a:r>
              <a:rPr lang="en-US" sz="1800" dirty="0">
                <a:solidFill>
                  <a:srgbClr val="000000"/>
                </a:solidFill>
                <a:effectLst/>
                <a:latin typeface="Courier New" panose="02070309020205020404" pitchFamily="49" charset="0"/>
                <a:ea typeface="Times New Roman" panose="02020603050405020304" pitchFamily="18" charset="0"/>
              </a:rPr>
              <a:t>v/1..4/;</a:t>
            </a:r>
            <a:endParaRPr lang="en-US" sz="2400" dirty="0">
              <a:effectLst/>
              <a:latin typeface="Times New Roman" panose="02020603050405020304" pitchFamily="18" charset="0"/>
              <a:ea typeface="Times New Roman" panose="02020603050405020304" pitchFamily="18" charset="0"/>
            </a:endParaRPr>
          </a:p>
          <a:p>
            <a:pPr marL="0" marR="0" indent="0">
              <a:lnSpc>
                <a:spcPct val="150000"/>
              </a:lnSpc>
              <a:spcBef>
                <a:spcPts val="0"/>
              </a:spcBef>
              <a:spcAft>
                <a:spcPts val="0"/>
              </a:spcAft>
              <a:buNone/>
            </a:pPr>
            <a:r>
              <a:rPr lang="en-US" sz="1800" dirty="0" err="1">
                <a:solidFill>
                  <a:srgbClr val="000000"/>
                </a:solidFill>
                <a:effectLst/>
                <a:latin typeface="Courier New" panose="02070309020205020404" pitchFamily="49" charset="0"/>
                <a:ea typeface="Times New Roman" panose="02020603050405020304" pitchFamily="18" charset="0"/>
              </a:rPr>
              <a:t>bv</a:t>
            </a:r>
            <a:r>
              <a:rPr lang="en-US" sz="1800" dirty="0">
                <a:solidFill>
                  <a:srgbClr val="000000"/>
                </a:solidFill>
                <a:effectLst/>
                <a:latin typeface="Courier New" panose="02070309020205020404" pitchFamily="49" charset="0"/>
                <a:ea typeface="Times New Roman" panose="02020603050405020304" pitchFamily="18" charset="0"/>
              </a:rPr>
              <a:t>(</a:t>
            </a:r>
            <a:r>
              <a:rPr lang="en-US" sz="1800" dirty="0" err="1">
                <a:solidFill>
                  <a:srgbClr val="000000"/>
                </a:solidFill>
                <a:effectLst/>
                <a:latin typeface="Courier New" panose="02070309020205020404" pitchFamily="49" charset="0"/>
                <a:ea typeface="Times New Roman" panose="02020603050405020304" pitchFamily="18" charset="0"/>
              </a:rPr>
              <a:t>b,v</a:t>
            </a:r>
            <a:r>
              <a:rPr lang="en-US" sz="1800" dirty="0">
                <a:solidFill>
                  <a:srgbClr val="000000"/>
                </a:solidFill>
                <a:effectLst/>
                <a:latin typeface="Courier New" panose="02070309020205020404" pitchFamily="49" charset="0"/>
                <a:ea typeface="Times New Roman" panose="02020603050405020304" pitchFamily="18" charset="0"/>
              </a:rPr>
              <a:t>):vending;</a:t>
            </a:r>
            <a:endParaRPr lang="en-US" sz="2400" dirty="0">
              <a:effectLst/>
              <a:latin typeface="Times New Roman" panose="02020603050405020304" pitchFamily="18" charset="0"/>
              <a:ea typeface="Times New Roman" panose="02020603050405020304" pitchFamily="18" charset="0"/>
            </a:endParaRPr>
          </a:p>
          <a:p>
            <a:pPr marL="0" marR="0" indent="0">
              <a:lnSpc>
                <a:spcPct val="150000"/>
              </a:lnSpc>
              <a:spcBef>
                <a:spcPts val="0"/>
              </a:spcBef>
              <a:spcAft>
                <a:spcPts val="0"/>
              </a:spcAft>
              <a:buNone/>
            </a:pPr>
            <a:r>
              <a:rPr lang="en-US" sz="1800" dirty="0" err="1">
                <a:solidFill>
                  <a:srgbClr val="0000FF"/>
                </a:solidFill>
                <a:effectLst/>
                <a:latin typeface="Courier New" panose="02070309020205020404" pitchFamily="49" charset="0"/>
                <a:ea typeface="Times New Roman" panose="02020603050405020304" pitchFamily="18" charset="0"/>
              </a:rPr>
              <a:t>endsets</a:t>
            </a:r>
            <a:endParaRPr lang="en-US" sz="2400" dirty="0">
              <a:effectLst/>
              <a:latin typeface="Times New Roman" panose="02020603050405020304" pitchFamily="18" charset="0"/>
              <a:ea typeface="Times New Roman" panose="02020603050405020304" pitchFamily="18" charset="0"/>
            </a:endParaRPr>
          </a:p>
          <a:p>
            <a:pPr marL="0" marR="0" indent="0">
              <a:lnSpc>
                <a:spcPct val="150000"/>
              </a:lnSpc>
              <a:spcBef>
                <a:spcPts val="0"/>
              </a:spcBef>
              <a:spcAft>
                <a:spcPts val="0"/>
              </a:spcAft>
              <a:buNone/>
            </a:pPr>
            <a:r>
              <a:rPr lang="en-US" sz="1800" dirty="0">
                <a:solidFill>
                  <a:srgbClr val="0000FF"/>
                </a:solidFill>
                <a:effectLst/>
                <a:latin typeface="Courier New" panose="02070309020205020404" pitchFamily="49" charset="0"/>
                <a:ea typeface="Times New Roman" panose="02020603050405020304" pitchFamily="18" charset="0"/>
              </a:rPr>
              <a:t>data</a:t>
            </a:r>
            <a:r>
              <a:rPr lang="en-US" sz="1800" dirty="0">
                <a:solidFill>
                  <a:srgbClr val="000000"/>
                </a:solidFill>
                <a:effectLst/>
                <a:latin typeface="Courier New" panose="02070309020205020404" pitchFamily="49" charset="0"/>
                <a:ea typeface="Times New Roman" panose="02020603050405020304" pitchFamily="18" charset="0"/>
              </a:rPr>
              <a:t>:</a:t>
            </a:r>
            <a:endParaRPr lang="en-US" sz="2400" dirty="0">
              <a:effectLst/>
              <a:latin typeface="Times New Roman" panose="02020603050405020304" pitchFamily="18" charset="0"/>
              <a:ea typeface="Times New Roman" panose="02020603050405020304" pitchFamily="18" charset="0"/>
            </a:endParaRPr>
          </a:p>
          <a:p>
            <a:pPr marL="0" marR="0" indent="0">
              <a:lnSpc>
                <a:spcPct val="150000"/>
              </a:lnSpc>
              <a:spcBef>
                <a:spcPts val="0"/>
              </a:spcBef>
              <a:spcAft>
                <a:spcPts val="0"/>
              </a:spcAft>
              <a:buNone/>
            </a:pPr>
            <a:r>
              <a:rPr lang="en-US" sz="1800" dirty="0">
                <a:solidFill>
                  <a:srgbClr val="000000"/>
                </a:solidFill>
                <a:effectLst/>
                <a:latin typeface="Courier New" panose="02070309020205020404" pitchFamily="49" charset="0"/>
                <a:ea typeface="Times New Roman" panose="02020603050405020304" pitchFamily="18" charset="0"/>
              </a:rPr>
              <a:t>vending = </a:t>
            </a:r>
            <a:r>
              <a:rPr lang="en-US" sz="1800" dirty="0">
                <a:solidFill>
                  <a:srgbClr val="0000FF"/>
                </a:solidFill>
                <a:effectLst/>
                <a:latin typeface="Courier New" panose="02070309020205020404" pitchFamily="49" charset="0"/>
                <a:ea typeface="Times New Roman" panose="02020603050405020304" pitchFamily="18" charset="0"/>
              </a:rPr>
              <a:t>@OLE</a:t>
            </a:r>
            <a:r>
              <a:rPr lang="en-US" sz="1800" dirty="0">
                <a:solidFill>
                  <a:srgbClr val="000000"/>
                </a:solidFill>
                <a:effectLst/>
                <a:latin typeface="Courier New" panose="02070309020205020404" pitchFamily="49" charset="0"/>
                <a:ea typeface="Times New Roman" panose="02020603050405020304" pitchFamily="18" charset="0"/>
              </a:rPr>
              <a:t>('C:\Users\Mohammed\Desktop\ISE 490\Total Cover Distance.xlsx',’</a:t>
            </a:r>
            <a:r>
              <a:rPr lang="en-US" sz="1800" b="1" dirty="0">
                <a:solidFill>
                  <a:srgbClr val="FF0000"/>
                </a:solidFill>
                <a:effectLst/>
                <a:latin typeface="Courier New" panose="02070309020205020404" pitchFamily="49" charset="0"/>
                <a:ea typeface="Times New Roman" panose="02020603050405020304" pitchFamily="18" charset="0"/>
              </a:rPr>
              <a:t>S_1 / S_2</a:t>
            </a:r>
            <a:r>
              <a:rPr lang="en-US" sz="1800" dirty="0">
                <a:solidFill>
                  <a:srgbClr val="000000"/>
                </a:solidFill>
                <a:effectLst/>
                <a:latin typeface="Courier New" panose="02070309020205020404" pitchFamily="49" charset="0"/>
                <a:ea typeface="Times New Roman" panose="02020603050405020304" pitchFamily="18" charset="0"/>
              </a:rPr>
              <a:t>');</a:t>
            </a:r>
            <a:endParaRPr lang="en-US" sz="2400" dirty="0">
              <a:effectLst/>
              <a:latin typeface="Times New Roman" panose="02020603050405020304" pitchFamily="18" charset="0"/>
              <a:ea typeface="Times New Roman" panose="02020603050405020304" pitchFamily="18" charset="0"/>
            </a:endParaRPr>
          </a:p>
          <a:p>
            <a:pPr marL="0" marR="0" indent="0">
              <a:lnSpc>
                <a:spcPct val="150000"/>
              </a:lnSpc>
              <a:spcBef>
                <a:spcPts val="0"/>
              </a:spcBef>
              <a:spcAft>
                <a:spcPts val="0"/>
              </a:spcAft>
              <a:buNone/>
            </a:pPr>
            <a:r>
              <a:rPr lang="en-US" sz="1800" dirty="0" err="1">
                <a:solidFill>
                  <a:srgbClr val="0000FF"/>
                </a:solidFill>
                <a:effectLst/>
                <a:latin typeface="Courier New" panose="02070309020205020404" pitchFamily="49" charset="0"/>
                <a:ea typeface="Times New Roman" panose="02020603050405020304" pitchFamily="18" charset="0"/>
              </a:rPr>
              <a:t>Enddata</a:t>
            </a:r>
            <a:r>
              <a:rPr lang="ar-SA" sz="1800" dirty="0">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 </a:t>
            </a:r>
            <a:endParaRPr lang="en-US" sz="2400" dirty="0">
              <a:effectLst/>
              <a:latin typeface="Times New Roman" panose="02020603050405020304" pitchFamily="18" charset="0"/>
              <a:ea typeface="Times New Roman" panose="02020603050405020304" pitchFamily="18" charset="0"/>
            </a:endParaRPr>
          </a:p>
          <a:p>
            <a:pPr marL="0" marR="0" indent="0">
              <a:lnSpc>
                <a:spcPct val="150000"/>
              </a:lnSpc>
              <a:spcBef>
                <a:spcPts val="0"/>
              </a:spcBef>
              <a:spcAft>
                <a:spcPts val="600"/>
              </a:spcAft>
              <a:buNone/>
            </a:pPr>
            <a:r>
              <a:rPr lang="en-US" sz="1800" dirty="0">
                <a:solidFill>
                  <a:srgbClr val="0000FF"/>
                </a:solidFill>
                <a:effectLst/>
                <a:latin typeface="Courier New" panose="02070309020205020404" pitchFamily="49" charset="0"/>
                <a:ea typeface="Times New Roman" panose="02020603050405020304" pitchFamily="18" charset="0"/>
              </a:rPr>
              <a:t>Min</a:t>
            </a:r>
            <a:r>
              <a:rPr lang="ar-SA" sz="1800" dirty="0">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 = </a:t>
            </a:r>
            <a:r>
              <a:rPr lang="ar-SA" sz="1800" dirty="0">
                <a:solidFill>
                  <a:srgbClr val="0000FF"/>
                </a:solidFill>
                <a:effectLst/>
                <a:latin typeface="Courier New" panose="02070309020205020404" pitchFamily="49" charset="0"/>
                <a:ea typeface="Times New Roman" panose="02020603050405020304" pitchFamily="18" charset="0"/>
                <a:cs typeface="Courier New" panose="02070309020205020404" pitchFamily="49" charset="0"/>
              </a:rPr>
              <a:t>@</a:t>
            </a:r>
            <a:r>
              <a:rPr lang="en-US" sz="1800" dirty="0">
                <a:solidFill>
                  <a:srgbClr val="0000FF"/>
                </a:solidFill>
                <a:effectLst/>
                <a:latin typeface="Courier New" panose="02070309020205020404" pitchFamily="49" charset="0"/>
                <a:ea typeface="Times New Roman" panose="02020603050405020304" pitchFamily="18" charset="0"/>
              </a:rPr>
              <a:t>sum</a:t>
            </a:r>
            <a:r>
              <a:rPr lang="en-US" sz="1800" dirty="0">
                <a:solidFill>
                  <a:srgbClr val="000000"/>
                </a:solidFill>
                <a:effectLst/>
                <a:latin typeface="Courier New" panose="02070309020205020404" pitchFamily="49" charset="0"/>
                <a:ea typeface="Times New Roman" panose="02020603050405020304" pitchFamily="18" charset="0"/>
              </a:rPr>
              <a:t>(b(</a:t>
            </a:r>
            <a:r>
              <a:rPr lang="en-US" sz="1800" dirty="0" err="1">
                <a:solidFill>
                  <a:srgbClr val="000000"/>
                </a:solidFill>
                <a:effectLst/>
                <a:latin typeface="Courier New" panose="02070309020205020404" pitchFamily="49" charset="0"/>
                <a:ea typeface="Times New Roman" panose="02020603050405020304" pitchFamily="18" charset="0"/>
              </a:rPr>
              <a:t>i</a:t>
            </a:r>
            <a:r>
              <a:rPr lang="ar-SA" sz="1800" dirty="0">
                <a:solidFill>
                  <a:srgbClr val="000000"/>
                </a:solidFill>
                <a:effectLst/>
                <a:latin typeface="Courier New" panose="02070309020205020404" pitchFamily="49" charset="0"/>
                <a:ea typeface="Times New Roman" panose="02020603050405020304" pitchFamily="18" charset="0"/>
              </a:rPr>
              <a:t>):</a:t>
            </a:r>
            <a:r>
              <a:rPr lang="ar-SA" sz="1800" dirty="0">
                <a:solidFill>
                  <a:srgbClr val="0000FF"/>
                </a:solidFill>
                <a:effectLst/>
                <a:latin typeface="Courier New" panose="02070309020205020404" pitchFamily="49" charset="0"/>
                <a:ea typeface="Times New Roman" panose="02020603050405020304" pitchFamily="18" charset="0"/>
                <a:cs typeface="Courier New" panose="02070309020205020404" pitchFamily="49" charset="0"/>
              </a:rPr>
              <a:t>@</a:t>
            </a:r>
            <a:r>
              <a:rPr lang="en-US" sz="1800" dirty="0">
                <a:solidFill>
                  <a:srgbClr val="0000FF"/>
                </a:solidFill>
                <a:effectLst/>
                <a:latin typeface="Courier New" panose="02070309020205020404" pitchFamily="49" charset="0"/>
                <a:ea typeface="Times New Roman" panose="02020603050405020304" pitchFamily="18" charset="0"/>
              </a:rPr>
              <a:t>min</a:t>
            </a:r>
            <a:r>
              <a:rPr lang="en-US" sz="1800" dirty="0">
                <a:solidFill>
                  <a:srgbClr val="000000"/>
                </a:solidFill>
                <a:effectLst/>
                <a:latin typeface="Courier New" panose="02070309020205020404" pitchFamily="49" charset="0"/>
                <a:ea typeface="Times New Roman" panose="02020603050405020304" pitchFamily="18" charset="0"/>
              </a:rPr>
              <a:t>(v(j): vending(</a:t>
            </a:r>
            <a:r>
              <a:rPr lang="en-US" sz="1800" dirty="0" err="1">
                <a:solidFill>
                  <a:srgbClr val="000000"/>
                </a:solidFill>
                <a:effectLst/>
                <a:latin typeface="Courier New" panose="02070309020205020404" pitchFamily="49" charset="0"/>
                <a:ea typeface="Times New Roman" panose="02020603050405020304" pitchFamily="18" charset="0"/>
              </a:rPr>
              <a:t>i,j</a:t>
            </a:r>
            <a:r>
              <a:rPr lang="en-US" sz="1800" dirty="0">
                <a:solidFill>
                  <a:srgbClr val="000000"/>
                </a:solidFill>
                <a:effectLst/>
                <a:latin typeface="Courier New" panose="02070309020205020404" pitchFamily="49" charset="0"/>
                <a:ea typeface="Times New Roman" panose="02020603050405020304" pitchFamily="18" charset="0"/>
              </a:rPr>
              <a:t>)));</a:t>
            </a:r>
            <a:endParaRPr lang="en-US" sz="2400" dirty="0">
              <a:effectLst/>
              <a:latin typeface="Times New Roman" panose="02020603050405020304" pitchFamily="18" charset="0"/>
              <a:ea typeface="Times New Roman" panose="02020603050405020304" pitchFamily="18" charset="0"/>
            </a:endParaRPr>
          </a:p>
          <a:p>
            <a:pPr marL="0" indent="0">
              <a:buNone/>
            </a:pPr>
            <a:r>
              <a:rPr lang="en-US" sz="1800" dirty="0">
                <a:effectLst/>
                <a:latin typeface="Times New Roman" panose="02020603050405020304" pitchFamily="18" charset="0"/>
                <a:ea typeface="Times New Roman" panose="02020603050405020304" pitchFamily="18" charset="0"/>
                <a:cs typeface="Calibri" panose="020F0502020204030204" pitchFamily="34" charset="0"/>
              </a:rPr>
              <a:t>The total distance for method 1 (817, 829, 843,855) = 5655 meter.</a:t>
            </a:r>
            <a:endParaRPr lang="en-US" sz="1800" dirty="0">
              <a:latin typeface="Times New Roman" panose="02020603050405020304" pitchFamily="18" charset="0"/>
              <a:ea typeface="Times New Roman" panose="02020603050405020304" pitchFamily="18" charset="0"/>
              <a:cs typeface="Calibri" panose="020F0502020204030204" pitchFamily="34" charset="0"/>
            </a:endParaRPr>
          </a:p>
          <a:p>
            <a:pPr marL="0" indent="0">
              <a:buNone/>
            </a:pPr>
            <a:r>
              <a:rPr lang="en-US" sz="1800" dirty="0">
                <a:effectLst/>
                <a:latin typeface="Times New Roman" panose="02020603050405020304" pitchFamily="18" charset="0"/>
                <a:ea typeface="Times New Roman" panose="02020603050405020304" pitchFamily="18" charset="0"/>
                <a:cs typeface="Calibri" panose="020F0502020204030204" pitchFamily="34" charset="0"/>
              </a:rPr>
              <a:t>The total distance for method 2 (823, 826, 842,856) = 5745 meter.</a:t>
            </a:r>
            <a:endParaRPr lang="en-US" sz="1800" dirty="0">
              <a:latin typeface="Times New Roman" panose="02020603050405020304" pitchFamily="18" charset="0"/>
              <a:ea typeface="Times New Roman" panose="02020603050405020304" pitchFamily="18" charset="0"/>
              <a:cs typeface="Calibri" panose="020F0502020204030204" pitchFamily="34" charset="0"/>
            </a:endParaRPr>
          </a:p>
        </p:txBody>
      </p:sp>
      <p:sp>
        <p:nvSpPr>
          <p:cNvPr id="4" name="Slide Number Placeholder 3">
            <a:extLst>
              <a:ext uri="{FF2B5EF4-FFF2-40B4-BE49-F238E27FC236}">
                <a16:creationId xmlns:a16="http://schemas.microsoft.com/office/drawing/2014/main" id="{FEAD86F2-DBA2-4C8B-8E07-2F3E8B7A8C44}"/>
              </a:ext>
            </a:extLst>
          </p:cNvPr>
          <p:cNvSpPr>
            <a:spLocks noGrp="1"/>
          </p:cNvSpPr>
          <p:nvPr>
            <p:ph type="sldNum" sz="quarter" idx="12"/>
          </p:nvPr>
        </p:nvSpPr>
        <p:spPr/>
        <p:txBody>
          <a:bodyPr/>
          <a:lstStyle/>
          <a:p>
            <a:fld id="{B873DB22-3EC6-4BBA-A9D0-7C0DAD5F8C35}" type="slidenum">
              <a:rPr lang="en-US" smtClean="0"/>
              <a:t>22</a:t>
            </a:fld>
            <a:endParaRPr lang="en-US"/>
          </a:p>
        </p:txBody>
      </p:sp>
    </p:spTree>
    <p:extLst>
      <p:ext uri="{BB962C8B-B14F-4D97-AF65-F5344CB8AC3E}">
        <p14:creationId xmlns:p14="http://schemas.microsoft.com/office/powerpoint/2010/main" val="9452599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2EDCC-1E8C-4C1A-B261-E974435EE791}"/>
              </a:ext>
            </a:extLst>
          </p:cNvPr>
          <p:cNvSpPr>
            <a:spLocks noGrp="1"/>
          </p:cNvSpPr>
          <p:nvPr>
            <p:ph type="title"/>
          </p:nvPr>
        </p:nvSpPr>
        <p:spPr/>
        <p:txBody>
          <a:bodyPr/>
          <a:lstStyle/>
          <a:p>
            <a:r>
              <a:rPr lang="en-US" dirty="0"/>
              <a:t>Vending machine’s locations</a:t>
            </a:r>
            <a:br>
              <a:rPr lang="en-US" dirty="0"/>
            </a:br>
            <a:r>
              <a:rPr lang="en-US" sz="2800" dirty="0"/>
              <a:t>Best Solution Validation</a:t>
            </a:r>
            <a:endParaRPr lang="en-US" dirty="0"/>
          </a:p>
        </p:txBody>
      </p:sp>
      <p:sp>
        <p:nvSpPr>
          <p:cNvPr id="3" name="Content Placeholder 2">
            <a:extLst>
              <a:ext uri="{FF2B5EF4-FFF2-40B4-BE49-F238E27FC236}">
                <a16:creationId xmlns:a16="http://schemas.microsoft.com/office/drawing/2014/main" id="{572D7886-48E8-4612-9B36-0A81C93B06BE}"/>
              </a:ext>
            </a:extLst>
          </p:cNvPr>
          <p:cNvSpPr>
            <a:spLocks noGrp="1"/>
          </p:cNvSpPr>
          <p:nvPr>
            <p:ph idx="1"/>
          </p:nvPr>
        </p:nvSpPr>
        <p:spPr/>
        <p:txBody>
          <a:bodyPr>
            <a:normAutofit/>
          </a:bodyPr>
          <a:lstStyle/>
          <a:p>
            <a:pPr marL="0" indent="0">
              <a:buNone/>
            </a:pP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The locations from method 1 (Using an optimization program, buildings </a:t>
            </a:r>
            <a:r>
              <a:rPr lang="en-US" sz="2800" b="1" dirty="0">
                <a:effectLst/>
                <a:latin typeface="Times New Roman" panose="02020603050405020304" pitchFamily="18" charset="0"/>
                <a:ea typeface="Times New Roman" panose="02020603050405020304" pitchFamily="18" charset="0"/>
                <a:cs typeface="Times New Roman" panose="02020603050405020304" pitchFamily="18" charset="0"/>
              </a:rPr>
              <a:t>817, 829, 843,855</a:t>
            </a: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 are the best places for the vending machines.</a:t>
            </a:r>
          </a:p>
          <a:p>
            <a:pPr marL="0" indent="0">
              <a:buNone/>
            </a:pP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Where they cover all students housing and minimize the total distance and the number of the vending machines.</a:t>
            </a:r>
            <a:endParaRPr lang="en-US" sz="2800" dirty="0">
              <a:effectLst/>
              <a:latin typeface="Times New Roman" panose="02020603050405020304" pitchFamily="18" charset="0"/>
              <a:ea typeface="Times New Roman" panose="02020603050405020304" pitchFamily="18" charset="0"/>
            </a:endParaRPr>
          </a:p>
        </p:txBody>
      </p:sp>
      <p:sp>
        <p:nvSpPr>
          <p:cNvPr id="4" name="Slide Number Placeholder 3">
            <a:extLst>
              <a:ext uri="{FF2B5EF4-FFF2-40B4-BE49-F238E27FC236}">
                <a16:creationId xmlns:a16="http://schemas.microsoft.com/office/drawing/2014/main" id="{BFB1A01B-7203-48C9-8777-8C9FA3880913}"/>
              </a:ext>
            </a:extLst>
          </p:cNvPr>
          <p:cNvSpPr>
            <a:spLocks noGrp="1"/>
          </p:cNvSpPr>
          <p:nvPr>
            <p:ph type="sldNum" sz="quarter" idx="12"/>
          </p:nvPr>
        </p:nvSpPr>
        <p:spPr/>
        <p:txBody>
          <a:bodyPr/>
          <a:lstStyle/>
          <a:p>
            <a:fld id="{B873DB22-3EC6-4BBA-A9D0-7C0DAD5F8C35}" type="slidenum">
              <a:rPr lang="en-US" smtClean="0"/>
              <a:t>23</a:t>
            </a:fld>
            <a:endParaRPr lang="en-US"/>
          </a:p>
        </p:txBody>
      </p:sp>
    </p:spTree>
    <p:extLst>
      <p:ext uri="{BB962C8B-B14F-4D97-AF65-F5344CB8AC3E}">
        <p14:creationId xmlns:p14="http://schemas.microsoft.com/office/powerpoint/2010/main" val="29962657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2C9FA9A-1601-4704-AE9D-B6C872DE7C88}"/>
              </a:ext>
            </a:extLst>
          </p:cNvPr>
          <p:cNvSpPr>
            <a:spLocks noGrp="1"/>
          </p:cNvSpPr>
          <p:nvPr>
            <p:ph type="sldNum" sz="quarter" idx="12"/>
          </p:nvPr>
        </p:nvSpPr>
        <p:spPr/>
        <p:txBody>
          <a:bodyPr/>
          <a:lstStyle/>
          <a:p>
            <a:fld id="{B873DB22-3EC6-4BBA-A9D0-7C0DAD5F8C35}" type="slidenum">
              <a:rPr lang="en-US" smtClean="0"/>
              <a:pPr/>
              <a:t>24</a:t>
            </a:fld>
            <a:endParaRPr lang="en-US" dirty="0"/>
          </a:p>
        </p:txBody>
      </p:sp>
      <p:sp>
        <p:nvSpPr>
          <p:cNvPr id="6" name="TextBox 5">
            <a:extLst>
              <a:ext uri="{FF2B5EF4-FFF2-40B4-BE49-F238E27FC236}">
                <a16:creationId xmlns:a16="http://schemas.microsoft.com/office/drawing/2014/main" id="{4DA5DD0D-826A-4DB6-BE6D-CA176FD075A2}"/>
              </a:ext>
            </a:extLst>
          </p:cNvPr>
          <p:cNvSpPr txBox="1"/>
          <p:nvPr/>
        </p:nvSpPr>
        <p:spPr>
          <a:xfrm>
            <a:off x="4416104" y="3075057"/>
            <a:ext cx="6094602" cy="707886"/>
          </a:xfrm>
          <a:prstGeom prst="rect">
            <a:avLst/>
          </a:prstGeom>
          <a:noFill/>
        </p:spPr>
        <p:txBody>
          <a:bodyPr wrap="square">
            <a:spAutoFit/>
          </a:bodyPr>
          <a:lstStyle/>
          <a:p>
            <a:r>
              <a:rPr lang="en-US" sz="4000" b="1" dirty="0">
                <a:effectLst/>
                <a:latin typeface="Times New Roman" panose="02020603050405020304" pitchFamily="18" charset="0"/>
                <a:ea typeface="Times New Roman" panose="02020603050405020304" pitchFamily="18" charset="0"/>
                <a:cs typeface="Times New Roman" panose="02020603050405020304" pitchFamily="18" charset="0"/>
              </a:rPr>
              <a:t>Refill movement</a:t>
            </a:r>
          </a:p>
        </p:txBody>
      </p:sp>
    </p:spTree>
    <p:extLst>
      <p:ext uri="{BB962C8B-B14F-4D97-AF65-F5344CB8AC3E}">
        <p14:creationId xmlns:p14="http://schemas.microsoft.com/office/powerpoint/2010/main" val="38663070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86CE6A-4CF4-44E8-910E-38E408E9F549}"/>
              </a:ext>
            </a:extLst>
          </p:cNvPr>
          <p:cNvSpPr>
            <a:spLocks noGrp="1"/>
          </p:cNvSpPr>
          <p:nvPr>
            <p:ph type="title"/>
          </p:nvPr>
        </p:nvSpPr>
        <p:spPr>
          <a:xfrm>
            <a:off x="1389463" y="1014848"/>
            <a:ext cx="10018713" cy="960120"/>
          </a:xfrm>
        </p:spPr>
        <p:txBody>
          <a:bodyPr>
            <a:noAutofit/>
          </a:bodyPr>
          <a:lstStyle/>
          <a:p>
            <a:r>
              <a:rPr lang="en-US" sz="3600" b="1" dirty="0">
                <a:effectLst/>
                <a:latin typeface="Times New Roman" panose="02020603050405020304" pitchFamily="18" charset="0"/>
                <a:ea typeface="Times New Roman" panose="02020603050405020304" pitchFamily="18" charset="0"/>
                <a:cs typeface="Times New Roman" panose="02020603050405020304" pitchFamily="18" charset="0"/>
              </a:rPr>
              <a:t>Refill movement</a:t>
            </a:r>
            <a:br>
              <a:rPr lang="en-US" sz="3600" b="1" dirty="0">
                <a:effectLst/>
                <a:latin typeface="Arial" panose="020B0604020202020204" pitchFamily="34" charset="0"/>
                <a:ea typeface="Times New Roman" panose="02020603050405020304" pitchFamily="18" charset="0"/>
                <a:cs typeface="Times New Roman" panose="02020603050405020304" pitchFamily="18" charset="0"/>
              </a:rPr>
            </a:br>
            <a:endParaRPr lang="en-US" sz="3600" dirty="0"/>
          </a:p>
        </p:txBody>
      </p:sp>
      <p:sp>
        <p:nvSpPr>
          <p:cNvPr id="3" name="Content Placeholder 2">
            <a:extLst>
              <a:ext uri="{FF2B5EF4-FFF2-40B4-BE49-F238E27FC236}">
                <a16:creationId xmlns:a16="http://schemas.microsoft.com/office/drawing/2014/main" id="{41565D57-7BE7-453C-B7DC-B19E83B710C0}"/>
              </a:ext>
            </a:extLst>
          </p:cNvPr>
          <p:cNvSpPr>
            <a:spLocks noGrp="1"/>
          </p:cNvSpPr>
          <p:nvPr>
            <p:ph idx="1"/>
          </p:nvPr>
        </p:nvSpPr>
        <p:spPr/>
        <p:txBody>
          <a:bodyPr>
            <a:normAutofit/>
          </a:bodyPr>
          <a:lstStyle/>
          <a:p>
            <a:pPr>
              <a:lnSpc>
                <a:spcPct val="150000"/>
              </a:lnSpc>
              <a:spcAft>
                <a:spcPts val="60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In the Refill movement problem, our target is to come up with the lowest distance that is needed to refill the vending machines with food and drinks by using the Traveling salesman Technique. </a:t>
            </a:r>
            <a:endParaRPr lang="en-US" sz="1800" dirty="0">
              <a:effectLst/>
              <a:latin typeface="Times New Roman" panose="02020603050405020304" pitchFamily="18" charset="0"/>
              <a:ea typeface="Times New Roman" panose="02020603050405020304" pitchFamily="18" charset="0"/>
            </a:endParaRPr>
          </a:p>
          <a:p>
            <a:pPr indent="133350">
              <a:lnSpc>
                <a:spcPct val="150000"/>
              </a:lnSpc>
              <a:spcAft>
                <a:spcPts val="60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Our assumption was the food and drinks will be made at the Central kitchen starting and ending point will be at Central Kitchen.</a:t>
            </a:r>
            <a:endParaRPr lang="en-US" sz="1800" dirty="0">
              <a:effectLst/>
              <a:latin typeface="Times New Roman" panose="02020603050405020304" pitchFamily="18" charset="0"/>
              <a:ea typeface="Times New Roman" panose="02020603050405020304" pitchFamily="18" charset="0"/>
            </a:endParaRPr>
          </a:p>
          <a:p>
            <a:r>
              <a:rPr lang="en-US" sz="1800" dirty="0">
                <a:effectLst/>
                <a:latin typeface="Times New Roman" panose="02020603050405020304" pitchFamily="18" charset="0"/>
                <a:ea typeface="Calibri" panose="020F0502020204030204" pitchFamily="34" charset="0"/>
              </a:rPr>
              <a:t>The first step was to calculate the distances between the Central kitchen and the buildings that contain Vending machines, then by using the distances between the buildings that contain Vending machines and the Central Kitchen we can form a matrix distance that will help us to find the shortest distance</a:t>
            </a:r>
            <a:endParaRPr lang="en-US" sz="1200" dirty="0"/>
          </a:p>
        </p:txBody>
      </p:sp>
      <p:sp>
        <p:nvSpPr>
          <p:cNvPr id="4" name="Slide Number Placeholder 3">
            <a:extLst>
              <a:ext uri="{FF2B5EF4-FFF2-40B4-BE49-F238E27FC236}">
                <a16:creationId xmlns:a16="http://schemas.microsoft.com/office/drawing/2014/main" id="{4B7465EE-72B3-4746-9E20-B45138A87CE1}"/>
              </a:ext>
            </a:extLst>
          </p:cNvPr>
          <p:cNvSpPr>
            <a:spLocks noGrp="1"/>
          </p:cNvSpPr>
          <p:nvPr>
            <p:ph type="sldNum" sz="quarter" idx="12"/>
          </p:nvPr>
        </p:nvSpPr>
        <p:spPr/>
        <p:txBody>
          <a:bodyPr/>
          <a:lstStyle/>
          <a:p>
            <a:fld id="{B873DB22-3EC6-4BBA-A9D0-7C0DAD5F8C35}" type="slidenum">
              <a:rPr lang="en-US" smtClean="0"/>
              <a:t>25</a:t>
            </a:fld>
            <a:endParaRPr lang="en-US"/>
          </a:p>
        </p:txBody>
      </p:sp>
    </p:spTree>
    <p:extLst>
      <p:ext uri="{BB962C8B-B14F-4D97-AF65-F5344CB8AC3E}">
        <p14:creationId xmlns:p14="http://schemas.microsoft.com/office/powerpoint/2010/main" val="26571596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B5062A-23CD-4043-A806-1990626311FE}"/>
              </a:ext>
            </a:extLst>
          </p:cNvPr>
          <p:cNvSpPr>
            <a:spLocks noGrp="1"/>
          </p:cNvSpPr>
          <p:nvPr>
            <p:ph type="title"/>
          </p:nvPr>
        </p:nvSpPr>
        <p:spPr/>
        <p:txBody>
          <a:bodyPr>
            <a:normAutofit/>
          </a:bodyPr>
          <a:lstStyle/>
          <a:p>
            <a:r>
              <a:rPr lang="en-US" sz="3600" dirty="0"/>
              <a:t>The location of the vending machines</a:t>
            </a:r>
          </a:p>
        </p:txBody>
      </p:sp>
      <p:pic>
        <p:nvPicPr>
          <p:cNvPr id="4" name="Content Placeholder 3" descr="Map&#10;&#10;Description automatically generated">
            <a:extLst>
              <a:ext uri="{FF2B5EF4-FFF2-40B4-BE49-F238E27FC236}">
                <a16:creationId xmlns:a16="http://schemas.microsoft.com/office/drawing/2014/main" id="{FA0366DC-1F58-4B1B-A869-C188055CCF70}"/>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484310" y="1929539"/>
            <a:ext cx="10018713" cy="431886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3" name="Slide Number Placeholder 2">
            <a:extLst>
              <a:ext uri="{FF2B5EF4-FFF2-40B4-BE49-F238E27FC236}">
                <a16:creationId xmlns:a16="http://schemas.microsoft.com/office/drawing/2014/main" id="{7C5D4AB0-CF3E-486B-B024-7C2432249266}"/>
              </a:ext>
            </a:extLst>
          </p:cNvPr>
          <p:cNvSpPr>
            <a:spLocks noGrp="1"/>
          </p:cNvSpPr>
          <p:nvPr>
            <p:ph type="sldNum" sz="quarter" idx="12"/>
          </p:nvPr>
        </p:nvSpPr>
        <p:spPr/>
        <p:txBody>
          <a:bodyPr/>
          <a:lstStyle/>
          <a:p>
            <a:fld id="{B873DB22-3EC6-4BBA-A9D0-7C0DAD5F8C35}" type="slidenum">
              <a:rPr lang="en-US" smtClean="0"/>
              <a:t>26</a:t>
            </a:fld>
            <a:endParaRPr lang="en-US"/>
          </a:p>
        </p:txBody>
      </p:sp>
    </p:spTree>
    <p:extLst>
      <p:ext uri="{BB962C8B-B14F-4D97-AF65-F5344CB8AC3E}">
        <p14:creationId xmlns:p14="http://schemas.microsoft.com/office/powerpoint/2010/main" val="34929892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A2ED6-C75B-4971-8CE7-0D9523B5D359}"/>
              </a:ext>
            </a:extLst>
          </p:cNvPr>
          <p:cNvSpPr>
            <a:spLocks noGrp="1"/>
          </p:cNvSpPr>
          <p:nvPr>
            <p:ph type="title"/>
          </p:nvPr>
        </p:nvSpPr>
        <p:spPr>
          <a:xfrm>
            <a:off x="1760706" y="685800"/>
            <a:ext cx="9742318" cy="1752599"/>
          </a:xfrm>
        </p:spPr>
        <p:txBody>
          <a:bodyPr>
            <a:normAutofit/>
          </a:bodyPr>
          <a:lstStyle/>
          <a:p>
            <a:r>
              <a:rPr lang="en-US" sz="2400" b="1" dirty="0">
                <a:effectLst/>
                <a:latin typeface="Calibri" panose="020F0502020204030204" pitchFamily="34" charset="0"/>
                <a:ea typeface="Calibri" panose="020F0502020204030204" pitchFamily="34" charset="0"/>
                <a:cs typeface="Arial" panose="020B0604020202020204" pitchFamily="34" charset="0"/>
              </a:rPr>
              <a:t>The distances for refill movement.</a:t>
            </a:r>
            <a:endParaRPr lang="en-US" sz="4800" b="1" dirty="0"/>
          </a:p>
        </p:txBody>
      </p:sp>
      <p:graphicFrame>
        <p:nvGraphicFramePr>
          <p:cNvPr id="6" name="Content Placeholder 5">
            <a:extLst>
              <a:ext uri="{FF2B5EF4-FFF2-40B4-BE49-F238E27FC236}">
                <a16:creationId xmlns:a16="http://schemas.microsoft.com/office/drawing/2014/main" id="{334EB286-C283-4719-A839-D371CBED97C6}"/>
              </a:ext>
            </a:extLst>
          </p:cNvPr>
          <p:cNvGraphicFramePr>
            <a:graphicFrameLocks noGrp="1"/>
          </p:cNvGraphicFramePr>
          <p:nvPr>
            <p:ph idx="1"/>
          </p:nvPr>
        </p:nvGraphicFramePr>
        <p:xfrm>
          <a:off x="1760702" y="2947713"/>
          <a:ext cx="9742322" cy="2590338"/>
        </p:xfrm>
        <a:graphic>
          <a:graphicData uri="http://schemas.openxmlformats.org/drawingml/2006/table">
            <a:tbl>
              <a:tblPr rtl="1" firstRow="1" firstCol="1" bandRow="1"/>
              <a:tblGrid>
                <a:gridCol w="1651952">
                  <a:extLst>
                    <a:ext uri="{9D8B030D-6E8A-4147-A177-3AD203B41FA5}">
                      <a16:colId xmlns:a16="http://schemas.microsoft.com/office/drawing/2014/main" val="580441995"/>
                    </a:ext>
                  </a:extLst>
                </a:gridCol>
                <a:gridCol w="1439892">
                  <a:extLst>
                    <a:ext uri="{9D8B030D-6E8A-4147-A177-3AD203B41FA5}">
                      <a16:colId xmlns:a16="http://schemas.microsoft.com/office/drawing/2014/main" val="4016275376"/>
                    </a:ext>
                  </a:extLst>
                </a:gridCol>
                <a:gridCol w="1439892">
                  <a:extLst>
                    <a:ext uri="{9D8B030D-6E8A-4147-A177-3AD203B41FA5}">
                      <a16:colId xmlns:a16="http://schemas.microsoft.com/office/drawing/2014/main" val="1649584070"/>
                    </a:ext>
                  </a:extLst>
                </a:gridCol>
                <a:gridCol w="1439892">
                  <a:extLst>
                    <a:ext uri="{9D8B030D-6E8A-4147-A177-3AD203B41FA5}">
                      <a16:colId xmlns:a16="http://schemas.microsoft.com/office/drawing/2014/main" val="452255767"/>
                    </a:ext>
                  </a:extLst>
                </a:gridCol>
                <a:gridCol w="1862411">
                  <a:extLst>
                    <a:ext uri="{9D8B030D-6E8A-4147-A177-3AD203B41FA5}">
                      <a16:colId xmlns:a16="http://schemas.microsoft.com/office/drawing/2014/main" val="2934982559"/>
                    </a:ext>
                  </a:extLst>
                </a:gridCol>
                <a:gridCol w="1908283">
                  <a:extLst>
                    <a:ext uri="{9D8B030D-6E8A-4147-A177-3AD203B41FA5}">
                      <a16:colId xmlns:a16="http://schemas.microsoft.com/office/drawing/2014/main" val="3645375395"/>
                    </a:ext>
                  </a:extLst>
                </a:gridCol>
              </a:tblGrid>
              <a:tr h="431723">
                <a:tc>
                  <a:txBody>
                    <a:bodyPr/>
                    <a:lstStyle/>
                    <a:p>
                      <a:pPr algn="l" rtl="1" fontAlgn="t">
                        <a:lnSpc>
                          <a:spcPct val="107000"/>
                        </a:lnSpc>
                        <a:spcBef>
                          <a:spcPts val="0"/>
                        </a:spcBef>
                        <a:spcAft>
                          <a:spcPts val="800"/>
                        </a:spcAft>
                      </a:pPr>
                      <a:r>
                        <a:rPr lang="en-CA" sz="2100" b="0" i="0" u="none" strike="noStrike">
                          <a:effectLst/>
                          <a:latin typeface="Times New Roman" panose="02020603050405020304" pitchFamily="18" charset="0"/>
                          <a:ea typeface="Times New Roman" panose="02020603050405020304" pitchFamily="18" charset="0"/>
                          <a:cs typeface="Arial" panose="020B0604020202020204" pitchFamily="34" charset="0"/>
                        </a:rPr>
                        <a:t>817</a:t>
                      </a:r>
                      <a:endParaRPr lang="en-CA" sz="3700" b="0" i="0" u="none" strike="noStrike">
                        <a:effectLst/>
                        <a:latin typeface="Arial" panose="020B0604020202020204" pitchFamily="34" charset="0"/>
                      </a:endParaRPr>
                    </a:p>
                  </a:txBody>
                  <a:tcPr marL="141548" marR="141548" marT="1966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t">
                        <a:lnSpc>
                          <a:spcPct val="107000"/>
                        </a:lnSpc>
                        <a:spcBef>
                          <a:spcPts val="0"/>
                        </a:spcBef>
                        <a:spcAft>
                          <a:spcPts val="800"/>
                        </a:spcAft>
                      </a:pPr>
                      <a:r>
                        <a:rPr lang="en-CA" sz="2100" b="0" i="0" u="none" strike="noStrike">
                          <a:effectLst/>
                          <a:latin typeface="Times New Roman" panose="02020603050405020304" pitchFamily="18" charset="0"/>
                          <a:ea typeface="Times New Roman" panose="02020603050405020304" pitchFamily="18" charset="0"/>
                          <a:cs typeface="Arial" panose="020B0604020202020204" pitchFamily="34" charset="0"/>
                        </a:rPr>
                        <a:t>829</a:t>
                      </a:r>
                      <a:endParaRPr lang="en-CA" sz="3700" b="0" i="0" u="none" strike="noStrike">
                        <a:effectLst/>
                        <a:latin typeface="Arial" panose="020B0604020202020204" pitchFamily="34" charset="0"/>
                      </a:endParaRPr>
                    </a:p>
                  </a:txBody>
                  <a:tcPr marL="141548" marR="141548" marT="1966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t">
                        <a:lnSpc>
                          <a:spcPct val="107000"/>
                        </a:lnSpc>
                        <a:spcBef>
                          <a:spcPts val="0"/>
                        </a:spcBef>
                        <a:spcAft>
                          <a:spcPts val="800"/>
                        </a:spcAft>
                      </a:pPr>
                      <a:r>
                        <a:rPr lang="en-CA" sz="2100" b="0" i="0" u="none" strike="noStrike">
                          <a:effectLst/>
                          <a:latin typeface="Times New Roman" panose="02020603050405020304" pitchFamily="18" charset="0"/>
                          <a:ea typeface="Times New Roman" panose="02020603050405020304" pitchFamily="18" charset="0"/>
                          <a:cs typeface="Arial" panose="020B0604020202020204" pitchFamily="34" charset="0"/>
                        </a:rPr>
                        <a:t>843</a:t>
                      </a:r>
                      <a:endParaRPr lang="en-CA" sz="3700" b="0" i="0" u="none" strike="noStrike">
                        <a:effectLst/>
                        <a:latin typeface="Arial" panose="020B0604020202020204" pitchFamily="34" charset="0"/>
                      </a:endParaRPr>
                    </a:p>
                  </a:txBody>
                  <a:tcPr marL="141548" marR="141548" marT="1966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t">
                        <a:lnSpc>
                          <a:spcPct val="107000"/>
                        </a:lnSpc>
                        <a:spcBef>
                          <a:spcPts val="0"/>
                        </a:spcBef>
                        <a:spcAft>
                          <a:spcPts val="800"/>
                        </a:spcAft>
                      </a:pPr>
                      <a:r>
                        <a:rPr lang="en-CA" sz="2100" b="0" i="0" u="none" strike="noStrike">
                          <a:effectLst/>
                          <a:latin typeface="Times New Roman" panose="02020603050405020304" pitchFamily="18" charset="0"/>
                          <a:ea typeface="Times New Roman" panose="02020603050405020304" pitchFamily="18" charset="0"/>
                          <a:cs typeface="Arial" panose="020B0604020202020204" pitchFamily="34" charset="0"/>
                        </a:rPr>
                        <a:t>855</a:t>
                      </a:r>
                      <a:endParaRPr lang="en-CA" sz="3700" b="0" i="0" u="none" strike="noStrike">
                        <a:effectLst/>
                        <a:latin typeface="Arial" panose="020B0604020202020204" pitchFamily="34" charset="0"/>
                      </a:endParaRPr>
                    </a:p>
                  </a:txBody>
                  <a:tcPr marL="141548" marR="141548" marT="1966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1" fontAlgn="t">
                        <a:lnSpc>
                          <a:spcPct val="107000"/>
                        </a:lnSpc>
                        <a:spcBef>
                          <a:spcPts val="0"/>
                        </a:spcBef>
                        <a:spcAft>
                          <a:spcPts val="800"/>
                        </a:spcAft>
                      </a:pPr>
                      <a:r>
                        <a:rPr lang="en-CA" sz="2100" b="0" i="0" u="none" strike="noStrike">
                          <a:effectLst/>
                          <a:latin typeface="Times New Roman" panose="02020603050405020304" pitchFamily="18" charset="0"/>
                          <a:ea typeface="Times New Roman" panose="02020603050405020304" pitchFamily="18" charset="0"/>
                          <a:cs typeface="Arial" panose="020B0604020202020204" pitchFamily="34" charset="0"/>
                        </a:rPr>
                        <a:t>S&amp;E point</a:t>
                      </a:r>
                      <a:endParaRPr lang="en-CA" sz="3700" b="0" i="0" u="none" strike="noStrike">
                        <a:effectLst/>
                        <a:latin typeface="Arial" panose="020B0604020202020204" pitchFamily="34" charset="0"/>
                      </a:endParaRPr>
                    </a:p>
                  </a:txBody>
                  <a:tcPr marL="141548" marR="141548" marT="1966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1" fontAlgn="t">
                        <a:lnSpc>
                          <a:spcPct val="107000"/>
                        </a:lnSpc>
                        <a:spcBef>
                          <a:spcPts val="0"/>
                        </a:spcBef>
                        <a:spcAft>
                          <a:spcPts val="800"/>
                        </a:spcAft>
                      </a:pPr>
                      <a:r>
                        <a:rPr lang="en-CA" sz="2100" b="0" i="0" u="none" strike="noStrike">
                          <a:effectLst/>
                          <a:latin typeface="Times New Roman" panose="02020603050405020304" pitchFamily="18" charset="0"/>
                          <a:ea typeface="Times New Roman" panose="02020603050405020304" pitchFamily="18" charset="0"/>
                          <a:cs typeface="Arial" panose="020B0604020202020204" pitchFamily="34" charset="0"/>
                        </a:rPr>
                        <a:t>B/B</a:t>
                      </a:r>
                      <a:endParaRPr lang="en-CA" sz="3700" b="0" i="0" u="none" strike="noStrike">
                        <a:effectLst/>
                        <a:latin typeface="Arial" panose="020B0604020202020204" pitchFamily="34" charset="0"/>
                      </a:endParaRPr>
                    </a:p>
                  </a:txBody>
                  <a:tcPr marL="141548" marR="141548" marT="1966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32758869"/>
                  </a:ext>
                </a:extLst>
              </a:tr>
              <a:tr h="431723">
                <a:tc>
                  <a:txBody>
                    <a:bodyPr/>
                    <a:lstStyle/>
                    <a:p>
                      <a:pPr algn="l" rtl="1" fontAlgn="t">
                        <a:lnSpc>
                          <a:spcPct val="107000"/>
                        </a:lnSpc>
                        <a:spcBef>
                          <a:spcPts val="0"/>
                        </a:spcBef>
                        <a:spcAft>
                          <a:spcPts val="800"/>
                        </a:spcAft>
                      </a:pPr>
                      <a:r>
                        <a:rPr lang="en-CA" sz="2100" b="0" i="0" u="none" strike="noStrike" dirty="0">
                          <a:effectLst/>
                          <a:latin typeface="Times New Roman" panose="02020603050405020304" pitchFamily="18" charset="0"/>
                          <a:ea typeface="Times New Roman" panose="02020603050405020304" pitchFamily="18" charset="0"/>
                          <a:cs typeface="Arial" panose="020B0604020202020204" pitchFamily="34" charset="0"/>
                        </a:rPr>
                        <a:t>1100</a:t>
                      </a:r>
                      <a:endParaRPr lang="en-CA" sz="3700" b="0" i="0" u="none" strike="noStrike" dirty="0">
                        <a:effectLst/>
                        <a:latin typeface="Arial" panose="020B0604020202020204" pitchFamily="34" charset="0"/>
                      </a:endParaRPr>
                    </a:p>
                  </a:txBody>
                  <a:tcPr marL="141548" marR="141548" marT="1966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t">
                        <a:lnSpc>
                          <a:spcPct val="107000"/>
                        </a:lnSpc>
                        <a:spcBef>
                          <a:spcPts val="0"/>
                        </a:spcBef>
                        <a:spcAft>
                          <a:spcPts val="800"/>
                        </a:spcAft>
                      </a:pPr>
                      <a:r>
                        <a:rPr lang="en-CA" sz="2100" b="0" i="0" u="none" strike="noStrike">
                          <a:effectLst/>
                          <a:latin typeface="Times New Roman" panose="02020603050405020304" pitchFamily="18" charset="0"/>
                          <a:ea typeface="Times New Roman" panose="02020603050405020304" pitchFamily="18" charset="0"/>
                          <a:cs typeface="Arial" panose="020B0604020202020204" pitchFamily="34" charset="0"/>
                        </a:rPr>
                        <a:t>800</a:t>
                      </a:r>
                      <a:endParaRPr lang="en-CA" sz="3700" b="0" i="0" u="none" strike="noStrike">
                        <a:effectLst/>
                        <a:latin typeface="Arial" panose="020B0604020202020204" pitchFamily="34" charset="0"/>
                      </a:endParaRPr>
                    </a:p>
                  </a:txBody>
                  <a:tcPr marL="141548" marR="141548" marT="1966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t">
                        <a:lnSpc>
                          <a:spcPct val="107000"/>
                        </a:lnSpc>
                        <a:spcBef>
                          <a:spcPts val="0"/>
                        </a:spcBef>
                        <a:spcAft>
                          <a:spcPts val="800"/>
                        </a:spcAft>
                      </a:pPr>
                      <a:r>
                        <a:rPr lang="en-CA" sz="2100" b="0" i="0" u="none" strike="noStrike">
                          <a:effectLst/>
                          <a:latin typeface="Times New Roman" panose="02020603050405020304" pitchFamily="18" charset="0"/>
                          <a:ea typeface="Times New Roman" panose="02020603050405020304" pitchFamily="18" charset="0"/>
                          <a:cs typeface="Arial" panose="020B0604020202020204" pitchFamily="34" charset="0"/>
                        </a:rPr>
                        <a:t>450</a:t>
                      </a:r>
                      <a:endParaRPr lang="en-CA" sz="3700" b="0" i="0" u="none" strike="noStrike">
                        <a:effectLst/>
                        <a:latin typeface="Arial" panose="020B0604020202020204" pitchFamily="34" charset="0"/>
                      </a:endParaRPr>
                    </a:p>
                  </a:txBody>
                  <a:tcPr marL="141548" marR="141548" marT="1966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t">
                        <a:lnSpc>
                          <a:spcPct val="107000"/>
                        </a:lnSpc>
                        <a:spcBef>
                          <a:spcPts val="0"/>
                        </a:spcBef>
                        <a:spcAft>
                          <a:spcPts val="800"/>
                        </a:spcAft>
                      </a:pPr>
                      <a:r>
                        <a:rPr lang="en-CA" sz="2100" b="0" i="0" u="none" strike="noStrike" dirty="0">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rPr>
                        <a:t>750</a:t>
                      </a:r>
                      <a:endParaRPr lang="en-CA" sz="3700" b="0" i="0" u="none" strike="noStrike" dirty="0">
                        <a:solidFill>
                          <a:schemeClr val="tx1"/>
                        </a:solidFill>
                        <a:effectLst/>
                        <a:latin typeface="Arial" panose="020B0604020202020204" pitchFamily="34" charset="0"/>
                      </a:endParaRPr>
                    </a:p>
                  </a:txBody>
                  <a:tcPr marL="141548" marR="141548" marT="1966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t">
                        <a:lnSpc>
                          <a:spcPct val="107000"/>
                        </a:lnSpc>
                        <a:spcBef>
                          <a:spcPts val="0"/>
                        </a:spcBef>
                        <a:spcAft>
                          <a:spcPts val="800"/>
                        </a:spcAft>
                      </a:pPr>
                      <a:r>
                        <a:rPr lang="en-CA" sz="2100" b="0" i="0" u="none" strike="noStrike">
                          <a:effectLst/>
                          <a:latin typeface="Times New Roman" panose="02020603050405020304" pitchFamily="18" charset="0"/>
                          <a:ea typeface="Times New Roman" panose="02020603050405020304" pitchFamily="18" charset="0"/>
                          <a:cs typeface="Arial" panose="020B0604020202020204" pitchFamily="34" charset="0"/>
                        </a:rPr>
                        <a:t>0</a:t>
                      </a:r>
                      <a:endParaRPr lang="en-CA" sz="3700" b="0" i="0" u="none" strike="noStrike">
                        <a:effectLst/>
                        <a:latin typeface="Arial" panose="020B0604020202020204" pitchFamily="34" charset="0"/>
                      </a:endParaRPr>
                    </a:p>
                  </a:txBody>
                  <a:tcPr marL="141548" marR="141548" marT="1966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1" fontAlgn="t">
                        <a:lnSpc>
                          <a:spcPct val="107000"/>
                        </a:lnSpc>
                        <a:spcBef>
                          <a:spcPts val="0"/>
                        </a:spcBef>
                        <a:spcAft>
                          <a:spcPts val="800"/>
                        </a:spcAft>
                      </a:pPr>
                      <a:r>
                        <a:rPr lang="en-CA" sz="2100" b="0" i="0" u="none" strike="noStrike">
                          <a:effectLst/>
                          <a:latin typeface="Times New Roman" panose="02020603050405020304" pitchFamily="18" charset="0"/>
                          <a:ea typeface="Times New Roman" panose="02020603050405020304" pitchFamily="18" charset="0"/>
                          <a:cs typeface="Arial" panose="020B0604020202020204" pitchFamily="34" charset="0"/>
                        </a:rPr>
                        <a:t>S&amp;E point</a:t>
                      </a:r>
                      <a:endParaRPr lang="en-CA" sz="3700" b="0" i="0" u="none" strike="noStrike">
                        <a:effectLst/>
                        <a:latin typeface="Arial" panose="020B0604020202020204" pitchFamily="34" charset="0"/>
                      </a:endParaRPr>
                    </a:p>
                  </a:txBody>
                  <a:tcPr marL="141548" marR="141548" marT="1966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74589326"/>
                  </a:ext>
                </a:extLst>
              </a:tr>
              <a:tr h="431723">
                <a:tc>
                  <a:txBody>
                    <a:bodyPr/>
                    <a:lstStyle/>
                    <a:p>
                      <a:pPr algn="l" rtl="1" fontAlgn="t">
                        <a:lnSpc>
                          <a:spcPct val="107000"/>
                        </a:lnSpc>
                        <a:spcBef>
                          <a:spcPts val="0"/>
                        </a:spcBef>
                        <a:spcAft>
                          <a:spcPts val="800"/>
                        </a:spcAft>
                      </a:pPr>
                      <a:r>
                        <a:rPr lang="en-CA" sz="2100" b="0" i="0" u="none" strike="noStrike">
                          <a:effectLst/>
                          <a:latin typeface="Times New Roman" panose="02020603050405020304" pitchFamily="18" charset="0"/>
                          <a:ea typeface="Times New Roman" panose="02020603050405020304" pitchFamily="18" charset="0"/>
                          <a:cs typeface="Arial" panose="020B0604020202020204" pitchFamily="34" charset="0"/>
                        </a:rPr>
                        <a:t>840</a:t>
                      </a:r>
                      <a:endParaRPr lang="en-CA" sz="3700" b="0" i="0" u="none" strike="noStrike">
                        <a:effectLst/>
                        <a:latin typeface="Arial" panose="020B0604020202020204" pitchFamily="34" charset="0"/>
                      </a:endParaRPr>
                    </a:p>
                  </a:txBody>
                  <a:tcPr marL="141548" marR="141548" marT="1966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t">
                        <a:lnSpc>
                          <a:spcPct val="107000"/>
                        </a:lnSpc>
                        <a:spcBef>
                          <a:spcPts val="0"/>
                        </a:spcBef>
                        <a:spcAft>
                          <a:spcPts val="800"/>
                        </a:spcAft>
                      </a:pPr>
                      <a:r>
                        <a:rPr lang="en-CA" sz="2100" b="0" i="0" u="none" strike="noStrike">
                          <a:effectLst/>
                          <a:latin typeface="Times New Roman" panose="02020603050405020304" pitchFamily="18" charset="0"/>
                          <a:ea typeface="Times New Roman" panose="02020603050405020304" pitchFamily="18" charset="0"/>
                          <a:cs typeface="Arial" panose="020B0604020202020204" pitchFamily="34" charset="0"/>
                        </a:rPr>
                        <a:t>480</a:t>
                      </a:r>
                      <a:endParaRPr lang="en-CA" sz="3700" b="0" i="0" u="none" strike="noStrike">
                        <a:effectLst/>
                        <a:latin typeface="Arial" panose="020B0604020202020204" pitchFamily="34" charset="0"/>
                      </a:endParaRPr>
                    </a:p>
                  </a:txBody>
                  <a:tcPr marL="141548" marR="141548" marT="1966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t">
                        <a:lnSpc>
                          <a:spcPct val="107000"/>
                        </a:lnSpc>
                        <a:spcBef>
                          <a:spcPts val="0"/>
                        </a:spcBef>
                        <a:spcAft>
                          <a:spcPts val="800"/>
                        </a:spcAft>
                      </a:pPr>
                      <a:r>
                        <a:rPr lang="en-CA" sz="2100" b="0" i="0" u="none" strike="noStrike" dirty="0">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rPr>
                        <a:t>800</a:t>
                      </a:r>
                      <a:endParaRPr lang="en-CA" sz="3700" b="0" i="0" u="none" strike="noStrike" dirty="0">
                        <a:solidFill>
                          <a:schemeClr val="tx1"/>
                        </a:solidFill>
                        <a:effectLst/>
                        <a:latin typeface="Arial" panose="020B0604020202020204" pitchFamily="34" charset="0"/>
                      </a:endParaRPr>
                    </a:p>
                  </a:txBody>
                  <a:tcPr marL="141548" marR="141548" marT="1966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t">
                        <a:lnSpc>
                          <a:spcPct val="107000"/>
                        </a:lnSpc>
                        <a:spcBef>
                          <a:spcPts val="0"/>
                        </a:spcBef>
                        <a:spcAft>
                          <a:spcPts val="800"/>
                        </a:spcAft>
                      </a:pPr>
                      <a:r>
                        <a:rPr lang="en-CA" sz="2100" b="0" i="0" u="none" strike="noStrike">
                          <a:effectLst/>
                          <a:latin typeface="Times New Roman" panose="02020603050405020304" pitchFamily="18" charset="0"/>
                          <a:ea typeface="Times New Roman" panose="02020603050405020304" pitchFamily="18" charset="0"/>
                          <a:cs typeface="Arial" panose="020B0604020202020204" pitchFamily="34" charset="0"/>
                        </a:rPr>
                        <a:t>0</a:t>
                      </a:r>
                      <a:endParaRPr lang="en-CA" sz="3700" b="0" i="0" u="none" strike="noStrike">
                        <a:effectLst/>
                        <a:latin typeface="Arial" panose="020B0604020202020204" pitchFamily="34" charset="0"/>
                      </a:endParaRPr>
                    </a:p>
                  </a:txBody>
                  <a:tcPr marL="141548" marR="141548" marT="1966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t">
                        <a:lnSpc>
                          <a:spcPct val="107000"/>
                        </a:lnSpc>
                        <a:spcBef>
                          <a:spcPts val="0"/>
                        </a:spcBef>
                        <a:spcAft>
                          <a:spcPts val="800"/>
                        </a:spcAft>
                      </a:pPr>
                      <a:r>
                        <a:rPr lang="en-CA" sz="2100" b="0" i="0" u="none" strike="noStrike">
                          <a:effectLst/>
                          <a:latin typeface="Times New Roman" panose="02020603050405020304" pitchFamily="18" charset="0"/>
                          <a:ea typeface="Times New Roman" panose="02020603050405020304" pitchFamily="18" charset="0"/>
                          <a:cs typeface="Arial" panose="020B0604020202020204" pitchFamily="34" charset="0"/>
                        </a:rPr>
                        <a:t>750</a:t>
                      </a:r>
                      <a:endParaRPr lang="en-CA" sz="3700" b="0" i="0" u="none" strike="noStrike">
                        <a:effectLst/>
                        <a:latin typeface="Arial" panose="020B0604020202020204" pitchFamily="34" charset="0"/>
                      </a:endParaRPr>
                    </a:p>
                  </a:txBody>
                  <a:tcPr marL="141548" marR="141548" marT="1966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t">
                        <a:lnSpc>
                          <a:spcPct val="107000"/>
                        </a:lnSpc>
                        <a:spcBef>
                          <a:spcPts val="0"/>
                        </a:spcBef>
                        <a:spcAft>
                          <a:spcPts val="800"/>
                        </a:spcAft>
                      </a:pPr>
                      <a:r>
                        <a:rPr lang="en-CA" sz="2100" b="0" i="0" u="none" strike="noStrike">
                          <a:effectLst/>
                          <a:latin typeface="Times New Roman" panose="02020603050405020304" pitchFamily="18" charset="0"/>
                          <a:ea typeface="Times New Roman" panose="02020603050405020304" pitchFamily="18" charset="0"/>
                          <a:cs typeface="Arial" panose="020B0604020202020204" pitchFamily="34" charset="0"/>
                        </a:rPr>
                        <a:t>855</a:t>
                      </a:r>
                      <a:endParaRPr lang="en-CA" sz="3700" b="0" i="0" u="none" strike="noStrike">
                        <a:effectLst/>
                        <a:latin typeface="Arial" panose="020B0604020202020204" pitchFamily="34" charset="0"/>
                      </a:endParaRPr>
                    </a:p>
                  </a:txBody>
                  <a:tcPr marL="141548" marR="141548" marT="1966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29689254"/>
                  </a:ext>
                </a:extLst>
              </a:tr>
              <a:tr h="431723">
                <a:tc>
                  <a:txBody>
                    <a:bodyPr/>
                    <a:lstStyle/>
                    <a:p>
                      <a:pPr algn="l" rtl="1" fontAlgn="t">
                        <a:lnSpc>
                          <a:spcPct val="107000"/>
                        </a:lnSpc>
                        <a:spcBef>
                          <a:spcPts val="0"/>
                        </a:spcBef>
                        <a:spcAft>
                          <a:spcPts val="800"/>
                        </a:spcAft>
                      </a:pPr>
                      <a:r>
                        <a:rPr lang="en-CA" sz="2100" b="0" i="0" u="none" strike="noStrike">
                          <a:effectLst/>
                          <a:latin typeface="Times New Roman" panose="02020603050405020304" pitchFamily="18" charset="0"/>
                          <a:ea typeface="Times New Roman" panose="02020603050405020304" pitchFamily="18" charset="0"/>
                          <a:cs typeface="Arial" panose="020B0604020202020204" pitchFamily="34" charset="0"/>
                        </a:rPr>
                        <a:t>650</a:t>
                      </a:r>
                      <a:endParaRPr lang="en-CA" sz="3700" b="0" i="0" u="none" strike="noStrike">
                        <a:effectLst/>
                        <a:latin typeface="Arial" panose="020B0604020202020204" pitchFamily="34" charset="0"/>
                      </a:endParaRPr>
                    </a:p>
                  </a:txBody>
                  <a:tcPr marL="141548" marR="141548" marT="1966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t">
                        <a:lnSpc>
                          <a:spcPct val="107000"/>
                        </a:lnSpc>
                        <a:spcBef>
                          <a:spcPts val="0"/>
                        </a:spcBef>
                        <a:spcAft>
                          <a:spcPts val="800"/>
                        </a:spcAft>
                      </a:pPr>
                      <a:r>
                        <a:rPr lang="en-CA" sz="2100" b="0" i="0" u="none" strike="noStrike" dirty="0">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rPr>
                        <a:t>350</a:t>
                      </a:r>
                      <a:endParaRPr lang="en-CA" sz="3700" b="0" i="0" u="none" strike="noStrike" dirty="0">
                        <a:solidFill>
                          <a:schemeClr val="tx1"/>
                        </a:solidFill>
                        <a:effectLst/>
                        <a:latin typeface="Arial" panose="020B0604020202020204" pitchFamily="34" charset="0"/>
                      </a:endParaRPr>
                    </a:p>
                  </a:txBody>
                  <a:tcPr marL="141548" marR="141548" marT="1966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t">
                        <a:lnSpc>
                          <a:spcPct val="107000"/>
                        </a:lnSpc>
                        <a:spcBef>
                          <a:spcPts val="0"/>
                        </a:spcBef>
                        <a:spcAft>
                          <a:spcPts val="800"/>
                        </a:spcAft>
                      </a:pPr>
                      <a:r>
                        <a:rPr lang="en-CA" sz="2100" b="0" i="0" u="none" strike="noStrike">
                          <a:effectLst/>
                          <a:latin typeface="Times New Roman" panose="02020603050405020304" pitchFamily="18" charset="0"/>
                          <a:ea typeface="Times New Roman" panose="02020603050405020304" pitchFamily="18" charset="0"/>
                          <a:cs typeface="Arial" panose="020B0604020202020204" pitchFamily="34" charset="0"/>
                        </a:rPr>
                        <a:t>0</a:t>
                      </a:r>
                      <a:endParaRPr lang="en-CA" sz="3700" b="0" i="0" u="none" strike="noStrike">
                        <a:effectLst/>
                        <a:latin typeface="Arial" panose="020B0604020202020204" pitchFamily="34" charset="0"/>
                      </a:endParaRPr>
                    </a:p>
                  </a:txBody>
                  <a:tcPr marL="141548" marR="141548" marT="1966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t">
                        <a:lnSpc>
                          <a:spcPct val="107000"/>
                        </a:lnSpc>
                        <a:spcBef>
                          <a:spcPts val="0"/>
                        </a:spcBef>
                        <a:spcAft>
                          <a:spcPts val="800"/>
                        </a:spcAft>
                      </a:pPr>
                      <a:r>
                        <a:rPr lang="en-CA" sz="2100" b="0" i="0" u="none" strike="noStrike">
                          <a:effectLst/>
                          <a:latin typeface="Times New Roman" panose="02020603050405020304" pitchFamily="18" charset="0"/>
                          <a:ea typeface="Times New Roman" panose="02020603050405020304" pitchFamily="18" charset="0"/>
                          <a:cs typeface="Arial" panose="020B0604020202020204" pitchFamily="34" charset="0"/>
                        </a:rPr>
                        <a:t>800</a:t>
                      </a:r>
                      <a:endParaRPr lang="en-CA" sz="3700" b="0" i="0" u="none" strike="noStrike">
                        <a:effectLst/>
                        <a:latin typeface="Arial" panose="020B0604020202020204" pitchFamily="34" charset="0"/>
                      </a:endParaRPr>
                    </a:p>
                  </a:txBody>
                  <a:tcPr marL="141548" marR="141548" marT="1966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t">
                        <a:lnSpc>
                          <a:spcPct val="107000"/>
                        </a:lnSpc>
                        <a:spcBef>
                          <a:spcPts val="0"/>
                        </a:spcBef>
                        <a:spcAft>
                          <a:spcPts val="800"/>
                        </a:spcAft>
                      </a:pPr>
                      <a:r>
                        <a:rPr lang="en-CA" sz="2100" b="0" i="0" u="none" strike="noStrike">
                          <a:effectLst/>
                          <a:latin typeface="Times New Roman" panose="02020603050405020304" pitchFamily="18" charset="0"/>
                          <a:ea typeface="Times New Roman" panose="02020603050405020304" pitchFamily="18" charset="0"/>
                          <a:cs typeface="Arial" panose="020B0604020202020204" pitchFamily="34" charset="0"/>
                        </a:rPr>
                        <a:t>450</a:t>
                      </a:r>
                      <a:endParaRPr lang="en-CA" sz="3700" b="0" i="0" u="none" strike="noStrike">
                        <a:effectLst/>
                        <a:latin typeface="Arial" panose="020B0604020202020204" pitchFamily="34" charset="0"/>
                      </a:endParaRPr>
                    </a:p>
                  </a:txBody>
                  <a:tcPr marL="141548" marR="141548" marT="1966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t">
                        <a:lnSpc>
                          <a:spcPct val="107000"/>
                        </a:lnSpc>
                        <a:spcBef>
                          <a:spcPts val="0"/>
                        </a:spcBef>
                        <a:spcAft>
                          <a:spcPts val="800"/>
                        </a:spcAft>
                      </a:pPr>
                      <a:r>
                        <a:rPr lang="en-CA" sz="2100" b="0" i="0" u="none" strike="noStrike">
                          <a:effectLst/>
                          <a:latin typeface="Times New Roman" panose="02020603050405020304" pitchFamily="18" charset="0"/>
                          <a:ea typeface="Times New Roman" panose="02020603050405020304" pitchFamily="18" charset="0"/>
                          <a:cs typeface="Arial" panose="020B0604020202020204" pitchFamily="34" charset="0"/>
                        </a:rPr>
                        <a:t>843</a:t>
                      </a:r>
                      <a:endParaRPr lang="en-CA" sz="3700" b="0" i="0" u="none" strike="noStrike">
                        <a:effectLst/>
                        <a:latin typeface="Arial" panose="020B0604020202020204" pitchFamily="34" charset="0"/>
                      </a:endParaRPr>
                    </a:p>
                  </a:txBody>
                  <a:tcPr marL="141548" marR="141548" marT="1966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65276422"/>
                  </a:ext>
                </a:extLst>
              </a:tr>
              <a:tr h="431723">
                <a:tc>
                  <a:txBody>
                    <a:bodyPr/>
                    <a:lstStyle/>
                    <a:p>
                      <a:pPr algn="l" rtl="1" fontAlgn="t">
                        <a:lnSpc>
                          <a:spcPct val="107000"/>
                        </a:lnSpc>
                        <a:spcBef>
                          <a:spcPts val="0"/>
                        </a:spcBef>
                        <a:spcAft>
                          <a:spcPts val="800"/>
                        </a:spcAft>
                      </a:pPr>
                      <a:r>
                        <a:rPr lang="en-CA" sz="2100" b="0" i="0" u="none" strike="noStrike">
                          <a:effectLst/>
                          <a:latin typeface="Times New Roman" panose="02020603050405020304" pitchFamily="18" charset="0"/>
                          <a:ea typeface="Times New Roman" panose="02020603050405020304" pitchFamily="18" charset="0"/>
                          <a:cs typeface="Arial" panose="020B0604020202020204" pitchFamily="34" charset="0"/>
                        </a:rPr>
                        <a:t>380</a:t>
                      </a:r>
                      <a:endParaRPr lang="en-CA" sz="3700" b="0" i="0" u="none" strike="noStrike">
                        <a:effectLst/>
                        <a:latin typeface="Arial" panose="020B0604020202020204" pitchFamily="34" charset="0"/>
                      </a:endParaRPr>
                    </a:p>
                  </a:txBody>
                  <a:tcPr marL="141548" marR="141548" marT="1966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t">
                        <a:lnSpc>
                          <a:spcPct val="107000"/>
                        </a:lnSpc>
                        <a:spcBef>
                          <a:spcPts val="0"/>
                        </a:spcBef>
                        <a:spcAft>
                          <a:spcPts val="800"/>
                        </a:spcAft>
                      </a:pPr>
                      <a:r>
                        <a:rPr lang="en-CA" sz="2100" b="0" i="0" u="none" strike="noStrike">
                          <a:effectLst/>
                          <a:latin typeface="Times New Roman" panose="02020603050405020304" pitchFamily="18" charset="0"/>
                          <a:ea typeface="Times New Roman" panose="02020603050405020304" pitchFamily="18" charset="0"/>
                          <a:cs typeface="Arial" panose="020B0604020202020204" pitchFamily="34" charset="0"/>
                        </a:rPr>
                        <a:t>0</a:t>
                      </a:r>
                      <a:endParaRPr lang="en-CA" sz="3700" b="0" i="0" u="none" strike="noStrike">
                        <a:effectLst/>
                        <a:latin typeface="Arial" panose="020B0604020202020204" pitchFamily="34" charset="0"/>
                      </a:endParaRPr>
                    </a:p>
                  </a:txBody>
                  <a:tcPr marL="141548" marR="141548" marT="1966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t">
                        <a:lnSpc>
                          <a:spcPct val="107000"/>
                        </a:lnSpc>
                        <a:spcBef>
                          <a:spcPts val="0"/>
                        </a:spcBef>
                        <a:spcAft>
                          <a:spcPts val="800"/>
                        </a:spcAft>
                      </a:pPr>
                      <a:r>
                        <a:rPr lang="en-CA" sz="2100" b="0" i="0" u="none" strike="noStrike" dirty="0">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rPr>
                        <a:t>350</a:t>
                      </a:r>
                      <a:endParaRPr lang="en-CA" sz="3700" b="0" i="0" u="none" strike="noStrike" dirty="0">
                        <a:solidFill>
                          <a:schemeClr val="tx1"/>
                        </a:solidFill>
                        <a:effectLst/>
                        <a:latin typeface="Arial" panose="020B0604020202020204" pitchFamily="34" charset="0"/>
                      </a:endParaRPr>
                    </a:p>
                  </a:txBody>
                  <a:tcPr marL="141548" marR="141548" marT="1966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t">
                        <a:lnSpc>
                          <a:spcPct val="107000"/>
                        </a:lnSpc>
                        <a:spcBef>
                          <a:spcPts val="0"/>
                        </a:spcBef>
                        <a:spcAft>
                          <a:spcPts val="800"/>
                        </a:spcAft>
                      </a:pPr>
                      <a:r>
                        <a:rPr lang="en-CA" sz="2100" b="0" i="0" u="none" strike="noStrike">
                          <a:effectLst/>
                          <a:latin typeface="Times New Roman" panose="02020603050405020304" pitchFamily="18" charset="0"/>
                          <a:ea typeface="Times New Roman" panose="02020603050405020304" pitchFamily="18" charset="0"/>
                          <a:cs typeface="Arial" panose="020B0604020202020204" pitchFamily="34" charset="0"/>
                        </a:rPr>
                        <a:t>480</a:t>
                      </a:r>
                      <a:endParaRPr lang="en-CA" sz="3700" b="0" i="0" u="none" strike="noStrike">
                        <a:effectLst/>
                        <a:latin typeface="Arial" panose="020B0604020202020204" pitchFamily="34" charset="0"/>
                      </a:endParaRPr>
                    </a:p>
                  </a:txBody>
                  <a:tcPr marL="141548" marR="141548" marT="1966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t">
                        <a:lnSpc>
                          <a:spcPct val="107000"/>
                        </a:lnSpc>
                        <a:spcBef>
                          <a:spcPts val="0"/>
                        </a:spcBef>
                        <a:spcAft>
                          <a:spcPts val="800"/>
                        </a:spcAft>
                      </a:pPr>
                      <a:r>
                        <a:rPr lang="en-CA" sz="2100" b="0" i="0" u="none" strike="noStrike">
                          <a:effectLst/>
                          <a:latin typeface="Times New Roman" panose="02020603050405020304" pitchFamily="18" charset="0"/>
                          <a:ea typeface="Times New Roman" panose="02020603050405020304" pitchFamily="18" charset="0"/>
                          <a:cs typeface="Arial" panose="020B0604020202020204" pitchFamily="34" charset="0"/>
                        </a:rPr>
                        <a:t>800</a:t>
                      </a:r>
                      <a:endParaRPr lang="en-CA" sz="3700" b="0" i="0" u="none" strike="noStrike">
                        <a:effectLst/>
                        <a:latin typeface="Arial" panose="020B0604020202020204" pitchFamily="34" charset="0"/>
                      </a:endParaRPr>
                    </a:p>
                  </a:txBody>
                  <a:tcPr marL="141548" marR="141548" marT="1966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t">
                        <a:lnSpc>
                          <a:spcPct val="107000"/>
                        </a:lnSpc>
                        <a:spcBef>
                          <a:spcPts val="0"/>
                        </a:spcBef>
                        <a:spcAft>
                          <a:spcPts val="800"/>
                        </a:spcAft>
                      </a:pPr>
                      <a:r>
                        <a:rPr lang="en-CA" sz="2100" b="0" i="0" u="none" strike="noStrike">
                          <a:effectLst/>
                          <a:latin typeface="Times New Roman" panose="02020603050405020304" pitchFamily="18" charset="0"/>
                          <a:ea typeface="Times New Roman" panose="02020603050405020304" pitchFamily="18" charset="0"/>
                          <a:cs typeface="Arial" panose="020B0604020202020204" pitchFamily="34" charset="0"/>
                        </a:rPr>
                        <a:t>829</a:t>
                      </a:r>
                      <a:endParaRPr lang="en-CA" sz="3700" b="0" i="0" u="none" strike="noStrike">
                        <a:effectLst/>
                        <a:latin typeface="Arial" panose="020B0604020202020204" pitchFamily="34" charset="0"/>
                      </a:endParaRPr>
                    </a:p>
                  </a:txBody>
                  <a:tcPr marL="141548" marR="141548" marT="1966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74586497"/>
                  </a:ext>
                </a:extLst>
              </a:tr>
              <a:tr h="431723">
                <a:tc>
                  <a:txBody>
                    <a:bodyPr/>
                    <a:lstStyle/>
                    <a:p>
                      <a:pPr algn="l" rtl="1" fontAlgn="t">
                        <a:lnSpc>
                          <a:spcPct val="107000"/>
                        </a:lnSpc>
                        <a:spcBef>
                          <a:spcPts val="0"/>
                        </a:spcBef>
                        <a:spcAft>
                          <a:spcPts val="800"/>
                        </a:spcAft>
                      </a:pPr>
                      <a:r>
                        <a:rPr lang="en-CA" sz="2100" b="0" i="0" u="none" strike="noStrike">
                          <a:effectLst/>
                          <a:latin typeface="Times New Roman" panose="02020603050405020304" pitchFamily="18" charset="0"/>
                          <a:ea typeface="Times New Roman" panose="02020603050405020304" pitchFamily="18" charset="0"/>
                          <a:cs typeface="Arial" panose="020B0604020202020204" pitchFamily="34" charset="0"/>
                        </a:rPr>
                        <a:t>0</a:t>
                      </a:r>
                      <a:endParaRPr lang="en-CA" sz="3700" b="0" i="0" u="none" strike="noStrike">
                        <a:effectLst/>
                        <a:latin typeface="Arial" panose="020B0604020202020204" pitchFamily="34" charset="0"/>
                      </a:endParaRPr>
                    </a:p>
                  </a:txBody>
                  <a:tcPr marL="141548" marR="141548" marT="1966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t">
                        <a:lnSpc>
                          <a:spcPct val="107000"/>
                        </a:lnSpc>
                        <a:spcBef>
                          <a:spcPts val="0"/>
                        </a:spcBef>
                        <a:spcAft>
                          <a:spcPts val="800"/>
                        </a:spcAft>
                      </a:pPr>
                      <a:r>
                        <a:rPr lang="en-CA" sz="2100" b="0" i="0" u="none" strike="noStrike">
                          <a:effectLst/>
                          <a:latin typeface="Times New Roman" panose="02020603050405020304" pitchFamily="18" charset="0"/>
                          <a:ea typeface="Times New Roman" panose="02020603050405020304" pitchFamily="18" charset="0"/>
                          <a:cs typeface="Arial" panose="020B0604020202020204" pitchFamily="34" charset="0"/>
                        </a:rPr>
                        <a:t>380</a:t>
                      </a:r>
                      <a:endParaRPr lang="en-CA" sz="3700" b="0" i="0" u="none" strike="noStrike">
                        <a:effectLst/>
                        <a:latin typeface="Arial" panose="020B0604020202020204" pitchFamily="34" charset="0"/>
                      </a:endParaRPr>
                    </a:p>
                  </a:txBody>
                  <a:tcPr marL="141548" marR="141548" marT="1966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t">
                        <a:lnSpc>
                          <a:spcPct val="107000"/>
                        </a:lnSpc>
                        <a:spcBef>
                          <a:spcPts val="0"/>
                        </a:spcBef>
                        <a:spcAft>
                          <a:spcPts val="800"/>
                        </a:spcAft>
                      </a:pPr>
                      <a:r>
                        <a:rPr lang="en-CA" sz="2100" b="0" i="0" u="none" strike="noStrike">
                          <a:effectLst/>
                          <a:latin typeface="Times New Roman" panose="02020603050405020304" pitchFamily="18" charset="0"/>
                          <a:ea typeface="Times New Roman" panose="02020603050405020304" pitchFamily="18" charset="0"/>
                          <a:cs typeface="Arial" panose="020B0604020202020204" pitchFamily="34" charset="0"/>
                        </a:rPr>
                        <a:t>650</a:t>
                      </a:r>
                      <a:endParaRPr lang="en-CA" sz="3700" b="0" i="0" u="none" strike="noStrike">
                        <a:effectLst/>
                        <a:latin typeface="Arial" panose="020B0604020202020204" pitchFamily="34" charset="0"/>
                      </a:endParaRPr>
                    </a:p>
                  </a:txBody>
                  <a:tcPr marL="141548" marR="141548" marT="1966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t">
                        <a:lnSpc>
                          <a:spcPct val="107000"/>
                        </a:lnSpc>
                        <a:spcBef>
                          <a:spcPts val="0"/>
                        </a:spcBef>
                        <a:spcAft>
                          <a:spcPts val="800"/>
                        </a:spcAft>
                      </a:pPr>
                      <a:r>
                        <a:rPr lang="en-CA" sz="2100" b="0" i="0" u="none" strike="noStrike">
                          <a:effectLst/>
                          <a:latin typeface="Times New Roman" panose="02020603050405020304" pitchFamily="18" charset="0"/>
                          <a:ea typeface="Times New Roman" panose="02020603050405020304" pitchFamily="18" charset="0"/>
                          <a:cs typeface="Arial" panose="020B0604020202020204" pitchFamily="34" charset="0"/>
                        </a:rPr>
                        <a:t>840</a:t>
                      </a:r>
                      <a:endParaRPr lang="en-CA" sz="3700" b="0" i="0" u="none" strike="noStrike">
                        <a:effectLst/>
                        <a:latin typeface="Arial" panose="020B0604020202020204" pitchFamily="34" charset="0"/>
                      </a:endParaRPr>
                    </a:p>
                  </a:txBody>
                  <a:tcPr marL="141548" marR="141548" marT="1966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t">
                        <a:lnSpc>
                          <a:spcPct val="107000"/>
                        </a:lnSpc>
                        <a:spcBef>
                          <a:spcPts val="0"/>
                        </a:spcBef>
                        <a:spcAft>
                          <a:spcPts val="800"/>
                        </a:spcAft>
                      </a:pPr>
                      <a:r>
                        <a:rPr lang="en-CA" sz="2100" b="0" i="0" u="none" strike="noStrike">
                          <a:effectLst/>
                          <a:latin typeface="Times New Roman" panose="02020603050405020304" pitchFamily="18" charset="0"/>
                          <a:ea typeface="Times New Roman" panose="02020603050405020304" pitchFamily="18" charset="0"/>
                          <a:cs typeface="Arial" panose="020B0604020202020204" pitchFamily="34" charset="0"/>
                        </a:rPr>
                        <a:t>1100</a:t>
                      </a:r>
                      <a:endParaRPr lang="en-CA" sz="3700" b="0" i="0" u="none" strike="noStrike">
                        <a:effectLst/>
                        <a:latin typeface="Arial" panose="020B0604020202020204" pitchFamily="34" charset="0"/>
                      </a:endParaRPr>
                    </a:p>
                  </a:txBody>
                  <a:tcPr marL="141548" marR="141548" marT="1966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t">
                        <a:lnSpc>
                          <a:spcPct val="107000"/>
                        </a:lnSpc>
                        <a:spcBef>
                          <a:spcPts val="0"/>
                        </a:spcBef>
                        <a:spcAft>
                          <a:spcPts val="800"/>
                        </a:spcAft>
                      </a:pPr>
                      <a:r>
                        <a:rPr lang="en-CA" sz="2100" b="0" i="0" u="none" strike="noStrike" dirty="0">
                          <a:effectLst/>
                          <a:latin typeface="Times New Roman" panose="02020603050405020304" pitchFamily="18" charset="0"/>
                          <a:ea typeface="Times New Roman" panose="02020603050405020304" pitchFamily="18" charset="0"/>
                          <a:cs typeface="Arial" panose="020B0604020202020204" pitchFamily="34" charset="0"/>
                        </a:rPr>
                        <a:t>817</a:t>
                      </a:r>
                      <a:endParaRPr lang="en-CA" sz="3700" b="0" i="0" u="none" strike="noStrike" dirty="0">
                        <a:effectLst/>
                        <a:latin typeface="Arial" panose="020B0604020202020204" pitchFamily="34" charset="0"/>
                      </a:endParaRPr>
                    </a:p>
                  </a:txBody>
                  <a:tcPr marL="141548" marR="141548" marT="1966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54035041"/>
                  </a:ext>
                </a:extLst>
              </a:tr>
            </a:tbl>
          </a:graphicData>
        </a:graphic>
      </p:graphicFrame>
      <p:sp>
        <p:nvSpPr>
          <p:cNvPr id="3" name="Slide Number Placeholder 2">
            <a:extLst>
              <a:ext uri="{FF2B5EF4-FFF2-40B4-BE49-F238E27FC236}">
                <a16:creationId xmlns:a16="http://schemas.microsoft.com/office/drawing/2014/main" id="{97257F2B-4362-4AC8-8507-1797F499D609}"/>
              </a:ext>
            </a:extLst>
          </p:cNvPr>
          <p:cNvSpPr>
            <a:spLocks noGrp="1"/>
          </p:cNvSpPr>
          <p:nvPr>
            <p:ph type="sldNum" sz="quarter" idx="12"/>
          </p:nvPr>
        </p:nvSpPr>
        <p:spPr/>
        <p:txBody>
          <a:bodyPr/>
          <a:lstStyle/>
          <a:p>
            <a:fld id="{B873DB22-3EC6-4BBA-A9D0-7C0DAD5F8C35}" type="slidenum">
              <a:rPr lang="en-US" smtClean="0"/>
              <a:t>27</a:t>
            </a:fld>
            <a:endParaRPr lang="en-US"/>
          </a:p>
        </p:txBody>
      </p:sp>
    </p:spTree>
    <p:extLst>
      <p:ext uri="{BB962C8B-B14F-4D97-AF65-F5344CB8AC3E}">
        <p14:creationId xmlns:p14="http://schemas.microsoft.com/office/powerpoint/2010/main" val="3165798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92BA7-DDA3-4CEB-9F70-809F0A9BBC35}"/>
              </a:ext>
            </a:extLst>
          </p:cNvPr>
          <p:cNvSpPr>
            <a:spLocks noGrp="1"/>
          </p:cNvSpPr>
          <p:nvPr>
            <p:ph type="title"/>
          </p:nvPr>
        </p:nvSpPr>
        <p:spPr/>
        <p:txBody>
          <a:bodyPr>
            <a:normAutofit fontScale="90000"/>
          </a:bodyPr>
          <a:lstStyle/>
          <a:p>
            <a:r>
              <a:rPr lang="en-US" sz="3200" b="1" dirty="0">
                <a:effectLst/>
                <a:latin typeface="Times New Roman" panose="02020603050405020304" pitchFamily="18" charset="0"/>
                <a:ea typeface="Times New Roman" panose="02020603050405020304" pitchFamily="18" charset="0"/>
                <a:cs typeface="Times New Roman" panose="02020603050405020304" pitchFamily="18" charset="0"/>
              </a:rPr>
              <a:t>Refill movement</a:t>
            </a:r>
            <a:br>
              <a:rPr lang="en-US" sz="3200" b="1" dirty="0">
                <a:effectLst/>
                <a:latin typeface="Arial" panose="020B0604020202020204" pitchFamily="34" charset="0"/>
                <a:ea typeface="Times New Roman" panose="02020603050405020304" pitchFamily="18" charset="0"/>
                <a:cs typeface="Times New Roman" panose="02020603050405020304" pitchFamily="18" charset="0"/>
              </a:rPr>
            </a:br>
            <a:endParaRPr lang="en-US" sz="6000" dirty="0"/>
          </a:p>
        </p:txBody>
      </p:sp>
      <p:sp>
        <p:nvSpPr>
          <p:cNvPr id="3" name="Content Placeholder 2">
            <a:extLst>
              <a:ext uri="{FF2B5EF4-FFF2-40B4-BE49-F238E27FC236}">
                <a16:creationId xmlns:a16="http://schemas.microsoft.com/office/drawing/2014/main" id="{D0EE893F-9F71-48F4-B9E5-05CC0D3E723A}"/>
              </a:ext>
            </a:extLst>
          </p:cNvPr>
          <p:cNvSpPr>
            <a:spLocks noGrp="1"/>
          </p:cNvSpPr>
          <p:nvPr>
            <p:ph idx="1"/>
          </p:nvPr>
        </p:nvSpPr>
        <p:spPr/>
        <p:txBody>
          <a:bodyPr/>
          <a:lstStyle/>
          <a:p>
            <a:pPr>
              <a:lnSpc>
                <a:spcPct val="150000"/>
              </a:lnSpc>
              <a:spcAft>
                <a:spcPts val="60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In this section, our goal is to find the best path to reduce the total distance needed to refill the vending machines with food and drinks, to find the best path there are two methods</a:t>
            </a:r>
            <a:endParaRPr lang="en-US" sz="1800" dirty="0">
              <a:effectLst/>
              <a:latin typeface="Times New Roman" panose="02020603050405020304" pitchFamily="18" charset="0"/>
              <a:ea typeface="Times New Roman" panose="02020603050405020304" pitchFamily="18" charset="0"/>
            </a:endParaRPr>
          </a:p>
          <a:p>
            <a:pPr>
              <a:lnSpc>
                <a:spcPct val="150000"/>
              </a:lnSpc>
              <a:spcAft>
                <a:spcPts val="600"/>
              </a:spcAf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Method 1: Using an optimization program</a:t>
            </a:r>
            <a:endParaRPr lang="en-US" sz="1800" dirty="0">
              <a:effectLst/>
              <a:latin typeface="Times New Roman" panose="02020603050405020304" pitchFamily="18" charset="0"/>
              <a:ea typeface="Times New Roman" panose="02020603050405020304" pitchFamily="18" charset="0"/>
            </a:endParaRPr>
          </a:p>
          <a:p>
            <a:r>
              <a:rPr lang="en-US" sz="1800" b="1" dirty="0">
                <a:effectLst/>
                <a:latin typeface="Calibri" panose="020F0502020204030204" pitchFamily="34" charset="0"/>
                <a:ea typeface="Calibri" panose="020F0502020204030204" pitchFamily="34" charset="0"/>
                <a:cs typeface="Calibri" panose="020F0502020204030204" pitchFamily="34" charset="0"/>
              </a:rPr>
              <a:t>Method 2: </a:t>
            </a:r>
            <a:r>
              <a:rPr lang="en-US" sz="1800" b="1" dirty="0">
                <a:effectLst/>
                <a:latin typeface="Calibri" panose="020F0502020204030204" pitchFamily="34" charset="0"/>
                <a:ea typeface="Calibri" panose="020F0502020204030204" pitchFamily="34" charset="0"/>
                <a:cs typeface="Arial" panose="020B0604020202020204" pitchFamily="34" charset="0"/>
              </a:rPr>
              <a:t>Reversal Heuristic</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indent="0">
              <a:buNone/>
            </a:pPr>
            <a:endParaRPr lang="en-US" dirty="0"/>
          </a:p>
        </p:txBody>
      </p:sp>
      <p:sp>
        <p:nvSpPr>
          <p:cNvPr id="4" name="Slide Number Placeholder 3">
            <a:extLst>
              <a:ext uri="{FF2B5EF4-FFF2-40B4-BE49-F238E27FC236}">
                <a16:creationId xmlns:a16="http://schemas.microsoft.com/office/drawing/2014/main" id="{BDB27333-A38C-4053-9D69-E239B743BB67}"/>
              </a:ext>
            </a:extLst>
          </p:cNvPr>
          <p:cNvSpPr>
            <a:spLocks noGrp="1"/>
          </p:cNvSpPr>
          <p:nvPr>
            <p:ph type="sldNum" sz="quarter" idx="12"/>
          </p:nvPr>
        </p:nvSpPr>
        <p:spPr/>
        <p:txBody>
          <a:bodyPr/>
          <a:lstStyle/>
          <a:p>
            <a:fld id="{B873DB22-3EC6-4BBA-A9D0-7C0DAD5F8C35}" type="slidenum">
              <a:rPr lang="en-US" smtClean="0"/>
              <a:t>28</a:t>
            </a:fld>
            <a:endParaRPr lang="en-US"/>
          </a:p>
        </p:txBody>
      </p:sp>
    </p:spTree>
    <p:extLst>
      <p:ext uri="{BB962C8B-B14F-4D97-AF65-F5344CB8AC3E}">
        <p14:creationId xmlns:p14="http://schemas.microsoft.com/office/powerpoint/2010/main" val="31294898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FAAAE-C729-427A-9033-A767CC6D146C}"/>
              </a:ext>
            </a:extLst>
          </p:cNvPr>
          <p:cNvSpPr>
            <a:spLocks noGrp="1"/>
          </p:cNvSpPr>
          <p:nvPr>
            <p:ph type="title"/>
          </p:nvPr>
        </p:nvSpPr>
        <p:spPr/>
        <p:txBody>
          <a:bodyPr>
            <a:normAutofit/>
          </a:bodyPr>
          <a:lstStyle/>
          <a:p>
            <a:r>
              <a:rPr lang="en-US" sz="2800" b="1" dirty="0">
                <a:effectLst/>
                <a:latin typeface="Times New Roman" panose="02020603050405020304" pitchFamily="18" charset="0"/>
                <a:ea typeface="Times New Roman" panose="02020603050405020304" pitchFamily="18" charset="0"/>
                <a:cs typeface="Times New Roman" panose="02020603050405020304" pitchFamily="18" charset="0"/>
              </a:rPr>
              <a:t>Method 1: Using an optimization program (Lingo)</a:t>
            </a:r>
            <a:br>
              <a:rPr lang="en-US" sz="2800" b="1" dirty="0">
                <a:effectLst/>
                <a:latin typeface="Times New Roman" panose="02020603050405020304" pitchFamily="18" charset="0"/>
                <a:ea typeface="Times New Roman" panose="02020603050405020304" pitchFamily="18" charset="0"/>
              </a:rPr>
            </a:br>
            <a:endParaRPr lang="en-US" sz="5400" b="1"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ABD0BFE-329F-4D08-B7FD-4CF3DF514416}"/>
                  </a:ext>
                </a:extLst>
              </p:cNvPr>
              <p:cNvSpPr>
                <a:spLocks noGrp="1"/>
              </p:cNvSpPr>
              <p:nvPr>
                <p:ph idx="1"/>
              </p:nvPr>
            </p:nvSpPr>
            <p:spPr>
              <a:xfrm>
                <a:off x="1484311" y="2255003"/>
                <a:ext cx="5556570" cy="3993396"/>
              </a:xfrm>
            </p:spPr>
            <p:txBody>
              <a:bodyPr>
                <a:normAutofit fontScale="55000" lnSpcReduction="20000"/>
              </a:bodyPr>
              <a:lstStyle/>
              <a:p>
                <a:pPr>
                  <a:lnSpc>
                    <a:spcPct val="150000"/>
                  </a:lnSpc>
                  <a:spcAft>
                    <a:spcPts val="600"/>
                  </a:spcAft>
                </a:pPr>
                <a:r>
                  <a:rPr lang="en-US" sz="2900" b="1" dirty="0">
                    <a:effectLst/>
                    <a:latin typeface="Times New Roman" panose="02020603050405020304" pitchFamily="18" charset="0"/>
                    <a:ea typeface="Times New Roman" panose="02020603050405020304" pitchFamily="18" charset="0"/>
                    <a:cs typeface="Times New Roman" panose="02020603050405020304" pitchFamily="18" charset="0"/>
                  </a:rPr>
                  <a:t>Parameters:</a:t>
                </a:r>
                <a:endParaRPr lang="en-US" sz="2900" b="1" dirty="0">
                  <a:effectLst/>
                  <a:latin typeface="Times New Roman" panose="02020603050405020304" pitchFamily="18" charset="0"/>
                  <a:ea typeface="Times New Roman" panose="02020603050405020304" pitchFamily="18" charset="0"/>
                </a:endParaRPr>
              </a:p>
              <a:p>
                <a:pPr indent="133350">
                  <a:lnSpc>
                    <a:spcPct val="150000"/>
                  </a:lnSpc>
                  <a:spcAft>
                    <a:spcPts val="600"/>
                  </a:spcAft>
                </a:pP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i</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and j, represent the location of the building machines and starting and ending point.</a:t>
                </a:r>
                <a:endParaRPr lang="en-US" dirty="0">
                  <a:effectLst/>
                  <a:latin typeface="Times New Roman" panose="02020603050405020304" pitchFamily="18" charset="0"/>
                  <a:ea typeface="Times New Roman" panose="02020603050405020304" pitchFamily="18" charset="0"/>
                </a:endParaRPr>
              </a:p>
              <a:p>
                <a:pPr indent="133350">
                  <a:lnSpc>
                    <a:spcPct val="150000"/>
                  </a:lnSpc>
                  <a:spcAft>
                    <a:spcPts val="600"/>
                  </a:spcAft>
                </a:pP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i</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j </a:t>
                </a:r>
                <a14:m>
                  <m:oMath xmlns:m="http://schemas.openxmlformats.org/officeDocument/2006/math">
                    <m:r>
                      <a:rPr lang="en-US" i="1">
                        <a:effectLst/>
                        <a:latin typeface="Cambria Math" panose="02040503050406030204" pitchFamily="18" charset="0"/>
                        <a:ea typeface="Times New Roman" panose="02020603050405020304" pitchFamily="18" charset="0"/>
                        <a:cs typeface="Times New Roman" panose="02020603050405020304" pitchFamily="18" charset="0"/>
                      </a:rPr>
                      <m:t>∈</m:t>
                    </m:r>
                    <m:d>
                      <m:dPr>
                        <m:begChr m:val="{"/>
                        <m:endChr m:val="}"/>
                        <m:ctrlPr>
                          <a:rPr lang="en-US"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i="1">
                            <a:effectLst/>
                            <a:latin typeface="Cambria Math" panose="02040503050406030204" pitchFamily="18" charset="0"/>
                            <a:ea typeface="Times New Roman" panose="02020603050405020304" pitchFamily="18" charset="0"/>
                            <a:cs typeface="Times New Roman" panose="02020603050405020304" pitchFamily="18" charset="0"/>
                          </a:rPr>
                          <m:t>1….5</m:t>
                        </m:r>
                      </m:e>
                    </m:d>
                  </m:oMath>
                </a14:m>
                <a:endParaRPr lang="en-US" dirty="0">
                  <a:effectLst/>
                  <a:latin typeface="Times New Roman" panose="02020603050405020304" pitchFamily="18" charset="0"/>
                  <a:ea typeface="Times New Roman" panose="02020603050405020304" pitchFamily="18" charset="0"/>
                </a:endParaRPr>
              </a:p>
              <a:p>
                <a:pPr indent="133350">
                  <a:lnSpc>
                    <a:spcPct val="150000"/>
                  </a:lnSpc>
                  <a:spcAft>
                    <a:spcPts val="600"/>
                  </a:spcAft>
                </a:pP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1 = Central kitchen </a:t>
                </a:r>
                <a:endParaRPr lang="en-US" dirty="0">
                  <a:effectLst/>
                  <a:latin typeface="Times New Roman" panose="02020603050405020304" pitchFamily="18" charset="0"/>
                  <a:ea typeface="Times New Roman" panose="02020603050405020304" pitchFamily="18" charset="0"/>
                </a:endParaRPr>
              </a:p>
              <a:p>
                <a:pPr indent="133350">
                  <a:lnSpc>
                    <a:spcPct val="150000"/>
                  </a:lnSpc>
                  <a:spcAft>
                    <a:spcPts val="600"/>
                  </a:spcAft>
                </a:pP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2 = Building# 855 </a:t>
                </a:r>
                <a:endParaRPr lang="en-US" dirty="0">
                  <a:effectLst/>
                  <a:latin typeface="Times New Roman" panose="02020603050405020304" pitchFamily="18" charset="0"/>
                  <a:ea typeface="Times New Roman" panose="02020603050405020304" pitchFamily="18" charset="0"/>
                </a:endParaRPr>
              </a:p>
              <a:p>
                <a:pPr indent="133350">
                  <a:lnSpc>
                    <a:spcPct val="150000"/>
                  </a:lnSpc>
                  <a:spcAft>
                    <a:spcPts val="600"/>
                  </a:spcAft>
                </a:pP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3 = Building# 843</a:t>
                </a:r>
                <a:endParaRPr lang="en-US" dirty="0">
                  <a:effectLst/>
                  <a:latin typeface="Times New Roman" panose="02020603050405020304" pitchFamily="18" charset="0"/>
                  <a:ea typeface="Times New Roman" panose="02020603050405020304" pitchFamily="18" charset="0"/>
                </a:endParaRPr>
              </a:p>
              <a:p>
                <a:pPr indent="133350">
                  <a:lnSpc>
                    <a:spcPct val="150000"/>
                  </a:lnSpc>
                  <a:spcAft>
                    <a:spcPts val="600"/>
                  </a:spcAft>
                </a:pP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4 = Building# 829</a:t>
                </a:r>
                <a:endParaRPr lang="en-US" dirty="0">
                  <a:effectLst/>
                  <a:latin typeface="Times New Roman" panose="02020603050405020304" pitchFamily="18" charset="0"/>
                  <a:ea typeface="Times New Roman" panose="02020603050405020304" pitchFamily="18" charset="0"/>
                </a:endParaRPr>
              </a:p>
              <a:p>
                <a:pPr indent="133350">
                  <a:lnSpc>
                    <a:spcPct val="150000"/>
                  </a:lnSpc>
                  <a:spcAft>
                    <a:spcPts val="600"/>
                  </a:spcAft>
                </a:pP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5 = Building# 817</a:t>
                </a:r>
                <a:endParaRPr lang="en-US" dirty="0">
                  <a:effectLst/>
                  <a:latin typeface="Times New Roman" panose="02020603050405020304" pitchFamily="18" charset="0"/>
                  <a:ea typeface="Times New Roman" panose="02020603050405020304" pitchFamily="18" charset="0"/>
                </a:endParaRPr>
              </a:p>
              <a:p>
                <a:pPr indent="133350">
                  <a:lnSpc>
                    <a:spcPct val="150000"/>
                  </a:lnSpc>
                  <a:spcAft>
                    <a:spcPts val="600"/>
                  </a:spcAft>
                </a:pPr>
                <a14:m>
                  <m:oMath xmlns:m="http://schemas.openxmlformats.org/officeDocument/2006/math">
                    <m:sSub>
                      <m:sSubPr>
                        <m:ctrlPr>
                          <a:rPr lang="en-US"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i="1">
                            <a:effectLst/>
                            <a:latin typeface="Cambria Math" panose="02040503050406030204" pitchFamily="18" charset="0"/>
                            <a:ea typeface="Times New Roman" panose="02020603050405020304" pitchFamily="18" charset="0"/>
                            <a:cs typeface="Times New Roman" panose="02020603050405020304" pitchFamily="18" charset="0"/>
                          </a:rPr>
                          <m:t>𝑑</m:t>
                        </m:r>
                      </m:e>
                      <m:sub>
                        <m:r>
                          <a:rPr lang="en-US" i="1">
                            <a:effectLst/>
                            <a:latin typeface="Cambria Math" panose="02040503050406030204" pitchFamily="18" charset="0"/>
                            <a:ea typeface="Times New Roman" panose="02020603050405020304" pitchFamily="18" charset="0"/>
                            <a:cs typeface="Times New Roman" panose="02020603050405020304" pitchFamily="18" charset="0"/>
                          </a:rPr>
                          <m:t>𝑖𝑗</m:t>
                        </m:r>
                      </m:sub>
                    </m:sSub>
                  </m:oMath>
                </a14:m>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 the distance from location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i</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to location j</a:t>
                </a:r>
                <a:endParaRPr lang="en-US" dirty="0">
                  <a:effectLst/>
                  <a:latin typeface="Times New Roman" panose="02020603050405020304" pitchFamily="18" charset="0"/>
                  <a:ea typeface="Times New Roman" panose="02020603050405020304" pitchFamily="18" charset="0"/>
                </a:endParaRPr>
              </a:p>
              <a:p>
                <a:endParaRPr lang="en-US" dirty="0"/>
              </a:p>
            </p:txBody>
          </p:sp>
        </mc:Choice>
        <mc:Fallback xmlns="">
          <p:sp>
            <p:nvSpPr>
              <p:cNvPr id="3" name="Content Placeholder 2">
                <a:extLst>
                  <a:ext uri="{FF2B5EF4-FFF2-40B4-BE49-F238E27FC236}">
                    <a16:creationId xmlns:a16="http://schemas.microsoft.com/office/drawing/2014/main" id="{9ABD0BFE-329F-4D08-B7FD-4CF3DF514416}"/>
                  </a:ext>
                </a:extLst>
              </p:cNvPr>
              <p:cNvSpPr>
                <a:spLocks noGrp="1" noRot="1" noChangeAspect="1" noMove="1" noResize="1" noEditPoints="1" noAdjustHandles="1" noChangeArrowheads="1" noChangeShapeType="1" noTextEdit="1"/>
              </p:cNvSpPr>
              <p:nvPr>
                <p:ph idx="1"/>
              </p:nvPr>
            </p:nvSpPr>
            <p:spPr>
              <a:xfrm>
                <a:off x="1484311" y="2255003"/>
                <a:ext cx="5556570" cy="3993396"/>
              </a:xfrm>
              <a:blipFill>
                <a:blip r:embed="rId2"/>
                <a:stretch>
                  <a:fillRect l="-1316" t="-152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Content Placeholder 2">
                <a:extLst>
                  <a:ext uri="{FF2B5EF4-FFF2-40B4-BE49-F238E27FC236}">
                    <a16:creationId xmlns:a16="http://schemas.microsoft.com/office/drawing/2014/main" id="{38E85C22-BBFB-412B-A5E8-1C25F6FF02BB}"/>
                  </a:ext>
                </a:extLst>
              </p:cNvPr>
              <p:cNvSpPr txBox="1">
                <a:spLocks/>
              </p:cNvSpPr>
              <p:nvPr/>
            </p:nvSpPr>
            <p:spPr>
              <a:xfrm>
                <a:off x="7040881" y="2315963"/>
                <a:ext cx="5017769" cy="3993396"/>
              </a:xfrm>
              <a:prstGeom prst="rect">
                <a:avLst/>
              </a:prstGeom>
            </p:spPr>
            <p:txBody>
              <a:bodyPr vert="horz" lIns="91440" tIns="45720" rIns="91440" bIns="45720" rtlCol="0" anchor="t">
                <a:normAutofit fontScale="40000" lnSpcReduction="20000"/>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u="none"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indent="133350">
                  <a:lnSpc>
                    <a:spcPct val="150000"/>
                  </a:lnSpc>
                  <a:spcAft>
                    <a:spcPts val="600"/>
                  </a:spcAft>
                </a:pPr>
                <a:r>
                  <a:rPr lang="en-US" sz="4000" b="1" dirty="0">
                    <a:effectLst/>
                    <a:latin typeface="Times New Roman" panose="02020603050405020304" pitchFamily="18" charset="0"/>
                    <a:ea typeface="Times New Roman" panose="02020603050405020304" pitchFamily="18" charset="0"/>
                    <a:cs typeface="Times New Roman" panose="02020603050405020304" pitchFamily="18" charset="0"/>
                  </a:rPr>
                  <a:t>Variable:</a:t>
                </a:r>
                <a:endParaRPr lang="en-US" sz="4000" b="1" dirty="0">
                  <a:effectLst/>
                  <a:latin typeface="Times New Roman" panose="02020603050405020304" pitchFamily="18" charset="0"/>
                  <a:ea typeface="Times New Roman" panose="02020603050405020304" pitchFamily="18" charset="0"/>
                </a:endParaRPr>
              </a:p>
              <a:p>
                <a:pPr indent="133350">
                  <a:lnSpc>
                    <a:spcPct val="150000"/>
                  </a:lnSpc>
                  <a:spcAft>
                    <a:spcPts val="600"/>
                  </a:spcAft>
                </a:pPr>
                <a14:m>
                  <m:oMath xmlns:m="http://schemas.openxmlformats.org/officeDocument/2006/math">
                    <m:sSub>
                      <m:sSubPr>
                        <m:ctrlPr>
                          <a:rPr lang="en-US" sz="2300" i="1" smtClean="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3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2300" i="1">
                            <a:effectLst/>
                            <a:latin typeface="Cambria Math" panose="02040503050406030204" pitchFamily="18" charset="0"/>
                            <a:ea typeface="Times New Roman" panose="02020603050405020304" pitchFamily="18" charset="0"/>
                            <a:cs typeface="Times New Roman" panose="02020603050405020304" pitchFamily="18" charset="0"/>
                          </a:rPr>
                          <m:t>𝑖𝑗</m:t>
                        </m:r>
                      </m:sub>
                    </m:sSub>
                    <m:d>
                      <m:dPr>
                        <m:begChr m:val="{"/>
                        <m:endChr m:val="}"/>
                        <m:ctrlPr>
                          <a:rPr lang="en-US" sz="2300" i="1">
                            <a:effectLst/>
                            <a:latin typeface="Cambria Math" panose="02040503050406030204" pitchFamily="18" charset="0"/>
                            <a:ea typeface="Times New Roman" panose="02020603050405020304" pitchFamily="18" charset="0"/>
                            <a:cs typeface="Times New Roman" panose="02020603050405020304" pitchFamily="18" charset="0"/>
                          </a:rPr>
                        </m:ctrlPr>
                      </m:dPr>
                      <m:e>
                        <m:eqArr>
                          <m:eqArrPr>
                            <m:ctrlPr>
                              <a:rPr lang="en-US" sz="2300" i="1">
                                <a:effectLst/>
                                <a:latin typeface="Cambria Math" panose="02040503050406030204" pitchFamily="18" charset="0"/>
                                <a:ea typeface="Times New Roman" panose="02020603050405020304" pitchFamily="18" charset="0"/>
                                <a:cs typeface="Times New Roman" panose="02020603050405020304" pitchFamily="18" charset="0"/>
                              </a:rPr>
                            </m:ctrlPr>
                          </m:eqArrPr>
                          <m:e>
                            <m:r>
                              <a:rPr lang="en-US" sz="2300" i="1">
                                <a:effectLst/>
                                <a:latin typeface="Cambria Math" panose="02040503050406030204" pitchFamily="18" charset="0"/>
                                <a:ea typeface="Times New Roman" panose="02020603050405020304" pitchFamily="18" charset="0"/>
                                <a:cs typeface="Times New Roman" panose="02020603050405020304" pitchFamily="18" charset="0"/>
                              </a:rPr>
                              <m:t>1 </m:t>
                            </m:r>
                            <m:r>
                              <a:rPr lang="en-US" sz="2300" i="1">
                                <a:effectLst/>
                                <a:latin typeface="Cambria Math" panose="02040503050406030204" pitchFamily="18" charset="0"/>
                                <a:ea typeface="Times New Roman" panose="02020603050405020304" pitchFamily="18" charset="0"/>
                                <a:cs typeface="Times New Roman" panose="02020603050405020304" pitchFamily="18" charset="0"/>
                              </a:rPr>
                              <m:t>𝑖𝑓</m:t>
                            </m:r>
                            <m:r>
                              <a:rPr lang="en-US" sz="2300" i="1">
                                <a:effectLst/>
                                <a:latin typeface="Cambria Math" panose="02040503050406030204" pitchFamily="18" charset="0"/>
                                <a:ea typeface="Times New Roman" panose="02020603050405020304" pitchFamily="18" charset="0"/>
                                <a:cs typeface="Times New Roman" panose="02020603050405020304" pitchFamily="18" charset="0"/>
                              </a:rPr>
                              <m:t> </m:t>
                            </m:r>
                            <m:r>
                              <a:rPr lang="en-US" sz="2300" i="1">
                                <a:effectLst/>
                                <a:latin typeface="Cambria Math" panose="02040503050406030204" pitchFamily="18" charset="0"/>
                                <a:ea typeface="Times New Roman" panose="02020603050405020304" pitchFamily="18" charset="0"/>
                                <a:cs typeface="Times New Roman" panose="02020603050405020304" pitchFamily="18" charset="0"/>
                              </a:rPr>
                              <m:t>𝑝𝑎𝑡h</m:t>
                            </m:r>
                            <m:r>
                              <a:rPr lang="en-US" sz="2300" i="1">
                                <a:effectLst/>
                                <a:latin typeface="Cambria Math" panose="02040503050406030204" pitchFamily="18" charset="0"/>
                                <a:ea typeface="Times New Roman" panose="02020603050405020304" pitchFamily="18" charset="0"/>
                                <a:cs typeface="Times New Roman" panose="02020603050405020304" pitchFamily="18" charset="0"/>
                              </a:rPr>
                              <m:t> </m:t>
                            </m:r>
                            <m:r>
                              <a:rPr lang="en-US" sz="2300" i="1">
                                <a:effectLst/>
                                <a:latin typeface="Cambria Math" panose="02040503050406030204" pitchFamily="18" charset="0"/>
                                <a:ea typeface="Times New Roman" panose="02020603050405020304" pitchFamily="18" charset="0"/>
                                <a:cs typeface="Times New Roman" panose="02020603050405020304" pitchFamily="18" charset="0"/>
                              </a:rPr>
                              <m:t>𝑖</m:t>
                            </m:r>
                            <m:r>
                              <a:rPr lang="en-US" sz="2300" i="1">
                                <a:effectLst/>
                                <a:latin typeface="Cambria Math" panose="02040503050406030204" pitchFamily="18" charset="0"/>
                                <a:ea typeface="Times New Roman" panose="02020603050405020304" pitchFamily="18" charset="0"/>
                                <a:cs typeface="Times New Roman" panose="02020603050405020304" pitchFamily="18" charset="0"/>
                              </a:rPr>
                              <m:t> </m:t>
                            </m:r>
                            <m:r>
                              <a:rPr lang="en-US" sz="2300" i="1">
                                <a:effectLst/>
                                <a:latin typeface="Cambria Math" panose="02040503050406030204" pitchFamily="18" charset="0"/>
                                <a:ea typeface="Times New Roman" panose="02020603050405020304" pitchFamily="18" charset="0"/>
                                <a:cs typeface="Times New Roman" panose="02020603050405020304" pitchFamily="18" charset="0"/>
                              </a:rPr>
                              <m:t>𝑡𝑜</m:t>
                            </m:r>
                            <m:r>
                              <a:rPr lang="en-US" sz="2300" i="1">
                                <a:effectLst/>
                                <a:latin typeface="Cambria Math" panose="02040503050406030204" pitchFamily="18" charset="0"/>
                                <a:ea typeface="Times New Roman" panose="02020603050405020304" pitchFamily="18" charset="0"/>
                                <a:cs typeface="Times New Roman" panose="02020603050405020304" pitchFamily="18" charset="0"/>
                              </a:rPr>
                              <m:t> </m:t>
                            </m:r>
                            <m:r>
                              <a:rPr lang="en-US" sz="2300" i="1">
                                <a:effectLst/>
                                <a:latin typeface="Cambria Math" panose="02040503050406030204" pitchFamily="18" charset="0"/>
                                <a:ea typeface="Times New Roman" panose="02020603050405020304" pitchFamily="18" charset="0"/>
                                <a:cs typeface="Times New Roman" panose="02020603050405020304" pitchFamily="18" charset="0"/>
                              </a:rPr>
                              <m:t>𝑗</m:t>
                            </m:r>
                            <m:r>
                              <a:rPr lang="en-US" sz="2300" i="1">
                                <a:effectLst/>
                                <a:latin typeface="Cambria Math" panose="02040503050406030204" pitchFamily="18" charset="0"/>
                                <a:ea typeface="Times New Roman" panose="02020603050405020304" pitchFamily="18" charset="0"/>
                                <a:cs typeface="Times New Roman" panose="02020603050405020304" pitchFamily="18" charset="0"/>
                              </a:rPr>
                              <m:t> </m:t>
                            </m:r>
                            <m:r>
                              <a:rPr lang="en-US" sz="2300" i="1">
                                <a:effectLst/>
                                <a:latin typeface="Cambria Math" panose="02040503050406030204" pitchFamily="18" charset="0"/>
                                <a:ea typeface="Times New Roman" panose="02020603050405020304" pitchFamily="18" charset="0"/>
                                <a:cs typeface="Times New Roman" panose="02020603050405020304" pitchFamily="18" charset="0"/>
                              </a:rPr>
                              <m:t>𝑠𝑒𝑙𝑒𝑐𝑡𝑒𝑑</m:t>
                            </m:r>
                          </m:e>
                          <m:e>
                            <m:r>
                              <a:rPr lang="en-US" sz="2300" i="1">
                                <a:effectLst/>
                                <a:latin typeface="Cambria Math" panose="02040503050406030204" pitchFamily="18" charset="0"/>
                                <a:ea typeface="Times New Roman" panose="02020603050405020304" pitchFamily="18" charset="0"/>
                                <a:cs typeface="Times New Roman" panose="02020603050405020304" pitchFamily="18" charset="0"/>
                              </a:rPr>
                              <m:t>0 </m:t>
                            </m:r>
                            <m:r>
                              <a:rPr lang="en-US" sz="2300" i="1">
                                <a:effectLst/>
                                <a:latin typeface="Cambria Math" panose="02040503050406030204" pitchFamily="18" charset="0"/>
                                <a:ea typeface="Times New Roman" panose="02020603050405020304" pitchFamily="18" charset="0"/>
                                <a:cs typeface="Times New Roman" panose="02020603050405020304" pitchFamily="18" charset="0"/>
                              </a:rPr>
                              <m:t>𝑜𝑡h𝑒𝑟𝑤𝑖𝑠𝑒</m:t>
                            </m:r>
                            <m:r>
                              <a:rPr lang="en-US" sz="2300" i="1">
                                <a:effectLst/>
                                <a:latin typeface="Cambria Math" panose="02040503050406030204" pitchFamily="18" charset="0"/>
                                <a:ea typeface="Times New Roman" panose="02020603050405020304" pitchFamily="18" charset="0"/>
                                <a:cs typeface="Times New Roman" panose="02020603050405020304" pitchFamily="18" charset="0"/>
                              </a:rPr>
                              <m:t>                      </m:t>
                            </m:r>
                          </m:e>
                        </m:eqArr>
                      </m:e>
                    </m:d>
                  </m:oMath>
                </a14:m>
                <a:endParaRPr lang="en-US" sz="2300" dirty="0">
                  <a:effectLst/>
                  <a:latin typeface="Times New Roman" panose="02020603050405020304" pitchFamily="18" charset="0"/>
                  <a:ea typeface="Times New Roman" panose="02020603050405020304" pitchFamily="18" charset="0"/>
                </a:endParaRPr>
              </a:p>
              <a:p>
                <a:pPr indent="133350">
                  <a:lnSpc>
                    <a:spcPct val="150000"/>
                  </a:lnSpc>
                  <a:spcAft>
                    <a:spcPts val="600"/>
                  </a:spcAft>
                </a:pPr>
                <a:r>
                  <a:rPr lang="en-US" sz="4000" b="1" dirty="0">
                    <a:effectLst/>
                    <a:latin typeface="Times New Roman" panose="02020603050405020304" pitchFamily="18" charset="0"/>
                    <a:ea typeface="Times New Roman" panose="02020603050405020304" pitchFamily="18" charset="0"/>
                    <a:cs typeface="Times New Roman" panose="02020603050405020304" pitchFamily="18" charset="0"/>
                  </a:rPr>
                  <a:t>The mathematical model</a:t>
                </a:r>
                <a:r>
                  <a:rPr lang="en-US" sz="2300" b="1"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2300" dirty="0">
                  <a:effectLst/>
                  <a:latin typeface="Times New Roman" panose="02020603050405020304" pitchFamily="18" charset="0"/>
                  <a:ea typeface="Times New Roman" panose="02020603050405020304" pitchFamily="18" charset="0"/>
                </a:endParaRPr>
              </a:p>
              <a:p>
                <a:pPr indent="133350">
                  <a:lnSpc>
                    <a:spcPct val="150000"/>
                  </a:lnSpc>
                  <a:spcAft>
                    <a:spcPts val="600"/>
                  </a:spcAft>
                </a:pPr>
                <a14:m>
                  <m:oMath xmlns:m="http://schemas.openxmlformats.org/officeDocument/2006/math">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𝑚𝑖𝑛</m:t>
                    </m:r>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 </m:t>
                    </m:r>
                    <m:nary>
                      <m:naryPr>
                        <m:chr m:val="∑"/>
                        <m:limLoc m:val="subSup"/>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naryPr>
                      <m:sub>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𝑖</m:t>
                        </m:r>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=1</m:t>
                        </m:r>
                      </m:sub>
                      <m:sup>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5</m:t>
                        </m:r>
                      </m:sup>
                      <m:e>
                        <m:nary>
                          <m:naryPr>
                            <m:chr m:val="∑"/>
                            <m:limLoc m:val="subSup"/>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naryPr>
                          <m:sub>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𝑗</m:t>
                            </m:r>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=1</m:t>
                            </m:r>
                          </m:sub>
                          <m:sup>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5</m:t>
                            </m:r>
                          </m:sup>
                          <m:e>
                            <m:sSub>
                              <m:sSubPr>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𝑑</m:t>
                                </m:r>
                              </m:e>
                              <m:sub>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𝑖𝑗</m:t>
                                </m:r>
                              </m:sub>
                            </m:sSub>
                          </m:e>
                        </m:nary>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𝑖𝑗</m:t>
                            </m:r>
                          </m:sub>
                        </m:sSub>
                      </m:e>
                    </m:nary>
                  </m:oMath>
                </a14:m>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     (Minimize the sum of all the distance that will be calculated)</a:t>
                </a:r>
                <a:endParaRPr lang="en-US" sz="2800" dirty="0">
                  <a:effectLst/>
                  <a:latin typeface="Times New Roman" panose="02020603050405020304" pitchFamily="18" charset="0"/>
                  <a:ea typeface="Times New Roman" panose="02020603050405020304" pitchFamily="18" charset="0"/>
                </a:endParaRPr>
              </a:p>
              <a:p>
                <a:pPr indent="133350">
                  <a:lnSpc>
                    <a:spcPct val="150000"/>
                  </a:lnSpc>
                  <a:spcAft>
                    <a:spcPts val="600"/>
                  </a:spcAft>
                </a:pPr>
                <a14:m>
                  <m:oMath xmlns:m="http://schemas.openxmlformats.org/officeDocument/2006/math">
                    <m:r>
                      <a:rPr lang="en-US" sz="2800" i="1" smtClean="0">
                        <a:effectLst/>
                        <a:latin typeface="Cambria Math" panose="02040503050406030204" pitchFamily="18" charset="0"/>
                        <a:ea typeface="Times New Roman" panose="02020603050405020304" pitchFamily="18" charset="0"/>
                        <a:cs typeface="Times New Roman" panose="02020603050405020304" pitchFamily="18" charset="0"/>
                      </a:rPr>
                      <m:t>𝑠</m:t>
                    </m:r>
                    <m:r>
                      <a:rPr lang="en-US" sz="2800" i="1" smtClean="0">
                        <a:effectLst/>
                        <a:latin typeface="Cambria Math" panose="02040503050406030204" pitchFamily="18" charset="0"/>
                        <a:ea typeface="Times New Roman" panose="02020603050405020304" pitchFamily="18" charset="0"/>
                        <a:cs typeface="Times New Roman" panose="02020603050405020304" pitchFamily="18" charset="0"/>
                      </a:rPr>
                      <m:t>.</m:t>
                    </m:r>
                    <m:r>
                      <a:rPr lang="en-US" sz="2800" i="1" smtClean="0">
                        <a:effectLst/>
                        <a:latin typeface="Cambria Math" panose="02040503050406030204" pitchFamily="18" charset="0"/>
                        <a:ea typeface="Times New Roman" panose="02020603050405020304" pitchFamily="18" charset="0"/>
                        <a:cs typeface="Times New Roman" panose="02020603050405020304" pitchFamily="18" charset="0"/>
                      </a:rPr>
                      <m:t>𝑡</m:t>
                    </m:r>
                    <m:r>
                      <a:rPr lang="en-US" sz="2800" i="1" smtClean="0">
                        <a:effectLst/>
                        <a:latin typeface="Cambria Math" panose="02040503050406030204" pitchFamily="18" charset="0"/>
                        <a:ea typeface="Times New Roman" panose="02020603050405020304" pitchFamily="18" charset="0"/>
                        <a:cs typeface="Times New Roman" panose="02020603050405020304" pitchFamily="18" charset="0"/>
                      </a:rPr>
                      <m:t>.</m:t>
                    </m:r>
                  </m:oMath>
                </a14:m>
                <a:endParaRPr lang="en-US" sz="2800" dirty="0">
                  <a:effectLst/>
                  <a:latin typeface="Times New Roman" panose="02020603050405020304" pitchFamily="18" charset="0"/>
                  <a:ea typeface="Times New Roman" panose="02020603050405020304" pitchFamily="18" charset="0"/>
                </a:endParaRPr>
              </a:p>
              <a:p>
                <a:pPr indent="133350">
                  <a:lnSpc>
                    <a:spcPct val="150000"/>
                  </a:lnSpc>
                  <a:spcAft>
                    <a:spcPts val="600"/>
                  </a:spcAft>
                </a:pPr>
                <a14:m>
                  <m:oMath xmlns:m="http://schemas.openxmlformats.org/officeDocument/2006/math">
                    <m:nary>
                      <m:naryPr>
                        <m:chr m:val="∑"/>
                        <m:limLoc m:val="subSup"/>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naryPr>
                      <m:sub>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𝑖</m:t>
                        </m:r>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=1</m:t>
                        </m:r>
                      </m:sub>
                      <m:sup>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5</m:t>
                        </m:r>
                      </m:sup>
                      <m:e>
                        <m:sSub>
                          <m:sSubPr>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𝑖𝑗</m:t>
                            </m:r>
                          </m:sub>
                        </m:sSub>
                      </m:e>
                    </m:nary>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=1  ∀</m:t>
                    </m:r>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𝑖</m:t>
                    </m:r>
                  </m:oMath>
                </a14:m>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  	      (To make sure the building will be visited once time)</a:t>
                </a:r>
                <a:endParaRPr lang="en-US" sz="2800" dirty="0">
                  <a:effectLst/>
                  <a:latin typeface="Times New Roman" panose="02020603050405020304" pitchFamily="18" charset="0"/>
                  <a:ea typeface="Times New Roman" panose="02020603050405020304" pitchFamily="18" charset="0"/>
                </a:endParaRPr>
              </a:p>
              <a:p>
                <a:pPr indent="133350">
                  <a:lnSpc>
                    <a:spcPct val="150000"/>
                  </a:lnSpc>
                  <a:spcAft>
                    <a:spcPts val="600"/>
                  </a:spcAft>
                </a:pPr>
                <a14:m>
                  <m:oMath xmlns:m="http://schemas.openxmlformats.org/officeDocument/2006/math">
                    <m:nary>
                      <m:naryPr>
                        <m:chr m:val="∑"/>
                        <m:limLoc m:val="subSup"/>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naryPr>
                      <m:sub>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𝑗</m:t>
                        </m:r>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=1</m:t>
                        </m:r>
                      </m:sub>
                      <m:sup>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5</m:t>
                        </m:r>
                      </m:sup>
                      <m:e>
                        <m:sSub>
                          <m:sSubPr>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𝑖𝑗</m:t>
                            </m:r>
                          </m:sub>
                        </m:sSub>
                      </m:e>
                    </m:nary>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=1  ∀</m:t>
                    </m:r>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𝑗</m:t>
                    </m:r>
                  </m:oMath>
                </a14:m>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   	      (To make sure the building will be leaved once time)</a:t>
                </a:r>
                <a:r>
                  <a:rPr lang="en-US" sz="2800" u="sng"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2800" dirty="0">
                  <a:effectLst/>
                  <a:latin typeface="Times New Roman" panose="02020603050405020304" pitchFamily="18" charset="0"/>
                  <a:ea typeface="Times New Roman" panose="02020603050405020304" pitchFamily="18" charset="0"/>
                </a:endParaRPr>
              </a:p>
              <a:p>
                <a:pPr indent="133350">
                  <a:lnSpc>
                    <a:spcPct val="150000"/>
                  </a:lnSpc>
                  <a:spcAft>
                    <a:spcPts val="600"/>
                  </a:spcAft>
                </a:pPr>
                <a14:m>
                  <m:oMath xmlns:m="http://schemas.openxmlformats.org/officeDocument/2006/math">
                    <m:sSub>
                      <m:sSubPr>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𝑖𝑗</m:t>
                        </m:r>
                      </m:sub>
                    </m:sSub>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m:t>
                    </m:r>
                    <m:d>
                      <m:dPr>
                        <m:begChr m:val="{"/>
                        <m:endChr m:val="}"/>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0,1</m:t>
                        </m:r>
                      </m:e>
                    </m:d>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        ∀ </m:t>
                    </m:r>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𝑖</m:t>
                    </m:r>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 </m:t>
                    </m:r>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𝑗</m:t>
                    </m:r>
                  </m:oMath>
                </a14:m>
                <a:endParaRPr lang="en-US" sz="2800" dirty="0">
                  <a:effectLst/>
                  <a:latin typeface="Times New Roman" panose="02020603050405020304" pitchFamily="18" charset="0"/>
                  <a:ea typeface="Times New Roman" panose="02020603050405020304" pitchFamily="18" charset="0"/>
                </a:endParaRPr>
              </a:p>
              <a:p>
                <a:endParaRPr lang="en-US" dirty="0"/>
              </a:p>
            </p:txBody>
          </p:sp>
        </mc:Choice>
        <mc:Fallback xmlns="">
          <p:sp>
            <p:nvSpPr>
              <p:cNvPr id="7" name="Content Placeholder 2">
                <a:extLst>
                  <a:ext uri="{FF2B5EF4-FFF2-40B4-BE49-F238E27FC236}">
                    <a16:creationId xmlns:a16="http://schemas.microsoft.com/office/drawing/2014/main" id="{38E85C22-BBFB-412B-A5E8-1C25F6FF02BB}"/>
                  </a:ext>
                </a:extLst>
              </p:cNvPr>
              <p:cNvSpPr txBox="1">
                <a:spLocks noRot="1" noChangeAspect="1" noMove="1" noResize="1" noEditPoints="1" noAdjustHandles="1" noChangeArrowheads="1" noChangeShapeType="1" noTextEdit="1"/>
              </p:cNvSpPr>
              <p:nvPr/>
            </p:nvSpPr>
            <p:spPr>
              <a:xfrm>
                <a:off x="7040881" y="2315963"/>
                <a:ext cx="5017769" cy="3993396"/>
              </a:xfrm>
              <a:prstGeom prst="rect">
                <a:avLst/>
              </a:prstGeom>
              <a:blipFill>
                <a:blip r:embed="rId3"/>
                <a:stretch>
                  <a:fillRect t="-1527"/>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7C4D09E9-0FB5-4EFC-A2FE-D7D5DBCC3004}"/>
              </a:ext>
            </a:extLst>
          </p:cNvPr>
          <p:cNvSpPr>
            <a:spLocks noGrp="1"/>
          </p:cNvSpPr>
          <p:nvPr>
            <p:ph type="sldNum" sz="quarter" idx="12"/>
          </p:nvPr>
        </p:nvSpPr>
        <p:spPr/>
        <p:txBody>
          <a:bodyPr/>
          <a:lstStyle/>
          <a:p>
            <a:fld id="{B873DB22-3EC6-4BBA-A9D0-7C0DAD5F8C35}" type="slidenum">
              <a:rPr lang="en-US" smtClean="0"/>
              <a:t>29</a:t>
            </a:fld>
            <a:endParaRPr lang="en-US"/>
          </a:p>
        </p:txBody>
      </p:sp>
    </p:spTree>
    <p:extLst>
      <p:ext uri="{BB962C8B-B14F-4D97-AF65-F5344CB8AC3E}">
        <p14:creationId xmlns:p14="http://schemas.microsoft.com/office/powerpoint/2010/main" val="11178432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33674-701E-4100-A1B6-E49EBA0E5109}"/>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A61F6246-B3BB-4B26-999E-DD82DD9E4C3C}"/>
              </a:ext>
            </a:extLst>
          </p:cNvPr>
          <p:cNvSpPr>
            <a:spLocks noGrp="1"/>
          </p:cNvSpPr>
          <p:nvPr>
            <p:ph idx="1"/>
          </p:nvPr>
        </p:nvSpPr>
        <p:spPr>
          <a:xfrm>
            <a:off x="1484310" y="1870745"/>
            <a:ext cx="10470002" cy="4377655"/>
          </a:xfrm>
        </p:spPr>
        <p:txBody>
          <a:bodyPr>
            <a:normAutofit lnSpcReduction="10000"/>
          </a:bodyPr>
          <a:lstStyle/>
          <a:p>
            <a:pPr marL="0" indent="0">
              <a:buNone/>
            </a:pPr>
            <a:r>
              <a:rPr lang="en-US" dirty="0">
                <a:latin typeface="Times New Roman" panose="02020603050405020304" pitchFamily="18" charset="0"/>
                <a:cs typeface="Times New Roman" panose="02020603050405020304" pitchFamily="18" charset="0"/>
              </a:rPr>
              <a:t>Students at KFUPM Dorms face problems with food because restaurants at KFUPM mall and University restaurant close early, which make getting food hard and expensive for the students. </a:t>
            </a:r>
            <a:r>
              <a:rPr lang="en-US" dirty="0">
                <a:effectLst/>
                <a:latin typeface="Times New Roman" panose="02020603050405020304" pitchFamily="18" charset="0"/>
                <a:ea typeface="Times New Roman" panose="02020603050405020304" pitchFamily="18" charset="0"/>
              </a:rPr>
              <a:t>An easy way to solve this problem and what is our project focus on is by using a vending machine.</a:t>
            </a:r>
            <a:r>
              <a:rPr lang="en-US" dirty="0">
                <a:latin typeface="Times New Roman" panose="02020603050405020304" pitchFamily="18" charset="0"/>
                <a:cs typeface="Times New Roman" panose="02020603050405020304" pitchFamily="18" charset="0"/>
              </a:rPr>
              <a:t> The process of operating the vending machine has several problems, one of these problems is determining the right place that can serve the largest possible number of people, the second is that finding the best tour to fill the machine with items, and finally determining the appropriate type of vending machine. In our case, the machines will be distributed in the students’ buildings by using the total cover technique to make sure all the students can reach the vending machine in less than 4 minutes,  also the Salesman problem will be applied to find the lowest path to refill the machines. Based on certain criteria the type of vending machines will be selected to ensure that the machine is the best choice.</a:t>
            </a:r>
          </a:p>
        </p:txBody>
      </p:sp>
      <p:sp>
        <p:nvSpPr>
          <p:cNvPr id="4" name="Slide Number Placeholder 3">
            <a:extLst>
              <a:ext uri="{FF2B5EF4-FFF2-40B4-BE49-F238E27FC236}">
                <a16:creationId xmlns:a16="http://schemas.microsoft.com/office/drawing/2014/main" id="{111CFBDE-CBB4-47A6-AE80-F453BB09BE15}"/>
              </a:ext>
            </a:extLst>
          </p:cNvPr>
          <p:cNvSpPr>
            <a:spLocks noGrp="1"/>
          </p:cNvSpPr>
          <p:nvPr>
            <p:ph type="sldNum" sz="quarter" idx="12"/>
          </p:nvPr>
        </p:nvSpPr>
        <p:spPr/>
        <p:txBody>
          <a:bodyPr/>
          <a:lstStyle/>
          <a:p>
            <a:fld id="{B873DB22-3EC6-4BBA-A9D0-7C0DAD5F8C35}" type="slidenum">
              <a:rPr lang="en-US" smtClean="0"/>
              <a:t>3</a:t>
            </a:fld>
            <a:endParaRPr lang="en-US"/>
          </a:p>
        </p:txBody>
      </p:sp>
    </p:spTree>
    <p:extLst>
      <p:ext uri="{BB962C8B-B14F-4D97-AF65-F5344CB8AC3E}">
        <p14:creationId xmlns:p14="http://schemas.microsoft.com/office/powerpoint/2010/main" val="219991268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B186A1-8F4C-467E-ABFB-3A52DB7949FE}"/>
              </a:ext>
            </a:extLst>
          </p:cNvPr>
          <p:cNvSpPr>
            <a:spLocks noGrp="1"/>
          </p:cNvSpPr>
          <p:nvPr>
            <p:ph type="title"/>
          </p:nvPr>
        </p:nvSpPr>
        <p:spPr/>
        <p:txBody>
          <a:bodyPr>
            <a:noAutofit/>
          </a:bodyPr>
          <a:lstStyle/>
          <a:p>
            <a:pPr indent="133350">
              <a:lnSpc>
                <a:spcPct val="150000"/>
              </a:lnSpc>
              <a:spcAft>
                <a:spcPts val="600"/>
              </a:spcAft>
            </a:pPr>
            <a:r>
              <a:rPr lang="ar-SA" sz="2400" b="1" dirty="0">
                <a:effectLst/>
                <a:latin typeface="Times New Roman" panose="02020603050405020304" pitchFamily="18" charset="0"/>
                <a:ea typeface="Times New Roman" panose="02020603050405020304" pitchFamily="18" charset="0"/>
                <a:cs typeface="Calibri" panose="020F0502020204030204" pitchFamily="34" charset="0"/>
              </a:rPr>
              <a:t> </a:t>
            </a:r>
            <a:br>
              <a:rPr lang="en-US" sz="2400" dirty="0">
                <a:effectLst/>
                <a:latin typeface="Times New Roman" panose="02020603050405020304" pitchFamily="18" charset="0"/>
                <a:ea typeface="Times New Roman" panose="02020603050405020304" pitchFamily="18" charset="0"/>
              </a:rPr>
            </a:br>
            <a:r>
              <a:rPr lang="en-US" sz="2400" b="1" dirty="0">
                <a:effectLst/>
                <a:latin typeface="Times New Roman" panose="02020603050405020304" pitchFamily="18" charset="0"/>
                <a:ea typeface="Times New Roman" panose="02020603050405020304" pitchFamily="18" charset="0"/>
                <a:cs typeface="Calibri" panose="020F0502020204030204" pitchFamily="34" charset="0"/>
              </a:rPr>
              <a:t>The Lingo code:</a:t>
            </a:r>
            <a:br>
              <a:rPr lang="en-US" sz="2400" dirty="0">
                <a:effectLst/>
                <a:latin typeface="Times New Roman" panose="02020603050405020304" pitchFamily="18" charset="0"/>
                <a:ea typeface="Times New Roman" panose="02020603050405020304" pitchFamily="18" charset="0"/>
              </a:rPr>
            </a:br>
            <a:endParaRPr lang="en-US" sz="4800" dirty="0"/>
          </a:p>
        </p:txBody>
      </p:sp>
      <p:sp>
        <p:nvSpPr>
          <p:cNvPr id="3" name="Content Placeholder 2">
            <a:extLst>
              <a:ext uri="{FF2B5EF4-FFF2-40B4-BE49-F238E27FC236}">
                <a16:creationId xmlns:a16="http://schemas.microsoft.com/office/drawing/2014/main" id="{15026A13-7528-4C09-A312-91C818054605}"/>
              </a:ext>
            </a:extLst>
          </p:cNvPr>
          <p:cNvSpPr>
            <a:spLocks noGrp="1"/>
          </p:cNvSpPr>
          <p:nvPr>
            <p:ph idx="1"/>
          </p:nvPr>
        </p:nvSpPr>
        <p:spPr>
          <a:xfrm>
            <a:off x="1484311" y="2255003"/>
            <a:ext cx="5065080" cy="3993396"/>
          </a:xfrm>
        </p:spPr>
        <p:txBody>
          <a:bodyPr>
            <a:normAutofit fontScale="85000" lnSpcReduction="20000"/>
          </a:bodyPr>
          <a:lstStyle/>
          <a:p>
            <a:pPr rtl="1">
              <a:lnSpc>
                <a:spcPct val="107000"/>
              </a:lnSpc>
              <a:spcAft>
                <a:spcPts val="800"/>
              </a:spcAft>
            </a:pPr>
            <a:r>
              <a:rPr lang="en-US" sz="1800" dirty="0">
                <a:solidFill>
                  <a:srgbClr val="0000FF"/>
                </a:solidFill>
                <a:effectLst/>
                <a:latin typeface="Courier New" panose="02070309020205020404" pitchFamily="49" charset="0"/>
                <a:ea typeface="Calibri" panose="020F0502020204030204" pitchFamily="34" charset="0"/>
                <a:cs typeface="Arial" panose="020B0604020202020204" pitchFamily="34" charset="0"/>
              </a:rPr>
              <a:t>sets</a:t>
            </a:r>
            <a:r>
              <a:rPr lang="en-US" sz="1800" dirty="0">
                <a:solidFill>
                  <a:srgbClr val="000000"/>
                </a:solidFill>
                <a:effectLst/>
                <a:latin typeface="Courier New" panose="02070309020205020404" pitchFamily="49" charset="0"/>
                <a:ea typeface="Calibri" panose="020F0502020204030204" pitchFamily="34" charset="0"/>
                <a:cs typeface="Arial" panose="020B0604020202020204" pitchFamily="34" charset="0"/>
              </a:rPr>
              <a: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rtl="1">
              <a:lnSpc>
                <a:spcPct val="107000"/>
              </a:lnSpc>
              <a:spcAft>
                <a:spcPts val="800"/>
              </a:spcAft>
            </a:pPr>
            <a:r>
              <a:rPr lang="en-US" sz="1800" dirty="0" err="1">
                <a:solidFill>
                  <a:srgbClr val="000000"/>
                </a:solidFill>
                <a:effectLst/>
                <a:latin typeface="Courier New" panose="02070309020205020404" pitchFamily="49" charset="0"/>
                <a:ea typeface="Calibri" panose="020F0502020204030204" pitchFamily="34" charset="0"/>
                <a:cs typeface="Arial" panose="020B0604020202020204" pitchFamily="34" charset="0"/>
              </a:rPr>
              <a:t>i</a:t>
            </a:r>
            <a:r>
              <a:rPr lang="en-US" sz="1800" dirty="0">
                <a:solidFill>
                  <a:srgbClr val="000000"/>
                </a:solidFill>
                <a:effectLst/>
                <a:latin typeface="Courier New" panose="02070309020205020404" pitchFamily="49" charset="0"/>
                <a:ea typeface="Calibri" panose="020F0502020204030204" pitchFamily="34" charset="0"/>
                <a:cs typeface="Arial" panose="020B0604020202020204" pitchFamily="34" charset="0"/>
              </a:rPr>
              <a:t>/1..5/:e;</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rtl="1">
              <a:lnSpc>
                <a:spcPct val="107000"/>
              </a:lnSpc>
              <a:spcAft>
                <a:spcPts val="800"/>
              </a:spcAft>
            </a:pPr>
            <a:r>
              <a:rPr lang="en-US" sz="1800" dirty="0">
                <a:solidFill>
                  <a:srgbClr val="000000"/>
                </a:solidFill>
                <a:effectLst/>
                <a:latin typeface="Courier New" panose="02070309020205020404" pitchFamily="49" charset="0"/>
                <a:ea typeface="Calibri" panose="020F0502020204030204" pitchFamily="34" charset="0"/>
                <a:cs typeface="Arial" panose="020B0604020202020204" pitchFamily="34" charset="0"/>
              </a:rPr>
              <a:t>j/1..5/;</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rtl="1">
              <a:lnSpc>
                <a:spcPct val="107000"/>
              </a:lnSpc>
              <a:spcAft>
                <a:spcPts val="800"/>
              </a:spcAft>
            </a:pPr>
            <a:r>
              <a:rPr lang="en-US" sz="1800" dirty="0" err="1">
                <a:solidFill>
                  <a:srgbClr val="000000"/>
                </a:solidFill>
                <a:effectLst/>
                <a:latin typeface="Courier New" panose="02070309020205020404" pitchFamily="49" charset="0"/>
                <a:ea typeface="Calibri" panose="020F0502020204030204" pitchFamily="34" charset="0"/>
                <a:cs typeface="Arial" panose="020B0604020202020204" pitchFamily="34" charset="0"/>
              </a:rPr>
              <a:t>dij</a:t>
            </a:r>
            <a:r>
              <a:rPr lang="en-US" sz="1800" dirty="0">
                <a:solidFill>
                  <a:srgbClr val="000000"/>
                </a:solidFill>
                <a:effectLst/>
                <a:latin typeface="Courier New" panose="02070309020205020404" pitchFamily="49" charset="0"/>
                <a:ea typeface="Calibri" panose="020F0502020204030204" pitchFamily="34" charset="0"/>
                <a:cs typeface="Arial" panose="020B0604020202020204" pitchFamily="34" charset="0"/>
              </a:rPr>
              <a:t>(</a:t>
            </a:r>
            <a:r>
              <a:rPr lang="en-US" sz="1800" dirty="0" err="1">
                <a:solidFill>
                  <a:srgbClr val="000000"/>
                </a:solidFill>
                <a:effectLst/>
                <a:latin typeface="Courier New" panose="02070309020205020404" pitchFamily="49" charset="0"/>
                <a:ea typeface="Calibri" panose="020F0502020204030204" pitchFamily="34" charset="0"/>
                <a:cs typeface="Arial" panose="020B0604020202020204" pitchFamily="34" charset="0"/>
              </a:rPr>
              <a:t>i,j</a:t>
            </a:r>
            <a:r>
              <a:rPr lang="en-US" sz="1800" dirty="0">
                <a:solidFill>
                  <a:srgbClr val="000000"/>
                </a:solidFill>
                <a:effectLst/>
                <a:latin typeface="Courier New" panose="02070309020205020404" pitchFamily="49" charset="0"/>
                <a:ea typeface="Calibri" panose="020F0502020204030204" pitchFamily="34" charset="0"/>
                <a:cs typeface="Arial" panose="020B0604020202020204" pitchFamily="34" charset="0"/>
              </a:rPr>
              <a:t>):</a:t>
            </a:r>
            <a:r>
              <a:rPr lang="en-US" sz="1800" dirty="0" err="1">
                <a:solidFill>
                  <a:srgbClr val="000000"/>
                </a:solidFill>
                <a:effectLst/>
                <a:latin typeface="Courier New" panose="02070309020205020404" pitchFamily="49" charset="0"/>
                <a:ea typeface="Calibri" panose="020F0502020204030204" pitchFamily="34" charset="0"/>
                <a:cs typeface="Arial" panose="020B0604020202020204" pitchFamily="34" charset="0"/>
              </a:rPr>
              <a:t>dist,x</a:t>
            </a:r>
            <a:r>
              <a:rPr lang="en-US" sz="1800" dirty="0">
                <a:solidFill>
                  <a:srgbClr val="000000"/>
                </a:solidFill>
                <a:effectLst/>
                <a:latin typeface="Courier New" panose="02070309020205020404" pitchFamily="49" charset="0"/>
                <a:ea typeface="Calibri" panose="020F0502020204030204" pitchFamily="34" charset="0"/>
                <a:cs typeface="Arial" panose="020B0604020202020204" pitchFamily="34" charset="0"/>
              </a:rPr>
              <a: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rtl="1">
              <a:lnSpc>
                <a:spcPct val="107000"/>
              </a:lnSpc>
              <a:spcAft>
                <a:spcPts val="800"/>
              </a:spcAft>
            </a:pPr>
            <a:r>
              <a:rPr lang="en-US" sz="1800" dirty="0" err="1">
                <a:solidFill>
                  <a:srgbClr val="0000FF"/>
                </a:solidFill>
                <a:effectLst/>
                <a:latin typeface="Courier New" panose="02070309020205020404" pitchFamily="49" charset="0"/>
                <a:ea typeface="Calibri" panose="020F0502020204030204" pitchFamily="34" charset="0"/>
                <a:cs typeface="Arial" panose="020B0604020202020204" pitchFamily="34" charset="0"/>
              </a:rPr>
              <a:t>endsets</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rtl="1">
              <a:lnSpc>
                <a:spcPct val="107000"/>
              </a:lnSpc>
              <a:spcAft>
                <a:spcPts val="800"/>
              </a:spcAft>
            </a:pPr>
            <a:r>
              <a:rPr lang="en-US" sz="1800" dirty="0">
                <a:solidFill>
                  <a:srgbClr val="0000FF"/>
                </a:solidFill>
                <a:effectLst/>
                <a:latin typeface="Courier New" panose="02070309020205020404" pitchFamily="49" charset="0"/>
                <a:ea typeface="Calibri" panose="020F0502020204030204" pitchFamily="34" charset="0"/>
                <a:cs typeface="Arial" panose="020B0604020202020204" pitchFamily="34" charset="0"/>
              </a:rPr>
              <a:t>data</a:t>
            </a:r>
            <a:r>
              <a:rPr lang="en-US" sz="1800" dirty="0">
                <a:solidFill>
                  <a:srgbClr val="000000"/>
                </a:solidFill>
                <a:effectLst/>
                <a:latin typeface="Courier New" panose="02070309020205020404" pitchFamily="49" charset="0"/>
                <a:ea typeface="Calibri" panose="020F0502020204030204" pitchFamily="34" charset="0"/>
                <a:cs typeface="Arial" panose="020B0604020202020204" pitchFamily="34" charset="0"/>
              </a:rPr>
              <a: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rtl="1">
              <a:lnSpc>
                <a:spcPct val="107000"/>
              </a:lnSpc>
              <a:spcAft>
                <a:spcPts val="800"/>
              </a:spcAft>
            </a:pPr>
            <a:r>
              <a:rPr lang="en-US" sz="1800" dirty="0" err="1">
                <a:solidFill>
                  <a:srgbClr val="000000"/>
                </a:solidFill>
                <a:effectLst/>
                <a:latin typeface="Courier New" panose="02070309020205020404" pitchFamily="49" charset="0"/>
                <a:ea typeface="Calibri" panose="020F0502020204030204" pitchFamily="34" charset="0"/>
                <a:cs typeface="Arial" panose="020B0604020202020204" pitchFamily="34" charset="0"/>
              </a:rPr>
              <a:t>dist</a:t>
            </a:r>
            <a:r>
              <a:rPr lang="en-US" sz="1800" dirty="0">
                <a:solidFill>
                  <a:srgbClr val="000000"/>
                </a:solidFill>
                <a:effectLst/>
                <a:latin typeface="Courier New" panose="02070309020205020404" pitchFamily="49" charset="0"/>
                <a:ea typeface="Calibri" panose="020F0502020204030204" pitchFamily="34" charset="0"/>
                <a:cs typeface="Arial" panose="020B0604020202020204" pitchFamily="34" charset="0"/>
              </a:rPr>
              <a:t>=10000  750 800 800 1100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rtl="1">
              <a:lnSpc>
                <a:spcPct val="107000"/>
              </a:lnSpc>
              <a:spcAft>
                <a:spcPts val="800"/>
              </a:spcAft>
            </a:pPr>
            <a:r>
              <a:rPr lang="en-US" sz="1800" dirty="0">
                <a:solidFill>
                  <a:srgbClr val="000000"/>
                </a:solidFill>
                <a:effectLst/>
                <a:latin typeface="Courier New" panose="02070309020205020404" pitchFamily="49" charset="0"/>
                <a:ea typeface="Calibri" panose="020F0502020204030204" pitchFamily="34" charset="0"/>
                <a:cs typeface="Arial" panose="020B0604020202020204" pitchFamily="34" charset="0"/>
              </a:rPr>
              <a:t>     750 10000 380 480 840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rtl="1">
              <a:lnSpc>
                <a:spcPct val="107000"/>
              </a:lnSpc>
              <a:spcAft>
                <a:spcPts val="800"/>
              </a:spcAft>
            </a:pPr>
            <a:r>
              <a:rPr lang="en-US" sz="1800" dirty="0">
                <a:solidFill>
                  <a:srgbClr val="000000"/>
                </a:solidFill>
                <a:effectLst/>
                <a:latin typeface="Courier New" panose="02070309020205020404" pitchFamily="49" charset="0"/>
                <a:ea typeface="Calibri" panose="020F0502020204030204" pitchFamily="34" charset="0"/>
                <a:cs typeface="Arial" panose="020B0604020202020204" pitchFamily="34" charset="0"/>
              </a:rPr>
              <a:t>     800 380 10000 140 485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rtl="1">
              <a:lnSpc>
                <a:spcPct val="107000"/>
              </a:lnSpc>
              <a:spcAft>
                <a:spcPts val="800"/>
              </a:spcAft>
            </a:pPr>
            <a:r>
              <a:rPr lang="en-US" sz="1800" dirty="0">
                <a:solidFill>
                  <a:srgbClr val="000000"/>
                </a:solidFill>
                <a:effectLst/>
                <a:latin typeface="Courier New" panose="02070309020205020404" pitchFamily="49" charset="0"/>
                <a:ea typeface="Calibri" panose="020F0502020204030204" pitchFamily="34" charset="0"/>
                <a:cs typeface="Arial" panose="020B0604020202020204" pitchFamily="34" charset="0"/>
              </a:rPr>
              <a:t>     800 480 140 10000 380</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rtl="1">
              <a:lnSpc>
                <a:spcPct val="107000"/>
              </a:lnSpc>
              <a:spcAft>
                <a:spcPts val="800"/>
              </a:spcAft>
            </a:pPr>
            <a:r>
              <a:rPr lang="en-US" sz="1800" dirty="0">
                <a:solidFill>
                  <a:srgbClr val="000000"/>
                </a:solidFill>
                <a:effectLst/>
                <a:latin typeface="Courier New" panose="02070309020205020404" pitchFamily="49" charset="0"/>
                <a:ea typeface="Calibri" panose="020F0502020204030204" pitchFamily="34" charset="0"/>
                <a:cs typeface="Arial" panose="020B0604020202020204" pitchFamily="34" charset="0"/>
              </a:rPr>
              <a:t>     1100 840 485 380 10000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endParaRPr lang="en-US" dirty="0"/>
          </a:p>
        </p:txBody>
      </p:sp>
      <p:sp>
        <p:nvSpPr>
          <p:cNvPr id="4" name="Content Placeholder 2">
            <a:extLst>
              <a:ext uri="{FF2B5EF4-FFF2-40B4-BE49-F238E27FC236}">
                <a16:creationId xmlns:a16="http://schemas.microsoft.com/office/drawing/2014/main" id="{A4607517-3853-4A48-8151-F34BFEDD3CD4}"/>
              </a:ext>
            </a:extLst>
          </p:cNvPr>
          <p:cNvSpPr txBox="1">
            <a:spLocks/>
          </p:cNvSpPr>
          <p:nvPr/>
        </p:nvSpPr>
        <p:spPr>
          <a:xfrm>
            <a:off x="6437944" y="2178804"/>
            <a:ext cx="5065080" cy="3993396"/>
          </a:xfrm>
          <a:prstGeom prst="rect">
            <a:avLst/>
          </a:prstGeom>
        </p:spPr>
        <p:txBody>
          <a:bodyPr vert="horz" lIns="91440" tIns="45720" rIns="91440" bIns="45720" rtlCol="0" anchor="t">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u="none"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lgn="l" rtl="1">
              <a:lnSpc>
                <a:spcPct val="107000"/>
              </a:lnSpc>
              <a:spcAft>
                <a:spcPts val="800"/>
              </a:spcAft>
              <a:buNone/>
            </a:pPr>
            <a:r>
              <a:rPr lang="en-US" sz="1800" dirty="0">
                <a:solidFill>
                  <a:srgbClr val="000000"/>
                </a:solidFill>
                <a:effectLst/>
                <a:latin typeface="Courier New" panose="02070309020205020404" pitchFamily="49" charset="0"/>
                <a:ea typeface="Calibri" panose="020F0502020204030204" pitchFamily="34" charset="0"/>
                <a:cs typeface="Arial" panose="020B0604020202020204" pitchFamily="34" charset="0"/>
              </a:rPr>
              <a:t>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algn="l" rtl="1">
              <a:lnSpc>
                <a:spcPct val="107000"/>
              </a:lnSpc>
              <a:spcAft>
                <a:spcPts val="800"/>
              </a:spcAft>
            </a:pPr>
            <a:r>
              <a:rPr lang="en-US" sz="1400" dirty="0">
                <a:solidFill>
                  <a:srgbClr val="0000FF"/>
                </a:solidFill>
                <a:effectLst/>
                <a:latin typeface="Courier New" panose="02070309020205020404" pitchFamily="49" charset="0"/>
                <a:ea typeface="Calibri" panose="020F0502020204030204" pitchFamily="34" charset="0"/>
                <a:cs typeface="Arial" panose="020B0604020202020204" pitchFamily="34" charset="0"/>
              </a:rPr>
              <a:t>min</a:t>
            </a:r>
            <a:r>
              <a:rPr lang="en-US" sz="1400" dirty="0">
                <a:solidFill>
                  <a:srgbClr val="000000"/>
                </a:solidFill>
                <a:effectLst/>
                <a:latin typeface="Courier New" panose="02070309020205020404" pitchFamily="49" charset="0"/>
                <a:ea typeface="Calibri" panose="020F0502020204030204" pitchFamily="34" charset="0"/>
                <a:cs typeface="Arial" panose="020B0604020202020204" pitchFamily="34" charset="0"/>
              </a:rPr>
              <a:t>=</a:t>
            </a:r>
            <a:r>
              <a:rPr lang="en-US" sz="1400" dirty="0">
                <a:solidFill>
                  <a:srgbClr val="0000FF"/>
                </a:solidFill>
                <a:effectLst/>
                <a:latin typeface="Courier New" panose="02070309020205020404" pitchFamily="49" charset="0"/>
                <a:ea typeface="Calibri" panose="020F0502020204030204" pitchFamily="34" charset="0"/>
                <a:cs typeface="Arial" panose="020B0604020202020204" pitchFamily="34" charset="0"/>
              </a:rPr>
              <a:t>@sum</a:t>
            </a:r>
            <a:r>
              <a:rPr lang="en-US" sz="1400" dirty="0">
                <a:solidFill>
                  <a:srgbClr val="000000"/>
                </a:solidFill>
                <a:effectLst/>
                <a:latin typeface="Courier New" panose="02070309020205020404" pitchFamily="49" charset="0"/>
                <a:ea typeface="Calibri" panose="020F0502020204030204" pitchFamily="34" charset="0"/>
                <a:cs typeface="Arial" panose="020B0604020202020204" pitchFamily="34" charset="0"/>
              </a:rPr>
              <a:t>(dij(t,k):dist(t,k)*x(t,k));</a:t>
            </a:r>
            <a:endParaRPr lang="en-US" sz="1400" dirty="0">
              <a:effectLst/>
              <a:latin typeface="Calibri" panose="020F0502020204030204" pitchFamily="34" charset="0"/>
              <a:ea typeface="Calibri" panose="020F0502020204030204" pitchFamily="34" charset="0"/>
              <a:cs typeface="Arial" panose="020B0604020202020204" pitchFamily="34" charset="0"/>
            </a:endParaRPr>
          </a:p>
          <a:p>
            <a:pPr algn="l" rtl="1">
              <a:lnSpc>
                <a:spcPct val="107000"/>
              </a:lnSpc>
              <a:spcAft>
                <a:spcPts val="800"/>
              </a:spcAft>
            </a:pPr>
            <a:r>
              <a:rPr lang="en-US" sz="1400" dirty="0">
                <a:solidFill>
                  <a:srgbClr val="0000FF"/>
                </a:solidFill>
                <a:effectLst/>
                <a:latin typeface="Courier New" panose="02070309020205020404" pitchFamily="49" charset="0"/>
                <a:ea typeface="Calibri" panose="020F0502020204030204" pitchFamily="34" charset="0"/>
                <a:cs typeface="Arial" panose="020B0604020202020204" pitchFamily="34" charset="0"/>
              </a:rPr>
              <a:t>@for</a:t>
            </a:r>
            <a:r>
              <a:rPr lang="en-US" sz="1400" dirty="0">
                <a:solidFill>
                  <a:srgbClr val="000000"/>
                </a:solidFill>
                <a:effectLst/>
                <a:latin typeface="Courier New" panose="02070309020205020404" pitchFamily="49" charset="0"/>
                <a:ea typeface="Calibri" panose="020F0502020204030204" pitchFamily="34" charset="0"/>
                <a:cs typeface="Arial" panose="020B0604020202020204" pitchFamily="34" charset="0"/>
              </a:rPr>
              <a:t>(j(p):</a:t>
            </a:r>
            <a:r>
              <a:rPr lang="en-US" sz="1400" dirty="0">
                <a:solidFill>
                  <a:srgbClr val="0000FF"/>
                </a:solidFill>
                <a:effectLst/>
                <a:latin typeface="Courier New" panose="02070309020205020404" pitchFamily="49" charset="0"/>
                <a:ea typeface="Calibri" panose="020F0502020204030204" pitchFamily="34" charset="0"/>
                <a:cs typeface="Arial" panose="020B0604020202020204" pitchFamily="34" charset="0"/>
              </a:rPr>
              <a:t>@sum</a:t>
            </a:r>
            <a:r>
              <a:rPr lang="en-US" sz="1400" dirty="0">
                <a:solidFill>
                  <a:srgbClr val="000000"/>
                </a:solidFill>
                <a:effectLst/>
                <a:latin typeface="Courier New" panose="02070309020205020404" pitchFamily="49" charset="0"/>
                <a:ea typeface="Calibri" panose="020F0502020204030204" pitchFamily="34" charset="0"/>
                <a:cs typeface="Arial" panose="020B0604020202020204" pitchFamily="34" charset="0"/>
              </a:rPr>
              <a:t>(i(o):x(o,p))=1);</a:t>
            </a:r>
            <a:endParaRPr lang="en-US" sz="1400" dirty="0">
              <a:effectLst/>
              <a:latin typeface="Calibri" panose="020F0502020204030204" pitchFamily="34" charset="0"/>
              <a:ea typeface="Calibri" panose="020F0502020204030204" pitchFamily="34" charset="0"/>
              <a:cs typeface="Arial" panose="020B0604020202020204" pitchFamily="34" charset="0"/>
            </a:endParaRPr>
          </a:p>
          <a:p>
            <a:pPr algn="l" rtl="1">
              <a:lnSpc>
                <a:spcPct val="107000"/>
              </a:lnSpc>
              <a:spcAft>
                <a:spcPts val="800"/>
              </a:spcAft>
            </a:pPr>
            <a:r>
              <a:rPr lang="en-US" sz="1400" dirty="0">
                <a:solidFill>
                  <a:srgbClr val="0000FF"/>
                </a:solidFill>
                <a:effectLst/>
                <a:latin typeface="Courier New" panose="02070309020205020404" pitchFamily="49" charset="0"/>
                <a:ea typeface="Calibri" panose="020F0502020204030204" pitchFamily="34" charset="0"/>
                <a:cs typeface="Arial" panose="020B0604020202020204" pitchFamily="34" charset="0"/>
              </a:rPr>
              <a:t>@for</a:t>
            </a:r>
            <a:r>
              <a:rPr lang="en-US" sz="1400" dirty="0">
                <a:solidFill>
                  <a:srgbClr val="000000"/>
                </a:solidFill>
                <a:effectLst/>
                <a:latin typeface="Courier New" panose="02070309020205020404" pitchFamily="49" charset="0"/>
                <a:ea typeface="Calibri" panose="020F0502020204030204" pitchFamily="34" charset="0"/>
                <a:cs typeface="Arial" panose="020B0604020202020204" pitchFamily="34" charset="0"/>
              </a:rPr>
              <a:t>(i(a):</a:t>
            </a:r>
            <a:r>
              <a:rPr lang="en-US" sz="1400" dirty="0">
                <a:solidFill>
                  <a:srgbClr val="0000FF"/>
                </a:solidFill>
                <a:effectLst/>
                <a:latin typeface="Courier New" panose="02070309020205020404" pitchFamily="49" charset="0"/>
                <a:ea typeface="Calibri" panose="020F0502020204030204" pitchFamily="34" charset="0"/>
                <a:cs typeface="Arial" panose="020B0604020202020204" pitchFamily="34" charset="0"/>
              </a:rPr>
              <a:t>@sum</a:t>
            </a:r>
            <a:r>
              <a:rPr lang="en-US" sz="1400" dirty="0">
                <a:solidFill>
                  <a:srgbClr val="000000"/>
                </a:solidFill>
                <a:effectLst/>
                <a:latin typeface="Courier New" panose="02070309020205020404" pitchFamily="49" charset="0"/>
                <a:ea typeface="Calibri" panose="020F0502020204030204" pitchFamily="34" charset="0"/>
                <a:cs typeface="Arial" panose="020B0604020202020204" pitchFamily="34" charset="0"/>
              </a:rPr>
              <a:t>(j(z):x(a,z))=1);</a:t>
            </a:r>
            <a:endParaRPr lang="en-US" sz="1400" dirty="0">
              <a:effectLst/>
              <a:latin typeface="Calibri" panose="020F0502020204030204" pitchFamily="34" charset="0"/>
              <a:ea typeface="Calibri" panose="020F0502020204030204" pitchFamily="34" charset="0"/>
              <a:cs typeface="Arial" panose="020B0604020202020204" pitchFamily="34" charset="0"/>
            </a:endParaRPr>
          </a:p>
          <a:p>
            <a:pPr algn="l" rtl="1">
              <a:lnSpc>
                <a:spcPct val="107000"/>
              </a:lnSpc>
              <a:spcAft>
                <a:spcPts val="800"/>
              </a:spcAft>
            </a:pPr>
            <a:r>
              <a:rPr lang="en-US" sz="1400" dirty="0">
                <a:solidFill>
                  <a:srgbClr val="0000FF"/>
                </a:solidFill>
                <a:effectLst/>
                <a:latin typeface="Courier New" panose="02070309020205020404" pitchFamily="49" charset="0"/>
                <a:ea typeface="Calibri" panose="020F0502020204030204" pitchFamily="34" charset="0"/>
                <a:cs typeface="Arial" panose="020B0604020202020204" pitchFamily="34" charset="0"/>
              </a:rPr>
              <a:t>@FOR</a:t>
            </a:r>
            <a:r>
              <a:rPr lang="en-US" sz="1400" dirty="0">
                <a:solidFill>
                  <a:srgbClr val="000000"/>
                </a:solidFill>
                <a:effectLst/>
                <a:latin typeface="Courier New" panose="02070309020205020404" pitchFamily="49" charset="0"/>
                <a:ea typeface="Calibri" panose="020F0502020204030204" pitchFamily="34" charset="0"/>
                <a:cs typeface="Arial" panose="020B0604020202020204" pitchFamily="34" charset="0"/>
              </a:rPr>
              <a:t>(i(n):</a:t>
            </a:r>
            <a:r>
              <a:rPr lang="en-US" sz="1400" dirty="0">
                <a:solidFill>
                  <a:srgbClr val="0000FF"/>
                </a:solidFill>
                <a:effectLst/>
                <a:latin typeface="Courier New" panose="02070309020205020404" pitchFamily="49" charset="0"/>
                <a:ea typeface="Calibri" panose="020F0502020204030204" pitchFamily="34" charset="0"/>
                <a:cs typeface="Arial" panose="020B0604020202020204" pitchFamily="34" charset="0"/>
              </a:rPr>
              <a:t>@FOR</a:t>
            </a:r>
            <a:r>
              <a:rPr lang="en-US" sz="1400" dirty="0">
                <a:solidFill>
                  <a:srgbClr val="000000"/>
                </a:solidFill>
                <a:effectLst/>
                <a:latin typeface="Courier New" panose="02070309020205020404" pitchFamily="49" charset="0"/>
                <a:ea typeface="Calibri" panose="020F0502020204030204" pitchFamily="34" charset="0"/>
                <a:cs typeface="Arial" panose="020B0604020202020204" pitchFamily="34" charset="0"/>
              </a:rPr>
              <a:t>(j(w)|n#NE#w  #and#  w#ge#2 #and#  n#ge#2:e(n)+1&lt;=e(w)+5*(1-x(</a:t>
            </a:r>
            <a:r>
              <a:rPr lang="en-US" sz="1400" dirty="0" err="1">
                <a:solidFill>
                  <a:srgbClr val="000000"/>
                </a:solidFill>
                <a:effectLst/>
                <a:latin typeface="Courier New" panose="02070309020205020404" pitchFamily="49" charset="0"/>
                <a:ea typeface="Calibri" panose="020F0502020204030204" pitchFamily="34" charset="0"/>
                <a:cs typeface="Arial" panose="020B0604020202020204" pitchFamily="34" charset="0"/>
              </a:rPr>
              <a:t>n,w</a:t>
            </a:r>
            <a:r>
              <a:rPr lang="en-US" sz="1400" dirty="0">
                <a:solidFill>
                  <a:srgbClr val="000000"/>
                </a:solidFill>
                <a:effectLst/>
                <a:latin typeface="Courier New" panose="02070309020205020404" pitchFamily="49" charset="0"/>
                <a:ea typeface="Calibri" panose="020F0502020204030204" pitchFamily="34" charset="0"/>
                <a:cs typeface="Arial" panose="020B0604020202020204" pitchFamily="34" charset="0"/>
              </a:rPr>
              <a:t>))));</a:t>
            </a:r>
            <a:endParaRPr lang="en-US" sz="1400" dirty="0">
              <a:effectLst/>
              <a:latin typeface="Calibri" panose="020F0502020204030204" pitchFamily="34" charset="0"/>
              <a:ea typeface="Calibri" panose="020F0502020204030204" pitchFamily="34" charset="0"/>
              <a:cs typeface="Arial" panose="020B0604020202020204" pitchFamily="34" charset="0"/>
            </a:endParaRPr>
          </a:p>
          <a:p>
            <a:pPr algn="l" rtl="1">
              <a:lnSpc>
                <a:spcPct val="107000"/>
              </a:lnSpc>
              <a:spcAft>
                <a:spcPts val="800"/>
              </a:spcAft>
            </a:pPr>
            <a:r>
              <a:rPr lang="en-US" sz="1400" dirty="0">
                <a:solidFill>
                  <a:srgbClr val="0000FF"/>
                </a:solidFill>
                <a:effectLst/>
                <a:latin typeface="Courier New" panose="02070309020205020404" pitchFamily="49" charset="0"/>
                <a:ea typeface="Calibri" panose="020F0502020204030204" pitchFamily="34" charset="0"/>
                <a:cs typeface="Arial" panose="020B0604020202020204" pitchFamily="34" charset="0"/>
              </a:rPr>
              <a:t>@for</a:t>
            </a:r>
            <a:r>
              <a:rPr lang="en-US" sz="1400" dirty="0">
                <a:solidFill>
                  <a:srgbClr val="000000"/>
                </a:solidFill>
                <a:effectLst/>
                <a:latin typeface="Courier New" panose="02070309020205020404" pitchFamily="49" charset="0"/>
                <a:ea typeface="Calibri" panose="020F0502020204030204" pitchFamily="34" charset="0"/>
                <a:cs typeface="Arial" panose="020B0604020202020204" pitchFamily="34" charset="0"/>
              </a:rPr>
              <a:t>(i(r)|r#gE#2:e(r)&gt;=0);</a:t>
            </a:r>
            <a:endParaRPr lang="en-US" sz="1400" dirty="0">
              <a:effectLst/>
              <a:latin typeface="Calibri" panose="020F0502020204030204" pitchFamily="34" charset="0"/>
              <a:ea typeface="Calibri" panose="020F0502020204030204" pitchFamily="34" charset="0"/>
              <a:cs typeface="Arial" panose="020B0604020202020204" pitchFamily="34" charset="0"/>
            </a:endParaRPr>
          </a:p>
          <a:p>
            <a:r>
              <a:rPr lang="en-US" sz="1400" dirty="0">
                <a:solidFill>
                  <a:srgbClr val="0000FF"/>
                </a:solidFill>
                <a:effectLst/>
                <a:latin typeface="Courier New" panose="02070309020205020404" pitchFamily="49" charset="0"/>
                <a:ea typeface="Calibri" panose="020F0502020204030204" pitchFamily="34" charset="0"/>
              </a:rPr>
              <a:t>@for</a:t>
            </a:r>
            <a:r>
              <a:rPr lang="en-US" sz="1400" dirty="0">
                <a:solidFill>
                  <a:srgbClr val="000000"/>
                </a:solidFill>
                <a:effectLst/>
                <a:latin typeface="Courier New" panose="02070309020205020404" pitchFamily="49" charset="0"/>
                <a:ea typeface="Calibri" panose="020F0502020204030204" pitchFamily="34" charset="0"/>
              </a:rPr>
              <a:t>(dij(y,u):</a:t>
            </a:r>
            <a:r>
              <a:rPr lang="en-US" sz="1400" dirty="0">
                <a:solidFill>
                  <a:srgbClr val="0000FF"/>
                </a:solidFill>
                <a:effectLst/>
                <a:latin typeface="Courier New" panose="02070309020205020404" pitchFamily="49" charset="0"/>
                <a:ea typeface="Calibri" panose="020F0502020204030204" pitchFamily="34" charset="0"/>
              </a:rPr>
              <a:t>@bin</a:t>
            </a:r>
            <a:r>
              <a:rPr lang="en-US" sz="1400" dirty="0">
                <a:solidFill>
                  <a:srgbClr val="000000"/>
                </a:solidFill>
                <a:effectLst/>
                <a:latin typeface="Courier New" panose="02070309020205020404" pitchFamily="49" charset="0"/>
                <a:ea typeface="Calibri" panose="020F0502020204030204" pitchFamily="34" charset="0"/>
              </a:rPr>
              <a:t>(x(y,u)));</a:t>
            </a:r>
            <a:endParaRPr lang="en-US" dirty="0"/>
          </a:p>
        </p:txBody>
      </p:sp>
      <p:sp>
        <p:nvSpPr>
          <p:cNvPr id="5" name="Slide Number Placeholder 4">
            <a:extLst>
              <a:ext uri="{FF2B5EF4-FFF2-40B4-BE49-F238E27FC236}">
                <a16:creationId xmlns:a16="http://schemas.microsoft.com/office/drawing/2014/main" id="{2784DBD1-3605-45BA-A6D4-536499551B75}"/>
              </a:ext>
            </a:extLst>
          </p:cNvPr>
          <p:cNvSpPr>
            <a:spLocks noGrp="1"/>
          </p:cNvSpPr>
          <p:nvPr>
            <p:ph type="sldNum" sz="quarter" idx="12"/>
          </p:nvPr>
        </p:nvSpPr>
        <p:spPr/>
        <p:txBody>
          <a:bodyPr/>
          <a:lstStyle/>
          <a:p>
            <a:fld id="{B873DB22-3EC6-4BBA-A9D0-7C0DAD5F8C35}" type="slidenum">
              <a:rPr lang="en-US" smtClean="0"/>
              <a:t>30</a:t>
            </a:fld>
            <a:endParaRPr lang="en-US"/>
          </a:p>
        </p:txBody>
      </p:sp>
    </p:spTree>
    <p:extLst>
      <p:ext uri="{BB962C8B-B14F-4D97-AF65-F5344CB8AC3E}">
        <p14:creationId xmlns:p14="http://schemas.microsoft.com/office/powerpoint/2010/main" val="166316752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737FE0-B80C-47EF-8C32-E39327D200BE}"/>
              </a:ext>
            </a:extLst>
          </p:cNvPr>
          <p:cNvSpPr>
            <a:spLocks noGrp="1"/>
          </p:cNvSpPr>
          <p:nvPr>
            <p:ph type="title"/>
          </p:nvPr>
        </p:nvSpPr>
        <p:spPr/>
        <p:txBody>
          <a:bodyPr>
            <a:normAutofit fontScale="90000"/>
          </a:bodyPr>
          <a:lstStyle/>
          <a:p>
            <a:r>
              <a:rPr lang="en-US" sz="3200" b="1" dirty="0">
                <a:effectLst/>
                <a:latin typeface="Times New Roman" panose="02020603050405020304" pitchFamily="18" charset="0"/>
                <a:ea typeface="Times New Roman" panose="02020603050405020304" pitchFamily="18" charset="0"/>
                <a:cs typeface="Calibri" panose="020F0502020204030204" pitchFamily="34" charset="0"/>
              </a:rPr>
              <a:t>The solution:</a:t>
            </a:r>
            <a:br>
              <a:rPr lang="en-US" sz="3200" dirty="0">
                <a:effectLst/>
                <a:latin typeface="Times New Roman" panose="02020603050405020304" pitchFamily="18" charset="0"/>
                <a:ea typeface="Times New Roman" panose="02020603050405020304" pitchFamily="18" charset="0"/>
              </a:rPr>
            </a:br>
            <a:endParaRPr lang="en-US" sz="6000" dirty="0"/>
          </a:p>
        </p:txBody>
      </p:sp>
      <p:pic>
        <p:nvPicPr>
          <p:cNvPr id="4" name="Content Placeholder 3" descr="Graphical user interface&#10;&#10;Description automatically generated">
            <a:extLst>
              <a:ext uri="{FF2B5EF4-FFF2-40B4-BE49-F238E27FC236}">
                <a16:creationId xmlns:a16="http://schemas.microsoft.com/office/drawing/2014/main" id="{16EB438D-AFBF-4C72-BEF8-A25CBD6E88E9}"/>
              </a:ext>
            </a:extLst>
          </p:cNvPr>
          <p:cNvPicPr>
            <a:picLocks noGrp="1" noChangeAspect="1"/>
          </p:cNvPicPr>
          <p:nvPr>
            <p:ph idx="1"/>
          </p:nvPr>
        </p:nvPicPr>
        <p:blipFill>
          <a:blip r:embed="rId2"/>
          <a:stretch>
            <a:fillRect/>
          </a:stretch>
        </p:blipFill>
        <p:spPr>
          <a:xfrm>
            <a:off x="1346320" y="1416157"/>
            <a:ext cx="5371072" cy="381795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6" name="Picture 5" descr="Table&#10;&#10;Description automatically generated">
            <a:extLst>
              <a:ext uri="{FF2B5EF4-FFF2-40B4-BE49-F238E27FC236}">
                <a16:creationId xmlns:a16="http://schemas.microsoft.com/office/drawing/2014/main" id="{3021B984-0C19-49A8-B09A-BF76BF5D64D9}"/>
              </a:ext>
            </a:extLst>
          </p:cNvPr>
          <p:cNvPicPr>
            <a:picLocks noChangeAspect="1"/>
          </p:cNvPicPr>
          <p:nvPr/>
        </p:nvPicPr>
        <p:blipFill>
          <a:blip r:embed="rId3"/>
          <a:stretch>
            <a:fillRect/>
          </a:stretch>
        </p:blipFill>
        <p:spPr>
          <a:xfrm>
            <a:off x="6855383" y="1421070"/>
            <a:ext cx="4768239" cy="381795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7" name="TextBox 6">
            <a:extLst>
              <a:ext uri="{FF2B5EF4-FFF2-40B4-BE49-F238E27FC236}">
                <a16:creationId xmlns:a16="http://schemas.microsoft.com/office/drawing/2014/main" id="{AE88EC41-685D-4251-A144-8908ED89F63A}"/>
              </a:ext>
            </a:extLst>
          </p:cNvPr>
          <p:cNvSpPr txBox="1"/>
          <p:nvPr/>
        </p:nvSpPr>
        <p:spPr>
          <a:xfrm>
            <a:off x="2228850" y="5674995"/>
            <a:ext cx="9394772" cy="456792"/>
          </a:xfrm>
          <a:prstGeom prst="rect">
            <a:avLst/>
          </a:prstGeom>
          <a:noFill/>
        </p:spPr>
        <p:txBody>
          <a:bodyPr wrap="square" rtlCol="0">
            <a:spAutoFit/>
          </a:bodyPr>
          <a:lstStyle/>
          <a:p>
            <a:pPr indent="133350" algn="just">
              <a:lnSpc>
                <a:spcPct val="150000"/>
              </a:lnSpc>
              <a:spcAft>
                <a:spcPts val="600"/>
              </a:spcAft>
            </a:pPr>
            <a:r>
              <a:rPr lang="en-US" sz="1800" dirty="0">
                <a:effectLst/>
                <a:latin typeface="Times New Roman" panose="02020603050405020304" pitchFamily="18" charset="0"/>
                <a:ea typeface="Times New Roman" panose="02020603050405020304" pitchFamily="18" charset="0"/>
              </a:rPr>
              <a:t>The solution is (Central Kitchen-843-817-829-855- Central Kitchen) Total distance = 2710 meter.</a:t>
            </a:r>
          </a:p>
        </p:txBody>
      </p:sp>
      <p:sp>
        <p:nvSpPr>
          <p:cNvPr id="3" name="Slide Number Placeholder 2">
            <a:extLst>
              <a:ext uri="{FF2B5EF4-FFF2-40B4-BE49-F238E27FC236}">
                <a16:creationId xmlns:a16="http://schemas.microsoft.com/office/drawing/2014/main" id="{ACEA96D2-3318-482F-9828-C46FF5584E80}"/>
              </a:ext>
            </a:extLst>
          </p:cNvPr>
          <p:cNvSpPr>
            <a:spLocks noGrp="1"/>
          </p:cNvSpPr>
          <p:nvPr>
            <p:ph type="sldNum" sz="quarter" idx="12"/>
          </p:nvPr>
        </p:nvSpPr>
        <p:spPr/>
        <p:txBody>
          <a:bodyPr/>
          <a:lstStyle/>
          <a:p>
            <a:fld id="{B873DB22-3EC6-4BBA-A9D0-7C0DAD5F8C35}" type="slidenum">
              <a:rPr lang="en-US" smtClean="0"/>
              <a:t>31</a:t>
            </a:fld>
            <a:endParaRPr lang="en-US"/>
          </a:p>
        </p:txBody>
      </p:sp>
    </p:spTree>
    <p:extLst>
      <p:ext uri="{BB962C8B-B14F-4D97-AF65-F5344CB8AC3E}">
        <p14:creationId xmlns:p14="http://schemas.microsoft.com/office/powerpoint/2010/main" val="154517203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5EF4B-B8E2-4444-8C97-D8975FC7F73B}"/>
              </a:ext>
            </a:extLst>
          </p:cNvPr>
          <p:cNvSpPr>
            <a:spLocks noGrp="1"/>
          </p:cNvSpPr>
          <p:nvPr>
            <p:ph type="title"/>
          </p:nvPr>
        </p:nvSpPr>
        <p:spPr>
          <a:xfrm>
            <a:off x="1484311" y="685801"/>
            <a:ext cx="10018713" cy="1088756"/>
          </a:xfrm>
        </p:spPr>
        <p:txBody>
          <a:bodyPr>
            <a:normAutofit/>
          </a:bodyPr>
          <a:lstStyle/>
          <a:p>
            <a:r>
              <a:rPr lang="en-US" sz="3200" b="1" dirty="0">
                <a:effectLst/>
                <a:latin typeface="Calibri" panose="020F0502020204030204" pitchFamily="34" charset="0"/>
                <a:ea typeface="Calibri" panose="020F0502020204030204" pitchFamily="34" charset="0"/>
                <a:cs typeface="Arial" panose="020B0604020202020204" pitchFamily="34" charset="0"/>
              </a:rPr>
              <a:t>Direction of the refill movement.</a:t>
            </a:r>
            <a:endParaRPr lang="en-US" sz="6000" b="1" dirty="0"/>
          </a:p>
        </p:txBody>
      </p:sp>
      <p:pic>
        <p:nvPicPr>
          <p:cNvPr id="4" name="Content Placeholder 3" descr="Map&#10;&#10;Description automatically generated">
            <a:extLst>
              <a:ext uri="{FF2B5EF4-FFF2-40B4-BE49-F238E27FC236}">
                <a16:creationId xmlns:a16="http://schemas.microsoft.com/office/drawing/2014/main" id="{AD5A9895-C2F5-4E17-A083-4F7DBD89F90F}"/>
              </a:ext>
            </a:extLst>
          </p:cNvPr>
          <p:cNvPicPr>
            <a:picLocks noGrp="1"/>
          </p:cNvPicPr>
          <p:nvPr>
            <p:ph idx="1"/>
          </p:nvPr>
        </p:nvPicPr>
        <p:blipFill rotWithShape="1">
          <a:blip r:embed="rId2" cstate="print">
            <a:extLst>
              <a:ext uri="{28A0092B-C50C-407E-A947-70E740481C1C}">
                <a14:useLocalDpi xmlns:a14="http://schemas.microsoft.com/office/drawing/2010/main" val="0"/>
              </a:ext>
            </a:extLst>
          </a:blip>
          <a:srcRect t="1718" b="2389"/>
          <a:stretch/>
        </p:blipFill>
        <p:spPr bwMode="auto">
          <a:xfrm>
            <a:off x="1830227" y="1841714"/>
            <a:ext cx="9326880" cy="45720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a:ext uri="{53640926-AAD7-44D8-BBD7-CCE9431645EC}">
              <a14:shadowObscured xmlns:a14="http://schemas.microsoft.com/office/drawing/2010/main"/>
            </a:ext>
          </a:extLst>
        </p:spPr>
      </p:pic>
      <p:sp>
        <p:nvSpPr>
          <p:cNvPr id="3" name="Slide Number Placeholder 2">
            <a:extLst>
              <a:ext uri="{FF2B5EF4-FFF2-40B4-BE49-F238E27FC236}">
                <a16:creationId xmlns:a16="http://schemas.microsoft.com/office/drawing/2014/main" id="{DCFC5076-44AE-4DCA-8A75-BD70C414FDA7}"/>
              </a:ext>
            </a:extLst>
          </p:cNvPr>
          <p:cNvSpPr>
            <a:spLocks noGrp="1"/>
          </p:cNvSpPr>
          <p:nvPr>
            <p:ph type="sldNum" sz="quarter" idx="12"/>
          </p:nvPr>
        </p:nvSpPr>
        <p:spPr/>
        <p:txBody>
          <a:bodyPr/>
          <a:lstStyle/>
          <a:p>
            <a:fld id="{B873DB22-3EC6-4BBA-A9D0-7C0DAD5F8C35}" type="slidenum">
              <a:rPr lang="en-US" smtClean="0"/>
              <a:t>32</a:t>
            </a:fld>
            <a:endParaRPr lang="en-US"/>
          </a:p>
        </p:txBody>
      </p:sp>
    </p:spTree>
    <p:extLst>
      <p:ext uri="{BB962C8B-B14F-4D97-AF65-F5344CB8AC3E}">
        <p14:creationId xmlns:p14="http://schemas.microsoft.com/office/powerpoint/2010/main" val="307025636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75685A-FE55-4CD0-AC39-3012D7CD388E}"/>
              </a:ext>
            </a:extLst>
          </p:cNvPr>
          <p:cNvSpPr>
            <a:spLocks noGrp="1"/>
          </p:cNvSpPr>
          <p:nvPr>
            <p:ph type="title"/>
          </p:nvPr>
        </p:nvSpPr>
        <p:spPr/>
        <p:txBody>
          <a:bodyPr>
            <a:normAutofit/>
          </a:bodyPr>
          <a:lstStyle/>
          <a:p>
            <a:r>
              <a:rPr lang="en-US" sz="2800" b="1" dirty="0">
                <a:effectLst/>
                <a:latin typeface="Calibri" panose="020F0502020204030204" pitchFamily="34" charset="0"/>
                <a:ea typeface="Calibri" panose="020F0502020204030204" pitchFamily="34" charset="0"/>
                <a:cs typeface="Calibri" panose="020F0502020204030204" pitchFamily="34" charset="0"/>
              </a:rPr>
              <a:t>Method 2: </a:t>
            </a:r>
            <a:r>
              <a:rPr lang="en-US" sz="2800" b="1" dirty="0">
                <a:effectLst/>
                <a:latin typeface="Calibri" panose="020F0502020204030204" pitchFamily="34" charset="0"/>
                <a:ea typeface="Calibri" panose="020F0502020204030204" pitchFamily="34" charset="0"/>
                <a:cs typeface="Arial" panose="020B0604020202020204" pitchFamily="34" charset="0"/>
              </a:rPr>
              <a:t>Reversal Heuristic</a:t>
            </a:r>
            <a:br>
              <a:rPr lang="en-US" sz="2800" dirty="0">
                <a:effectLst/>
                <a:latin typeface="Calibri" panose="020F0502020204030204" pitchFamily="34" charset="0"/>
                <a:ea typeface="Calibri" panose="020F0502020204030204" pitchFamily="34" charset="0"/>
                <a:cs typeface="Arial" panose="020B0604020202020204" pitchFamily="34" charset="0"/>
              </a:rPr>
            </a:br>
            <a:endParaRPr lang="en-US" sz="5400" dirty="0"/>
          </a:p>
        </p:txBody>
      </p:sp>
      <p:sp>
        <p:nvSpPr>
          <p:cNvPr id="3" name="Content Placeholder 2">
            <a:extLst>
              <a:ext uri="{FF2B5EF4-FFF2-40B4-BE49-F238E27FC236}">
                <a16:creationId xmlns:a16="http://schemas.microsoft.com/office/drawing/2014/main" id="{BAEF185A-89F5-44D6-8DDF-2C6A74D6F821}"/>
              </a:ext>
            </a:extLst>
          </p:cNvPr>
          <p:cNvSpPr>
            <a:spLocks noGrp="1"/>
          </p:cNvSpPr>
          <p:nvPr>
            <p:ph idx="1"/>
          </p:nvPr>
        </p:nvSpPr>
        <p:spPr/>
        <p:txBody>
          <a:bodyPr/>
          <a:lstStyle/>
          <a:p>
            <a:pPr algn="l" rtl="1">
              <a:lnSpc>
                <a:spcPct val="107000"/>
              </a:lnSpc>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Staring with random close tour that start and end at the Central Kitchen, then we swap the order until we find the shortest distance.</a:t>
            </a:r>
          </a:p>
          <a:p>
            <a:pPr algn="l" rtl="1">
              <a:lnSpc>
                <a:spcPct val="107000"/>
              </a:lnSpc>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We can find a neighbor tour in which one arc is reversed. This reversal is called “two-at-a-time” reversal.</a:t>
            </a:r>
          </a:p>
          <a:p>
            <a:pPr algn="l" rtl="1">
              <a:lnSpc>
                <a:spcPct val="107000"/>
              </a:lnSpc>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We can find a neighbor tour in which two arcs are reversed. This reversal is called “three-at-a-time” reversal.</a:t>
            </a:r>
          </a:p>
          <a:p>
            <a:pPr algn="l" rtl="1">
              <a:lnSpc>
                <a:spcPct val="107000"/>
              </a:lnSpc>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and so on, since our problem is symmetric, we have up to n-2 at a time </a:t>
            </a:r>
          </a:p>
          <a:p>
            <a:pPr marL="0" indent="0">
              <a:buNone/>
            </a:pPr>
            <a:r>
              <a:rPr lang="en-US" sz="1800" dirty="0">
                <a:effectLst/>
                <a:latin typeface="Calibri" panose="020F0502020204030204" pitchFamily="34" charset="0"/>
                <a:ea typeface="Calibri" panose="020F0502020204030204" pitchFamily="34" charset="0"/>
                <a:cs typeface="Arial" panose="020B0604020202020204" pitchFamily="34" charset="0"/>
              </a:rPr>
              <a:t>We stop until we find the lowest distance </a:t>
            </a:r>
            <a:endParaRPr lang="en-US" dirty="0"/>
          </a:p>
        </p:txBody>
      </p:sp>
      <p:sp>
        <p:nvSpPr>
          <p:cNvPr id="4" name="Slide Number Placeholder 3">
            <a:extLst>
              <a:ext uri="{FF2B5EF4-FFF2-40B4-BE49-F238E27FC236}">
                <a16:creationId xmlns:a16="http://schemas.microsoft.com/office/drawing/2014/main" id="{33247F5F-2519-426B-AC79-EBAB1F897F21}"/>
              </a:ext>
            </a:extLst>
          </p:cNvPr>
          <p:cNvSpPr>
            <a:spLocks noGrp="1"/>
          </p:cNvSpPr>
          <p:nvPr>
            <p:ph type="sldNum" sz="quarter" idx="12"/>
          </p:nvPr>
        </p:nvSpPr>
        <p:spPr/>
        <p:txBody>
          <a:bodyPr/>
          <a:lstStyle/>
          <a:p>
            <a:fld id="{B873DB22-3EC6-4BBA-A9D0-7C0DAD5F8C35}" type="slidenum">
              <a:rPr lang="en-US" smtClean="0"/>
              <a:t>33</a:t>
            </a:fld>
            <a:endParaRPr lang="en-US"/>
          </a:p>
        </p:txBody>
      </p:sp>
    </p:spTree>
    <p:extLst>
      <p:ext uri="{BB962C8B-B14F-4D97-AF65-F5344CB8AC3E}">
        <p14:creationId xmlns:p14="http://schemas.microsoft.com/office/powerpoint/2010/main" val="340097501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A2ED6-C75B-4971-8CE7-0D9523B5D359}"/>
              </a:ext>
            </a:extLst>
          </p:cNvPr>
          <p:cNvSpPr>
            <a:spLocks noGrp="1"/>
          </p:cNvSpPr>
          <p:nvPr>
            <p:ph type="title"/>
          </p:nvPr>
        </p:nvSpPr>
        <p:spPr>
          <a:xfrm>
            <a:off x="1760706" y="685800"/>
            <a:ext cx="9742318" cy="1752599"/>
          </a:xfrm>
        </p:spPr>
        <p:txBody>
          <a:bodyPr>
            <a:normAutofit/>
          </a:bodyPr>
          <a:lstStyle/>
          <a:p>
            <a:r>
              <a:rPr lang="en-US" sz="2400" b="1" dirty="0">
                <a:effectLst/>
                <a:latin typeface="Calibri" panose="020F0502020204030204" pitchFamily="34" charset="0"/>
                <a:ea typeface="Calibri" panose="020F0502020204030204" pitchFamily="34" charset="0"/>
                <a:cs typeface="Arial" panose="020B0604020202020204" pitchFamily="34" charset="0"/>
              </a:rPr>
              <a:t>The distances for refill movement.</a:t>
            </a:r>
            <a:endParaRPr lang="en-US" sz="4800" b="1" dirty="0"/>
          </a:p>
        </p:txBody>
      </p:sp>
      <p:graphicFrame>
        <p:nvGraphicFramePr>
          <p:cNvPr id="6" name="Content Placeholder 5">
            <a:extLst>
              <a:ext uri="{FF2B5EF4-FFF2-40B4-BE49-F238E27FC236}">
                <a16:creationId xmlns:a16="http://schemas.microsoft.com/office/drawing/2014/main" id="{334EB286-C283-4719-A839-D371CBED97C6}"/>
              </a:ext>
            </a:extLst>
          </p:cNvPr>
          <p:cNvGraphicFramePr>
            <a:graphicFrameLocks noGrp="1"/>
          </p:cNvGraphicFramePr>
          <p:nvPr>
            <p:ph idx="1"/>
            <p:extLst>
              <p:ext uri="{D42A27DB-BD31-4B8C-83A1-F6EECF244321}">
                <p14:modId xmlns:p14="http://schemas.microsoft.com/office/powerpoint/2010/main" val="3319433120"/>
              </p:ext>
            </p:extLst>
          </p:nvPr>
        </p:nvGraphicFramePr>
        <p:xfrm>
          <a:off x="1760702" y="2947713"/>
          <a:ext cx="9742322" cy="2590338"/>
        </p:xfrm>
        <a:graphic>
          <a:graphicData uri="http://schemas.openxmlformats.org/drawingml/2006/table">
            <a:tbl>
              <a:tblPr rtl="1" firstRow="1" firstCol="1" bandRow="1"/>
              <a:tblGrid>
                <a:gridCol w="1651952">
                  <a:extLst>
                    <a:ext uri="{9D8B030D-6E8A-4147-A177-3AD203B41FA5}">
                      <a16:colId xmlns:a16="http://schemas.microsoft.com/office/drawing/2014/main" val="580441995"/>
                    </a:ext>
                  </a:extLst>
                </a:gridCol>
                <a:gridCol w="1439892">
                  <a:extLst>
                    <a:ext uri="{9D8B030D-6E8A-4147-A177-3AD203B41FA5}">
                      <a16:colId xmlns:a16="http://schemas.microsoft.com/office/drawing/2014/main" val="4016275376"/>
                    </a:ext>
                  </a:extLst>
                </a:gridCol>
                <a:gridCol w="1439892">
                  <a:extLst>
                    <a:ext uri="{9D8B030D-6E8A-4147-A177-3AD203B41FA5}">
                      <a16:colId xmlns:a16="http://schemas.microsoft.com/office/drawing/2014/main" val="1649584070"/>
                    </a:ext>
                  </a:extLst>
                </a:gridCol>
                <a:gridCol w="1439892">
                  <a:extLst>
                    <a:ext uri="{9D8B030D-6E8A-4147-A177-3AD203B41FA5}">
                      <a16:colId xmlns:a16="http://schemas.microsoft.com/office/drawing/2014/main" val="452255767"/>
                    </a:ext>
                  </a:extLst>
                </a:gridCol>
                <a:gridCol w="1862411">
                  <a:extLst>
                    <a:ext uri="{9D8B030D-6E8A-4147-A177-3AD203B41FA5}">
                      <a16:colId xmlns:a16="http://schemas.microsoft.com/office/drawing/2014/main" val="2934982559"/>
                    </a:ext>
                  </a:extLst>
                </a:gridCol>
                <a:gridCol w="1908283">
                  <a:extLst>
                    <a:ext uri="{9D8B030D-6E8A-4147-A177-3AD203B41FA5}">
                      <a16:colId xmlns:a16="http://schemas.microsoft.com/office/drawing/2014/main" val="3645375395"/>
                    </a:ext>
                  </a:extLst>
                </a:gridCol>
              </a:tblGrid>
              <a:tr h="431723">
                <a:tc>
                  <a:txBody>
                    <a:bodyPr/>
                    <a:lstStyle/>
                    <a:p>
                      <a:pPr algn="l" rtl="1" fontAlgn="t">
                        <a:lnSpc>
                          <a:spcPct val="107000"/>
                        </a:lnSpc>
                        <a:spcBef>
                          <a:spcPts val="0"/>
                        </a:spcBef>
                        <a:spcAft>
                          <a:spcPts val="800"/>
                        </a:spcAft>
                      </a:pPr>
                      <a:r>
                        <a:rPr lang="en-CA" sz="2100" b="1" i="0" u="none" strike="noStrike">
                          <a:effectLst/>
                          <a:latin typeface="Times New Roman" panose="02020603050405020304" pitchFamily="18" charset="0"/>
                          <a:ea typeface="Times New Roman" panose="02020603050405020304" pitchFamily="18" charset="0"/>
                          <a:cs typeface="Arial" panose="020B0604020202020204" pitchFamily="34" charset="0"/>
                        </a:rPr>
                        <a:t>817</a:t>
                      </a:r>
                      <a:endParaRPr lang="en-CA" sz="3700" b="1" i="0" u="none" strike="noStrike">
                        <a:effectLst/>
                        <a:latin typeface="Arial" panose="020B0604020202020204" pitchFamily="34" charset="0"/>
                      </a:endParaRPr>
                    </a:p>
                  </a:txBody>
                  <a:tcPr marL="141548" marR="141548" marT="1966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t">
                        <a:lnSpc>
                          <a:spcPct val="107000"/>
                        </a:lnSpc>
                        <a:spcBef>
                          <a:spcPts val="0"/>
                        </a:spcBef>
                        <a:spcAft>
                          <a:spcPts val="800"/>
                        </a:spcAft>
                      </a:pPr>
                      <a:r>
                        <a:rPr lang="en-CA" sz="2100" b="1" i="0" u="none" strike="noStrike">
                          <a:effectLst/>
                          <a:latin typeface="Times New Roman" panose="02020603050405020304" pitchFamily="18" charset="0"/>
                          <a:ea typeface="Times New Roman" panose="02020603050405020304" pitchFamily="18" charset="0"/>
                          <a:cs typeface="Arial" panose="020B0604020202020204" pitchFamily="34" charset="0"/>
                        </a:rPr>
                        <a:t>829</a:t>
                      </a:r>
                      <a:endParaRPr lang="en-CA" sz="3700" b="1" i="0" u="none" strike="noStrike">
                        <a:effectLst/>
                        <a:latin typeface="Arial" panose="020B0604020202020204" pitchFamily="34" charset="0"/>
                      </a:endParaRPr>
                    </a:p>
                  </a:txBody>
                  <a:tcPr marL="141548" marR="141548" marT="1966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t">
                        <a:lnSpc>
                          <a:spcPct val="107000"/>
                        </a:lnSpc>
                        <a:spcBef>
                          <a:spcPts val="0"/>
                        </a:spcBef>
                        <a:spcAft>
                          <a:spcPts val="800"/>
                        </a:spcAft>
                      </a:pPr>
                      <a:r>
                        <a:rPr lang="en-CA" sz="2100" b="1" i="0" u="none" strike="noStrike" dirty="0">
                          <a:effectLst/>
                          <a:latin typeface="Times New Roman" panose="02020603050405020304" pitchFamily="18" charset="0"/>
                          <a:ea typeface="Times New Roman" panose="02020603050405020304" pitchFamily="18" charset="0"/>
                          <a:cs typeface="Arial" panose="020B0604020202020204" pitchFamily="34" charset="0"/>
                        </a:rPr>
                        <a:t>843</a:t>
                      </a:r>
                      <a:endParaRPr lang="en-CA" sz="3700" b="1" i="0" u="none" strike="noStrike" dirty="0">
                        <a:effectLst/>
                        <a:latin typeface="Arial" panose="020B0604020202020204" pitchFamily="34" charset="0"/>
                      </a:endParaRPr>
                    </a:p>
                  </a:txBody>
                  <a:tcPr marL="141548" marR="141548" marT="1966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t">
                        <a:lnSpc>
                          <a:spcPct val="107000"/>
                        </a:lnSpc>
                        <a:spcBef>
                          <a:spcPts val="0"/>
                        </a:spcBef>
                        <a:spcAft>
                          <a:spcPts val="800"/>
                        </a:spcAft>
                      </a:pPr>
                      <a:r>
                        <a:rPr lang="en-CA" sz="2100" b="1" i="0" u="none" strike="noStrike">
                          <a:effectLst/>
                          <a:latin typeface="Times New Roman" panose="02020603050405020304" pitchFamily="18" charset="0"/>
                          <a:ea typeface="Times New Roman" panose="02020603050405020304" pitchFamily="18" charset="0"/>
                          <a:cs typeface="Arial" panose="020B0604020202020204" pitchFamily="34" charset="0"/>
                        </a:rPr>
                        <a:t>855</a:t>
                      </a:r>
                      <a:endParaRPr lang="en-CA" sz="3700" b="1" i="0" u="none" strike="noStrike">
                        <a:effectLst/>
                        <a:latin typeface="Arial" panose="020B0604020202020204" pitchFamily="34" charset="0"/>
                      </a:endParaRPr>
                    </a:p>
                  </a:txBody>
                  <a:tcPr marL="141548" marR="141548" marT="1966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1" fontAlgn="t">
                        <a:lnSpc>
                          <a:spcPct val="107000"/>
                        </a:lnSpc>
                        <a:spcBef>
                          <a:spcPts val="0"/>
                        </a:spcBef>
                        <a:spcAft>
                          <a:spcPts val="800"/>
                        </a:spcAft>
                      </a:pPr>
                      <a:r>
                        <a:rPr lang="en-CA" sz="2100" b="1" i="0" u="none" strike="noStrike" dirty="0">
                          <a:effectLst/>
                          <a:latin typeface="Times New Roman" panose="02020603050405020304" pitchFamily="18" charset="0"/>
                          <a:ea typeface="Times New Roman" panose="02020603050405020304" pitchFamily="18" charset="0"/>
                          <a:cs typeface="Arial" panose="020B0604020202020204" pitchFamily="34" charset="0"/>
                        </a:rPr>
                        <a:t>S&amp;E point</a:t>
                      </a:r>
                      <a:endParaRPr lang="en-CA" sz="3700" b="1" i="0" u="none" strike="noStrike" dirty="0">
                        <a:effectLst/>
                        <a:latin typeface="Arial" panose="020B0604020202020204" pitchFamily="34" charset="0"/>
                      </a:endParaRPr>
                    </a:p>
                  </a:txBody>
                  <a:tcPr marL="141548" marR="141548" marT="1966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1" fontAlgn="t">
                        <a:lnSpc>
                          <a:spcPct val="107000"/>
                        </a:lnSpc>
                        <a:spcBef>
                          <a:spcPts val="0"/>
                        </a:spcBef>
                        <a:spcAft>
                          <a:spcPts val="800"/>
                        </a:spcAft>
                      </a:pPr>
                      <a:r>
                        <a:rPr lang="en-CA" sz="2100" b="1" i="0" u="none" strike="noStrike" dirty="0">
                          <a:effectLst/>
                          <a:latin typeface="Times New Roman" panose="02020603050405020304" pitchFamily="18" charset="0"/>
                          <a:ea typeface="Times New Roman" panose="02020603050405020304" pitchFamily="18" charset="0"/>
                          <a:cs typeface="Arial" panose="020B0604020202020204" pitchFamily="34" charset="0"/>
                        </a:rPr>
                        <a:t>B/B</a:t>
                      </a:r>
                      <a:endParaRPr lang="en-CA" sz="3700" b="1" i="0" u="none" strike="noStrike" dirty="0">
                        <a:effectLst/>
                        <a:latin typeface="Arial" panose="020B0604020202020204" pitchFamily="34" charset="0"/>
                      </a:endParaRPr>
                    </a:p>
                  </a:txBody>
                  <a:tcPr marL="141548" marR="141548" marT="1966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32758869"/>
                  </a:ext>
                </a:extLst>
              </a:tr>
              <a:tr h="431723">
                <a:tc>
                  <a:txBody>
                    <a:bodyPr/>
                    <a:lstStyle/>
                    <a:p>
                      <a:pPr algn="l" rtl="1" fontAlgn="t">
                        <a:lnSpc>
                          <a:spcPct val="107000"/>
                        </a:lnSpc>
                        <a:spcBef>
                          <a:spcPts val="0"/>
                        </a:spcBef>
                        <a:spcAft>
                          <a:spcPts val="800"/>
                        </a:spcAft>
                      </a:pPr>
                      <a:r>
                        <a:rPr lang="en-CA" sz="2100" b="0" i="0" u="none" strike="noStrike" dirty="0">
                          <a:effectLst/>
                          <a:latin typeface="Times New Roman" panose="02020603050405020304" pitchFamily="18" charset="0"/>
                          <a:ea typeface="Times New Roman" panose="02020603050405020304" pitchFamily="18" charset="0"/>
                          <a:cs typeface="Arial" panose="020B0604020202020204" pitchFamily="34" charset="0"/>
                        </a:rPr>
                        <a:t>1100</a:t>
                      </a:r>
                      <a:endParaRPr lang="en-CA" sz="3700" b="0" i="0" u="none" strike="noStrike" dirty="0">
                        <a:effectLst/>
                        <a:latin typeface="Arial" panose="020B0604020202020204" pitchFamily="34" charset="0"/>
                      </a:endParaRPr>
                    </a:p>
                  </a:txBody>
                  <a:tcPr marL="141548" marR="141548" marT="1966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t">
                        <a:lnSpc>
                          <a:spcPct val="107000"/>
                        </a:lnSpc>
                        <a:spcBef>
                          <a:spcPts val="0"/>
                        </a:spcBef>
                        <a:spcAft>
                          <a:spcPts val="800"/>
                        </a:spcAft>
                      </a:pPr>
                      <a:r>
                        <a:rPr lang="en-CA" sz="2100" b="0" i="0" u="none" strike="noStrike">
                          <a:effectLst/>
                          <a:latin typeface="Times New Roman" panose="02020603050405020304" pitchFamily="18" charset="0"/>
                          <a:ea typeface="Times New Roman" panose="02020603050405020304" pitchFamily="18" charset="0"/>
                          <a:cs typeface="Arial" panose="020B0604020202020204" pitchFamily="34" charset="0"/>
                        </a:rPr>
                        <a:t>800</a:t>
                      </a:r>
                      <a:endParaRPr lang="en-CA" sz="3700" b="0" i="0" u="none" strike="noStrike">
                        <a:effectLst/>
                        <a:latin typeface="Arial" panose="020B0604020202020204" pitchFamily="34" charset="0"/>
                      </a:endParaRPr>
                    </a:p>
                  </a:txBody>
                  <a:tcPr marL="141548" marR="141548" marT="1966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t">
                        <a:lnSpc>
                          <a:spcPct val="107000"/>
                        </a:lnSpc>
                        <a:spcBef>
                          <a:spcPts val="0"/>
                        </a:spcBef>
                        <a:spcAft>
                          <a:spcPts val="800"/>
                        </a:spcAft>
                      </a:pPr>
                      <a:r>
                        <a:rPr lang="en-CA" sz="2100" b="0" i="0" u="none" strike="noStrike">
                          <a:effectLst/>
                          <a:latin typeface="Times New Roman" panose="02020603050405020304" pitchFamily="18" charset="0"/>
                          <a:ea typeface="Times New Roman" panose="02020603050405020304" pitchFamily="18" charset="0"/>
                          <a:cs typeface="Arial" panose="020B0604020202020204" pitchFamily="34" charset="0"/>
                        </a:rPr>
                        <a:t>450</a:t>
                      </a:r>
                      <a:endParaRPr lang="en-CA" sz="3700" b="0" i="0" u="none" strike="noStrike">
                        <a:effectLst/>
                        <a:latin typeface="Arial" panose="020B0604020202020204" pitchFamily="34" charset="0"/>
                      </a:endParaRPr>
                    </a:p>
                  </a:txBody>
                  <a:tcPr marL="141548" marR="141548" marT="1966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t">
                        <a:lnSpc>
                          <a:spcPct val="107000"/>
                        </a:lnSpc>
                        <a:spcBef>
                          <a:spcPts val="0"/>
                        </a:spcBef>
                        <a:spcAft>
                          <a:spcPts val="800"/>
                        </a:spcAft>
                      </a:pPr>
                      <a:r>
                        <a:rPr lang="en-CA" sz="2100" b="0" i="0" u="none" strike="noStrike" dirty="0">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rPr>
                        <a:t>750</a:t>
                      </a:r>
                      <a:endParaRPr lang="en-CA" sz="3700" b="0" i="0" u="none" strike="noStrike" dirty="0">
                        <a:solidFill>
                          <a:schemeClr val="tx1"/>
                        </a:solidFill>
                        <a:effectLst/>
                        <a:latin typeface="Arial" panose="020B0604020202020204" pitchFamily="34" charset="0"/>
                      </a:endParaRPr>
                    </a:p>
                  </a:txBody>
                  <a:tcPr marL="141548" marR="141548" marT="1966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t">
                        <a:lnSpc>
                          <a:spcPct val="107000"/>
                        </a:lnSpc>
                        <a:spcBef>
                          <a:spcPts val="0"/>
                        </a:spcBef>
                        <a:spcAft>
                          <a:spcPts val="800"/>
                        </a:spcAft>
                      </a:pPr>
                      <a:r>
                        <a:rPr lang="en-CA" sz="2100" b="0" i="0" u="none" strike="noStrike">
                          <a:effectLst/>
                          <a:latin typeface="Times New Roman" panose="02020603050405020304" pitchFamily="18" charset="0"/>
                          <a:ea typeface="Times New Roman" panose="02020603050405020304" pitchFamily="18" charset="0"/>
                          <a:cs typeface="Arial" panose="020B0604020202020204" pitchFamily="34" charset="0"/>
                        </a:rPr>
                        <a:t>0</a:t>
                      </a:r>
                      <a:endParaRPr lang="en-CA" sz="3700" b="0" i="0" u="none" strike="noStrike">
                        <a:effectLst/>
                        <a:latin typeface="Arial" panose="020B0604020202020204" pitchFamily="34" charset="0"/>
                      </a:endParaRPr>
                    </a:p>
                  </a:txBody>
                  <a:tcPr marL="141548" marR="141548" marT="1966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1" fontAlgn="t">
                        <a:lnSpc>
                          <a:spcPct val="107000"/>
                        </a:lnSpc>
                        <a:spcBef>
                          <a:spcPts val="0"/>
                        </a:spcBef>
                        <a:spcAft>
                          <a:spcPts val="800"/>
                        </a:spcAft>
                      </a:pPr>
                      <a:r>
                        <a:rPr lang="en-CA" sz="2100" b="1" i="0" u="none" strike="noStrike" dirty="0">
                          <a:effectLst/>
                          <a:latin typeface="Times New Roman" panose="02020603050405020304" pitchFamily="18" charset="0"/>
                          <a:ea typeface="Times New Roman" panose="02020603050405020304" pitchFamily="18" charset="0"/>
                          <a:cs typeface="Arial" panose="020B0604020202020204" pitchFamily="34" charset="0"/>
                        </a:rPr>
                        <a:t>S&amp;E point</a:t>
                      </a:r>
                      <a:endParaRPr lang="en-CA" sz="3700" b="1" i="0" u="none" strike="noStrike" dirty="0">
                        <a:effectLst/>
                        <a:latin typeface="Arial" panose="020B0604020202020204" pitchFamily="34" charset="0"/>
                      </a:endParaRPr>
                    </a:p>
                  </a:txBody>
                  <a:tcPr marL="141548" marR="141548" marT="1966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74589326"/>
                  </a:ext>
                </a:extLst>
              </a:tr>
              <a:tr h="431723">
                <a:tc>
                  <a:txBody>
                    <a:bodyPr/>
                    <a:lstStyle/>
                    <a:p>
                      <a:pPr algn="l" rtl="1" fontAlgn="t">
                        <a:lnSpc>
                          <a:spcPct val="107000"/>
                        </a:lnSpc>
                        <a:spcBef>
                          <a:spcPts val="0"/>
                        </a:spcBef>
                        <a:spcAft>
                          <a:spcPts val="800"/>
                        </a:spcAft>
                      </a:pPr>
                      <a:r>
                        <a:rPr lang="en-CA" sz="2100" b="0" i="0" u="none" strike="noStrike">
                          <a:effectLst/>
                          <a:latin typeface="Times New Roman" panose="02020603050405020304" pitchFamily="18" charset="0"/>
                          <a:ea typeface="Times New Roman" panose="02020603050405020304" pitchFamily="18" charset="0"/>
                          <a:cs typeface="Arial" panose="020B0604020202020204" pitchFamily="34" charset="0"/>
                        </a:rPr>
                        <a:t>840</a:t>
                      </a:r>
                      <a:endParaRPr lang="en-CA" sz="3700" b="0" i="0" u="none" strike="noStrike">
                        <a:effectLst/>
                        <a:latin typeface="Arial" panose="020B0604020202020204" pitchFamily="34" charset="0"/>
                      </a:endParaRPr>
                    </a:p>
                  </a:txBody>
                  <a:tcPr marL="141548" marR="141548" marT="1966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t">
                        <a:lnSpc>
                          <a:spcPct val="107000"/>
                        </a:lnSpc>
                        <a:spcBef>
                          <a:spcPts val="0"/>
                        </a:spcBef>
                        <a:spcAft>
                          <a:spcPts val="800"/>
                        </a:spcAft>
                      </a:pPr>
                      <a:r>
                        <a:rPr lang="en-CA" sz="2100" b="0" i="0" u="none" strike="noStrike">
                          <a:effectLst/>
                          <a:latin typeface="Times New Roman" panose="02020603050405020304" pitchFamily="18" charset="0"/>
                          <a:ea typeface="Times New Roman" panose="02020603050405020304" pitchFamily="18" charset="0"/>
                          <a:cs typeface="Arial" panose="020B0604020202020204" pitchFamily="34" charset="0"/>
                        </a:rPr>
                        <a:t>480</a:t>
                      </a:r>
                      <a:endParaRPr lang="en-CA" sz="3700" b="0" i="0" u="none" strike="noStrike">
                        <a:effectLst/>
                        <a:latin typeface="Arial" panose="020B0604020202020204" pitchFamily="34" charset="0"/>
                      </a:endParaRPr>
                    </a:p>
                  </a:txBody>
                  <a:tcPr marL="141548" marR="141548" marT="1966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t">
                        <a:lnSpc>
                          <a:spcPct val="107000"/>
                        </a:lnSpc>
                        <a:spcBef>
                          <a:spcPts val="0"/>
                        </a:spcBef>
                        <a:spcAft>
                          <a:spcPts val="800"/>
                        </a:spcAft>
                      </a:pPr>
                      <a:r>
                        <a:rPr lang="en-CA" sz="2100" b="0" i="0" u="none" strike="noStrike" dirty="0">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rPr>
                        <a:t>800</a:t>
                      </a:r>
                      <a:endParaRPr lang="en-CA" sz="3700" b="0" i="0" u="none" strike="noStrike" dirty="0">
                        <a:solidFill>
                          <a:schemeClr val="tx1"/>
                        </a:solidFill>
                        <a:effectLst/>
                        <a:latin typeface="Arial" panose="020B0604020202020204" pitchFamily="34" charset="0"/>
                      </a:endParaRPr>
                    </a:p>
                  </a:txBody>
                  <a:tcPr marL="141548" marR="141548" marT="1966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t">
                        <a:lnSpc>
                          <a:spcPct val="107000"/>
                        </a:lnSpc>
                        <a:spcBef>
                          <a:spcPts val="0"/>
                        </a:spcBef>
                        <a:spcAft>
                          <a:spcPts val="800"/>
                        </a:spcAft>
                      </a:pPr>
                      <a:r>
                        <a:rPr lang="en-CA" sz="2100" b="0" i="0" u="none" strike="noStrike">
                          <a:effectLst/>
                          <a:latin typeface="Times New Roman" panose="02020603050405020304" pitchFamily="18" charset="0"/>
                          <a:ea typeface="Times New Roman" panose="02020603050405020304" pitchFamily="18" charset="0"/>
                          <a:cs typeface="Arial" panose="020B0604020202020204" pitchFamily="34" charset="0"/>
                        </a:rPr>
                        <a:t>0</a:t>
                      </a:r>
                      <a:endParaRPr lang="en-CA" sz="3700" b="0" i="0" u="none" strike="noStrike">
                        <a:effectLst/>
                        <a:latin typeface="Arial" panose="020B0604020202020204" pitchFamily="34" charset="0"/>
                      </a:endParaRPr>
                    </a:p>
                  </a:txBody>
                  <a:tcPr marL="141548" marR="141548" marT="1966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t">
                        <a:lnSpc>
                          <a:spcPct val="107000"/>
                        </a:lnSpc>
                        <a:spcBef>
                          <a:spcPts val="0"/>
                        </a:spcBef>
                        <a:spcAft>
                          <a:spcPts val="800"/>
                        </a:spcAft>
                      </a:pPr>
                      <a:r>
                        <a:rPr lang="en-CA" sz="2100" b="0" i="0" u="none" strike="noStrike">
                          <a:effectLst/>
                          <a:latin typeface="Times New Roman" panose="02020603050405020304" pitchFamily="18" charset="0"/>
                          <a:ea typeface="Times New Roman" panose="02020603050405020304" pitchFamily="18" charset="0"/>
                          <a:cs typeface="Arial" panose="020B0604020202020204" pitchFamily="34" charset="0"/>
                        </a:rPr>
                        <a:t>750</a:t>
                      </a:r>
                      <a:endParaRPr lang="en-CA" sz="3700" b="0" i="0" u="none" strike="noStrike">
                        <a:effectLst/>
                        <a:latin typeface="Arial" panose="020B0604020202020204" pitchFamily="34" charset="0"/>
                      </a:endParaRPr>
                    </a:p>
                  </a:txBody>
                  <a:tcPr marL="141548" marR="141548" marT="1966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t">
                        <a:lnSpc>
                          <a:spcPct val="107000"/>
                        </a:lnSpc>
                        <a:spcBef>
                          <a:spcPts val="0"/>
                        </a:spcBef>
                        <a:spcAft>
                          <a:spcPts val="800"/>
                        </a:spcAft>
                      </a:pPr>
                      <a:r>
                        <a:rPr lang="en-CA" sz="2100" b="1" i="0" u="none" strike="noStrike" dirty="0">
                          <a:effectLst/>
                          <a:latin typeface="Times New Roman" panose="02020603050405020304" pitchFamily="18" charset="0"/>
                          <a:ea typeface="Times New Roman" panose="02020603050405020304" pitchFamily="18" charset="0"/>
                          <a:cs typeface="Arial" panose="020B0604020202020204" pitchFamily="34" charset="0"/>
                        </a:rPr>
                        <a:t>855</a:t>
                      </a:r>
                      <a:endParaRPr lang="en-CA" sz="3700" b="1" i="0" u="none" strike="noStrike" dirty="0">
                        <a:effectLst/>
                        <a:latin typeface="Arial" panose="020B0604020202020204" pitchFamily="34" charset="0"/>
                      </a:endParaRPr>
                    </a:p>
                  </a:txBody>
                  <a:tcPr marL="141548" marR="141548" marT="1966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29689254"/>
                  </a:ext>
                </a:extLst>
              </a:tr>
              <a:tr h="431723">
                <a:tc>
                  <a:txBody>
                    <a:bodyPr/>
                    <a:lstStyle/>
                    <a:p>
                      <a:pPr algn="l" rtl="1" fontAlgn="t">
                        <a:lnSpc>
                          <a:spcPct val="107000"/>
                        </a:lnSpc>
                        <a:spcBef>
                          <a:spcPts val="0"/>
                        </a:spcBef>
                        <a:spcAft>
                          <a:spcPts val="800"/>
                        </a:spcAft>
                      </a:pPr>
                      <a:r>
                        <a:rPr lang="en-CA" sz="2100" b="0" i="0" u="none" strike="noStrike">
                          <a:effectLst/>
                          <a:latin typeface="Times New Roman" panose="02020603050405020304" pitchFamily="18" charset="0"/>
                          <a:ea typeface="Times New Roman" panose="02020603050405020304" pitchFamily="18" charset="0"/>
                          <a:cs typeface="Arial" panose="020B0604020202020204" pitchFamily="34" charset="0"/>
                        </a:rPr>
                        <a:t>650</a:t>
                      </a:r>
                      <a:endParaRPr lang="en-CA" sz="3700" b="0" i="0" u="none" strike="noStrike">
                        <a:effectLst/>
                        <a:latin typeface="Arial" panose="020B0604020202020204" pitchFamily="34" charset="0"/>
                      </a:endParaRPr>
                    </a:p>
                  </a:txBody>
                  <a:tcPr marL="141548" marR="141548" marT="1966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t">
                        <a:lnSpc>
                          <a:spcPct val="107000"/>
                        </a:lnSpc>
                        <a:spcBef>
                          <a:spcPts val="0"/>
                        </a:spcBef>
                        <a:spcAft>
                          <a:spcPts val="800"/>
                        </a:spcAft>
                      </a:pPr>
                      <a:r>
                        <a:rPr lang="en-CA" sz="2100" b="0" i="0" u="none" strike="noStrike" dirty="0">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rPr>
                        <a:t>350</a:t>
                      </a:r>
                      <a:endParaRPr lang="en-CA" sz="3700" b="0" i="0" u="none" strike="noStrike" dirty="0">
                        <a:solidFill>
                          <a:schemeClr val="tx1"/>
                        </a:solidFill>
                        <a:effectLst/>
                        <a:latin typeface="Arial" panose="020B0604020202020204" pitchFamily="34" charset="0"/>
                      </a:endParaRPr>
                    </a:p>
                  </a:txBody>
                  <a:tcPr marL="141548" marR="141548" marT="1966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t">
                        <a:lnSpc>
                          <a:spcPct val="107000"/>
                        </a:lnSpc>
                        <a:spcBef>
                          <a:spcPts val="0"/>
                        </a:spcBef>
                        <a:spcAft>
                          <a:spcPts val="800"/>
                        </a:spcAft>
                      </a:pPr>
                      <a:r>
                        <a:rPr lang="en-CA" sz="2100" b="0" i="0" u="none" strike="noStrike">
                          <a:effectLst/>
                          <a:latin typeface="Times New Roman" panose="02020603050405020304" pitchFamily="18" charset="0"/>
                          <a:ea typeface="Times New Roman" panose="02020603050405020304" pitchFamily="18" charset="0"/>
                          <a:cs typeface="Arial" panose="020B0604020202020204" pitchFamily="34" charset="0"/>
                        </a:rPr>
                        <a:t>0</a:t>
                      </a:r>
                      <a:endParaRPr lang="en-CA" sz="3700" b="0" i="0" u="none" strike="noStrike">
                        <a:effectLst/>
                        <a:latin typeface="Arial" panose="020B0604020202020204" pitchFamily="34" charset="0"/>
                      </a:endParaRPr>
                    </a:p>
                  </a:txBody>
                  <a:tcPr marL="141548" marR="141548" marT="1966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t">
                        <a:lnSpc>
                          <a:spcPct val="107000"/>
                        </a:lnSpc>
                        <a:spcBef>
                          <a:spcPts val="0"/>
                        </a:spcBef>
                        <a:spcAft>
                          <a:spcPts val="800"/>
                        </a:spcAft>
                      </a:pPr>
                      <a:r>
                        <a:rPr lang="en-CA" sz="2100" b="0" i="0" u="none" strike="noStrike">
                          <a:effectLst/>
                          <a:latin typeface="Times New Roman" panose="02020603050405020304" pitchFamily="18" charset="0"/>
                          <a:ea typeface="Times New Roman" panose="02020603050405020304" pitchFamily="18" charset="0"/>
                          <a:cs typeface="Arial" panose="020B0604020202020204" pitchFamily="34" charset="0"/>
                        </a:rPr>
                        <a:t>800</a:t>
                      </a:r>
                      <a:endParaRPr lang="en-CA" sz="3700" b="0" i="0" u="none" strike="noStrike">
                        <a:effectLst/>
                        <a:latin typeface="Arial" panose="020B0604020202020204" pitchFamily="34" charset="0"/>
                      </a:endParaRPr>
                    </a:p>
                  </a:txBody>
                  <a:tcPr marL="141548" marR="141548" marT="1966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t">
                        <a:lnSpc>
                          <a:spcPct val="107000"/>
                        </a:lnSpc>
                        <a:spcBef>
                          <a:spcPts val="0"/>
                        </a:spcBef>
                        <a:spcAft>
                          <a:spcPts val="800"/>
                        </a:spcAft>
                      </a:pPr>
                      <a:r>
                        <a:rPr lang="en-CA" sz="2100" b="0" i="0" u="none" strike="noStrike">
                          <a:effectLst/>
                          <a:latin typeface="Times New Roman" panose="02020603050405020304" pitchFamily="18" charset="0"/>
                          <a:ea typeface="Times New Roman" panose="02020603050405020304" pitchFamily="18" charset="0"/>
                          <a:cs typeface="Arial" panose="020B0604020202020204" pitchFamily="34" charset="0"/>
                        </a:rPr>
                        <a:t>450</a:t>
                      </a:r>
                      <a:endParaRPr lang="en-CA" sz="3700" b="0" i="0" u="none" strike="noStrike">
                        <a:effectLst/>
                        <a:latin typeface="Arial" panose="020B0604020202020204" pitchFamily="34" charset="0"/>
                      </a:endParaRPr>
                    </a:p>
                  </a:txBody>
                  <a:tcPr marL="141548" marR="141548" marT="1966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t">
                        <a:lnSpc>
                          <a:spcPct val="107000"/>
                        </a:lnSpc>
                        <a:spcBef>
                          <a:spcPts val="0"/>
                        </a:spcBef>
                        <a:spcAft>
                          <a:spcPts val="800"/>
                        </a:spcAft>
                      </a:pPr>
                      <a:r>
                        <a:rPr lang="en-CA" sz="2100" b="1" i="0" u="none" strike="noStrike" dirty="0">
                          <a:effectLst/>
                          <a:latin typeface="Times New Roman" panose="02020603050405020304" pitchFamily="18" charset="0"/>
                          <a:ea typeface="Times New Roman" panose="02020603050405020304" pitchFamily="18" charset="0"/>
                          <a:cs typeface="Arial" panose="020B0604020202020204" pitchFamily="34" charset="0"/>
                        </a:rPr>
                        <a:t>843</a:t>
                      </a:r>
                      <a:endParaRPr lang="en-CA" sz="3700" b="1" i="0" u="none" strike="noStrike" dirty="0">
                        <a:effectLst/>
                        <a:latin typeface="Arial" panose="020B0604020202020204" pitchFamily="34" charset="0"/>
                      </a:endParaRPr>
                    </a:p>
                  </a:txBody>
                  <a:tcPr marL="141548" marR="141548" marT="1966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65276422"/>
                  </a:ext>
                </a:extLst>
              </a:tr>
              <a:tr h="431723">
                <a:tc>
                  <a:txBody>
                    <a:bodyPr/>
                    <a:lstStyle/>
                    <a:p>
                      <a:pPr algn="l" rtl="1" fontAlgn="t">
                        <a:lnSpc>
                          <a:spcPct val="107000"/>
                        </a:lnSpc>
                        <a:spcBef>
                          <a:spcPts val="0"/>
                        </a:spcBef>
                        <a:spcAft>
                          <a:spcPts val="800"/>
                        </a:spcAft>
                      </a:pPr>
                      <a:r>
                        <a:rPr lang="en-CA" sz="2100" b="0" i="0" u="none" strike="noStrike">
                          <a:effectLst/>
                          <a:latin typeface="Times New Roman" panose="02020603050405020304" pitchFamily="18" charset="0"/>
                          <a:ea typeface="Times New Roman" panose="02020603050405020304" pitchFamily="18" charset="0"/>
                          <a:cs typeface="Arial" panose="020B0604020202020204" pitchFamily="34" charset="0"/>
                        </a:rPr>
                        <a:t>380</a:t>
                      </a:r>
                      <a:endParaRPr lang="en-CA" sz="3700" b="0" i="0" u="none" strike="noStrike">
                        <a:effectLst/>
                        <a:latin typeface="Arial" panose="020B0604020202020204" pitchFamily="34" charset="0"/>
                      </a:endParaRPr>
                    </a:p>
                  </a:txBody>
                  <a:tcPr marL="141548" marR="141548" marT="1966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t">
                        <a:lnSpc>
                          <a:spcPct val="107000"/>
                        </a:lnSpc>
                        <a:spcBef>
                          <a:spcPts val="0"/>
                        </a:spcBef>
                        <a:spcAft>
                          <a:spcPts val="800"/>
                        </a:spcAft>
                      </a:pPr>
                      <a:r>
                        <a:rPr lang="en-CA" sz="2100" b="0" i="0" u="none" strike="noStrike">
                          <a:effectLst/>
                          <a:latin typeface="Times New Roman" panose="02020603050405020304" pitchFamily="18" charset="0"/>
                          <a:ea typeface="Times New Roman" panose="02020603050405020304" pitchFamily="18" charset="0"/>
                          <a:cs typeface="Arial" panose="020B0604020202020204" pitchFamily="34" charset="0"/>
                        </a:rPr>
                        <a:t>0</a:t>
                      </a:r>
                      <a:endParaRPr lang="en-CA" sz="3700" b="0" i="0" u="none" strike="noStrike">
                        <a:effectLst/>
                        <a:latin typeface="Arial" panose="020B0604020202020204" pitchFamily="34" charset="0"/>
                      </a:endParaRPr>
                    </a:p>
                  </a:txBody>
                  <a:tcPr marL="141548" marR="141548" marT="1966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t">
                        <a:lnSpc>
                          <a:spcPct val="107000"/>
                        </a:lnSpc>
                        <a:spcBef>
                          <a:spcPts val="0"/>
                        </a:spcBef>
                        <a:spcAft>
                          <a:spcPts val="800"/>
                        </a:spcAft>
                      </a:pPr>
                      <a:r>
                        <a:rPr lang="en-CA" sz="2100" b="0" i="0" u="none" strike="noStrike" dirty="0">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rPr>
                        <a:t>350</a:t>
                      </a:r>
                      <a:endParaRPr lang="en-CA" sz="3700" b="0" i="0" u="none" strike="noStrike" dirty="0">
                        <a:solidFill>
                          <a:schemeClr val="tx1"/>
                        </a:solidFill>
                        <a:effectLst/>
                        <a:latin typeface="Arial" panose="020B0604020202020204" pitchFamily="34" charset="0"/>
                      </a:endParaRPr>
                    </a:p>
                  </a:txBody>
                  <a:tcPr marL="141548" marR="141548" marT="1966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t">
                        <a:lnSpc>
                          <a:spcPct val="107000"/>
                        </a:lnSpc>
                        <a:spcBef>
                          <a:spcPts val="0"/>
                        </a:spcBef>
                        <a:spcAft>
                          <a:spcPts val="800"/>
                        </a:spcAft>
                      </a:pPr>
                      <a:r>
                        <a:rPr lang="en-CA" sz="2100" b="0" i="0" u="none" strike="noStrike">
                          <a:effectLst/>
                          <a:latin typeface="Times New Roman" panose="02020603050405020304" pitchFamily="18" charset="0"/>
                          <a:ea typeface="Times New Roman" panose="02020603050405020304" pitchFamily="18" charset="0"/>
                          <a:cs typeface="Arial" panose="020B0604020202020204" pitchFamily="34" charset="0"/>
                        </a:rPr>
                        <a:t>480</a:t>
                      </a:r>
                      <a:endParaRPr lang="en-CA" sz="3700" b="0" i="0" u="none" strike="noStrike">
                        <a:effectLst/>
                        <a:latin typeface="Arial" panose="020B0604020202020204" pitchFamily="34" charset="0"/>
                      </a:endParaRPr>
                    </a:p>
                  </a:txBody>
                  <a:tcPr marL="141548" marR="141548" marT="1966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t">
                        <a:lnSpc>
                          <a:spcPct val="107000"/>
                        </a:lnSpc>
                        <a:spcBef>
                          <a:spcPts val="0"/>
                        </a:spcBef>
                        <a:spcAft>
                          <a:spcPts val="800"/>
                        </a:spcAft>
                      </a:pPr>
                      <a:r>
                        <a:rPr lang="en-CA" sz="2100" b="0" i="0" u="none" strike="noStrike">
                          <a:effectLst/>
                          <a:latin typeface="Times New Roman" panose="02020603050405020304" pitchFamily="18" charset="0"/>
                          <a:ea typeface="Times New Roman" panose="02020603050405020304" pitchFamily="18" charset="0"/>
                          <a:cs typeface="Arial" panose="020B0604020202020204" pitchFamily="34" charset="0"/>
                        </a:rPr>
                        <a:t>800</a:t>
                      </a:r>
                      <a:endParaRPr lang="en-CA" sz="3700" b="0" i="0" u="none" strike="noStrike">
                        <a:effectLst/>
                        <a:latin typeface="Arial" panose="020B0604020202020204" pitchFamily="34" charset="0"/>
                      </a:endParaRPr>
                    </a:p>
                  </a:txBody>
                  <a:tcPr marL="141548" marR="141548" marT="1966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t">
                        <a:lnSpc>
                          <a:spcPct val="107000"/>
                        </a:lnSpc>
                        <a:spcBef>
                          <a:spcPts val="0"/>
                        </a:spcBef>
                        <a:spcAft>
                          <a:spcPts val="800"/>
                        </a:spcAft>
                      </a:pPr>
                      <a:r>
                        <a:rPr lang="en-CA" sz="2100" b="1" i="0" u="none" strike="noStrike" dirty="0">
                          <a:effectLst/>
                          <a:latin typeface="Times New Roman" panose="02020603050405020304" pitchFamily="18" charset="0"/>
                          <a:ea typeface="Times New Roman" panose="02020603050405020304" pitchFamily="18" charset="0"/>
                          <a:cs typeface="Arial" panose="020B0604020202020204" pitchFamily="34" charset="0"/>
                        </a:rPr>
                        <a:t>829</a:t>
                      </a:r>
                      <a:endParaRPr lang="en-CA" sz="3700" b="1" i="0" u="none" strike="noStrike" dirty="0">
                        <a:effectLst/>
                        <a:latin typeface="Arial" panose="020B0604020202020204" pitchFamily="34" charset="0"/>
                      </a:endParaRPr>
                    </a:p>
                  </a:txBody>
                  <a:tcPr marL="141548" marR="141548" marT="1966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74586497"/>
                  </a:ext>
                </a:extLst>
              </a:tr>
              <a:tr h="431723">
                <a:tc>
                  <a:txBody>
                    <a:bodyPr/>
                    <a:lstStyle/>
                    <a:p>
                      <a:pPr algn="l" rtl="1" fontAlgn="t">
                        <a:lnSpc>
                          <a:spcPct val="107000"/>
                        </a:lnSpc>
                        <a:spcBef>
                          <a:spcPts val="0"/>
                        </a:spcBef>
                        <a:spcAft>
                          <a:spcPts val="800"/>
                        </a:spcAft>
                      </a:pPr>
                      <a:r>
                        <a:rPr lang="en-CA" sz="2100" b="0" i="0" u="none" strike="noStrike">
                          <a:effectLst/>
                          <a:latin typeface="Times New Roman" panose="02020603050405020304" pitchFamily="18" charset="0"/>
                          <a:ea typeface="Times New Roman" panose="02020603050405020304" pitchFamily="18" charset="0"/>
                          <a:cs typeface="Arial" panose="020B0604020202020204" pitchFamily="34" charset="0"/>
                        </a:rPr>
                        <a:t>0</a:t>
                      </a:r>
                      <a:endParaRPr lang="en-CA" sz="3700" b="0" i="0" u="none" strike="noStrike">
                        <a:effectLst/>
                        <a:latin typeface="Arial" panose="020B0604020202020204" pitchFamily="34" charset="0"/>
                      </a:endParaRPr>
                    </a:p>
                  </a:txBody>
                  <a:tcPr marL="141548" marR="141548" marT="1966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t">
                        <a:lnSpc>
                          <a:spcPct val="107000"/>
                        </a:lnSpc>
                        <a:spcBef>
                          <a:spcPts val="0"/>
                        </a:spcBef>
                        <a:spcAft>
                          <a:spcPts val="800"/>
                        </a:spcAft>
                      </a:pPr>
                      <a:r>
                        <a:rPr lang="en-CA" sz="2100" b="0" i="0" u="none" strike="noStrike">
                          <a:effectLst/>
                          <a:latin typeface="Times New Roman" panose="02020603050405020304" pitchFamily="18" charset="0"/>
                          <a:ea typeface="Times New Roman" panose="02020603050405020304" pitchFamily="18" charset="0"/>
                          <a:cs typeface="Arial" panose="020B0604020202020204" pitchFamily="34" charset="0"/>
                        </a:rPr>
                        <a:t>380</a:t>
                      </a:r>
                      <a:endParaRPr lang="en-CA" sz="3700" b="0" i="0" u="none" strike="noStrike">
                        <a:effectLst/>
                        <a:latin typeface="Arial" panose="020B0604020202020204" pitchFamily="34" charset="0"/>
                      </a:endParaRPr>
                    </a:p>
                  </a:txBody>
                  <a:tcPr marL="141548" marR="141548" marT="1966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t">
                        <a:lnSpc>
                          <a:spcPct val="107000"/>
                        </a:lnSpc>
                        <a:spcBef>
                          <a:spcPts val="0"/>
                        </a:spcBef>
                        <a:spcAft>
                          <a:spcPts val="800"/>
                        </a:spcAft>
                      </a:pPr>
                      <a:r>
                        <a:rPr lang="en-CA" sz="2100" b="0" i="0" u="none" strike="noStrike">
                          <a:effectLst/>
                          <a:latin typeface="Times New Roman" panose="02020603050405020304" pitchFamily="18" charset="0"/>
                          <a:ea typeface="Times New Roman" panose="02020603050405020304" pitchFamily="18" charset="0"/>
                          <a:cs typeface="Arial" panose="020B0604020202020204" pitchFamily="34" charset="0"/>
                        </a:rPr>
                        <a:t>650</a:t>
                      </a:r>
                      <a:endParaRPr lang="en-CA" sz="3700" b="0" i="0" u="none" strike="noStrike">
                        <a:effectLst/>
                        <a:latin typeface="Arial" panose="020B0604020202020204" pitchFamily="34" charset="0"/>
                      </a:endParaRPr>
                    </a:p>
                  </a:txBody>
                  <a:tcPr marL="141548" marR="141548" marT="1966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t">
                        <a:lnSpc>
                          <a:spcPct val="107000"/>
                        </a:lnSpc>
                        <a:spcBef>
                          <a:spcPts val="0"/>
                        </a:spcBef>
                        <a:spcAft>
                          <a:spcPts val="800"/>
                        </a:spcAft>
                      </a:pPr>
                      <a:r>
                        <a:rPr lang="en-CA" sz="2100" b="0" i="0" u="none" strike="noStrike">
                          <a:effectLst/>
                          <a:latin typeface="Times New Roman" panose="02020603050405020304" pitchFamily="18" charset="0"/>
                          <a:ea typeface="Times New Roman" panose="02020603050405020304" pitchFamily="18" charset="0"/>
                          <a:cs typeface="Arial" panose="020B0604020202020204" pitchFamily="34" charset="0"/>
                        </a:rPr>
                        <a:t>840</a:t>
                      </a:r>
                      <a:endParaRPr lang="en-CA" sz="3700" b="0" i="0" u="none" strike="noStrike">
                        <a:effectLst/>
                        <a:latin typeface="Arial" panose="020B0604020202020204" pitchFamily="34" charset="0"/>
                      </a:endParaRPr>
                    </a:p>
                  </a:txBody>
                  <a:tcPr marL="141548" marR="141548" marT="1966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t">
                        <a:lnSpc>
                          <a:spcPct val="107000"/>
                        </a:lnSpc>
                        <a:spcBef>
                          <a:spcPts val="0"/>
                        </a:spcBef>
                        <a:spcAft>
                          <a:spcPts val="800"/>
                        </a:spcAft>
                      </a:pPr>
                      <a:r>
                        <a:rPr lang="en-CA" sz="2100" b="0" i="0" u="none" strike="noStrike">
                          <a:effectLst/>
                          <a:latin typeface="Times New Roman" panose="02020603050405020304" pitchFamily="18" charset="0"/>
                          <a:ea typeface="Times New Roman" panose="02020603050405020304" pitchFamily="18" charset="0"/>
                          <a:cs typeface="Arial" panose="020B0604020202020204" pitchFamily="34" charset="0"/>
                        </a:rPr>
                        <a:t>1100</a:t>
                      </a:r>
                      <a:endParaRPr lang="en-CA" sz="3700" b="0" i="0" u="none" strike="noStrike">
                        <a:effectLst/>
                        <a:latin typeface="Arial" panose="020B0604020202020204" pitchFamily="34" charset="0"/>
                      </a:endParaRPr>
                    </a:p>
                  </a:txBody>
                  <a:tcPr marL="141548" marR="141548" marT="1966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t">
                        <a:lnSpc>
                          <a:spcPct val="107000"/>
                        </a:lnSpc>
                        <a:spcBef>
                          <a:spcPts val="0"/>
                        </a:spcBef>
                        <a:spcAft>
                          <a:spcPts val="800"/>
                        </a:spcAft>
                      </a:pPr>
                      <a:r>
                        <a:rPr lang="en-CA" sz="2100" b="1" i="0" u="none" strike="noStrike" dirty="0">
                          <a:effectLst/>
                          <a:latin typeface="Times New Roman" panose="02020603050405020304" pitchFamily="18" charset="0"/>
                          <a:ea typeface="Times New Roman" panose="02020603050405020304" pitchFamily="18" charset="0"/>
                          <a:cs typeface="Arial" panose="020B0604020202020204" pitchFamily="34" charset="0"/>
                        </a:rPr>
                        <a:t>817</a:t>
                      </a:r>
                      <a:endParaRPr lang="en-CA" sz="3700" b="1" i="0" u="none" strike="noStrike" dirty="0">
                        <a:effectLst/>
                        <a:latin typeface="Arial" panose="020B0604020202020204" pitchFamily="34" charset="0"/>
                      </a:endParaRPr>
                    </a:p>
                  </a:txBody>
                  <a:tcPr marL="141548" marR="141548" marT="1966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54035041"/>
                  </a:ext>
                </a:extLst>
              </a:tr>
            </a:tbl>
          </a:graphicData>
        </a:graphic>
      </p:graphicFrame>
      <p:sp>
        <p:nvSpPr>
          <p:cNvPr id="3" name="Slide Number Placeholder 2">
            <a:extLst>
              <a:ext uri="{FF2B5EF4-FFF2-40B4-BE49-F238E27FC236}">
                <a16:creationId xmlns:a16="http://schemas.microsoft.com/office/drawing/2014/main" id="{61BF492B-3D75-49FC-B808-A85EEA8D44A0}"/>
              </a:ext>
            </a:extLst>
          </p:cNvPr>
          <p:cNvSpPr>
            <a:spLocks noGrp="1"/>
          </p:cNvSpPr>
          <p:nvPr>
            <p:ph type="sldNum" sz="quarter" idx="12"/>
          </p:nvPr>
        </p:nvSpPr>
        <p:spPr/>
        <p:txBody>
          <a:bodyPr/>
          <a:lstStyle/>
          <a:p>
            <a:fld id="{B873DB22-3EC6-4BBA-A9D0-7C0DAD5F8C35}" type="slidenum">
              <a:rPr lang="en-US" smtClean="0"/>
              <a:t>34</a:t>
            </a:fld>
            <a:endParaRPr lang="en-US"/>
          </a:p>
        </p:txBody>
      </p:sp>
    </p:spTree>
    <p:extLst>
      <p:ext uri="{BB962C8B-B14F-4D97-AF65-F5344CB8AC3E}">
        <p14:creationId xmlns:p14="http://schemas.microsoft.com/office/powerpoint/2010/main" val="52178509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4F5D9F-075A-411E-9906-A42E7571FFFC}"/>
              </a:ext>
            </a:extLst>
          </p:cNvPr>
          <p:cNvSpPr>
            <a:spLocks noGrp="1"/>
          </p:cNvSpPr>
          <p:nvPr>
            <p:ph type="title"/>
          </p:nvPr>
        </p:nvSpPr>
        <p:spPr/>
        <p:txBody>
          <a:bodyPr/>
          <a:lstStyle/>
          <a:p>
            <a:r>
              <a:rPr lang="en-US" sz="4000" b="1" dirty="0">
                <a:effectLst/>
                <a:latin typeface="Calibri" panose="020F0502020204030204" pitchFamily="34" charset="0"/>
                <a:ea typeface="Calibri" panose="020F0502020204030204" pitchFamily="34" charset="0"/>
                <a:cs typeface="Calibri" panose="020F0502020204030204" pitchFamily="34" charset="0"/>
              </a:rPr>
              <a:t>Method 2: </a:t>
            </a:r>
            <a:r>
              <a:rPr lang="en-US" sz="4000" b="1" dirty="0">
                <a:effectLst/>
                <a:latin typeface="Calibri" panose="020F0502020204030204" pitchFamily="34" charset="0"/>
                <a:ea typeface="Calibri" panose="020F0502020204030204" pitchFamily="34" charset="0"/>
                <a:cs typeface="Arial" panose="020B0604020202020204" pitchFamily="34" charset="0"/>
              </a:rPr>
              <a:t>Reversal Heuristic</a:t>
            </a:r>
            <a:endParaRPr lang="en-US" b="1" dirty="0"/>
          </a:p>
        </p:txBody>
      </p:sp>
      <p:sp>
        <p:nvSpPr>
          <p:cNvPr id="3" name="Content Placeholder 2">
            <a:extLst>
              <a:ext uri="{FF2B5EF4-FFF2-40B4-BE49-F238E27FC236}">
                <a16:creationId xmlns:a16="http://schemas.microsoft.com/office/drawing/2014/main" id="{4EE4999B-D463-4F0D-A5B7-82D4CA0169AB}"/>
              </a:ext>
            </a:extLst>
          </p:cNvPr>
          <p:cNvSpPr>
            <a:spLocks noGrp="1"/>
          </p:cNvSpPr>
          <p:nvPr>
            <p:ph idx="1"/>
          </p:nvPr>
        </p:nvSpPr>
        <p:spPr>
          <a:xfrm>
            <a:off x="1484310" y="2255003"/>
            <a:ext cx="10018713" cy="791092"/>
          </a:xfrm>
        </p:spPr>
        <p:txBody>
          <a:bodyPr>
            <a:normAutofit lnSpcReduction="10000"/>
          </a:bodyPr>
          <a:lstStyle/>
          <a:p>
            <a:pPr>
              <a:lnSpc>
                <a:spcPct val="107000"/>
              </a:lnSpc>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Starting with (S&amp;E point-843-829-817-855- S&amp;E point) as random selection</a:t>
            </a:r>
          </a:p>
          <a:p>
            <a:r>
              <a:rPr lang="en-US" sz="1800" dirty="0">
                <a:effectLst/>
                <a:latin typeface="Calibri" panose="020F0502020204030204" pitchFamily="34" charset="0"/>
                <a:ea typeface="Calibri" panose="020F0502020204030204" pitchFamily="34" charset="0"/>
                <a:cs typeface="Arial" panose="020B0604020202020204" pitchFamily="34" charset="0"/>
              </a:rPr>
              <a:t>Z= 450+350+380+840+750= 2770 meter</a:t>
            </a:r>
            <a:endParaRPr lang="en-US" dirty="0"/>
          </a:p>
        </p:txBody>
      </p:sp>
      <p:sp>
        <p:nvSpPr>
          <p:cNvPr id="4" name="Content Placeholder 2">
            <a:extLst>
              <a:ext uri="{FF2B5EF4-FFF2-40B4-BE49-F238E27FC236}">
                <a16:creationId xmlns:a16="http://schemas.microsoft.com/office/drawing/2014/main" id="{2F682F50-4C41-44F1-8D4B-5FF07F4E6626}"/>
              </a:ext>
            </a:extLst>
          </p:cNvPr>
          <p:cNvSpPr txBox="1">
            <a:spLocks/>
          </p:cNvSpPr>
          <p:nvPr/>
        </p:nvSpPr>
        <p:spPr>
          <a:xfrm>
            <a:off x="1236660" y="3046096"/>
            <a:ext cx="10170479" cy="2966084"/>
          </a:xfrm>
          <a:prstGeom prst="rect">
            <a:avLst/>
          </a:prstGeom>
        </p:spPr>
        <p:txBody>
          <a:bodyPr vert="horz" lIns="91440" tIns="45720" rIns="91440" bIns="45720" rtlCol="0" anchor="t">
            <a:normAutofit fontScale="85000" lnSpcReduction="10000"/>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u="none"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a:lnSpc>
                <a:spcPct val="107000"/>
              </a:lnSpc>
              <a:spcAft>
                <a:spcPts val="800"/>
              </a:spcAft>
            </a:pPr>
            <a:r>
              <a:rPr lang="en-US" sz="1800" dirty="0">
                <a:latin typeface="Calibri" panose="020F0502020204030204" pitchFamily="34" charset="0"/>
                <a:ea typeface="Calibri" panose="020F0502020204030204" pitchFamily="34" charset="0"/>
                <a:cs typeface="Arial" panose="020B0604020202020204" pitchFamily="34" charset="0"/>
              </a:rPr>
              <a:t>Starting with (S&amp;E point-843-829-817-855- S&amp;E point) as random selection Z= 450+350+380+840+750= 2770 meter</a:t>
            </a:r>
          </a:p>
          <a:p>
            <a:pPr>
              <a:lnSpc>
                <a:spcPct val="107000"/>
              </a:lnSpc>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Appling two at time </a:t>
            </a:r>
          </a:p>
          <a:p>
            <a:pPr>
              <a:lnSpc>
                <a:spcPct val="107000"/>
              </a:lnSpc>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1-( S&amp;E point-829-843-817-855- S&amp;E point)</a:t>
            </a:r>
          </a:p>
          <a:p>
            <a:pPr marL="0" indent="0">
              <a:lnSpc>
                <a:spcPct val="107000"/>
              </a:lnSpc>
              <a:spcAft>
                <a:spcPts val="800"/>
              </a:spcAft>
              <a:buNone/>
            </a:pPr>
            <a:r>
              <a:rPr lang="en-US" sz="1800" dirty="0">
                <a:effectLst/>
                <a:latin typeface="Calibri" panose="020F0502020204030204" pitchFamily="34" charset="0"/>
                <a:ea typeface="Calibri" panose="020F0502020204030204" pitchFamily="34" charset="0"/>
                <a:cs typeface="Arial" panose="020B0604020202020204" pitchFamily="34" charset="0"/>
              </a:rPr>
              <a:t>Z= 800+350+650+840+750 = 3390 meter</a:t>
            </a:r>
          </a:p>
          <a:p>
            <a:pPr>
              <a:lnSpc>
                <a:spcPct val="107000"/>
              </a:lnSpc>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2-( S&amp;E point-843-817-829-855- S&amp;E point)</a:t>
            </a:r>
          </a:p>
          <a:p>
            <a:pPr>
              <a:lnSpc>
                <a:spcPct val="107000"/>
              </a:lnSpc>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Z= 450+650+380+480+750=2710 meter</a:t>
            </a:r>
          </a:p>
          <a:p>
            <a:pPr>
              <a:lnSpc>
                <a:spcPct val="107000"/>
              </a:lnSpc>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3-( S&amp;E point-843-829-855-817- S&amp;E point)</a:t>
            </a:r>
          </a:p>
          <a:p>
            <a:r>
              <a:rPr lang="en-US" sz="1800" dirty="0">
                <a:effectLst/>
                <a:latin typeface="Calibri" panose="020F0502020204030204" pitchFamily="34" charset="0"/>
                <a:ea typeface="Calibri" panose="020F0502020204030204" pitchFamily="34" charset="0"/>
                <a:cs typeface="Arial" panose="020B0604020202020204" pitchFamily="34" charset="0"/>
              </a:rPr>
              <a:t>Z= 450+350+480+840+1100 = 3220 met</a:t>
            </a:r>
            <a:endParaRPr lang="en-US" dirty="0"/>
          </a:p>
        </p:txBody>
      </p:sp>
      <p:sp>
        <p:nvSpPr>
          <p:cNvPr id="5" name="Slide Number Placeholder 4">
            <a:extLst>
              <a:ext uri="{FF2B5EF4-FFF2-40B4-BE49-F238E27FC236}">
                <a16:creationId xmlns:a16="http://schemas.microsoft.com/office/drawing/2014/main" id="{6C301BAF-4A18-4248-8E19-909C1588BFDF}"/>
              </a:ext>
            </a:extLst>
          </p:cNvPr>
          <p:cNvSpPr>
            <a:spLocks noGrp="1"/>
          </p:cNvSpPr>
          <p:nvPr>
            <p:ph type="sldNum" sz="quarter" idx="12"/>
          </p:nvPr>
        </p:nvSpPr>
        <p:spPr/>
        <p:txBody>
          <a:bodyPr/>
          <a:lstStyle/>
          <a:p>
            <a:fld id="{B873DB22-3EC6-4BBA-A9D0-7C0DAD5F8C35}" type="slidenum">
              <a:rPr lang="en-US" smtClean="0"/>
              <a:t>35</a:t>
            </a:fld>
            <a:endParaRPr lang="en-US"/>
          </a:p>
        </p:txBody>
      </p:sp>
    </p:spTree>
    <p:extLst>
      <p:ext uri="{BB962C8B-B14F-4D97-AF65-F5344CB8AC3E}">
        <p14:creationId xmlns:p14="http://schemas.microsoft.com/office/powerpoint/2010/main" val="77979838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3ED1D-9558-4A2D-8CB2-1B84AFB24AEB}"/>
              </a:ext>
            </a:extLst>
          </p:cNvPr>
          <p:cNvSpPr>
            <a:spLocks noGrp="1"/>
          </p:cNvSpPr>
          <p:nvPr>
            <p:ph type="title"/>
          </p:nvPr>
        </p:nvSpPr>
        <p:spPr/>
        <p:txBody>
          <a:bodyPr/>
          <a:lstStyle/>
          <a:p>
            <a:r>
              <a:rPr lang="en-US" sz="4000" b="1" dirty="0">
                <a:effectLst/>
                <a:latin typeface="Calibri" panose="020F0502020204030204" pitchFamily="34" charset="0"/>
                <a:ea typeface="Calibri" panose="020F0502020204030204" pitchFamily="34" charset="0"/>
                <a:cs typeface="Calibri" panose="020F0502020204030204" pitchFamily="34" charset="0"/>
              </a:rPr>
              <a:t>Method 2: </a:t>
            </a:r>
            <a:r>
              <a:rPr lang="en-US" sz="4000" b="1" dirty="0">
                <a:effectLst/>
                <a:latin typeface="Calibri" panose="020F0502020204030204" pitchFamily="34" charset="0"/>
                <a:ea typeface="Calibri" panose="020F0502020204030204" pitchFamily="34" charset="0"/>
                <a:cs typeface="Arial" panose="020B0604020202020204" pitchFamily="34" charset="0"/>
              </a:rPr>
              <a:t>Reversal Heuristic</a:t>
            </a:r>
            <a:endParaRPr lang="en-US" dirty="0"/>
          </a:p>
        </p:txBody>
      </p:sp>
      <p:sp>
        <p:nvSpPr>
          <p:cNvPr id="3" name="Content Placeholder 2">
            <a:extLst>
              <a:ext uri="{FF2B5EF4-FFF2-40B4-BE49-F238E27FC236}">
                <a16:creationId xmlns:a16="http://schemas.microsoft.com/office/drawing/2014/main" id="{DC741685-E4DB-4B2F-B278-16E1E40DC880}"/>
              </a:ext>
            </a:extLst>
          </p:cNvPr>
          <p:cNvSpPr>
            <a:spLocks noGrp="1"/>
          </p:cNvSpPr>
          <p:nvPr>
            <p:ph idx="1"/>
          </p:nvPr>
        </p:nvSpPr>
        <p:spPr>
          <a:xfrm>
            <a:off x="1484311" y="2255003"/>
            <a:ext cx="3990660" cy="3993396"/>
          </a:xfrm>
        </p:spPr>
        <p:txBody>
          <a:bodyPr/>
          <a:lstStyle/>
          <a:p>
            <a:pPr>
              <a:lnSpc>
                <a:spcPct val="107000"/>
              </a:lnSpc>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Appling Three at time </a:t>
            </a:r>
          </a:p>
          <a:p>
            <a:pPr>
              <a:lnSpc>
                <a:spcPct val="107000"/>
              </a:lnSpc>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1-( S&amp;E point-817-829-843-855- S&amp;E point)</a:t>
            </a:r>
          </a:p>
          <a:p>
            <a:pPr>
              <a:lnSpc>
                <a:spcPct val="107000"/>
              </a:lnSpc>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Z=1100+380+350+800+750= 3380 meter</a:t>
            </a:r>
          </a:p>
          <a:p>
            <a:pPr>
              <a:lnSpc>
                <a:spcPct val="107000"/>
              </a:lnSpc>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2-( S&amp;E point-843-855-817-829-S&amp;E point)</a:t>
            </a:r>
          </a:p>
          <a:p>
            <a:r>
              <a:rPr lang="en-US" sz="1800" dirty="0">
                <a:effectLst/>
                <a:latin typeface="Calibri" panose="020F0502020204030204" pitchFamily="34" charset="0"/>
                <a:ea typeface="Calibri" panose="020F0502020204030204" pitchFamily="34" charset="0"/>
                <a:cs typeface="Arial" panose="020B0604020202020204" pitchFamily="34" charset="0"/>
              </a:rPr>
              <a:t>450+800+840+380+800=3270 met</a:t>
            </a:r>
            <a:endParaRPr lang="en-US" dirty="0"/>
          </a:p>
        </p:txBody>
      </p:sp>
      <p:sp>
        <p:nvSpPr>
          <p:cNvPr id="4" name="Content Placeholder 2">
            <a:extLst>
              <a:ext uri="{FF2B5EF4-FFF2-40B4-BE49-F238E27FC236}">
                <a16:creationId xmlns:a16="http://schemas.microsoft.com/office/drawing/2014/main" id="{DABF4AB1-3957-4981-9EDD-16AD42A31F49}"/>
              </a:ext>
            </a:extLst>
          </p:cNvPr>
          <p:cNvSpPr txBox="1">
            <a:spLocks/>
          </p:cNvSpPr>
          <p:nvPr/>
        </p:nvSpPr>
        <p:spPr>
          <a:xfrm>
            <a:off x="5474971" y="2382024"/>
            <a:ext cx="3990660" cy="3993396"/>
          </a:xfrm>
          <a:prstGeom prst="rect">
            <a:avLst/>
          </a:prstGeom>
        </p:spPr>
        <p:txBody>
          <a:bodyPr vert="horz" lIns="91440" tIns="45720" rIns="91440" bIns="45720" rtlCol="0" anchor="t">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u="none"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a:lnSpc>
                <a:spcPct val="107000"/>
              </a:lnSpc>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Appling Four at time </a:t>
            </a:r>
          </a:p>
          <a:p>
            <a:pPr>
              <a:lnSpc>
                <a:spcPct val="107000"/>
              </a:lnSpc>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1- ( S&amp;E point-855-817-829-843- S&amp;E point)</a:t>
            </a:r>
          </a:p>
          <a:p>
            <a:pPr>
              <a:lnSpc>
                <a:spcPct val="107000"/>
              </a:lnSpc>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750+840+380+350+450= 2770 meter</a:t>
            </a:r>
          </a:p>
          <a:p>
            <a:pPr>
              <a:lnSpc>
                <a:spcPct val="107000"/>
              </a:lnSpc>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Best solution is ( S&amp;E point-843-817-829-855- S&amp;E point)</a:t>
            </a:r>
          </a:p>
          <a:p>
            <a:r>
              <a:rPr lang="en-US" sz="1800" dirty="0">
                <a:effectLst/>
                <a:latin typeface="Calibri" panose="020F0502020204030204" pitchFamily="34" charset="0"/>
                <a:ea typeface="Calibri" panose="020F0502020204030204" pitchFamily="34" charset="0"/>
                <a:cs typeface="Arial" panose="020B0604020202020204" pitchFamily="34" charset="0"/>
              </a:rPr>
              <a:t>Z= 450+650+380+480+750=2710 meter</a:t>
            </a:r>
            <a:endParaRPr lang="en-US" dirty="0"/>
          </a:p>
        </p:txBody>
      </p:sp>
      <p:sp>
        <p:nvSpPr>
          <p:cNvPr id="5" name="Slide Number Placeholder 4">
            <a:extLst>
              <a:ext uri="{FF2B5EF4-FFF2-40B4-BE49-F238E27FC236}">
                <a16:creationId xmlns:a16="http://schemas.microsoft.com/office/drawing/2014/main" id="{15BF3F32-FC9F-4658-B08C-E1101DC49650}"/>
              </a:ext>
            </a:extLst>
          </p:cNvPr>
          <p:cNvSpPr>
            <a:spLocks noGrp="1"/>
          </p:cNvSpPr>
          <p:nvPr>
            <p:ph type="sldNum" sz="quarter" idx="12"/>
          </p:nvPr>
        </p:nvSpPr>
        <p:spPr/>
        <p:txBody>
          <a:bodyPr/>
          <a:lstStyle/>
          <a:p>
            <a:fld id="{B873DB22-3EC6-4BBA-A9D0-7C0DAD5F8C35}" type="slidenum">
              <a:rPr lang="en-US" smtClean="0"/>
              <a:t>36</a:t>
            </a:fld>
            <a:endParaRPr lang="en-US"/>
          </a:p>
        </p:txBody>
      </p:sp>
    </p:spTree>
    <p:extLst>
      <p:ext uri="{BB962C8B-B14F-4D97-AF65-F5344CB8AC3E}">
        <p14:creationId xmlns:p14="http://schemas.microsoft.com/office/powerpoint/2010/main" val="417134726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BC639F8-5500-49FD-941D-F892724187C4}"/>
              </a:ext>
            </a:extLst>
          </p:cNvPr>
          <p:cNvSpPr>
            <a:spLocks noGrp="1"/>
          </p:cNvSpPr>
          <p:nvPr>
            <p:ph type="sldNum" sz="quarter" idx="12"/>
          </p:nvPr>
        </p:nvSpPr>
        <p:spPr/>
        <p:txBody>
          <a:bodyPr/>
          <a:lstStyle/>
          <a:p>
            <a:fld id="{B873DB22-3EC6-4BBA-A9D0-7C0DAD5F8C35}" type="slidenum">
              <a:rPr lang="en-US" smtClean="0"/>
              <a:pPr/>
              <a:t>37</a:t>
            </a:fld>
            <a:endParaRPr lang="en-US" dirty="0"/>
          </a:p>
        </p:txBody>
      </p:sp>
      <p:sp>
        <p:nvSpPr>
          <p:cNvPr id="6" name="TextBox 5">
            <a:extLst>
              <a:ext uri="{FF2B5EF4-FFF2-40B4-BE49-F238E27FC236}">
                <a16:creationId xmlns:a16="http://schemas.microsoft.com/office/drawing/2014/main" id="{0B782F88-A6E2-4287-821F-2A8819EE1CDA}"/>
              </a:ext>
            </a:extLst>
          </p:cNvPr>
          <p:cNvSpPr txBox="1"/>
          <p:nvPr/>
        </p:nvSpPr>
        <p:spPr>
          <a:xfrm>
            <a:off x="3048699" y="2721114"/>
            <a:ext cx="6094602" cy="707886"/>
          </a:xfrm>
          <a:prstGeom prst="rect">
            <a:avLst/>
          </a:prstGeom>
          <a:noFill/>
        </p:spPr>
        <p:txBody>
          <a:bodyPr wrap="square">
            <a:spAutoFit/>
          </a:bodyPr>
          <a:lstStyle/>
          <a:p>
            <a:r>
              <a:rPr lang="en-US" sz="4000" b="1" dirty="0"/>
              <a:t>Vending machine selection</a:t>
            </a:r>
          </a:p>
        </p:txBody>
      </p:sp>
    </p:spTree>
    <p:extLst>
      <p:ext uri="{BB962C8B-B14F-4D97-AF65-F5344CB8AC3E}">
        <p14:creationId xmlns:p14="http://schemas.microsoft.com/office/powerpoint/2010/main" val="90596269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0840615-83CD-4887-B44C-F0645FB596AA}"/>
              </a:ext>
            </a:extLst>
          </p:cNvPr>
          <p:cNvSpPr>
            <a:spLocks noGrp="1"/>
          </p:cNvSpPr>
          <p:nvPr>
            <p:ph type="sldNum" sz="quarter" idx="12"/>
          </p:nvPr>
        </p:nvSpPr>
        <p:spPr/>
        <p:txBody>
          <a:bodyPr/>
          <a:lstStyle/>
          <a:p>
            <a:fld id="{B873DB22-3EC6-4BBA-A9D0-7C0DAD5F8C35}" type="slidenum">
              <a:rPr lang="en-US" smtClean="0"/>
              <a:t>38</a:t>
            </a:fld>
            <a:endParaRPr lang="en-US" dirty="0"/>
          </a:p>
        </p:txBody>
      </p:sp>
      <p:sp>
        <p:nvSpPr>
          <p:cNvPr id="6" name="Title 1">
            <a:extLst>
              <a:ext uri="{FF2B5EF4-FFF2-40B4-BE49-F238E27FC236}">
                <a16:creationId xmlns:a16="http://schemas.microsoft.com/office/drawing/2014/main" id="{1B12697B-353A-4E72-8CB6-05DDC1B952FF}"/>
              </a:ext>
            </a:extLst>
          </p:cNvPr>
          <p:cNvSpPr>
            <a:spLocks noGrp="1"/>
          </p:cNvSpPr>
          <p:nvPr>
            <p:ph type="title"/>
          </p:nvPr>
        </p:nvSpPr>
        <p:spPr>
          <a:xfrm>
            <a:off x="1086643" y="176169"/>
            <a:ext cx="10018713" cy="1158498"/>
          </a:xfrm>
        </p:spPr>
        <p:txBody>
          <a:bodyPr>
            <a:normAutofit fontScale="90000"/>
          </a:bodyPr>
          <a:lstStyle/>
          <a:p>
            <a:r>
              <a:rPr lang="en-US" dirty="0"/>
              <a:t>Vending machine selection</a:t>
            </a:r>
            <a:br>
              <a:rPr lang="en-US" dirty="0"/>
            </a:br>
            <a:endParaRPr lang="en-US" sz="3200" dirty="0"/>
          </a:p>
        </p:txBody>
      </p:sp>
      <p:sp>
        <p:nvSpPr>
          <p:cNvPr id="8" name="TextBox 7">
            <a:extLst>
              <a:ext uri="{FF2B5EF4-FFF2-40B4-BE49-F238E27FC236}">
                <a16:creationId xmlns:a16="http://schemas.microsoft.com/office/drawing/2014/main" id="{CDA93130-A378-451A-B2F5-76EFBE139D38}"/>
              </a:ext>
            </a:extLst>
          </p:cNvPr>
          <p:cNvSpPr txBox="1"/>
          <p:nvPr/>
        </p:nvSpPr>
        <p:spPr>
          <a:xfrm>
            <a:off x="1472536" y="914722"/>
            <a:ext cx="9886157" cy="4613058"/>
          </a:xfrm>
          <a:prstGeom prst="rect">
            <a:avLst/>
          </a:prstGeom>
          <a:noFill/>
        </p:spPr>
        <p:txBody>
          <a:bodyPr wrap="square">
            <a:spAutoFit/>
          </a:bodyPr>
          <a:lstStyle/>
          <a:p>
            <a:pPr marL="0" marR="0">
              <a:lnSpc>
                <a:spcPct val="150000"/>
              </a:lnSpc>
              <a:spcBef>
                <a:spcPts val="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After we found the best number of vending machines that satisfy our assumptions and the best tour to refill the vending machines, now we should find the best selection of vending machines using TOPSIS and analytic hierarchy process (AHP) furthermore we will check our constancy using eigenvector.</a:t>
            </a:r>
            <a:endParaRPr lang="en-US" sz="1800" dirty="0">
              <a:effectLst/>
              <a:latin typeface="Times New Roman" panose="02020603050405020304" pitchFamily="18" charset="0"/>
              <a:ea typeface="Times New Roman" panose="02020603050405020304" pitchFamily="18" charset="0"/>
            </a:endParaRPr>
          </a:p>
          <a:p>
            <a:pPr marL="0" marR="0">
              <a:lnSpc>
                <a:spcPct val="150000"/>
              </a:lnSpc>
              <a:spcBef>
                <a:spcPts val="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First, we should set the criteria then we should put weight for each one of them based on our preferences, TOPSIS method will be applied first then AHP. Five criteria have been chosen which are the cost, various payment methods, capacity, the efficiency of energy, and lastly the appearance and these are the weights 0.45, 0.15, 0.2, 0.1, 0.1 respectively, the cost has the highest weight because the prices of the vending machines are high compared with other devices, and we want the vending machine to have good quality with minimum cost possible.</a:t>
            </a:r>
            <a:endParaRPr lang="en-US" sz="1800" dirty="0">
              <a:effectLst/>
              <a:latin typeface="Times New Roman" panose="02020603050405020304" pitchFamily="18" charset="0"/>
              <a:ea typeface="Times New Roman" panose="02020603050405020304" pitchFamily="18" charset="0"/>
            </a:endParaRPr>
          </a:p>
          <a:p>
            <a:pPr marL="0" marR="0">
              <a:lnSpc>
                <a:spcPct val="150000"/>
              </a:lnSpc>
              <a:spcBef>
                <a:spcPts val="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We chose five different vending machines from various websites like Alibaba, online vending, and Sam’s club, the pictures of the vending machines and data sheets will be attached.</a:t>
            </a:r>
            <a:endParaRPr lang="en-US"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77760206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55DF71A-62E7-4A24-9345-997CBD65C561}"/>
              </a:ext>
            </a:extLst>
          </p:cNvPr>
          <p:cNvSpPr>
            <a:spLocks noGrp="1"/>
          </p:cNvSpPr>
          <p:nvPr>
            <p:ph type="sldNum" sz="quarter" idx="12"/>
          </p:nvPr>
        </p:nvSpPr>
        <p:spPr/>
        <p:txBody>
          <a:bodyPr/>
          <a:lstStyle/>
          <a:p>
            <a:fld id="{B873DB22-3EC6-4BBA-A9D0-7C0DAD5F8C35}" type="slidenum">
              <a:rPr lang="en-US" smtClean="0"/>
              <a:pPr/>
              <a:t>39</a:t>
            </a:fld>
            <a:endParaRPr lang="en-US" dirty="0"/>
          </a:p>
        </p:txBody>
      </p:sp>
      <p:pic>
        <p:nvPicPr>
          <p:cNvPr id="5" name="Picture 4" descr="Diagram&#10;&#10;Description automatically generated with low confidence">
            <a:extLst>
              <a:ext uri="{FF2B5EF4-FFF2-40B4-BE49-F238E27FC236}">
                <a16:creationId xmlns:a16="http://schemas.microsoft.com/office/drawing/2014/main" id="{C9B180CA-0947-449C-B21D-58727A57872F}"/>
              </a:ext>
            </a:extLst>
          </p:cNvPr>
          <p:cNvPicPr>
            <a:picLocks noChangeAspect="1"/>
          </p:cNvPicPr>
          <p:nvPr/>
        </p:nvPicPr>
        <p:blipFill rotWithShape="1">
          <a:blip r:embed="rId2">
            <a:extLst>
              <a:ext uri="{28A0092B-C50C-407E-A947-70E740481C1C}">
                <a14:useLocalDpi xmlns:a14="http://schemas.microsoft.com/office/drawing/2010/main" val="0"/>
              </a:ext>
            </a:extLst>
          </a:blip>
          <a:srcRect l="47348" t="19442" r="14797" b="12302"/>
          <a:stretch/>
        </p:blipFill>
        <p:spPr bwMode="auto">
          <a:xfrm>
            <a:off x="2772507" y="405916"/>
            <a:ext cx="6646985" cy="5054106"/>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0668680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F6443-E6FF-496F-B164-90FB25239624}"/>
              </a:ext>
            </a:extLst>
          </p:cNvPr>
          <p:cNvSpPr>
            <a:spLocks noGrp="1"/>
          </p:cNvSpPr>
          <p:nvPr>
            <p:ph type="title"/>
          </p:nvPr>
        </p:nvSpPr>
        <p:spPr/>
        <p:txBody>
          <a:bodyPr/>
          <a:lstStyle/>
          <a:p>
            <a:r>
              <a:rPr lang="en-US" dirty="0"/>
              <a:t>Needs Statement</a:t>
            </a:r>
          </a:p>
        </p:txBody>
      </p:sp>
      <p:sp>
        <p:nvSpPr>
          <p:cNvPr id="3" name="Content Placeholder 2">
            <a:extLst>
              <a:ext uri="{FF2B5EF4-FFF2-40B4-BE49-F238E27FC236}">
                <a16:creationId xmlns:a16="http://schemas.microsoft.com/office/drawing/2014/main" id="{3360C036-F105-40A1-9B48-0598EE51DD7F}"/>
              </a:ext>
            </a:extLst>
          </p:cNvPr>
          <p:cNvSpPr>
            <a:spLocks noGrp="1"/>
          </p:cNvSpPr>
          <p:nvPr>
            <p:ph idx="1"/>
          </p:nvPr>
        </p:nvSpPr>
        <p:spPr/>
        <p:txBody>
          <a:bodyPr anchor="t">
            <a:normAutofit/>
          </a:bodyPr>
          <a:lstStyle/>
          <a:p>
            <a:pPr marL="0" indent="0">
              <a:buNone/>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The students who live in the students' housing have a problem that they cannot easily get food. The students are busy during the day attending the classes or they have many homework and exams. So, they need a way to get food and drinks fast, cheap, and along the day. The university’s restaurant has specific periods, and many students have a conflict with these periods. So, we want to make it possible for students to get food and drinks every day 24 hours per day and in a short time, to give them more time to study. Also, we want to guarantee the food and drinks will be fresh every day. Furthermore, we want to minimize the overall cost.</a:t>
            </a:r>
            <a:endParaRPr lang="en-US" sz="2000" dirty="0">
              <a:effectLst/>
              <a:latin typeface="Times New Roman" panose="02020603050405020304" pitchFamily="18" charset="0"/>
              <a:ea typeface="Times New Roman" panose="02020603050405020304" pitchFamily="18" charset="0"/>
            </a:endParaRPr>
          </a:p>
        </p:txBody>
      </p:sp>
      <p:sp>
        <p:nvSpPr>
          <p:cNvPr id="4" name="Slide Number Placeholder 3">
            <a:extLst>
              <a:ext uri="{FF2B5EF4-FFF2-40B4-BE49-F238E27FC236}">
                <a16:creationId xmlns:a16="http://schemas.microsoft.com/office/drawing/2014/main" id="{3503E982-EE03-4EAA-89FC-76171A8C5AD7}"/>
              </a:ext>
            </a:extLst>
          </p:cNvPr>
          <p:cNvSpPr>
            <a:spLocks noGrp="1"/>
          </p:cNvSpPr>
          <p:nvPr>
            <p:ph type="sldNum" sz="quarter" idx="12"/>
          </p:nvPr>
        </p:nvSpPr>
        <p:spPr/>
        <p:txBody>
          <a:bodyPr/>
          <a:lstStyle/>
          <a:p>
            <a:fld id="{B873DB22-3EC6-4BBA-A9D0-7C0DAD5F8C35}" type="slidenum">
              <a:rPr lang="en-US" smtClean="0"/>
              <a:t>4</a:t>
            </a:fld>
            <a:endParaRPr lang="en-US"/>
          </a:p>
        </p:txBody>
      </p:sp>
    </p:spTree>
    <p:extLst>
      <p:ext uri="{BB962C8B-B14F-4D97-AF65-F5344CB8AC3E}">
        <p14:creationId xmlns:p14="http://schemas.microsoft.com/office/powerpoint/2010/main" val="369521871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9826678-89D0-4246-8062-F123A7F7A3AA}"/>
              </a:ext>
            </a:extLst>
          </p:cNvPr>
          <p:cNvSpPr>
            <a:spLocks noGrp="1"/>
          </p:cNvSpPr>
          <p:nvPr>
            <p:ph type="sldNum" sz="quarter" idx="12"/>
          </p:nvPr>
        </p:nvSpPr>
        <p:spPr/>
        <p:txBody>
          <a:bodyPr/>
          <a:lstStyle/>
          <a:p>
            <a:fld id="{B873DB22-3EC6-4BBA-A9D0-7C0DAD5F8C35}" type="slidenum">
              <a:rPr lang="en-US" smtClean="0"/>
              <a:pPr/>
              <a:t>40</a:t>
            </a:fld>
            <a:endParaRPr lang="en-US" dirty="0"/>
          </a:p>
        </p:txBody>
      </p:sp>
      <p:sp>
        <p:nvSpPr>
          <p:cNvPr id="6" name="TextBox 5">
            <a:extLst>
              <a:ext uri="{FF2B5EF4-FFF2-40B4-BE49-F238E27FC236}">
                <a16:creationId xmlns:a16="http://schemas.microsoft.com/office/drawing/2014/main" id="{ADC98F25-CE70-409D-8831-1CC447E56EFE}"/>
              </a:ext>
            </a:extLst>
          </p:cNvPr>
          <p:cNvSpPr txBox="1"/>
          <p:nvPr/>
        </p:nvSpPr>
        <p:spPr>
          <a:xfrm>
            <a:off x="1620473" y="301839"/>
            <a:ext cx="8951053" cy="5444054"/>
          </a:xfrm>
          <a:prstGeom prst="rect">
            <a:avLst/>
          </a:prstGeom>
          <a:noFill/>
        </p:spPr>
        <p:txBody>
          <a:bodyPr wrap="square">
            <a:spAutoFit/>
          </a:bodyPr>
          <a:lstStyle/>
          <a:p>
            <a:pPr marL="0" marR="0">
              <a:lnSpc>
                <a:spcPct val="150000"/>
              </a:lnSpc>
              <a:spcBef>
                <a:spcPts val="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TOPSIS method:</a:t>
            </a:r>
            <a:endParaRPr lang="en-US" sz="1800" dirty="0">
              <a:effectLst/>
              <a:latin typeface="Times New Roman" panose="02020603050405020304" pitchFamily="18" charset="0"/>
              <a:ea typeface="Times New Roman" panose="02020603050405020304" pitchFamily="18" charset="0"/>
            </a:endParaRPr>
          </a:p>
          <a:p>
            <a:pPr marL="0" marR="0">
              <a:lnSpc>
                <a:spcPct val="150000"/>
              </a:lnSpc>
              <a:spcBef>
                <a:spcPts val="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It is referred to Technique of Order Preference by Similarity to Ideal Solution, and this method</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considers three types of attributes or criteria:</a:t>
            </a:r>
            <a:endParaRPr lang="en-US" sz="1800" dirty="0">
              <a:effectLst/>
              <a:latin typeface="Times New Roman" panose="02020603050405020304" pitchFamily="18" charset="0"/>
              <a:ea typeface="Times New Roman" panose="02020603050405020304" pitchFamily="18" charset="0"/>
            </a:endParaRPr>
          </a:p>
          <a:p>
            <a:pPr marL="342900" marR="0" lvl="0" indent="-342900">
              <a:lnSpc>
                <a:spcPct val="150000"/>
              </a:lnSpc>
              <a:spcBef>
                <a:spcPts val="0"/>
              </a:spcBef>
              <a:spcAft>
                <a:spcPts val="0"/>
              </a:spcAft>
              <a:buFont typeface="Times New Roman" panose="02020603050405020304" pitchFamily="18" charset="0"/>
              <a:buChar char="•"/>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Qualitative benefit attributes/criteria</a:t>
            </a:r>
            <a:endParaRPr lang="en-US" sz="1800" dirty="0">
              <a:effectLst/>
              <a:latin typeface="Times New Roman" panose="02020603050405020304" pitchFamily="18" charset="0"/>
              <a:ea typeface="Times New Roman" panose="02020603050405020304" pitchFamily="18" charset="0"/>
            </a:endParaRPr>
          </a:p>
          <a:p>
            <a:pPr marL="342900" marR="0" lvl="0" indent="-342900">
              <a:lnSpc>
                <a:spcPct val="150000"/>
              </a:lnSpc>
              <a:spcBef>
                <a:spcPts val="0"/>
              </a:spcBef>
              <a:spcAft>
                <a:spcPts val="0"/>
              </a:spcAft>
              <a:buFont typeface="Times New Roman" panose="02020603050405020304" pitchFamily="18" charset="0"/>
              <a:buChar char="•"/>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Quantitative benefit attributes</a:t>
            </a:r>
            <a:endParaRPr lang="en-US" sz="1800" dirty="0">
              <a:effectLst/>
              <a:latin typeface="Times New Roman" panose="02020603050405020304" pitchFamily="18" charset="0"/>
              <a:ea typeface="Times New Roman" panose="02020603050405020304" pitchFamily="18" charset="0"/>
            </a:endParaRPr>
          </a:p>
          <a:p>
            <a:pPr marL="342900" marR="0" lvl="0" indent="-342900">
              <a:lnSpc>
                <a:spcPct val="150000"/>
              </a:lnSpc>
              <a:spcBef>
                <a:spcPts val="0"/>
              </a:spcBef>
              <a:spcAft>
                <a:spcPts val="0"/>
              </a:spcAft>
              <a:buFont typeface="Times New Roman" panose="02020603050405020304" pitchFamily="18" charset="0"/>
              <a:buChar char="•"/>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Cost attributes or criteria</a:t>
            </a:r>
            <a:endParaRPr lang="en-US" sz="1800" dirty="0">
              <a:effectLst/>
              <a:latin typeface="Times New Roman" panose="02020603050405020304" pitchFamily="18" charset="0"/>
              <a:ea typeface="Times New Roman" panose="02020603050405020304" pitchFamily="18" charset="0"/>
            </a:endParaRPr>
          </a:p>
          <a:p>
            <a:pPr marL="457200" marR="0">
              <a:lnSpc>
                <a:spcPct val="150000"/>
              </a:lnSpc>
              <a:spcBef>
                <a:spcPts val="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800" dirty="0">
              <a:effectLst/>
              <a:latin typeface="Times New Roman" panose="02020603050405020304" pitchFamily="18" charset="0"/>
              <a:ea typeface="Times New Roman" panose="02020603050405020304" pitchFamily="18" charset="0"/>
            </a:endParaRPr>
          </a:p>
          <a:p>
            <a:pPr marL="0" marR="0">
              <a:lnSpc>
                <a:spcPct val="150000"/>
              </a:lnSpc>
              <a:spcBef>
                <a:spcPts val="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In this method two artificial alternatives are hypothesized: </a:t>
            </a:r>
            <a:endParaRPr lang="en-US" sz="1800" dirty="0">
              <a:effectLst/>
              <a:latin typeface="Times New Roman" panose="02020603050405020304" pitchFamily="18" charset="0"/>
              <a:ea typeface="Times New Roman" panose="02020603050405020304" pitchFamily="18" charset="0"/>
            </a:endParaRPr>
          </a:p>
          <a:p>
            <a:pPr marL="342900" marR="0" lvl="0" indent="-342900">
              <a:lnSpc>
                <a:spcPct val="150000"/>
              </a:lnSpc>
              <a:spcBef>
                <a:spcPts val="0"/>
              </a:spcBef>
              <a:spcAft>
                <a:spcPts val="0"/>
              </a:spcAft>
              <a:buFont typeface="Times New Roman" panose="02020603050405020304" pitchFamily="18" charset="0"/>
              <a:buChar char="•"/>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Ideal alternative: the one which has the best level for all attributes considered. </a:t>
            </a:r>
            <a:endParaRPr lang="en-US" sz="1800" dirty="0">
              <a:effectLst/>
              <a:latin typeface="Times New Roman" panose="02020603050405020304" pitchFamily="18" charset="0"/>
              <a:ea typeface="Times New Roman" panose="02020603050405020304" pitchFamily="18" charset="0"/>
            </a:endParaRPr>
          </a:p>
          <a:p>
            <a:pPr marL="342900" marR="0" lvl="0" indent="-342900">
              <a:lnSpc>
                <a:spcPct val="150000"/>
              </a:lnSpc>
              <a:spcBef>
                <a:spcPts val="0"/>
              </a:spcBef>
              <a:spcAft>
                <a:spcPts val="0"/>
              </a:spcAft>
              <a:buFont typeface="Times New Roman" panose="02020603050405020304" pitchFamily="18" charset="0"/>
              <a:buChar char="•"/>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Negative ideal alternative: the one which has the worst attribute values.</a:t>
            </a:r>
            <a:endParaRPr lang="en-US" sz="1800" dirty="0">
              <a:effectLst/>
              <a:latin typeface="Times New Roman" panose="02020603050405020304" pitchFamily="18" charset="0"/>
              <a:ea typeface="Times New Roman" panose="02020603050405020304" pitchFamily="18" charset="0"/>
            </a:endParaRPr>
          </a:p>
          <a:p>
            <a:pPr marL="457200" marR="0">
              <a:lnSpc>
                <a:spcPct val="150000"/>
              </a:lnSpc>
              <a:spcBef>
                <a:spcPts val="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800" dirty="0">
              <a:effectLst/>
              <a:latin typeface="Times New Roman" panose="02020603050405020304" pitchFamily="18" charset="0"/>
              <a:ea typeface="Times New Roman" panose="02020603050405020304" pitchFamily="18" charset="0"/>
            </a:endParaRPr>
          </a:p>
          <a:p>
            <a:pPr marL="0" marR="0">
              <a:lnSpc>
                <a:spcPct val="150000"/>
              </a:lnSpc>
              <a:spcBef>
                <a:spcPts val="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TOPSIS selects the alternative that is the closest to the ideal solution and farthest from negative ideal alternative.</a:t>
            </a:r>
            <a:endParaRPr lang="en-US"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83517372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C635529-04EE-4FF3-A0B0-1A8AD0776B80}"/>
              </a:ext>
            </a:extLst>
          </p:cNvPr>
          <p:cNvSpPr>
            <a:spLocks noGrp="1"/>
          </p:cNvSpPr>
          <p:nvPr>
            <p:ph type="sldNum" sz="quarter" idx="12"/>
          </p:nvPr>
        </p:nvSpPr>
        <p:spPr/>
        <p:txBody>
          <a:bodyPr/>
          <a:lstStyle/>
          <a:p>
            <a:fld id="{B873DB22-3EC6-4BBA-A9D0-7C0DAD5F8C35}" type="slidenum">
              <a:rPr lang="en-US" smtClean="0"/>
              <a:pPr/>
              <a:t>41</a:t>
            </a:fld>
            <a:endParaRPr lang="en-US" dirty="0"/>
          </a:p>
        </p:txBody>
      </p:sp>
      <p:sp>
        <p:nvSpPr>
          <p:cNvPr id="6" name="TextBox 5">
            <a:extLst>
              <a:ext uri="{FF2B5EF4-FFF2-40B4-BE49-F238E27FC236}">
                <a16:creationId xmlns:a16="http://schemas.microsoft.com/office/drawing/2014/main" id="{74B3FB43-9788-4D0A-A332-A10F610EDDE5}"/>
              </a:ext>
            </a:extLst>
          </p:cNvPr>
          <p:cNvSpPr txBox="1"/>
          <p:nvPr/>
        </p:nvSpPr>
        <p:spPr>
          <a:xfrm>
            <a:off x="1839636" y="724359"/>
            <a:ext cx="8646604" cy="2120068"/>
          </a:xfrm>
          <a:prstGeom prst="rect">
            <a:avLst/>
          </a:prstGeom>
          <a:noFill/>
        </p:spPr>
        <p:txBody>
          <a:bodyPr wrap="square">
            <a:spAutoFit/>
          </a:bodyPr>
          <a:lstStyle/>
          <a:p>
            <a:pPr marL="0" marR="0">
              <a:lnSpc>
                <a:spcPct val="150000"/>
              </a:lnSpc>
              <a:spcBef>
                <a:spcPts val="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The following table will show the differences between vending machines with respect to the selected criteria, Cost in dollar, Various Types of Payment Methods (VTPM), Capacity (CP) in number of pieces, Electric Efficiency (EE) in Watt/Hour, and Appearance in (AP).</a:t>
            </a:r>
            <a:endParaRPr lang="en-US" sz="1800" dirty="0">
              <a:effectLst/>
              <a:latin typeface="Times New Roman" panose="02020603050405020304" pitchFamily="18" charset="0"/>
              <a:ea typeface="Times New Roman" panose="02020603050405020304" pitchFamily="18" charset="0"/>
            </a:endParaRPr>
          </a:p>
          <a:p>
            <a:pPr marL="0" marR="0">
              <a:lnSpc>
                <a:spcPct val="150000"/>
              </a:lnSpc>
              <a:spcBef>
                <a:spcPts val="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The VTPM and the AP we evaluated them subjectively, so we put score for them from 1-5 therefore no units applicable for both.</a:t>
            </a:r>
            <a:endParaRPr lang="en-US" sz="1800" dirty="0">
              <a:effectLst/>
              <a:latin typeface="Times New Roman" panose="02020603050405020304" pitchFamily="18" charset="0"/>
              <a:ea typeface="Times New Roman" panose="02020603050405020304" pitchFamily="18" charset="0"/>
            </a:endParaRPr>
          </a:p>
        </p:txBody>
      </p:sp>
      <p:graphicFrame>
        <p:nvGraphicFramePr>
          <p:cNvPr id="7" name="Table 6">
            <a:extLst>
              <a:ext uri="{FF2B5EF4-FFF2-40B4-BE49-F238E27FC236}">
                <a16:creationId xmlns:a16="http://schemas.microsoft.com/office/drawing/2014/main" id="{C96E9A21-57D1-4960-BAFA-E4D156849BCF}"/>
              </a:ext>
            </a:extLst>
          </p:cNvPr>
          <p:cNvGraphicFramePr>
            <a:graphicFrameLocks noGrp="1"/>
          </p:cNvGraphicFramePr>
          <p:nvPr>
            <p:extLst>
              <p:ext uri="{D42A27DB-BD31-4B8C-83A1-F6EECF244321}">
                <p14:modId xmlns:p14="http://schemas.microsoft.com/office/powerpoint/2010/main" val="2468288644"/>
              </p:ext>
            </p:extLst>
          </p:nvPr>
        </p:nvGraphicFramePr>
        <p:xfrm>
          <a:off x="3260482" y="3814135"/>
          <a:ext cx="5671035" cy="2319506"/>
        </p:xfrm>
        <a:graphic>
          <a:graphicData uri="http://schemas.openxmlformats.org/drawingml/2006/table">
            <a:tbl>
              <a:tblPr firstRow="1" firstCol="1" bandRow="1">
                <a:tableStyleId>{5C22544A-7EE6-4342-B048-85BDC9FD1C3A}</a:tableStyleId>
              </a:tblPr>
              <a:tblGrid>
                <a:gridCol w="1277592">
                  <a:extLst>
                    <a:ext uri="{9D8B030D-6E8A-4147-A177-3AD203B41FA5}">
                      <a16:colId xmlns:a16="http://schemas.microsoft.com/office/drawing/2014/main" val="951085049"/>
                    </a:ext>
                  </a:extLst>
                </a:gridCol>
                <a:gridCol w="882365">
                  <a:extLst>
                    <a:ext uri="{9D8B030D-6E8A-4147-A177-3AD203B41FA5}">
                      <a16:colId xmlns:a16="http://schemas.microsoft.com/office/drawing/2014/main" val="3730290841"/>
                    </a:ext>
                  </a:extLst>
                </a:gridCol>
                <a:gridCol w="882365">
                  <a:extLst>
                    <a:ext uri="{9D8B030D-6E8A-4147-A177-3AD203B41FA5}">
                      <a16:colId xmlns:a16="http://schemas.microsoft.com/office/drawing/2014/main" val="1513854626"/>
                    </a:ext>
                  </a:extLst>
                </a:gridCol>
                <a:gridCol w="882365">
                  <a:extLst>
                    <a:ext uri="{9D8B030D-6E8A-4147-A177-3AD203B41FA5}">
                      <a16:colId xmlns:a16="http://schemas.microsoft.com/office/drawing/2014/main" val="2475532513"/>
                    </a:ext>
                  </a:extLst>
                </a:gridCol>
                <a:gridCol w="882365">
                  <a:extLst>
                    <a:ext uri="{9D8B030D-6E8A-4147-A177-3AD203B41FA5}">
                      <a16:colId xmlns:a16="http://schemas.microsoft.com/office/drawing/2014/main" val="3573854101"/>
                    </a:ext>
                  </a:extLst>
                </a:gridCol>
                <a:gridCol w="863983">
                  <a:extLst>
                    <a:ext uri="{9D8B030D-6E8A-4147-A177-3AD203B41FA5}">
                      <a16:colId xmlns:a16="http://schemas.microsoft.com/office/drawing/2014/main" val="1414245360"/>
                    </a:ext>
                  </a:extLst>
                </a:gridCol>
              </a:tblGrid>
              <a:tr h="331358">
                <a:tc>
                  <a:txBody>
                    <a:bodyPr/>
                    <a:lstStyle/>
                    <a:p>
                      <a:pPr marL="0" marR="0">
                        <a:lnSpc>
                          <a:spcPct val="150000"/>
                        </a:lnSpc>
                        <a:spcBef>
                          <a:spcPts val="0"/>
                        </a:spcBef>
                        <a:spcAft>
                          <a:spcPts val="0"/>
                        </a:spcAft>
                      </a:pPr>
                      <a:r>
                        <a:rPr lang="en-US" sz="1100" dirty="0">
                          <a:effectLst/>
                          <a:latin typeface="Arial Black" panose="020B0A04020102020204" pitchFamily="34" charset="0"/>
                        </a:rPr>
                        <a:t> </a:t>
                      </a:r>
                      <a:endParaRPr lang="en-US" sz="1100" dirty="0">
                        <a:effectLst/>
                        <a:latin typeface="Arial Black" panose="020B0A04020102020204" pitchFamily="34"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100">
                          <a:effectLst/>
                          <a:latin typeface="Arial Black" panose="020B0A04020102020204" pitchFamily="34" charset="0"/>
                        </a:rPr>
                        <a:t>COST($)</a:t>
                      </a:r>
                      <a:endParaRPr lang="en-US" sz="1100">
                        <a:effectLst/>
                        <a:latin typeface="Arial Black" panose="020B0A04020102020204" pitchFamily="34"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100">
                          <a:effectLst/>
                          <a:latin typeface="Arial Black" panose="020B0A04020102020204" pitchFamily="34" charset="0"/>
                        </a:rPr>
                        <a:t>VTPM</a:t>
                      </a:r>
                      <a:endParaRPr lang="en-US" sz="1100">
                        <a:effectLst/>
                        <a:latin typeface="Arial Black" panose="020B0A04020102020204" pitchFamily="34"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100">
                          <a:effectLst/>
                          <a:latin typeface="Arial Black" panose="020B0A04020102020204" pitchFamily="34" charset="0"/>
                        </a:rPr>
                        <a:t>CP(Pcs)</a:t>
                      </a:r>
                      <a:endParaRPr lang="en-US" sz="1100">
                        <a:effectLst/>
                        <a:latin typeface="Arial Black" panose="020B0A04020102020204" pitchFamily="34"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100">
                          <a:effectLst/>
                          <a:latin typeface="Arial Black" panose="020B0A04020102020204" pitchFamily="34" charset="0"/>
                        </a:rPr>
                        <a:t>EE(watt)</a:t>
                      </a:r>
                      <a:endParaRPr lang="en-US" sz="1100">
                        <a:effectLst/>
                        <a:latin typeface="Arial Black" panose="020B0A04020102020204" pitchFamily="34"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100" dirty="0">
                          <a:effectLst/>
                          <a:latin typeface="Arial Black" panose="020B0A04020102020204" pitchFamily="34" charset="0"/>
                        </a:rPr>
                        <a:t>AP</a:t>
                      </a:r>
                      <a:endParaRPr lang="en-US" sz="1100" dirty="0">
                        <a:effectLst/>
                        <a:latin typeface="Arial Black" panose="020B0A04020102020204" pitchFamily="34" charset="0"/>
                        <a:ea typeface="Times New Roman" panose="02020603050405020304" pitchFamily="18" charset="0"/>
                      </a:endParaRPr>
                    </a:p>
                  </a:txBody>
                  <a:tcPr marL="68580" marR="68580" marT="0" marB="0"/>
                </a:tc>
                <a:extLst>
                  <a:ext uri="{0D108BD9-81ED-4DB2-BD59-A6C34878D82A}">
                    <a16:rowId xmlns:a16="http://schemas.microsoft.com/office/drawing/2014/main" val="2904338943"/>
                  </a:ext>
                </a:extLst>
              </a:tr>
              <a:tr h="331358">
                <a:tc>
                  <a:txBody>
                    <a:bodyPr/>
                    <a:lstStyle/>
                    <a:p>
                      <a:pPr marL="0" marR="0">
                        <a:lnSpc>
                          <a:spcPct val="150000"/>
                        </a:lnSpc>
                        <a:spcBef>
                          <a:spcPts val="0"/>
                        </a:spcBef>
                        <a:spcAft>
                          <a:spcPts val="0"/>
                        </a:spcAft>
                      </a:pPr>
                      <a:r>
                        <a:rPr lang="en-US" sz="1100">
                          <a:effectLst/>
                          <a:latin typeface="Arial Black" panose="020B0A04020102020204" pitchFamily="34" charset="0"/>
                        </a:rPr>
                        <a:t>WEIGHT</a:t>
                      </a:r>
                      <a:endParaRPr lang="en-US" sz="1100">
                        <a:effectLst/>
                        <a:latin typeface="Arial Black" panose="020B0A04020102020204" pitchFamily="34"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100" dirty="0">
                          <a:effectLst/>
                          <a:latin typeface="Arial Black" panose="020B0A04020102020204" pitchFamily="34" charset="0"/>
                        </a:rPr>
                        <a:t>0.45</a:t>
                      </a:r>
                      <a:endParaRPr lang="en-US" sz="1100" dirty="0">
                        <a:effectLst/>
                        <a:latin typeface="Arial Black" panose="020B0A04020102020204" pitchFamily="34"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100">
                          <a:effectLst/>
                          <a:latin typeface="Arial Black" panose="020B0A04020102020204" pitchFamily="34" charset="0"/>
                        </a:rPr>
                        <a:t>0.15</a:t>
                      </a:r>
                      <a:endParaRPr lang="en-US" sz="1100">
                        <a:effectLst/>
                        <a:latin typeface="Arial Black" panose="020B0A04020102020204" pitchFamily="34"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100">
                          <a:effectLst/>
                          <a:latin typeface="Arial Black" panose="020B0A04020102020204" pitchFamily="34" charset="0"/>
                        </a:rPr>
                        <a:t>0.2</a:t>
                      </a:r>
                      <a:endParaRPr lang="en-US" sz="1100">
                        <a:effectLst/>
                        <a:latin typeface="Arial Black" panose="020B0A04020102020204" pitchFamily="34"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100">
                          <a:effectLst/>
                          <a:latin typeface="Arial Black" panose="020B0A04020102020204" pitchFamily="34" charset="0"/>
                        </a:rPr>
                        <a:t>0.1</a:t>
                      </a:r>
                      <a:endParaRPr lang="en-US" sz="1100">
                        <a:effectLst/>
                        <a:latin typeface="Arial Black" panose="020B0A04020102020204" pitchFamily="34"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100">
                          <a:effectLst/>
                          <a:latin typeface="Arial Black" panose="020B0A04020102020204" pitchFamily="34" charset="0"/>
                        </a:rPr>
                        <a:t>0.1</a:t>
                      </a:r>
                      <a:endParaRPr lang="en-US" sz="1100">
                        <a:effectLst/>
                        <a:latin typeface="Arial Black" panose="020B0A04020102020204" pitchFamily="34" charset="0"/>
                        <a:ea typeface="Times New Roman" panose="02020603050405020304" pitchFamily="18" charset="0"/>
                      </a:endParaRPr>
                    </a:p>
                  </a:txBody>
                  <a:tcPr marL="68580" marR="68580" marT="0" marB="0"/>
                </a:tc>
                <a:extLst>
                  <a:ext uri="{0D108BD9-81ED-4DB2-BD59-A6C34878D82A}">
                    <a16:rowId xmlns:a16="http://schemas.microsoft.com/office/drawing/2014/main" val="1084584392"/>
                  </a:ext>
                </a:extLst>
              </a:tr>
              <a:tr h="331358">
                <a:tc>
                  <a:txBody>
                    <a:bodyPr/>
                    <a:lstStyle/>
                    <a:p>
                      <a:pPr marL="0" marR="0">
                        <a:lnSpc>
                          <a:spcPct val="150000"/>
                        </a:lnSpc>
                        <a:spcBef>
                          <a:spcPts val="0"/>
                        </a:spcBef>
                        <a:spcAft>
                          <a:spcPts val="0"/>
                        </a:spcAft>
                      </a:pPr>
                      <a:r>
                        <a:rPr lang="en-US" sz="1100">
                          <a:effectLst/>
                          <a:latin typeface="Arial Black" panose="020B0A04020102020204" pitchFamily="34" charset="0"/>
                        </a:rPr>
                        <a:t>FC6601</a:t>
                      </a:r>
                      <a:endParaRPr lang="en-US" sz="1100">
                        <a:effectLst/>
                        <a:latin typeface="Arial Black" panose="020B0A04020102020204" pitchFamily="34"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100">
                          <a:effectLst/>
                          <a:latin typeface="Arial Black" panose="020B0A04020102020204" pitchFamily="34" charset="0"/>
                        </a:rPr>
                        <a:t>1500</a:t>
                      </a:r>
                      <a:endParaRPr lang="en-US" sz="1100">
                        <a:effectLst/>
                        <a:latin typeface="Arial Black" panose="020B0A04020102020204" pitchFamily="34"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100" dirty="0">
                          <a:effectLst/>
                          <a:latin typeface="Arial Black" panose="020B0A04020102020204" pitchFamily="34" charset="0"/>
                        </a:rPr>
                        <a:t>1</a:t>
                      </a:r>
                      <a:endParaRPr lang="en-US" sz="1100" dirty="0">
                        <a:effectLst/>
                        <a:latin typeface="Arial Black" panose="020B0A04020102020204" pitchFamily="34"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100">
                          <a:effectLst/>
                          <a:latin typeface="Arial Black" panose="020B0A04020102020204" pitchFamily="34" charset="0"/>
                        </a:rPr>
                        <a:t>300</a:t>
                      </a:r>
                      <a:endParaRPr lang="en-US" sz="1100">
                        <a:effectLst/>
                        <a:latin typeface="Arial Black" panose="020B0A04020102020204" pitchFamily="34"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100">
                          <a:effectLst/>
                          <a:latin typeface="Arial Black" panose="020B0A04020102020204" pitchFamily="34" charset="0"/>
                        </a:rPr>
                        <a:t>350</a:t>
                      </a:r>
                      <a:endParaRPr lang="en-US" sz="1100">
                        <a:effectLst/>
                        <a:latin typeface="Arial Black" panose="020B0A04020102020204" pitchFamily="34"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100">
                          <a:effectLst/>
                          <a:latin typeface="Arial Black" panose="020B0A04020102020204" pitchFamily="34" charset="0"/>
                        </a:rPr>
                        <a:t>3</a:t>
                      </a:r>
                      <a:endParaRPr lang="en-US" sz="1100">
                        <a:effectLst/>
                        <a:latin typeface="Arial Black" panose="020B0A04020102020204" pitchFamily="34" charset="0"/>
                        <a:ea typeface="Times New Roman" panose="02020603050405020304" pitchFamily="18" charset="0"/>
                      </a:endParaRPr>
                    </a:p>
                  </a:txBody>
                  <a:tcPr marL="68580" marR="68580" marT="0" marB="0"/>
                </a:tc>
                <a:extLst>
                  <a:ext uri="{0D108BD9-81ED-4DB2-BD59-A6C34878D82A}">
                    <a16:rowId xmlns:a16="http://schemas.microsoft.com/office/drawing/2014/main" val="50579152"/>
                  </a:ext>
                </a:extLst>
              </a:tr>
              <a:tr h="331358">
                <a:tc>
                  <a:txBody>
                    <a:bodyPr/>
                    <a:lstStyle/>
                    <a:p>
                      <a:pPr marL="0" marR="0">
                        <a:lnSpc>
                          <a:spcPct val="150000"/>
                        </a:lnSpc>
                        <a:spcBef>
                          <a:spcPts val="0"/>
                        </a:spcBef>
                        <a:spcAft>
                          <a:spcPts val="0"/>
                        </a:spcAft>
                      </a:pPr>
                      <a:r>
                        <a:rPr lang="en-US" sz="1100">
                          <a:effectLst/>
                          <a:latin typeface="Arial Black" panose="020B0A04020102020204" pitchFamily="34" charset="0"/>
                        </a:rPr>
                        <a:t>CRANE764</a:t>
                      </a:r>
                      <a:endParaRPr lang="en-US" sz="1100">
                        <a:effectLst/>
                        <a:latin typeface="Arial Black" panose="020B0A04020102020204" pitchFamily="34"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100">
                          <a:effectLst/>
                          <a:latin typeface="Arial Black" panose="020B0A04020102020204" pitchFamily="34" charset="0"/>
                        </a:rPr>
                        <a:t>2995</a:t>
                      </a:r>
                      <a:endParaRPr lang="en-US" sz="1100">
                        <a:effectLst/>
                        <a:latin typeface="Arial Black" panose="020B0A04020102020204" pitchFamily="34"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100">
                          <a:effectLst/>
                          <a:latin typeface="Arial Black" panose="020B0A04020102020204" pitchFamily="34" charset="0"/>
                        </a:rPr>
                        <a:t>3</a:t>
                      </a:r>
                      <a:endParaRPr lang="en-US" sz="1100">
                        <a:effectLst/>
                        <a:latin typeface="Arial Black" panose="020B0A04020102020204" pitchFamily="34"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100" dirty="0">
                          <a:effectLst/>
                          <a:latin typeface="Arial Black" panose="020B0A04020102020204" pitchFamily="34" charset="0"/>
                        </a:rPr>
                        <a:t>375</a:t>
                      </a:r>
                      <a:endParaRPr lang="en-US" sz="1100" dirty="0">
                        <a:effectLst/>
                        <a:latin typeface="Arial Black" panose="020B0A04020102020204" pitchFamily="34"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100">
                          <a:effectLst/>
                          <a:latin typeface="Arial Black" panose="020B0A04020102020204" pitchFamily="34" charset="0"/>
                        </a:rPr>
                        <a:t>250</a:t>
                      </a:r>
                      <a:endParaRPr lang="en-US" sz="1100">
                        <a:effectLst/>
                        <a:latin typeface="Arial Black" panose="020B0A04020102020204" pitchFamily="34"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100">
                          <a:effectLst/>
                          <a:latin typeface="Arial Black" panose="020B0A04020102020204" pitchFamily="34" charset="0"/>
                        </a:rPr>
                        <a:t>2</a:t>
                      </a:r>
                      <a:endParaRPr lang="en-US" sz="1100">
                        <a:effectLst/>
                        <a:latin typeface="Arial Black" panose="020B0A04020102020204" pitchFamily="34" charset="0"/>
                        <a:ea typeface="Times New Roman" panose="02020603050405020304" pitchFamily="18" charset="0"/>
                      </a:endParaRPr>
                    </a:p>
                  </a:txBody>
                  <a:tcPr marL="68580" marR="68580" marT="0" marB="0"/>
                </a:tc>
                <a:extLst>
                  <a:ext uri="{0D108BD9-81ED-4DB2-BD59-A6C34878D82A}">
                    <a16:rowId xmlns:a16="http://schemas.microsoft.com/office/drawing/2014/main" val="2229587028"/>
                  </a:ext>
                </a:extLst>
              </a:tr>
              <a:tr h="331358">
                <a:tc>
                  <a:txBody>
                    <a:bodyPr/>
                    <a:lstStyle/>
                    <a:p>
                      <a:pPr marL="0" marR="0">
                        <a:lnSpc>
                          <a:spcPct val="150000"/>
                        </a:lnSpc>
                        <a:spcBef>
                          <a:spcPts val="0"/>
                        </a:spcBef>
                        <a:spcAft>
                          <a:spcPts val="0"/>
                        </a:spcAft>
                      </a:pPr>
                      <a:r>
                        <a:rPr lang="en-US" sz="1100">
                          <a:effectLst/>
                          <a:latin typeface="Arial Black" panose="020B0A04020102020204" pitchFamily="34" charset="0"/>
                        </a:rPr>
                        <a:t>SEL40</a:t>
                      </a:r>
                      <a:endParaRPr lang="en-US" sz="1100">
                        <a:effectLst/>
                        <a:latin typeface="Arial Black" panose="020B0A04020102020204" pitchFamily="34"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100">
                          <a:effectLst/>
                          <a:latin typeface="Arial Black" panose="020B0A04020102020204" pitchFamily="34" charset="0"/>
                        </a:rPr>
                        <a:t>4689</a:t>
                      </a:r>
                      <a:endParaRPr lang="en-US" sz="1100">
                        <a:effectLst/>
                        <a:latin typeface="Arial Black" panose="020B0A04020102020204" pitchFamily="34"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100">
                          <a:effectLst/>
                          <a:latin typeface="Arial Black" panose="020B0A04020102020204" pitchFamily="34" charset="0"/>
                        </a:rPr>
                        <a:t>3</a:t>
                      </a:r>
                      <a:endParaRPr lang="en-US" sz="1100">
                        <a:effectLst/>
                        <a:latin typeface="Arial Black" panose="020B0A04020102020204" pitchFamily="34"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100" dirty="0">
                          <a:effectLst/>
                          <a:latin typeface="Arial Black" panose="020B0A04020102020204" pitchFamily="34" charset="0"/>
                        </a:rPr>
                        <a:t>630</a:t>
                      </a:r>
                      <a:endParaRPr lang="en-US" sz="1100" dirty="0">
                        <a:effectLst/>
                        <a:latin typeface="Arial Black" panose="020B0A04020102020204" pitchFamily="34"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100" dirty="0">
                          <a:effectLst/>
                          <a:latin typeface="Arial Black" panose="020B0A04020102020204" pitchFamily="34" charset="0"/>
                        </a:rPr>
                        <a:t>25</a:t>
                      </a:r>
                      <a:endParaRPr lang="en-US" sz="1100" dirty="0">
                        <a:effectLst/>
                        <a:latin typeface="Arial Black" panose="020B0A04020102020204" pitchFamily="34"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100">
                          <a:effectLst/>
                          <a:latin typeface="Arial Black" panose="020B0A04020102020204" pitchFamily="34" charset="0"/>
                        </a:rPr>
                        <a:t>4</a:t>
                      </a:r>
                      <a:endParaRPr lang="en-US" sz="1100">
                        <a:effectLst/>
                        <a:latin typeface="Arial Black" panose="020B0A04020102020204" pitchFamily="34" charset="0"/>
                        <a:ea typeface="Times New Roman" panose="02020603050405020304" pitchFamily="18" charset="0"/>
                      </a:endParaRPr>
                    </a:p>
                  </a:txBody>
                  <a:tcPr marL="68580" marR="68580" marT="0" marB="0"/>
                </a:tc>
                <a:extLst>
                  <a:ext uri="{0D108BD9-81ED-4DB2-BD59-A6C34878D82A}">
                    <a16:rowId xmlns:a16="http://schemas.microsoft.com/office/drawing/2014/main" val="3129062047"/>
                  </a:ext>
                </a:extLst>
              </a:tr>
              <a:tr h="331358">
                <a:tc>
                  <a:txBody>
                    <a:bodyPr/>
                    <a:lstStyle/>
                    <a:p>
                      <a:pPr marL="0" marR="0">
                        <a:lnSpc>
                          <a:spcPct val="150000"/>
                        </a:lnSpc>
                        <a:spcBef>
                          <a:spcPts val="0"/>
                        </a:spcBef>
                        <a:spcAft>
                          <a:spcPts val="0"/>
                        </a:spcAft>
                      </a:pPr>
                      <a:r>
                        <a:rPr lang="en-US" sz="1100">
                          <a:effectLst/>
                          <a:latin typeface="Arial Black" panose="020B0A04020102020204" pitchFamily="34" charset="0"/>
                        </a:rPr>
                        <a:t>35890117</a:t>
                      </a:r>
                      <a:endParaRPr lang="en-US" sz="1100">
                        <a:effectLst/>
                        <a:latin typeface="Arial Black" panose="020B0A04020102020204" pitchFamily="34"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100">
                          <a:effectLst/>
                          <a:latin typeface="Arial Black" panose="020B0A04020102020204" pitchFamily="34" charset="0"/>
                        </a:rPr>
                        <a:t>4574</a:t>
                      </a:r>
                      <a:endParaRPr lang="en-US" sz="1100">
                        <a:effectLst/>
                        <a:latin typeface="Arial Black" panose="020B0A04020102020204" pitchFamily="34"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100">
                          <a:effectLst/>
                          <a:latin typeface="Arial Black" panose="020B0A04020102020204" pitchFamily="34" charset="0"/>
                        </a:rPr>
                        <a:t>3</a:t>
                      </a:r>
                      <a:endParaRPr lang="en-US" sz="1100">
                        <a:effectLst/>
                        <a:latin typeface="Arial Black" panose="020B0A04020102020204" pitchFamily="34"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100">
                          <a:effectLst/>
                          <a:latin typeface="Arial Black" panose="020B0A04020102020204" pitchFamily="34" charset="0"/>
                        </a:rPr>
                        <a:t>353</a:t>
                      </a:r>
                      <a:endParaRPr lang="en-US" sz="1100">
                        <a:effectLst/>
                        <a:latin typeface="Arial Black" panose="020B0A04020102020204" pitchFamily="34"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100" dirty="0">
                          <a:effectLst/>
                          <a:latin typeface="Arial Black" panose="020B0A04020102020204" pitchFamily="34" charset="0"/>
                        </a:rPr>
                        <a:t>125</a:t>
                      </a:r>
                      <a:endParaRPr lang="en-US" sz="1100" dirty="0">
                        <a:effectLst/>
                        <a:latin typeface="Arial Black" panose="020B0A04020102020204" pitchFamily="34"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100">
                          <a:effectLst/>
                          <a:latin typeface="Arial Black" panose="020B0A04020102020204" pitchFamily="34" charset="0"/>
                        </a:rPr>
                        <a:t>2</a:t>
                      </a:r>
                      <a:endParaRPr lang="en-US" sz="1100">
                        <a:effectLst/>
                        <a:latin typeface="Arial Black" panose="020B0A04020102020204" pitchFamily="34" charset="0"/>
                        <a:ea typeface="Times New Roman" panose="02020603050405020304" pitchFamily="18" charset="0"/>
                      </a:endParaRPr>
                    </a:p>
                  </a:txBody>
                  <a:tcPr marL="68580" marR="68580" marT="0" marB="0"/>
                </a:tc>
                <a:extLst>
                  <a:ext uri="{0D108BD9-81ED-4DB2-BD59-A6C34878D82A}">
                    <a16:rowId xmlns:a16="http://schemas.microsoft.com/office/drawing/2014/main" val="1474908500"/>
                  </a:ext>
                </a:extLst>
              </a:tr>
              <a:tr h="331358">
                <a:tc>
                  <a:txBody>
                    <a:bodyPr/>
                    <a:lstStyle/>
                    <a:p>
                      <a:pPr marL="0" marR="0">
                        <a:lnSpc>
                          <a:spcPct val="150000"/>
                        </a:lnSpc>
                        <a:spcBef>
                          <a:spcPts val="0"/>
                        </a:spcBef>
                        <a:spcAft>
                          <a:spcPts val="0"/>
                        </a:spcAft>
                      </a:pPr>
                      <a:r>
                        <a:rPr lang="en-US" sz="1100">
                          <a:effectLst/>
                          <a:latin typeface="Arial Black" panose="020B0A04020102020204" pitchFamily="34" charset="0"/>
                        </a:rPr>
                        <a:t>ZG-CSC</a:t>
                      </a:r>
                      <a:endParaRPr lang="en-US" sz="1100">
                        <a:effectLst/>
                        <a:latin typeface="Arial Black" panose="020B0A04020102020204" pitchFamily="34"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100">
                          <a:effectLst/>
                          <a:latin typeface="Arial Black" panose="020B0A04020102020204" pitchFamily="34" charset="0"/>
                        </a:rPr>
                        <a:t>2213</a:t>
                      </a:r>
                      <a:endParaRPr lang="en-US" sz="1100">
                        <a:effectLst/>
                        <a:latin typeface="Arial Black" panose="020B0A04020102020204" pitchFamily="34"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100">
                          <a:effectLst/>
                          <a:latin typeface="Arial Black" panose="020B0A04020102020204" pitchFamily="34" charset="0"/>
                        </a:rPr>
                        <a:t>5</a:t>
                      </a:r>
                      <a:endParaRPr lang="en-US" sz="1100">
                        <a:effectLst/>
                        <a:latin typeface="Arial Black" panose="020B0A04020102020204" pitchFamily="34"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100">
                          <a:effectLst/>
                          <a:latin typeface="Arial Black" panose="020B0A04020102020204" pitchFamily="34" charset="0"/>
                        </a:rPr>
                        <a:t>550</a:t>
                      </a:r>
                      <a:endParaRPr lang="en-US" sz="1100">
                        <a:effectLst/>
                        <a:latin typeface="Arial Black" panose="020B0A04020102020204" pitchFamily="34"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100">
                          <a:effectLst/>
                          <a:latin typeface="Arial Black" panose="020B0A04020102020204" pitchFamily="34" charset="0"/>
                        </a:rPr>
                        <a:t>510</a:t>
                      </a:r>
                      <a:endParaRPr lang="en-US" sz="1100">
                        <a:effectLst/>
                        <a:latin typeface="Arial Black" panose="020B0A04020102020204" pitchFamily="34"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100" dirty="0">
                          <a:effectLst/>
                          <a:latin typeface="Arial Black" panose="020B0A04020102020204" pitchFamily="34" charset="0"/>
                        </a:rPr>
                        <a:t>5</a:t>
                      </a:r>
                      <a:endParaRPr lang="en-US" sz="1100" dirty="0">
                        <a:effectLst/>
                        <a:latin typeface="Arial Black" panose="020B0A04020102020204" pitchFamily="34" charset="0"/>
                        <a:ea typeface="Times New Roman" panose="02020603050405020304" pitchFamily="18" charset="0"/>
                      </a:endParaRPr>
                    </a:p>
                  </a:txBody>
                  <a:tcPr marL="68580" marR="68580" marT="0" marB="0"/>
                </a:tc>
                <a:extLst>
                  <a:ext uri="{0D108BD9-81ED-4DB2-BD59-A6C34878D82A}">
                    <a16:rowId xmlns:a16="http://schemas.microsoft.com/office/drawing/2014/main" val="2971476010"/>
                  </a:ext>
                </a:extLst>
              </a:tr>
            </a:tbl>
          </a:graphicData>
        </a:graphic>
      </p:graphicFrame>
    </p:spTree>
    <p:extLst>
      <p:ext uri="{BB962C8B-B14F-4D97-AF65-F5344CB8AC3E}">
        <p14:creationId xmlns:p14="http://schemas.microsoft.com/office/powerpoint/2010/main" val="370214412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7A894E3-237D-49B8-8EF5-443B88DC5D82}"/>
              </a:ext>
            </a:extLst>
          </p:cNvPr>
          <p:cNvSpPr>
            <a:spLocks noGrp="1"/>
          </p:cNvSpPr>
          <p:nvPr>
            <p:ph type="sldNum" sz="quarter" idx="12"/>
          </p:nvPr>
        </p:nvSpPr>
        <p:spPr/>
        <p:txBody>
          <a:bodyPr/>
          <a:lstStyle/>
          <a:p>
            <a:fld id="{B873DB22-3EC6-4BBA-A9D0-7C0DAD5F8C35}" type="slidenum">
              <a:rPr lang="en-US" smtClean="0"/>
              <a:pPr/>
              <a:t>42</a:t>
            </a:fld>
            <a:endParaRPr lang="en-US" dirty="0"/>
          </a:p>
        </p:txBody>
      </p:sp>
      <p:sp>
        <p:nvSpPr>
          <p:cNvPr id="8" name="TextBox 7">
            <a:extLst>
              <a:ext uri="{FF2B5EF4-FFF2-40B4-BE49-F238E27FC236}">
                <a16:creationId xmlns:a16="http://schemas.microsoft.com/office/drawing/2014/main" id="{D5C1D092-D6D4-40EE-A9EA-A1828B6CB0E4}"/>
              </a:ext>
            </a:extLst>
          </p:cNvPr>
          <p:cNvSpPr txBox="1"/>
          <p:nvPr/>
        </p:nvSpPr>
        <p:spPr>
          <a:xfrm>
            <a:off x="1807162" y="479468"/>
            <a:ext cx="8561631" cy="1289071"/>
          </a:xfrm>
          <a:prstGeom prst="rect">
            <a:avLst/>
          </a:prstGeom>
          <a:noFill/>
        </p:spPr>
        <p:txBody>
          <a:bodyPr wrap="square">
            <a:spAutoFit/>
          </a:bodyPr>
          <a:lstStyle/>
          <a:p>
            <a:pPr marL="0" marR="0">
              <a:lnSpc>
                <a:spcPct val="150000"/>
              </a:lnSpc>
              <a:spcBef>
                <a:spcPts val="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Step1 : </a:t>
            </a:r>
            <a:endParaRPr lang="en-US" sz="1800" dirty="0">
              <a:effectLst/>
              <a:latin typeface="Times New Roman" panose="02020603050405020304" pitchFamily="18" charset="0"/>
              <a:ea typeface="Times New Roman" panose="02020603050405020304" pitchFamily="18" charset="0"/>
            </a:endParaRPr>
          </a:p>
          <a:p>
            <a:pPr marL="0" marR="0">
              <a:lnSpc>
                <a:spcPct val="150000"/>
              </a:lnSpc>
              <a:spcBef>
                <a:spcPts val="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Each criterion has it is own unit, so we cannot go for further analysis until the units become uniform, and to do this we should construct normalized decision matrix:</a:t>
            </a:r>
            <a:endParaRPr lang="en-US" sz="1800" dirty="0">
              <a:effectLst/>
              <a:latin typeface="Times New Roman" panose="02020603050405020304" pitchFamily="18" charset="0"/>
              <a:ea typeface="Times New Roman" panose="02020603050405020304" pitchFamily="18" charset="0"/>
            </a:endParaRPr>
          </a:p>
        </p:txBody>
      </p:sp>
      <p:graphicFrame>
        <p:nvGraphicFramePr>
          <p:cNvPr id="9" name="Table 8">
            <a:extLst>
              <a:ext uri="{FF2B5EF4-FFF2-40B4-BE49-F238E27FC236}">
                <a16:creationId xmlns:a16="http://schemas.microsoft.com/office/drawing/2014/main" id="{043E8FEB-4248-461A-83FD-3E463FF0B8B8}"/>
              </a:ext>
            </a:extLst>
          </p:cNvPr>
          <p:cNvGraphicFramePr>
            <a:graphicFrameLocks noGrp="1"/>
          </p:cNvGraphicFramePr>
          <p:nvPr>
            <p:extLst>
              <p:ext uri="{D42A27DB-BD31-4B8C-83A1-F6EECF244321}">
                <p14:modId xmlns:p14="http://schemas.microsoft.com/office/powerpoint/2010/main" val="1834780705"/>
              </p:ext>
            </p:extLst>
          </p:nvPr>
        </p:nvGraphicFramePr>
        <p:xfrm>
          <a:off x="3157786" y="2469997"/>
          <a:ext cx="5860381" cy="3164382"/>
        </p:xfrm>
        <a:graphic>
          <a:graphicData uri="http://schemas.openxmlformats.org/drawingml/2006/table">
            <a:tbl>
              <a:tblPr firstRow="1" firstCol="1" bandRow="1">
                <a:tableStyleId>{5C22544A-7EE6-4342-B048-85BDC9FD1C3A}</a:tableStyleId>
              </a:tblPr>
              <a:tblGrid>
                <a:gridCol w="1205805">
                  <a:extLst>
                    <a:ext uri="{9D8B030D-6E8A-4147-A177-3AD203B41FA5}">
                      <a16:colId xmlns:a16="http://schemas.microsoft.com/office/drawing/2014/main" val="2307236926"/>
                    </a:ext>
                  </a:extLst>
                </a:gridCol>
                <a:gridCol w="991627">
                  <a:extLst>
                    <a:ext uri="{9D8B030D-6E8A-4147-A177-3AD203B41FA5}">
                      <a16:colId xmlns:a16="http://schemas.microsoft.com/office/drawing/2014/main" val="1100741543"/>
                    </a:ext>
                  </a:extLst>
                </a:gridCol>
                <a:gridCol w="839847">
                  <a:extLst>
                    <a:ext uri="{9D8B030D-6E8A-4147-A177-3AD203B41FA5}">
                      <a16:colId xmlns:a16="http://schemas.microsoft.com/office/drawing/2014/main" val="397771293"/>
                    </a:ext>
                  </a:extLst>
                </a:gridCol>
                <a:gridCol w="941034">
                  <a:extLst>
                    <a:ext uri="{9D8B030D-6E8A-4147-A177-3AD203B41FA5}">
                      <a16:colId xmlns:a16="http://schemas.microsoft.com/office/drawing/2014/main" val="1915850182"/>
                    </a:ext>
                  </a:extLst>
                </a:gridCol>
                <a:gridCol w="941034">
                  <a:extLst>
                    <a:ext uri="{9D8B030D-6E8A-4147-A177-3AD203B41FA5}">
                      <a16:colId xmlns:a16="http://schemas.microsoft.com/office/drawing/2014/main" val="3437538385"/>
                    </a:ext>
                  </a:extLst>
                </a:gridCol>
                <a:gridCol w="941034">
                  <a:extLst>
                    <a:ext uri="{9D8B030D-6E8A-4147-A177-3AD203B41FA5}">
                      <a16:colId xmlns:a16="http://schemas.microsoft.com/office/drawing/2014/main" val="1388435347"/>
                    </a:ext>
                  </a:extLst>
                </a:gridCol>
              </a:tblGrid>
              <a:tr h="351598">
                <a:tc>
                  <a:txBody>
                    <a:bodyPr/>
                    <a:lstStyle/>
                    <a:p>
                      <a:pPr marL="0" marR="0" algn="l">
                        <a:lnSpc>
                          <a:spcPct val="150000"/>
                        </a:lnSpc>
                        <a:spcBef>
                          <a:spcPts val="0"/>
                        </a:spcBef>
                        <a:spcAft>
                          <a:spcPts val="0"/>
                        </a:spcAft>
                      </a:pPr>
                      <a:r>
                        <a:rPr lang="en-US" sz="1100" dirty="0">
                          <a:effectLst/>
                          <a:latin typeface="Arial Black" panose="020B0A04020102020204" pitchFamily="34" charset="0"/>
                        </a:rPr>
                        <a:t> </a:t>
                      </a:r>
                      <a:endParaRPr lang="en-US" sz="1100" dirty="0">
                        <a:effectLst/>
                        <a:latin typeface="Arial Black" panose="020B0A04020102020204" pitchFamily="34" charset="0"/>
                        <a:ea typeface="Times New Roman" panose="02020603050405020304" pitchFamily="18" charset="0"/>
                      </a:endParaRPr>
                    </a:p>
                  </a:txBody>
                  <a:tcPr marL="68580" marR="68580" marT="0" marB="0"/>
                </a:tc>
                <a:tc>
                  <a:txBody>
                    <a:bodyPr/>
                    <a:lstStyle/>
                    <a:p>
                      <a:pPr marL="0" marR="0" algn="l">
                        <a:lnSpc>
                          <a:spcPct val="150000"/>
                        </a:lnSpc>
                        <a:spcBef>
                          <a:spcPts val="0"/>
                        </a:spcBef>
                        <a:spcAft>
                          <a:spcPts val="0"/>
                        </a:spcAft>
                      </a:pPr>
                      <a:r>
                        <a:rPr lang="en-US" sz="1100" dirty="0">
                          <a:effectLst/>
                          <a:latin typeface="Arial Black" panose="020B0A04020102020204" pitchFamily="34" charset="0"/>
                        </a:rPr>
                        <a:t>COST ($)</a:t>
                      </a:r>
                      <a:endParaRPr lang="en-US" sz="1100" dirty="0">
                        <a:effectLst/>
                        <a:latin typeface="Arial Black" panose="020B0A04020102020204" pitchFamily="34" charset="0"/>
                        <a:ea typeface="Times New Roman" panose="02020603050405020304" pitchFamily="18" charset="0"/>
                      </a:endParaRPr>
                    </a:p>
                  </a:txBody>
                  <a:tcPr marL="68580" marR="68580" marT="0" marB="0"/>
                </a:tc>
                <a:tc>
                  <a:txBody>
                    <a:bodyPr/>
                    <a:lstStyle/>
                    <a:p>
                      <a:pPr marL="0" marR="0" algn="l">
                        <a:lnSpc>
                          <a:spcPct val="150000"/>
                        </a:lnSpc>
                        <a:spcBef>
                          <a:spcPts val="0"/>
                        </a:spcBef>
                        <a:spcAft>
                          <a:spcPts val="0"/>
                        </a:spcAft>
                      </a:pPr>
                      <a:r>
                        <a:rPr lang="en-US" sz="1100" dirty="0">
                          <a:effectLst/>
                          <a:latin typeface="Arial Black" panose="020B0A04020102020204" pitchFamily="34" charset="0"/>
                        </a:rPr>
                        <a:t>VTPM</a:t>
                      </a:r>
                      <a:endParaRPr lang="en-US" sz="1100" dirty="0">
                        <a:effectLst/>
                        <a:latin typeface="Arial Black" panose="020B0A04020102020204" pitchFamily="34" charset="0"/>
                        <a:ea typeface="Times New Roman" panose="02020603050405020304" pitchFamily="18" charset="0"/>
                      </a:endParaRPr>
                    </a:p>
                  </a:txBody>
                  <a:tcPr marL="68580" marR="68580" marT="0" marB="0"/>
                </a:tc>
                <a:tc>
                  <a:txBody>
                    <a:bodyPr/>
                    <a:lstStyle/>
                    <a:p>
                      <a:pPr marL="0" marR="0" algn="l">
                        <a:lnSpc>
                          <a:spcPct val="150000"/>
                        </a:lnSpc>
                        <a:spcBef>
                          <a:spcPts val="0"/>
                        </a:spcBef>
                        <a:spcAft>
                          <a:spcPts val="0"/>
                        </a:spcAft>
                      </a:pPr>
                      <a:r>
                        <a:rPr lang="en-US" sz="1100" dirty="0">
                          <a:effectLst/>
                          <a:latin typeface="Arial Black" panose="020B0A04020102020204" pitchFamily="34" charset="0"/>
                        </a:rPr>
                        <a:t>CP (Pcs)</a:t>
                      </a:r>
                      <a:endParaRPr lang="en-US" sz="1100" dirty="0">
                        <a:effectLst/>
                        <a:latin typeface="Arial Black" panose="020B0A04020102020204" pitchFamily="34" charset="0"/>
                        <a:ea typeface="Times New Roman" panose="02020603050405020304" pitchFamily="18" charset="0"/>
                      </a:endParaRPr>
                    </a:p>
                  </a:txBody>
                  <a:tcPr marL="68580" marR="68580" marT="0" marB="0"/>
                </a:tc>
                <a:tc>
                  <a:txBody>
                    <a:bodyPr/>
                    <a:lstStyle/>
                    <a:p>
                      <a:pPr marL="0" marR="0" algn="l">
                        <a:lnSpc>
                          <a:spcPct val="150000"/>
                        </a:lnSpc>
                        <a:spcBef>
                          <a:spcPts val="0"/>
                        </a:spcBef>
                        <a:spcAft>
                          <a:spcPts val="0"/>
                        </a:spcAft>
                      </a:pPr>
                      <a:r>
                        <a:rPr lang="en-US" sz="1100" dirty="0">
                          <a:effectLst/>
                          <a:latin typeface="Arial Black" panose="020B0A04020102020204" pitchFamily="34" charset="0"/>
                        </a:rPr>
                        <a:t>EE(watt)</a:t>
                      </a:r>
                      <a:endParaRPr lang="en-US" sz="1100" dirty="0">
                        <a:effectLst/>
                        <a:latin typeface="Arial Black" panose="020B0A04020102020204" pitchFamily="34" charset="0"/>
                        <a:ea typeface="Times New Roman" panose="02020603050405020304" pitchFamily="18" charset="0"/>
                      </a:endParaRPr>
                    </a:p>
                  </a:txBody>
                  <a:tcPr marL="68580" marR="68580" marT="0" marB="0"/>
                </a:tc>
                <a:tc>
                  <a:txBody>
                    <a:bodyPr/>
                    <a:lstStyle/>
                    <a:p>
                      <a:pPr marL="0" marR="0" algn="l">
                        <a:lnSpc>
                          <a:spcPct val="150000"/>
                        </a:lnSpc>
                        <a:spcBef>
                          <a:spcPts val="0"/>
                        </a:spcBef>
                        <a:spcAft>
                          <a:spcPts val="0"/>
                        </a:spcAft>
                      </a:pPr>
                      <a:r>
                        <a:rPr lang="en-US" sz="1100">
                          <a:effectLst/>
                          <a:latin typeface="Arial Black" panose="020B0A04020102020204" pitchFamily="34" charset="0"/>
                        </a:rPr>
                        <a:t>DE</a:t>
                      </a:r>
                      <a:endParaRPr lang="en-US" sz="1100">
                        <a:effectLst/>
                        <a:latin typeface="Arial Black" panose="020B0A04020102020204" pitchFamily="34" charset="0"/>
                        <a:ea typeface="Times New Roman" panose="02020603050405020304" pitchFamily="18" charset="0"/>
                      </a:endParaRPr>
                    </a:p>
                  </a:txBody>
                  <a:tcPr marL="68580" marR="68580" marT="0" marB="0"/>
                </a:tc>
                <a:extLst>
                  <a:ext uri="{0D108BD9-81ED-4DB2-BD59-A6C34878D82A}">
                    <a16:rowId xmlns:a16="http://schemas.microsoft.com/office/drawing/2014/main" val="1352727653"/>
                  </a:ext>
                </a:extLst>
              </a:tr>
              <a:tr h="351598">
                <a:tc>
                  <a:txBody>
                    <a:bodyPr/>
                    <a:lstStyle/>
                    <a:p>
                      <a:pPr marL="0" marR="0" algn="l">
                        <a:lnSpc>
                          <a:spcPct val="150000"/>
                        </a:lnSpc>
                        <a:spcBef>
                          <a:spcPts val="0"/>
                        </a:spcBef>
                        <a:spcAft>
                          <a:spcPts val="0"/>
                        </a:spcAft>
                      </a:pPr>
                      <a:r>
                        <a:rPr lang="en-US" sz="1100">
                          <a:effectLst/>
                          <a:latin typeface="Arial Black" panose="020B0A04020102020204" pitchFamily="34" charset="0"/>
                        </a:rPr>
                        <a:t>WEIGHT</a:t>
                      </a:r>
                      <a:endParaRPr lang="en-US" sz="1100">
                        <a:effectLst/>
                        <a:latin typeface="Arial Black" panose="020B0A04020102020204" pitchFamily="34" charset="0"/>
                        <a:ea typeface="Times New Roman" panose="02020603050405020304" pitchFamily="18" charset="0"/>
                      </a:endParaRPr>
                    </a:p>
                  </a:txBody>
                  <a:tcPr marL="68580" marR="68580" marT="0" marB="0"/>
                </a:tc>
                <a:tc>
                  <a:txBody>
                    <a:bodyPr/>
                    <a:lstStyle/>
                    <a:p>
                      <a:pPr marL="0" marR="0" algn="l">
                        <a:lnSpc>
                          <a:spcPct val="150000"/>
                        </a:lnSpc>
                        <a:spcBef>
                          <a:spcPts val="0"/>
                        </a:spcBef>
                        <a:spcAft>
                          <a:spcPts val="0"/>
                        </a:spcAft>
                      </a:pPr>
                      <a:r>
                        <a:rPr lang="en-US" sz="1100" dirty="0">
                          <a:effectLst/>
                          <a:latin typeface="Arial Black" panose="020B0A04020102020204" pitchFamily="34" charset="0"/>
                        </a:rPr>
                        <a:t>0.45</a:t>
                      </a:r>
                      <a:endParaRPr lang="en-US" sz="1100" dirty="0">
                        <a:effectLst/>
                        <a:latin typeface="Arial Black" panose="020B0A04020102020204" pitchFamily="34" charset="0"/>
                        <a:ea typeface="Times New Roman" panose="02020603050405020304" pitchFamily="18" charset="0"/>
                      </a:endParaRPr>
                    </a:p>
                  </a:txBody>
                  <a:tcPr marL="68580" marR="68580" marT="0" marB="0"/>
                </a:tc>
                <a:tc>
                  <a:txBody>
                    <a:bodyPr/>
                    <a:lstStyle/>
                    <a:p>
                      <a:pPr marL="0" marR="0" algn="l">
                        <a:lnSpc>
                          <a:spcPct val="150000"/>
                        </a:lnSpc>
                        <a:spcBef>
                          <a:spcPts val="0"/>
                        </a:spcBef>
                        <a:spcAft>
                          <a:spcPts val="0"/>
                        </a:spcAft>
                      </a:pPr>
                      <a:r>
                        <a:rPr lang="en-US" sz="1100">
                          <a:effectLst/>
                          <a:latin typeface="Arial Black" panose="020B0A04020102020204" pitchFamily="34" charset="0"/>
                        </a:rPr>
                        <a:t>0.15</a:t>
                      </a:r>
                      <a:endParaRPr lang="en-US" sz="1100">
                        <a:effectLst/>
                        <a:latin typeface="Arial Black" panose="020B0A04020102020204" pitchFamily="34" charset="0"/>
                        <a:ea typeface="Times New Roman" panose="02020603050405020304" pitchFamily="18" charset="0"/>
                      </a:endParaRPr>
                    </a:p>
                  </a:txBody>
                  <a:tcPr marL="68580" marR="68580" marT="0" marB="0"/>
                </a:tc>
                <a:tc>
                  <a:txBody>
                    <a:bodyPr/>
                    <a:lstStyle/>
                    <a:p>
                      <a:pPr marL="0" marR="0" algn="l">
                        <a:lnSpc>
                          <a:spcPct val="150000"/>
                        </a:lnSpc>
                        <a:spcBef>
                          <a:spcPts val="0"/>
                        </a:spcBef>
                        <a:spcAft>
                          <a:spcPts val="0"/>
                        </a:spcAft>
                      </a:pPr>
                      <a:r>
                        <a:rPr lang="en-US" sz="1100">
                          <a:effectLst/>
                          <a:latin typeface="Arial Black" panose="020B0A04020102020204" pitchFamily="34" charset="0"/>
                        </a:rPr>
                        <a:t>0.2</a:t>
                      </a:r>
                      <a:endParaRPr lang="en-US" sz="1100">
                        <a:effectLst/>
                        <a:latin typeface="Arial Black" panose="020B0A04020102020204" pitchFamily="34" charset="0"/>
                        <a:ea typeface="Times New Roman" panose="02020603050405020304" pitchFamily="18" charset="0"/>
                      </a:endParaRPr>
                    </a:p>
                  </a:txBody>
                  <a:tcPr marL="68580" marR="68580" marT="0" marB="0"/>
                </a:tc>
                <a:tc>
                  <a:txBody>
                    <a:bodyPr/>
                    <a:lstStyle/>
                    <a:p>
                      <a:pPr marL="0" marR="0" algn="l">
                        <a:lnSpc>
                          <a:spcPct val="150000"/>
                        </a:lnSpc>
                        <a:spcBef>
                          <a:spcPts val="0"/>
                        </a:spcBef>
                        <a:spcAft>
                          <a:spcPts val="0"/>
                        </a:spcAft>
                      </a:pPr>
                      <a:r>
                        <a:rPr lang="en-US" sz="1100" dirty="0">
                          <a:effectLst/>
                          <a:latin typeface="Arial Black" panose="020B0A04020102020204" pitchFamily="34" charset="0"/>
                        </a:rPr>
                        <a:t>0.1</a:t>
                      </a:r>
                      <a:endParaRPr lang="en-US" sz="1100" dirty="0">
                        <a:effectLst/>
                        <a:latin typeface="Arial Black" panose="020B0A04020102020204" pitchFamily="34" charset="0"/>
                        <a:ea typeface="Times New Roman" panose="02020603050405020304" pitchFamily="18" charset="0"/>
                      </a:endParaRPr>
                    </a:p>
                  </a:txBody>
                  <a:tcPr marL="68580" marR="68580" marT="0" marB="0"/>
                </a:tc>
                <a:tc>
                  <a:txBody>
                    <a:bodyPr/>
                    <a:lstStyle/>
                    <a:p>
                      <a:pPr marL="0" marR="0" algn="l">
                        <a:lnSpc>
                          <a:spcPct val="150000"/>
                        </a:lnSpc>
                        <a:spcBef>
                          <a:spcPts val="0"/>
                        </a:spcBef>
                        <a:spcAft>
                          <a:spcPts val="0"/>
                        </a:spcAft>
                      </a:pPr>
                      <a:r>
                        <a:rPr lang="en-US" sz="1100">
                          <a:effectLst/>
                          <a:latin typeface="Arial Black" panose="020B0A04020102020204" pitchFamily="34" charset="0"/>
                        </a:rPr>
                        <a:t>0.1</a:t>
                      </a:r>
                      <a:endParaRPr lang="en-US" sz="1100">
                        <a:effectLst/>
                        <a:latin typeface="Arial Black" panose="020B0A04020102020204" pitchFamily="34" charset="0"/>
                        <a:ea typeface="Times New Roman" panose="02020603050405020304" pitchFamily="18" charset="0"/>
                      </a:endParaRPr>
                    </a:p>
                  </a:txBody>
                  <a:tcPr marL="68580" marR="68580" marT="0" marB="0"/>
                </a:tc>
                <a:extLst>
                  <a:ext uri="{0D108BD9-81ED-4DB2-BD59-A6C34878D82A}">
                    <a16:rowId xmlns:a16="http://schemas.microsoft.com/office/drawing/2014/main" val="258989303"/>
                  </a:ext>
                </a:extLst>
              </a:tr>
              <a:tr h="351598">
                <a:tc>
                  <a:txBody>
                    <a:bodyPr/>
                    <a:lstStyle/>
                    <a:p>
                      <a:pPr marL="0" marR="0" algn="l">
                        <a:lnSpc>
                          <a:spcPct val="150000"/>
                        </a:lnSpc>
                        <a:spcBef>
                          <a:spcPts val="0"/>
                        </a:spcBef>
                        <a:spcAft>
                          <a:spcPts val="0"/>
                        </a:spcAft>
                      </a:pPr>
                      <a:r>
                        <a:rPr lang="en-US" sz="1100">
                          <a:effectLst/>
                          <a:latin typeface="Arial Black" panose="020B0A04020102020204" pitchFamily="34" charset="0"/>
                        </a:rPr>
                        <a:t>FC6601</a:t>
                      </a:r>
                      <a:endParaRPr lang="en-US" sz="1100">
                        <a:effectLst/>
                        <a:latin typeface="Arial Black" panose="020B0A04020102020204" pitchFamily="34" charset="0"/>
                        <a:ea typeface="Times New Roman" panose="02020603050405020304" pitchFamily="18" charset="0"/>
                      </a:endParaRPr>
                    </a:p>
                  </a:txBody>
                  <a:tcPr marL="68580" marR="68580" marT="0" marB="0"/>
                </a:tc>
                <a:tc>
                  <a:txBody>
                    <a:bodyPr/>
                    <a:lstStyle/>
                    <a:p>
                      <a:pPr marL="0" marR="0" algn="l">
                        <a:lnSpc>
                          <a:spcPct val="150000"/>
                        </a:lnSpc>
                        <a:spcBef>
                          <a:spcPts val="0"/>
                        </a:spcBef>
                        <a:spcAft>
                          <a:spcPts val="0"/>
                        </a:spcAft>
                      </a:pPr>
                      <a:r>
                        <a:rPr lang="en-US" sz="1100">
                          <a:effectLst/>
                          <a:latin typeface="Arial Black" panose="020B0A04020102020204" pitchFamily="34" charset="0"/>
                        </a:rPr>
                        <a:t>1500</a:t>
                      </a:r>
                      <a:endParaRPr lang="en-US" sz="1100">
                        <a:effectLst/>
                        <a:latin typeface="Arial Black" panose="020B0A04020102020204" pitchFamily="34" charset="0"/>
                        <a:ea typeface="Times New Roman" panose="02020603050405020304" pitchFamily="18" charset="0"/>
                      </a:endParaRPr>
                    </a:p>
                  </a:txBody>
                  <a:tcPr marL="68580" marR="68580" marT="0" marB="0"/>
                </a:tc>
                <a:tc>
                  <a:txBody>
                    <a:bodyPr/>
                    <a:lstStyle/>
                    <a:p>
                      <a:pPr marL="0" marR="0" algn="l">
                        <a:lnSpc>
                          <a:spcPct val="150000"/>
                        </a:lnSpc>
                        <a:spcBef>
                          <a:spcPts val="0"/>
                        </a:spcBef>
                        <a:spcAft>
                          <a:spcPts val="0"/>
                        </a:spcAft>
                      </a:pPr>
                      <a:r>
                        <a:rPr lang="en-US" sz="1100" dirty="0">
                          <a:effectLst/>
                          <a:latin typeface="Arial Black" panose="020B0A04020102020204" pitchFamily="34" charset="0"/>
                        </a:rPr>
                        <a:t>1</a:t>
                      </a:r>
                      <a:endParaRPr lang="en-US" sz="1100" dirty="0">
                        <a:effectLst/>
                        <a:latin typeface="Arial Black" panose="020B0A04020102020204" pitchFamily="34" charset="0"/>
                        <a:ea typeface="Times New Roman" panose="02020603050405020304" pitchFamily="18" charset="0"/>
                      </a:endParaRPr>
                    </a:p>
                  </a:txBody>
                  <a:tcPr marL="68580" marR="68580" marT="0" marB="0"/>
                </a:tc>
                <a:tc>
                  <a:txBody>
                    <a:bodyPr/>
                    <a:lstStyle/>
                    <a:p>
                      <a:pPr marL="0" marR="0" algn="l">
                        <a:lnSpc>
                          <a:spcPct val="150000"/>
                        </a:lnSpc>
                        <a:spcBef>
                          <a:spcPts val="0"/>
                        </a:spcBef>
                        <a:spcAft>
                          <a:spcPts val="0"/>
                        </a:spcAft>
                      </a:pPr>
                      <a:r>
                        <a:rPr lang="en-US" sz="1100">
                          <a:effectLst/>
                          <a:latin typeface="Arial Black" panose="020B0A04020102020204" pitchFamily="34" charset="0"/>
                        </a:rPr>
                        <a:t>300</a:t>
                      </a:r>
                      <a:endParaRPr lang="en-US" sz="1100">
                        <a:effectLst/>
                        <a:latin typeface="Arial Black" panose="020B0A04020102020204" pitchFamily="34" charset="0"/>
                        <a:ea typeface="Times New Roman" panose="02020603050405020304" pitchFamily="18" charset="0"/>
                      </a:endParaRPr>
                    </a:p>
                  </a:txBody>
                  <a:tcPr marL="68580" marR="68580" marT="0" marB="0"/>
                </a:tc>
                <a:tc>
                  <a:txBody>
                    <a:bodyPr/>
                    <a:lstStyle/>
                    <a:p>
                      <a:pPr marL="0" marR="0" algn="l">
                        <a:lnSpc>
                          <a:spcPct val="150000"/>
                        </a:lnSpc>
                        <a:spcBef>
                          <a:spcPts val="0"/>
                        </a:spcBef>
                        <a:spcAft>
                          <a:spcPts val="0"/>
                        </a:spcAft>
                      </a:pPr>
                      <a:r>
                        <a:rPr lang="en-US" sz="1100">
                          <a:effectLst/>
                          <a:latin typeface="Arial Black" panose="020B0A04020102020204" pitchFamily="34" charset="0"/>
                        </a:rPr>
                        <a:t>350</a:t>
                      </a:r>
                      <a:endParaRPr lang="en-US" sz="1100">
                        <a:effectLst/>
                        <a:latin typeface="Arial Black" panose="020B0A04020102020204" pitchFamily="34" charset="0"/>
                        <a:ea typeface="Times New Roman" panose="02020603050405020304" pitchFamily="18" charset="0"/>
                      </a:endParaRPr>
                    </a:p>
                  </a:txBody>
                  <a:tcPr marL="68580" marR="68580" marT="0" marB="0"/>
                </a:tc>
                <a:tc>
                  <a:txBody>
                    <a:bodyPr/>
                    <a:lstStyle/>
                    <a:p>
                      <a:pPr marL="0" marR="0" algn="l">
                        <a:lnSpc>
                          <a:spcPct val="150000"/>
                        </a:lnSpc>
                        <a:spcBef>
                          <a:spcPts val="0"/>
                        </a:spcBef>
                        <a:spcAft>
                          <a:spcPts val="0"/>
                        </a:spcAft>
                      </a:pPr>
                      <a:r>
                        <a:rPr lang="en-US" sz="1100">
                          <a:effectLst/>
                          <a:latin typeface="Arial Black" panose="020B0A04020102020204" pitchFamily="34" charset="0"/>
                        </a:rPr>
                        <a:t>3</a:t>
                      </a:r>
                      <a:endParaRPr lang="en-US" sz="1100">
                        <a:effectLst/>
                        <a:latin typeface="Arial Black" panose="020B0A04020102020204" pitchFamily="34" charset="0"/>
                        <a:ea typeface="Times New Roman" panose="02020603050405020304" pitchFamily="18" charset="0"/>
                      </a:endParaRPr>
                    </a:p>
                  </a:txBody>
                  <a:tcPr marL="68580" marR="68580" marT="0" marB="0"/>
                </a:tc>
                <a:extLst>
                  <a:ext uri="{0D108BD9-81ED-4DB2-BD59-A6C34878D82A}">
                    <a16:rowId xmlns:a16="http://schemas.microsoft.com/office/drawing/2014/main" val="3974522947"/>
                  </a:ext>
                </a:extLst>
              </a:tr>
              <a:tr h="351598">
                <a:tc>
                  <a:txBody>
                    <a:bodyPr/>
                    <a:lstStyle/>
                    <a:p>
                      <a:pPr marL="0" marR="0" algn="l">
                        <a:lnSpc>
                          <a:spcPct val="150000"/>
                        </a:lnSpc>
                        <a:spcBef>
                          <a:spcPts val="0"/>
                        </a:spcBef>
                        <a:spcAft>
                          <a:spcPts val="0"/>
                        </a:spcAft>
                      </a:pPr>
                      <a:r>
                        <a:rPr lang="en-US" sz="1100">
                          <a:effectLst/>
                          <a:latin typeface="Arial Black" panose="020B0A04020102020204" pitchFamily="34" charset="0"/>
                        </a:rPr>
                        <a:t>CRANE764</a:t>
                      </a:r>
                      <a:endParaRPr lang="en-US" sz="1100">
                        <a:effectLst/>
                        <a:latin typeface="Arial Black" panose="020B0A04020102020204" pitchFamily="34" charset="0"/>
                        <a:ea typeface="Times New Roman" panose="02020603050405020304" pitchFamily="18" charset="0"/>
                      </a:endParaRPr>
                    </a:p>
                  </a:txBody>
                  <a:tcPr marL="68580" marR="68580" marT="0" marB="0"/>
                </a:tc>
                <a:tc>
                  <a:txBody>
                    <a:bodyPr/>
                    <a:lstStyle/>
                    <a:p>
                      <a:pPr marL="0" marR="0" algn="l">
                        <a:lnSpc>
                          <a:spcPct val="150000"/>
                        </a:lnSpc>
                        <a:spcBef>
                          <a:spcPts val="0"/>
                        </a:spcBef>
                        <a:spcAft>
                          <a:spcPts val="0"/>
                        </a:spcAft>
                      </a:pPr>
                      <a:r>
                        <a:rPr lang="en-US" sz="1100">
                          <a:effectLst/>
                          <a:latin typeface="Arial Black" panose="020B0A04020102020204" pitchFamily="34" charset="0"/>
                        </a:rPr>
                        <a:t>2995</a:t>
                      </a:r>
                      <a:endParaRPr lang="en-US" sz="1100">
                        <a:effectLst/>
                        <a:latin typeface="Arial Black" panose="020B0A04020102020204" pitchFamily="34" charset="0"/>
                        <a:ea typeface="Times New Roman" panose="02020603050405020304" pitchFamily="18" charset="0"/>
                      </a:endParaRPr>
                    </a:p>
                  </a:txBody>
                  <a:tcPr marL="68580" marR="68580" marT="0" marB="0"/>
                </a:tc>
                <a:tc>
                  <a:txBody>
                    <a:bodyPr/>
                    <a:lstStyle/>
                    <a:p>
                      <a:pPr marL="0" marR="0" algn="l">
                        <a:lnSpc>
                          <a:spcPct val="150000"/>
                        </a:lnSpc>
                        <a:spcBef>
                          <a:spcPts val="0"/>
                        </a:spcBef>
                        <a:spcAft>
                          <a:spcPts val="0"/>
                        </a:spcAft>
                      </a:pPr>
                      <a:r>
                        <a:rPr lang="en-US" sz="1100">
                          <a:effectLst/>
                          <a:latin typeface="Arial Black" panose="020B0A04020102020204" pitchFamily="34" charset="0"/>
                        </a:rPr>
                        <a:t>3</a:t>
                      </a:r>
                      <a:endParaRPr lang="en-US" sz="1100">
                        <a:effectLst/>
                        <a:latin typeface="Arial Black" panose="020B0A04020102020204" pitchFamily="34" charset="0"/>
                        <a:ea typeface="Times New Roman" panose="02020603050405020304" pitchFamily="18" charset="0"/>
                      </a:endParaRPr>
                    </a:p>
                  </a:txBody>
                  <a:tcPr marL="68580" marR="68580" marT="0" marB="0"/>
                </a:tc>
                <a:tc>
                  <a:txBody>
                    <a:bodyPr/>
                    <a:lstStyle/>
                    <a:p>
                      <a:pPr marL="0" marR="0" algn="l">
                        <a:lnSpc>
                          <a:spcPct val="150000"/>
                        </a:lnSpc>
                        <a:spcBef>
                          <a:spcPts val="0"/>
                        </a:spcBef>
                        <a:spcAft>
                          <a:spcPts val="0"/>
                        </a:spcAft>
                      </a:pPr>
                      <a:r>
                        <a:rPr lang="en-US" sz="1100">
                          <a:effectLst/>
                          <a:latin typeface="Arial Black" panose="020B0A04020102020204" pitchFamily="34" charset="0"/>
                        </a:rPr>
                        <a:t>375</a:t>
                      </a:r>
                      <a:endParaRPr lang="en-US" sz="1100">
                        <a:effectLst/>
                        <a:latin typeface="Arial Black" panose="020B0A04020102020204" pitchFamily="34" charset="0"/>
                        <a:ea typeface="Times New Roman" panose="02020603050405020304" pitchFamily="18" charset="0"/>
                      </a:endParaRPr>
                    </a:p>
                  </a:txBody>
                  <a:tcPr marL="68580" marR="68580" marT="0" marB="0"/>
                </a:tc>
                <a:tc>
                  <a:txBody>
                    <a:bodyPr/>
                    <a:lstStyle/>
                    <a:p>
                      <a:pPr marL="0" marR="0" algn="l">
                        <a:lnSpc>
                          <a:spcPct val="150000"/>
                        </a:lnSpc>
                        <a:spcBef>
                          <a:spcPts val="0"/>
                        </a:spcBef>
                        <a:spcAft>
                          <a:spcPts val="0"/>
                        </a:spcAft>
                      </a:pPr>
                      <a:r>
                        <a:rPr lang="en-US" sz="1100">
                          <a:effectLst/>
                          <a:latin typeface="Arial Black" panose="020B0A04020102020204" pitchFamily="34" charset="0"/>
                        </a:rPr>
                        <a:t>250</a:t>
                      </a:r>
                      <a:endParaRPr lang="en-US" sz="1100">
                        <a:effectLst/>
                        <a:latin typeface="Arial Black" panose="020B0A04020102020204" pitchFamily="34" charset="0"/>
                        <a:ea typeface="Times New Roman" panose="02020603050405020304" pitchFamily="18" charset="0"/>
                      </a:endParaRPr>
                    </a:p>
                  </a:txBody>
                  <a:tcPr marL="68580" marR="68580" marT="0" marB="0"/>
                </a:tc>
                <a:tc>
                  <a:txBody>
                    <a:bodyPr/>
                    <a:lstStyle/>
                    <a:p>
                      <a:pPr marL="0" marR="0" algn="l">
                        <a:lnSpc>
                          <a:spcPct val="150000"/>
                        </a:lnSpc>
                        <a:spcBef>
                          <a:spcPts val="0"/>
                        </a:spcBef>
                        <a:spcAft>
                          <a:spcPts val="0"/>
                        </a:spcAft>
                      </a:pPr>
                      <a:r>
                        <a:rPr lang="en-US" sz="1100">
                          <a:effectLst/>
                          <a:latin typeface="Arial Black" panose="020B0A04020102020204" pitchFamily="34" charset="0"/>
                        </a:rPr>
                        <a:t>2</a:t>
                      </a:r>
                      <a:endParaRPr lang="en-US" sz="1100">
                        <a:effectLst/>
                        <a:latin typeface="Arial Black" panose="020B0A04020102020204" pitchFamily="34" charset="0"/>
                        <a:ea typeface="Times New Roman" panose="02020603050405020304" pitchFamily="18" charset="0"/>
                      </a:endParaRPr>
                    </a:p>
                  </a:txBody>
                  <a:tcPr marL="68580" marR="68580" marT="0" marB="0"/>
                </a:tc>
                <a:extLst>
                  <a:ext uri="{0D108BD9-81ED-4DB2-BD59-A6C34878D82A}">
                    <a16:rowId xmlns:a16="http://schemas.microsoft.com/office/drawing/2014/main" val="1690197894"/>
                  </a:ext>
                </a:extLst>
              </a:tr>
              <a:tr h="351598">
                <a:tc>
                  <a:txBody>
                    <a:bodyPr/>
                    <a:lstStyle/>
                    <a:p>
                      <a:pPr marL="0" marR="0" algn="l">
                        <a:lnSpc>
                          <a:spcPct val="150000"/>
                        </a:lnSpc>
                        <a:spcBef>
                          <a:spcPts val="0"/>
                        </a:spcBef>
                        <a:spcAft>
                          <a:spcPts val="0"/>
                        </a:spcAft>
                      </a:pPr>
                      <a:r>
                        <a:rPr lang="en-US" sz="1100">
                          <a:effectLst/>
                          <a:latin typeface="Arial Black" panose="020B0A04020102020204" pitchFamily="34" charset="0"/>
                        </a:rPr>
                        <a:t>SEL40</a:t>
                      </a:r>
                      <a:endParaRPr lang="en-US" sz="1100">
                        <a:effectLst/>
                        <a:latin typeface="Arial Black" panose="020B0A04020102020204" pitchFamily="34" charset="0"/>
                        <a:ea typeface="Times New Roman" panose="02020603050405020304" pitchFamily="18" charset="0"/>
                      </a:endParaRPr>
                    </a:p>
                  </a:txBody>
                  <a:tcPr marL="68580" marR="68580" marT="0" marB="0"/>
                </a:tc>
                <a:tc>
                  <a:txBody>
                    <a:bodyPr/>
                    <a:lstStyle/>
                    <a:p>
                      <a:pPr marL="0" marR="0" algn="l">
                        <a:lnSpc>
                          <a:spcPct val="150000"/>
                        </a:lnSpc>
                        <a:spcBef>
                          <a:spcPts val="0"/>
                        </a:spcBef>
                        <a:spcAft>
                          <a:spcPts val="0"/>
                        </a:spcAft>
                      </a:pPr>
                      <a:r>
                        <a:rPr lang="en-US" sz="1100">
                          <a:effectLst/>
                          <a:latin typeface="Arial Black" panose="020B0A04020102020204" pitchFamily="34" charset="0"/>
                        </a:rPr>
                        <a:t>4689</a:t>
                      </a:r>
                      <a:endParaRPr lang="en-US" sz="1100">
                        <a:effectLst/>
                        <a:latin typeface="Arial Black" panose="020B0A04020102020204" pitchFamily="34" charset="0"/>
                        <a:ea typeface="Times New Roman" panose="02020603050405020304" pitchFamily="18" charset="0"/>
                      </a:endParaRPr>
                    </a:p>
                  </a:txBody>
                  <a:tcPr marL="68580" marR="68580" marT="0" marB="0"/>
                </a:tc>
                <a:tc>
                  <a:txBody>
                    <a:bodyPr/>
                    <a:lstStyle/>
                    <a:p>
                      <a:pPr marL="0" marR="0" algn="l">
                        <a:lnSpc>
                          <a:spcPct val="150000"/>
                        </a:lnSpc>
                        <a:spcBef>
                          <a:spcPts val="0"/>
                        </a:spcBef>
                        <a:spcAft>
                          <a:spcPts val="0"/>
                        </a:spcAft>
                      </a:pPr>
                      <a:r>
                        <a:rPr lang="en-US" sz="1100" dirty="0">
                          <a:effectLst/>
                          <a:latin typeface="Arial Black" panose="020B0A04020102020204" pitchFamily="34" charset="0"/>
                        </a:rPr>
                        <a:t>3</a:t>
                      </a:r>
                      <a:endParaRPr lang="en-US" sz="1100" dirty="0">
                        <a:effectLst/>
                        <a:latin typeface="Arial Black" panose="020B0A04020102020204" pitchFamily="34" charset="0"/>
                        <a:ea typeface="Times New Roman" panose="02020603050405020304" pitchFamily="18" charset="0"/>
                      </a:endParaRPr>
                    </a:p>
                  </a:txBody>
                  <a:tcPr marL="68580" marR="68580" marT="0" marB="0"/>
                </a:tc>
                <a:tc>
                  <a:txBody>
                    <a:bodyPr/>
                    <a:lstStyle/>
                    <a:p>
                      <a:pPr marL="0" marR="0" algn="l">
                        <a:lnSpc>
                          <a:spcPct val="150000"/>
                        </a:lnSpc>
                        <a:spcBef>
                          <a:spcPts val="0"/>
                        </a:spcBef>
                        <a:spcAft>
                          <a:spcPts val="0"/>
                        </a:spcAft>
                      </a:pPr>
                      <a:r>
                        <a:rPr lang="en-US" sz="1100" dirty="0">
                          <a:effectLst/>
                          <a:latin typeface="Arial Black" panose="020B0A04020102020204" pitchFamily="34" charset="0"/>
                        </a:rPr>
                        <a:t>630</a:t>
                      </a:r>
                      <a:endParaRPr lang="en-US" sz="1100" dirty="0">
                        <a:effectLst/>
                        <a:latin typeface="Arial Black" panose="020B0A04020102020204" pitchFamily="34" charset="0"/>
                        <a:ea typeface="Times New Roman" panose="02020603050405020304" pitchFamily="18" charset="0"/>
                      </a:endParaRPr>
                    </a:p>
                  </a:txBody>
                  <a:tcPr marL="68580" marR="68580" marT="0" marB="0"/>
                </a:tc>
                <a:tc>
                  <a:txBody>
                    <a:bodyPr/>
                    <a:lstStyle/>
                    <a:p>
                      <a:pPr marL="0" marR="0" algn="l">
                        <a:lnSpc>
                          <a:spcPct val="150000"/>
                        </a:lnSpc>
                        <a:spcBef>
                          <a:spcPts val="0"/>
                        </a:spcBef>
                        <a:spcAft>
                          <a:spcPts val="0"/>
                        </a:spcAft>
                      </a:pPr>
                      <a:r>
                        <a:rPr lang="en-US" sz="1100">
                          <a:effectLst/>
                          <a:latin typeface="Arial Black" panose="020B0A04020102020204" pitchFamily="34" charset="0"/>
                        </a:rPr>
                        <a:t>25</a:t>
                      </a:r>
                      <a:endParaRPr lang="en-US" sz="1100">
                        <a:effectLst/>
                        <a:latin typeface="Arial Black" panose="020B0A04020102020204" pitchFamily="34" charset="0"/>
                        <a:ea typeface="Times New Roman" panose="02020603050405020304" pitchFamily="18" charset="0"/>
                      </a:endParaRPr>
                    </a:p>
                  </a:txBody>
                  <a:tcPr marL="68580" marR="68580" marT="0" marB="0"/>
                </a:tc>
                <a:tc>
                  <a:txBody>
                    <a:bodyPr/>
                    <a:lstStyle/>
                    <a:p>
                      <a:pPr marL="0" marR="0" algn="l">
                        <a:lnSpc>
                          <a:spcPct val="150000"/>
                        </a:lnSpc>
                        <a:spcBef>
                          <a:spcPts val="0"/>
                        </a:spcBef>
                        <a:spcAft>
                          <a:spcPts val="0"/>
                        </a:spcAft>
                      </a:pPr>
                      <a:r>
                        <a:rPr lang="en-US" sz="1100">
                          <a:effectLst/>
                          <a:latin typeface="Arial Black" panose="020B0A04020102020204" pitchFamily="34" charset="0"/>
                        </a:rPr>
                        <a:t>4</a:t>
                      </a:r>
                      <a:endParaRPr lang="en-US" sz="1100">
                        <a:effectLst/>
                        <a:latin typeface="Arial Black" panose="020B0A04020102020204" pitchFamily="34" charset="0"/>
                        <a:ea typeface="Times New Roman" panose="02020603050405020304" pitchFamily="18" charset="0"/>
                      </a:endParaRPr>
                    </a:p>
                  </a:txBody>
                  <a:tcPr marL="68580" marR="68580" marT="0" marB="0"/>
                </a:tc>
                <a:extLst>
                  <a:ext uri="{0D108BD9-81ED-4DB2-BD59-A6C34878D82A}">
                    <a16:rowId xmlns:a16="http://schemas.microsoft.com/office/drawing/2014/main" val="1050335895"/>
                  </a:ext>
                </a:extLst>
              </a:tr>
              <a:tr h="351598">
                <a:tc>
                  <a:txBody>
                    <a:bodyPr/>
                    <a:lstStyle/>
                    <a:p>
                      <a:pPr marL="0" marR="0" algn="l">
                        <a:lnSpc>
                          <a:spcPct val="150000"/>
                        </a:lnSpc>
                        <a:spcBef>
                          <a:spcPts val="0"/>
                        </a:spcBef>
                        <a:spcAft>
                          <a:spcPts val="0"/>
                        </a:spcAft>
                      </a:pPr>
                      <a:r>
                        <a:rPr lang="en-US" sz="1100">
                          <a:effectLst/>
                          <a:latin typeface="Arial Black" panose="020B0A04020102020204" pitchFamily="34" charset="0"/>
                        </a:rPr>
                        <a:t>35890117</a:t>
                      </a:r>
                      <a:endParaRPr lang="en-US" sz="1100">
                        <a:effectLst/>
                        <a:latin typeface="Arial Black" panose="020B0A04020102020204" pitchFamily="34" charset="0"/>
                        <a:ea typeface="Times New Roman" panose="02020603050405020304" pitchFamily="18" charset="0"/>
                      </a:endParaRPr>
                    </a:p>
                  </a:txBody>
                  <a:tcPr marL="68580" marR="68580" marT="0" marB="0"/>
                </a:tc>
                <a:tc>
                  <a:txBody>
                    <a:bodyPr/>
                    <a:lstStyle/>
                    <a:p>
                      <a:pPr marL="0" marR="0" algn="l">
                        <a:lnSpc>
                          <a:spcPct val="150000"/>
                        </a:lnSpc>
                        <a:spcBef>
                          <a:spcPts val="0"/>
                        </a:spcBef>
                        <a:spcAft>
                          <a:spcPts val="0"/>
                        </a:spcAft>
                      </a:pPr>
                      <a:r>
                        <a:rPr lang="en-US" sz="1100">
                          <a:effectLst/>
                          <a:latin typeface="Arial Black" panose="020B0A04020102020204" pitchFamily="34" charset="0"/>
                        </a:rPr>
                        <a:t>4574</a:t>
                      </a:r>
                      <a:endParaRPr lang="en-US" sz="1100">
                        <a:effectLst/>
                        <a:latin typeface="Arial Black" panose="020B0A04020102020204" pitchFamily="34" charset="0"/>
                        <a:ea typeface="Times New Roman" panose="02020603050405020304" pitchFamily="18" charset="0"/>
                      </a:endParaRPr>
                    </a:p>
                  </a:txBody>
                  <a:tcPr marL="68580" marR="68580" marT="0" marB="0"/>
                </a:tc>
                <a:tc>
                  <a:txBody>
                    <a:bodyPr/>
                    <a:lstStyle/>
                    <a:p>
                      <a:pPr marL="0" marR="0" algn="l">
                        <a:lnSpc>
                          <a:spcPct val="150000"/>
                        </a:lnSpc>
                        <a:spcBef>
                          <a:spcPts val="0"/>
                        </a:spcBef>
                        <a:spcAft>
                          <a:spcPts val="0"/>
                        </a:spcAft>
                      </a:pPr>
                      <a:r>
                        <a:rPr lang="en-US" sz="1100">
                          <a:effectLst/>
                          <a:latin typeface="Arial Black" panose="020B0A04020102020204" pitchFamily="34" charset="0"/>
                        </a:rPr>
                        <a:t>3</a:t>
                      </a:r>
                      <a:endParaRPr lang="en-US" sz="1100">
                        <a:effectLst/>
                        <a:latin typeface="Arial Black" panose="020B0A04020102020204" pitchFamily="34" charset="0"/>
                        <a:ea typeface="Times New Roman" panose="02020603050405020304" pitchFamily="18" charset="0"/>
                      </a:endParaRPr>
                    </a:p>
                  </a:txBody>
                  <a:tcPr marL="68580" marR="68580" marT="0" marB="0"/>
                </a:tc>
                <a:tc>
                  <a:txBody>
                    <a:bodyPr/>
                    <a:lstStyle/>
                    <a:p>
                      <a:pPr marL="0" marR="0" algn="l">
                        <a:lnSpc>
                          <a:spcPct val="150000"/>
                        </a:lnSpc>
                        <a:spcBef>
                          <a:spcPts val="0"/>
                        </a:spcBef>
                        <a:spcAft>
                          <a:spcPts val="0"/>
                        </a:spcAft>
                      </a:pPr>
                      <a:r>
                        <a:rPr lang="en-US" sz="1100">
                          <a:effectLst/>
                          <a:latin typeface="Arial Black" panose="020B0A04020102020204" pitchFamily="34" charset="0"/>
                        </a:rPr>
                        <a:t>353</a:t>
                      </a:r>
                      <a:endParaRPr lang="en-US" sz="1100">
                        <a:effectLst/>
                        <a:latin typeface="Arial Black" panose="020B0A04020102020204" pitchFamily="34" charset="0"/>
                        <a:ea typeface="Times New Roman" panose="02020603050405020304" pitchFamily="18" charset="0"/>
                      </a:endParaRPr>
                    </a:p>
                  </a:txBody>
                  <a:tcPr marL="68580" marR="68580" marT="0" marB="0"/>
                </a:tc>
                <a:tc>
                  <a:txBody>
                    <a:bodyPr/>
                    <a:lstStyle/>
                    <a:p>
                      <a:pPr marL="0" marR="0" algn="l">
                        <a:lnSpc>
                          <a:spcPct val="150000"/>
                        </a:lnSpc>
                        <a:spcBef>
                          <a:spcPts val="0"/>
                        </a:spcBef>
                        <a:spcAft>
                          <a:spcPts val="0"/>
                        </a:spcAft>
                      </a:pPr>
                      <a:r>
                        <a:rPr lang="en-US" sz="1100">
                          <a:effectLst/>
                          <a:latin typeface="Arial Black" panose="020B0A04020102020204" pitchFamily="34" charset="0"/>
                        </a:rPr>
                        <a:t>125</a:t>
                      </a:r>
                      <a:endParaRPr lang="en-US" sz="1100">
                        <a:effectLst/>
                        <a:latin typeface="Arial Black" panose="020B0A04020102020204" pitchFamily="34" charset="0"/>
                        <a:ea typeface="Times New Roman" panose="02020603050405020304" pitchFamily="18" charset="0"/>
                      </a:endParaRPr>
                    </a:p>
                  </a:txBody>
                  <a:tcPr marL="68580" marR="68580" marT="0" marB="0"/>
                </a:tc>
                <a:tc>
                  <a:txBody>
                    <a:bodyPr/>
                    <a:lstStyle/>
                    <a:p>
                      <a:pPr marL="0" marR="0" algn="l">
                        <a:lnSpc>
                          <a:spcPct val="150000"/>
                        </a:lnSpc>
                        <a:spcBef>
                          <a:spcPts val="0"/>
                        </a:spcBef>
                        <a:spcAft>
                          <a:spcPts val="0"/>
                        </a:spcAft>
                      </a:pPr>
                      <a:r>
                        <a:rPr lang="en-US" sz="1100">
                          <a:effectLst/>
                          <a:latin typeface="Arial Black" panose="020B0A04020102020204" pitchFamily="34" charset="0"/>
                        </a:rPr>
                        <a:t>2</a:t>
                      </a:r>
                      <a:endParaRPr lang="en-US" sz="1100">
                        <a:effectLst/>
                        <a:latin typeface="Arial Black" panose="020B0A04020102020204" pitchFamily="34" charset="0"/>
                        <a:ea typeface="Times New Roman" panose="02020603050405020304" pitchFamily="18" charset="0"/>
                      </a:endParaRPr>
                    </a:p>
                  </a:txBody>
                  <a:tcPr marL="68580" marR="68580" marT="0" marB="0"/>
                </a:tc>
                <a:extLst>
                  <a:ext uri="{0D108BD9-81ED-4DB2-BD59-A6C34878D82A}">
                    <a16:rowId xmlns:a16="http://schemas.microsoft.com/office/drawing/2014/main" val="4006907404"/>
                  </a:ext>
                </a:extLst>
              </a:tr>
              <a:tr h="351598">
                <a:tc>
                  <a:txBody>
                    <a:bodyPr/>
                    <a:lstStyle/>
                    <a:p>
                      <a:pPr marL="0" marR="0" algn="l">
                        <a:lnSpc>
                          <a:spcPct val="150000"/>
                        </a:lnSpc>
                        <a:spcBef>
                          <a:spcPts val="0"/>
                        </a:spcBef>
                        <a:spcAft>
                          <a:spcPts val="0"/>
                        </a:spcAft>
                      </a:pPr>
                      <a:r>
                        <a:rPr lang="en-US" sz="1100">
                          <a:effectLst/>
                          <a:latin typeface="Arial Black" panose="020B0A04020102020204" pitchFamily="34" charset="0"/>
                        </a:rPr>
                        <a:t>ZG-CSC</a:t>
                      </a:r>
                      <a:endParaRPr lang="en-US" sz="1100">
                        <a:effectLst/>
                        <a:latin typeface="Arial Black" panose="020B0A04020102020204" pitchFamily="34" charset="0"/>
                        <a:ea typeface="Times New Roman" panose="02020603050405020304" pitchFamily="18" charset="0"/>
                      </a:endParaRPr>
                    </a:p>
                  </a:txBody>
                  <a:tcPr marL="68580" marR="68580" marT="0" marB="0"/>
                </a:tc>
                <a:tc>
                  <a:txBody>
                    <a:bodyPr/>
                    <a:lstStyle/>
                    <a:p>
                      <a:pPr marL="0" marR="0" algn="l">
                        <a:lnSpc>
                          <a:spcPct val="150000"/>
                        </a:lnSpc>
                        <a:spcBef>
                          <a:spcPts val="0"/>
                        </a:spcBef>
                        <a:spcAft>
                          <a:spcPts val="0"/>
                        </a:spcAft>
                      </a:pPr>
                      <a:r>
                        <a:rPr lang="en-US" sz="1100">
                          <a:effectLst/>
                          <a:latin typeface="Arial Black" panose="020B0A04020102020204" pitchFamily="34" charset="0"/>
                        </a:rPr>
                        <a:t>2213</a:t>
                      </a:r>
                      <a:endParaRPr lang="en-US" sz="1100">
                        <a:effectLst/>
                        <a:latin typeface="Arial Black" panose="020B0A04020102020204" pitchFamily="34" charset="0"/>
                        <a:ea typeface="Times New Roman" panose="02020603050405020304" pitchFamily="18" charset="0"/>
                      </a:endParaRPr>
                    </a:p>
                  </a:txBody>
                  <a:tcPr marL="68580" marR="68580" marT="0" marB="0"/>
                </a:tc>
                <a:tc>
                  <a:txBody>
                    <a:bodyPr/>
                    <a:lstStyle/>
                    <a:p>
                      <a:pPr marL="0" marR="0" algn="l">
                        <a:lnSpc>
                          <a:spcPct val="150000"/>
                        </a:lnSpc>
                        <a:spcBef>
                          <a:spcPts val="0"/>
                        </a:spcBef>
                        <a:spcAft>
                          <a:spcPts val="0"/>
                        </a:spcAft>
                      </a:pPr>
                      <a:r>
                        <a:rPr lang="en-US" sz="1100">
                          <a:effectLst/>
                          <a:latin typeface="Arial Black" panose="020B0A04020102020204" pitchFamily="34" charset="0"/>
                        </a:rPr>
                        <a:t>5</a:t>
                      </a:r>
                      <a:endParaRPr lang="en-US" sz="1100">
                        <a:effectLst/>
                        <a:latin typeface="Arial Black" panose="020B0A04020102020204" pitchFamily="34" charset="0"/>
                        <a:ea typeface="Times New Roman" panose="02020603050405020304" pitchFamily="18" charset="0"/>
                      </a:endParaRPr>
                    </a:p>
                  </a:txBody>
                  <a:tcPr marL="68580" marR="68580" marT="0" marB="0"/>
                </a:tc>
                <a:tc>
                  <a:txBody>
                    <a:bodyPr/>
                    <a:lstStyle/>
                    <a:p>
                      <a:pPr marL="0" marR="0" algn="l">
                        <a:lnSpc>
                          <a:spcPct val="150000"/>
                        </a:lnSpc>
                        <a:spcBef>
                          <a:spcPts val="0"/>
                        </a:spcBef>
                        <a:spcAft>
                          <a:spcPts val="0"/>
                        </a:spcAft>
                      </a:pPr>
                      <a:r>
                        <a:rPr lang="en-US" sz="1100" dirty="0">
                          <a:effectLst/>
                          <a:latin typeface="Arial Black" panose="020B0A04020102020204" pitchFamily="34" charset="0"/>
                        </a:rPr>
                        <a:t>550</a:t>
                      </a:r>
                      <a:endParaRPr lang="en-US" sz="1100" dirty="0">
                        <a:effectLst/>
                        <a:latin typeface="Arial Black" panose="020B0A04020102020204" pitchFamily="34" charset="0"/>
                        <a:ea typeface="Times New Roman" panose="02020603050405020304" pitchFamily="18" charset="0"/>
                      </a:endParaRPr>
                    </a:p>
                  </a:txBody>
                  <a:tcPr marL="68580" marR="68580" marT="0" marB="0"/>
                </a:tc>
                <a:tc>
                  <a:txBody>
                    <a:bodyPr/>
                    <a:lstStyle/>
                    <a:p>
                      <a:pPr marL="0" marR="0" algn="l">
                        <a:lnSpc>
                          <a:spcPct val="150000"/>
                        </a:lnSpc>
                        <a:spcBef>
                          <a:spcPts val="0"/>
                        </a:spcBef>
                        <a:spcAft>
                          <a:spcPts val="0"/>
                        </a:spcAft>
                      </a:pPr>
                      <a:r>
                        <a:rPr lang="en-US" sz="1100">
                          <a:effectLst/>
                          <a:latin typeface="Arial Black" panose="020B0A04020102020204" pitchFamily="34" charset="0"/>
                        </a:rPr>
                        <a:t>510</a:t>
                      </a:r>
                      <a:endParaRPr lang="en-US" sz="1100">
                        <a:effectLst/>
                        <a:latin typeface="Arial Black" panose="020B0A04020102020204" pitchFamily="34" charset="0"/>
                        <a:ea typeface="Times New Roman" panose="02020603050405020304" pitchFamily="18" charset="0"/>
                      </a:endParaRPr>
                    </a:p>
                  </a:txBody>
                  <a:tcPr marL="68580" marR="68580" marT="0" marB="0"/>
                </a:tc>
                <a:tc>
                  <a:txBody>
                    <a:bodyPr/>
                    <a:lstStyle/>
                    <a:p>
                      <a:pPr marL="0" marR="0" algn="l">
                        <a:lnSpc>
                          <a:spcPct val="150000"/>
                        </a:lnSpc>
                        <a:spcBef>
                          <a:spcPts val="0"/>
                        </a:spcBef>
                        <a:spcAft>
                          <a:spcPts val="0"/>
                        </a:spcAft>
                      </a:pPr>
                      <a:r>
                        <a:rPr lang="en-US" sz="1100">
                          <a:effectLst/>
                          <a:latin typeface="Arial Black" panose="020B0A04020102020204" pitchFamily="34" charset="0"/>
                        </a:rPr>
                        <a:t>5</a:t>
                      </a:r>
                      <a:endParaRPr lang="en-US" sz="1100">
                        <a:effectLst/>
                        <a:latin typeface="Arial Black" panose="020B0A04020102020204" pitchFamily="34" charset="0"/>
                        <a:ea typeface="Times New Roman" panose="02020603050405020304" pitchFamily="18" charset="0"/>
                      </a:endParaRPr>
                    </a:p>
                  </a:txBody>
                  <a:tcPr marL="68580" marR="68580" marT="0" marB="0"/>
                </a:tc>
                <a:extLst>
                  <a:ext uri="{0D108BD9-81ED-4DB2-BD59-A6C34878D82A}">
                    <a16:rowId xmlns:a16="http://schemas.microsoft.com/office/drawing/2014/main" val="915511408"/>
                  </a:ext>
                </a:extLst>
              </a:tr>
              <a:tr h="351598">
                <a:tc>
                  <a:txBody>
                    <a:bodyPr/>
                    <a:lstStyle/>
                    <a:p>
                      <a:pPr marL="0" marR="0" algn="l">
                        <a:lnSpc>
                          <a:spcPct val="150000"/>
                        </a:lnSpc>
                        <a:spcBef>
                          <a:spcPts val="0"/>
                        </a:spcBef>
                        <a:spcAft>
                          <a:spcPts val="0"/>
                        </a:spcAft>
                      </a:pPr>
                      <a:r>
                        <a:rPr lang="en-US" sz="1100">
                          <a:effectLst/>
                          <a:latin typeface="Arial Black" panose="020B0A04020102020204" pitchFamily="34" charset="0"/>
                        </a:rPr>
                        <a:t>∑x^2</a:t>
                      </a:r>
                      <a:endParaRPr lang="en-US" sz="1100">
                        <a:effectLst/>
                        <a:latin typeface="Arial Black" panose="020B0A04020102020204" pitchFamily="34" charset="0"/>
                        <a:ea typeface="Times New Roman" panose="02020603050405020304" pitchFamily="18" charset="0"/>
                      </a:endParaRPr>
                    </a:p>
                  </a:txBody>
                  <a:tcPr marL="68580" marR="68580" marT="0" marB="0"/>
                </a:tc>
                <a:tc>
                  <a:txBody>
                    <a:bodyPr/>
                    <a:lstStyle/>
                    <a:p>
                      <a:pPr marL="0" marR="0" algn="l">
                        <a:lnSpc>
                          <a:spcPct val="150000"/>
                        </a:lnSpc>
                        <a:spcBef>
                          <a:spcPts val="0"/>
                        </a:spcBef>
                        <a:spcAft>
                          <a:spcPts val="0"/>
                        </a:spcAft>
                      </a:pPr>
                      <a:r>
                        <a:rPr lang="en-US" sz="1100">
                          <a:effectLst/>
                          <a:latin typeface="Arial Black" panose="020B0A04020102020204" pitchFamily="34" charset="0"/>
                        </a:rPr>
                        <a:t>59025591</a:t>
                      </a:r>
                      <a:endParaRPr lang="en-US" sz="1100">
                        <a:effectLst/>
                        <a:latin typeface="Arial Black" panose="020B0A04020102020204" pitchFamily="34" charset="0"/>
                        <a:ea typeface="Times New Roman" panose="02020603050405020304" pitchFamily="18" charset="0"/>
                      </a:endParaRPr>
                    </a:p>
                  </a:txBody>
                  <a:tcPr marL="68580" marR="68580" marT="0" marB="0"/>
                </a:tc>
                <a:tc>
                  <a:txBody>
                    <a:bodyPr/>
                    <a:lstStyle/>
                    <a:p>
                      <a:pPr marL="0" marR="0" algn="l">
                        <a:lnSpc>
                          <a:spcPct val="150000"/>
                        </a:lnSpc>
                        <a:spcBef>
                          <a:spcPts val="0"/>
                        </a:spcBef>
                        <a:spcAft>
                          <a:spcPts val="0"/>
                        </a:spcAft>
                      </a:pPr>
                      <a:r>
                        <a:rPr lang="en-US" sz="1100">
                          <a:effectLst/>
                          <a:latin typeface="Arial Black" panose="020B0A04020102020204" pitchFamily="34" charset="0"/>
                        </a:rPr>
                        <a:t>53</a:t>
                      </a:r>
                      <a:endParaRPr lang="en-US" sz="1100">
                        <a:effectLst/>
                        <a:latin typeface="Arial Black" panose="020B0A04020102020204" pitchFamily="34" charset="0"/>
                        <a:ea typeface="Times New Roman" panose="02020603050405020304" pitchFamily="18" charset="0"/>
                      </a:endParaRPr>
                    </a:p>
                  </a:txBody>
                  <a:tcPr marL="68580" marR="68580" marT="0" marB="0"/>
                </a:tc>
                <a:tc>
                  <a:txBody>
                    <a:bodyPr/>
                    <a:lstStyle/>
                    <a:p>
                      <a:pPr marL="0" marR="0" algn="l">
                        <a:lnSpc>
                          <a:spcPct val="150000"/>
                        </a:lnSpc>
                        <a:spcBef>
                          <a:spcPts val="0"/>
                        </a:spcBef>
                        <a:spcAft>
                          <a:spcPts val="0"/>
                        </a:spcAft>
                      </a:pPr>
                      <a:r>
                        <a:rPr lang="en-US" sz="1100">
                          <a:effectLst/>
                          <a:latin typeface="Arial Black" panose="020B0A04020102020204" pitchFamily="34" charset="0"/>
                        </a:rPr>
                        <a:t>1054634</a:t>
                      </a:r>
                      <a:endParaRPr lang="en-US" sz="1100">
                        <a:effectLst/>
                        <a:latin typeface="Arial Black" panose="020B0A04020102020204" pitchFamily="34" charset="0"/>
                        <a:ea typeface="Times New Roman" panose="02020603050405020304" pitchFamily="18" charset="0"/>
                      </a:endParaRPr>
                    </a:p>
                  </a:txBody>
                  <a:tcPr marL="68580" marR="68580" marT="0" marB="0"/>
                </a:tc>
                <a:tc>
                  <a:txBody>
                    <a:bodyPr/>
                    <a:lstStyle/>
                    <a:p>
                      <a:pPr marL="0" marR="0" algn="l">
                        <a:lnSpc>
                          <a:spcPct val="150000"/>
                        </a:lnSpc>
                        <a:spcBef>
                          <a:spcPts val="0"/>
                        </a:spcBef>
                        <a:spcAft>
                          <a:spcPts val="0"/>
                        </a:spcAft>
                      </a:pPr>
                      <a:r>
                        <a:rPr lang="en-US" sz="1100">
                          <a:effectLst/>
                          <a:latin typeface="Arial Black" panose="020B0A04020102020204" pitchFamily="34" charset="0"/>
                        </a:rPr>
                        <a:t>461350</a:t>
                      </a:r>
                      <a:endParaRPr lang="en-US" sz="1100">
                        <a:effectLst/>
                        <a:latin typeface="Arial Black" panose="020B0A04020102020204" pitchFamily="34" charset="0"/>
                        <a:ea typeface="Times New Roman" panose="02020603050405020304" pitchFamily="18" charset="0"/>
                      </a:endParaRPr>
                    </a:p>
                  </a:txBody>
                  <a:tcPr marL="68580" marR="68580" marT="0" marB="0"/>
                </a:tc>
                <a:tc>
                  <a:txBody>
                    <a:bodyPr/>
                    <a:lstStyle/>
                    <a:p>
                      <a:pPr marL="0" marR="0" algn="l">
                        <a:lnSpc>
                          <a:spcPct val="150000"/>
                        </a:lnSpc>
                        <a:spcBef>
                          <a:spcPts val="0"/>
                        </a:spcBef>
                        <a:spcAft>
                          <a:spcPts val="0"/>
                        </a:spcAft>
                      </a:pPr>
                      <a:r>
                        <a:rPr lang="en-US" sz="1100">
                          <a:effectLst/>
                          <a:latin typeface="Arial Black" panose="020B0A04020102020204" pitchFamily="34" charset="0"/>
                        </a:rPr>
                        <a:t>58</a:t>
                      </a:r>
                      <a:endParaRPr lang="en-US" sz="1100">
                        <a:effectLst/>
                        <a:latin typeface="Arial Black" panose="020B0A04020102020204" pitchFamily="34" charset="0"/>
                        <a:ea typeface="Times New Roman" panose="02020603050405020304" pitchFamily="18" charset="0"/>
                      </a:endParaRPr>
                    </a:p>
                  </a:txBody>
                  <a:tcPr marL="68580" marR="68580" marT="0" marB="0"/>
                </a:tc>
                <a:extLst>
                  <a:ext uri="{0D108BD9-81ED-4DB2-BD59-A6C34878D82A}">
                    <a16:rowId xmlns:a16="http://schemas.microsoft.com/office/drawing/2014/main" val="739244142"/>
                  </a:ext>
                </a:extLst>
              </a:tr>
              <a:tr h="351598">
                <a:tc>
                  <a:txBody>
                    <a:bodyPr/>
                    <a:lstStyle/>
                    <a:p>
                      <a:pPr marL="0" marR="0" algn="l">
                        <a:lnSpc>
                          <a:spcPct val="150000"/>
                        </a:lnSpc>
                        <a:spcBef>
                          <a:spcPts val="0"/>
                        </a:spcBef>
                        <a:spcAft>
                          <a:spcPts val="0"/>
                        </a:spcAft>
                      </a:pPr>
                      <a:r>
                        <a:rPr lang="en-US" sz="1100">
                          <a:effectLst/>
                          <a:latin typeface="Arial Black" panose="020B0A04020102020204" pitchFamily="34" charset="0"/>
                        </a:rPr>
                        <a:t>(∑x^2)^0.5</a:t>
                      </a:r>
                      <a:endParaRPr lang="en-US" sz="1100">
                        <a:effectLst/>
                        <a:latin typeface="Arial Black" panose="020B0A04020102020204" pitchFamily="34" charset="0"/>
                        <a:ea typeface="Times New Roman" panose="02020603050405020304" pitchFamily="18" charset="0"/>
                      </a:endParaRPr>
                    </a:p>
                  </a:txBody>
                  <a:tcPr marL="68580" marR="68580" marT="0" marB="0"/>
                </a:tc>
                <a:tc>
                  <a:txBody>
                    <a:bodyPr/>
                    <a:lstStyle/>
                    <a:p>
                      <a:pPr marL="0" marR="0" algn="l">
                        <a:lnSpc>
                          <a:spcPct val="150000"/>
                        </a:lnSpc>
                        <a:spcBef>
                          <a:spcPts val="0"/>
                        </a:spcBef>
                        <a:spcAft>
                          <a:spcPts val="0"/>
                        </a:spcAft>
                      </a:pPr>
                      <a:r>
                        <a:rPr lang="en-US" sz="1100" dirty="0">
                          <a:effectLst/>
                          <a:latin typeface="Arial Black" panose="020B0A04020102020204" pitchFamily="34" charset="0"/>
                        </a:rPr>
                        <a:t>7682.811</a:t>
                      </a:r>
                      <a:endParaRPr lang="en-US" sz="1100" dirty="0">
                        <a:effectLst/>
                        <a:latin typeface="Arial Black" panose="020B0A04020102020204" pitchFamily="34" charset="0"/>
                        <a:ea typeface="Times New Roman" panose="02020603050405020304" pitchFamily="18" charset="0"/>
                      </a:endParaRPr>
                    </a:p>
                  </a:txBody>
                  <a:tcPr marL="68580" marR="68580" marT="0" marB="0"/>
                </a:tc>
                <a:tc>
                  <a:txBody>
                    <a:bodyPr/>
                    <a:lstStyle/>
                    <a:p>
                      <a:pPr marL="0" marR="0" algn="l">
                        <a:lnSpc>
                          <a:spcPct val="150000"/>
                        </a:lnSpc>
                        <a:spcBef>
                          <a:spcPts val="0"/>
                        </a:spcBef>
                        <a:spcAft>
                          <a:spcPts val="0"/>
                        </a:spcAft>
                      </a:pPr>
                      <a:r>
                        <a:rPr lang="en-US" sz="1100" dirty="0">
                          <a:effectLst/>
                          <a:latin typeface="Arial Black" panose="020B0A04020102020204" pitchFamily="34" charset="0"/>
                        </a:rPr>
                        <a:t>7.28011</a:t>
                      </a:r>
                      <a:endParaRPr lang="en-US" sz="1100" dirty="0">
                        <a:effectLst/>
                        <a:latin typeface="Arial Black" panose="020B0A04020102020204" pitchFamily="34" charset="0"/>
                        <a:ea typeface="Times New Roman" panose="02020603050405020304" pitchFamily="18" charset="0"/>
                      </a:endParaRPr>
                    </a:p>
                  </a:txBody>
                  <a:tcPr marL="68580" marR="68580" marT="0" marB="0"/>
                </a:tc>
                <a:tc>
                  <a:txBody>
                    <a:bodyPr/>
                    <a:lstStyle/>
                    <a:p>
                      <a:pPr marL="0" marR="0" algn="l">
                        <a:lnSpc>
                          <a:spcPct val="150000"/>
                        </a:lnSpc>
                        <a:spcBef>
                          <a:spcPts val="0"/>
                        </a:spcBef>
                        <a:spcAft>
                          <a:spcPts val="0"/>
                        </a:spcAft>
                      </a:pPr>
                      <a:r>
                        <a:rPr lang="en-US" sz="1100" dirty="0">
                          <a:effectLst/>
                          <a:latin typeface="Arial Black" panose="020B0A04020102020204" pitchFamily="34" charset="0"/>
                        </a:rPr>
                        <a:t>1026.954</a:t>
                      </a:r>
                      <a:endParaRPr lang="en-US" sz="1100" dirty="0">
                        <a:effectLst/>
                        <a:latin typeface="Arial Black" panose="020B0A04020102020204" pitchFamily="34" charset="0"/>
                        <a:ea typeface="Times New Roman" panose="02020603050405020304" pitchFamily="18" charset="0"/>
                      </a:endParaRPr>
                    </a:p>
                  </a:txBody>
                  <a:tcPr marL="68580" marR="68580" marT="0" marB="0"/>
                </a:tc>
                <a:tc>
                  <a:txBody>
                    <a:bodyPr/>
                    <a:lstStyle/>
                    <a:p>
                      <a:pPr marL="0" marR="0" algn="l">
                        <a:lnSpc>
                          <a:spcPct val="150000"/>
                        </a:lnSpc>
                        <a:spcBef>
                          <a:spcPts val="0"/>
                        </a:spcBef>
                        <a:spcAft>
                          <a:spcPts val="0"/>
                        </a:spcAft>
                      </a:pPr>
                      <a:r>
                        <a:rPr lang="en-US" sz="1100" dirty="0">
                          <a:effectLst/>
                          <a:latin typeface="Arial Black" panose="020B0A04020102020204" pitchFamily="34" charset="0"/>
                        </a:rPr>
                        <a:t>679.2275</a:t>
                      </a:r>
                      <a:endParaRPr lang="en-US" sz="1100" dirty="0">
                        <a:effectLst/>
                        <a:latin typeface="Arial Black" panose="020B0A04020102020204" pitchFamily="34" charset="0"/>
                        <a:ea typeface="Times New Roman" panose="02020603050405020304" pitchFamily="18" charset="0"/>
                      </a:endParaRPr>
                    </a:p>
                  </a:txBody>
                  <a:tcPr marL="68580" marR="68580" marT="0" marB="0"/>
                </a:tc>
                <a:tc>
                  <a:txBody>
                    <a:bodyPr/>
                    <a:lstStyle/>
                    <a:p>
                      <a:pPr marL="0" marR="0" algn="l">
                        <a:lnSpc>
                          <a:spcPct val="150000"/>
                        </a:lnSpc>
                        <a:spcBef>
                          <a:spcPts val="0"/>
                        </a:spcBef>
                        <a:spcAft>
                          <a:spcPts val="0"/>
                        </a:spcAft>
                      </a:pPr>
                      <a:r>
                        <a:rPr lang="en-US" sz="1100" dirty="0">
                          <a:effectLst/>
                          <a:latin typeface="Arial Black" panose="020B0A04020102020204" pitchFamily="34" charset="0"/>
                        </a:rPr>
                        <a:t>7.615773</a:t>
                      </a:r>
                      <a:endParaRPr lang="en-US" sz="1100" dirty="0">
                        <a:effectLst/>
                        <a:latin typeface="Arial Black" panose="020B0A04020102020204" pitchFamily="34" charset="0"/>
                        <a:ea typeface="Times New Roman" panose="02020603050405020304" pitchFamily="18" charset="0"/>
                      </a:endParaRPr>
                    </a:p>
                  </a:txBody>
                  <a:tcPr marL="68580" marR="68580" marT="0" marB="0"/>
                </a:tc>
                <a:extLst>
                  <a:ext uri="{0D108BD9-81ED-4DB2-BD59-A6C34878D82A}">
                    <a16:rowId xmlns:a16="http://schemas.microsoft.com/office/drawing/2014/main" val="2464541271"/>
                  </a:ext>
                </a:extLst>
              </a:tr>
            </a:tbl>
          </a:graphicData>
        </a:graphic>
      </p:graphicFrame>
    </p:spTree>
    <p:extLst>
      <p:ext uri="{BB962C8B-B14F-4D97-AF65-F5344CB8AC3E}">
        <p14:creationId xmlns:p14="http://schemas.microsoft.com/office/powerpoint/2010/main" val="8975677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E381558-767D-4EF5-84D7-47B5AA0B1379}"/>
              </a:ext>
            </a:extLst>
          </p:cNvPr>
          <p:cNvSpPr>
            <a:spLocks noGrp="1"/>
          </p:cNvSpPr>
          <p:nvPr>
            <p:ph type="sldNum" sz="quarter" idx="12"/>
          </p:nvPr>
        </p:nvSpPr>
        <p:spPr/>
        <p:txBody>
          <a:bodyPr/>
          <a:lstStyle/>
          <a:p>
            <a:fld id="{B873DB22-3EC6-4BBA-A9D0-7C0DAD5F8C35}" type="slidenum">
              <a:rPr lang="en-US" smtClean="0"/>
              <a:pPr/>
              <a:t>43</a:t>
            </a:fld>
            <a:endParaRPr lang="en-US" dirty="0"/>
          </a:p>
        </p:txBody>
      </p:sp>
      <p:sp>
        <p:nvSpPr>
          <p:cNvPr id="6" name="TextBox 5">
            <a:extLst>
              <a:ext uri="{FF2B5EF4-FFF2-40B4-BE49-F238E27FC236}">
                <a16:creationId xmlns:a16="http://schemas.microsoft.com/office/drawing/2014/main" id="{19C7EB50-C10D-4813-9E0C-54438AED072D}"/>
              </a:ext>
            </a:extLst>
          </p:cNvPr>
          <p:cNvSpPr txBox="1"/>
          <p:nvPr/>
        </p:nvSpPr>
        <p:spPr>
          <a:xfrm>
            <a:off x="2386002" y="786326"/>
            <a:ext cx="6097464" cy="872739"/>
          </a:xfrm>
          <a:prstGeom prst="rect">
            <a:avLst/>
          </a:prstGeom>
          <a:noFill/>
        </p:spPr>
        <p:txBody>
          <a:bodyPr wrap="square">
            <a:spAutoFit/>
          </a:bodyPr>
          <a:lstStyle/>
          <a:p>
            <a:pPr marL="0" marR="0">
              <a:lnSpc>
                <a:spcPct val="150000"/>
              </a:lnSpc>
              <a:spcBef>
                <a:spcPts val="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normalize scores or data as follows:</a:t>
            </a:r>
            <a:endParaRPr lang="en-US" sz="1800" dirty="0">
              <a:effectLst/>
              <a:latin typeface="Times New Roman" panose="02020603050405020304" pitchFamily="18" charset="0"/>
              <a:ea typeface="Times New Roman" panose="02020603050405020304" pitchFamily="18" charset="0"/>
            </a:endParaRPr>
          </a:p>
          <a:p>
            <a:pPr marL="0" marR="0">
              <a:lnSpc>
                <a:spcPct val="150000"/>
              </a:lnSpc>
              <a:spcBef>
                <a:spcPts val="0"/>
              </a:spcBef>
              <a:spcAft>
                <a:spcPts val="0"/>
              </a:spcAft>
            </a:pPr>
            <a:r>
              <a:rPr lang="en-US" sz="1800" dirty="0">
                <a:effectLst/>
                <a:latin typeface="Times New Roman" panose="02020603050405020304" pitchFamily="18" charset="0"/>
                <a:ea typeface="Times New Roman" panose="02020603050405020304" pitchFamily="18" charset="0"/>
              </a:rPr>
              <a:t>   </a:t>
            </a:r>
            <a:r>
              <a:rPr lang="en-US" sz="1800" dirty="0" err="1">
                <a:effectLst/>
                <a:highlight>
                  <a:srgbClr val="FFFF00"/>
                </a:highlight>
                <a:latin typeface="Times New Roman" panose="02020603050405020304" pitchFamily="18" charset="0"/>
                <a:ea typeface="Times New Roman" panose="02020603050405020304" pitchFamily="18" charset="0"/>
              </a:rPr>
              <a:t>r</a:t>
            </a:r>
            <a:r>
              <a:rPr lang="en-US" sz="1800" baseline="-25000" dirty="0" err="1">
                <a:effectLst/>
                <a:highlight>
                  <a:srgbClr val="FFFF00"/>
                </a:highlight>
                <a:latin typeface="Times New Roman" panose="02020603050405020304" pitchFamily="18" charset="0"/>
                <a:ea typeface="Times New Roman" panose="02020603050405020304" pitchFamily="18" charset="0"/>
              </a:rPr>
              <a:t>ij</a:t>
            </a:r>
            <a:r>
              <a:rPr lang="en-US" sz="1800" dirty="0">
                <a:effectLst/>
                <a:highlight>
                  <a:srgbClr val="FFFF00"/>
                </a:highlight>
                <a:latin typeface="Times New Roman" panose="02020603050405020304" pitchFamily="18" charset="0"/>
                <a:ea typeface="Times New Roman" panose="02020603050405020304" pitchFamily="18" charset="0"/>
              </a:rPr>
              <a:t> = </a:t>
            </a:r>
            <a:r>
              <a:rPr lang="en-US" sz="1800" dirty="0" err="1">
                <a:effectLst/>
                <a:highlight>
                  <a:srgbClr val="FFFF00"/>
                </a:highlight>
                <a:latin typeface="Times New Roman" panose="02020603050405020304" pitchFamily="18" charset="0"/>
                <a:ea typeface="Times New Roman" panose="02020603050405020304" pitchFamily="18" charset="0"/>
              </a:rPr>
              <a:t>x</a:t>
            </a:r>
            <a:r>
              <a:rPr lang="en-US" sz="1800" baseline="-25000" dirty="0" err="1">
                <a:effectLst/>
                <a:highlight>
                  <a:srgbClr val="FFFF00"/>
                </a:highlight>
                <a:latin typeface="Times New Roman" panose="02020603050405020304" pitchFamily="18" charset="0"/>
                <a:ea typeface="Times New Roman" panose="02020603050405020304" pitchFamily="18" charset="0"/>
              </a:rPr>
              <a:t>ij</a:t>
            </a:r>
            <a:r>
              <a:rPr lang="en-US" sz="1800" dirty="0">
                <a:effectLst/>
                <a:highlight>
                  <a:srgbClr val="FFFF00"/>
                </a:highlight>
                <a:latin typeface="Times New Roman" panose="02020603050405020304" pitchFamily="18" charset="0"/>
                <a:ea typeface="Times New Roman" panose="02020603050405020304" pitchFamily="18" charset="0"/>
              </a:rPr>
              <a:t>/ (</a:t>
            </a:r>
            <a:r>
              <a:rPr lang="en-US" sz="1800" dirty="0">
                <a:effectLst/>
                <a:highlight>
                  <a:srgbClr val="FFFF00"/>
                </a:highlight>
                <a:latin typeface="Times New Roman" panose="02020603050405020304" pitchFamily="18" charset="0"/>
                <a:ea typeface="Times New Roman" panose="02020603050405020304" pitchFamily="18" charset="0"/>
                <a:sym typeface="Symbol" panose="05050102010706020507" pitchFamily="18" charset="2"/>
              </a:rPr>
              <a:t></a:t>
            </a:r>
            <a:r>
              <a:rPr lang="en-US" sz="1800" dirty="0">
                <a:effectLst/>
                <a:highlight>
                  <a:srgbClr val="FFFF00"/>
                </a:highlight>
                <a:latin typeface="Times New Roman" panose="02020603050405020304" pitchFamily="18" charset="0"/>
                <a:ea typeface="Times New Roman" panose="02020603050405020304" pitchFamily="18" charset="0"/>
              </a:rPr>
              <a:t>x</a:t>
            </a:r>
            <a:r>
              <a:rPr lang="en-US" sz="1800" baseline="30000" dirty="0">
                <a:effectLst/>
                <a:highlight>
                  <a:srgbClr val="FFFF00"/>
                </a:highlight>
                <a:latin typeface="Times New Roman" panose="02020603050405020304" pitchFamily="18" charset="0"/>
                <a:ea typeface="Times New Roman" panose="02020603050405020304" pitchFamily="18" charset="0"/>
              </a:rPr>
              <a:t>2</a:t>
            </a:r>
            <a:r>
              <a:rPr lang="en-US" sz="1800" baseline="-25000" dirty="0">
                <a:effectLst/>
                <a:highlight>
                  <a:srgbClr val="FFFF00"/>
                </a:highlight>
                <a:latin typeface="Times New Roman" panose="02020603050405020304" pitchFamily="18" charset="0"/>
                <a:ea typeface="Times New Roman" panose="02020603050405020304" pitchFamily="18" charset="0"/>
              </a:rPr>
              <a:t>ij</a:t>
            </a:r>
            <a:r>
              <a:rPr lang="en-US" sz="1800" dirty="0">
                <a:effectLst/>
                <a:highlight>
                  <a:srgbClr val="FFFF00"/>
                </a:highlight>
                <a:latin typeface="Times New Roman" panose="02020603050405020304" pitchFamily="18" charset="0"/>
                <a:ea typeface="Times New Roman" panose="02020603050405020304" pitchFamily="18" charset="0"/>
              </a:rPr>
              <a:t>)</a:t>
            </a:r>
            <a:r>
              <a:rPr lang="en-US" sz="1800" baseline="30000" dirty="0">
                <a:effectLst/>
                <a:highlight>
                  <a:srgbClr val="FFFF00"/>
                </a:highlight>
                <a:latin typeface="Times New Roman" panose="02020603050405020304" pitchFamily="18" charset="0"/>
                <a:ea typeface="Times New Roman" panose="02020603050405020304" pitchFamily="18" charset="0"/>
              </a:rPr>
              <a:t>0.5</a:t>
            </a:r>
            <a:r>
              <a:rPr lang="en-US" sz="1800" dirty="0">
                <a:effectLst/>
                <a:highlight>
                  <a:srgbClr val="FFFF00"/>
                </a:highlight>
                <a:latin typeface="Times New Roman" panose="02020603050405020304" pitchFamily="18" charset="0"/>
                <a:ea typeface="Times New Roman" panose="02020603050405020304" pitchFamily="18" charset="0"/>
              </a:rPr>
              <a:t> for </a:t>
            </a:r>
            <a:r>
              <a:rPr lang="en-US" sz="1800" dirty="0" err="1">
                <a:effectLst/>
                <a:highlight>
                  <a:srgbClr val="FFFF00"/>
                </a:highlight>
                <a:latin typeface="Times New Roman" panose="02020603050405020304" pitchFamily="18" charset="0"/>
                <a:ea typeface="Times New Roman" panose="02020603050405020304" pitchFamily="18" charset="0"/>
              </a:rPr>
              <a:t>i</a:t>
            </a:r>
            <a:r>
              <a:rPr lang="en-US" sz="1800" dirty="0">
                <a:effectLst/>
                <a:highlight>
                  <a:srgbClr val="FFFF00"/>
                </a:highlight>
                <a:latin typeface="Times New Roman" panose="02020603050405020304" pitchFamily="18" charset="0"/>
                <a:ea typeface="Times New Roman" panose="02020603050405020304" pitchFamily="18" charset="0"/>
              </a:rPr>
              <a:t> = 1, …, m; j = 1, , n</a:t>
            </a:r>
            <a:endParaRPr lang="en-US" sz="1800" dirty="0">
              <a:effectLst/>
              <a:latin typeface="Times New Roman" panose="02020603050405020304" pitchFamily="18" charset="0"/>
              <a:ea typeface="Times New Roman" panose="02020603050405020304" pitchFamily="18" charset="0"/>
            </a:endParaRPr>
          </a:p>
        </p:txBody>
      </p:sp>
      <p:graphicFrame>
        <p:nvGraphicFramePr>
          <p:cNvPr id="7" name="Table 6">
            <a:extLst>
              <a:ext uri="{FF2B5EF4-FFF2-40B4-BE49-F238E27FC236}">
                <a16:creationId xmlns:a16="http://schemas.microsoft.com/office/drawing/2014/main" id="{F9407E0D-78DC-4A40-A9FC-CE0DB0BD155C}"/>
              </a:ext>
            </a:extLst>
          </p:cNvPr>
          <p:cNvGraphicFramePr>
            <a:graphicFrameLocks noGrp="1"/>
          </p:cNvGraphicFramePr>
          <p:nvPr>
            <p:extLst>
              <p:ext uri="{D42A27DB-BD31-4B8C-83A1-F6EECF244321}">
                <p14:modId xmlns:p14="http://schemas.microsoft.com/office/powerpoint/2010/main" val="3720621321"/>
              </p:ext>
            </p:extLst>
          </p:nvPr>
        </p:nvGraphicFramePr>
        <p:xfrm>
          <a:off x="3079108" y="2802092"/>
          <a:ext cx="6033784" cy="2601816"/>
        </p:xfrm>
        <a:graphic>
          <a:graphicData uri="http://schemas.openxmlformats.org/drawingml/2006/table">
            <a:tbl>
              <a:tblPr firstRow="1" firstCol="1" bandRow="1">
                <a:tableStyleId>{5C22544A-7EE6-4342-B048-85BDC9FD1C3A}</a:tableStyleId>
              </a:tblPr>
              <a:tblGrid>
                <a:gridCol w="1203294">
                  <a:extLst>
                    <a:ext uri="{9D8B030D-6E8A-4147-A177-3AD203B41FA5}">
                      <a16:colId xmlns:a16="http://schemas.microsoft.com/office/drawing/2014/main" val="2581209258"/>
                    </a:ext>
                  </a:extLst>
                </a:gridCol>
                <a:gridCol w="966098">
                  <a:extLst>
                    <a:ext uri="{9D8B030D-6E8A-4147-A177-3AD203B41FA5}">
                      <a16:colId xmlns:a16="http://schemas.microsoft.com/office/drawing/2014/main" val="1390951431"/>
                    </a:ext>
                  </a:extLst>
                </a:gridCol>
                <a:gridCol w="966098">
                  <a:extLst>
                    <a:ext uri="{9D8B030D-6E8A-4147-A177-3AD203B41FA5}">
                      <a16:colId xmlns:a16="http://schemas.microsoft.com/office/drawing/2014/main" val="885499616"/>
                    </a:ext>
                  </a:extLst>
                </a:gridCol>
                <a:gridCol w="966098">
                  <a:extLst>
                    <a:ext uri="{9D8B030D-6E8A-4147-A177-3AD203B41FA5}">
                      <a16:colId xmlns:a16="http://schemas.microsoft.com/office/drawing/2014/main" val="319126454"/>
                    </a:ext>
                  </a:extLst>
                </a:gridCol>
                <a:gridCol w="966098">
                  <a:extLst>
                    <a:ext uri="{9D8B030D-6E8A-4147-A177-3AD203B41FA5}">
                      <a16:colId xmlns:a16="http://schemas.microsoft.com/office/drawing/2014/main" val="802829587"/>
                    </a:ext>
                  </a:extLst>
                </a:gridCol>
                <a:gridCol w="966098">
                  <a:extLst>
                    <a:ext uri="{9D8B030D-6E8A-4147-A177-3AD203B41FA5}">
                      <a16:colId xmlns:a16="http://schemas.microsoft.com/office/drawing/2014/main" val="2578664752"/>
                    </a:ext>
                  </a:extLst>
                </a:gridCol>
              </a:tblGrid>
              <a:tr h="371688">
                <a:tc>
                  <a:txBody>
                    <a:bodyPr/>
                    <a:lstStyle/>
                    <a:p>
                      <a:pPr marL="0" marR="0" algn="l">
                        <a:lnSpc>
                          <a:spcPct val="150000"/>
                        </a:lnSpc>
                        <a:spcBef>
                          <a:spcPts val="0"/>
                        </a:spcBef>
                        <a:spcAft>
                          <a:spcPts val="0"/>
                        </a:spcAft>
                      </a:pPr>
                      <a:r>
                        <a:rPr lang="en-US" sz="1100">
                          <a:effectLst/>
                        </a:rPr>
                        <a:t> </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l">
                        <a:lnSpc>
                          <a:spcPct val="150000"/>
                        </a:lnSpc>
                        <a:spcBef>
                          <a:spcPts val="0"/>
                        </a:spcBef>
                        <a:spcAft>
                          <a:spcPts val="0"/>
                        </a:spcAft>
                      </a:pPr>
                      <a:r>
                        <a:rPr lang="en-US" sz="1100">
                          <a:effectLst/>
                        </a:rPr>
                        <a:t>COST</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l">
                        <a:lnSpc>
                          <a:spcPct val="150000"/>
                        </a:lnSpc>
                        <a:spcBef>
                          <a:spcPts val="0"/>
                        </a:spcBef>
                        <a:spcAft>
                          <a:spcPts val="0"/>
                        </a:spcAft>
                      </a:pPr>
                      <a:r>
                        <a:rPr lang="en-US" sz="1100">
                          <a:effectLst/>
                        </a:rPr>
                        <a:t>VTPM</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l">
                        <a:lnSpc>
                          <a:spcPct val="150000"/>
                        </a:lnSpc>
                        <a:spcBef>
                          <a:spcPts val="0"/>
                        </a:spcBef>
                        <a:spcAft>
                          <a:spcPts val="0"/>
                        </a:spcAft>
                      </a:pPr>
                      <a:r>
                        <a:rPr lang="en-US" sz="1100">
                          <a:effectLst/>
                        </a:rPr>
                        <a:t>CP</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l">
                        <a:lnSpc>
                          <a:spcPct val="150000"/>
                        </a:lnSpc>
                        <a:spcBef>
                          <a:spcPts val="0"/>
                        </a:spcBef>
                        <a:spcAft>
                          <a:spcPts val="0"/>
                        </a:spcAft>
                      </a:pPr>
                      <a:r>
                        <a:rPr lang="en-US" sz="1100">
                          <a:effectLst/>
                        </a:rPr>
                        <a:t>EE</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l">
                        <a:lnSpc>
                          <a:spcPct val="150000"/>
                        </a:lnSpc>
                        <a:spcBef>
                          <a:spcPts val="0"/>
                        </a:spcBef>
                        <a:spcAft>
                          <a:spcPts val="0"/>
                        </a:spcAft>
                      </a:pPr>
                      <a:r>
                        <a:rPr lang="en-US" sz="1100">
                          <a:effectLst/>
                        </a:rPr>
                        <a:t>DE</a:t>
                      </a:r>
                      <a:endParaRPr lang="en-US" sz="11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403756656"/>
                  </a:ext>
                </a:extLst>
              </a:tr>
              <a:tr h="371688">
                <a:tc>
                  <a:txBody>
                    <a:bodyPr/>
                    <a:lstStyle/>
                    <a:p>
                      <a:pPr marL="0" marR="0" algn="l">
                        <a:lnSpc>
                          <a:spcPct val="150000"/>
                        </a:lnSpc>
                        <a:spcBef>
                          <a:spcPts val="0"/>
                        </a:spcBef>
                        <a:spcAft>
                          <a:spcPts val="0"/>
                        </a:spcAft>
                      </a:pPr>
                      <a:r>
                        <a:rPr lang="en-US" sz="1100">
                          <a:effectLst/>
                        </a:rPr>
                        <a:t>WEIGHT</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l">
                        <a:lnSpc>
                          <a:spcPct val="150000"/>
                        </a:lnSpc>
                        <a:spcBef>
                          <a:spcPts val="0"/>
                        </a:spcBef>
                        <a:spcAft>
                          <a:spcPts val="0"/>
                        </a:spcAft>
                      </a:pPr>
                      <a:r>
                        <a:rPr lang="en-US" sz="1100">
                          <a:effectLst/>
                        </a:rPr>
                        <a:t>0.45</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l">
                        <a:lnSpc>
                          <a:spcPct val="150000"/>
                        </a:lnSpc>
                        <a:spcBef>
                          <a:spcPts val="0"/>
                        </a:spcBef>
                        <a:spcAft>
                          <a:spcPts val="0"/>
                        </a:spcAft>
                      </a:pPr>
                      <a:r>
                        <a:rPr lang="en-US" sz="1100">
                          <a:effectLst/>
                        </a:rPr>
                        <a:t>0.15</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l">
                        <a:lnSpc>
                          <a:spcPct val="150000"/>
                        </a:lnSpc>
                        <a:spcBef>
                          <a:spcPts val="0"/>
                        </a:spcBef>
                        <a:spcAft>
                          <a:spcPts val="0"/>
                        </a:spcAft>
                      </a:pPr>
                      <a:r>
                        <a:rPr lang="en-US" sz="1100">
                          <a:effectLst/>
                        </a:rPr>
                        <a:t>0.2</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l">
                        <a:lnSpc>
                          <a:spcPct val="150000"/>
                        </a:lnSpc>
                        <a:spcBef>
                          <a:spcPts val="0"/>
                        </a:spcBef>
                        <a:spcAft>
                          <a:spcPts val="0"/>
                        </a:spcAft>
                      </a:pPr>
                      <a:r>
                        <a:rPr lang="en-US" sz="1100">
                          <a:effectLst/>
                        </a:rPr>
                        <a:t>0.1</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l">
                        <a:lnSpc>
                          <a:spcPct val="150000"/>
                        </a:lnSpc>
                        <a:spcBef>
                          <a:spcPts val="0"/>
                        </a:spcBef>
                        <a:spcAft>
                          <a:spcPts val="0"/>
                        </a:spcAft>
                      </a:pPr>
                      <a:r>
                        <a:rPr lang="en-US" sz="1100">
                          <a:effectLst/>
                        </a:rPr>
                        <a:t>0.1</a:t>
                      </a:r>
                      <a:endParaRPr lang="en-US" sz="11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57459389"/>
                  </a:ext>
                </a:extLst>
              </a:tr>
              <a:tr h="371688">
                <a:tc>
                  <a:txBody>
                    <a:bodyPr/>
                    <a:lstStyle/>
                    <a:p>
                      <a:pPr marL="0" marR="0" algn="l">
                        <a:lnSpc>
                          <a:spcPct val="150000"/>
                        </a:lnSpc>
                        <a:spcBef>
                          <a:spcPts val="0"/>
                        </a:spcBef>
                        <a:spcAft>
                          <a:spcPts val="0"/>
                        </a:spcAft>
                      </a:pPr>
                      <a:r>
                        <a:rPr lang="en-US" sz="1100">
                          <a:effectLst/>
                        </a:rPr>
                        <a:t>FC6601</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l">
                        <a:lnSpc>
                          <a:spcPct val="150000"/>
                        </a:lnSpc>
                        <a:spcBef>
                          <a:spcPts val="0"/>
                        </a:spcBef>
                        <a:spcAft>
                          <a:spcPts val="0"/>
                        </a:spcAft>
                      </a:pPr>
                      <a:r>
                        <a:rPr lang="en-US" sz="1100">
                          <a:effectLst/>
                        </a:rPr>
                        <a:t>0.195241</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l">
                        <a:lnSpc>
                          <a:spcPct val="150000"/>
                        </a:lnSpc>
                        <a:spcBef>
                          <a:spcPts val="0"/>
                        </a:spcBef>
                        <a:spcAft>
                          <a:spcPts val="0"/>
                        </a:spcAft>
                      </a:pPr>
                      <a:r>
                        <a:rPr lang="en-US" sz="1100">
                          <a:effectLst/>
                        </a:rPr>
                        <a:t>0.137361</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l">
                        <a:lnSpc>
                          <a:spcPct val="150000"/>
                        </a:lnSpc>
                        <a:spcBef>
                          <a:spcPts val="0"/>
                        </a:spcBef>
                        <a:spcAft>
                          <a:spcPts val="0"/>
                        </a:spcAft>
                      </a:pPr>
                      <a:r>
                        <a:rPr lang="en-US" sz="1100">
                          <a:effectLst/>
                        </a:rPr>
                        <a:t>0.292126</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l">
                        <a:lnSpc>
                          <a:spcPct val="150000"/>
                        </a:lnSpc>
                        <a:spcBef>
                          <a:spcPts val="0"/>
                        </a:spcBef>
                        <a:spcAft>
                          <a:spcPts val="0"/>
                        </a:spcAft>
                      </a:pPr>
                      <a:r>
                        <a:rPr lang="en-US" sz="1100">
                          <a:effectLst/>
                        </a:rPr>
                        <a:t>0.515291</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l">
                        <a:lnSpc>
                          <a:spcPct val="150000"/>
                        </a:lnSpc>
                        <a:spcBef>
                          <a:spcPts val="0"/>
                        </a:spcBef>
                        <a:spcAft>
                          <a:spcPts val="0"/>
                        </a:spcAft>
                      </a:pPr>
                      <a:r>
                        <a:rPr lang="en-US" sz="1100">
                          <a:effectLst/>
                        </a:rPr>
                        <a:t>0.393919</a:t>
                      </a:r>
                      <a:endParaRPr lang="en-US" sz="11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143246752"/>
                  </a:ext>
                </a:extLst>
              </a:tr>
              <a:tr h="371688">
                <a:tc>
                  <a:txBody>
                    <a:bodyPr/>
                    <a:lstStyle/>
                    <a:p>
                      <a:pPr marL="0" marR="0" algn="l">
                        <a:lnSpc>
                          <a:spcPct val="150000"/>
                        </a:lnSpc>
                        <a:spcBef>
                          <a:spcPts val="0"/>
                        </a:spcBef>
                        <a:spcAft>
                          <a:spcPts val="0"/>
                        </a:spcAft>
                      </a:pPr>
                      <a:r>
                        <a:rPr lang="en-US" sz="1100">
                          <a:effectLst/>
                        </a:rPr>
                        <a:t>CRANE764</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l">
                        <a:lnSpc>
                          <a:spcPct val="150000"/>
                        </a:lnSpc>
                        <a:spcBef>
                          <a:spcPts val="0"/>
                        </a:spcBef>
                        <a:spcAft>
                          <a:spcPts val="0"/>
                        </a:spcAft>
                      </a:pPr>
                      <a:r>
                        <a:rPr lang="en-US" sz="1100">
                          <a:effectLst/>
                        </a:rPr>
                        <a:t>0.389831</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l">
                        <a:lnSpc>
                          <a:spcPct val="150000"/>
                        </a:lnSpc>
                        <a:spcBef>
                          <a:spcPts val="0"/>
                        </a:spcBef>
                        <a:spcAft>
                          <a:spcPts val="0"/>
                        </a:spcAft>
                      </a:pPr>
                      <a:r>
                        <a:rPr lang="en-US" sz="1100">
                          <a:effectLst/>
                        </a:rPr>
                        <a:t>0.412082</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l">
                        <a:lnSpc>
                          <a:spcPct val="150000"/>
                        </a:lnSpc>
                        <a:spcBef>
                          <a:spcPts val="0"/>
                        </a:spcBef>
                        <a:spcAft>
                          <a:spcPts val="0"/>
                        </a:spcAft>
                      </a:pPr>
                      <a:r>
                        <a:rPr lang="en-US" sz="1100">
                          <a:effectLst/>
                        </a:rPr>
                        <a:t>0.365158</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l">
                        <a:lnSpc>
                          <a:spcPct val="150000"/>
                        </a:lnSpc>
                        <a:spcBef>
                          <a:spcPts val="0"/>
                        </a:spcBef>
                        <a:spcAft>
                          <a:spcPts val="0"/>
                        </a:spcAft>
                      </a:pPr>
                      <a:r>
                        <a:rPr lang="en-US" sz="1100">
                          <a:effectLst/>
                        </a:rPr>
                        <a:t>0.368065</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l">
                        <a:lnSpc>
                          <a:spcPct val="150000"/>
                        </a:lnSpc>
                        <a:spcBef>
                          <a:spcPts val="0"/>
                        </a:spcBef>
                        <a:spcAft>
                          <a:spcPts val="0"/>
                        </a:spcAft>
                      </a:pPr>
                      <a:r>
                        <a:rPr lang="en-US" sz="1100">
                          <a:effectLst/>
                        </a:rPr>
                        <a:t>0.262613</a:t>
                      </a:r>
                      <a:endParaRPr lang="en-US" sz="11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369505866"/>
                  </a:ext>
                </a:extLst>
              </a:tr>
              <a:tr h="371688">
                <a:tc>
                  <a:txBody>
                    <a:bodyPr/>
                    <a:lstStyle/>
                    <a:p>
                      <a:pPr marL="0" marR="0" algn="l">
                        <a:lnSpc>
                          <a:spcPct val="150000"/>
                        </a:lnSpc>
                        <a:spcBef>
                          <a:spcPts val="0"/>
                        </a:spcBef>
                        <a:spcAft>
                          <a:spcPts val="0"/>
                        </a:spcAft>
                      </a:pPr>
                      <a:r>
                        <a:rPr lang="en-US" sz="1100">
                          <a:effectLst/>
                        </a:rPr>
                        <a:t>SEL40</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l">
                        <a:lnSpc>
                          <a:spcPct val="150000"/>
                        </a:lnSpc>
                        <a:spcBef>
                          <a:spcPts val="0"/>
                        </a:spcBef>
                        <a:spcAft>
                          <a:spcPts val="0"/>
                        </a:spcAft>
                      </a:pPr>
                      <a:r>
                        <a:rPr lang="en-US" sz="1100">
                          <a:effectLst/>
                        </a:rPr>
                        <a:t>0.610323</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l">
                        <a:lnSpc>
                          <a:spcPct val="150000"/>
                        </a:lnSpc>
                        <a:spcBef>
                          <a:spcPts val="0"/>
                        </a:spcBef>
                        <a:spcAft>
                          <a:spcPts val="0"/>
                        </a:spcAft>
                      </a:pPr>
                      <a:r>
                        <a:rPr lang="en-US" sz="1100">
                          <a:effectLst/>
                        </a:rPr>
                        <a:t>0.412082</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l">
                        <a:lnSpc>
                          <a:spcPct val="150000"/>
                        </a:lnSpc>
                        <a:spcBef>
                          <a:spcPts val="0"/>
                        </a:spcBef>
                        <a:spcAft>
                          <a:spcPts val="0"/>
                        </a:spcAft>
                      </a:pPr>
                      <a:r>
                        <a:rPr lang="en-US" sz="1100">
                          <a:effectLst/>
                        </a:rPr>
                        <a:t>0.613465</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l">
                        <a:lnSpc>
                          <a:spcPct val="150000"/>
                        </a:lnSpc>
                        <a:spcBef>
                          <a:spcPts val="0"/>
                        </a:spcBef>
                        <a:spcAft>
                          <a:spcPts val="0"/>
                        </a:spcAft>
                      </a:pPr>
                      <a:r>
                        <a:rPr lang="en-US" sz="1100">
                          <a:effectLst/>
                        </a:rPr>
                        <a:t>0.036807</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l">
                        <a:lnSpc>
                          <a:spcPct val="150000"/>
                        </a:lnSpc>
                        <a:spcBef>
                          <a:spcPts val="0"/>
                        </a:spcBef>
                        <a:spcAft>
                          <a:spcPts val="0"/>
                        </a:spcAft>
                      </a:pPr>
                      <a:r>
                        <a:rPr lang="en-US" sz="1100">
                          <a:effectLst/>
                        </a:rPr>
                        <a:t>0.525226</a:t>
                      </a:r>
                      <a:endParaRPr lang="en-US" sz="11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031781225"/>
                  </a:ext>
                </a:extLst>
              </a:tr>
              <a:tr h="371688">
                <a:tc>
                  <a:txBody>
                    <a:bodyPr/>
                    <a:lstStyle/>
                    <a:p>
                      <a:pPr marL="0" marR="0" algn="l">
                        <a:lnSpc>
                          <a:spcPct val="150000"/>
                        </a:lnSpc>
                        <a:spcBef>
                          <a:spcPts val="0"/>
                        </a:spcBef>
                        <a:spcAft>
                          <a:spcPts val="0"/>
                        </a:spcAft>
                      </a:pPr>
                      <a:r>
                        <a:rPr lang="en-US" sz="1100">
                          <a:effectLst/>
                        </a:rPr>
                        <a:t>35890117</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l">
                        <a:lnSpc>
                          <a:spcPct val="150000"/>
                        </a:lnSpc>
                        <a:spcBef>
                          <a:spcPts val="0"/>
                        </a:spcBef>
                        <a:spcAft>
                          <a:spcPts val="0"/>
                        </a:spcAft>
                      </a:pPr>
                      <a:r>
                        <a:rPr lang="en-US" sz="1100">
                          <a:effectLst/>
                        </a:rPr>
                        <a:t>0.595355</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l">
                        <a:lnSpc>
                          <a:spcPct val="150000"/>
                        </a:lnSpc>
                        <a:spcBef>
                          <a:spcPts val="0"/>
                        </a:spcBef>
                        <a:spcAft>
                          <a:spcPts val="0"/>
                        </a:spcAft>
                      </a:pPr>
                      <a:r>
                        <a:rPr lang="en-US" sz="1100">
                          <a:effectLst/>
                        </a:rPr>
                        <a:t>0.412082</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l">
                        <a:lnSpc>
                          <a:spcPct val="150000"/>
                        </a:lnSpc>
                        <a:spcBef>
                          <a:spcPts val="0"/>
                        </a:spcBef>
                        <a:spcAft>
                          <a:spcPts val="0"/>
                        </a:spcAft>
                      </a:pPr>
                      <a:r>
                        <a:rPr lang="en-US" sz="1100">
                          <a:effectLst/>
                        </a:rPr>
                        <a:t>0.343735</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l">
                        <a:lnSpc>
                          <a:spcPct val="150000"/>
                        </a:lnSpc>
                        <a:spcBef>
                          <a:spcPts val="0"/>
                        </a:spcBef>
                        <a:spcAft>
                          <a:spcPts val="0"/>
                        </a:spcAft>
                      </a:pPr>
                      <a:r>
                        <a:rPr lang="en-US" sz="1100">
                          <a:effectLst/>
                        </a:rPr>
                        <a:t>0.184033</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l">
                        <a:lnSpc>
                          <a:spcPct val="150000"/>
                        </a:lnSpc>
                        <a:spcBef>
                          <a:spcPts val="0"/>
                        </a:spcBef>
                        <a:spcAft>
                          <a:spcPts val="0"/>
                        </a:spcAft>
                      </a:pPr>
                      <a:r>
                        <a:rPr lang="en-US" sz="1100">
                          <a:effectLst/>
                        </a:rPr>
                        <a:t>0.262613</a:t>
                      </a:r>
                      <a:endParaRPr lang="en-US" sz="11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410044587"/>
                  </a:ext>
                </a:extLst>
              </a:tr>
              <a:tr h="371688">
                <a:tc>
                  <a:txBody>
                    <a:bodyPr/>
                    <a:lstStyle/>
                    <a:p>
                      <a:pPr marL="0" marR="0" algn="l">
                        <a:lnSpc>
                          <a:spcPct val="150000"/>
                        </a:lnSpc>
                        <a:spcBef>
                          <a:spcPts val="0"/>
                        </a:spcBef>
                        <a:spcAft>
                          <a:spcPts val="0"/>
                        </a:spcAft>
                      </a:pPr>
                      <a:r>
                        <a:rPr lang="en-US" sz="1100">
                          <a:effectLst/>
                        </a:rPr>
                        <a:t>ZG-CSC</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l">
                        <a:lnSpc>
                          <a:spcPct val="150000"/>
                        </a:lnSpc>
                        <a:spcBef>
                          <a:spcPts val="0"/>
                        </a:spcBef>
                        <a:spcAft>
                          <a:spcPts val="0"/>
                        </a:spcAft>
                      </a:pPr>
                      <a:r>
                        <a:rPr lang="en-US" sz="1100">
                          <a:effectLst/>
                        </a:rPr>
                        <a:t>0.288046</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l">
                        <a:lnSpc>
                          <a:spcPct val="150000"/>
                        </a:lnSpc>
                        <a:spcBef>
                          <a:spcPts val="0"/>
                        </a:spcBef>
                        <a:spcAft>
                          <a:spcPts val="0"/>
                        </a:spcAft>
                      </a:pPr>
                      <a:r>
                        <a:rPr lang="en-US" sz="1100">
                          <a:effectLst/>
                        </a:rPr>
                        <a:t>0.686803</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l">
                        <a:lnSpc>
                          <a:spcPct val="150000"/>
                        </a:lnSpc>
                        <a:spcBef>
                          <a:spcPts val="0"/>
                        </a:spcBef>
                        <a:spcAft>
                          <a:spcPts val="0"/>
                        </a:spcAft>
                      </a:pPr>
                      <a:r>
                        <a:rPr lang="en-US" sz="1100">
                          <a:effectLst/>
                        </a:rPr>
                        <a:t>0.535565</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l">
                        <a:lnSpc>
                          <a:spcPct val="150000"/>
                        </a:lnSpc>
                        <a:spcBef>
                          <a:spcPts val="0"/>
                        </a:spcBef>
                        <a:spcAft>
                          <a:spcPts val="0"/>
                        </a:spcAft>
                      </a:pPr>
                      <a:r>
                        <a:rPr lang="en-US" sz="1100">
                          <a:effectLst/>
                        </a:rPr>
                        <a:t>0.750853</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l">
                        <a:lnSpc>
                          <a:spcPct val="150000"/>
                        </a:lnSpc>
                        <a:spcBef>
                          <a:spcPts val="0"/>
                        </a:spcBef>
                        <a:spcAft>
                          <a:spcPts val="0"/>
                        </a:spcAft>
                      </a:pPr>
                      <a:r>
                        <a:rPr lang="en-US" sz="1100" dirty="0">
                          <a:effectLst/>
                        </a:rPr>
                        <a:t>0.656532</a:t>
                      </a:r>
                      <a:endParaRPr lang="en-US" sz="11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4035249474"/>
                  </a:ext>
                </a:extLst>
              </a:tr>
            </a:tbl>
          </a:graphicData>
        </a:graphic>
      </p:graphicFrame>
    </p:spTree>
    <p:extLst>
      <p:ext uri="{BB962C8B-B14F-4D97-AF65-F5344CB8AC3E}">
        <p14:creationId xmlns:p14="http://schemas.microsoft.com/office/powerpoint/2010/main" val="184304885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37C8C18-F517-4688-8FD4-7866991DBCAF}"/>
              </a:ext>
            </a:extLst>
          </p:cNvPr>
          <p:cNvSpPr>
            <a:spLocks noGrp="1"/>
          </p:cNvSpPr>
          <p:nvPr>
            <p:ph type="sldNum" sz="quarter" idx="12"/>
          </p:nvPr>
        </p:nvSpPr>
        <p:spPr/>
        <p:txBody>
          <a:bodyPr/>
          <a:lstStyle/>
          <a:p>
            <a:fld id="{B873DB22-3EC6-4BBA-A9D0-7C0DAD5F8C35}" type="slidenum">
              <a:rPr lang="en-US" smtClean="0"/>
              <a:pPr/>
              <a:t>44</a:t>
            </a:fld>
            <a:endParaRPr lang="en-US" dirty="0"/>
          </a:p>
        </p:txBody>
      </p:sp>
      <p:sp>
        <p:nvSpPr>
          <p:cNvPr id="6" name="TextBox 5">
            <a:extLst>
              <a:ext uri="{FF2B5EF4-FFF2-40B4-BE49-F238E27FC236}">
                <a16:creationId xmlns:a16="http://schemas.microsoft.com/office/drawing/2014/main" id="{BE0C4CA4-3730-4160-B0D4-07DF6C5D6660}"/>
              </a:ext>
            </a:extLst>
          </p:cNvPr>
          <p:cNvSpPr txBox="1"/>
          <p:nvPr/>
        </p:nvSpPr>
        <p:spPr>
          <a:xfrm>
            <a:off x="1728132" y="304788"/>
            <a:ext cx="9657905" cy="2535566"/>
          </a:xfrm>
          <a:prstGeom prst="rect">
            <a:avLst/>
          </a:prstGeom>
          <a:noFill/>
        </p:spPr>
        <p:txBody>
          <a:bodyPr wrap="square">
            <a:spAutoFit/>
          </a:bodyPr>
          <a:lstStyle/>
          <a:p>
            <a:pPr marL="0" marR="0">
              <a:lnSpc>
                <a:spcPct val="150000"/>
              </a:lnSpc>
              <a:spcBef>
                <a:spcPts val="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Step 2 :</a:t>
            </a:r>
            <a:endParaRPr lang="en-US" sz="1800" dirty="0">
              <a:effectLst/>
              <a:latin typeface="Times New Roman" panose="02020603050405020304" pitchFamily="18" charset="0"/>
              <a:ea typeface="Times New Roman" panose="02020603050405020304" pitchFamily="18" charset="0"/>
            </a:endParaRPr>
          </a:p>
          <a:p>
            <a:pPr marL="0" marR="0">
              <a:lnSpc>
                <a:spcPct val="150000"/>
              </a:lnSpc>
              <a:spcBef>
                <a:spcPts val="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The preferences of the decision maker are important, and it is the main part of the analysis, the weight is not a collective data, it is given by the decision maker to represent his desire, in this step we are going to Construct the weighted normalized decision matrix by multiplying each column of the normalized decision matrix by its associated weight</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an element of the new matrix is:</a:t>
            </a:r>
            <a:endParaRPr lang="en-US" sz="1800" dirty="0">
              <a:effectLst/>
              <a:latin typeface="Times New Roman" panose="02020603050405020304" pitchFamily="18" charset="0"/>
              <a:ea typeface="Times New Roman" panose="02020603050405020304" pitchFamily="18" charset="0"/>
            </a:endParaRPr>
          </a:p>
          <a:p>
            <a:pPr marL="0" marR="0">
              <a:lnSpc>
                <a:spcPct val="150000"/>
              </a:lnSpc>
              <a:spcBef>
                <a:spcPts val="0"/>
              </a:spcBef>
              <a:spcAft>
                <a:spcPts val="0"/>
              </a:spcAft>
            </a:pPr>
            <a:r>
              <a:rPr lang="en-US" sz="1800" dirty="0" err="1">
                <a:effectLst/>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v</a:t>
            </a:r>
            <a:r>
              <a:rPr lang="en-US" sz="1800" baseline="-25000" dirty="0" err="1">
                <a:effectLst/>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ij</a:t>
            </a:r>
            <a:r>
              <a:rPr lang="en-US" sz="1800" dirty="0">
                <a:effectLst/>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 = </a:t>
            </a:r>
            <a:r>
              <a:rPr lang="en-US" sz="1800" dirty="0" err="1">
                <a:effectLst/>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w</a:t>
            </a:r>
            <a:r>
              <a:rPr lang="en-US" sz="1800" baseline="-25000" dirty="0" err="1">
                <a:effectLst/>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j</a:t>
            </a:r>
            <a:r>
              <a:rPr lang="en-US" sz="1800" dirty="0">
                <a:effectLst/>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r</a:t>
            </a:r>
            <a:r>
              <a:rPr lang="en-US" sz="1800" baseline="-25000" dirty="0" err="1">
                <a:effectLst/>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ij</a:t>
            </a:r>
            <a:endParaRPr lang="en-US" sz="1800" dirty="0">
              <a:effectLst/>
              <a:latin typeface="Times New Roman" panose="02020603050405020304" pitchFamily="18" charset="0"/>
              <a:ea typeface="Times New Roman" panose="02020603050405020304" pitchFamily="18" charset="0"/>
            </a:endParaRPr>
          </a:p>
        </p:txBody>
      </p:sp>
      <p:graphicFrame>
        <p:nvGraphicFramePr>
          <p:cNvPr id="7" name="Table 6">
            <a:extLst>
              <a:ext uri="{FF2B5EF4-FFF2-40B4-BE49-F238E27FC236}">
                <a16:creationId xmlns:a16="http://schemas.microsoft.com/office/drawing/2014/main" id="{CAE195E5-C351-4CA2-9FE4-AB96A7E234D2}"/>
              </a:ext>
            </a:extLst>
          </p:cNvPr>
          <p:cNvGraphicFramePr>
            <a:graphicFrameLocks noGrp="1"/>
          </p:cNvGraphicFramePr>
          <p:nvPr>
            <p:extLst>
              <p:ext uri="{D42A27DB-BD31-4B8C-83A1-F6EECF244321}">
                <p14:modId xmlns:p14="http://schemas.microsoft.com/office/powerpoint/2010/main" val="2039374532"/>
              </p:ext>
            </p:extLst>
          </p:nvPr>
        </p:nvGraphicFramePr>
        <p:xfrm>
          <a:off x="3064469" y="3016674"/>
          <a:ext cx="6328714" cy="2943017"/>
        </p:xfrm>
        <a:graphic>
          <a:graphicData uri="http://schemas.openxmlformats.org/drawingml/2006/table">
            <a:tbl>
              <a:tblPr firstRow="1" firstCol="1" bandRow="1">
                <a:tableStyleId>{5C22544A-7EE6-4342-B048-85BDC9FD1C3A}</a:tableStyleId>
              </a:tblPr>
              <a:tblGrid>
                <a:gridCol w="1240749">
                  <a:extLst>
                    <a:ext uri="{9D8B030D-6E8A-4147-A177-3AD203B41FA5}">
                      <a16:colId xmlns:a16="http://schemas.microsoft.com/office/drawing/2014/main" val="2605631879"/>
                    </a:ext>
                  </a:extLst>
                </a:gridCol>
                <a:gridCol w="996170">
                  <a:extLst>
                    <a:ext uri="{9D8B030D-6E8A-4147-A177-3AD203B41FA5}">
                      <a16:colId xmlns:a16="http://schemas.microsoft.com/office/drawing/2014/main" val="2989890710"/>
                    </a:ext>
                  </a:extLst>
                </a:gridCol>
                <a:gridCol w="996170">
                  <a:extLst>
                    <a:ext uri="{9D8B030D-6E8A-4147-A177-3AD203B41FA5}">
                      <a16:colId xmlns:a16="http://schemas.microsoft.com/office/drawing/2014/main" val="1641307865"/>
                    </a:ext>
                  </a:extLst>
                </a:gridCol>
                <a:gridCol w="1103285">
                  <a:extLst>
                    <a:ext uri="{9D8B030D-6E8A-4147-A177-3AD203B41FA5}">
                      <a16:colId xmlns:a16="http://schemas.microsoft.com/office/drawing/2014/main" val="2177872278"/>
                    </a:ext>
                  </a:extLst>
                </a:gridCol>
                <a:gridCol w="996170">
                  <a:extLst>
                    <a:ext uri="{9D8B030D-6E8A-4147-A177-3AD203B41FA5}">
                      <a16:colId xmlns:a16="http://schemas.microsoft.com/office/drawing/2014/main" val="1039878598"/>
                    </a:ext>
                  </a:extLst>
                </a:gridCol>
                <a:gridCol w="996170">
                  <a:extLst>
                    <a:ext uri="{9D8B030D-6E8A-4147-A177-3AD203B41FA5}">
                      <a16:colId xmlns:a16="http://schemas.microsoft.com/office/drawing/2014/main" val="3702212127"/>
                    </a:ext>
                  </a:extLst>
                </a:gridCol>
              </a:tblGrid>
              <a:tr h="420431">
                <a:tc>
                  <a:txBody>
                    <a:bodyPr/>
                    <a:lstStyle/>
                    <a:p>
                      <a:pPr marL="0" marR="0">
                        <a:lnSpc>
                          <a:spcPct val="150000"/>
                        </a:lnSpc>
                        <a:spcBef>
                          <a:spcPts val="0"/>
                        </a:spcBef>
                        <a:spcAft>
                          <a:spcPts val="0"/>
                        </a:spcAft>
                      </a:pPr>
                      <a:r>
                        <a:rPr lang="en-US" sz="1100">
                          <a:effectLst/>
                        </a:rPr>
                        <a:t> </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100">
                          <a:effectLst/>
                        </a:rPr>
                        <a:t>COST</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100">
                          <a:effectLst/>
                        </a:rPr>
                        <a:t>VTPM</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100">
                          <a:effectLst/>
                        </a:rPr>
                        <a:t>CP</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100">
                          <a:effectLst/>
                        </a:rPr>
                        <a:t>EE</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100">
                          <a:effectLst/>
                        </a:rPr>
                        <a:t>DE</a:t>
                      </a:r>
                      <a:endParaRPr lang="en-US" sz="11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404836572"/>
                  </a:ext>
                </a:extLst>
              </a:tr>
              <a:tr h="420431">
                <a:tc>
                  <a:txBody>
                    <a:bodyPr/>
                    <a:lstStyle/>
                    <a:p>
                      <a:pPr marL="0" marR="0">
                        <a:lnSpc>
                          <a:spcPct val="150000"/>
                        </a:lnSpc>
                        <a:spcBef>
                          <a:spcPts val="0"/>
                        </a:spcBef>
                        <a:spcAft>
                          <a:spcPts val="0"/>
                        </a:spcAft>
                      </a:pPr>
                      <a:r>
                        <a:rPr lang="en-US" sz="1100">
                          <a:effectLst/>
                        </a:rPr>
                        <a:t>WEIGHT</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100">
                          <a:effectLst/>
                        </a:rPr>
                        <a:t>0.5</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100">
                          <a:effectLst/>
                        </a:rPr>
                        <a:t>0.15</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100">
                          <a:effectLst/>
                        </a:rPr>
                        <a:t>0.2</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100">
                          <a:effectLst/>
                        </a:rPr>
                        <a:t>0.1</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100">
                          <a:effectLst/>
                        </a:rPr>
                        <a:t>0.1</a:t>
                      </a:r>
                      <a:endParaRPr lang="en-US" sz="11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345649448"/>
                  </a:ext>
                </a:extLst>
              </a:tr>
              <a:tr h="420431">
                <a:tc>
                  <a:txBody>
                    <a:bodyPr/>
                    <a:lstStyle/>
                    <a:p>
                      <a:pPr marL="0" marR="0">
                        <a:lnSpc>
                          <a:spcPct val="150000"/>
                        </a:lnSpc>
                        <a:spcBef>
                          <a:spcPts val="0"/>
                        </a:spcBef>
                        <a:spcAft>
                          <a:spcPts val="0"/>
                        </a:spcAft>
                      </a:pPr>
                      <a:r>
                        <a:rPr lang="en-US" sz="1100">
                          <a:effectLst/>
                        </a:rPr>
                        <a:t>FC6601</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100">
                          <a:effectLst/>
                        </a:rPr>
                        <a:t>0.097621</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100">
                          <a:effectLst/>
                        </a:rPr>
                        <a:t>0.020604</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100">
                          <a:effectLst/>
                        </a:rPr>
                        <a:t>0.0584252</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100">
                          <a:effectLst/>
                        </a:rPr>
                        <a:t>0.051529</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100">
                          <a:effectLst/>
                        </a:rPr>
                        <a:t>0.039392</a:t>
                      </a:r>
                      <a:endParaRPr lang="en-US" sz="11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36654726"/>
                  </a:ext>
                </a:extLst>
              </a:tr>
              <a:tr h="420431">
                <a:tc>
                  <a:txBody>
                    <a:bodyPr/>
                    <a:lstStyle/>
                    <a:p>
                      <a:pPr marL="0" marR="0">
                        <a:lnSpc>
                          <a:spcPct val="150000"/>
                        </a:lnSpc>
                        <a:spcBef>
                          <a:spcPts val="0"/>
                        </a:spcBef>
                        <a:spcAft>
                          <a:spcPts val="0"/>
                        </a:spcAft>
                      </a:pPr>
                      <a:r>
                        <a:rPr lang="en-US" sz="1100">
                          <a:effectLst/>
                        </a:rPr>
                        <a:t>CRANE764</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100">
                          <a:effectLst/>
                        </a:rPr>
                        <a:t>0.194916</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100">
                          <a:effectLst/>
                        </a:rPr>
                        <a:t>0.061812</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100">
                          <a:effectLst/>
                        </a:rPr>
                        <a:t>0.0730315</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100">
                          <a:effectLst/>
                        </a:rPr>
                        <a:t>0.036807</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100">
                          <a:effectLst/>
                        </a:rPr>
                        <a:t>0.026261</a:t>
                      </a:r>
                      <a:endParaRPr lang="en-US" sz="11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277717998"/>
                  </a:ext>
                </a:extLst>
              </a:tr>
              <a:tr h="420431">
                <a:tc>
                  <a:txBody>
                    <a:bodyPr/>
                    <a:lstStyle/>
                    <a:p>
                      <a:pPr marL="0" marR="0">
                        <a:lnSpc>
                          <a:spcPct val="150000"/>
                        </a:lnSpc>
                        <a:spcBef>
                          <a:spcPts val="0"/>
                        </a:spcBef>
                        <a:spcAft>
                          <a:spcPts val="0"/>
                        </a:spcAft>
                      </a:pPr>
                      <a:r>
                        <a:rPr lang="en-US" sz="1100">
                          <a:effectLst/>
                        </a:rPr>
                        <a:t>SEL40</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100">
                          <a:effectLst/>
                        </a:rPr>
                        <a:t>0.305162</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100">
                          <a:effectLst/>
                        </a:rPr>
                        <a:t>0.061812</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100">
                          <a:effectLst/>
                        </a:rPr>
                        <a:t>0.122693</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100">
                          <a:effectLst/>
                        </a:rPr>
                        <a:t>0.003681</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100">
                          <a:effectLst/>
                        </a:rPr>
                        <a:t>0.052523</a:t>
                      </a:r>
                      <a:endParaRPr lang="en-US" sz="11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505990765"/>
                  </a:ext>
                </a:extLst>
              </a:tr>
              <a:tr h="420431">
                <a:tc>
                  <a:txBody>
                    <a:bodyPr/>
                    <a:lstStyle/>
                    <a:p>
                      <a:pPr marL="0" marR="0">
                        <a:lnSpc>
                          <a:spcPct val="150000"/>
                        </a:lnSpc>
                        <a:spcBef>
                          <a:spcPts val="0"/>
                        </a:spcBef>
                        <a:spcAft>
                          <a:spcPts val="0"/>
                        </a:spcAft>
                      </a:pPr>
                      <a:r>
                        <a:rPr lang="en-US" sz="1100">
                          <a:effectLst/>
                        </a:rPr>
                        <a:t>35890117</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100">
                          <a:effectLst/>
                        </a:rPr>
                        <a:t>0.297677</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100">
                          <a:effectLst/>
                        </a:rPr>
                        <a:t>0.061812</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100">
                          <a:effectLst/>
                        </a:rPr>
                        <a:t>0.068747</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100">
                          <a:effectLst/>
                        </a:rPr>
                        <a:t>0.018403</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100">
                          <a:effectLst/>
                        </a:rPr>
                        <a:t>0.026261</a:t>
                      </a:r>
                      <a:endParaRPr lang="en-US" sz="11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639487560"/>
                  </a:ext>
                </a:extLst>
              </a:tr>
              <a:tr h="420431">
                <a:tc>
                  <a:txBody>
                    <a:bodyPr/>
                    <a:lstStyle/>
                    <a:p>
                      <a:pPr marL="0" marR="0">
                        <a:lnSpc>
                          <a:spcPct val="150000"/>
                        </a:lnSpc>
                        <a:spcBef>
                          <a:spcPts val="0"/>
                        </a:spcBef>
                        <a:spcAft>
                          <a:spcPts val="0"/>
                        </a:spcAft>
                      </a:pPr>
                      <a:r>
                        <a:rPr lang="en-US" sz="1100">
                          <a:effectLst/>
                        </a:rPr>
                        <a:t>ZG-CSC</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100">
                          <a:effectLst/>
                        </a:rPr>
                        <a:t>0.144023</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100">
                          <a:effectLst/>
                        </a:rPr>
                        <a:t>0.10302</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100">
                          <a:effectLst/>
                        </a:rPr>
                        <a:t>0.1071129</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100">
                          <a:effectLst/>
                        </a:rPr>
                        <a:t>0.075085</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100" dirty="0">
                          <a:effectLst/>
                        </a:rPr>
                        <a:t>0.065653</a:t>
                      </a:r>
                      <a:endParaRPr lang="en-US" sz="11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527185762"/>
                  </a:ext>
                </a:extLst>
              </a:tr>
            </a:tbl>
          </a:graphicData>
        </a:graphic>
      </p:graphicFrame>
    </p:spTree>
    <p:extLst>
      <p:ext uri="{BB962C8B-B14F-4D97-AF65-F5344CB8AC3E}">
        <p14:creationId xmlns:p14="http://schemas.microsoft.com/office/powerpoint/2010/main" val="255866829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BD2B1CF-B8F3-4E6C-AC79-E6CE02782D65}"/>
              </a:ext>
            </a:extLst>
          </p:cNvPr>
          <p:cNvSpPr>
            <a:spLocks noGrp="1"/>
          </p:cNvSpPr>
          <p:nvPr>
            <p:ph type="sldNum" sz="quarter" idx="12"/>
          </p:nvPr>
        </p:nvSpPr>
        <p:spPr/>
        <p:txBody>
          <a:bodyPr/>
          <a:lstStyle/>
          <a:p>
            <a:fld id="{B873DB22-3EC6-4BBA-A9D0-7C0DAD5F8C35}" type="slidenum">
              <a:rPr lang="en-US" smtClean="0"/>
              <a:pPr/>
              <a:t>45</a:t>
            </a:fld>
            <a:endParaRPr lang="en-US" dirty="0"/>
          </a:p>
        </p:txBody>
      </p:sp>
      <p:sp>
        <p:nvSpPr>
          <p:cNvPr id="6" name="TextBox 5">
            <a:extLst>
              <a:ext uri="{FF2B5EF4-FFF2-40B4-BE49-F238E27FC236}">
                <a16:creationId xmlns:a16="http://schemas.microsoft.com/office/drawing/2014/main" id="{052B813E-EFB8-4337-8DD9-E3177D48830A}"/>
              </a:ext>
            </a:extLst>
          </p:cNvPr>
          <p:cNvSpPr txBox="1"/>
          <p:nvPr/>
        </p:nvSpPr>
        <p:spPr>
          <a:xfrm>
            <a:off x="1654029" y="143838"/>
            <a:ext cx="8883941" cy="3365730"/>
          </a:xfrm>
          <a:prstGeom prst="rect">
            <a:avLst/>
          </a:prstGeom>
          <a:noFill/>
        </p:spPr>
        <p:txBody>
          <a:bodyPr wrap="square">
            <a:spAutoFit/>
          </a:bodyPr>
          <a:lstStyle/>
          <a:p>
            <a:pPr marL="0" marR="0">
              <a:lnSpc>
                <a:spcPct val="150000"/>
              </a:lnSpc>
              <a:spcBef>
                <a:spcPts val="0"/>
              </a:spcBef>
              <a:spcAft>
                <a:spcPts val="0"/>
              </a:spcAft>
            </a:pPr>
            <a:r>
              <a:rPr lang="en-US" sz="1800" dirty="0">
                <a:effectLst/>
                <a:latin typeface="Times New Roman" panose="02020603050405020304" pitchFamily="18" charset="0"/>
                <a:ea typeface="Times New Roman" panose="02020603050405020304" pitchFamily="18" charset="0"/>
              </a:rPr>
              <a:t>Step 3: Determine the ideal and negative ideal solutions.</a:t>
            </a:r>
          </a:p>
          <a:p>
            <a:pPr marL="342900" marR="0" lvl="0" indent="-342900">
              <a:lnSpc>
                <a:spcPct val="150000"/>
              </a:lnSpc>
              <a:spcBef>
                <a:spcPts val="0"/>
              </a:spcBef>
              <a:spcAft>
                <a:spcPts val="0"/>
              </a:spcAft>
              <a:buFont typeface="Times New Roman" panose="02020603050405020304" pitchFamily="18" charset="0"/>
              <a:buChar char="•"/>
            </a:pPr>
            <a:r>
              <a:rPr lang="en-US" sz="1800" dirty="0">
                <a:effectLst/>
                <a:latin typeface="Times New Roman" panose="02020603050405020304" pitchFamily="18" charset="0"/>
                <a:ea typeface="Times New Roman" panose="02020603050405020304" pitchFamily="18" charset="0"/>
              </a:rPr>
              <a:t>Ideal solution:</a:t>
            </a:r>
          </a:p>
          <a:p>
            <a:pPr marL="0" marR="0" indent="228600">
              <a:lnSpc>
                <a:spcPct val="150000"/>
              </a:lnSpc>
              <a:spcBef>
                <a:spcPts val="0"/>
              </a:spcBef>
              <a:spcAft>
                <a:spcPts val="0"/>
              </a:spcAft>
            </a:pPr>
            <a:r>
              <a:rPr lang="en-US" sz="1800" dirty="0">
                <a:effectLst/>
                <a:latin typeface="Times New Roman" panose="02020603050405020304" pitchFamily="18" charset="0"/>
                <a:ea typeface="Times New Roman" panose="02020603050405020304" pitchFamily="18" charset="0"/>
              </a:rPr>
              <a:t>      </a:t>
            </a:r>
            <a:r>
              <a:rPr lang="en-US" sz="1800" dirty="0">
                <a:effectLst/>
                <a:highlight>
                  <a:srgbClr val="FFFF00"/>
                </a:highlight>
                <a:latin typeface="Times New Roman" panose="02020603050405020304" pitchFamily="18" charset="0"/>
                <a:ea typeface="Times New Roman" panose="02020603050405020304" pitchFamily="18" charset="0"/>
              </a:rPr>
              <a:t>A* = { v</a:t>
            </a:r>
            <a:r>
              <a:rPr lang="en-US" sz="1800" baseline="-25000" dirty="0">
                <a:effectLst/>
                <a:highlight>
                  <a:srgbClr val="FFFF00"/>
                </a:highlight>
                <a:latin typeface="Times New Roman" panose="02020603050405020304" pitchFamily="18" charset="0"/>
                <a:ea typeface="Times New Roman" panose="02020603050405020304" pitchFamily="18" charset="0"/>
              </a:rPr>
              <a:t>1</a:t>
            </a:r>
            <a:r>
              <a:rPr lang="en-US" sz="1800" baseline="30000" dirty="0">
                <a:effectLst/>
                <a:highlight>
                  <a:srgbClr val="FFFF00"/>
                </a:highlight>
                <a:latin typeface="Times New Roman" panose="02020603050405020304" pitchFamily="18" charset="0"/>
                <a:ea typeface="Times New Roman" panose="02020603050405020304" pitchFamily="18" charset="0"/>
              </a:rPr>
              <a:t>*</a:t>
            </a:r>
            <a:r>
              <a:rPr lang="en-US" sz="1800" baseline="-25000" dirty="0">
                <a:effectLst/>
                <a:highlight>
                  <a:srgbClr val="FFFF00"/>
                </a:highlight>
                <a:latin typeface="Times New Roman" panose="02020603050405020304" pitchFamily="18" charset="0"/>
                <a:ea typeface="Times New Roman" panose="02020603050405020304" pitchFamily="18" charset="0"/>
              </a:rPr>
              <a:t> </a:t>
            </a:r>
            <a:r>
              <a:rPr lang="en-US" sz="1800" dirty="0">
                <a:effectLst/>
                <a:highlight>
                  <a:srgbClr val="FFFF00"/>
                </a:highlight>
                <a:latin typeface="Times New Roman" panose="02020603050405020304" pitchFamily="18" charset="0"/>
                <a:ea typeface="Times New Roman" panose="02020603050405020304" pitchFamily="18" charset="0"/>
              </a:rPr>
              <a:t>, …, </a:t>
            </a:r>
            <a:r>
              <a:rPr lang="en-US" sz="1800" dirty="0" err="1">
                <a:effectLst/>
                <a:highlight>
                  <a:srgbClr val="FFFF00"/>
                </a:highlight>
                <a:latin typeface="Times New Roman" panose="02020603050405020304" pitchFamily="18" charset="0"/>
                <a:ea typeface="Times New Roman" panose="02020603050405020304" pitchFamily="18" charset="0"/>
              </a:rPr>
              <a:t>v</a:t>
            </a:r>
            <a:r>
              <a:rPr lang="en-US" sz="1800" baseline="-25000" dirty="0" err="1">
                <a:effectLst/>
                <a:highlight>
                  <a:srgbClr val="FFFF00"/>
                </a:highlight>
                <a:latin typeface="Times New Roman" panose="02020603050405020304" pitchFamily="18" charset="0"/>
                <a:ea typeface="Times New Roman" panose="02020603050405020304" pitchFamily="18" charset="0"/>
              </a:rPr>
              <a:t>n</a:t>
            </a:r>
            <a:r>
              <a:rPr lang="en-US" sz="1800" baseline="30000" dirty="0">
                <a:effectLst/>
                <a:highlight>
                  <a:srgbClr val="FFFF00"/>
                </a:highlight>
                <a:latin typeface="Times New Roman" panose="02020603050405020304" pitchFamily="18" charset="0"/>
                <a:ea typeface="Times New Roman" panose="02020603050405020304" pitchFamily="18" charset="0"/>
              </a:rPr>
              <a:t>*</a:t>
            </a:r>
            <a:r>
              <a:rPr lang="en-US" sz="1800" dirty="0">
                <a:effectLst/>
                <a:highlight>
                  <a:srgbClr val="FFFF00"/>
                </a:highlight>
                <a:latin typeface="Times New Roman" panose="02020603050405020304" pitchFamily="18" charset="0"/>
                <a:ea typeface="Times New Roman" panose="02020603050405020304" pitchFamily="18" charset="0"/>
              </a:rPr>
              <a:t>}, where</a:t>
            </a:r>
            <a:endParaRPr lang="en-US" sz="1800" dirty="0">
              <a:effectLst/>
              <a:latin typeface="Times New Roman" panose="02020603050405020304" pitchFamily="18" charset="0"/>
              <a:ea typeface="Times New Roman" panose="02020603050405020304" pitchFamily="18" charset="0"/>
            </a:endParaRPr>
          </a:p>
          <a:p>
            <a:pPr marL="0" marR="0" indent="228600">
              <a:lnSpc>
                <a:spcPct val="150000"/>
              </a:lnSpc>
              <a:spcBef>
                <a:spcPts val="0"/>
              </a:spcBef>
              <a:spcAft>
                <a:spcPts val="0"/>
              </a:spcAft>
            </a:pPr>
            <a:r>
              <a:rPr lang="en-US" sz="1800" dirty="0">
                <a:effectLst/>
                <a:latin typeface="Times New Roman" panose="02020603050405020304" pitchFamily="18" charset="0"/>
                <a:ea typeface="Times New Roman" panose="02020603050405020304" pitchFamily="18" charset="0"/>
              </a:rPr>
              <a:t>      </a:t>
            </a:r>
            <a:r>
              <a:rPr lang="en-US" sz="1800" dirty="0" err="1">
                <a:effectLst/>
                <a:highlight>
                  <a:srgbClr val="FFFF00"/>
                </a:highlight>
                <a:latin typeface="Times New Roman" panose="02020603050405020304" pitchFamily="18" charset="0"/>
                <a:ea typeface="Times New Roman" panose="02020603050405020304" pitchFamily="18" charset="0"/>
              </a:rPr>
              <a:t>v</a:t>
            </a:r>
            <a:r>
              <a:rPr lang="en-US" sz="1800" baseline="-25000" dirty="0" err="1">
                <a:effectLst/>
                <a:highlight>
                  <a:srgbClr val="FFFF00"/>
                </a:highlight>
                <a:latin typeface="Times New Roman" panose="02020603050405020304" pitchFamily="18" charset="0"/>
                <a:ea typeface="Times New Roman" panose="02020603050405020304" pitchFamily="18" charset="0"/>
              </a:rPr>
              <a:t>j</a:t>
            </a:r>
            <a:r>
              <a:rPr lang="en-US" sz="1800" baseline="30000" dirty="0">
                <a:effectLst/>
                <a:highlight>
                  <a:srgbClr val="FFFF00"/>
                </a:highlight>
                <a:latin typeface="Times New Roman" panose="02020603050405020304" pitchFamily="18" charset="0"/>
                <a:ea typeface="Times New Roman" panose="02020603050405020304" pitchFamily="18" charset="0"/>
              </a:rPr>
              <a:t>*</a:t>
            </a:r>
            <a:r>
              <a:rPr lang="en-US" sz="1800" baseline="-25000" dirty="0">
                <a:effectLst/>
                <a:highlight>
                  <a:srgbClr val="FFFF00"/>
                </a:highlight>
                <a:latin typeface="Times New Roman" panose="02020603050405020304" pitchFamily="18" charset="0"/>
                <a:ea typeface="Times New Roman" panose="02020603050405020304" pitchFamily="18" charset="0"/>
              </a:rPr>
              <a:t> </a:t>
            </a:r>
            <a:r>
              <a:rPr lang="en-US" sz="1800" dirty="0">
                <a:effectLst/>
                <a:highlight>
                  <a:srgbClr val="FFFF00"/>
                </a:highlight>
                <a:latin typeface="Times New Roman" panose="02020603050405020304" pitchFamily="18" charset="0"/>
                <a:ea typeface="Times New Roman" panose="02020603050405020304" pitchFamily="18" charset="0"/>
              </a:rPr>
              <a:t>={ max (</a:t>
            </a:r>
            <a:r>
              <a:rPr lang="en-US" sz="1800" dirty="0" err="1">
                <a:effectLst/>
                <a:highlight>
                  <a:srgbClr val="FFFF00"/>
                </a:highlight>
                <a:latin typeface="Times New Roman" panose="02020603050405020304" pitchFamily="18" charset="0"/>
                <a:ea typeface="Times New Roman" panose="02020603050405020304" pitchFamily="18" charset="0"/>
              </a:rPr>
              <a:t>v</a:t>
            </a:r>
            <a:r>
              <a:rPr lang="en-US" sz="1800" baseline="-25000" dirty="0" err="1">
                <a:effectLst/>
                <a:highlight>
                  <a:srgbClr val="FFFF00"/>
                </a:highlight>
                <a:latin typeface="Times New Roman" panose="02020603050405020304" pitchFamily="18" charset="0"/>
                <a:ea typeface="Times New Roman" panose="02020603050405020304" pitchFamily="18" charset="0"/>
              </a:rPr>
              <a:t>ij</a:t>
            </a:r>
            <a:r>
              <a:rPr lang="en-US" sz="1800" dirty="0">
                <a:effectLst/>
                <a:highlight>
                  <a:srgbClr val="FFFF00"/>
                </a:highlight>
                <a:latin typeface="Times New Roman" panose="02020603050405020304" pitchFamily="18" charset="0"/>
                <a:ea typeface="Times New Roman" panose="02020603050405020304" pitchFamily="18" charset="0"/>
              </a:rPr>
              <a:t>) if j </a:t>
            </a:r>
            <a:r>
              <a:rPr lang="en-US" sz="1800" dirty="0">
                <a:effectLst/>
                <a:highlight>
                  <a:srgbClr val="FFFF00"/>
                </a:highlight>
                <a:latin typeface="Times New Roman" panose="02020603050405020304" pitchFamily="18" charset="0"/>
                <a:ea typeface="Times New Roman" panose="02020603050405020304" pitchFamily="18" charset="0"/>
                <a:sym typeface="Symbol" panose="05050102010706020507" pitchFamily="18" charset="2"/>
              </a:rPr>
              <a:t></a:t>
            </a:r>
            <a:r>
              <a:rPr lang="en-US" sz="1800" dirty="0">
                <a:effectLst/>
                <a:highlight>
                  <a:srgbClr val="FFFF00"/>
                </a:highlight>
                <a:latin typeface="Times New Roman" panose="02020603050405020304" pitchFamily="18" charset="0"/>
                <a:ea typeface="Times New Roman" panose="02020603050405020304" pitchFamily="18" charset="0"/>
              </a:rPr>
              <a:t> J ; min (</a:t>
            </a:r>
            <a:r>
              <a:rPr lang="en-US" sz="1800" dirty="0" err="1">
                <a:effectLst/>
                <a:highlight>
                  <a:srgbClr val="FFFF00"/>
                </a:highlight>
                <a:latin typeface="Times New Roman" panose="02020603050405020304" pitchFamily="18" charset="0"/>
                <a:ea typeface="Times New Roman" panose="02020603050405020304" pitchFamily="18" charset="0"/>
              </a:rPr>
              <a:t>v</a:t>
            </a:r>
            <a:r>
              <a:rPr lang="en-US" sz="1800" baseline="-25000" dirty="0" err="1">
                <a:effectLst/>
                <a:highlight>
                  <a:srgbClr val="FFFF00"/>
                </a:highlight>
                <a:latin typeface="Times New Roman" panose="02020603050405020304" pitchFamily="18" charset="0"/>
                <a:ea typeface="Times New Roman" panose="02020603050405020304" pitchFamily="18" charset="0"/>
              </a:rPr>
              <a:t>ij</a:t>
            </a:r>
            <a:r>
              <a:rPr lang="en-US" sz="1800" dirty="0">
                <a:effectLst/>
                <a:highlight>
                  <a:srgbClr val="FFFF00"/>
                </a:highlight>
                <a:latin typeface="Times New Roman" panose="02020603050405020304" pitchFamily="18" charset="0"/>
                <a:ea typeface="Times New Roman" panose="02020603050405020304" pitchFamily="18" charset="0"/>
              </a:rPr>
              <a:t>) if j </a:t>
            </a:r>
            <a:r>
              <a:rPr lang="en-US" sz="1800" dirty="0">
                <a:effectLst/>
                <a:highlight>
                  <a:srgbClr val="FFFF00"/>
                </a:highlight>
                <a:latin typeface="Times New Roman" panose="02020603050405020304" pitchFamily="18" charset="0"/>
                <a:ea typeface="Times New Roman" panose="02020603050405020304" pitchFamily="18" charset="0"/>
                <a:sym typeface="Symbol" panose="05050102010706020507" pitchFamily="18" charset="2"/>
              </a:rPr>
              <a:t></a:t>
            </a:r>
            <a:r>
              <a:rPr lang="en-US" sz="1800" dirty="0">
                <a:effectLst/>
                <a:highlight>
                  <a:srgbClr val="FFFF00"/>
                </a:highlight>
                <a:latin typeface="Times New Roman" panose="02020603050405020304" pitchFamily="18" charset="0"/>
                <a:ea typeface="Times New Roman" panose="02020603050405020304" pitchFamily="18" charset="0"/>
              </a:rPr>
              <a:t> J' }</a:t>
            </a:r>
            <a:endParaRPr lang="en-US" sz="1800" dirty="0">
              <a:effectLst/>
              <a:latin typeface="Times New Roman" panose="02020603050405020304" pitchFamily="18" charset="0"/>
              <a:ea typeface="Times New Roman" panose="02020603050405020304" pitchFamily="18" charset="0"/>
            </a:endParaRPr>
          </a:p>
          <a:p>
            <a:pPr marL="0" marR="0">
              <a:lnSpc>
                <a:spcPct val="150000"/>
              </a:lnSpc>
              <a:spcBef>
                <a:spcPts val="0"/>
              </a:spcBef>
              <a:spcAft>
                <a:spcPts val="0"/>
              </a:spcAft>
            </a:pPr>
            <a:r>
              <a:rPr lang="en-US" sz="1800" dirty="0">
                <a:effectLst/>
                <a:latin typeface="Times New Roman" panose="02020603050405020304" pitchFamily="18" charset="0"/>
                <a:ea typeface="Times New Roman" panose="02020603050405020304" pitchFamily="18" charset="0"/>
              </a:rPr>
              <a:t>	                </a:t>
            </a:r>
            <a:r>
              <a:rPr lang="en-US" sz="1800" baseline="30000" dirty="0">
                <a:effectLst/>
                <a:latin typeface="Times New Roman" panose="02020603050405020304" pitchFamily="18" charset="0"/>
                <a:ea typeface="Times New Roman" panose="02020603050405020304" pitchFamily="18" charset="0"/>
              </a:rPr>
              <a:t>                                          </a:t>
            </a:r>
            <a:endParaRPr lang="en-US" sz="1800" dirty="0">
              <a:effectLst/>
              <a:latin typeface="Times New Roman" panose="02020603050405020304" pitchFamily="18" charset="0"/>
              <a:ea typeface="Times New Roman" panose="02020603050405020304" pitchFamily="18" charset="0"/>
            </a:endParaRPr>
          </a:p>
          <a:p>
            <a:pPr marL="342900" marR="0" lvl="0" indent="-342900">
              <a:lnSpc>
                <a:spcPct val="150000"/>
              </a:lnSpc>
              <a:spcBef>
                <a:spcPts val="0"/>
              </a:spcBef>
              <a:spcAft>
                <a:spcPts val="0"/>
              </a:spcAft>
              <a:buFont typeface="Times New Roman" panose="02020603050405020304" pitchFamily="18" charset="0"/>
              <a:buChar char="•"/>
            </a:pPr>
            <a:r>
              <a:rPr lang="en-US" sz="1800" dirty="0">
                <a:effectLst/>
                <a:latin typeface="Times New Roman" panose="02020603050405020304" pitchFamily="18" charset="0"/>
                <a:ea typeface="Times New Roman" panose="02020603050405020304" pitchFamily="18" charset="0"/>
              </a:rPr>
              <a:t>Negative ideal solution:</a:t>
            </a:r>
          </a:p>
          <a:p>
            <a:pPr marL="0" marR="0">
              <a:lnSpc>
                <a:spcPct val="150000"/>
              </a:lnSpc>
              <a:spcBef>
                <a:spcPts val="0"/>
              </a:spcBef>
              <a:spcAft>
                <a:spcPts val="0"/>
              </a:spcAft>
            </a:pPr>
            <a:r>
              <a:rPr lang="en-US" sz="1800" dirty="0">
                <a:effectLst/>
                <a:latin typeface="Times New Roman" panose="02020603050405020304" pitchFamily="18" charset="0"/>
                <a:ea typeface="Times New Roman" panose="02020603050405020304" pitchFamily="18" charset="0"/>
              </a:rPr>
              <a:t>	</a:t>
            </a:r>
            <a:r>
              <a:rPr lang="en-US" sz="1800" dirty="0">
                <a:effectLst/>
                <a:highlight>
                  <a:srgbClr val="FFFF00"/>
                </a:highlight>
                <a:latin typeface="Times New Roman" panose="02020603050405020304" pitchFamily="18" charset="0"/>
                <a:ea typeface="Times New Roman" panose="02020603050405020304" pitchFamily="18" charset="0"/>
              </a:rPr>
              <a:t>A'  = { v</a:t>
            </a:r>
            <a:r>
              <a:rPr lang="en-US" sz="1800" baseline="-25000" dirty="0">
                <a:effectLst/>
                <a:highlight>
                  <a:srgbClr val="FFFF00"/>
                </a:highlight>
                <a:latin typeface="Times New Roman" panose="02020603050405020304" pitchFamily="18" charset="0"/>
                <a:ea typeface="Times New Roman" panose="02020603050405020304" pitchFamily="18" charset="0"/>
              </a:rPr>
              <a:t>1</a:t>
            </a:r>
            <a:r>
              <a:rPr lang="en-US" sz="1800" dirty="0">
                <a:effectLst/>
                <a:highlight>
                  <a:srgbClr val="FFFF00"/>
                </a:highlight>
                <a:latin typeface="Times New Roman" panose="02020603050405020304" pitchFamily="18" charset="0"/>
                <a:ea typeface="Times New Roman" panose="02020603050405020304" pitchFamily="18" charset="0"/>
              </a:rPr>
              <a:t>'</a:t>
            </a:r>
            <a:r>
              <a:rPr lang="en-US" sz="1800" baseline="30000" dirty="0">
                <a:effectLst/>
                <a:highlight>
                  <a:srgbClr val="FFFF00"/>
                </a:highlight>
                <a:latin typeface="Times New Roman" panose="02020603050405020304" pitchFamily="18" charset="0"/>
                <a:ea typeface="Times New Roman" panose="02020603050405020304" pitchFamily="18" charset="0"/>
              </a:rPr>
              <a:t> </a:t>
            </a:r>
            <a:r>
              <a:rPr lang="en-US" sz="1800" dirty="0">
                <a:effectLst/>
                <a:highlight>
                  <a:srgbClr val="FFFF00"/>
                </a:highlight>
                <a:latin typeface="Times New Roman" panose="02020603050405020304" pitchFamily="18" charset="0"/>
                <a:ea typeface="Times New Roman" panose="02020603050405020304" pitchFamily="18" charset="0"/>
              </a:rPr>
              <a:t>, …,</a:t>
            </a:r>
            <a:r>
              <a:rPr lang="en-US" sz="1800" baseline="30000" dirty="0">
                <a:effectLst/>
                <a:highlight>
                  <a:srgbClr val="FFFF00"/>
                </a:highlight>
                <a:latin typeface="Times New Roman" panose="02020603050405020304" pitchFamily="18" charset="0"/>
                <a:ea typeface="Times New Roman" panose="02020603050405020304" pitchFamily="18" charset="0"/>
              </a:rPr>
              <a:t> </a:t>
            </a:r>
            <a:r>
              <a:rPr lang="en-US" sz="1800" dirty="0" err="1">
                <a:effectLst/>
                <a:highlight>
                  <a:srgbClr val="FFFF00"/>
                </a:highlight>
                <a:latin typeface="Times New Roman" panose="02020603050405020304" pitchFamily="18" charset="0"/>
                <a:ea typeface="Times New Roman" panose="02020603050405020304" pitchFamily="18" charset="0"/>
              </a:rPr>
              <a:t>v</a:t>
            </a:r>
            <a:r>
              <a:rPr lang="en-US" sz="1800" baseline="-25000" dirty="0" err="1">
                <a:effectLst/>
                <a:highlight>
                  <a:srgbClr val="FFFF00"/>
                </a:highlight>
                <a:latin typeface="Times New Roman" panose="02020603050405020304" pitchFamily="18" charset="0"/>
                <a:ea typeface="Times New Roman" panose="02020603050405020304" pitchFamily="18" charset="0"/>
              </a:rPr>
              <a:t>n</a:t>
            </a:r>
            <a:r>
              <a:rPr lang="en-US" sz="1800" dirty="0">
                <a:effectLst/>
                <a:highlight>
                  <a:srgbClr val="FFFF00"/>
                </a:highlight>
                <a:latin typeface="Times New Roman" panose="02020603050405020304" pitchFamily="18" charset="0"/>
                <a:ea typeface="Times New Roman" panose="02020603050405020304" pitchFamily="18" charset="0"/>
              </a:rPr>
              <a:t>' }, where</a:t>
            </a:r>
            <a:endParaRPr lang="en-US" sz="1800" dirty="0">
              <a:effectLst/>
              <a:latin typeface="Times New Roman" panose="02020603050405020304" pitchFamily="18" charset="0"/>
              <a:ea typeface="Times New Roman" panose="02020603050405020304" pitchFamily="18" charset="0"/>
            </a:endParaRPr>
          </a:p>
          <a:p>
            <a:pPr marL="0" marR="0">
              <a:lnSpc>
                <a:spcPct val="150000"/>
              </a:lnSpc>
              <a:spcBef>
                <a:spcPts val="0"/>
              </a:spcBef>
              <a:spcAft>
                <a:spcPts val="0"/>
              </a:spcAft>
            </a:pPr>
            <a:r>
              <a:rPr lang="en-US" sz="1800" dirty="0">
                <a:effectLst/>
                <a:latin typeface="Times New Roman" panose="02020603050405020304" pitchFamily="18" charset="0"/>
                <a:ea typeface="Times New Roman" panose="02020603050405020304" pitchFamily="18" charset="0"/>
              </a:rPr>
              <a:t>	</a:t>
            </a:r>
            <a:r>
              <a:rPr lang="en-US" sz="1800" dirty="0">
                <a:effectLst/>
                <a:highlight>
                  <a:srgbClr val="FFFF00"/>
                </a:highlight>
                <a:latin typeface="Times New Roman" panose="02020603050405020304" pitchFamily="18" charset="0"/>
                <a:ea typeface="Times New Roman" panose="02020603050405020304" pitchFamily="18" charset="0"/>
              </a:rPr>
              <a:t>v' = { min (</a:t>
            </a:r>
            <a:r>
              <a:rPr lang="en-US" sz="1800" dirty="0" err="1">
                <a:effectLst/>
                <a:highlight>
                  <a:srgbClr val="FFFF00"/>
                </a:highlight>
                <a:latin typeface="Times New Roman" panose="02020603050405020304" pitchFamily="18" charset="0"/>
                <a:ea typeface="Times New Roman" panose="02020603050405020304" pitchFamily="18" charset="0"/>
              </a:rPr>
              <a:t>v</a:t>
            </a:r>
            <a:r>
              <a:rPr lang="en-US" sz="1800" baseline="-25000" dirty="0" err="1">
                <a:effectLst/>
                <a:highlight>
                  <a:srgbClr val="FFFF00"/>
                </a:highlight>
                <a:latin typeface="Times New Roman" panose="02020603050405020304" pitchFamily="18" charset="0"/>
                <a:ea typeface="Times New Roman" panose="02020603050405020304" pitchFamily="18" charset="0"/>
              </a:rPr>
              <a:t>ij</a:t>
            </a:r>
            <a:r>
              <a:rPr lang="en-US" sz="1800" dirty="0">
                <a:effectLst/>
                <a:highlight>
                  <a:srgbClr val="FFFF00"/>
                </a:highlight>
                <a:latin typeface="Times New Roman" panose="02020603050405020304" pitchFamily="18" charset="0"/>
                <a:ea typeface="Times New Roman" panose="02020603050405020304" pitchFamily="18" charset="0"/>
              </a:rPr>
              <a:t>) if j </a:t>
            </a:r>
            <a:r>
              <a:rPr lang="en-US" sz="1800" dirty="0">
                <a:effectLst/>
                <a:highlight>
                  <a:srgbClr val="FFFF00"/>
                </a:highlight>
                <a:latin typeface="Times New Roman" panose="02020603050405020304" pitchFamily="18" charset="0"/>
                <a:ea typeface="Times New Roman" panose="02020603050405020304" pitchFamily="18" charset="0"/>
                <a:sym typeface="Symbol" panose="05050102010706020507" pitchFamily="18" charset="2"/>
              </a:rPr>
              <a:t></a:t>
            </a:r>
            <a:r>
              <a:rPr lang="en-US" sz="1800" dirty="0">
                <a:effectLst/>
                <a:highlight>
                  <a:srgbClr val="FFFF00"/>
                </a:highlight>
                <a:latin typeface="Times New Roman" panose="02020603050405020304" pitchFamily="18" charset="0"/>
                <a:ea typeface="Times New Roman" panose="02020603050405020304" pitchFamily="18" charset="0"/>
              </a:rPr>
              <a:t> J ; max (</a:t>
            </a:r>
            <a:r>
              <a:rPr lang="en-US" sz="1800" dirty="0" err="1">
                <a:effectLst/>
                <a:highlight>
                  <a:srgbClr val="FFFF00"/>
                </a:highlight>
                <a:latin typeface="Times New Roman" panose="02020603050405020304" pitchFamily="18" charset="0"/>
                <a:ea typeface="Times New Roman" panose="02020603050405020304" pitchFamily="18" charset="0"/>
              </a:rPr>
              <a:t>v</a:t>
            </a:r>
            <a:r>
              <a:rPr lang="en-US" sz="1800" baseline="-25000" dirty="0" err="1">
                <a:effectLst/>
                <a:highlight>
                  <a:srgbClr val="FFFF00"/>
                </a:highlight>
                <a:latin typeface="Times New Roman" panose="02020603050405020304" pitchFamily="18" charset="0"/>
                <a:ea typeface="Times New Roman" panose="02020603050405020304" pitchFamily="18" charset="0"/>
              </a:rPr>
              <a:t>ij</a:t>
            </a:r>
            <a:r>
              <a:rPr lang="en-US" sz="1800" dirty="0">
                <a:effectLst/>
                <a:highlight>
                  <a:srgbClr val="FFFF00"/>
                </a:highlight>
                <a:latin typeface="Times New Roman" panose="02020603050405020304" pitchFamily="18" charset="0"/>
                <a:ea typeface="Times New Roman" panose="02020603050405020304" pitchFamily="18" charset="0"/>
              </a:rPr>
              <a:t>) if j </a:t>
            </a:r>
            <a:r>
              <a:rPr lang="en-US" sz="1800" dirty="0">
                <a:effectLst/>
                <a:highlight>
                  <a:srgbClr val="FFFF00"/>
                </a:highlight>
                <a:latin typeface="Times New Roman" panose="02020603050405020304" pitchFamily="18" charset="0"/>
                <a:ea typeface="Times New Roman" panose="02020603050405020304" pitchFamily="18" charset="0"/>
                <a:sym typeface="Symbol" panose="05050102010706020507" pitchFamily="18" charset="2"/>
              </a:rPr>
              <a:t></a:t>
            </a:r>
            <a:r>
              <a:rPr lang="en-US" sz="1800" dirty="0">
                <a:effectLst/>
                <a:highlight>
                  <a:srgbClr val="FFFF00"/>
                </a:highlight>
                <a:latin typeface="Times New Roman" panose="02020603050405020304" pitchFamily="18" charset="0"/>
                <a:ea typeface="Times New Roman" panose="02020603050405020304" pitchFamily="18" charset="0"/>
              </a:rPr>
              <a:t> J' }</a:t>
            </a:r>
            <a:endParaRPr lang="en-US" sz="1800" dirty="0">
              <a:effectLst/>
              <a:latin typeface="Times New Roman" panose="02020603050405020304" pitchFamily="18" charset="0"/>
              <a:ea typeface="Times New Roman" panose="02020603050405020304" pitchFamily="18" charset="0"/>
            </a:endParaRPr>
          </a:p>
        </p:txBody>
      </p:sp>
      <p:graphicFrame>
        <p:nvGraphicFramePr>
          <p:cNvPr id="7" name="Table 6">
            <a:extLst>
              <a:ext uri="{FF2B5EF4-FFF2-40B4-BE49-F238E27FC236}">
                <a16:creationId xmlns:a16="http://schemas.microsoft.com/office/drawing/2014/main" id="{EAAF6701-C026-4133-A66E-4CD9606FE62E}"/>
              </a:ext>
            </a:extLst>
          </p:cNvPr>
          <p:cNvGraphicFramePr>
            <a:graphicFrameLocks noGrp="1"/>
          </p:cNvGraphicFramePr>
          <p:nvPr>
            <p:extLst>
              <p:ext uri="{D42A27DB-BD31-4B8C-83A1-F6EECF244321}">
                <p14:modId xmlns:p14="http://schemas.microsoft.com/office/powerpoint/2010/main" val="17573035"/>
              </p:ext>
            </p:extLst>
          </p:nvPr>
        </p:nvGraphicFramePr>
        <p:xfrm>
          <a:off x="3300046" y="4074384"/>
          <a:ext cx="5591907" cy="1001724"/>
        </p:xfrm>
        <a:graphic>
          <a:graphicData uri="http://schemas.openxmlformats.org/drawingml/2006/table">
            <a:tbl>
              <a:tblPr firstRow="1" firstCol="1" bandRow="1">
                <a:tableStyleId>{5C22544A-7EE6-4342-B048-85BDC9FD1C3A}</a:tableStyleId>
              </a:tblPr>
              <a:tblGrid>
                <a:gridCol w="876837">
                  <a:extLst>
                    <a:ext uri="{9D8B030D-6E8A-4147-A177-3AD203B41FA5}">
                      <a16:colId xmlns:a16="http://schemas.microsoft.com/office/drawing/2014/main" val="662092694"/>
                    </a:ext>
                  </a:extLst>
                </a:gridCol>
                <a:gridCol w="923161">
                  <a:extLst>
                    <a:ext uri="{9D8B030D-6E8A-4147-A177-3AD203B41FA5}">
                      <a16:colId xmlns:a16="http://schemas.microsoft.com/office/drawing/2014/main" val="291382322"/>
                    </a:ext>
                  </a:extLst>
                </a:gridCol>
                <a:gridCol w="923161">
                  <a:extLst>
                    <a:ext uri="{9D8B030D-6E8A-4147-A177-3AD203B41FA5}">
                      <a16:colId xmlns:a16="http://schemas.microsoft.com/office/drawing/2014/main" val="1380225355"/>
                    </a:ext>
                  </a:extLst>
                </a:gridCol>
                <a:gridCol w="1022426">
                  <a:extLst>
                    <a:ext uri="{9D8B030D-6E8A-4147-A177-3AD203B41FA5}">
                      <a16:colId xmlns:a16="http://schemas.microsoft.com/office/drawing/2014/main" val="3009890661"/>
                    </a:ext>
                  </a:extLst>
                </a:gridCol>
                <a:gridCol w="923161">
                  <a:extLst>
                    <a:ext uri="{9D8B030D-6E8A-4147-A177-3AD203B41FA5}">
                      <a16:colId xmlns:a16="http://schemas.microsoft.com/office/drawing/2014/main" val="762610562"/>
                    </a:ext>
                  </a:extLst>
                </a:gridCol>
                <a:gridCol w="923161">
                  <a:extLst>
                    <a:ext uri="{9D8B030D-6E8A-4147-A177-3AD203B41FA5}">
                      <a16:colId xmlns:a16="http://schemas.microsoft.com/office/drawing/2014/main" val="2713144244"/>
                    </a:ext>
                  </a:extLst>
                </a:gridCol>
              </a:tblGrid>
              <a:tr h="491970">
                <a:tc>
                  <a:txBody>
                    <a:bodyPr/>
                    <a:lstStyle/>
                    <a:p>
                      <a:pPr marL="0" marR="0" algn="l">
                        <a:lnSpc>
                          <a:spcPct val="150000"/>
                        </a:lnSpc>
                        <a:spcBef>
                          <a:spcPts val="0"/>
                        </a:spcBef>
                        <a:spcAft>
                          <a:spcPts val="0"/>
                        </a:spcAft>
                      </a:pPr>
                      <a:r>
                        <a:rPr lang="en-US" sz="1100">
                          <a:effectLst/>
                        </a:rPr>
                        <a:t>A*</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l">
                        <a:lnSpc>
                          <a:spcPct val="150000"/>
                        </a:lnSpc>
                        <a:spcBef>
                          <a:spcPts val="0"/>
                        </a:spcBef>
                        <a:spcAft>
                          <a:spcPts val="0"/>
                        </a:spcAft>
                      </a:pPr>
                      <a:r>
                        <a:rPr lang="en-US" sz="1100">
                          <a:effectLst/>
                        </a:rPr>
                        <a:t>0.097621</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l">
                        <a:lnSpc>
                          <a:spcPct val="150000"/>
                        </a:lnSpc>
                        <a:spcBef>
                          <a:spcPts val="0"/>
                        </a:spcBef>
                        <a:spcAft>
                          <a:spcPts val="0"/>
                        </a:spcAft>
                      </a:pPr>
                      <a:r>
                        <a:rPr lang="en-US" sz="1100">
                          <a:effectLst/>
                        </a:rPr>
                        <a:t>0.10302</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l">
                        <a:lnSpc>
                          <a:spcPct val="150000"/>
                        </a:lnSpc>
                        <a:spcBef>
                          <a:spcPts val="0"/>
                        </a:spcBef>
                        <a:spcAft>
                          <a:spcPts val="0"/>
                        </a:spcAft>
                      </a:pPr>
                      <a:r>
                        <a:rPr lang="en-US" sz="1100">
                          <a:effectLst/>
                        </a:rPr>
                        <a:t>0.122693</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l">
                        <a:lnSpc>
                          <a:spcPct val="150000"/>
                        </a:lnSpc>
                        <a:spcBef>
                          <a:spcPts val="0"/>
                        </a:spcBef>
                        <a:spcAft>
                          <a:spcPts val="0"/>
                        </a:spcAft>
                      </a:pPr>
                      <a:r>
                        <a:rPr lang="en-US" sz="1100">
                          <a:effectLst/>
                        </a:rPr>
                        <a:t>0.003681</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l">
                        <a:lnSpc>
                          <a:spcPct val="150000"/>
                        </a:lnSpc>
                        <a:spcBef>
                          <a:spcPts val="0"/>
                        </a:spcBef>
                        <a:spcAft>
                          <a:spcPts val="0"/>
                        </a:spcAft>
                      </a:pPr>
                      <a:r>
                        <a:rPr lang="en-US" sz="1100">
                          <a:effectLst/>
                        </a:rPr>
                        <a:t>0.065653</a:t>
                      </a:r>
                      <a:endParaRPr lang="en-US" sz="11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33952369"/>
                  </a:ext>
                </a:extLst>
              </a:tr>
              <a:tr h="509754">
                <a:tc>
                  <a:txBody>
                    <a:bodyPr/>
                    <a:lstStyle/>
                    <a:p>
                      <a:pPr marL="0" marR="0" algn="l">
                        <a:lnSpc>
                          <a:spcPct val="150000"/>
                        </a:lnSpc>
                        <a:spcBef>
                          <a:spcPts val="0"/>
                        </a:spcBef>
                        <a:spcAft>
                          <a:spcPts val="0"/>
                        </a:spcAft>
                      </a:pPr>
                      <a:r>
                        <a:rPr lang="en-US" sz="1100">
                          <a:effectLst/>
                        </a:rPr>
                        <a:t>A'</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l">
                        <a:lnSpc>
                          <a:spcPct val="150000"/>
                        </a:lnSpc>
                        <a:spcBef>
                          <a:spcPts val="0"/>
                        </a:spcBef>
                        <a:spcAft>
                          <a:spcPts val="0"/>
                        </a:spcAft>
                      </a:pPr>
                      <a:r>
                        <a:rPr lang="en-US" sz="1100">
                          <a:effectLst/>
                        </a:rPr>
                        <a:t>0.305162</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l">
                        <a:lnSpc>
                          <a:spcPct val="150000"/>
                        </a:lnSpc>
                        <a:spcBef>
                          <a:spcPts val="0"/>
                        </a:spcBef>
                        <a:spcAft>
                          <a:spcPts val="0"/>
                        </a:spcAft>
                      </a:pPr>
                      <a:r>
                        <a:rPr lang="en-US" sz="1100">
                          <a:effectLst/>
                        </a:rPr>
                        <a:t>0.020604</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l">
                        <a:lnSpc>
                          <a:spcPct val="150000"/>
                        </a:lnSpc>
                        <a:spcBef>
                          <a:spcPts val="0"/>
                        </a:spcBef>
                        <a:spcAft>
                          <a:spcPts val="0"/>
                        </a:spcAft>
                      </a:pPr>
                      <a:r>
                        <a:rPr lang="en-US" sz="1100">
                          <a:effectLst/>
                        </a:rPr>
                        <a:t>0.0584252</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l">
                        <a:lnSpc>
                          <a:spcPct val="150000"/>
                        </a:lnSpc>
                        <a:spcBef>
                          <a:spcPts val="0"/>
                        </a:spcBef>
                        <a:spcAft>
                          <a:spcPts val="0"/>
                        </a:spcAft>
                      </a:pPr>
                      <a:r>
                        <a:rPr lang="en-US" sz="1100">
                          <a:effectLst/>
                        </a:rPr>
                        <a:t>0.075085</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l">
                        <a:lnSpc>
                          <a:spcPct val="150000"/>
                        </a:lnSpc>
                        <a:spcBef>
                          <a:spcPts val="0"/>
                        </a:spcBef>
                        <a:spcAft>
                          <a:spcPts val="0"/>
                        </a:spcAft>
                      </a:pPr>
                      <a:r>
                        <a:rPr lang="en-US" sz="1100" dirty="0">
                          <a:effectLst/>
                        </a:rPr>
                        <a:t>0.026261</a:t>
                      </a:r>
                      <a:endParaRPr lang="en-US" sz="11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4254992359"/>
                  </a:ext>
                </a:extLst>
              </a:tr>
            </a:tbl>
          </a:graphicData>
        </a:graphic>
      </p:graphicFrame>
    </p:spTree>
    <p:extLst>
      <p:ext uri="{BB962C8B-B14F-4D97-AF65-F5344CB8AC3E}">
        <p14:creationId xmlns:p14="http://schemas.microsoft.com/office/powerpoint/2010/main" val="362312110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9E4D816-D016-4D80-9D52-0F2743F72A0C}"/>
              </a:ext>
            </a:extLst>
          </p:cNvPr>
          <p:cNvSpPr>
            <a:spLocks noGrp="1"/>
          </p:cNvSpPr>
          <p:nvPr>
            <p:ph type="sldNum" sz="quarter" idx="12"/>
          </p:nvPr>
        </p:nvSpPr>
        <p:spPr/>
        <p:txBody>
          <a:bodyPr/>
          <a:lstStyle/>
          <a:p>
            <a:fld id="{B873DB22-3EC6-4BBA-A9D0-7C0DAD5F8C35}" type="slidenum">
              <a:rPr lang="en-US" smtClean="0"/>
              <a:pPr/>
              <a:t>46</a:t>
            </a:fld>
            <a:endParaRPr lang="en-US" dirty="0"/>
          </a:p>
        </p:txBody>
      </p:sp>
      <p:sp>
        <p:nvSpPr>
          <p:cNvPr id="6" name="TextBox 5">
            <a:extLst>
              <a:ext uri="{FF2B5EF4-FFF2-40B4-BE49-F238E27FC236}">
                <a16:creationId xmlns:a16="http://schemas.microsoft.com/office/drawing/2014/main" id="{34D5E066-715E-4DE2-9A97-3CD7A45A31C2}"/>
              </a:ext>
            </a:extLst>
          </p:cNvPr>
          <p:cNvSpPr txBox="1"/>
          <p:nvPr/>
        </p:nvSpPr>
        <p:spPr>
          <a:xfrm>
            <a:off x="1627464" y="389702"/>
            <a:ext cx="7640274" cy="1288238"/>
          </a:xfrm>
          <a:prstGeom prst="rect">
            <a:avLst/>
          </a:prstGeom>
          <a:noFill/>
        </p:spPr>
        <p:txBody>
          <a:bodyPr wrap="square">
            <a:spAutoFit/>
          </a:bodyPr>
          <a:lstStyle/>
          <a:p>
            <a:pPr marL="0" marR="0">
              <a:lnSpc>
                <a:spcPct val="150000"/>
              </a:lnSpc>
              <a:spcBef>
                <a:spcPts val="0"/>
              </a:spcBef>
              <a:spcAft>
                <a:spcPts val="0"/>
              </a:spcAft>
            </a:pPr>
            <a:r>
              <a:rPr lang="en-US" sz="1800" dirty="0">
                <a:effectLst/>
                <a:latin typeface="Times New Roman" panose="02020603050405020304" pitchFamily="18" charset="0"/>
                <a:ea typeface="Times New Roman" panose="02020603050405020304" pitchFamily="18" charset="0"/>
              </a:rPr>
              <a:t>Step 4: Calculate the separation measures for each alternative as follows: </a:t>
            </a:r>
          </a:p>
          <a:p>
            <a:pPr marL="342900" marR="0" lvl="0" indent="-342900">
              <a:lnSpc>
                <a:spcPct val="150000"/>
              </a:lnSpc>
              <a:spcBef>
                <a:spcPts val="0"/>
              </a:spcBef>
              <a:spcAft>
                <a:spcPts val="0"/>
              </a:spcAft>
              <a:buFont typeface="Times New Roman" panose="02020603050405020304" pitchFamily="18" charset="0"/>
              <a:buChar char="•"/>
            </a:pPr>
            <a:r>
              <a:rPr lang="en-US" sz="1800" dirty="0">
                <a:effectLst/>
                <a:latin typeface="Times New Roman" panose="02020603050405020304" pitchFamily="18" charset="0"/>
                <a:ea typeface="Times New Roman" panose="02020603050405020304" pitchFamily="18" charset="0"/>
              </a:rPr>
              <a:t>The separation from the ideal alternative is:</a:t>
            </a:r>
          </a:p>
          <a:p>
            <a:pPr marL="0" marR="0">
              <a:lnSpc>
                <a:spcPct val="150000"/>
              </a:lnSpc>
              <a:spcBef>
                <a:spcPts val="0"/>
              </a:spcBef>
              <a:spcAft>
                <a:spcPts val="0"/>
              </a:spcAft>
            </a:pPr>
            <a:r>
              <a:rPr lang="en-US" sz="1800" dirty="0">
                <a:effectLst/>
                <a:latin typeface="Times New Roman" panose="02020603050405020304" pitchFamily="18" charset="0"/>
                <a:ea typeface="Times New Roman" panose="02020603050405020304" pitchFamily="18" charset="0"/>
              </a:rPr>
              <a:t>  	</a:t>
            </a:r>
            <a:r>
              <a:rPr lang="en-US" sz="1800" dirty="0">
                <a:effectLst/>
                <a:highlight>
                  <a:srgbClr val="FFFF00"/>
                </a:highlight>
                <a:latin typeface="Times New Roman" panose="02020603050405020304" pitchFamily="18" charset="0"/>
                <a:ea typeface="Times New Roman" panose="02020603050405020304" pitchFamily="18" charset="0"/>
              </a:rPr>
              <a:t>S</a:t>
            </a:r>
            <a:r>
              <a:rPr lang="en-US" sz="1800" baseline="-25000" dirty="0">
                <a:effectLst/>
                <a:highlight>
                  <a:srgbClr val="FFFF00"/>
                </a:highlight>
                <a:latin typeface="Times New Roman" panose="02020603050405020304" pitchFamily="18" charset="0"/>
                <a:ea typeface="Times New Roman" panose="02020603050405020304" pitchFamily="18" charset="0"/>
              </a:rPr>
              <a:t>i </a:t>
            </a:r>
            <a:r>
              <a:rPr lang="en-US" sz="1800" baseline="30000" dirty="0">
                <a:effectLst/>
                <a:highlight>
                  <a:srgbClr val="FFFF00"/>
                </a:highlight>
                <a:latin typeface="Times New Roman" panose="02020603050405020304" pitchFamily="18" charset="0"/>
                <a:ea typeface="Times New Roman" panose="02020603050405020304" pitchFamily="18" charset="0"/>
              </a:rPr>
              <a:t>*</a:t>
            </a:r>
            <a:r>
              <a:rPr lang="en-US" sz="1800" baseline="-25000" dirty="0">
                <a:effectLst/>
                <a:highlight>
                  <a:srgbClr val="FFFF00"/>
                </a:highlight>
                <a:latin typeface="Times New Roman" panose="02020603050405020304" pitchFamily="18" charset="0"/>
                <a:ea typeface="Times New Roman" panose="02020603050405020304" pitchFamily="18" charset="0"/>
              </a:rPr>
              <a:t> </a:t>
            </a:r>
            <a:r>
              <a:rPr lang="en-US" sz="1800" dirty="0">
                <a:effectLst/>
                <a:highlight>
                  <a:srgbClr val="FFFF00"/>
                </a:highlight>
                <a:latin typeface="Times New Roman" panose="02020603050405020304" pitchFamily="18" charset="0"/>
                <a:ea typeface="Times New Roman" panose="02020603050405020304" pitchFamily="18" charset="0"/>
              </a:rPr>
              <a:t>= [ </a:t>
            </a:r>
            <a:r>
              <a:rPr lang="en-US" sz="1800" dirty="0">
                <a:effectLst/>
                <a:highlight>
                  <a:srgbClr val="FFFF00"/>
                </a:highlight>
                <a:latin typeface="Times New Roman" panose="02020603050405020304" pitchFamily="18" charset="0"/>
                <a:ea typeface="Times New Roman" panose="02020603050405020304" pitchFamily="18" charset="0"/>
                <a:sym typeface="Symbol" panose="05050102010706020507" pitchFamily="18" charset="2"/>
              </a:rPr>
              <a:t></a:t>
            </a:r>
            <a:r>
              <a:rPr lang="en-US" sz="1800" dirty="0">
                <a:effectLst/>
                <a:highlight>
                  <a:srgbClr val="FFFF00"/>
                </a:highlight>
                <a:latin typeface="Times New Roman" panose="02020603050405020304" pitchFamily="18" charset="0"/>
                <a:ea typeface="Times New Roman" panose="02020603050405020304" pitchFamily="18" charset="0"/>
              </a:rPr>
              <a:t>j (</a:t>
            </a:r>
            <a:r>
              <a:rPr lang="en-US" sz="1800" dirty="0" err="1">
                <a:effectLst/>
                <a:highlight>
                  <a:srgbClr val="FFFF00"/>
                </a:highlight>
                <a:latin typeface="Times New Roman" panose="02020603050405020304" pitchFamily="18" charset="0"/>
                <a:ea typeface="Times New Roman" panose="02020603050405020304" pitchFamily="18" charset="0"/>
              </a:rPr>
              <a:t>v</a:t>
            </a:r>
            <a:r>
              <a:rPr lang="en-US" sz="1800" baseline="-25000" dirty="0" err="1">
                <a:effectLst/>
                <a:highlight>
                  <a:srgbClr val="FFFF00"/>
                </a:highlight>
                <a:latin typeface="Times New Roman" panose="02020603050405020304" pitchFamily="18" charset="0"/>
                <a:ea typeface="Times New Roman" panose="02020603050405020304" pitchFamily="18" charset="0"/>
              </a:rPr>
              <a:t>j</a:t>
            </a:r>
            <a:r>
              <a:rPr lang="en-US" sz="1800" baseline="30000" dirty="0">
                <a:effectLst/>
                <a:highlight>
                  <a:srgbClr val="FFFF00"/>
                </a:highlight>
                <a:latin typeface="Times New Roman" panose="02020603050405020304" pitchFamily="18" charset="0"/>
                <a:ea typeface="Times New Roman" panose="02020603050405020304" pitchFamily="18" charset="0"/>
              </a:rPr>
              <a:t>*</a:t>
            </a:r>
            <a:r>
              <a:rPr lang="en-US" sz="1800" dirty="0">
                <a:effectLst/>
                <a:highlight>
                  <a:srgbClr val="FFFF00"/>
                </a:highlight>
                <a:latin typeface="Times New Roman" panose="02020603050405020304" pitchFamily="18" charset="0"/>
                <a:ea typeface="Times New Roman" panose="02020603050405020304" pitchFamily="18" charset="0"/>
              </a:rPr>
              <a:t>– </a:t>
            </a:r>
            <a:r>
              <a:rPr lang="en-US" sz="1800" dirty="0" err="1">
                <a:effectLst/>
                <a:highlight>
                  <a:srgbClr val="FFFF00"/>
                </a:highlight>
                <a:latin typeface="Times New Roman" panose="02020603050405020304" pitchFamily="18" charset="0"/>
                <a:ea typeface="Times New Roman" panose="02020603050405020304" pitchFamily="18" charset="0"/>
              </a:rPr>
              <a:t>v</a:t>
            </a:r>
            <a:r>
              <a:rPr lang="en-US" sz="1800" baseline="-25000" dirty="0" err="1">
                <a:effectLst/>
                <a:highlight>
                  <a:srgbClr val="FFFF00"/>
                </a:highlight>
                <a:latin typeface="Times New Roman" panose="02020603050405020304" pitchFamily="18" charset="0"/>
                <a:ea typeface="Times New Roman" panose="02020603050405020304" pitchFamily="18" charset="0"/>
              </a:rPr>
              <a:t>ij</a:t>
            </a:r>
            <a:r>
              <a:rPr lang="en-US" sz="1800" dirty="0">
                <a:effectLst/>
                <a:highlight>
                  <a:srgbClr val="FFFF00"/>
                </a:highlight>
                <a:latin typeface="Times New Roman" panose="02020603050405020304" pitchFamily="18" charset="0"/>
                <a:ea typeface="Times New Roman" panose="02020603050405020304" pitchFamily="18" charset="0"/>
              </a:rPr>
              <a:t>)</a:t>
            </a:r>
            <a:r>
              <a:rPr lang="en-US" sz="1800" baseline="30000" dirty="0">
                <a:effectLst/>
                <a:highlight>
                  <a:srgbClr val="FFFF00"/>
                </a:highlight>
                <a:latin typeface="Times New Roman" panose="02020603050405020304" pitchFamily="18" charset="0"/>
                <a:ea typeface="Times New Roman" panose="02020603050405020304" pitchFamily="18" charset="0"/>
              </a:rPr>
              <a:t>2 </a:t>
            </a:r>
            <a:r>
              <a:rPr lang="en-US" sz="1800" dirty="0">
                <a:effectLst/>
                <a:highlight>
                  <a:srgbClr val="FFFF00"/>
                </a:highlight>
                <a:latin typeface="Times New Roman" panose="02020603050405020304" pitchFamily="18" charset="0"/>
                <a:ea typeface="Times New Roman" panose="02020603050405020304" pitchFamily="18" charset="0"/>
              </a:rPr>
              <a:t>] </a:t>
            </a:r>
            <a:r>
              <a:rPr lang="en-US" sz="1800" baseline="30000" dirty="0">
                <a:effectLst/>
                <a:highlight>
                  <a:srgbClr val="FFFF00"/>
                </a:highlight>
                <a:latin typeface="Times New Roman" panose="02020603050405020304" pitchFamily="18" charset="0"/>
                <a:ea typeface="Times New Roman" panose="02020603050405020304" pitchFamily="18" charset="0"/>
              </a:rPr>
              <a:t>½		 </a:t>
            </a:r>
            <a:r>
              <a:rPr lang="en-US" sz="1800" dirty="0" err="1">
                <a:effectLst/>
                <a:highlight>
                  <a:srgbClr val="FFFF00"/>
                </a:highlight>
                <a:latin typeface="Times New Roman" panose="02020603050405020304" pitchFamily="18" charset="0"/>
                <a:ea typeface="Times New Roman" panose="02020603050405020304" pitchFamily="18" charset="0"/>
              </a:rPr>
              <a:t>i</a:t>
            </a:r>
            <a:r>
              <a:rPr lang="en-US" sz="1800" dirty="0">
                <a:effectLst/>
                <a:highlight>
                  <a:srgbClr val="FFFF00"/>
                </a:highlight>
                <a:latin typeface="Times New Roman" panose="02020603050405020304" pitchFamily="18" charset="0"/>
                <a:ea typeface="Times New Roman" panose="02020603050405020304" pitchFamily="18" charset="0"/>
              </a:rPr>
              <a:t> = 1, …, m</a:t>
            </a:r>
            <a:r>
              <a:rPr lang="en-US" sz="1800" baseline="30000" dirty="0">
                <a:effectLst/>
                <a:latin typeface="Times New Roman" panose="02020603050405020304" pitchFamily="18" charset="0"/>
                <a:ea typeface="Times New Roman" panose="02020603050405020304" pitchFamily="18" charset="0"/>
              </a:rPr>
              <a:t>       </a:t>
            </a:r>
            <a:endParaRPr lang="en-US" sz="1800" dirty="0">
              <a:effectLst/>
              <a:latin typeface="Times New Roman" panose="02020603050405020304" pitchFamily="18" charset="0"/>
              <a:ea typeface="Times New Roman" panose="02020603050405020304" pitchFamily="18" charset="0"/>
            </a:endParaRPr>
          </a:p>
        </p:txBody>
      </p:sp>
      <p:graphicFrame>
        <p:nvGraphicFramePr>
          <p:cNvPr id="7" name="Table 6">
            <a:extLst>
              <a:ext uri="{FF2B5EF4-FFF2-40B4-BE49-F238E27FC236}">
                <a16:creationId xmlns:a16="http://schemas.microsoft.com/office/drawing/2014/main" id="{B698125D-DE28-4E3D-BC46-7C9AAC5C3389}"/>
              </a:ext>
            </a:extLst>
          </p:cNvPr>
          <p:cNvGraphicFramePr>
            <a:graphicFrameLocks noGrp="1"/>
          </p:cNvGraphicFramePr>
          <p:nvPr>
            <p:extLst>
              <p:ext uri="{D42A27DB-BD31-4B8C-83A1-F6EECF244321}">
                <p14:modId xmlns:p14="http://schemas.microsoft.com/office/powerpoint/2010/main" val="1602463087"/>
              </p:ext>
            </p:extLst>
          </p:nvPr>
        </p:nvGraphicFramePr>
        <p:xfrm>
          <a:off x="3105641" y="2627612"/>
          <a:ext cx="5980718" cy="2807652"/>
        </p:xfrm>
        <a:graphic>
          <a:graphicData uri="http://schemas.openxmlformats.org/drawingml/2006/table">
            <a:tbl>
              <a:tblPr firstRow="1" firstCol="1" bandRow="1">
                <a:tableStyleId>{5C22544A-7EE6-4342-B048-85BDC9FD1C3A}</a:tableStyleId>
              </a:tblPr>
              <a:tblGrid>
                <a:gridCol w="845275">
                  <a:extLst>
                    <a:ext uri="{9D8B030D-6E8A-4147-A177-3AD203B41FA5}">
                      <a16:colId xmlns:a16="http://schemas.microsoft.com/office/drawing/2014/main" val="162639774"/>
                    </a:ext>
                  </a:extLst>
                </a:gridCol>
                <a:gridCol w="765532">
                  <a:extLst>
                    <a:ext uri="{9D8B030D-6E8A-4147-A177-3AD203B41FA5}">
                      <a16:colId xmlns:a16="http://schemas.microsoft.com/office/drawing/2014/main" val="209359513"/>
                    </a:ext>
                  </a:extLst>
                </a:gridCol>
                <a:gridCol w="765532">
                  <a:extLst>
                    <a:ext uri="{9D8B030D-6E8A-4147-A177-3AD203B41FA5}">
                      <a16:colId xmlns:a16="http://schemas.microsoft.com/office/drawing/2014/main" val="3947787782"/>
                    </a:ext>
                  </a:extLst>
                </a:gridCol>
                <a:gridCol w="765532">
                  <a:extLst>
                    <a:ext uri="{9D8B030D-6E8A-4147-A177-3AD203B41FA5}">
                      <a16:colId xmlns:a16="http://schemas.microsoft.com/office/drawing/2014/main" val="2350176449"/>
                    </a:ext>
                  </a:extLst>
                </a:gridCol>
                <a:gridCol w="765532">
                  <a:extLst>
                    <a:ext uri="{9D8B030D-6E8A-4147-A177-3AD203B41FA5}">
                      <a16:colId xmlns:a16="http://schemas.microsoft.com/office/drawing/2014/main" val="2529960955"/>
                    </a:ext>
                  </a:extLst>
                </a:gridCol>
                <a:gridCol w="749583">
                  <a:extLst>
                    <a:ext uri="{9D8B030D-6E8A-4147-A177-3AD203B41FA5}">
                      <a16:colId xmlns:a16="http://schemas.microsoft.com/office/drawing/2014/main" val="4061035767"/>
                    </a:ext>
                  </a:extLst>
                </a:gridCol>
                <a:gridCol w="1323732">
                  <a:extLst>
                    <a:ext uri="{9D8B030D-6E8A-4147-A177-3AD203B41FA5}">
                      <a16:colId xmlns:a16="http://schemas.microsoft.com/office/drawing/2014/main" val="3362779294"/>
                    </a:ext>
                  </a:extLst>
                </a:gridCol>
              </a:tblGrid>
              <a:tr h="467942">
                <a:tc>
                  <a:txBody>
                    <a:bodyPr/>
                    <a:lstStyle/>
                    <a:p>
                      <a:pPr marL="0" marR="0">
                        <a:lnSpc>
                          <a:spcPct val="150000"/>
                        </a:lnSpc>
                        <a:spcBef>
                          <a:spcPts val="0"/>
                        </a:spcBef>
                        <a:spcAft>
                          <a:spcPts val="0"/>
                        </a:spcAft>
                      </a:pPr>
                      <a:r>
                        <a:rPr lang="en-US" sz="1050">
                          <a:effectLst/>
                        </a:rPr>
                        <a:t> </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050">
                          <a:effectLst/>
                        </a:rPr>
                        <a:t>COST</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050">
                          <a:effectLst/>
                        </a:rPr>
                        <a:t>VTPM</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050">
                          <a:effectLst/>
                        </a:rPr>
                        <a:t>CP</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050">
                          <a:effectLst/>
                        </a:rPr>
                        <a:t>EE</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050">
                          <a:effectLst/>
                        </a:rPr>
                        <a:t>DE</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050">
                          <a:effectLst/>
                        </a:rPr>
                        <a:t>S*=(∑vj*vij)^0.5</a:t>
                      </a:r>
                      <a:endParaRPr lang="en-US" sz="11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163309762"/>
                  </a:ext>
                </a:extLst>
              </a:tr>
              <a:tr h="467942">
                <a:tc>
                  <a:txBody>
                    <a:bodyPr/>
                    <a:lstStyle/>
                    <a:p>
                      <a:pPr marL="0" marR="0">
                        <a:lnSpc>
                          <a:spcPct val="150000"/>
                        </a:lnSpc>
                        <a:spcBef>
                          <a:spcPts val="0"/>
                        </a:spcBef>
                        <a:spcAft>
                          <a:spcPts val="0"/>
                        </a:spcAft>
                      </a:pPr>
                      <a:r>
                        <a:rPr lang="en-US" sz="1050">
                          <a:effectLst/>
                        </a:rPr>
                        <a:t>FC6601</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050">
                          <a:effectLst/>
                        </a:rPr>
                        <a:t>0</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050">
                          <a:effectLst/>
                        </a:rPr>
                        <a:t>0.006792</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050">
                          <a:effectLst/>
                        </a:rPr>
                        <a:t>0.00413</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050">
                          <a:effectLst/>
                        </a:rPr>
                        <a:t>0.002289</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050">
                          <a:effectLst/>
                        </a:rPr>
                        <a:t>0.00069</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050">
                          <a:effectLst/>
                        </a:rPr>
                        <a:t>0.117906435</a:t>
                      </a:r>
                      <a:endParaRPr lang="en-US" sz="11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970157155"/>
                  </a:ext>
                </a:extLst>
              </a:tr>
              <a:tr h="467942">
                <a:tc>
                  <a:txBody>
                    <a:bodyPr/>
                    <a:lstStyle/>
                    <a:p>
                      <a:pPr marL="0" marR="0">
                        <a:lnSpc>
                          <a:spcPct val="150000"/>
                        </a:lnSpc>
                        <a:spcBef>
                          <a:spcPts val="0"/>
                        </a:spcBef>
                        <a:spcAft>
                          <a:spcPts val="0"/>
                        </a:spcAft>
                      </a:pPr>
                      <a:r>
                        <a:rPr lang="en-US" sz="1050">
                          <a:effectLst/>
                        </a:rPr>
                        <a:t>CRANE764</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050">
                          <a:effectLst/>
                        </a:rPr>
                        <a:t>0.009466</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050">
                          <a:effectLst/>
                        </a:rPr>
                        <a:t>0.001698</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050">
                          <a:effectLst/>
                        </a:rPr>
                        <a:t>0.002466</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050">
                          <a:effectLst/>
                        </a:rPr>
                        <a:t>0.001097</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050">
                          <a:effectLst/>
                        </a:rPr>
                        <a:t>0.001552</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050">
                          <a:effectLst/>
                        </a:rPr>
                        <a:t>0.127592154</a:t>
                      </a:r>
                      <a:endParaRPr lang="en-US" sz="11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916621012"/>
                  </a:ext>
                </a:extLst>
              </a:tr>
              <a:tr h="467942">
                <a:tc>
                  <a:txBody>
                    <a:bodyPr/>
                    <a:lstStyle/>
                    <a:p>
                      <a:pPr marL="0" marR="0">
                        <a:lnSpc>
                          <a:spcPct val="150000"/>
                        </a:lnSpc>
                        <a:spcBef>
                          <a:spcPts val="0"/>
                        </a:spcBef>
                        <a:spcAft>
                          <a:spcPts val="0"/>
                        </a:spcAft>
                      </a:pPr>
                      <a:r>
                        <a:rPr lang="en-US" sz="1050">
                          <a:effectLst/>
                        </a:rPr>
                        <a:t>SEL40</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050">
                          <a:effectLst/>
                        </a:rPr>
                        <a:t>0.043073</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050">
                          <a:effectLst/>
                        </a:rPr>
                        <a:t>0.001698</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050">
                          <a:effectLst/>
                        </a:rPr>
                        <a:t>0</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050">
                          <a:effectLst/>
                        </a:rPr>
                        <a:t>0</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050">
                          <a:effectLst/>
                        </a:rPr>
                        <a:t>0.000172</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050">
                          <a:effectLst/>
                        </a:rPr>
                        <a:t>0.211999722</a:t>
                      </a:r>
                      <a:endParaRPr lang="en-US" sz="11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782940676"/>
                  </a:ext>
                </a:extLst>
              </a:tr>
              <a:tr h="467942">
                <a:tc>
                  <a:txBody>
                    <a:bodyPr/>
                    <a:lstStyle/>
                    <a:p>
                      <a:pPr marL="0" marR="0">
                        <a:lnSpc>
                          <a:spcPct val="150000"/>
                        </a:lnSpc>
                        <a:spcBef>
                          <a:spcPts val="0"/>
                        </a:spcBef>
                        <a:spcAft>
                          <a:spcPts val="0"/>
                        </a:spcAft>
                      </a:pPr>
                      <a:r>
                        <a:rPr lang="en-US" sz="1050">
                          <a:effectLst/>
                        </a:rPr>
                        <a:t>35890117</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050">
                          <a:effectLst/>
                        </a:rPr>
                        <a:t>0.040023</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050">
                          <a:effectLst/>
                        </a:rPr>
                        <a:t>0.001698</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050">
                          <a:effectLst/>
                        </a:rPr>
                        <a:t>0.00291</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050">
                          <a:effectLst/>
                        </a:rPr>
                        <a:t>0.000217</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050">
                          <a:effectLst/>
                        </a:rPr>
                        <a:t>0.001552</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050">
                          <a:effectLst/>
                        </a:rPr>
                        <a:t>0.215405551</a:t>
                      </a:r>
                      <a:endParaRPr lang="en-US" sz="11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452032769"/>
                  </a:ext>
                </a:extLst>
              </a:tr>
              <a:tr h="467942">
                <a:tc>
                  <a:txBody>
                    <a:bodyPr/>
                    <a:lstStyle/>
                    <a:p>
                      <a:pPr marL="0" marR="0">
                        <a:lnSpc>
                          <a:spcPct val="150000"/>
                        </a:lnSpc>
                        <a:spcBef>
                          <a:spcPts val="0"/>
                        </a:spcBef>
                        <a:spcAft>
                          <a:spcPts val="0"/>
                        </a:spcAft>
                      </a:pPr>
                      <a:r>
                        <a:rPr lang="en-US" sz="1050">
                          <a:effectLst/>
                        </a:rPr>
                        <a:t>ZG-CSC</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050">
                          <a:effectLst/>
                        </a:rPr>
                        <a:t>0.002153</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050">
                          <a:effectLst/>
                        </a:rPr>
                        <a:t>0</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050">
                          <a:effectLst/>
                        </a:rPr>
                        <a:t>0.000243</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050">
                          <a:effectLst/>
                        </a:rPr>
                        <a:t>0.005099</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050">
                          <a:effectLst/>
                        </a:rPr>
                        <a:t>0</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050" dirty="0">
                          <a:effectLst/>
                        </a:rPr>
                        <a:t>0.086570976</a:t>
                      </a:r>
                      <a:endParaRPr lang="en-US" sz="11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665947037"/>
                  </a:ext>
                </a:extLst>
              </a:tr>
            </a:tbl>
          </a:graphicData>
        </a:graphic>
      </p:graphicFrame>
    </p:spTree>
    <p:extLst>
      <p:ext uri="{BB962C8B-B14F-4D97-AF65-F5344CB8AC3E}">
        <p14:creationId xmlns:p14="http://schemas.microsoft.com/office/powerpoint/2010/main" val="13068864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6A0909F-F649-4EB0-BA3E-29251428395B}"/>
              </a:ext>
            </a:extLst>
          </p:cNvPr>
          <p:cNvSpPr>
            <a:spLocks noGrp="1"/>
          </p:cNvSpPr>
          <p:nvPr>
            <p:ph type="sldNum" sz="quarter" idx="12"/>
          </p:nvPr>
        </p:nvSpPr>
        <p:spPr/>
        <p:txBody>
          <a:bodyPr/>
          <a:lstStyle/>
          <a:p>
            <a:fld id="{B873DB22-3EC6-4BBA-A9D0-7C0DAD5F8C35}" type="slidenum">
              <a:rPr lang="en-US" smtClean="0"/>
              <a:pPr/>
              <a:t>47</a:t>
            </a:fld>
            <a:endParaRPr lang="en-US" dirty="0"/>
          </a:p>
        </p:txBody>
      </p:sp>
      <p:sp>
        <p:nvSpPr>
          <p:cNvPr id="6" name="TextBox 5">
            <a:extLst>
              <a:ext uri="{FF2B5EF4-FFF2-40B4-BE49-F238E27FC236}">
                <a16:creationId xmlns:a16="http://schemas.microsoft.com/office/drawing/2014/main" id="{C4A894B5-5340-47B2-BA67-357434ECC19A}"/>
              </a:ext>
            </a:extLst>
          </p:cNvPr>
          <p:cNvSpPr txBox="1"/>
          <p:nvPr/>
        </p:nvSpPr>
        <p:spPr>
          <a:xfrm>
            <a:off x="1501629" y="586965"/>
            <a:ext cx="7216729" cy="872739"/>
          </a:xfrm>
          <a:prstGeom prst="rect">
            <a:avLst/>
          </a:prstGeom>
          <a:noFill/>
        </p:spPr>
        <p:txBody>
          <a:bodyPr wrap="square">
            <a:spAutoFit/>
          </a:bodyPr>
          <a:lstStyle/>
          <a:p>
            <a:pPr marL="342900" marR="0" lvl="0" indent="-342900" rtl="0">
              <a:lnSpc>
                <a:spcPct val="150000"/>
              </a:lnSpc>
              <a:spcBef>
                <a:spcPts val="0"/>
              </a:spcBef>
              <a:spcAft>
                <a:spcPts val="0"/>
              </a:spcAft>
              <a:buFont typeface="Times New Roman" panose="02020603050405020304" pitchFamily="18" charset="0"/>
              <a:buChar char="•"/>
            </a:pPr>
            <a:r>
              <a:rPr lang="en-US" sz="1800" dirty="0">
                <a:effectLst/>
                <a:latin typeface="Times New Roman" panose="02020603050405020304" pitchFamily="18" charset="0"/>
                <a:ea typeface="Times New Roman" panose="02020603050405020304" pitchFamily="18" charset="0"/>
              </a:rPr>
              <a:t>Similarly, the separation from the negative ideal alternative is:</a:t>
            </a:r>
          </a:p>
          <a:p>
            <a:pPr marL="0" marR="0">
              <a:lnSpc>
                <a:spcPct val="150000"/>
              </a:lnSpc>
              <a:spcBef>
                <a:spcPts val="0"/>
              </a:spcBef>
              <a:spcAft>
                <a:spcPts val="0"/>
              </a:spcAft>
            </a:pPr>
            <a:r>
              <a:rPr lang="en-US" sz="1800" dirty="0">
                <a:effectLst/>
                <a:latin typeface="Times New Roman" panose="02020603050405020304" pitchFamily="18" charset="0"/>
                <a:ea typeface="Times New Roman" panose="02020603050405020304" pitchFamily="18" charset="0"/>
              </a:rPr>
              <a:t>   	</a:t>
            </a:r>
            <a:r>
              <a:rPr lang="en-US" sz="1800" dirty="0" err="1">
                <a:effectLst/>
                <a:highlight>
                  <a:srgbClr val="FFFF00"/>
                </a:highlight>
                <a:latin typeface="Times New Roman" panose="02020603050405020304" pitchFamily="18" charset="0"/>
                <a:ea typeface="Times New Roman" panose="02020603050405020304" pitchFamily="18" charset="0"/>
              </a:rPr>
              <a:t>S'</a:t>
            </a:r>
            <a:r>
              <a:rPr lang="en-US" sz="1800" baseline="-25000" dirty="0" err="1">
                <a:effectLst/>
                <a:highlight>
                  <a:srgbClr val="FFFF00"/>
                </a:highlight>
                <a:latin typeface="Times New Roman" panose="02020603050405020304" pitchFamily="18" charset="0"/>
                <a:ea typeface="Times New Roman" panose="02020603050405020304" pitchFamily="18" charset="0"/>
              </a:rPr>
              <a:t>i</a:t>
            </a:r>
            <a:r>
              <a:rPr lang="en-US" sz="1800" baseline="-25000" dirty="0">
                <a:effectLst/>
                <a:highlight>
                  <a:srgbClr val="FFFF00"/>
                </a:highlight>
                <a:latin typeface="Times New Roman" panose="02020603050405020304" pitchFamily="18" charset="0"/>
                <a:ea typeface="Times New Roman" panose="02020603050405020304" pitchFamily="18" charset="0"/>
              </a:rPr>
              <a:t> </a:t>
            </a:r>
            <a:r>
              <a:rPr lang="en-US" sz="1800" dirty="0">
                <a:effectLst/>
                <a:highlight>
                  <a:srgbClr val="FFFF00"/>
                </a:highlight>
                <a:latin typeface="Times New Roman" panose="02020603050405020304" pitchFamily="18" charset="0"/>
                <a:ea typeface="Times New Roman" panose="02020603050405020304" pitchFamily="18" charset="0"/>
              </a:rPr>
              <a:t>= [ </a:t>
            </a:r>
            <a:r>
              <a:rPr lang="en-US" sz="1800" dirty="0">
                <a:effectLst/>
                <a:highlight>
                  <a:srgbClr val="FFFF00"/>
                </a:highlight>
                <a:latin typeface="Times New Roman" panose="02020603050405020304" pitchFamily="18" charset="0"/>
                <a:ea typeface="Times New Roman" panose="02020603050405020304" pitchFamily="18" charset="0"/>
                <a:sym typeface="Symbol" panose="05050102010706020507" pitchFamily="18" charset="2"/>
              </a:rPr>
              <a:t></a:t>
            </a:r>
            <a:r>
              <a:rPr lang="en-US" sz="1800" dirty="0">
                <a:effectLst/>
                <a:highlight>
                  <a:srgbClr val="FFFF00"/>
                </a:highlight>
                <a:latin typeface="Times New Roman" panose="02020603050405020304" pitchFamily="18" charset="0"/>
                <a:ea typeface="Times New Roman" panose="02020603050405020304" pitchFamily="18" charset="0"/>
              </a:rPr>
              <a:t>j (</a:t>
            </a:r>
            <a:r>
              <a:rPr lang="en-US" sz="1800" dirty="0" err="1">
                <a:effectLst/>
                <a:highlight>
                  <a:srgbClr val="FFFF00"/>
                </a:highlight>
                <a:latin typeface="Times New Roman" panose="02020603050405020304" pitchFamily="18" charset="0"/>
                <a:ea typeface="Times New Roman" panose="02020603050405020304" pitchFamily="18" charset="0"/>
              </a:rPr>
              <a:t>v</a:t>
            </a:r>
            <a:r>
              <a:rPr lang="en-US" sz="1800" baseline="-25000" dirty="0" err="1">
                <a:effectLst/>
                <a:highlight>
                  <a:srgbClr val="FFFF00"/>
                </a:highlight>
                <a:latin typeface="Times New Roman" panose="02020603050405020304" pitchFamily="18" charset="0"/>
                <a:ea typeface="Times New Roman" panose="02020603050405020304" pitchFamily="18" charset="0"/>
              </a:rPr>
              <a:t>j</a:t>
            </a:r>
            <a:r>
              <a:rPr lang="en-US" sz="1800" dirty="0">
                <a:effectLst/>
                <a:highlight>
                  <a:srgbClr val="FFFF00"/>
                </a:highlight>
                <a:latin typeface="Times New Roman" panose="02020603050405020304" pitchFamily="18" charset="0"/>
                <a:ea typeface="Times New Roman" panose="02020603050405020304" pitchFamily="18" charset="0"/>
              </a:rPr>
              <a:t>' – </a:t>
            </a:r>
            <a:r>
              <a:rPr lang="en-US" sz="1800" dirty="0" err="1">
                <a:effectLst/>
                <a:highlight>
                  <a:srgbClr val="FFFF00"/>
                </a:highlight>
                <a:latin typeface="Times New Roman" panose="02020603050405020304" pitchFamily="18" charset="0"/>
                <a:ea typeface="Times New Roman" panose="02020603050405020304" pitchFamily="18" charset="0"/>
              </a:rPr>
              <a:t>v</a:t>
            </a:r>
            <a:r>
              <a:rPr lang="en-US" sz="1800" baseline="-25000" dirty="0" err="1">
                <a:effectLst/>
                <a:highlight>
                  <a:srgbClr val="FFFF00"/>
                </a:highlight>
                <a:latin typeface="Times New Roman" panose="02020603050405020304" pitchFamily="18" charset="0"/>
                <a:ea typeface="Times New Roman" panose="02020603050405020304" pitchFamily="18" charset="0"/>
              </a:rPr>
              <a:t>ij</a:t>
            </a:r>
            <a:r>
              <a:rPr lang="en-US" sz="1800" dirty="0">
                <a:effectLst/>
                <a:highlight>
                  <a:srgbClr val="FFFF00"/>
                </a:highlight>
                <a:latin typeface="Times New Roman" panose="02020603050405020304" pitchFamily="18" charset="0"/>
                <a:ea typeface="Times New Roman" panose="02020603050405020304" pitchFamily="18" charset="0"/>
              </a:rPr>
              <a:t>)</a:t>
            </a:r>
            <a:r>
              <a:rPr lang="en-US" sz="1800" baseline="30000" dirty="0">
                <a:effectLst/>
                <a:highlight>
                  <a:srgbClr val="FFFF00"/>
                </a:highlight>
                <a:latin typeface="Times New Roman" panose="02020603050405020304" pitchFamily="18" charset="0"/>
                <a:ea typeface="Times New Roman" panose="02020603050405020304" pitchFamily="18" charset="0"/>
              </a:rPr>
              <a:t>2 </a:t>
            </a:r>
            <a:r>
              <a:rPr lang="en-US" sz="1800" dirty="0">
                <a:effectLst/>
                <a:highlight>
                  <a:srgbClr val="FFFF00"/>
                </a:highlight>
                <a:latin typeface="Times New Roman" panose="02020603050405020304" pitchFamily="18" charset="0"/>
                <a:ea typeface="Times New Roman" panose="02020603050405020304" pitchFamily="18" charset="0"/>
              </a:rPr>
              <a:t>] </a:t>
            </a:r>
            <a:r>
              <a:rPr lang="en-US" sz="1800" baseline="30000" dirty="0">
                <a:effectLst/>
                <a:highlight>
                  <a:srgbClr val="FFFF00"/>
                </a:highlight>
                <a:latin typeface="Times New Roman" panose="02020603050405020304" pitchFamily="18" charset="0"/>
                <a:ea typeface="Times New Roman" panose="02020603050405020304" pitchFamily="18" charset="0"/>
              </a:rPr>
              <a:t>½		 </a:t>
            </a:r>
            <a:r>
              <a:rPr lang="en-US" sz="1800" dirty="0" err="1">
                <a:effectLst/>
                <a:highlight>
                  <a:srgbClr val="FFFF00"/>
                </a:highlight>
                <a:latin typeface="Times New Roman" panose="02020603050405020304" pitchFamily="18" charset="0"/>
                <a:ea typeface="Times New Roman" panose="02020603050405020304" pitchFamily="18" charset="0"/>
              </a:rPr>
              <a:t>i</a:t>
            </a:r>
            <a:r>
              <a:rPr lang="en-US" sz="1800" dirty="0">
                <a:effectLst/>
                <a:highlight>
                  <a:srgbClr val="FFFF00"/>
                </a:highlight>
                <a:latin typeface="Times New Roman" panose="02020603050405020304" pitchFamily="18" charset="0"/>
                <a:ea typeface="Times New Roman" panose="02020603050405020304" pitchFamily="18" charset="0"/>
              </a:rPr>
              <a:t> = 1, …, m</a:t>
            </a:r>
            <a:endParaRPr lang="en-US" sz="1800" dirty="0">
              <a:effectLst/>
              <a:latin typeface="Times New Roman" panose="02020603050405020304" pitchFamily="18" charset="0"/>
              <a:ea typeface="Times New Roman" panose="02020603050405020304" pitchFamily="18" charset="0"/>
            </a:endParaRPr>
          </a:p>
        </p:txBody>
      </p:sp>
      <p:graphicFrame>
        <p:nvGraphicFramePr>
          <p:cNvPr id="7" name="Table 6">
            <a:extLst>
              <a:ext uri="{FF2B5EF4-FFF2-40B4-BE49-F238E27FC236}">
                <a16:creationId xmlns:a16="http://schemas.microsoft.com/office/drawing/2014/main" id="{7AF7EE66-5B9B-40E5-BEFF-1B565656F29A}"/>
              </a:ext>
            </a:extLst>
          </p:cNvPr>
          <p:cNvGraphicFramePr>
            <a:graphicFrameLocks noGrp="1"/>
          </p:cNvGraphicFramePr>
          <p:nvPr>
            <p:extLst>
              <p:ext uri="{D42A27DB-BD31-4B8C-83A1-F6EECF244321}">
                <p14:modId xmlns:p14="http://schemas.microsoft.com/office/powerpoint/2010/main" val="2601771540"/>
              </p:ext>
            </p:extLst>
          </p:nvPr>
        </p:nvGraphicFramePr>
        <p:xfrm>
          <a:off x="2933997" y="2090712"/>
          <a:ext cx="6324006" cy="3079167"/>
        </p:xfrm>
        <a:graphic>
          <a:graphicData uri="http://schemas.openxmlformats.org/drawingml/2006/table">
            <a:tbl>
              <a:tblPr firstRow="1" firstCol="1" bandRow="1">
                <a:tableStyleId>{5C22544A-7EE6-4342-B048-85BDC9FD1C3A}</a:tableStyleId>
              </a:tblPr>
              <a:tblGrid>
                <a:gridCol w="838286">
                  <a:extLst>
                    <a:ext uri="{9D8B030D-6E8A-4147-A177-3AD203B41FA5}">
                      <a16:colId xmlns:a16="http://schemas.microsoft.com/office/drawing/2014/main" val="3055930700"/>
                    </a:ext>
                  </a:extLst>
                </a:gridCol>
                <a:gridCol w="822858">
                  <a:extLst>
                    <a:ext uri="{9D8B030D-6E8A-4147-A177-3AD203B41FA5}">
                      <a16:colId xmlns:a16="http://schemas.microsoft.com/office/drawing/2014/main" val="2711113721"/>
                    </a:ext>
                  </a:extLst>
                </a:gridCol>
                <a:gridCol w="822858">
                  <a:extLst>
                    <a:ext uri="{9D8B030D-6E8A-4147-A177-3AD203B41FA5}">
                      <a16:colId xmlns:a16="http://schemas.microsoft.com/office/drawing/2014/main" val="2863759627"/>
                    </a:ext>
                  </a:extLst>
                </a:gridCol>
                <a:gridCol w="822858">
                  <a:extLst>
                    <a:ext uri="{9D8B030D-6E8A-4147-A177-3AD203B41FA5}">
                      <a16:colId xmlns:a16="http://schemas.microsoft.com/office/drawing/2014/main" val="1609296222"/>
                    </a:ext>
                  </a:extLst>
                </a:gridCol>
                <a:gridCol w="822858">
                  <a:extLst>
                    <a:ext uri="{9D8B030D-6E8A-4147-A177-3AD203B41FA5}">
                      <a16:colId xmlns:a16="http://schemas.microsoft.com/office/drawing/2014/main" val="1893237000"/>
                    </a:ext>
                  </a:extLst>
                </a:gridCol>
                <a:gridCol w="822858">
                  <a:extLst>
                    <a:ext uri="{9D8B030D-6E8A-4147-A177-3AD203B41FA5}">
                      <a16:colId xmlns:a16="http://schemas.microsoft.com/office/drawing/2014/main" val="214733531"/>
                    </a:ext>
                  </a:extLst>
                </a:gridCol>
                <a:gridCol w="1371430">
                  <a:extLst>
                    <a:ext uri="{9D8B030D-6E8A-4147-A177-3AD203B41FA5}">
                      <a16:colId xmlns:a16="http://schemas.microsoft.com/office/drawing/2014/main" val="3172498618"/>
                    </a:ext>
                  </a:extLst>
                </a:gridCol>
              </a:tblGrid>
              <a:tr h="260938">
                <a:tc>
                  <a:txBody>
                    <a:bodyPr/>
                    <a:lstStyle/>
                    <a:p>
                      <a:pPr marL="0" marR="0">
                        <a:lnSpc>
                          <a:spcPct val="150000"/>
                        </a:lnSpc>
                        <a:spcBef>
                          <a:spcPts val="0"/>
                        </a:spcBef>
                        <a:spcAft>
                          <a:spcPts val="0"/>
                        </a:spcAft>
                      </a:pPr>
                      <a:r>
                        <a:rPr lang="en-US" sz="1050">
                          <a:effectLst/>
                        </a:rPr>
                        <a:t> </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050">
                          <a:effectLst/>
                        </a:rPr>
                        <a:t>COST</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050">
                          <a:effectLst/>
                        </a:rPr>
                        <a:t>VTPM</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050">
                          <a:effectLst/>
                        </a:rPr>
                        <a:t>CP</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050">
                          <a:effectLst/>
                        </a:rPr>
                        <a:t>EE</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050">
                          <a:effectLst/>
                        </a:rPr>
                        <a:t>DE</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050">
                          <a:effectLst/>
                        </a:rPr>
                        <a:t>S'=(∑vj*vij)^0.5</a:t>
                      </a:r>
                      <a:endParaRPr lang="en-US" sz="11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74862478"/>
                  </a:ext>
                </a:extLst>
              </a:tr>
              <a:tr h="553103">
                <a:tc>
                  <a:txBody>
                    <a:bodyPr/>
                    <a:lstStyle/>
                    <a:p>
                      <a:pPr marL="0" marR="0">
                        <a:lnSpc>
                          <a:spcPct val="150000"/>
                        </a:lnSpc>
                        <a:spcBef>
                          <a:spcPts val="0"/>
                        </a:spcBef>
                        <a:spcAft>
                          <a:spcPts val="0"/>
                        </a:spcAft>
                      </a:pPr>
                      <a:r>
                        <a:rPr lang="en-US" sz="1050">
                          <a:effectLst/>
                        </a:rPr>
                        <a:t>FC6601</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050">
                          <a:effectLst/>
                        </a:rPr>
                        <a:t>0.043073</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050">
                          <a:effectLst/>
                        </a:rPr>
                        <a:t>0</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050">
                          <a:effectLst/>
                        </a:rPr>
                        <a:t>0</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050">
                          <a:effectLst/>
                        </a:rPr>
                        <a:t>0.000555</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050">
                          <a:effectLst/>
                        </a:rPr>
                        <a:t>0.000172</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050">
                          <a:effectLst/>
                        </a:rPr>
                        <a:t>0.209286078</a:t>
                      </a:r>
                      <a:endParaRPr lang="en-US" sz="11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653639023"/>
                  </a:ext>
                </a:extLst>
              </a:tr>
              <a:tr h="553103">
                <a:tc>
                  <a:txBody>
                    <a:bodyPr/>
                    <a:lstStyle/>
                    <a:p>
                      <a:pPr marL="0" marR="0">
                        <a:lnSpc>
                          <a:spcPct val="150000"/>
                        </a:lnSpc>
                        <a:spcBef>
                          <a:spcPts val="0"/>
                        </a:spcBef>
                        <a:spcAft>
                          <a:spcPts val="0"/>
                        </a:spcAft>
                      </a:pPr>
                      <a:r>
                        <a:rPr lang="en-US" sz="1050">
                          <a:effectLst/>
                        </a:rPr>
                        <a:t>CRANE764</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050">
                          <a:effectLst/>
                        </a:rPr>
                        <a:t>0.012154</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050">
                          <a:effectLst/>
                        </a:rPr>
                        <a:t>0.001698</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050">
                          <a:effectLst/>
                        </a:rPr>
                        <a:t>0.000213</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050">
                          <a:effectLst/>
                        </a:rPr>
                        <a:t>0.001465</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050">
                          <a:effectLst/>
                        </a:rPr>
                        <a:t>0</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050">
                          <a:effectLst/>
                        </a:rPr>
                        <a:t>0.124623132</a:t>
                      </a:r>
                      <a:endParaRPr lang="en-US" sz="11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830693924"/>
                  </a:ext>
                </a:extLst>
              </a:tr>
              <a:tr h="553103">
                <a:tc>
                  <a:txBody>
                    <a:bodyPr/>
                    <a:lstStyle/>
                    <a:p>
                      <a:pPr marL="0" marR="0">
                        <a:lnSpc>
                          <a:spcPct val="150000"/>
                        </a:lnSpc>
                        <a:spcBef>
                          <a:spcPts val="0"/>
                        </a:spcBef>
                        <a:spcAft>
                          <a:spcPts val="0"/>
                        </a:spcAft>
                      </a:pPr>
                      <a:r>
                        <a:rPr lang="en-US" sz="1050">
                          <a:effectLst/>
                        </a:rPr>
                        <a:t>SEL40</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050">
                          <a:effectLst/>
                        </a:rPr>
                        <a:t>0</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050">
                          <a:effectLst/>
                        </a:rPr>
                        <a:t>0.001698</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050">
                          <a:effectLst/>
                        </a:rPr>
                        <a:t>0.00413</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050">
                          <a:effectLst/>
                        </a:rPr>
                        <a:t>0.005099</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050">
                          <a:effectLst/>
                        </a:rPr>
                        <a:t>0.00069</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050">
                          <a:effectLst/>
                        </a:rPr>
                        <a:t>0.107780958</a:t>
                      </a:r>
                      <a:endParaRPr lang="en-US" sz="11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4130535676"/>
                  </a:ext>
                </a:extLst>
              </a:tr>
              <a:tr h="579460">
                <a:tc>
                  <a:txBody>
                    <a:bodyPr/>
                    <a:lstStyle/>
                    <a:p>
                      <a:pPr marL="0" marR="0">
                        <a:lnSpc>
                          <a:spcPct val="150000"/>
                        </a:lnSpc>
                        <a:spcBef>
                          <a:spcPts val="0"/>
                        </a:spcBef>
                        <a:spcAft>
                          <a:spcPts val="0"/>
                        </a:spcAft>
                      </a:pPr>
                      <a:r>
                        <a:rPr lang="en-US" sz="1100">
                          <a:effectLst/>
                        </a:rPr>
                        <a:t>35890117</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100">
                          <a:effectLst/>
                        </a:rPr>
                        <a:t>5.6E-05</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100">
                          <a:effectLst/>
                        </a:rPr>
                        <a:t>0.001698</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100">
                          <a:effectLst/>
                        </a:rPr>
                        <a:t>0.000107</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100">
                          <a:effectLst/>
                        </a:rPr>
                        <a:t>0.003213</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100">
                          <a:effectLst/>
                        </a:rPr>
                        <a:t>0</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100">
                          <a:effectLst/>
                        </a:rPr>
                        <a:t>0.071228646</a:t>
                      </a:r>
                      <a:endParaRPr lang="en-US" sz="11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659378664"/>
                  </a:ext>
                </a:extLst>
              </a:tr>
              <a:tr h="579460">
                <a:tc>
                  <a:txBody>
                    <a:bodyPr/>
                    <a:lstStyle/>
                    <a:p>
                      <a:pPr marL="0" marR="0">
                        <a:lnSpc>
                          <a:spcPct val="150000"/>
                        </a:lnSpc>
                        <a:spcBef>
                          <a:spcPts val="0"/>
                        </a:spcBef>
                        <a:spcAft>
                          <a:spcPts val="0"/>
                        </a:spcAft>
                      </a:pPr>
                      <a:r>
                        <a:rPr lang="en-US" sz="1100">
                          <a:effectLst/>
                        </a:rPr>
                        <a:t>ZG-CSC</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100">
                          <a:effectLst/>
                        </a:rPr>
                        <a:t>0.025966</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100">
                          <a:effectLst/>
                        </a:rPr>
                        <a:t>0.006792</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100">
                          <a:effectLst/>
                        </a:rPr>
                        <a:t>0.00237</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100">
                          <a:effectLst/>
                        </a:rPr>
                        <a:t>0</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100">
                          <a:effectLst/>
                        </a:rPr>
                        <a:t>0.001552</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100" dirty="0">
                          <a:effectLst/>
                        </a:rPr>
                        <a:t>0.191521336</a:t>
                      </a:r>
                      <a:endParaRPr lang="en-US" sz="11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587125741"/>
                  </a:ext>
                </a:extLst>
              </a:tr>
            </a:tbl>
          </a:graphicData>
        </a:graphic>
      </p:graphicFrame>
    </p:spTree>
    <p:extLst>
      <p:ext uri="{BB962C8B-B14F-4D97-AF65-F5344CB8AC3E}">
        <p14:creationId xmlns:p14="http://schemas.microsoft.com/office/powerpoint/2010/main" val="81639272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6C5B78E-17A1-4A3F-B8FF-772B26BAA872}"/>
              </a:ext>
            </a:extLst>
          </p:cNvPr>
          <p:cNvSpPr>
            <a:spLocks noGrp="1"/>
          </p:cNvSpPr>
          <p:nvPr>
            <p:ph type="sldNum" sz="quarter" idx="12"/>
          </p:nvPr>
        </p:nvSpPr>
        <p:spPr/>
        <p:txBody>
          <a:bodyPr/>
          <a:lstStyle/>
          <a:p>
            <a:fld id="{B873DB22-3EC6-4BBA-A9D0-7C0DAD5F8C35}" type="slidenum">
              <a:rPr lang="en-US" smtClean="0"/>
              <a:pPr/>
              <a:t>48</a:t>
            </a:fld>
            <a:endParaRPr lang="en-US" dirty="0"/>
          </a:p>
        </p:txBody>
      </p:sp>
      <p:sp>
        <p:nvSpPr>
          <p:cNvPr id="6" name="TextBox 5">
            <a:extLst>
              <a:ext uri="{FF2B5EF4-FFF2-40B4-BE49-F238E27FC236}">
                <a16:creationId xmlns:a16="http://schemas.microsoft.com/office/drawing/2014/main" id="{21E0FA60-6055-42A1-9D4A-DDA6147021BF}"/>
              </a:ext>
            </a:extLst>
          </p:cNvPr>
          <p:cNvSpPr txBox="1"/>
          <p:nvPr/>
        </p:nvSpPr>
        <p:spPr>
          <a:xfrm>
            <a:off x="1468074" y="503341"/>
            <a:ext cx="7778791" cy="1289071"/>
          </a:xfrm>
          <a:prstGeom prst="rect">
            <a:avLst/>
          </a:prstGeom>
          <a:noFill/>
        </p:spPr>
        <p:txBody>
          <a:bodyPr wrap="square">
            <a:spAutoFit/>
          </a:bodyPr>
          <a:lstStyle/>
          <a:p>
            <a:pPr marL="0" marR="0">
              <a:lnSpc>
                <a:spcPct val="150000"/>
              </a:lnSpc>
              <a:spcBef>
                <a:spcPts val="0"/>
              </a:spcBef>
              <a:spcAft>
                <a:spcPts val="0"/>
              </a:spcAft>
            </a:pPr>
            <a:r>
              <a:rPr lang="en-US" sz="1800" dirty="0">
                <a:effectLst/>
                <a:latin typeface="Times New Roman" panose="02020603050405020304" pitchFamily="18" charset="0"/>
                <a:ea typeface="Times New Roman" panose="02020603050405020304" pitchFamily="18" charset="0"/>
              </a:rPr>
              <a:t>Step 5: Calculating the relative closeness to the ideal solution C</a:t>
            </a:r>
            <a:r>
              <a:rPr lang="en-US" sz="1800" baseline="-25000" dirty="0">
                <a:effectLst/>
                <a:latin typeface="Times New Roman" panose="02020603050405020304" pitchFamily="18" charset="0"/>
                <a:ea typeface="Times New Roman" panose="02020603050405020304" pitchFamily="18" charset="0"/>
              </a:rPr>
              <a:t>i</a:t>
            </a:r>
            <a:r>
              <a:rPr lang="en-US" sz="1800" baseline="30000" dirty="0">
                <a:effectLst/>
                <a:latin typeface="Times New Roman" panose="02020603050405020304" pitchFamily="18" charset="0"/>
                <a:ea typeface="Times New Roman" panose="02020603050405020304" pitchFamily="18" charset="0"/>
              </a:rPr>
              <a:t>*</a:t>
            </a:r>
            <a:endParaRPr lang="en-US" sz="1800" dirty="0">
              <a:effectLst/>
              <a:latin typeface="Times New Roman" panose="02020603050405020304" pitchFamily="18" charset="0"/>
              <a:ea typeface="Times New Roman" panose="02020603050405020304" pitchFamily="18" charset="0"/>
            </a:endParaRPr>
          </a:p>
          <a:p>
            <a:pPr marL="0" marR="0">
              <a:lnSpc>
                <a:spcPct val="150000"/>
              </a:lnSpc>
              <a:spcBef>
                <a:spcPts val="0"/>
              </a:spcBef>
              <a:spcAft>
                <a:spcPts val="0"/>
              </a:spcAft>
            </a:pPr>
            <a:r>
              <a:rPr lang="en-US" sz="1800" dirty="0">
                <a:effectLst/>
                <a:latin typeface="Times New Roman" panose="02020603050405020304" pitchFamily="18" charset="0"/>
                <a:ea typeface="Times New Roman" panose="02020603050405020304" pitchFamily="18" charset="0"/>
              </a:rPr>
              <a:t>   	</a:t>
            </a:r>
            <a:r>
              <a:rPr lang="en-US" sz="1800" dirty="0">
                <a:effectLst/>
                <a:highlight>
                  <a:srgbClr val="FFFF00"/>
                </a:highlight>
                <a:latin typeface="Times New Roman" panose="02020603050405020304" pitchFamily="18" charset="0"/>
                <a:ea typeface="Times New Roman" panose="02020603050405020304" pitchFamily="18" charset="0"/>
              </a:rPr>
              <a:t>C</a:t>
            </a:r>
            <a:r>
              <a:rPr lang="en-US" sz="1800" baseline="-25000" dirty="0">
                <a:effectLst/>
                <a:highlight>
                  <a:srgbClr val="FFFF00"/>
                </a:highlight>
                <a:latin typeface="Times New Roman" panose="02020603050405020304" pitchFamily="18" charset="0"/>
                <a:ea typeface="Times New Roman" panose="02020603050405020304" pitchFamily="18" charset="0"/>
              </a:rPr>
              <a:t>i</a:t>
            </a:r>
            <a:r>
              <a:rPr lang="en-US" sz="1800" baseline="30000" dirty="0">
                <a:effectLst/>
                <a:highlight>
                  <a:srgbClr val="FFFF00"/>
                </a:highlight>
                <a:latin typeface="Times New Roman" panose="02020603050405020304" pitchFamily="18" charset="0"/>
                <a:ea typeface="Times New Roman" panose="02020603050405020304" pitchFamily="18" charset="0"/>
              </a:rPr>
              <a:t>*</a:t>
            </a:r>
            <a:r>
              <a:rPr lang="en-US" sz="1800" baseline="-25000" dirty="0">
                <a:effectLst/>
                <a:highlight>
                  <a:srgbClr val="FFFF00"/>
                </a:highlight>
                <a:latin typeface="Times New Roman" panose="02020603050405020304" pitchFamily="18" charset="0"/>
                <a:ea typeface="Times New Roman" panose="02020603050405020304" pitchFamily="18" charset="0"/>
              </a:rPr>
              <a:t> </a:t>
            </a:r>
            <a:r>
              <a:rPr lang="en-US" sz="1800" dirty="0">
                <a:effectLst/>
                <a:highlight>
                  <a:srgbClr val="FFFF00"/>
                </a:highlight>
                <a:latin typeface="Times New Roman" panose="02020603050405020304" pitchFamily="18" charset="0"/>
                <a:ea typeface="Times New Roman" panose="02020603050405020304" pitchFamily="18" charset="0"/>
              </a:rPr>
              <a:t>= </a:t>
            </a:r>
            <a:r>
              <a:rPr lang="en-US" sz="1800" dirty="0" err="1">
                <a:effectLst/>
                <a:highlight>
                  <a:srgbClr val="FFFF00"/>
                </a:highlight>
                <a:latin typeface="Times New Roman" panose="02020603050405020304" pitchFamily="18" charset="0"/>
                <a:ea typeface="Times New Roman" panose="02020603050405020304" pitchFamily="18" charset="0"/>
              </a:rPr>
              <a:t>S'</a:t>
            </a:r>
            <a:r>
              <a:rPr lang="en-US" sz="1800" baseline="-25000" dirty="0" err="1">
                <a:effectLst/>
                <a:highlight>
                  <a:srgbClr val="FFFF00"/>
                </a:highlight>
                <a:latin typeface="Times New Roman" panose="02020603050405020304" pitchFamily="18" charset="0"/>
                <a:ea typeface="Times New Roman" panose="02020603050405020304" pitchFamily="18" charset="0"/>
              </a:rPr>
              <a:t>i</a:t>
            </a:r>
            <a:r>
              <a:rPr lang="en-US" sz="1800" dirty="0">
                <a:effectLst/>
                <a:highlight>
                  <a:srgbClr val="FFFF00"/>
                </a:highlight>
                <a:latin typeface="Times New Roman" panose="02020603050405020304" pitchFamily="18" charset="0"/>
                <a:ea typeface="Times New Roman" panose="02020603050405020304" pitchFamily="18" charset="0"/>
              </a:rPr>
              <a:t> / (S</a:t>
            </a:r>
            <a:r>
              <a:rPr lang="en-US" sz="1800" baseline="-25000" dirty="0">
                <a:effectLst/>
                <a:highlight>
                  <a:srgbClr val="FFFF00"/>
                </a:highlight>
                <a:latin typeface="Times New Roman" panose="02020603050405020304" pitchFamily="18" charset="0"/>
                <a:ea typeface="Times New Roman" panose="02020603050405020304" pitchFamily="18" charset="0"/>
              </a:rPr>
              <a:t>i</a:t>
            </a:r>
            <a:r>
              <a:rPr lang="en-US" sz="1800" baseline="30000" dirty="0">
                <a:effectLst/>
                <a:highlight>
                  <a:srgbClr val="FFFF00"/>
                </a:highlight>
                <a:latin typeface="Times New Roman" panose="02020603050405020304" pitchFamily="18" charset="0"/>
                <a:ea typeface="Times New Roman" panose="02020603050405020304" pitchFamily="18" charset="0"/>
              </a:rPr>
              <a:t>*</a:t>
            </a:r>
            <a:r>
              <a:rPr lang="en-US" sz="1800" dirty="0">
                <a:effectLst/>
                <a:highlight>
                  <a:srgbClr val="FFFF00"/>
                </a:highlight>
                <a:latin typeface="Times New Roman" panose="02020603050405020304" pitchFamily="18" charset="0"/>
                <a:ea typeface="Times New Roman" panose="02020603050405020304" pitchFamily="18" charset="0"/>
              </a:rPr>
              <a:t> +</a:t>
            </a:r>
            <a:r>
              <a:rPr lang="en-US" sz="1800" dirty="0" err="1">
                <a:effectLst/>
                <a:highlight>
                  <a:srgbClr val="FFFF00"/>
                </a:highlight>
                <a:latin typeface="Times New Roman" panose="02020603050405020304" pitchFamily="18" charset="0"/>
                <a:ea typeface="Times New Roman" panose="02020603050405020304" pitchFamily="18" charset="0"/>
              </a:rPr>
              <a:t>S'</a:t>
            </a:r>
            <a:r>
              <a:rPr lang="en-US" sz="1800" baseline="-25000" dirty="0" err="1">
                <a:effectLst/>
                <a:highlight>
                  <a:srgbClr val="FFFF00"/>
                </a:highlight>
                <a:latin typeface="Times New Roman" panose="02020603050405020304" pitchFamily="18" charset="0"/>
                <a:ea typeface="Times New Roman" panose="02020603050405020304" pitchFamily="18" charset="0"/>
              </a:rPr>
              <a:t>i</a:t>
            </a:r>
            <a:r>
              <a:rPr lang="en-US" sz="1800" dirty="0">
                <a:effectLst/>
                <a:highlight>
                  <a:srgbClr val="FFFF00"/>
                </a:highlight>
                <a:latin typeface="Times New Roman" panose="02020603050405020304" pitchFamily="18" charset="0"/>
                <a:ea typeface="Times New Roman" panose="02020603050405020304" pitchFamily="18" charset="0"/>
              </a:rPr>
              <a:t> ) ,      0 	</a:t>
            </a:r>
            <a:r>
              <a:rPr lang="en-US" sz="1800" dirty="0">
                <a:effectLst/>
                <a:highlight>
                  <a:srgbClr val="FFFF00"/>
                </a:highlight>
                <a:latin typeface="Times New Roman" panose="02020603050405020304" pitchFamily="18" charset="0"/>
                <a:ea typeface="Times New Roman" panose="02020603050405020304" pitchFamily="18" charset="0"/>
                <a:sym typeface="Symbol" panose="05050102010706020507" pitchFamily="18" charset="2"/>
              </a:rPr>
              <a:t></a:t>
            </a:r>
            <a:r>
              <a:rPr lang="en-US" sz="1800" dirty="0">
                <a:effectLst/>
                <a:highlight>
                  <a:srgbClr val="FFFF00"/>
                </a:highlight>
                <a:latin typeface="Times New Roman" panose="02020603050405020304" pitchFamily="18" charset="0"/>
                <a:ea typeface="Times New Roman" panose="02020603050405020304" pitchFamily="18" charset="0"/>
              </a:rPr>
              <a:t> C</a:t>
            </a:r>
            <a:r>
              <a:rPr lang="en-US" sz="1800" baseline="-25000" dirty="0">
                <a:effectLst/>
                <a:highlight>
                  <a:srgbClr val="FFFF00"/>
                </a:highlight>
                <a:latin typeface="Times New Roman" panose="02020603050405020304" pitchFamily="18" charset="0"/>
                <a:ea typeface="Times New Roman" panose="02020603050405020304" pitchFamily="18" charset="0"/>
              </a:rPr>
              <a:t>i</a:t>
            </a:r>
            <a:r>
              <a:rPr lang="en-US" sz="1800" baseline="30000" dirty="0">
                <a:effectLst/>
                <a:highlight>
                  <a:srgbClr val="FFFF00"/>
                </a:highlight>
                <a:latin typeface="Times New Roman" panose="02020603050405020304" pitchFamily="18" charset="0"/>
                <a:ea typeface="Times New Roman" panose="02020603050405020304" pitchFamily="18" charset="0"/>
              </a:rPr>
              <a:t>*</a:t>
            </a:r>
            <a:r>
              <a:rPr lang="en-US" sz="1800" baseline="-25000" dirty="0">
                <a:effectLst/>
                <a:highlight>
                  <a:srgbClr val="FFFF00"/>
                </a:highlight>
                <a:latin typeface="Times New Roman" panose="02020603050405020304" pitchFamily="18" charset="0"/>
                <a:ea typeface="Times New Roman" panose="02020603050405020304" pitchFamily="18" charset="0"/>
              </a:rPr>
              <a:t> </a:t>
            </a:r>
            <a:r>
              <a:rPr lang="en-US" sz="1800" dirty="0">
                <a:effectLst/>
                <a:highlight>
                  <a:srgbClr val="FFFF00"/>
                </a:highlight>
                <a:latin typeface="Times New Roman" panose="02020603050405020304" pitchFamily="18" charset="0"/>
                <a:ea typeface="Times New Roman" panose="02020603050405020304" pitchFamily="18" charset="0"/>
                <a:sym typeface="Symbol" panose="05050102010706020507" pitchFamily="18" charset="2"/>
              </a:rPr>
              <a:t></a:t>
            </a:r>
            <a:r>
              <a:rPr lang="en-US" sz="1800" dirty="0">
                <a:effectLst/>
                <a:highlight>
                  <a:srgbClr val="FFFF00"/>
                </a:highlight>
                <a:latin typeface="Times New Roman" panose="02020603050405020304" pitchFamily="18" charset="0"/>
                <a:ea typeface="Times New Roman" panose="02020603050405020304" pitchFamily="18" charset="0"/>
              </a:rPr>
              <a:t> 1</a:t>
            </a:r>
            <a:endParaRPr lang="en-US" sz="1800" dirty="0">
              <a:effectLst/>
              <a:latin typeface="Times New Roman" panose="02020603050405020304" pitchFamily="18" charset="0"/>
              <a:ea typeface="Times New Roman" panose="02020603050405020304" pitchFamily="18" charset="0"/>
            </a:endParaRPr>
          </a:p>
          <a:p>
            <a:pPr marL="0" marR="0">
              <a:lnSpc>
                <a:spcPct val="150000"/>
              </a:lnSpc>
              <a:spcBef>
                <a:spcPts val="0"/>
              </a:spcBef>
              <a:spcAft>
                <a:spcPts val="0"/>
              </a:spcAft>
            </a:pPr>
            <a:r>
              <a:rPr lang="en-US" sz="1800" dirty="0">
                <a:effectLst/>
                <a:latin typeface="Times New Roman" panose="02020603050405020304" pitchFamily="18" charset="0"/>
                <a:ea typeface="Times New Roman" panose="02020603050405020304" pitchFamily="18" charset="0"/>
              </a:rPr>
              <a:t>   	Select the option with C</a:t>
            </a:r>
            <a:r>
              <a:rPr lang="en-US" sz="1800" baseline="-25000" dirty="0">
                <a:effectLst/>
                <a:latin typeface="Times New Roman" panose="02020603050405020304" pitchFamily="18" charset="0"/>
                <a:ea typeface="Times New Roman" panose="02020603050405020304" pitchFamily="18" charset="0"/>
              </a:rPr>
              <a:t>i</a:t>
            </a:r>
            <a:r>
              <a:rPr lang="en-US" sz="1800" baseline="300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closest to 1.</a:t>
            </a:r>
          </a:p>
        </p:txBody>
      </p:sp>
      <p:graphicFrame>
        <p:nvGraphicFramePr>
          <p:cNvPr id="7" name="Table 6">
            <a:extLst>
              <a:ext uri="{FF2B5EF4-FFF2-40B4-BE49-F238E27FC236}">
                <a16:creationId xmlns:a16="http://schemas.microsoft.com/office/drawing/2014/main" id="{573D6FB3-EE20-4924-A7B6-FE6B8D6F2A8E}"/>
              </a:ext>
            </a:extLst>
          </p:cNvPr>
          <p:cNvGraphicFramePr>
            <a:graphicFrameLocks noGrp="1"/>
          </p:cNvGraphicFramePr>
          <p:nvPr>
            <p:extLst>
              <p:ext uri="{D42A27DB-BD31-4B8C-83A1-F6EECF244321}">
                <p14:modId xmlns:p14="http://schemas.microsoft.com/office/powerpoint/2010/main" val="371955314"/>
              </p:ext>
            </p:extLst>
          </p:nvPr>
        </p:nvGraphicFramePr>
        <p:xfrm>
          <a:off x="4178171" y="1899189"/>
          <a:ext cx="3835657" cy="2303694"/>
        </p:xfrm>
        <a:graphic>
          <a:graphicData uri="http://schemas.openxmlformats.org/drawingml/2006/table">
            <a:tbl>
              <a:tblPr firstRow="1" firstCol="1" bandRow="1">
                <a:tableStyleId>{5C22544A-7EE6-4342-B048-85BDC9FD1C3A}</a:tableStyleId>
              </a:tblPr>
              <a:tblGrid>
                <a:gridCol w="1507796">
                  <a:extLst>
                    <a:ext uri="{9D8B030D-6E8A-4147-A177-3AD203B41FA5}">
                      <a16:colId xmlns:a16="http://schemas.microsoft.com/office/drawing/2014/main" val="3158386214"/>
                    </a:ext>
                  </a:extLst>
                </a:gridCol>
                <a:gridCol w="1210574">
                  <a:extLst>
                    <a:ext uri="{9D8B030D-6E8A-4147-A177-3AD203B41FA5}">
                      <a16:colId xmlns:a16="http://schemas.microsoft.com/office/drawing/2014/main" val="4068822625"/>
                    </a:ext>
                  </a:extLst>
                </a:gridCol>
                <a:gridCol w="1117287">
                  <a:extLst>
                    <a:ext uri="{9D8B030D-6E8A-4147-A177-3AD203B41FA5}">
                      <a16:colId xmlns:a16="http://schemas.microsoft.com/office/drawing/2014/main" val="3148588885"/>
                    </a:ext>
                  </a:extLst>
                </a:gridCol>
              </a:tblGrid>
              <a:tr h="383949">
                <a:tc>
                  <a:txBody>
                    <a:bodyPr/>
                    <a:lstStyle/>
                    <a:p>
                      <a:pPr marL="0" marR="0">
                        <a:lnSpc>
                          <a:spcPct val="150000"/>
                        </a:lnSpc>
                        <a:spcBef>
                          <a:spcPts val="0"/>
                        </a:spcBef>
                        <a:spcAft>
                          <a:spcPts val="0"/>
                        </a:spcAft>
                      </a:pPr>
                      <a:r>
                        <a:rPr lang="en-US" sz="1100">
                          <a:effectLst/>
                        </a:rPr>
                        <a:t> </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100" dirty="0">
                          <a:effectLst/>
                        </a:rPr>
                        <a:t>Ci*</a:t>
                      </a:r>
                      <a:endParaRPr lang="en-US" sz="11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100">
                          <a:effectLst/>
                        </a:rPr>
                        <a:t>Ranking</a:t>
                      </a:r>
                      <a:endParaRPr lang="en-US" sz="11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154630086"/>
                  </a:ext>
                </a:extLst>
              </a:tr>
              <a:tr h="383949">
                <a:tc>
                  <a:txBody>
                    <a:bodyPr/>
                    <a:lstStyle/>
                    <a:p>
                      <a:pPr marL="0" marR="0">
                        <a:lnSpc>
                          <a:spcPct val="150000"/>
                        </a:lnSpc>
                        <a:spcBef>
                          <a:spcPts val="0"/>
                        </a:spcBef>
                        <a:spcAft>
                          <a:spcPts val="0"/>
                        </a:spcAft>
                      </a:pPr>
                      <a:r>
                        <a:rPr lang="en-US" sz="1100">
                          <a:effectLst/>
                        </a:rPr>
                        <a:t>FC6601</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100">
                          <a:effectLst/>
                        </a:rPr>
                        <a:t>0.639642</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100">
                          <a:effectLst/>
                        </a:rPr>
                        <a:t>1</a:t>
                      </a:r>
                      <a:endParaRPr lang="en-US" sz="11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944708191"/>
                  </a:ext>
                </a:extLst>
              </a:tr>
              <a:tr h="383949">
                <a:tc>
                  <a:txBody>
                    <a:bodyPr/>
                    <a:lstStyle/>
                    <a:p>
                      <a:pPr marL="0" marR="0">
                        <a:lnSpc>
                          <a:spcPct val="150000"/>
                        </a:lnSpc>
                        <a:spcBef>
                          <a:spcPts val="0"/>
                        </a:spcBef>
                        <a:spcAft>
                          <a:spcPts val="0"/>
                        </a:spcAft>
                      </a:pPr>
                      <a:r>
                        <a:rPr lang="en-US" sz="1100">
                          <a:effectLst/>
                        </a:rPr>
                        <a:t>CRANE764</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100">
                          <a:effectLst/>
                        </a:rPr>
                        <a:t>0.494114</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100">
                          <a:effectLst/>
                        </a:rPr>
                        <a:t>4</a:t>
                      </a:r>
                      <a:endParaRPr lang="en-US" sz="11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968077855"/>
                  </a:ext>
                </a:extLst>
              </a:tr>
              <a:tr h="383949">
                <a:tc>
                  <a:txBody>
                    <a:bodyPr/>
                    <a:lstStyle/>
                    <a:p>
                      <a:pPr marL="0" marR="0">
                        <a:lnSpc>
                          <a:spcPct val="150000"/>
                        </a:lnSpc>
                        <a:spcBef>
                          <a:spcPts val="0"/>
                        </a:spcBef>
                        <a:spcAft>
                          <a:spcPts val="0"/>
                        </a:spcAft>
                      </a:pPr>
                      <a:r>
                        <a:rPr lang="en-US" sz="1100">
                          <a:effectLst/>
                        </a:rPr>
                        <a:t>SEL40</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100" dirty="0">
                          <a:effectLst/>
                        </a:rPr>
                        <a:t>0.337046</a:t>
                      </a:r>
                      <a:endParaRPr lang="en-US" sz="11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100">
                          <a:effectLst/>
                        </a:rPr>
                        <a:t>2</a:t>
                      </a:r>
                      <a:endParaRPr lang="en-US" sz="11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752873186"/>
                  </a:ext>
                </a:extLst>
              </a:tr>
              <a:tr h="383949">
                <a:tc>
                  <a:txBody>
                    <a:bodyPr/>
                    <a:lstStyle/>
                    <a:p>
                      <a:pPr marL="0" marR="0">
                        <a:lnSpc>
                          <a:spcPct val="150000"/>
                        </a:lnSpc>
                        <a:spcBef>
                          <a:spcPts val="0"/>
                        </a:spcBef>
                        <a:spcAft>
                          <a:spcPts val="0"/>
                        </a:spcAft>
                      </a:pPr>
                      <a:r>
                        <a:rPr lang="en-US" sz="1100">
                          <a:effectLst/>
                        </a:rPr>
                        <a:t>35890117</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100">
                          <a:effectLst/>
                        </a:rPr>
                        <a:t>0.2485</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100">
                          <a:effectLst/>
                        </a:rPr>
                        <a:t>3</a:t>
                      </a:r>
                      <a:endParaRPr lang="en-US" sz="11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134459050"/>
                  </a:ext>
                </a:extLst>
              </a:tr>
              <a:tr h="383949">
                <a:tc>
                  <a:txBody>
                    <a:bodyPr/>
                    <a:lstStyle/>
                    <a:p>
                      <a:pPr marL="0" marR="0">
                        <a:lnSpc>
                          <a:spcPct val="150000"/>
                        </a:lnSpc>
                        <a:spcBef>
                          <a:spcPts val="0"/>
                        </a:spcBef>
                        <a:spcAft>
                          <a:spcPts val="0"/>
                        </a:spcAft>
                      </a:pPr>
                      <a:r>
                        <a:rPr lang="en-US" sz="1100">
                          <a:effectLst/>
                        </a:rPr>
                        <a:t>ZG-CSC</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100">
                          <a:effectLst/>
                        </a:rPr>
                        <a:t>0.613454</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100" dirty="0">
                          <a:effectLst/>
                        </a:rPr>
                        <a:t>5</a:t>
                      </a:r>
                      <a:endParaRPr lang="en-US" sz="11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214850413"/>
                  </a:ext>
                </a:extLst>
              </a:tr>
            </a:tbl>
          </a:graphicData>
        </a:graphic>
      </p:graphicFrame>
      <p:sp>
        <p:nvSpPr>
          <p:cNvPr id="9" name="TextBox 8">
            <a:extLst>
              <a:ext uri="{FF2B5EF4-FFF2-40B4-BE49-F238E27FC236}">
                <a16:creationId xmlns:a16="http://schemas.microsoft.com/office/drawing/2014/main" id="{91156FF2-9C3A-4B6D-91A0-8223D86EE70F}"/>
              </a:ext>
            </a:extLst>
          </p:cNvPr>
          <p:cNvSpPr txBox="1"/>
          <p:nvPr/>
        </p:nvSpPr>
        <p:spPr>
          <a:xfrm>
            <a:off x="1929468" y="4202883"/>
            <a:ext cx="7673829" cy="2120068"/>
          </a:xfrm>
          <a:prstGeom prst="rect">
            <a:avLst/>
          </a:prstGeom>
          <a:noFill/>
        </p:spPr>
        <p:txBody>
          <a:bodyPr wrap="square">
            <a:spAutoFit/>
          </a:bodyPr>
          <a:lstStyle/>
          <a:p>
            <a:pPr marL="0" marR="0">
              <a:lnSpc>
                <a:spcPct val="150000"/>
              </a:lnSpc>
              <a:spcBef>
                <a:spcPts val="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As we can see from the above results , vending machine (FC6601) is the best selection that is satisfy our criteria, and we will do one more professional analysis using AHP to make sure that our selection is the best, before that we are going to find the weight and check our constancy using eigen vector and lambda max.</a:t>
            </a:r>
            <a:endParaRPr lang="en-US"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48810372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3E1195E-7730-45D3-852F-7E8FB68D718B}"/>
              </a:ext>
            </a:extLst>
          </p:cNvPr>
          <p:cNvSpPr>
            <a:spLocks noGrp="1"/>
          </p:cNvSpPr>
          <p:nvPr>
            <p:ph type="sldNum" sz="quarter" idx="12"/>
          </p:nvPr>
        </p:nvSpPr>
        <p:spPr/>
        <p:txBody>
          <a:bodyPr/>
          <a:lstStyle/>
          <a:p>
            <a:fld id="{B873DB22-3EC6-4BBA-A9D0-7C0DAD5F8C35}" type="slidenum">
              <a:rPr lang="en-US" smtClean="0"/>
              <a:pPr/>
              <a:t>49</a:t>
            </a:fld>
            <a:endParaRPr lang="en-US" dirty="0"/>
          </a:p>
        </p:txBody>
      </p:sp>
      <p:sp>
        <p:nvSpPr>
          <p:cNvPr id="6" name="TextBox 5">
            <a:extLst>
              <a:ext uri="{FF2B5EF4-FFF2-40B4-BE49-F238E27FC236}">
                <a16:creationId xmlns:a16="http://schemas.microsoft.com/office/drawing/2014/main" id="{0A520186-511A-43A4-870B-F6523F934D51}"/>
              </a:ext>
            </a:extLst>
          </p:cNvPr>
          <p:cNvSpPr txBox="1"/>
          <p:nvPr/>
        </p:nvSpPr>
        <p:spPr>
          <a:xfrm>
            <a:off x="1923175" y="511170"/>
            <a:ext cx="7531217" cy="873572"/>
          </a:xfrm>
          <a:prstGeom prst="rect">
            <a:avLst/>
          </a:prstGeom>
          <a:noFill/>
        </p:spPr>
        <p:txBody>
          <a:bodyPr wrap="square">
            <a:spAutoFit/>
          </a:bodyPr>
          <a:lstStyle/>
          <a:p>
            <a:pPr marL="0" marR="0">
              <a:lnSpc>
                <a:spcPct val="150000"/>
              </a:lnSpc>
              <a:spcBef>
                <a:spcPts val="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To find the weight, first we will rank the score of the criteria and alternatives relying on the next table:</a:t>
            </a:r>
            <a:endParaRPr lang="en-US" sz="1800" dirty="0">
              <a:effectLst/>
              <a:latin typeface="Times New Roman" panose="02020603050405020304" pitchFamily="18" charset="0"/>
              <a:ea typeface="Times New Roman" panose="02020603050405020304" pitchFamily="18" charset="0"/>
            </a:endParaRPr>
          </a:p>
        </p:txBody>
      </p:sp>
      <p:pic>
        <p:nvPicPr>
          <p:cNvPr id="7" name="Picture 6" descr="Table&#10;&#10;Description automatically generated">
            <a:extLst>
              <a:ext uri="{FF2B5EF4-FFF2-40B4-BE49-F238E27FC236}">
                <a16:creationId xmlns:a16="http://schemas.microsoft.com/office/drawing/2014/main" id="{BC855248-FFEB-404A-8350-3E9A2FF3000C}"/>
              </a:ext>
            </a:extLst>
          </p:cNvPr>
          <p:cNvPicPr>
            <a:picLocks noChangeAspect="1"/>
          </p:cNvPicPr>
          <p:nvPr/>
        </p:nvPicPr>
        <p:blipFill rotWithShape="1">
          <a:blip r:embed="rId2">
            <a:extLst>
              <a:ext uri="{28A0092B-C50C-407E-A947-70E740481C1C}">
                <a14:useLocalDpi xmlns:a14="http://schemas.microsoft.com/office/drawing/2010/main" val="0"/>
              </a:ext>
            </a:extLst>
          </a:blip>
          <a:srcRect l="18834" t="23196" r="16047" b="20788"/>
          <a:stretch/>
        </p:blipFill>
        <p:spPr bwMode="auto">
          <a:xfrm>
            <a:off x="2936484" y="1474080"/>
            <a:ext cx="5949915" cy="3571289"/>
          </a:xfrm>
          <a:prstGeom prst="rect">
            <a:avLst/>
          </a:prstGeom>
          <a:ln>
            <a:noFill/>
          </a:ln>
          <a:extLst>
            <a:ext uri="{53640926-AAD7-44D8-BBD7-CCE9431645EC}">
              <a14:shadowObscured xmlns:a14="http://schemas.microsoft.com/office/drawing/2010/main"/>
            </a:ext>
          </a:extLst>
        </p:spPr>
      </p:pic>
      <p:sp>
        <p:nvSpPr>
          <p:cNvPr id="9" name="TextBox 8">
            <a:extLst>
              <a:ext uri="{FF2B5EF4-FFF2-40B4-BE49-F238E27FC236}">
                <a16:creationId xmlns:a16="http://schemas.microsoft.com/office/drawing/2014/main" id="{878C82F6-B5C0-405C-A0E6-8A516E501B13}"/>
              </a:ext>
            </a:extLst>
          </p:cNvPr>
          <p:cNvSpPr txBox="1"/>
          <p:nvPr/>
        </p:nvSpPr>
        <p:spPr>
          <a:xfrm>
            <a:off x="1923174" y="5134707"/>
            <a:ext cx="8680509" cy="646331"/>
          </a:xfrm>
          <a:prstGeom prst="rect">
            <a:avLst/>
          </a:prstGeom>
          <a:noFill/>
        </p:spPr>
        <p:txBody>
          <a:bodyPr wrap="square">
            <a:spAutoFit/>
          </a:bodyPr>
          <a:lstStyle/>
          <a:p>
            <a:r>
              <a:rPr lang="en-US" sz="1800" dirty="0">
                <a:effectLst/>
                <a:latin typeface="Times New Roman" panose="02020603050405020304" pitchFamily="18" charset="0"/>
                <a:ea typeface="Times New Roman" panose="02020603050405020304" pitchFamily="18" charset="0"/>
              </a:rPr>
              <a:t>A basic, but very reasonable, assumption</a:t>
            </a: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I</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f attribute A is more important than attribute B and is rated at 9, then B must be absolutely less important than A and is valued at 1/9.</a:t>
            </a:r>
            <a:endParaRPr lang="en-US" dirty="0"/>
          </a:p>
        </p:txBody>
      </p:sp>
    </p:spTree>
    <p:extLst>
      <p:ext uri="{BB962C8B-B14F-4D97-AF65-F5344CB8AC3E}">
        <p14:creationId xmlns:p14="http://schemas.microsoft.com/office/powerpoint/2010/main" val="37926168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C2DF80-543A-4ABD-96FF-D2E255BFE5BA}"/>
              </a:ext>
            </a:extLst>
          </p:cNvPr>
          <p:cNvSpPr>
            <a:spLocks noGrp="1"/>
          </p:cNvSpPr>
          <p:nvPr>
            <p:ph type="title"/>
          </p:nvPr>
        </p:nvSpPr>
        <p:spPr/>
        <p:txBody>
          <a:bodyPr/>
          <a:lstStyle/>
          <a:p>
            <a:r>
              <a:rPr lang="en-US" dirty="0"/>
              <a:t>Project Goals </a:t>
            </a:r>
          </a:p>
        </p:txBody>
      </p:sp>
      <p:sp>
        <p:nvSpPr>
          <p:cNvPr id="3" name="Content Placeholder 2">
            <a:extLst>
              <a:ext uri="{FF2B5EF4-FFF2-40B4-BE49-F238E27FC236}">
                <a16:creationId xmlns:a16="http://schemas.microsoft.com/office/drawing/2014/main" id="{37A3404E-B904-4438-84C9-C9EF31D44385}"/>
              </a:ext>
            </a:extLst>
          </p:cNvPr>
          <p:cNvSpPr>
            <a:spLocks noGrp="1"/>
          </p:cNvSpPr>
          <p:nvPr>
            <p:ph idx="1"/>
          </p:nvPr>
        </p:nvSpPr>
        <p:spPr>
          <a:xfrm>
            <a:off x="1842655" y="2133600"/>
            <a:ext cx="9660368" cy="4260273"/>
          </a:xfrm>
        </p:spPr>
        <p:txBody>
          <a:bodyPr anchor="t">
            <a:normAutofit/>
          </a:bodyPr>
          <a:lstStyle/>
          <a:p>
            <a:pPr marL="342900" marR="0" lvl="0" indent="-342900" rtl="0">
              <a:lnSpc>
                <a:spcPct val="150000"/>
              </a:lnSpc>
              <a:spcBef>
                <a:spcPts val="0"/>
              </a:spcBef>
              <a:spcAft>
                <a:spcPts val="800"/>
              </a:spcAft>
              <a:buFont typeface="Times New Roman" panose="02020603050405020304" pitchFamily="18" charset="0"/>
              <a:buChar char="•"/>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Provide food and drinks to students all the time.</a:t>
            </a:r>
            <a:endParaRPr lang="en-US" sz="1800" dirty="0">
              <a:effectLst/>
              <a:latin typeface="Times New Roman" panose="02020603050405020304" pitchFamily="18" charset="0"/>
              <a:ea typeface="Times New Roman" panose="02020603050405020304" pitchFamily="18" charset="0"/>
            </a:endParaRPr>
          </a:p>
          <a:p>
            <a:pPr marL="342900" marR="0" lvl="0" indent="-342900">
              <a:lnSpc>
                <a:spcPct val="150000"/>
              </a:lnSpc>
              <a:spcBef>
                <a:spcPts val="0"/>
              </a:spcBef>
              <a:spcAft>
                <a:spcPts val="800"/>
              </a:spcAft>
              <a:buFont typeface="Times New Roman" panose="02020603050405020304" pitchFamily="18" charset="0"/>
              <a:buChar char="•"/>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The food and drinks have suitable prices.</a:t>
            </a:r>
            <a:endParaRPr lang="en-US" sz="1800" dirty="0">
              <a:effectLst/>
              <a:latin typeface="Times New Roman" panose="02020603050405020304" pitchFamily="18" charset="0"/>
              <a:ea typeface="Times New Roman" panose="02020603050405020304" pitchFamily="18" charset="0"/>
            </a:endParaRPr>
          </a:p>
          <a:p>
            <a:pPr marL="342900" marR="0" lvl="0" indent="-342900">
              <a:lnSpc>
                <a:spcPct val="150000"/>
              </a:lnSpc>
              <a:spcBef>
                <a:spcPts val="0"/>
              </a:spcBef>
              <a:spcAft>
                <a:spcPts val="800"/>
              </a:spcAft>
              <a:buFont typeface="Times New Roman" panose="02020603050405020304" pitchFamily="18" charset="0"/>
              <a:buChar char="•"/>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The students can get the food and drinks easily and in a short time.</a:t>
            </a:r>
            <a:endParaRPr lang="en-US" sz="1800" dirty="0">
              <a:effectLst/>
              <a:latin typeface="Times New Roman" panose="02020603050405020304" pitchFamily="18" charset="0"/>
              <a:ea typeface="Times New Roman" panose="02020603050405020304" pitchFamily="18" charset="0"/>
            </a:endParaRPr>
          </a:p>
          <a:p>
            <a:pPr marL="342900" marR="0" lvl="0" indent="-342900">
              <a:lnSpc>
                <a:spcPct val="150000"/>
              </a:lnSpc>
              <a:spcBef>
                <a:spcPts val="0"/>
              </a:spcBef>
              <a:spcAft>
                <a:spcPts val="800"/>
              </a:spcAft>
              <a:buFont typeface="Times New Roman" panose="02020603050405020304" pitchFamily="18" charset="0"/>
              <a:buChar char="•"/>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Provide fresh and healthy food.</a:t>
            </a:r>
            <a:endParaRPr lang="en-US" sz="1800" dirty="0">
              <a:effectLst/>
              <a:latin typeface="Times New Roman" panose="02020603050405020304" pitchFamily="18" charset="0"/>
              <a:ea typeface="Times New Roman" panose="02020603050405020304" pitchFamily="18" charset="0"/>
            </a:endParaRPr>
          </a:p>
          <a:p>
            <a:pPr marL="342900" marR="0" lvl="0" indent="-342900">
              <a:lnSpc>
                <a:spcPct val="150000"/>
              </a:lnSpc>
              <a:spcBef>
                <a:spcPts val="0"/>
              </a:spcBef>
              <a:spcAft>
                <a:spcPts val="800"/>
              </a:spcAft>
              <a:buFont typeface="Times New Roman" panose="02020603050405020304" pitchFamily="18" charset="0"/>
              <a:buChar char="•"/>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Minimize the required number of vending machines and their cost.</a:t>
            </a:r>
            <a:endParaRPr lang="en-US" sz="1800" dirty="0">
              <a:effectLst/>
              <a:latin typeface="Times New Roman" panose="02020603050405020304" pitchFamily="18" charset="0"/>
              <a:ea typeface="Times New Roman" panose="02020603050405020304" pitchFamily="18" charset="0"/>
            </a:endParaRPr>
          </a:p>
          <a:p>
            <a:pPr marL="342900" marR="0" lvl="0" indent="-342900">
              <a:lnSpc>
                <a:spcPct val="150000"/>
              </a:lnSpc>
              <a:spcBef>
                <a:spcPts val="0"/>
              </a:spcBef>
              <a:spcAft>
                <a:spcPts val="800"/>
              </a:spcAft>
              <a:buFont typeface="Times New Roman" panose="02020603050405020304" pitchFamily="18" charset="0"/>
              <a:buChar char="•"/>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Finding the best locations for the vending machines.</a:t>
            </a:r>
            <a:endParaRPr lang="en-US" sz="1800" dirty="0">
              <a:effectLst/>
              <a:latin typeface="Times New Roman" panose="02020603050405020304" pitchFamily="18" charset="0"/>
              <a:ea typeface="Times New Roman" panose="02020603050405020304" pitchFamily="18" charset="0"/>
            </a:endParaRPr>
          </a:p>
          <a:p>
            <a:pPr marL="342900" marR="0" lvl="0" indent="-342900">
              <a:lnSpc>
                <a:spcPct val="150000"/>
              </a:lnSpc>
              <a:spcBef>
                <a:spcPts val="0"/>
              </a:spcBef>
              <a:spcAft>
                <a:spcPts val="800"/>
              </a:spcAft>
              <a:buFont typeface="Times New Roman" panose="02020603050405020304" pitchFamily="18" charset="0"/>
              <a:buChar char="•"/>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Finding the best way to refill the vending machines.</a:t>
            </a:r>
            <a:endParaRPr lang="en-US" sz="1800" dirty="0">
              <a:effectLst/>
              <a:latin typeface="Times New Roman" panose="02020603050405020304" pitchFamily="18" charset="0"/>
              <a:ea typeface="Times New Roman" panose="02020603050405020304" pitchFamily="18" charset="0"/>
            </a:endParaRPr>
          </a:p>
          <a:p>
            <a:pPr marL="342900" marR="0" lvl="0" indent="-342900">
              <a:lnSpc>
                <a:spcPct val="150000"/>
              </a:lnSpc>
              <a:spcBef>
                <a:spcPts val="0"/>
              </a:spcBef>
              <a:spcAft>
                <a:spcPts val="800"/>
              </a:spcAft>
              <a:buFont typeface="Times New Roman" panose="02020603050405020304" pitchFamily="18" charset="0"/>
              <a:buChar char="•"/>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Finding the best type of vending machine.</a:t>
            </a:r>
            <a:endParaRPr lang="en-US" sz="1800" dirty="0">
              <a:effectLst/>
              <a:latin typeface="Times New Roman" panose="02020603050405020304" pitchFamily="18" charset="0"/>
              <a:ea typeface="Times New Roman" panose="02020603050405020304" pitchFamily="18" charset="0"/>
            </a:endParaRPr>
          </a:p>
        </p:txBody>
      </p:sp>
      <p:sp>
        <p:nvSpPr>
          <p:cNvPr id="4" name="Slide Number Placeholder 3">
            <a:extLst>
              <a:ext uri="{FF2B5EF4-FFF2-40B4-BE49-F238E27FC236}">
                <a16:creationId xmlns:a16="http://schemas.microsoft.com/office/drawing/2014/main" id="{92C4D7D9-B640-44A1-91F0-05DF9B582B7D}"/>
              </a:ext>
            </a:extLst>
          </p:cNvPr>
          <p:cNvSpPr>
            <a:spLocks noGrp="1"/>
          </p:cNvSpPr>
          <p:nvPr>
            <p:ph type="sldNum" sz="quarter" idx="12"/>
          </p:nvPr>
        </p:nvSpPr>
        <p:spPr/>
        <p:txBody>
          <a:bodyPr/>
          <a:lstStyle/>
          <a:p>
            <a:fld id="{B873DB22-3EC6-4BBA-A9D0-7C0DAD5F8C35}" type="slidenum">
              <a:rPr lang="en-US" smtClean="0"/>
              <a:t>5</a:t>
            </a:fld>
            <a:endParaRPr lang="en-US"/>
          </a:p>
        </p:txBody>
      </p:sp>
    </p:spTree>
    <p:extLst>
      <p:ext uri="{BB962C8B-B14F-4D97-AF65-F5344CB8AC3E}">
        <p14:creationId xmlns:p14="http://schemas.microsoft.com/office/powerpoint/2010/main" val="402304592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5BE2EAC-7087-415E-9A6D-B8364E9670AC}"/>
              </a:ext>
            </a:extLst>
          </p:cNvPr>
          <p:cNvSpPr>
            <a:spLocks noGrp="1"/>
          </p:cNvSpPr>
          <p:nvPr>
            <p:ph type="sldNum" sz="quarter" idx="12"/>
          </p:nvPr>
        </p:nvSpPr>
        <p:spPr/>
        <p:txBody>
          <a:bodyPr/>
          <a:lstStyle/>
          <a:p>
            <a:fld id="{B873DB22-3EC6-4BBA-A9D0-7C0DAD5F8C35}" type="slidenum">
              <a:rPr lang="en-US" smtClean="0"/>
              <a:pPr/>
              <a:t>50</a:t>
            </a:fld>
            <a:endParaRPr lang="en-US" dirty="0"/>
          </a:p>
        </p:txBody>
      </p:sp>
      <p:sp>
        <p:nvSpPr>
          <p:cNvPr id="6" name="TextBox 5">
            <a:extLst>
              <a:ext uri="{FF2B5EF4-FFF2-40B4-BE49-F238E27FC236}">
                <a16:creationId xmlns:a16="http://schemas.microsoft.com/office/drawing/2014/main" id="{5BD9027B-6811-4424-8B66-85687FC0D6F0}"/>
              </a:ext>
            </a:extLst>
          </p:cNvPr>
          <p:cNvSpPr txBox="1"/>
          <p:nvPr/>
        </p:nvSpPr>
        <p:spPr>
          <a:xfrm>
            <a:off x="1965122" y="620677"/>
            <a:ext cx="6094602" cy="369332"/>
          </a:xfrm>
          <a:prstGeom prst="rect">
            <a:avLst/>
          </a:prstGeom>
          <a:noFill/>
        </p:spPr>
        <p:txBody>
          <a:bodyPr wrap="square">
            <a:spAutoFit/>
          </a:bodyPr>
          <a:lstStyle/>
          <a:p>
            <a:r>
              <a:rPr lang="en-US" sz="1800" dirty="0">
                <a:effectLst/>
                <a:latin typeface="Times New Roman" panose="02020603050405020304" pitchFamily="18" charset="0"/>
                <a:ea typeface="Times New Roman" panose="02020603050405020304" pitchFamily="18" charset="0"/>
              </a:rPr>
              <a:t>And we rated the criteria as following:</a:t>
            </a:r>
            <a:endParaRPr lang="en-US" dirty="0"/>
          </a:p>
        </p:txBody>
      </p:sp>
      <p:graphicFrame>
        <p:nvGraphicFramePr>
          <p:cNvPr id="7" name="Table 6">
            <a:extLst>
              <a:ext uri="{FF2B5EF4-FFF2-40B4-BE49-F238E27FC236}">
                <a16:creationId xmlns:a16="http://schemas.microsoft.com/office/drawing/2014/main" id="{A2E569E6-DA49-460E-87C0-E24688DA445F}"/>
              </a:ext>
            </a:extLst>
          </p:cNvPr>
          <p:cNvGraphicFramePr>
            <a:graphicFrameLocks noGrp="1"/>
          </p:cNvGraphicFramePr>
          <p:nvPr>
            <p:extLst>
              <p:ext uri="{D42A27DB-BD31-4B8C-83A1-F6EECF244321}">
                <p14:modId xmlns:p14="http://schemas.microsoft.com/office/powerpoint/2010/main" val="2945626917"/>
              </p:ext>
            </p:extLst>
          </p:nvPr>
        </p:nvGraphicFramePr>
        <p:xfrm>
          <a:off x="3579006" y="1933097"/>
          <a:ext cx="5033988" cy="3121769"/>
        </p:xfrm>
        <a:graphic>
          <a:graphicData uri="http://schemas.openxmlformats.org/drawingml/2006/table">
            <a:tbl>
              <a:tblPr firstRow="1" firstCol="1" bandRow="1">
                <a:tableStyleId>{5C22544A-7EE6-4342-B048-85BDC9FD1C3A}</a:tableStyleId>
              </a:tblPr>
              <a:tblGrid>
                <a:gridCol w="838998">
                  <a:extLst>
                    <a:ext uri="{9D8B030D-6E8A-4147-A177-3AD203B41FA5}">
                      <a16:colId xmlns:a16="http://schemas.microsoft.com/office/drawing/2014/main" val="1899941610"/>
                    </a:ext>
                  </a:extLst>
                </a:gridCol>
                <a:gridCol w="838998">
                  <a:extLst>
                    <a:ext uri="{9D8B030D-6E8A-4147-A177-3AD203B41FA5}">
                      <a16:colId xmlns:a16="http://schemas.microsoft.com/office/drawing/2014/main" val="1243303032"/>
                    </a:ext>
                  </a:extLst>
                </a:gridCol>
                <a:gridCol w="838998">
                  <a:extLst>
                    <a:ext uri="{9D8B030D-6E8A-4147-A177-3AD203B41FA5}">
                      <a16:colId xmlns:a16="http://schemas.microsoft.com/office/drawing/2014/main" val="280525527"/>
                    </a:ext>
                  </a:extLst>
                </a:gridCol>
                <a:gridCol w="838998">
                  <a:extLst>
                    <a:ext uri="{9D8B030D-6E8A-4147-A177-3AD203B41FA5}">
                      <a16:colId xmlns:a16="http://schemas.microsoft.com/office/drawing/2014/main" val="3256244783"/>
                    </a:ext>
                  </a:extLst>
                </a:gridCol>
                <a:gridCol w="838998">
                  <a:extLst>
                    <a:ext uri="{9D8B030D-6E8A-4147-A177-3AD203B41FA5}">
                      <a16:colId xmlns:a16="http://schemas.microsoft.com/office/drawing/2014/main" val="88436679"/>
                    </a:ext>
                  </a:extLst>
                </a:gridCol>
                <a:gridCol w="838998">
                  <a:extLst>
                    <a:ext uri="{9D8B030D-6E8A-4147-A177-3AD203B41FA5}">
                      <a16:colId xmlns:a16="http://schemas.microsoft.com/office/drawing/2014/main" val="2018694799"/>
                    </a:ext>
                  </a:extLst>
                </a:gridCol>
              </a:tblGrid>
              <a:tr h="445967">
                <a:tc>
                  <a:txBody>
                    <a:bodyPr/>
                    <a:lstStyle/>
                    <a:p>
                      <a:pPr marL="0" marR="0" algn="l">
                        <a:lnSpc>
                          <a:spcPct val="150000"/>
                        </a:lnSpc>
                        <a:spcBef>
                          <a:spcPts val="0"/>
                        </a:spcBef>
                        <a:spcAft>
                          <a:spcPts val="0"/>
                        </a:spcAft>
                      </a:pPr>
                      <a:r>
                        <a:rPr lang="en-US" sz="1100">
                          <a:effectLst/>
                        </a:rPr>
                        <a:t> </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l">
                        <a:lnSpc>
                          <a:spcPct val="150000"/>
                        </a:lnSpc>
                        <a:spcBef>
                          <a:spcPts val="0"/>
                        </a:spcBef>
                        <a:spcAft>
                          <a:spcPts val="0"/>
                        </a:spcAft>
                      </a:pPr>
                      <a:r>
                        <a:rPr lang="en-US" sz="1100">
                          <a:effectLst/>
                        </a:rPr>
                        <a:t>COST</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l">
                        <a:lnSpc>
                          <a:spcPct val="150000"/>
                        </a:lnSpc>
                        <a:spcBef>
                          <a:spcPts val="0"/>
                        </a:spcBef>
                        <a:spcAft>
                          <a:spcPts val="0"/>
                        </a:spcAft>
                      </a:pPr>
                      <a:r>
                        <a:rPr lang="en-US" sz="1100">
                          <a:effectLst/>
                        </a:rPr>
                        <a:t>VTPM</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l">
                        <a:lnSpc>
                          <a:spcPct val="150000"/>
                        </a:lnSpc>
                        <a:spcBef>
                          <a:spcPts val="0"/>
                        </a:spcBef>
                        <a:spcAft>
                          <a:spcPts val="0"/>
                        </a:spcAft>
                      </a:pPr>
                      <a:r>
                        <a:rPr lang="en-US" sz="1100">
                          <a:effectLst/>
                        </a:rPr>
                        <a:t>CP</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l">
                        <a:lnSpc>
                          <a:spcPct val="150000"/>
                        </a:lnSpc>
                        <a:spcBef>
                          <a:spcPts val="0"/>
                        </a:spcBef>
                        <a:spcAft>
                          <a:spcPts val="0"/>
                        </a:spcAft>
                      </a:pPr>
                      <a:r>
                        <a:rPr lang="en-US" sz="1100">
                          <a:effectLst/>
                        </a:rPr>
                        <a:t>EE</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l">
                        <a:lnSpc>
                          <a:spcPct val="150000"/>
                        </a:lnSpc>
                        <a:spcBef>
                          <a:spcPts val="0"/>
                        </a:spcBef>
                        <a:spcAft>
                          <a:spcPts val="0"/>
                        </a:spcAft>
                      </a:pPr>
                      <a:r>
                        <a:rPr lang="en-US" sz="1100">
                          <a:effectLst/>
                        </a:rPr>
                        <a:t>DE</a:t>
                      </a:r>
                      <a:endParaRPr lang="en-US" sz="11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979667900"/>
                  </a:ext>
                </a:extLst>
              </a:tr>
              <a:tr h="445967">
                <a:tc>
                  <a:txBody>
                    <a:bodyPr/>
                    <a:lstStyle/>
                    <a:p>
                      <a:pPr marL="0" marR="0" algn="l">
                        <a:lnSpc>
                          <a:spcPct val="150000"/>
                        </a:lnSpc>
                        <a:spcBef>
                          <a:spcPts val="0"/>
                        </a:spcBef>
                        <a:spcAft>
                          <a:spcPts val="0"/>
                        </a:spcAft>
                      </a:pPr>
                      <a:r>
                        <a:rPr lang="en-US" sz="1100">
                          <a:effectLst/>
                        </a:rPr>
                        <a:t>COST</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l">
                        <a:lnSpc>
                          <a:spcPct val="150000"/>
                        </a:lnSpc>
                        <a:spcBef>
                          <a:spcPts val="0"/>
                        </a:spcBef>
                        <a:spcAft>
                          <a:spcPts val="0"/>
                        </a:spcAft>
                      </a:pPr>
                      <a:r>
                        <a:rPr lang="en-US" sz="1100">
                          <a:effectLst/>
                        </a:rPr>
                        <a:t>1    </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l">
                        <a:lnSpc>
                          <a:spcPct val="150000"/>
                        </a:lnSpc>
                        <a:spcBef>
                          <a:spcPts val="0"/>
                        </a:spcBef>
                        <a:spcAft>
                          <a:spcPts val="0"/>
                        </a:spcAft>
                      </a:pPr>
                      <a:r>
                        <a:rPr lang="en-US" sz="1100">
                          <a:effectLst/>
                        </a:rPr>
                        <a:t>4    </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l">
                        <a:lnSpc>
                          <a:spcPct val="150000"/>
                        </a:lnSpc>
                        <a:spcBef>
                          <a:spcPts val="0"/>
                        </a:spcBef>
                        <a:spcAft>
                          <a:spcPts val="0"/>
                        </a:spcAft>
                      </a:pPr>
                      <a:r>
                        <a:rPr lang="en-US" sz="1100">
                          <a:effectLst/>
                        </a:rPr>
                        <a:t>3    </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l">
                        <a:lnSpc>
                          <a:spcPct val="150000"/>
                        </a:lnSpc>
                        <a:spcBef>
                          <a:spcPts val="0"/>
                        </a:spcBef>
                        <a:spcAft>
                          <a:spcPts val="0"/>
                        </a:spcAft>
                      </a:pPr>
                      <a:r>
                        <a:rPr lang="en-US" sz="1100">
                          <a:effectLst/>
                        </a:rPr>
                        <a:t>5    </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l">
                        <a:lnSpc>
                          <a:spcPct val="150000"/>
                        </a:lnSpc>
                        <a:spcBef>
                          <a:spcPts val="0"/>
                        </a:spcBef>
                        <a:spcAft>
                          <a:spcPts val="0"/>
                        </a:spcAft>
                      </a:pPr>
                      <a:r>
                        <a:rPr lang="en-US" sz="1100">
                          <a:effectLst/>
                        </a:rPr>
                        <a:t>7    </a:t>
                      </a:r>
                      <a:endParaRPr lang="en-US" sz="11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365426294"/>
                  </a:ext>
                </a:extLst>
              </a:tr>
              <a:tr h="445967">
                <a:tc>
                  <a:txBody>
                    <a:bodyPr/>
                    <a:lstStyle/>
                    <a:p>
                      <a:pPr marL="0" marR="0" algn="l">
                        <a:lnSpc>
                          <a:spcPct val="150000"/>
                        </a:lnSpc>
                        <a:spcBef>
                          <a:spcPts val="0"/>
                        </a:spcBef>
                        <a:spcAft>
                          <a:spcPts val="0"/>
                        </a:spcAft>
                      </a:pPr>
                      <a:r>
                        <a:rPr lang="en-US" sz="1100">
                          <a:effectLst/>
                        </a:rPr>
                        <a:t>DTPM</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l">
                        <a:lnSpc>
                          <a:spcPct val="150000"/>
                        </a:lnSpc>
                        <a:spcBef>
                          <a:spcPts val="0"/>
                        </a:spcBef>
                        <a:spcAft>
                          <a:spcPts val="0"/>
                        </a:spcAft>
                      </a:pPr>
                      <a:r>
                        <a:rPr lang="en-US" sz="1100">
                          <a:effectLst/>
                        </a:rPr>
                        <a:t> 1/4</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l">
                        <a:lnSpc>
                          <a:spcPct val="150000"/>
                        </a:lnSpc>
                        <a:spcBef>
                          <a:spcPts val="0"/>
                        </a:spcBef>
                        <a:spcAft>
                          <a:spcPts val="0"/>
                        </a:spcAft>
                      </a:pPr>
                      <a:r>
                        <a:rPr lang="en-US" sz="1100">
                          <a:effectLst/>
                        </a:rPr>
                        <a:t>1    </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l">
                        <a:lnSpc>
                          <a:spcPct val="150000"/>
                        </a:lnSpc>
                        <a:spcBef>
                          <a:spcPts val="0"/>
                        </a:spcBef>
                        <a:spcAft>
                          <a:spcPts val="0"/>
                        </a:spcAft>
                      </a:pPr>
                      <a:r>
                        <a:rPr lang="en-US" sz="1100">
                          <a:effectLst/>
                        </a:rPr>
                        <a:t> 1/2</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l">
                        <a:lnSpc>
                          <a:spcPct val="150000"/>
                        </a:lnSpc>
                        <a:spcBef>
                          <a:spcPts val="0"/>
                        </a:spcBef>
                        <a:spcAft>
                          <a:spcPts val="0"/>
                        </a:spcAft>
                      </a:pPr>
                      <a:r>
                        <a:rPr lang="en-US" sz="1100">
                          <a:effectLst/>
                        </a:rPr>
                        <a:t>2    </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l">
                        <a:lnSpc>
                          <a:spcPct val="150000"/>
                        </a:lnSpc>
                        <a:spcBef>
                          <a:spcPts val="0"/>
                        </a:spcBef>
                        <a:spcAft>
                          <a:spcPts val="0"/>
                        </a:spcAft>
                      </a:pPr>
                      <a:r>
                        <a:rPr lang="en-US" sz="1100">
                          <a:effectLst/>
                        </a:rPr>
                        <a:t>5    </a:t>
                      </a:r>
                      <a:endParaRPr lang="en-US" sz="11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264904809"/>
                  </a:ext>
                </a:extLst>
              </a:tr>
              <a:tr h="445967">
                <a:tc>
                  <a:txBody>
                    <a:bodyPr/>
                    <a:lstStyle/>
                    <a:p>
                      <a:pPr marL="0" marR="0" algn="l">
                        <a:lnSpc>
                          <a:spcPct val="150000"/>
                        </a:lnSpc>
                        <a:spcBef>
                          <a:spcPts val="0"/>
                        </a:spcBef>
                        <a:spcAft>
                          <a:spcPts val="0"/>
                        </a:spcAft>
                      </a:pPr>
                      <a:r>
                        <a:rPr lang="en-US" sz="1100">
                          <a:effectLst/>
                        </a:rPr>
                        <a:t>CP</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l">
                        <a:lnSpc>
                          <a:spcPct val="150000"/>
                        </a:lnSpc>
                        <a:spcBef>
                          <a:spcPts val="0"/>
                        </a:spcBef>
                        <a:spcAft>
                          <a:spcPts val="0"/>
                        </a:spcAft>
                      </a:pPr>
                      <a:r>
                        <a:rPr lang="en-US" sz="1100">
                          <a:effectLst/>
                        </a:rPr>
                        <a:t> 1/3</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l">
                        <a:lnSpc>
                          <a:spcPct val="150000"/>
                        </a:lnSpc>
                        <a:spcBef>
                          <a:spcPts val="0"/>
                        </a:spcBef>
                        <a:spcAft>
                          <a:spcPts val="0"/>
                        </a:spcAft>
                      </a:pPr>
                      <a:r>
                        <a:rPr lang="en-US" sz="1100">
                          <a:effectLst/>
                        </a:rPr>
                        <a:t>2    </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l">
                        <a:lnSpc>
                          <a:spcPct val="150000"/>
                        </a:lnSpc>
                        <a:spcBef>
                          <a:spcPts val="0"/>
                        </a:spcBef>
                        <a:spcAft>
                          <a:spcPts val="0"/>
                        </a:spcAft>
                      </a:pPr>
                      <a:r>
                        <a:rPr lang="en-US" sz="1100">
                          <a:effectLst/>
                        </a:rPr>
                        <a:t>1    </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l">
                        <a:lnSpc>
                          <a:spcPct val="150000"/>
                        </a:lnSpc>
                        <a:spcBef>
                          <a:spcPts val="0"/>
                        </a:spcBef>
                        <a:spcAft>
                          <a:spcPts val="0"/>
                        </a:spcAft>
                      </a:pPr>
                      <a:r>
                        <a:rPr lang="en-US" sz="1100">
                          <a:effectLst/>
                        </a:rPr>
                        <a:t>4    </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l">
                        <a:lnSpc>
                          <a:spcPct val="150000"/>
                        </a:lnSpc>
                        <a:spcBef>
                          <a:spcPts val="0"/>
                        </a:spcBef>
                        <a:spcAft>
                          <a:spcPts val="0"/>
                        </a:spcAft>
                      </a:pPr>
                      <a:r>
                        <a:rPr lang="en-US" sz="1100">
                          <a:effectLst/>
                        </a:rPr>
                        <a:t>6    </a:t>
                      </a:r>
                      <a:endParaRPr lang="en-US" sz="11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489300167"/>
                  </a:ext>
                </a:extLst>
              </a:tr>
              <a:tr h="445967">
                <a:tc>
                  <a:txBody>
                    <a:bodyPr/>
                    <a:lstStyle/>
                    <a:p>
                      <a:pPr marL="0" marR="0" algn="l">
                        <a:lnSpc>
                          <a:spcPct val="150000"/>
                        </a:lnSpc>
                        <a:spcBef>
                          <a:spcPts val="0"/>
                        </a:spcBef>
                        <a:spcAft>
                          <a:spcPts val="0"/>
                        </a:spcAft>
                      </a:pPr>
                      <a:r>
                        <a:rPr lang="en-US" sz="1100">
                          <a:effectLst/>
                        </a:rPr>
                        <a:t>EE</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l">
                        <a:lnSpc>
                          <a:spcPct val="150000"/>
                        </a:lnSpc>
                        <a:spcBef>
                          <a:spcPts val="0"/>
                        </a:spcBef>
                        <a:spcAft>
                          <a:spcPts val="0"/>
                        </a:spcAft>
                      </a:pPr>
                      <a:r>
                        <a:rPr lang="en-US" sz="1100">
                          <a:effectLst/>
                        </a:rPr>
                        <a:t> 1/5</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l">
                        <a:lnSpc>
                          <a:spcPct val="150000"/>
                        </a:lnSpc>
                        <a:spcBef>
                          <a:spcPts val="0"/>
                        </a:spcBef>
                        <a:spcAft>
                          <a:spcPts val="0"/>
                        </a:spcAft>
                      </a:pPr>
                      <a:r>
                        <a:rPr lang="en-US" sz="1100" dirty="0">
                          <a:effectLst/>
                        </a:rPr>
                        <a:t> 1/2</a:t>
                      </a:r>
                      <a:endParaRPr lang="en-US" sz="11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l">
                        <a:lnSpc>
                          <a:spcPct val="150000"/>
                        </a:lnSpc>
                        <a:spcBef>
                          <a:spcPts val="0"/>
                        </a:spcBef>
                        <a:spcAft>
                          <a:spcPts val="0"/>
                        </a:spcAft>
                      </a:pPr>
                      <a:r>
                        <a:rPr lang="en-US" sz="1100" dirty="0">
                          <a:effectLst/>
                        </a:rPr>
                        <a:t> 1/4</a:t>
                      </a:r>
                      <a:endParaRPr lang="en-US" sz="11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l">
                        <a:lnSpc>
                          <a:spcPct val="150000"/>
                        </a:lnSpc>
                        <a:spcBef>
                          <a:spcPts val="0"/>
                        </a:spcBef>
                        <a:spcAft>
                          <a:spcPts val="0"/>
                        </a:spcAft>
                      </a:pPr>
                      <a:r>
                        <a:rPr lang="en-US" sz="1100">
                          <a:effectLst/>
                        </a:rPr>
                        <a:t>1    </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l">
                        <a:lnSpc>
                          <a:spcPct val="150000"/>
                        </a:lnSpc>
                        <a:spcBef>
                          <a:spcPts val="0"/>
                        </a:spcBef>
                        <a:spcAft>
                          <a:spcPts val="0"/>
                        </a:spcAft>
                      </a:pPr>
                      <a:r>
                        <a:rPr lang="en-US" sz="1100">
                          <a:effectLst/>
                        </a:rPr>
                        <a:t>2    </a:t>
                      </a:r>
                      <a:endParaRPr lang="en-US" sz="11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586409755"/>
                  </a:ext>
                </a:extLst>
              </a:tr>
              <a:tr h="445967">
                <a:tc>
                  <a:txBody>
                    <a:bodyPr/>
                    <a:lstStyle/>
                    <a:p>
                      <a:pPr marL="0" marR="0" algn="l">
                        <a:lnSpc>
                          <a:spcPct val="150000"/>
                        </a:lnSpc>
                        <a:spcBef>
                          <a:spcPts val="0"/>
                        </a:spcBef>
                        <a:spcAft>
                          <a:spcPts val="0"/>
                        </a:spcAft>
                      </a:pPr>
                      <a:r>
                        <a:rPr lang="en-US" sz="1100">
                          <a:effectLst/>
                        </a:rPr>
                        <a:t>DE</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l">
                        <a:lnSpc>
                          <a:spcPct val="150000"/>
                        </a:lnSpc>
                        <a:spcBef>
                          <a:spcPts val="0"/>
                        </a:spcBef>
                        <a:spcAft>
                          <a:spcPts val="0"/>
                        </a:spcAft>
                      </a:pPr>
                      <a:r>
                        <a:rPr lang="en-US" sz="1100">
                          <a:effectLst/>
                        </a:rPr>
                        <a:t> 1/7</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l">
                        <a:lnSpc>
                          <a:spcPct val="150000"/>
                        </a:lnSpc>
                        <a:spcBef>
                          <a:spcPts val="0"/>
                        </a:spcBef>
                        <a:spcAft>
                          <a:spcPts val="0"/>
                        </a:spcAft>
                      </a:pPr>
                      <a:r>
                        <a:rPr lang="en-US" sz="1100">
                          <a:effectLst/>
                        </a:rPr>
                        <a:t> 1/5</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l">
                        <a:lnSpc>
                          <a:spcPct val="150000"/>
                        </a:lnSpc>
                        <a:spcBef>
                          <a:spcPts val="0"/>
                        </a:spcBef>
                        <a:spcAft>
                          <a:spcPts val="0"/>
                        </a:spcAft>
                      </a:pPr>
                      <a:r>
                        <a:rPr lang="en-US" sz="1100">
                          <a:effectLst/>
                        </a:rPr>
                        <a:t> 1/6</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l">
                        <a:lnSpc>
                          <a:spcPct val="150000"/>
                        </a:lnSpc>
                        <a:spcBef>
                          <a:spcPts val="0"/>
                        </a:spcBef>
                        <a:spcAft>
                          <a:spcPts val="0"/>
                        </a:spcAft>
                      </a:pPr>
                      <a:r>
                        <a:rPr lang="en-US" sz="1100">
                          <a:effectLst/>
                        </a:rPr>
                        <a:t> 1/2</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l">
                        <a:lnSpc>
                          <a:spcPct val="150000"/>
                        </a:lnSpc>
                        <a:spcBef>
                          <a:spcPts val="0"/>
                        </a:spcBef>
                        <a:spcAft>
                          <a:spcPts val="0"/>
                        </a:spcAft>
                      </a:pPr>
                      <a:r>
                        <a:rPr lang="en-US" sz="1100">
                          <a:effectLst/>
                        </a:rPr>
                        <a:t>1    </a:t>
                      </a:r>
                      <a:endParaRPr lang="en-US" sz="11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97006887"/>
                  </a:ext>
                </a:extLst>
              </a:tr>
              <a:tr h="445967">
                <a:tc>
                  <a:txBody>
                    <a:bodyPr/>
                    <a:lstStyle/>
                    <a:p>
                      <a:pPr marL="0" marR="0" algn="l">
                        <a:lnSpc>
                          <a:spcPct val="150000"/>
                        </a:lnSpc>
                        <a:spcBef>
                          <a:spcPts val="0"/>
                        </a:spcBef>
                        <a:spcAft>
                          <a:spcPts val="0"/>
                        </a:spcAft>
                      </a:pPr>
                      <a:r>
                        <a:rPr lang="en-US" sz="1100">
                          <a:effectLst/>
                        </a:rPr>
                        <a:t>Total</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l">
                        <a:lnSpc>
                          <a:spcPct val="150000"/>
                        </a:lnSpc>
                        <a:spcBef>
                          <a:spcPts val="0"/>
                        </a:spcBef>
                        <a:spcAft>
                          <a:spcPts val="0"/>
                        </a:spcAft>
                      </a:pPr>
                      <a:r>
                        <a:rPr lang="en-US" sz="1100">
                          <a:effectLst/>
                        </a:rPr>
                        <a:t>1.93</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l">
                        <a:lnSpc>
                          <a:spcPct val="150000"/>
                        </a:lnSpc>
                        <a:spcBef>
                          <a:spcPts val="0"/>
                        </a:spcBef>
                        <a:spcAft>
                          <a:spcPts val="0"/>
                        </a:spcAft>
                      </a:pPr>
                      <a:r>
                        <a:rPr lang="en-US" sz="1100">
                          <a:effectLst/>
                        </a:rPr>
                        <a:t>7.70</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l">
                        <a:lnSpc>
                          <a:spcPct val="150000"/>
                        </a:lnSpc>
                        <a:spcBef>
                          <a:spcPts val="0"/>
                        </a:spcBef>
                        <a:spcAft>
                          <a:spcPts val="0"/>
                        </a:spcAft>
                      </a:pPr>
                      <a:r>
                        <a:rPr lang="en-US" sz="1100">
                          <a:effectLst/>
                        </a:rPr>
                        <a:t>4.92</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l">
                        <a:lnSpc>
                          <a:spcPct val="150000"/>
                        </a:lnSpc>
                        <a:spcBef>
                          <a:spcPts val="0"/>
                        </a:spcBef>
                        <a:spcAft>
                          <a:spcPts val="0"/>
                        </a:spcAft>
                      </a:pPr>
                      <a:r>
                        <a:rPr lang="en-US" sz="1100">
                          <a:effectLst/>
                        </a:rPr>
                        <a:t>12.50</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l">
                        <a:lnSpc>
                          <a:spcPct val="150000"/>
                        </a:lnSpc>
                        <a:spcBef>
                          <a:spcPts val="0"/>
                        </a:spcBef>
                        <a:spcAft>
                          <a:spcPts val="0"/>
                        </a:spcAft>
                      </a:pPr>
                      <a:r>
                        <a:rPr lang="en-US" sz="1100" dirty="0">
                          <a:effectLst/>
                        </a:rPr>
                        <a:t>21.00</a:t>
                      </a:r>
                      <a:endParaRPr lang="en-US" sz="11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087875181"/>
                  </a:ext>
                </a:extLst>
              </a:tr>
            </a:tbl>
          </a:graphicData>
        </a:graphic>
      </p:graphicFrame>
    </p:spTree>
    <p:extLst>
      <p:ext uri="{BB962C8B-B14F-4D97-AF65-F5344CB8AC3E}">
        <p14:creationId xmlns:p14="http://schemas.microsoft.com/office/powerpoint/2010/main" val="185215079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E4871FD-BD06-467D-85D0-73DB8E647491}"/>
              </a:ext>
            </a:extLst>
          </p:cNvPr>
          <p:cNvSpPr>
            <a:spLocks noGrp="1"/>
          </p:cNvSpPr>
          <p:nvPr>
            <p:ph type="sldNum" sz="quarter" idx="12"/>
          </p:nvPr>
        </p:nvSpPr>
        <p:spPr/>
        <p:txBody>
          <a:bodyPr/>
          <a:lstStyle/>
          <a:p>
            <a:fld id="{B873DB22-3EC6-4BBA-A9D0-7C0DAD5F8C35}" type="slidenum">
              <a:rPr lang="en-US" smtClean="0"/>
              <a:pPr/>
              <a:t>51</a:t>
            </a:fld>
            <a:endParaRPr lang="en-US" dirty="0"/>
          </a:p>
        </p:txBody>
      </p:sp>
      <p:sp>
        <p:nvSpPr>
          <p:cNvPr id="6" name="TextBox 5">
            <a:extLst>
              <a:ext uri="{FF2B5EF4-FFF2-40B4-BE49-F238E27FC236}">
                <a16:creationId xmlns:a16="http://schemas.microsoft.com/office/drawing/2014/main" id="{30ADFE76-93ED-4BAE-8E81-D2F338BEC76E}"/>
              </a:ext>
            </a:extLst>
          </p:cNvPr>
          <p:cNvSpPr txBox="1"/>
          <p:nvPr/>
        </p:nvSpPr>
        <p:spPr>
          <a:xfrm>
            <a:off x="1803632" y="318783"/>
            <a:ext cx="7711680" cy="1289071"/>
          </a:xfrm>
          <a:prstGeom prst="rect">
            <a:avLst/>
          </a:prstGeom>
          <a:noFill/>
        </p:spPr>
        <p:txBody>
          <a:bodyPr wrap="square">
            <a:spAutoFit/>
          </a:bodyPr>
          <a:lstStyle/>
          <a:p>
            <a:pPr marL="0" marR="0">
              <a:lnSpc>
                <a:spcPct val="150000"/>
              </a:lnSpc>
              <a:spcBef>
                <a:spcPts val="0"/>
              </a:spcBef>
              <a:spcAft>
                <a:spcPts val="0"/>
              </a:spcAft>
            </a:pPr>
            <a:r>
              <a:rPr lang="en-US" sz="1800" dirty="0">
                <a:effectLst/>
                <a:latin typeface="Times New Roman" panose="02020603050405020304" pitchFamily="18" charset="0"/>
                <a:ea typeface="Times New Roman" panose="02020603050405020304" pitchFamily="18" charset="0"/>
              </a:rPr>
              <a:t>Then we will divide each cell in each column by the associated total of that column to normalize the scores , then we will take the average of each row to find the required weights as follows:</a:t>
            </a:r>
          </a:p>
        </p:txBody>
      </p:sp>
      <p:graphicFrame>
        <p:nvGraphicFramePr>
          <p:cNvPr id="7" name="Table 6">
            <a:extLst>
              <a:ext uri="{FF2B5EF4-FFF2-40B4-BE49-F238E27FC236}">
                <a16:creationId xmlns:a16="http://schemas.microsoft.com/office/drawing/2014/main" id="{49ADE794-B43B-4615-8319-F4DE019595DF}"/>
              </a:ext>
            </a:extLst>
          </p:cNvPr>
          <p:cNvGraphicFramePr>
            <a:graphicFrameLocks noGrp="1"/>
          </p:cNvGraphicFramePr>
          <p:nvPr>
            <p:extLst>
              <p:ext uri="{D42A27DB-BD31-4B8C-83A1-F6EECF244321}">
                <p14:modId xmlns:p14="http://schemas.microsoft.com/office/powerpoint/2010/main" val="1581572754"/>
              </p:ext>
            </p:extLst>
          </p:nvPr>
        </p:nvGraphicFramePr>
        <p:xfrm>
          <a:off x="3235016" y="2811154"/>
          <a:ext cx="5721968" cy="2112540"/>
        </p:xfrm>
        <a:graphic>
          <a:graphicData uri="http://schemas.openxmlformats.org/drawingml/2006/table">
            <a:tbl>
              <a:tblPr firstRow="1" firstCol="1" bandRow="1">
                <a:tableStyleId>{5C22544A-7EE6-4342-B048-85BDC9FD1C3A}</a:tableStyleId>
              </a:tblPr>
              <a:tblGrid>
                <a:gridCol w="817424">
                  <a:extLst>
                    <a:ext uri="{9D8B030D-6E8A-4147-A177-3AD203B41FA5}">
                      <a16:colId xmlns:a16="http://schemas.microsoft.com/office/drawing/2014/main" val="1523973154"/>
                    </a:ext>
                  </a:extLst>
                </a:gridCol>
                <a:gridCol w="817424">
                  <a:extLst>
                    <a:ext uri="{9D8B030D-6E8A-4147-A177-3AD203B41FA5}">
                      <a16:colId xmlns:a16="http://schemas.microsoft.com/office/drawing/2014/main" val="943777889"/>
                    </a:ext>
                  </a:extLst>
                </a:gridCol>
                <a:gridCol w="817424">
                  <a:extLst>
                    <a:ext uri="{9D8B030D-6E8A-4147-A177-3AD203B41FA5}">
                      <a16:colId xmlns:a16="http://schemas.microsoft.com/office/drawing/2014/main" val="1325321163"/>
                    </a:ext>
                  </a:extLst>
                </a:gridCol>
                <a:gridCol w="817424">
                  <a:extLst>
                    <a:ext uri="{9D8B030D-6E8A-4147-A177-3AD203B41FA5}">
                      <a16:colId xmlns:a16="http://schemas.microsoft.com/office/drawing/2014/main" val="2893512655"/>
                    </a:ext>
                  </a:extLst>
                </a:gridCol>
                <a:gridCol w="817424">
                  <a:extLst>
                    <a:ext uri="{9D8B030D-6E8A-4147-A177-3AD203B41FA5}">
                      <a16:colId xmlns:a16="http://schemas.microsoft.com/office/drawing/2014/main" val="2938290636"/>
                    </a:ext>
                  </a:extLst>
                </a:gridCol>
                <a:gridCol w="817424">
                  <a:extLst>
                    <a:ext uri="{9D8B030D-6E8A-4147-A177-3AD203B41FA5}">
                      <a16:colId xmlns:a16="http://schemas.microsoft.com/office/drawing/2014/main" val="886568432"/>
                    </a:ext>
                  </a:extLst>
                </a:gridCol>
                <a:gridCol w="817424">
                  <a:extLst>
                    <a:ext uri="{9D8B030D-6E8A-4147-A177-3AD203B41FA5}">
                      <a16:colId xmlns:a16="http://schemas.microsoft.com/office/drawing/2014/main" val="2599763772"/>
                    </a:ext>
                  </a:extLst>
                </a:gridCol>
              </a:tblGrid>
              <a:tr h="352090">
                <a:tc>
                  <a:txBody>
                    <a:bodyPr/>
                    <a:lstStyle/>
                    <a:p>
                      <a:pPr marL="0" marR="0">
                        <a:lnSpc>
                          <a:spcPct val="150000"/>
                        </a:lnSpc>
                        <a:spcBef>
                          <a:spcPts val="0"/>
                        </a:spcBef>
                        <a:spcAft>
                          <a:spcPts val="0"/>
                        </a:spcAft>
                      </a:pPr>
                      <a:r>
                        <a:rPr lang="en-US" sz="1100">
                          <a:effectLst/>
                        </a:rPr>
                        <a:t> </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100">
                          <a:effectLst/>
                        </a:rPr>
                        <a:t>COST</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100">
                          <a:effectLst/>
                        </a:rPr>
                        <a:t>VTPM</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100">
                          <a:effectLst/>
                        </a:rPr>
                        <a:t>CP</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100">
                          <a:effectLst/>
                        </a:rPr>
                        <a:t>EE</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100">
                          <a:effectLst/>
                        </a:rPr>
                        <a:t>DE</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100">
                          <a:effectLst/>
                        </a:rPr>
                        <a:t>Weight</a:t>
                      </a:r>
                      <a:endParaRPr lang="en-US" sz="11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554338914"/>
                  </a:ext>
                </a:extLst>
              </a:tr>
              <a:tr h="352090">
                <a:tc>
                  <a:txBody>
                    <a:bodyPr/>
                    <a:lstStyle/>
                    <a:p>
                      <a:pPr marL="0" marR="0">
                        <a:lnSpc>
                          <a:spcPct val="150000"/>
                        </a:lnSpc>
                        <a:spcBef>
                          <a:spcPts val="0"/>
                        </a:spcBef>
                        <a:spcAft>
                          <a:spcPts val="0"/>
                        </a:spcAft>
                      </a:pPr>
                      <a:r>
                        <a:rPr lang="en-US" sz="1100">
                          <a:effectLst/>
                        </a:rPr>
                        <a:t>COST</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100">
                          <a:effectLst/>
                        </a:rPr>
                        <a:t>0.52</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100">
                          <a:effectLst/>
                        </a:rPr>
                        <a:t>0.52</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100">
                          <a:effectLst/>
                        </a:rPr>
                        <a:t>0.61</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100">
                          <a:effectLst/>
                        </a:rPr>
                        <a:t>0.40</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100">
                          <a:effectLst/>
                        </a:rPr>
                        <a:t>0.33</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100">
                          <a:effectLst/>
                        </a:rPr>
                        <a:t>0.48</a:t>
                      </a:r>
                      <a:endParaRPr lang="en-US" sz="11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4082066145"/>
                  </a:ext>
                </a:extLst>
              </a:tr>
              <a:tr h="352090">
                <a:tc>
                  <a:txBody>
                    <a:bodyPr/>
                    <a:lstStyle/>
                    <a:p>
                      <a:pPr marL="0" marR="0">
                        <a:lnSpc>
                          <a:spcPct val="150000"/>
                        </a:lnSpc>
                        <a:spcBef>
                          <a:spcPts val="0"/>
                        </a:spcBef>
                        <a:spcAft>
                          <a:spcPts val="0"/>
                        </a:spcAft>
                      </a:pPr>
                      <a:r>
                        <a:rPr lang="en-US" sz="1100">
                          <a:effectLst/>
                        </a:rPr>
                        <a:t>DTPM</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100">
                          <a:effectLst/>
                        </a:rPr>
                        <a:t>0.13</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100">
                          <a:effectLst/>
                        </a:rPr>
                        <a:t>0.13</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100">
                          <a:effectLst/>
                        </a:rPr>
                        <a:t>0.10</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100">
                          <a:effectLst/>
                        </a:rPr>
                        <a:t>0.16</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100">
                          <a:effectLst/>
                        </a:rPr>
                        <a:t>0.24</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100">
                          <a:effectLst/>
                        </a:rPr>
                        <a:t>0.15</a:t>
                      </a:r>
                      <a:endParaRPr lang="en-US" sz="11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234735430"/>
                  </a:ext>
                </a:extLst>
              </a:tr>
              <a:tr h="352090">
                <a:tc>
                  <a:txBody>
                    <a:bodyPr/>
                    <a:lstStyle/>
                    <a:p>
                      <a:pPr marL="0" marR="0">
                        <a:lnSpc>
                          <a:spcPct val="150000"/>
                        </a:lnSpc>
                        <a:spcBef>
                          <a:spcPts val="0"/>
                        </a:spcBef>
                        <a:spcAft>
                          <a:spcPts val="0"/>
                        </a:spcAft>
                      </a:pPr>
                      <a:r>
                        <a:rPr lang="en-US" sz="1100">
                          <a:effectLst/>
                        </a:rPr>
                        <a:t>CP</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100">
                          <a:effectLst/>
                        </a:rPr>
                        <a:t>0.17</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100">
                          <a:effectLst/>
                        </a:rPr>
                        <a:t>0.26</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100">
                          <a:effectLst/>
                        </a:rPr>
                        <a:t>0.20</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100">
                          <a:effectLst/>
                        </a:rPr>
                        <a:t>0.32</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100">
                          <a:effectLst/>
                        </a:rPr>
                        <a:t>0.29</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100">
                          <a:effectLst/>
                        </a:rPr>
                        <a:t>0.25</a:t>
                      </a:r>
                      <a:endParaRPr lang="en-US" sz="11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536795222"/>
                  </a:ext>
                </a:extLst>
              </a:tr>
              <a:tr h="352090">
                <a:tc>
                  <a:txBody>
                    <a:bodyPr/>
                    <a:lstStyle/>
                    <a:p>
                      <a:pPr marL="0" marR="0">
                        <a:lnSpc>
                          <a:spcPct val="150000"/>
                        </a:lnSpc>
                        <a:spcBef>
                          <a:spcPts val="0"/>
                        </a:spcBef>
                        <a:spcAft>
                          <a:spcPts val="0"/>
                        </a:spcAft>
                      </a:pPr>
                      <a:r>
                        <a:rPr lang="en-US" sz="1100">
                          <a:effectLst/>
                        </a:rPr>
                        <a:t>EE</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100">
                          <a:effectLst/>
                        </a:rPr>
                        <a:t>0.10</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100">
                          <a:effectLst/>
                        </a:rPr>
                        <a:t>0.06</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100">
                          <a:effectLst/>
                        </a:rPr>
                        <a:t>0.05</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100">
                          <a:effectLst/>
                        </a:rPr>
                        <a:t>0.08</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100">
                          <a:effectLst/>
                        </a:rPr>
                        <a:t>0.10</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100">
                          <a:effectLst/>
                        </a:rPr>
                        <a:t>0.08</a:t>
                      </a:r>
                      <a:endParaRPr lang="en-US" sz="11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604056881"/>
                  </a:ext>
                </a:extLst>
              </a:tr>
              <a:tr h="352090">
                <a:tc>
                  <a:txBody>
                    <a:bodyPr/>
                    <a:lstStyle/>
                    <a:p>
                      <a:pPr marL="0" marR="0">
                        <a:lnSpc>
                          <a:spcPct val="150000"/>
                        </a:lnSpc>
                        <a:spcBef>
                          <a:spcPts val="0"/>
                        </a:spcBef>
                        <a:spcAft>
                          <a:spcPts val="0"/>
                        </a:spcAft>
                      </a:pPr>
                      <a:r>
                        <a:rPr lang="en-US" sz="1100">
                          <a:effectLst/>
                        </a:rPr>
                        <a:t>DE</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100">
                          <a:effectLst/>
                        </a:rPr>
                        <a:t>0.07</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100">
                          <a:effectLst/>
                        </a:rPr>
                        <a:t>0.03</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100">
                          <a:effectLst/>
                        </a:rPr>
                        <a:t>0.03</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100">
                          <a:effectLst/>
                        </a:rPr>
                        <a:t>0.04</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100">
                          <a:effectLst/>
                        </a:rPr>
                        <a:t>0.05</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100" dirty="0">
                          <a:effectLst/>
                        </a:rPr>
                        <a:t>0.04</a:t>
                      </a:r>
                      <a:endParaRPr lang="en-US" sz="11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833822278"/>
                  </a:ext>
                </a:extLst>
              </a:tr>
            </a:tbl>
          </a:graphicData>
        </a:graphic>
      </p:graphicFrame>
    </p:spTree>
    <p:extLst>
      <p:ext uri="{BB962C8B-B14F-4D97-AF65-F5344CB8AC3E}">
        <p14:creationId xmlns:p14="http://schemas.microsoft.com/office/powerpoint/2010/main" val="322750160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5C7F420-2789-4E09-847F-425D1A1D929D}"/>
              </a:ext>
            </a:extLst>
          </p:cNvPr>
          <p:cNvSpPr>
            <a:spLocks noGrp="1"/>
          </p:cNvSpPr>
          <p:nvPr>
            <p:ph type="sldNum" sz="quarter" idx="12"/>
          </p:nvPr>
        </p:nvSpPr>
        <p:spPr/>
        <p:txBody>
          <a:bodyPr/>
          <a:lstStyle/>
          <a:p>
            <a:fld id="{B873DB22-3EC6-4BBA-A9D0-7C0DAD5F8C35}" type="slidenum">
              <a:rPr lang="en-US" smtClean="0"/>
              <a:pPr/>
              <a:t>52</a:t>
            </a:fld>
            <a:endParaRPr lang="en-US" dirty="0"/>
          </a:p>
        </p:txBody>
      </p:sp>
      <p:sp>
        <p:nvSpPr>
          <p:cNvPr id="6" name="TextBox 5">
            <a:extLst>
              <a:ext uri="{FF2B5EF4-FFF2-40B4-BE49-F238E27FC236}">
                <a16:creationId xmlns:a16="http://schemas.microsoft.com/office/drawing/2014/main" id="{824CFBFC-0AFB-4148-91DE-37724B7719B6}"/>
              </a:ext>
            </a:extLst>
          </p:cNvPr>
          <p:cNvSpPr txBox="1"/>
          <p:nvPr/>
        </p:nvSpPr>
        <p:spPr>
          <a:xfrm>
            <a:off x="1874274" y="2102494"/>
            <a:ext cx="9710922" cy="1704569"/>
          </a:xfrm>
          <a:prstGeom prst="rect">
            <a:avLst/>
          </a:prstGeom>
          <a:noFill/>
        </p:spPr>
        <p:txBody>
          <a:bodyPr wrap="square">
            <a:spAutoFit/>
          </a:bodyPr>
          <a:lstStyle/>
          <a:p>
            <a:pPr marL="0" marR="0">
              <a:lnSpc>
                <a:spcPct val="150000"/>
              </a:lnSpc>
              <a:spcBef>
                <a:spcPts val="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The next step is to generate a Consistency Ratio (CR) to see how consistent the decisions were compared to extensive samples of completely random decisions. The decision maker should be logically consistent and coherent, Incoherent who says E is less than likely than F, F is less transitivity property, now we will find the eigen vector in order to find (CR).</a:t>
            </a:r>
            <a:endParaRPr lang="en-US"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3085658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192FFB0-DE90-4CB9-9735-0A13210909B2}"/>
              </a:ext>
            </a:extLst>
          </p:cNvPr>
          <p:cNvSpPr>
            <a:spLocks noGrp="1"/>
          </p:cNvSpPr>
          <p:nvPr>
            <p:ph type="sldNum" sz="quarter" idx="12"/>
          </p:nvPr>
        </p:nvSpPr>
        <p:spPr/>
        <p:txBody>
          <a:bodyPr/>
          <a:lstStyle/>
          <a:p>
            <a:fld id="{B873DB22-3EC6-4BBA-A9D0-7C0DAD5F8C35}" type="slidenum">
              <a:rPr lang="en-US" smtClean="0"/>
              <a:pPr/>
              <a:t>53</a:t>
            </a:fld>
            <a:endParaRPr lang="en-US" dirty="0"/>
          </a:p>
        </p:txBody>
      </p:sp>
      <p:sp>
        <p:nvSpPr>
          <p:cNvPr id="6" name="TextBox 5">
            <a:extLst>
              <a:ext uri="{FF2B5EF4-FFF2-40B4-BE49-F238E27FC236}">
                <a16:creationId xmlns:a16="http://schemas.microsoft.com/office/drawing/2014/main" id="{FCC1051B-F74A-4819-9806-FC8686BFAEFF}"/>
              </a:ext>
            </a:extLst>
          </p:cNvPr>
          <p:cNvSpPr txBox="1"/>
          <p:nvPr/>
        </p:nvSpPr>
        <p:spPr>
          <a:xfrm>
            <a:off x="1822507" y="286642"/>
            <a:ext cx="7631885" cy="1289071"/>
          </a:xfrm>
          <a:prstGeom prst="rect">
            <a:avLst/>
          </a:prstGeom>
          <a:noFill/>
        </p:spPr>
        <p:txBody>
          <a:bodyPr wrap="square">
            <a:spAutoFit/>
          </a:bodyPr>
          <a:lstStyle/>
          <a:p>
            <a:pPr marL="0" marR="0">
              <a:lnSpc>
                <a:spcPct val="150000"/>
              </a:lnSpc>
              <a:spcBef>
                <a:spcPts val="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Step1 : </a:t>
            </a:r>
            <a:endParaRPr lang="en-US" sz="1800" dirty="0">
              <a:effectLst/>
              <a:latin typeface="Times New Roman" panose="02020603050405020304" pitchFamily="18" charset="0"/>
              <a:ea typeface="Times New Roman" panose="02020603050405020304" pitchFamily="18" charset="0"/>
            </a:endParaRPr>
          </a:p>
          <a:p>
            <a:pPr marL="0" marR="0">
              <a:lnSpc>
                <a:spcPct val="150000"/>
              </a:lnSpc>
              <a:spcBef>
                <a:spcPts val="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Take </a:t>
            </a: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the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squared power of matrix</a:t>
            </a: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A, i.e., A</a:t>
            </a:r>
            <a:r>
              <a:rPr lang="tr-TR" sz="1800" baseline="30000" dirty="0">
                <a:effectLst/>
                <a:latin typeface="Times New Roman" panose="02020603050405020304" pitchFamily="18" charset="0"/>
                <a:ea typeface="Times New Roman" panose="02020603050405020304" pitchFamily="18" charset="0"/>
                <a:cs typeface="Times New Roman" panose="02020603050405020304" pitchFamily="18" charset="0"/>
              </a:rPr>
              <a:t>2</a:t>
            </a: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=A.A</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and </a:t>
            </a: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Find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the row sums</a:t>
            </a: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of A</a:t>
            </a:r>
            <a:r>
              <a:rPr lang="tr-TR" sz="1800" baseline="30000" dirty="0">
                <a:effectLst/>
                <a:latin typeface="Times New Roman" panose="02020603050405020304" pitchFamily="18" charset="0"/>
                <a:ea typeface="Times New Roman" panose="02020603050405020304" pitchFamily="18" charset="0"/>
                <a:cs typeface="Times New Roman" panose="02020603050405020304" pitchFamily="18" charset="0"/>
              </a:rPr>
              <a:t>2</a:t>
            </a: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and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normalize</a:t>
            </a: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this array to find E</a:t>
            </a:r>
            <a:r>
              <a:rPr lang="tr-TR" sz="1800" baseline="-25000" dirty="0">
                <a:effectLst/>
                <a:latin typeface="Times New Roman" panose="02020603050405020304" pitchFamily="18" charset="0"/>
                <a:ea typeface="Times New Roman" panose="02020603050405020304" pitchFamily="18" charset="0"/>
                <a:cs typeface="Times New Roman" panose="02020603050405020304" pitchFamily="18" charset="0"/>
              </a:rPr>
              <a:t>0</a:t>
            </a: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800" dirty="0">
              <a:effectLst/>
              <a:latin typeface="Times New Roman" panose="02020603050405020304" pitchFamily="18" charset="0"/>
              <a:ea typeface="Times New Roman" panose="02020603050405020304" pitchFamily="18" charset="0"/>
            </a:endParaRPr>
          </a:p>
        </p:txBody>
      </p:sp>
      <p:graphicFrame>
        <p:nvGraphicFramePr>
          <p:cNvPr id="7" name="Table 6">
            <a:extLst>
              <a:ext uri="{FF2B5EF4-FFF2-40B4-BE49-F238E27FC236}">
                <a16:creationId xmlns:a16="http://schemas.microsoft.com/office/drawing/2014/main" id="{ECDA8AF7-538F-4CE6-98C1-4E9F391CEF82}"/>
              </a:ext>
            </a:extLst>
          </p:cNvPr>
          <p:cNvGraphicFramePr>
            <a:graphicFrameLocks noGrp="1"/>
          </p:cNvGraphicFramePr>
          <p:nvPr>
            <p:extLst>
              <p:ext uri="{D42A27DB-BD31-4B8C-83A1-F6EECF244321}">
                <p14:modId xmlns:p14="http://schemas.microsoft.com/office/powerpoint/2010/main" val="308821587"/>
              </p:ext>
            </p:extLst>
          </p:nvPr>
        </p:nvGraphicFramePr>
        <p:xfrm>
          <a:off x="1939390" y="2583486"/>
          <a:ext cx="5003296" cy="2408076"/>
        </p:xfrm>
        <a:graphic>
          <a:graphicData uri="http://schemas.openxmlformats.org/drawingml/2006/table">
            <a:tbl>
              <a:tblPr firstRow="1" firstCol="1" bandRow="1">
                <a:tableStyleId>{5C22544A-7EE6-4342-B048-85BDC9FD1C3A}</a:tableStyleId>
              </a:tblPr>
              <a:tblGrid>
                <a:gridCol w="628275">
                  <a:extLst>
                    <a:ext uri="{9D8B030D-6E8A-4147-A177-3AD203B41FA5}">
                      <a16:colId xmlns:a16="http://schemas.microsoft.com/office/drawing/2014/main" val="2766167322"/>
                    </a:ext>
                  </a:extLst>
                </a:gridCol>
                <a:gridCol w="681286">
                  <a:extLst>
                    <a:ext uri="{9D8B030D-6E8A-4147-A177-3AD203B41FA5}">
                      <a16:colId xmlns:a16="http://schemas.microsoft.com/office/drawing/2014/main" val="3990608361"/>
                    </a:ext>
                  </a:extLst>
                </a:gridCol>
                <a:gridCol w="681286">
                  <a:extLst>
                    <a:ext uri="{9D8B030D-6E8A-4147-A177-3AD203B41FA5}">
                      <a16:colId xmlns:a16="http://schemas.microsoft.com/office/drawing/2014/main" val="2683634949"/>
                    </a:ext>
                  </a:extLst>
                </a:gridCol>
                <a:gridCol w="681286">
                  <a:extLst>
                    <a:ext uri="{9D8B030D-6E8A-4147-A177-3AD203B41FA5}">
                      <a16:colId xmlns:a16="http://schemas.microsoft.com/office/drawing/2014/main" val="343875208"/>
                    </a:ext>
                  </a:extLst>
                </a:gridCol>
                <a:gridCol w="753276">
                  <a:extLst>
                    <a:ext uri="{9D8B030D-6E8A-4147-A177-3AD203B41FA5}">
                      <a16:colId xmlns:a16="http://schemas.microsoft.com/office/drawing/2014/main" val="4272654810"/>
                    </a:ext>
                  </a:extLst>
                </a:gridCol>
                <a:gridCol w="681286">
                  <a:extLst>
                    <a:ext uri="{9D8B030D-6E8A-4147-A177-3AD203B41FA5}">
                      <a16:colId xmlns:a16="http://schemas.microsoft.com/office/drawing/2014/main" val="3239800779"/>
                    </a:ext>
                  </a:extLst>
                </a:gridCol>
                <a:gridCol w="896601">
                  <a:extLst>
                    <a:ext uri="{9D8B030D-6E8A-4147-A177-3AD203B41FA5}">
                      <a16:colId xmlns:a16="http://schemas.microsoft.com/office/drawing/2014/main" val="792686618"/>
                    </a:ext>
                  </a:extLst>
                </a:gridCol>
              </a:tblGrid>
              <a:tr h="232467">
                <a:tc>
                  <a:txBody>
                    <a:bodyPr/>
                    <a:lstStyle/>
                    <a:p>
                      <a:pPr marL="0" marR="0">
                        <a:lnSpc>
                          <a:spcPct val="150000"/>
                        </a:lnSpc>
                        <a:spcBef>
                          <a:spcPts val="0"/>
                        </a:spcBef>
                        <a:spcAft>
                          <a:spcPts val="0"/>
                        </a:spcAft>
                      </a:pPr>
                      <a:r>
                        <a:rPr lang="en-US" sz="1100">
                          <a:effectLst/>
                        </a:rPr>
                        <a:t> </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100">
                          <a:effectLst/>
                        </a:rPr>
                        <a:t>COST</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100">
                          <a:effectLst/>
                        </a:rPr>
                        <a:t>VTPM</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100">
                          <a:effectLst/>
                        </a:rPr>
                        <a:t>CP</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100">
                          <a:effectLst/>
                        </a:rPr>
                        <a:t>EE</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100">
                          <a:effectLst/>
                        </a:rPr>
                        <a:t>DE</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100">
                          <a:effectLst/>
                        </a:rPr>
                        <a:t>ROW SUM</a:t>
                      </a:r>
                      <a:endParaRPr lang="en-US" sz="11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415022367"/>
                  </a:ext>
                </a:extLst>
              </a:tr>
              <a:tr h="232467">
                <a:tc>
                  <a:txBody>
                    <a:bodyPr/>
                    <a:lstStyle/>
                    <a:p>
                      <a:pPr marL="0" marR="0">
                        <a:lnSpc>
                          <a:spcPct val="150000"/>
                        </a:lnSpc>
                        <a:spcBef>
                          <a:spcPts val="0"/>
                        </a:spcBef>
                        <a:spcAft>
                          <a:spcPts val="0"/>
                        </a:spcAft>
                      </a:pPr>
                      <a:r>
                        <a:rPr lang="en-US" sz="1100">
                          <a:effectLst/>
                        </a:rPr>
                        <a:t> COST</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100">
                          <a:effectLst/>
                        </a:rPr>
                        <a:t>5</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100">
                          <a:effectLst/>
                        </a:rPr>
                        <a:t>17.9</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100">
                          <a:effectLst/>
                        </a:rPr>
                        <a:t>10.41667</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100">
                          <a:effectLst/>
                        </a:rPr>
                        <a:t>33.5</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100">
                          <a:effectLst/>
                        </a:rPr>
                        <a:t>62</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100">
                          <a:effectLst/>
                        </a:rPr>
                        <a:t>128.8167</a:t>
                      </a:r>
                      <a:endParaRPr lang="en-US" sz="11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4288429438"/>
                  </a:ext>
                </a:extLst>
              </a:tr>
              <a:tr h="232467">
                <a:tc>
                  <a:txBody>
                    <a:bodyPr/>
                    <a:lstStyle/>
                    <a:p>
                      <a:pPr marL="0" marR="0">
                        <a:lnSpc>
                          <a:spcPct val="150000"/>
                        </a:lnSpc>
                        <a:spcBef>
                          <a:spcPts val="0"/>
                        </a:spcBef>
                        <a:spcAft>
                          <a:spcPts val="0"/>
                        </a:spcAft>
                      </a:pPr>
                      <a:r>
                        <a:rPr lang="en-US" sz="1100">
                          <a:effectLst/>
                        </a:rPr>
                        <a:t> DTPM</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100">
                          <a:effectLst/>
                        </a:rPr>
                        <a:t>1.780952</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100">
                          <a:effectLst/>
                        </a:rPr>
                        <a:t>5</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100">
                          <a:effectLst/>
                        </a:rPr>
                        <a:t>3.083333</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100">
                          <a:effectLst/>
                        </a:rPr>
                        <a:t>9.75</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100">
                          <a:effectLst/>
                        </a:rPr>
                        <a:t>18.75</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100">
                          <a:effectLst/>
                        </a:rPr>
                        <a:t>38.36429</a:t>
                      </a:r>
                      <a:endParaRPr lang="en-US" sz="11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316145641"/>
                  </a:ext>
                </a:extLst>
              </a:tr>
              <a:tr h="492736">
                <a:tc>
                  <a:txBody>
                    <a:bodyPr/>
                    <a:lstStyle/>
                    <a:p>
                      <a:pPr marL="0" marR="0">
                        <a:lnSpc>
                          <a:spcPct val="150000"/>
                        </a:lnSpc>
                        <a:spcBef>
                          <a:spcPts val="0"/>
                        </a:spcBef>
                        <a:spcAft>
                          <a:spcPts val="0"/>
                        </a:spcAft>
                      </a:pPr>
                      <a:r>
                        <a:rPr lang="en-US" sz="1100">
                          <a:effectLst/>
                        </a:rPr>
                        <a:t>CP</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100">
                          <a:effectLst/>
                        </a:rPr>
                        <a:t>2.82381</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100">
                          <a:effectLst/>
                        </a:rPr>
                        <a:t>8.533333</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100">
                          <a:effectLst/>
                        </a:rPr>
                        <a:t>5</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100">
                          <a:effectLst/>
                        </a:rPr>
                        <a:t>16.666667</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100">
                          <a:effectLst/>
                        </a:rPr>
                        <a:t>32.33333</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100">
                          <a:effectLst/>
                        </a:rPr>
                        <a:t>65.35714</a:t>
                      </a:r>
                      <a:endParaRPr lang="en-US" sz="11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928045306"/>
                  </a:ext>
                </a:extLst>
              </a:tr>
              <a:tr h="492736">
                <a:tc>
                  <a:txBody>
                    <a:bodyPr/>
                    <a:lstStyle/>
                    <a:p>
                      <a:pPr marL="0" marR="0">
                        <a:lnSpc>
                          <a:spcPct val="150000"/>
                        </a:lnSpc>
                        <a:spcBef>
                          <a:spcPts val="0"/>
                        </a:spcBef>
                        <a:spcAft>
                          <a:spcPts val="0"/>
                        </a:spcAft>
                      </a:pPr>
                      <a:r>
                        <a:rPr lang="en-US" sz="1100">
                          <a:effectLst/>
                        </a:rPr>
                        <a:t>EE</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100">
                          <a:effectLst/>
                        </a:rPr>
                        <a:t>0.894048</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100">
                          <a:effectLst/>
                        </a:rPr>
                        <a:t>2.7</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100">
                          <a:effectLst/>
                        </a:rPr>
                        <a:t>1.683333</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100">
                          <a:effectLst/>
                        </a:rPr>
                        <a:t>5</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100">
                          <a:effectLst/>
                        </a:rPr>
                        <a:t>9.4</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100">
                          <a:effectLst/>
                        </a:rPr>
                        <a:t>19.67738</a:t>
                      </a:r>
                      <a:endParaRPr lang="en-US" sz="11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879371844"/>
                  </a:ext>
                </a:extLst>
              </a:tr>
              <a:tr h="492736">
                <a:tc>
                  <a:txBody>
                    <a:bodyPr/>
                    <a:lstStyle/>
                    <a:p>
                      <a:pPr marL="0" marR="0">
                        <a:lnSpc>
                          <a:spcPct val="150000"/>
                        </a:lnSpc>
                        <a:spcBef>
                          <a:spcPts val="0"/>
                        </a:spcBef>
                        <a:spcAft>
                          <a:spcPts val="0"/>
                        </a:spcAft>
                      </a:pPr>
                      <a:r>
                        <a:rPr lang="en-US" sz="1100">
                          <a:effectLst/>
                        </a:rPr>
                        <a:t>DE</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100">
                          <a:effectLst/>
                        </a:rPr>
                        <a:t>0.49127</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100">
                          <a:effectLst/>
                        </a:rPr>
                        <a:t>1.554762</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100">
                          <a:effectLst/>
                        </a:rPr>
                        <a:t>0.986905</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100">
                          <a:effectLst/>
                        </a:rPr>
                        <a:t>2.7809524</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100">
                          <a:effectLst/>
                        </a:rPr>
                        <a:t>5</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100">
                          <a:effectLst/>
                        </a:rPr>
                        <a:t>10.81389</a:t>
                      </a:r>
                      <a:endParaRPr lang="en-US" sz="11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688405703"/>
                  </a:ext>
                </a:extLst>
              </a:tr>
              <a:tr h="232467">
                <a:tc>
                  <a:txBody>
                    <a:bodyPr/>
                    <a:lstStyle/>
                    <a:p>
                      <a:pPr marL="0" marR="0">
                        <a:lnSpc>
                          <a:spcPct val="150000"/>
                        </a:lnSpc>
                        <a:spcBef>
                          <a:spcPts val="0"/>
                        </a:spcBef>
                        <a:spcAft>
                          <a:spcPts val="0"/>
                        </a:spcAft>
                      </a:pPr>
                      <a:r>
                        <a:rPr lang="en-US" sz="1100">
                          <a:effectLst/>
                        </a:rPr>
                        <a:t> </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100">
                          <a:effectLst/>
                        </a:rPr>
                        <a:t> </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100">
                          <a:effectLst/>
                        </a:rPr>
                        <a:t> </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100">
                          <a:effectLst/>
                        </a:rPr>
                        <a:t> </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100">
                          <a:effectLst/>
                        </a:rPr>
                        <a:t> </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100">
                          <a:effectLst/>
                        </a:rPr>
                        <a:t>Total</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100" dirty="0">
                          <a:effectLst/>
                        </a:rPr>
                        <a:t>263.0294</a:t>
                      </a:r>
                      <a:endParaRPr lang="en-US" sz="11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143206815"/>
                  </a:ext>
                </a:extLst>
              </a:tr>
            </a:tbl>
          </a:graphicData>
        </a:graphic>
      </p:graphicFrame>
      <p:graphicFrame>
        <p:nvGraphicFramePr>
          <p:cNvPr id="8" name="Table 7">
            <a:extLst>
              <a:ext uri="{FF2B5EF4-FFF2-40B4-BE49-F238E27FC236}">
                <a16:creationId xmlns:a16="http://schemas.microsoft.com/office/drawing/2014/main" id="{4FA57D7B-6AF2-49B7-B2DC-7AA01F75DB0F}"/>
              </a:ext>
            </a:extLst>
          </p:cNvPr>
          <p:cNvGraphicFramePr>
            <a:graphicFrameLocks noGrp="1"/>
          </p:cNvGraphicFramePr>
          <p:nvPr>
            <p:extLst>
              <p:ext uri="{D42A27DB-BD31-4B8C-83A1-F6EECF244321}">
                <p14:modId xmlns:p14="http://schemas.microsoft.com/office/powerpoint/2010/main" val="3918586709"/>
              </p:ext>
            </p:extLst>
          </p:nvPr>
        </p:nvGraphicFramePr>
        <p:xfrm>
          <a:off x="8305101" y="2583486"/>
          <a:ext cx="822121" cy="2408076"/>
        </p:xfrm>
        <a:graphic>
          <a:graphicData uri="http://schemas.openxmlformats.org/drawingml/2006/table">
            <a:tbl>
              <a:tblPr firstRow="1" firstCol="1" bandRow="1">
                <a:tableStyleId>{5C22544A-7EE6-4342-B048-85BDC9FD1C3A}</a:tableStyleId>
              </a:tblPr>
              <a:tblGrid>
                <a:gridCol w="822121">
                  <a:extLst>
                    <a:ext uri="{9D8B030D-6E8A-4147-A177-3AD203B41FA5}">
                      <a16:colId xmlns:a16="http://schemas.microsoft.com/office/drawing/2014/main" val="1056774607"/>
                    </a:ext>
                  </a:extLst>
                </a:gridCol>
              </a:tblGrid>
              <a:tr h="401346">
                <a:tc>
                  <a:txBody>
                    <a:bodyPr/>
                    <a:lstStyle/>
                    <a:p>
                      <a:pPr marL="0" marR="0" algn="l">
                        <a:lnSpc>
                          <a:spcPct val="150000"/>
                        </a:lnSpc>
                        <a:spcBef>
                          <a:spcPts val="0"/>
                        </a:spcBef>
                        <a:spcAft>
                          <a:spcPts val="0"/>
                        </a:spcAft>
                      </a:pPr>
                      <a:r>
                        <a:rPr lang="en-US" sz="1100" dirty="0">
                          <a:effectLst/>
                        </a:rPr>
                        <a:t>E0</a:t>
                      </a:r>
                      <a:endParaRPr lang="en-US" sz="11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565671276"/>
                  </a:ext>
                </a:extLst>
              </a:tr>
              <a:tr h="401346">
                <a:tc>
                  <a:txBody>
                    <a:bodyPr/>
                    <a:lstStyle/>
                    <a:p>
                      <a:pPr marL="0" marR="0" algn="l">
                        <a:lnSpc>
                          <a:spcPct val="150000"/>
                        </a:lnSpc>
                        <a:spcBef>
                          <a:spcPts val="0"/>
                        </a:spcBef>
                        <a:spcAft>
                          <a:spcPts val="0"/>
                        </a:spcAft>
                      </a:pPr>
                      <a:r>
                        <a:rPr lang="en-US" sz="1100" dirty="0">
                          <a:effectLst/>
                        </a:rPr>
                        <a:t>0.489743</a:t>
                      </a:r>
                      <a:endParaRPr lang="en-US" sz="11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125794869"/>
                  </a:ext>
                </a:extLst>
              </a:tr>
              <a:tr h="401346">
                <a:tc>
                  <a:txBody>
                    <a:bodyPr/>
                    <a:lstStyle/>
                    <a:p>
                      <a:pPr marL="0" marR="0" algn="l">
                        <a:lnSpc>
                          <a:spcPct val="150000"/>
                        </a:lnSpc>
                        <a:spcBef>
                          <a:spcPts val="0"/>
                        </a:spcBef>
                        <a:spcAft>
                          <a:spcPts val="0"/>
                        </a:spcAft>
                      </a:pPr>
                      <a:r>
                        <a:rPr lang="en-US" sz="1100" dirty="0">
                          <a:effectLst/>
                        </a:rPr>
                        <a:t>0.145856</a:t>
                      </a:r>
                      <a:endParaRPr lang="en-US" sz="11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71260415"/>
                  </a:ext>
                </a:extLst>
              </a:tr>
              <a:tr h="401346">
                <a:tc>
                  <a:txBody>
                    <a:bodyPr/>
                    <a:lstStyle/>
                    <a:p>
                      <a:pPr marL="0" marR="0" algn="l">
                        <a:lnSpc>
                          <a:spcPct val="150000"/>
                        </a:lnSpc>
                        <a:spcBef>
                          <a:spcPts val="0"/>
                        </a:spcBef>
                        <a:spcAft>
                          <a:spcPts val="0"/>
                        </a:spcAft>
                      </a:pPr>
                      <a:r>
                        <a:rPr lang="en-US" sz="1100">
                          <a:effectLst/>
                        </a:rPr>
                        <a:t>0.248479</a:t>
                      </a:r>
                      <a:endParaRPr lang="en-US" sz="11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273856959"/>
                  </a:ext>
                </a:extLst>
              </a:tr>
              <a:tr h="401346">
                <a:tc>
                  <a:txBody>
                    <a:bodyPr/>
                    <a:lstStyle/>
                    <a:p>
                      <a:pPr marL="0" marR="0" algn="l">
                        <a:lnSpc>
                          <a:spcPct val="150000"/>
                        </a:lnSpc>
                        <a:spcBef>
                          <a:spcPts val="0"/>
                        </a:spcBef>
                        <a:spcAft>
                          <a:spcPts val="0"/>
                        </a:spcAft>
                      </a:pPr>
                      <a:r>
                        <a:rPr lang="en-US" sz="1100">
                          <a:effectLst/>
                        </a:rPr>
                        <a:t>0.074811</a:t>
                      </a:r>
                      <a:endParaRPr lang="en-US" sz="11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010851915"/>
                  </a:ext>
                </a:extLst>
              </a:tr>
              <a:tr h="401346">
                <a:tc>
                  <a:txBody>
                    <a:bodyPr/>
                    <a:lstStyle/>
                    <a:p>
                      <a:pPr marL="0" marR="0" algn="l">
                        <a:lnSpc>
                          <a:spcPct val="150000"/>
                        </a:lnSpc>
                        <a:spcBef>
                          <a:spcPts val="0"/>
                        </a:spcBef>
                        <a:spcAft>
                          <a:spcPts val="0"/>
                        </a:spcAft>
                      </a:pPr>
                      <a:r>
                        <a:rPr lang="en-US" sz="1100" dirty="0">
                          <a:effectLst/>
                        </a:rPr>
                        <a:t>0.041113</a:t>
                      </a:r>
                      <a:endParaRPr lang="en-US" sz="11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355679192"/>
                  </a:ext>
                </a:extLst>
              </a:tr>
            </a:tbl>
          </a:graphicData>
        </a:graphic>
      </p:graphicFrame>
    </p:spTree>
    <p:extLst>
      <p:ext uri="{BB962C8B-B14F-4D97-AF65-F5344CB8AC3E}">
        <p14:creationId xmlns:p14="http://schemas.microsoft.com/office/powerpoint/2010/main" val="22266121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362B15D-BF8F-4636-8B51-BE6CD533BBB1}"/>
              </a:ext>
            </a:extLst>
          </p:cNvPr>
          <p:cNvSpPr>
            <a:spLocks noGrp="1"/>
          </p:cNvSpPr>
          <p:nvPr>
            <p:ph type="sldNum" sz="quarter" idx="12"/>
          </p:nvPr>
        </p:nvSpPr>
        <p:spPr/>
        <p:txBody>
          <a:bodyPr/>
          <a:lstStyle/>
          <a:p>
            <a:fld id="{B873DB22-3EC6-4BBA-A9D0-7C0DAD5F8C35}" type="slidenum">
              <a:rPr lang="en-US" smtClean="0"/>
              <a:pPr/>
              <a:t>54</a:t>
            </a:fld>
            <a:endParaRPr lang="en-US" dirty="0"/>
          </a:p>
        </p:txBody>
      </p:sp>
      <p:sp>
        <p:nvSpPr>
          <p:cNvPr id="6" name="TextBox 5">
            <a:extLst>
              <a:ext uri="{FF2B5EF4-FFF2-40B4-BE49-F238E27FC236}">
                <a16:creationId xmlns:a16="http://schemas.microsoft.com/office/drawing/2014/main" id="{9FE0B0E5-67A0-4334-BD41-E84E9CE5C691}"/>
              </a:ext>
            </a:extLst>
          </p:cNvPr>
          <p:cNvSpPr txBox="1"/>
          <p:nvPr/>
        </p:nvSpPr>
        <p:spPr>
          <a:xfrm>
            <a:off x="1946246" y="395699"/>
            <a:ext cx="7153712" cy="1289071"/>
          </a:xfrm>
          <a:prstGeom prst="rect">
            <a:avLst/>
          </a:prstGeom>
          <a:noFill/>
        </p:spPr>
        <p:txBody>
          <a:bodyPr wrap="square">
            <a:spAutoFit/>
          </a:bodyPr>
          <a:lstStyle/>
          <a:p>
            <a:pPr marL="0" marR="0">
              <a:lnSpc>
                <a:spcPct val="150000"/>
              </a:lnSpc>
              <a:spcBef>
                <a:spcPts val="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Step2 : </a:t>
            </a:r>
            <a:endParaRPr lang="en-US" sz="1800" dirty="0">
              <a:effectLst/>
              <a:latin typeface="Times New Roman" panose="02020603050405020304" pitchFamily="18" charset="0"/>
              <a:ea typeface="Times New Roman" panose="02020603050405020304" pitchFamily="18" charset="0"/>
            </a:endParaRPr>
          </a:p>
          <a:p>
            <a:pPr marL="0" marR="0">
              <a:lnSpc>
                <a:spcPct val="150000"/>
              </a:lnSpc>
              <a:spcBef>
                <a:spcPts val="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Take </a:t>
            </a: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the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squared power of matrix</a:t>
            </a: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A, i.e., A</a:t>
            </a:r>
            <a:r>
              <a:rPr lang="tr-TR" sz="1800" baseline="30000" dirty="0">
                <a:effectLst/>
                <a:latin typeface="Times New Roman" panose="02020603050405020304" pitchFamily="18" charset="0"/>
                <a:ea typeface="Times New Roman" panose="02020603050405020304" pitchFamily="18" charset="0"/>
                <a:cs typeface="Times New Roman" panose="02020603050405020304" pitchFamily="18" charset="0"/>
              </a:rPr>
              <a:t>4</a:t>
            </a: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A</a:t>
            </a:r>
            <a:r>
              <a:rPr lang="tr-TR" sz="1800" baseline="30000" dirty="0">
                <a:effectLst/>
                <a:latin typeface="Times New Roman" panose="02020603050405020304" pitchFamily="18" charset="0"/>
                <a:ea typeface="Times New Roman" panose="02020603050405020304" pitchFamily="18" charset="0"/>
                <a:cs typeface="Times New Roman" panose="02020603050405020304" pitchFamily="18" charset="0"/>
              </a:rPr>
              <a:t>2</a:t>
            </a: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A</a:t>
            </a:r>
            <a:r>
              <a:rPr lang="tr-TR" sz="1800" baseline="30000" dirty="0">
                <a:effectLst/>
                <a:latin typeface="Times New Roman" panose="02020603050405020304" pitchFamily="18" charset="0"/>
                <a:ea typeface="Times New Roman" panose="02020603050405020304" pitchFamily="18" charset="0"/>
                <a:cs typeface="Times New Roman" panose="02020603050405020304" pitchFamily="18" charset="0"/>
              </a:rPr>
              <a:t>2</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and </a:t>
            </a: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Find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the row sums</a:t>
            </a: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of A</a:t>
            </a:r>
            <a:r>
              <a:rPr lang="tr-TR" sz="1800" baseline="30000" dirty="0">
                <a:effectLst/>
                <a:latin typeface="Times New Roman" panose="02020603050405020304" pitchFamily="18" charset="0"/>
                <a:ea typeface="Times New Roman" panose="02020603050405020304" pitchFamily="18" charset="0"/>
                <a:cs typeface="Times New Roman" panose="02020603050405020304" pitchFamily="18" charset="0"/>
              </a:rPr>
              <a:t>4</a:t>
            </a: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and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normalize</a:t>
            </a: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this array to find E</a:t>
            </a:r>
            <a:r>
              <a:rPr lang="tr-TR" sz="1800" baseline="-25000" dirty="0">
                <a:effectLst/>
                <a:latin typeface="Times New Roman" panose="02020603050405020304" pitchFamily="18" charset="0"/>
                <a:ea typeface="Times New Roman" panose="02020603050405020304" pitchFamily="18" charset="0"/>
                <a:cs typeface="Times New Roman" panose="02020603050405020304" pitchFamily="18" charset="0"/>
              </a:rPr>
              <a:t>1</a:t>
            </a: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tr-TR" sz="1800" dirty="0">
                <a:effectLst/>
                <a:latin typeface="Times New Roman" panose="02020603050405020304" pitchFamily="18" charset="0"/>
                <a:ea typeface="Times New Roman" panose="02020603050405020304" pitchFamily="18" charset="0"/>
              </a:rPr>
              <a:t> </a:t>
            </a:r>
            <a:endParaRPr lang="en-US" sz="1800" dirty="0">
              <a:effectLst/>
              <a:latin typeface="Times New Roman" panose="02020603050405020304" pitchFamily="18" charset="0"/>
              <a:ea typeface="Times New Roman" panose="02020603050405020304" pitchFamily="18" charset="0"/>
            </a:endParaRPr>
          </a:p>
        </p:txBody>
      </p:sp>
      <p:graphicFrame>
        <p:nvGraphicFramePr>
          <p:cNvPr id="7" name="Table 6">
            <a:extLst>
              <a:ext uri="{FF2B5EF4-FFF2-40B4-BE49-F238E27FC236}">
                <a16:creationId xmlns:a16="http://schemas.microsoft.com/office/drawing/2014/main" id="{1C7A63D1-7067-4AB3-81FD-58E8E21EADAD}"/>
              </a:ext>
            </a:extLst>
          </p:cNvPr>
          <p:cNvGraphicFramePr>
            <a:graphicFrameLocks noGrp="1"/>
          </p:cNvGraphicFramePr>
          <p:nvPr>
            <p:extLst>
              <p:ext uri="{D42A27DB-BD31-4B8C-83A1-F6EECF244321}">
                <p14:modId xmlns:p14="http://schemas.microsoft.com/office/powerpoint/2010/main" val="783878915"/>
              </p:ext>
            </p:extLst>
          </p:nvPr>
        </p:nvGraphicFramePr>
        <p:xfrm>
          <a:off x="1946246" y="2686736"/>
          <a:ext cx="5545174" cy="2223939"/>
        </p:xfrm>
        <a:graphic>
          <a:graphicData uri="http://schemas.openxmlformats.org/drawingml/2006/table">
            <a:tbl>
              <a:tblPr firstRow="1" firstCol="1" bandRow="1">
                <a:tableStyleId>{5C22544A-7EE6-4342-B048-85BDC9FD1C3A}</a:tableStyleId>
              </a:tblPr>
              <a:tblGrid>
                <a:gridCol w="704615">
                  <a:extLst>
                    <a:ext uri="{9D8B030D-6E8A-4147-A177-3AD203B41FA5}">
                      <a16:colId xmlns:a16="http://schemas.microsoft.com/office/drawing/2014/main" val="617478588"/>
                    </a:ext>
                  </a:extLst>
                </a:gridCol>
                <a:gridCol w="764067">
                  <a:extLst>
                    <a:ext uri="{9D8B030D-6E8A-4147-A177-3AD203B41FA5}">
                      <a16:colId xmlns:a16="http://schemas.microsoft.com/office/drawing/2014/main" val="1675553635"/>
                    </a:ext>
                  </a:extLst>
                </a:gridCol>
                <a:gridCol w="764067">
                  <a:extLst>
                    <a:ext uri="{9D8B030D-6E8A-4147-A177-3AD203B41FA5}">
                      <a16:colId xmlns:a16="http://schemas.microsoft.com/office/drawing/2014/main" val="431768034"/>
                    </a:ext>
                  </a:extLst>
                </a:gridCol>
                <a:gridCol w="764067">
                  <a:extLst>
                    <a:ext uri="{9D8B030D-6E8A-4147-A177-3AD203B41FA5}">
                      <a16:colId xmlns:a16="http://schemas.microsoft.com/office/drawing/2014/main" val="1826837295"/>
                    </a:ext>
                  </a:extLst>
                </a:gridCol>
                <a:gridCol w="764067">
                  <a:extLst>
                    <a:ext uri="{9D8B030D-6E8A-4147-A177-3AD203B41FA5}">
                      <a16:colId xmlns:a16="http://schemas.microsoft.com/office/drawing/2014/main" val="4243476762"/>
                    </a:ext>
                  </a:extLst>
                </a:gridCol>
                <a:gridCol w="764067">
                  <a:extLst>
                    <a:ext uri="{9D8B030D-6E8A-4147-A177-3AD203B41FA5}">
                      <a16:colId xmlns:a16="http://schemas.microsoft.com/office/drawing/2014/main" val="264084065"/>
                    </a:ext>
                  </a:extLst>
                </a:gridCol>
                <a:gridCol w="1020224">
                  <a:extLst>
                    <a:ext uri="{9D8B030D-6E8A-4147-A177-3AD203B41FA5}">
                      <a16:colId xmlns:a16="http://schemas.microsoft.com/office/drawing/2014/main" val="1196797479"/>
                    </a:ext>
                  </a:extLst>
                </a:gridCol>
              </a:tblGrid>
              <a:tr h="273898">
                <a:tc>
                  <a:txBody>
                    <a:bodyPr/>
                    <a:lstStyle/>
                    <a:p>
                      <a:pPr marL="0" marR="0">
                        <a:lnSpc>
                          <a:spcPct val="150000"/>
                        </a:lnSpc>
                        <a:spcBef>
                          <a:spcPts val="0"/>
                        </a:spcBef>
                        <a:spcAft>
                          <a:spcPts val="0"/>
                        </a:spcAft>
                      </a:pPr>
                      <a:r>
                        <a:rPr lang="en-US" sz="1100">
                          <a:effectLst/>
                        </a:rPr>
                        <a:t> </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100">
                          <a:effectLst/>
                        </a:rPr>
                        <a:t>COST</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100">
                          <a:effectLst/>
                        </a:rPr>
                        <a:t>VTPM</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100">
                          <a:effectLst/>
                        </a:rPr>
                        <a:t>CP</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100">
                          <a:effectLst/>
                        </a:rPr>
                        <a:t>EE</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100">
                          <a:effectLst/>
                        </a:rPr>
                        <a:t>DE</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100">
                          <a:effectLst/>
                        </a:rPr>
                        <a:t>ROW SUM</a:t>
                      </a:r>
                      <a:endParaRPr lang="en-US" sz="11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39217328"/>
                  </a:ext>
                </a:extLst>
              </a:tr>
              <a:tr h="273898">
                <a:tc>
                  <a:txBody>
                    <a:bodyPr/>
                    <a:lstStyle/>
                    <a:p>
                      <a:pPr marL="0" marR="0">
                        <a:lnSpc>
                          <a:spcPct val="150000"/>
                        </a:lnSpc>
                        <a:spcBef>
                          <a:spcPts val="0"/>
                        </a:spcBef>
                        <a:spcAft>
                          <a:spcPts val="0"/>
                        </a:spcAft>
                      </a:pPr>
                      <a:r>
                        <a:rPr lang="en-US" sz="1100">
                          <a:effectLst/>
                        </a:rPr>
                        <a:t>COST</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100">
                          <a:effectLst/>
                        </a:rPr>
                        <a:t>146.7031</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100">
                          <a:effectLst/>
                        </a:rPr>
                        <a:t>454.7341</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100">
                          <a:effectLst/>
                        </a:rPr>
                        <a:t>276.9381</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100">
                          <a:effectLst/>
                        </a:rPr>
                        <a:t>855.5552</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100">
                          <a:effectLst/>
                        </a:rPr>
                        <a:t>1607.331</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100">
                          <a:effectLst/>
                        </a:rPr>
                        <a:t>3341.261</a:t>
                      </a:r>
                      <a:endParaRPr lang="en-US" sz="11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102011624"/>
                  </a:ext>
                </a:extLst>
              </a:tr>
              <a:tr h="580551">
                <a:tc>
                  <a:txBody>
                    <a:bodyPr/>
                    <a:lstStyle/>
                    <a:p>
                      <a:pPr marL="0" marR="0">
                        <a:lnSpc>
                          <a:spcPct val="150000"/>
                        </a:lnSpc>
                        <a:spcBef>
                          <a:spcPts val="0"/>
                        </a:spcBef>
                        <a:spcAft>
                          <a:spcPts val="0"/>
                        </a:spcAft>
                      </a:pPr>
                      <a:r>
                        <a:rPr lang="en-US" sz="1100">
                          <a:effectLst/>
                        </a:rPr>
                        <a:t>DTPM</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100">
                          <a:effectLst/>
                        </a:rPr>
                        <a:t>44.44454</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100">
                          <a:effectLst/>
                        </a:rPr>
                        <a:t>138.6669</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100">
                          <a:effectLst/>
                        </a:rPr>
                        <a:t>84.30188</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100">
                          <a:effectLst/>
                        </a:rPr>
                        <a:t>260.6937</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100">
                          <a:effectLst/>
                        </a:rPr>
                        <a:t>489.2635</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100">
                          <a:effectLst/>
                        </a:rPr>
                        <a:t>1017.371</a:t>
                      </a:r>
                      <a:endParaRPr lang="en-US" sz="11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990425761"/>
                  </a:ext>
                </a:extLst>
              </a:tr>
              <a:tr h="273898">
                <a:tc>
                  <a:txBody>
                    <a:bodyPr/>
                    <a:lstStyle/>
                    <a:p>
                      <a:pPr marL="0" marR="0">
                        <a:lnSpc>
                          <a:spcPct val="150000"/>
                        </a:lnSpc>
                        <a:spcBef>
                          <a:spcPts val="0"/>
                        </a:spcBef>
                        <a:spcAft>
                          <a:spcPts val="0"/>
                        </a:spcAft>
                      </a:pPr>
                      <a:r>
                        <a:rPr lang="en-US" sz="1100">
                          <a:effectLst/>
                        </a:rPr>
                        <a:t>CP</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100">
                          <a:effectLst/>
                        </a:rPr>
                        <a:t>74.22074</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100">
                          <a:effectLst/>
                        </a:rPr>
                        <a:t>231.1502</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100">
                          <a:effectLst/>
                        </a:rPr>
                        <a:t>140.6913</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100">
                          <a:effectLst/>
                        </a:rPr>
                        <a:t>434.3817</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100">
                          <a:effectLst/>
                        </a:rPr>
                        <a:t>815.0762</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100">
                          <a:effectLst/>
                        </a:rPr>
                        <a:t>1695.52</a:t>
                      </a:r>
                      <a:endParaRPr lang="en-US" sz="11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12637771"/>
                  </a:ext>
                </a:extLst>
              </a:tr>
              <a:tr h="273898">
                <a:tc>
                  <a:txBody>
                    <a:bodyPr/>
                    <a:lstStyle/>
                    <a:p>
                      <a:pPr marL="0" marR="0">
                        <a:lnSpc>
                          <a:spcPct val="150000"/>
                        </a:lnSpc>
                        <a:spcBef>
                          <a:spcPts val="0"/>
                        </a:spcBef>
                        <a:spcAft>
                          <a:spcPts val="0"/>
                        </a:spcAft>
                      </a:pPr>
                      <a:r>
                        <a:rPr lang="en-US" sz="1100">
                          <a:effectLst/>
                        </a:rPr>
                        <a:t>EE</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100">
                          <a:effectLst/>
                        </a:rPr>
                        <a:t>23.12</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100">
                          <a:effectLst/>
                        </a:rPr>
                        <a:t>71.98</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100">
                          <a:effectLst/>
                        </a:rPr>
                        <a:t>43.75</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100">
                          <a:effectLst/>
                        </a:rPr>
                        <a:t>135.47</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100">
                          <a:effectLst/>
                        </a:rPr>
                        <a:t>254.48</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100">
                          <a:effectLst/>
                        </a:rPr>
                        <a:t>528.8071</a:t>
                      </a:r>
                      <a:endParaRPr lang="en-US" sz="11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984775624"/>
                  </a:ext>
                </a:extLst>
              </a:tr>
              <a:tr h="273898">
                <a:tc>
                  <a:txBody>
                    <a:bodyPr/>
                    <a:lstStyle/>
                    <a:p>
                      <a:pPr marL="0" marR="0">
                        <a:lnSpc>
                          <a:spcPct val="150000"/>
                        </a:lnSpc>
                        <a:spcBef>
                          <a:spcPts val="0"/>
                        </a:spcBef>
                        <a:spcAft>
                          <a:spcPts val="0"/>
                        </a:spcAft>
                      </a:pPr>
                      <a:r>
                        <a:rPr lang="en-US" sz="1100">
                          <a:effectLst/>
                        </a:rPr>
                        <a:t>DE</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100">
                          <a:effectLst/>
                        </a:rPr>
                        <a:t>12.95</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100">
                          <a:effectLst/>
                        </a:rPr>
                        <a:t>40.27</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100">
                          <a:effectLst/>
                        </a:rPr>
                        <a:t>24.46</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100">
                          <a:effectLst/>
                        </a:rPr>
                        <a:t>75.87</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100">
                          <a:effectLst/>
                        </a:rPr>
                        <a:t>142.66</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100">
                          <a:effectLst/>
                        </a:rPr>
                        <a:t>296.2237</a:t>
                      </a:r>
                      <a:endParaRPr lang="en-US" sz="11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531388866"/>
                  </a:ext>
                </a:extLst>
              </a:tr>
              <a:tr h="273898">
                <a:tc>
                  <a:txBody>
                    <a:bodyPr/>
                    <a:lstStyle/>
                    <a:p>
                      <a:pPr marL="0" marR="0">
                        <a:lnSpc>
                          <a:spcPct val="150000"/>
                        </a:lnSpc>
                        <a:spcBef>
                          <a:spcPts val="0"/>
                        </a:spcBef>
                        <a:spcAft>
                          <a:spcPts val="0"/>
                        </a:spcAft>
                      </a:pPr>
                      <a:r>
                        <a:rPr lang="en-US" sz="1100">
                          <a:effectLst/>
                        </a:rPr>
                        <a:t> </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100">
                          <a:effectLst/>
                        </a:rPr>
                        <a:t> </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100">
                          <a:effectLst/>
                        </a:rPr>
                        <a:t> </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100">
                          <a:effectLst/>
                        </a:rPr>
                        <a:t> </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100">
                          <a:effectLst/>
                        </a:rPr>
                        <a:t> </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100">
                          <a:effectLst/>
                        </a:rPr>
                        <a:t>Total</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100" dirty="0">
                          <a:effectLst/>
                        </a:rPr>
                        <a:t>6879.182</a:t>
                      </a:r>
                      <a:endParaRPr lang="en-US" sz="11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300897673"/>
                  </a:ext>
                </a:extLst>
              </a:tr>
            </a:tbl>
          </a:graphicData>
        </a:graphic>
      </p:graphicFrame>
      <p:graphicFrame>
        <p:nvGraphicFramePr>
          <p:cNvPr id="8" name="Table 7">
            <a:extLst>
              <a:ext uri="{FF2B5EF4-FFF2-40B4-BE49-F238E27FC236}">
                <a16:creationId xmlns:a16="http://schemas.microsoft.com/office/drawing/2014/main" id="{8E6E728D-8014-492F-BF0E-CD891A484DF4}"/>
              </a:ext>
            </a:extLst>
          </p:cNvPr>
          <p:cNvGraphicFramePr>
            <a:graphicFrameLocks noGrp="1"/>
          </p:cNvGraphicFramePr>
          <p:nvPr>
            <p:extLst>
              <p:ext uri="{D42A27DB-BD31-4B8C-83A1-F6EECF244321}">
                <p14:modId xmlns:p14="http://schemas.microsoft.com/office/powerpoint/2010/main" val="2534039923"/>
              </p:ext>
            </p:extLst>
          </p:nvPr>
        </p:nvGraphicFramePr>
        <p:xfrm>
          <a:off x="8879974" y="2749288"/>
          <a:ext cx="941034" cy="2170880"/>
        </p:xfrm>
        <a:graphic>
          <a:graphicData uri="http://schemas.openxmlformats.org/drawingml/2006/table">
            <a:tbl>
              <a:tblPr firstRow="1" firstCol="1" bandRow="1">
                <a:tableStyleId>{5C22544A-7EE6-4342-B048-85BDC9FD1C3A}</a:tableStyleId>
              </a:tblPr>
              <a:tblGrid>
                <a:gridCol w="941034">
                  <a:extLst>
                    <a:ext uri="{9D8B030D-6E8A-4147-A177-3AD203B41FA5}">
                      <a16:colId xmlns:a16="http://schemas.microsoft.com/office/drawing/2014/main" val="1861961028"/>
                    </a:ext>
                  </a:extLst>
                </a:gridCol>
              </a:tblGrid>
              <a:tr h="215106">
                <a:tc>
                  <a:txBody>
                    <a:bodyPr/>
                    <a:lstStyle/>
                    <a:p>
                      <a:pPr marL="0" marR="0" algn="l">
                        <a:lnSpc>
                          <a:spcPct val="150000"/>
                        </a:lnSpc>
                        <a:spcBef>
                          <a:spcPts val="0"/>
                        </a:spcBef>
                        <a:spcAft>
                          <a:spcPts val="0"/>
                        </a:spcAft>
                      </a:pPr>
                      <a:r>
                        <a:rPr lang="en-US" sz="1100">
                          <a:effectLst/>
                        </a:rPr>
                        <a:t>E1 ,x</a:t>
                      </a:r>
                      <a:endParaRPr lang="en-US" sz="11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276447806"/>
                  </a:ext>
                </a:extLst>
              </a:tr>
              <a:tr h="389256">
                <a:tc>
                  <a:txBody>
                    <a:bodyPr/>
                    <a:lstStyle/>
                    <a:p>
                      <a:pPr marL="0" marR="0" algn="l">
                        <a:lnSpc>
                          <a:spcPct val="150000"/>
                        </a:lnSpc>
                        <a:spcBef>
                          <a:spcPts val="0"/>
                        </a:spcBef>
                        <a:spcAft>
                          <a:spcPts val="0"/>
                        </a:spcAft>
                      </a:pPr>
                      <a:r>
                        <a:rPr lang="en-US" sz="1100">
                          <a:effectLst/>
                        </a:rPr>
                        <a:t>0.485706</a:t>
                      </a:r>
                      <a:endParaRPr lang="en-US" sz="11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23627817"/>
                  </a:ext>
                </a:extLst>
              </a:tr>
              <a:tr h="389256">
                <a:tc>
                  <a:txBody>
                    <a:bodyPr/>
                    <a:lstStyle/>
                    <a:p>
                      <a:pPr marL="0" marR="0" algn="l">
                        <a:lnSpc>
                          <a:spcPct val="150000"/>
                        </a:lnSpc>
                        <a:spcBef>
                          <a:spcPts val="0"/>
                        </a:spcBef>
                        <a:spcAft>
                          <a:spcPts val="0"/>
                        </a:spcAft>
                      </a:pPr>
                      <a:r>
                        <a:rPr lang="en-US" sz="1100">
                          <a:effectLst/>
                        </a:rPr>
                        <a:t>0.147891</a:t>
                      </a:r>
                      <a:endParaRPr lang="en-US" sz="11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62613575"/>
                  </a:ext>
                </a:extLst>
              </a:tr>
              <a:tr h="389256">
                <a:tc>
                  <a:txBody>
                    <a:bodyPr/>
                    <a:lstStyle/>
                    <a:p>
                      <a:pPr marL="0" marR="0" algn="l">
                        <a:lnSpc>
                          <a:spcPct val="150000"/>
                        </a:lnSpc>
                        <a:spcBef>
                          <a:spcPts val="0"/>
                        </a:spcBef>
                        <a:spcAft>
                          <a:spcPts val="0"/>
                        </a:spcAft>
                      </a:pPr>
                      <a:r>
                        <a:rPr lang="en-US" sz="1100">
                          <a:effectLst/>
                        </a:rPr>
                        <a:t>0.246471</a:t>
                      </a:r>
                      <a:endParaRPr lang="en-US" sz="11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29113720"/>
                  </a:ext>
                </a:extLst>
              </a:tr>
              <a:tr h="389256">
                <a:tc>
                  <a:txBody>
                    <a:bodyPr/>
                    <a:lstStyle/>
                    <a:p>
                      <a:pPr marL="0" marR="0" algn="l">
                        <a:lnSpc>
                          <a:spcPct val="150000"/>
                        </a:lnSpc>
                        <a:spcBef>
                          <a:spcPts val="0"/>
                        </a:spcBef>
                        <a:spcAft>
                          <a:spcPts val="0"/>
                        </a:spcAft>
                      </a:pPr>
                      <a:r>
                        <a:rPr lang="en-US" sz="1100">
                          <a:effectLst/>
                        </a:rPr>
                        <a:t>0.076871</a:t>
                      </a:r>
                      <a:endParaRPr lang="en-US" sz="11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308491506"/>
                  </a:ext>
                </a:extLst>
              </a:tr>
              <a:tr h="389256">
                <a:tc>
                  <a:txBody>
                    <a:bodyPr/>
                    <a:lstStyle/>
                    <a:p>
                      <a:pPr marL="0" marR="0" algn="l">
                        <a:lnSpc>
                          <a:spcPct val="150000"/>
                        </a:lnSpc>
                        <a:spcBef>
                          <a:spcPts val="0"/>
                        </a:spcBef>
                        <a:spcAft>
                          <a:spcPts val="0"/>
                        </a:spcAft>
                      </a:pPr>
                      <a:r>
                        <a:rPr lang="en-US" sz="1100" dirty="0">
                          <a:effectLst/>
                        </a:rPr>
                        <a:t>0.043061</a:t>
                      </a:r>
                      <a:endParaRPr lang="en-US" sz="11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080864615"/>
                  </a:ext>
                </a:extLst>
              </a:tr>
            </a:tbl>
          </a:graphicData>
        </a:graphic>
      </p:graphicFrame>
    </p:spTree>
    <p:extLst>
      <p:ext uri="{BB962C8B-B14F-4D97-AF65-F5344CB8AC3E}">
        <p14:creationId xmlns:p14="http://schemas.microsoft.com/office/powerpoint/2010/main" val="348613213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887EBAC-9F93-4FEB-9035-BB9967F08593}"/>
              </a:ext>
            </a:extLst>
          </p:cNvPr>
          <p:cNvSpPr>
            <a:spLocks noGrp="1"/>
          </p:cNvSpPr>
          <p:nvPr>
            <p:ph type="sldNum" sz="quarter" idx="12"/>
          </p:nvPr>
        </p:nvSpPr>
        <p:spPr/>
        <p:txBody>
          <a:bodyPr/>
          <a:lstStyle/>
          <a:p>
            <a:fld id="{B873DB22-3EC6-4BBA-A9D0-7C0DAD5F8C35}" type="slidenum">
              <a:rPr lang="en-US" smtClean="0"/>
              <a:pPr/>
              <a:t>55</a:t>
            </a:fld>
            <a:endParaRPr lang="en-US" dirty="0"/>
          </a:p>
        </p:txBody>
      </p:sp>
      <p:sp>
        <p:nvSpPr>
          <p:cNvPr id="6" name="TextBox 5">
            <a:extLst>
              <a:ext uri="{FF2B5EF4-FFF2-40B4-BE49-F238E27FC236}">
                <a16:creationId xmlns:a16="http://schemas.microsoft.com/office/drawing/2014/main" id="{5B36BFC4-2433-4F26-889A-01B71DCA975A}"/>
              </a:ext>
            </a:extLst>
          </p:cNvPr>
          <p:cNvSpPr txBox="1"/>
          <p:nvPr/>
        </p:nvSpPr>
        <p:spPr>
          <a:xfrm>
            <a:off x="1770077" y="419449"/>
            <a:ext cx="8311393" cy="2120068"/>
          </a:xfrm>
          <a:prstGeom prst="rect">
            <a:avLst/>
          </a:prstGeom>
          <a:noFill/>
        </p:spPr>
        <p:txBody>
          <a:bodyPr wrap="square">
            <a:spAutoFit/>
          </a:bodyPr>
          <a:lstStyle/>
          <a:p>
            <a:pPr marL="0" marR="0">
              <a:lnSpc>
                <a:spcPct val="150000"/>
              </a:lnSpc>
              <a:spcBef>
                <a:spcPts val="0"/>
              </a:spcBef>
              <a:spcAft>
                <a:spcPts val="0"/>
              </a:spcAft>
            </a:pP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Step3 :</a:t>
            </a:r>
            <a:r>
              <a:rPr lang="en-US" sz="1800" kern="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800">
              <a:effectLst/>
              <a:latin typeface="Times New Roman" panose="02020603050405020304" pitchFamily="18" charset="0"/>
              <a:ea typeface="Times New Roman" panose="02020603050405020304" pitchFamily="18" charset="0"/>
            </a:endParaRPr>
          </a:p>
          <a:p>
            <a:pPr marL="0" marR="0">
              <a:lnSpc>
                <a:spcPct val="150000"/>
              </a:lnSpc>
              <a:spcBef>
                <a:spcPts val="0"/>
              </a:spcBef>
              <a:spcAft>
                <a:spcPts val="0"/>
              </a:spcAft>
            </a:pPr>
            <a:r>
              <a:rPr lang="tr-TR" sz="1800">
                <a:effectLst/>
                <a:latin typeface="Times New Roman" panose="02020603050405020304" pitchFamily="18" charset="0"/>
                <a:ea typeface="Times New Roman" panose="02020603050405020304" pitchFamily="18" charset="0"/>
                <a:cs typeface="Times New Roman" panose="02020603050405020304" pitchFamily="18" charset="0"/>
              </a:rPr>
              <a:t>Find D= E</a:t>
            </a:r>
            <a:r>
              <a:rPr lang="tr-TR" sz="1800" baseline="-25000">
                <a:effectLst/>
                <a:latin typeface="Times New Roman" panose="02020603050405020304" pitchFamily="18" charset="0"/>
                <a:ea typeface="Times New Roman" panose="02020603050405020304" pitchFamily="18" charset="0"/>
                <a:cs typeface="Times New Roman" panose="02020603050405020304" pitchFamily="18" charset="0"/>
              </a:rPr>
              <a:t>1 </a:t>
            </a:r>
            <a:r>
              <a:rPr lang="tr-TR" sz="1800">
                <a:effectLst/>
                <a:latin typeface="Times New Roman" panose="02020603050405020304" pitchFamily="18" charset="0"/>
                <a:ea typeface="Times New Roman" panose="02020603050405020304" pitchFamily="18" charset="0"/>
                <a:cs typeface="Times New Roman" panose="02020603050405020304" pitchFamily="18" charset="0"/>
              </a:rPr>
              <a:t>- E</a:t>
            </a:r>
            <a:r>
              <a:rPr lang="tr-TR" sz="1800" baseline="-25000">
                <a:effectLst/>
                <a:latin typeface="Times New Roman" panose="02020603050405020304" pitchFamily="18" charset="0"/>
                <a:ea typeface="Times New Roman" panose="02020603050405020304" pitchFamily="18" charset="0"/>
                <a:cs typeface="Times New Roman" panose="02020603050405020304" pitchFamily="18" charset="0"/>
              </a:rPr>
              <a:t>0</a:t>
            </a:r>
            <a:r>
              <a:rPr lang="tr-TR" sz="180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800">
              <a:effectLst/>
              <a:latin typeface="Times New Roman" panose="02020603050405020304" pitchFamily="18" charset="0"/>
              <a:ea typeface="Times New Roman" panose="02020603050405020304" pitchFamily="18" charset="0"/>
            </a:endParaRPr>
          </a:p>
          <a:p>
            <a:pPr marL="0" marR="0">
              <a:lnSpc>
                <a:spcPct val="150000"/>
              </a:lnSpc>
              <a:spcBef>
                <a:spcPts val="0"/>
              </a:spcBef>
              <a:spcAft>
                <a:spcPts val="0"/>
              </a:spcAft>
            </a:pPr>
            <a:r>
              <a:rPr lang="tr-TR" sz="1800">
                <a:effectLst/>
                <a:latin typeface="Times New Roman" panose="02020603050405020304" pitchFamily="18" charset="0"/>
                <a:ea typeface="Times New Roman" panose="02020603050405020304" pitchFamily="18" charset="0"/>
                <a:cs typeface="Times New Roman" panose="02020603050405020304" pitchFamily="18" charset="0"/>
              </a:rPr>
              <a:t>IF the elements of D are close to zero, THEN X= E</a:t>
            </a:r>
            <a:r>
              <a:rPr lang="tr-TR" sz="1800" baseline="-25000">
                <a:effectLst/>
                <a:latin typeface="Times New Roman" panose="02020603050405020304" pitchFamily="18" charset="0"/>
                <a:ea typeface="Times New Roman" panose="02020603050405020304" pitchFamily="18" charset="0"/>
                <a:cs typeface="Times New Roman" panose="02020603050405020304" pitchFamily="18" charset="0"/>
              </a:rPr>
              <a:t>1</a:t>
            </a:r>
            <a:r>
              <a:rPr lang="tr-TR" sz="1800">
                <a:effectLst/>
                <a:latin typeface="Times New Roman" panose="02020603050405020304" pitchFamily="18" charset="0"/>
                <a:ea typeface="Times New Roman" panose="02020603050405020304" pitchFamily="18" charset="0"/>
                <a:cs typeface="Times New Roman" panose="02020603050405020304" pitchFamily="18" charset="0"/>
              </a:rPr>
              <a:t>, STOP. ELSE set A:=A</a:t>
            </a:r>
            <a:r>
              <a:rPr lang="tr-TR" sz="1800" baseline="30000">
                <a:effectLst/>
                <a:latin typeface="Times New Roman" panose="02020603050405020304" pitchFamily="18" charset="0"/>
                <a:ea typeface="Times New Roman" panose="02020603050405020304" pitchFamily="18" charset="0"/>
                <a:cs typeface="Times New Roman" panose="02020603050405020304" pitchFamily="18" charset="0"/>
              </a:rPr>
              <a:t>2</a:t>
            </a:r>
            <a:r>
              <a:rPr lang="tr-TR" sz="1800">
                <a:effectLst/>
                <a:latin typeface="Times New Roman" panose="02020603050405020304" pitchFamily="18" charset="0"/>
                <a:ea typeface="Times New Roman" panose="02020603050405020304" pitchFamily="18" charset="0"/>
                <a:cs typeface="Times New Roman" panose="02020603050405020304" pitchFamily="18" charset="0"/>
              </a:rPr>
              <a:t> , set E</a:t>
            </a:r>
            <a:r>
              <a:rPr lang="tr-TR" sz="1800" baseline="-25000">
                <a:effectLst/>
                <a:latin typeface="Times New Roman" panose="02020603050405020304" pitchFamily="18" charset="0"/>
                <a:ea typeface="Times New Roman" panose="02020603050405020304" pitchFamily="18" charset="0"/>
                <a:cs typeface="Times New Roman" panose="02020603050405020304" pitchFamily="18" charset="0"/>
              </a:rPr>
              <a:t>0</a:t>
            </a:r>
            <a:r>
              <a:rPr lang="tr-TR" sz="1800">
                <a:effectLst/>
                <a:latin typeface="Times New Roman" panose="02020603050405020304" pitchFamily="18" charset="0"/>
                <a:ea typeface="Times New Roman" panose="02020603050405020304" pitchFamily="18" charset="0"/>
                <a:cs typeface="Times New Roman" panose="02020603050405020304" pitchFamily="18" charset="0"/>
              </a:rPr>
              <a:t>:=E</a:t>
            </a:r>
            <a:r>
              <a:rPr lang="tr-TR" sz="1800" baseline="-25000">
                <a:effectLst/>
                <a:latin typeface="Times New Roman" panose="02020603050405020304" pitchFamily="18" charset="0"/>
                <a:ea typeface="Times New Roman" panose="02020603050405020304" pitchFamily="18" charset="0"/>
                <a:cs typeface="Times New Roman" panose="02020603050405020304" pitchFamily="18" charset="0"/>
              </a:rPr>
              <a:t>1</a:t>
            </a:r>
            <a:r>
              <a:rPr lang="tr-TR" sz="1800">
                <a:effectLst/>
                <a:latin typeface="Times New Roman" panose="02020603050405020304" pitchFamily="18" charset="0"/>
                <a:ea typeface="Times New Roman" panose="02020603050405020304" pitchFamily="18" charset="0"/>
                <a:cs typeface="Times New Roman" panose="02020603050405020304" pitchFamily="18" charset="0"/>
              </a:rPr>
              <a:t> and go to Step 1. And here we have all elements of D are close to zero , so E</a:t>
            </a:r>
            <a:r>
              <a:rPr lang="tr-TR" sz="1800" baseline="-25000">
                <a:effectLst/>
                <a:latin typeface="Times New Roman" panose="02020603050405020304" pitchFamily="18" charset="0"/>
                <a:ea typeface="Times New Roman" panose="02020603050405020304" pitchFamily="18" charset="0"/>
                <a:cs typeface="Times New Roman" panose="02020603050405020304" pitchFamily="18" charset="0"/>
              </a:rPr>
              <a:t>1</a:t>
            </a:r>
            <a:r>
              <a:rPr lang="tr-TR" sz="1800">
                <a:effectLst/>
                <a:latin typeface="Times New Roman" panose="02020603050405020304" pitchFamily="18" charset="0"/>
                <a:ea typeface="Times New Roman" panose="02020603050405020304" pitchFamily="18" charset="0"/>
                <a:cs typeface="Times New Roman" panose="02020603050405020304" pitchFamily="18" charset="0"/>
              </a:rPr>
              <a:t> is the eigin vector X.</a:t>
            </a:r>
            <a:endParaRPr lang="en-US" sz="1800" dirty="0">
              <a:effectLst/>
              <a:latin typeface="Times New Roman" panose="02020603050405020304" pitchFamily="18" charset="0"/>
              <a:ea typeface="Times New Roman" panose="02020603050405020304" pitchFamily="18" charset="0"/>
            </a:endParaRPr>
          </a:p>
        </p:txBody>
      </p:sp>
      <p:graphicFrame>
        <p:nvGraphicFramePr>
          <p:cNvPr id="7" name="Table 6">
            <a:extLst>
              <a:ext uri="{FF2B5EF4-FFF2-40B4-BE49-F238E27FC236}">
                <a16:creationId xmlns:a16="http://schemas.microsoft.com/office/drawing/2014/main" id="{F8FDC06B-5E4B-4ED1-A1A1-0E4659D592DF}"/>
              </a:ext>
            </a:extLst>
          </p:cNvPr>
          <p:cNvGraphicFramePr>
            <a:graphicFrameLocks noGrp="1"/>
          </p:cNvGraphicFramePr>
          <p:nvPr>
            <p:extLst>
              <p:ext uri="{D42A27DB-BD31-4B8C-83A1-F6EECF244321}">
                <p14:modId xmlns:p14="http://schemas.microsoft.com/office/powerpoint/2010/main" val="359865902"/>
              </p:ext>
            </p:extLst>
          </p:nvPr>
        </p:nvGraphicFramePr>
        <p:xfrm>
          <a:off x="5347411" y="3195434"/>
          <a:ext cx="1497177" cy="2120070"/>
        </p:xfrm>
        <a:graphic>
          <a:graphicData uri="http://schemas.openxmlformats.org/drawingml/2006/table">
            <a:tbl>
              <a:tblPr firstRow="1" firstCol="1" bandRow="1">
                <a:tableStyleId>{5C22544A-7EE6-4342-B048-85BDC9FD1C3A}</a:tableStyleId>
              </a:tblPr>
              <a:tblGrid>
                <a:gridCol w="1497177">
                  <a:extLst>
                    <a:ext uri="{9D8B030D-6E8A-4147-A177-3AD203B41FA5}">
                      <a16:colId xmlns:a16="http://schemas.microsoft.com/office/drawing/2014/main" val="3240263061"/>
                    </a:ext>
                  </a:extLst>
                </a:gridCol>
              </a:tblGrid>
              <a:tr h="353345">
                <a:tc>
                  <a:txBody>
                    <a:bodyPr/>
                    <a:lstStyle/>
                    <a:p>
                      <a:pPr marL="0" marR="0">
                        <a:lnSpc>
                          <a:spcPct val="150000"/>
                        </a:lnSpc>
                        <a:spcBef>
                          <a:spcPts val="0"/>
                        </a:spcBef>
                        <a:spcAft>
                          <a:spcPts val="0"/>
                        </a:spcAft>
                      </a:pPr>
                      <a:r>
                        <a:rPr lang="en-US" sz="1100">
                          <a:effectLst/>
                        </a:rPr>
                        <a:t>E1-E0</a:t>
                      </a:r>
                      <a:endParaRPr lang="en-US" sz="11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086472295"/>
                  </a:ext>
                </a:extLst>
              </a:tr>
              <a:tr h="353345">
                <a:tc>
                  <a:txBody>
                    <a:bodyPr/>
                    <a:lstStyle/>
                    <a:p>
                      <a:pPr marL="0" marR="0">
                        <a:lnSpc>
                          <a:spcPct val="150000"/>
                        </a:lnSpc>
                        <a:spcBef>
                          <a:spcPts val="0"/>
                        </a:spcBef>
                        <a:spcAft>
                          <a:spcPts val="0"/>
                        </a:spcAft>
                      </a:pPr>
                      <a:r>
                        <a:rPr lang="en-US" sz="1100">
                          <a:effectLst/>
                        </a:rPr>
                        <a:t>-0.00404</a:t>
                      </a:r>
                      <a:endParaRPr lang="en-US" sz="11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292238090"/>
                  </a:ext>
                </a:extLst>
              </a:tr>
              <a:tr h="353345">
                <a:tc>
                  <a:txBody>
                    <a:bodyPr/>
                    <a:lstStyle/>
                    <a:p>
                      <a:pPr marL="0" marR="0">
                        <a:lnSpc>
                          <a:spcPct val="150000"/>
                        </a:lnSpc>
                        <a:spcBef>
                          <a:spcPts val="0"/>
                        </a:spcBef>
                        <a:spcAft>
                          <a:spcPts val="0"/>
                        </a:spcAft>
                      </a:pPr>
                      <a:r>
                        <a:rPr lang="en-US" sz="1100" dirty="0">
                          <a:effectLst/>
                        </a:rPr>
                        <a:t>0.002036</a:t>
                      </a:r>
                      <a:endParaRPr lang="en-US" sz="11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506573833"/>
                  </a:ext>
                </a:extLst>
              </a:tr>
              <a:tr h="353345">
                <a:tc>
                  <a:txBody>
                    <a:bodyPr/>
                    <a:lstStyle/>
                    <a:p>
                      <a:pPr marL="0" marR="0">
                        <a:lnSpc>
                          <a:spcPct val="150000"/>
                        </a:lnSpc>
                        <a:spcBef>
                          <a:spcPts val="0"/>
                        </a:spcBef>
                        <a:spcAft>
                          <a:spcPts val="0"/>
                        </a:spcAft>
                      </a:pPr>
                      <a:r>
                        <a:rPr lang="en-US" sz="1100">
                          <a:effectLst/>
                        </a:rPr>
                        <a:t>-0.00201</a:t>
                      </a:r>
                      <a:endParaRPr lang="en-US" sz="11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455576068"/>
                  </a:ext>
                </a:extLst>
              </a:tr>
              <a:tr h="353345">
                <a:tc>
                  <a:txBody>
                    <a:bodyPr/>
                    <a:lstStyle/>
                    <a:p>
                      <a:pPr marL="0" marR="0">
                        <a:lnSpc>
                          <a:spcPct val="150000"/>
                        </a:lnSpc>
                        <a:spcBef>
                          <a:spcPts val="0"/>
                        </a:spcBef>
                        <a:spcAft>
                          <a:spcPts val="0"/>
                        </a:spcAft>
                      </a:pPr>
                      <a:r>
                        <a:rPr lang="en-US" sz="1100">
                          <a:effectLst/>
                        </a:rPr>
                        <a:t>0.00206</a:t>
                      </a:r>
                      <a:endParaRPr lang="en-US" sz="11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042630535"/>
                  </a:ext>
                </a:extLst>
              </a:tr>
              <a:tr h="353345">
                <a:tc>
                  <a:txBody>
                    <a:bodyPr/>
                    <a:lstStyle/>
                    <a:p>
                      <a:pPr marL="0" marR="0">
                        <a:lnSpc>
                          <a:spcPct val="150000"/>
                        </a:lnSpc>
                        <a:spcBef>
                          <a:spcPts val="0"/>
                        </a:spcBef>
                        <a:spcAft>
                          <a:spcPts val="0"/>
                        </a:spcAft>
                      </a:pPr>
                      <a:r>
                        <a:rPr lang="en-US" sz="1100" dirty="0">
                          <a:effectLst/>
                        </a:rPr>
                        <a:t>0.001948</a:t>
                      </a:r>
                      <a:endParaRPr lang="en-US" sz="11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361256361"/>
                  </a:ext>
                </a:extLst>
              </a:tr>
            </a:tbl>
          </a:graphicData>
        </a:graphic>
      </p:graphicFrame>
    </p:spTree>
    <p:extLst>
      <p:ext uri="{BB962C8B-B14F-4D97-AF65-F5344CB8AC3E}">
        <p14:creationId xmlns:p14="http://schemas.microsoft.com/office/powerpoint/2010/main" val="66477070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AF689BB-71BE-4E7D-9F23-1DF67476802B}"/>
              </a:ext>
            </a:extLst>
          </p:cNvPr>
          <p:cNvSpPr>
            <a:spLocks noGrp="1"/>
          </p:cNvSpPr>
          <p:nvPr>
            <p:ph type="sldNum" sz="quarter" idx="12"/>
          </p:nvPr>
        </p:nvSpPr>
        <p:spPr/>
        <p:txBody>
          <a:bodyPr/>
          <a:lstStyle/>
          <a:p>
            <a:fld id="{B873DB22-3EC6-4BBA-A9D0-7C0DAD5F8C35}" type="slidenum">
              <a:rPr lang="en-US" smtClean="0"/>
              <a:pPr/>
              <a:t>56</a:t>
            </a:fld>
            <a:endParaRPr lang="en-US" dirty="0"/>
          </a:p>
        </p:txBody>
      </p:sp>
      <p:sp>
        <p:nvSpPr>
          <p:cNvPr id="6" name="TextBox 5">
            <a:extLst>
              <a:ext uri="{FF2B5EF4-FFF2-40B4-BE49-F238E27FC236}">
                <a16:creationId xmlns:a16="http://schemas.microsoft.com/office/drawing/2014/main" id="{91AFA15B-4395-470D-BE34-7DA9E4C17DBF}"/>
              </a:ext>
            </a:extLst>
          </p:cNvPr>
          <p:cNvSpPr txBox="1"/>
          <p:nvPr/>
        </p:nvSpPr>
        <p:spPr>
          <a:xfrm>
            <a:off x="1797340" y="414453"/>
            <a:ext cx="7178879" cy="1289071"/>
          </a:xfrm>
          <a:prstGeom prst="rect">
            <a:avLst/>
          </a:prstGeom>
          <a:noFill/>
        </p:spPr>
        <p:txBody>
          <a:bodyPr wrap="square">
            <a:spAutoFit/>
          </a:bodyPr>
          <a:lstStyle/>
          <a:p>
            <a:pPr marL="0" marR="0">
              <a:lnSpc>
                <a:spcPct val="150000"/>
              </a:lnSpc>
              <a:spcBef>
                <a:spcPts val="0"/>
              </a:spcBef>
              <a:spcAft>
                <a:spcPts val="0"/>
              </a:spcAft>
            </a:pP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Step4:</a:t>
            </a:r>
            <a:endParaRPr lang="en-US" sz="1800" dirty="0">
              <a:effectLst/>
              <a:latin typeface="Times New Roman" panose="02020603050405020304" pitchFamily="18" charset="0"/>
              <a:ea typeface="Times New Roman" panose="02020603050405020304" pitchFamily="18" charset="0"/>
            </a:endParaRPr>
          </a:p>
          <a:p>
            <a:pPr marL="0" marR="0">
              <a:lnSpc>
                <a:spcPct val="150000"/>
              </a:lnSpc>
              <a:spcBef>
                <a:spcPts val="0"/>
              </a:spcBef>
              <a:spcAft>
                <a:spcPts val="0"/>
              </a:spcAft>
            </a:pP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This step is to calculate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λ</a:t>
            </a:r>
            <a:r>
              <a:rPr lang="tr-TR" sz="1800" baseline="-25000" dirty="0">
                <a:effectLst/>
                <a:latin typeface="Times New Roman" panose="02020603050405020304" pitchFamily="18" charset="0"/>
                <a:ea typeface="Times New Roman" panose="02020603050405020304" pitchFamily="18" charset="0"/>
                <a:cs typeface="Times New Roman" panose="02020603050405020304" pitchFamily="18" charset="0"/>
              </a:rPr>
              <a:t>max</a:t>
            </a: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which will give you the Consistency Index and Ratio ,</a:t>
            </a:r>
            <a:r>
              <a:rPr lang="tr-TR" sz="1800" kern="1200" dirty="0">
                <a:solidFill>
                  <a:srgbClr val="000000"/>
                </a:solidFill>
                <a:effectLst/>
                <a:latin typeface="Times New Roman" panose="02020603050405020304" pitchFamily="18" charset="0"/>
                <a:ea typeface="Times New Roman" panose="02020603050405020304" pitchFamily="18" charset="0"/>
                <a:cs typeface="AL-Mohanad"/>
              </a:rPr>
              <a:t> </a:t>
            </a: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Consider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[Ax = λ</a:t>
            </a:r>
            <a:r>
              <a:rPr lang="tr-TR" sz="1800" baseline="-25000" dirty="0">
                <a:effectLst/>
                <a:latin typeface="Times New Roman" panose="02020603050405020304" pitchFamily="18" charset="0"/>
                <a:ea typeface="Times New Roman" panose="02020603050405020304" pitchFamily="18" charset="0"/>
                <a:cs typeface="Times New Roman" panose="02020603050405020304" pitchFamily="18" charset="0"/>
              </a:rPr>
              <a:t>max</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x]</a:t>
            </a: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where x is the Eigenvector.</a:t>
            </a:r>
            <a:endParaRPr lang="en-US" sz="1800" dirty="0">
              <a:effectLst/>
              <a:latin typeface="Times New Roman" panose="02020603050405020304" pitchFamily="18" charset="0"/>
              <a:ea typeface="Times New Roman" panose="02020603050405020304" pitchFamily="18" charset="0"/>
            </a:endParaRPr>
          </a:p>
        </p:txBody>
      </p:sp>
      <p:graphicFrame>
        <p:nvGraphicFramePr>
          <p:cNvPr id="7" name="Table 6">
            <a:extLst>
              <a:ext uri="{FF2B5EF4-FFF2-40B4-BE49-F238E27FC236}">
                <a16:creationId xmlns:a16="http://schemas.microsoft.com/office/drawing/2014/main" id="{137EDD2F-60B6-48C2-B7FF-34A4EC169DE4}"/>
              </a:ext>
            </a:extLst>
          </p:cNvPr>
          <p:cNvGraphicFramePr>
            <a:graphicFrameLocks noGrp="1"/>
          </p:cNvGraphicFramePr>
          <p:nvPr>
            <p:extLst>
              <p:ext uri="{D42A27DB-BD31-4B8C-83A1-F6EECF244321}">
                <p14:modId xmlns:p14="http://schemas.microsoft.com/office/powerpoint/2010/main" val="1518184504"/>
              </p:ext>
            </p:extLst>
          </p:nvPr>
        </p:nvGraphicFramePr>
        <p:xfrm>
          <a:off x="2751993" y="2467932"/>
          <a:ext cx="1337786" cy="2130444"/>
        </p:xfrm>
        <a:graphic>
          <a:graphicData uri="http://schemas.openxmlformats.org/drawingml/2006/table">
            <a:tbl>
              <a:tblPr firstRow="1" firstCol="1" bandRow="1">
                <a:tableStyleId>{5C22544A-7EE6-4342-B048-85BDC9FD1C3A}</a:tableStyleId>
              </a:tblPr>
              <a:tblGrid>
                <a:gridCol w="1337786">
                  <a:extLst>
                    <a:ext uri="{9D8B030D-6E8A-4147-A177-3AD203B41FA5}">
                      <a16:colId xmlns:a16="http://schemas.microsoft.com/office/drawing/2014/main" val="199669703"/>
                    </a:ext>
                  </a:extLst>
                </a:gridCol>
              </a:tblGrid>
              <a:tr h="355074">
                <a:tc>
                  <a:txBody>
                    <a:bodyPr/>
                    <a:lstStyle/>
                    <a:p>
                      <a:pPr marL="0" marR="0" algn="l">
                        <a:lnSpc>
                          <a:spcPct val="150000"/>
                        </a:lnSpc>
                        <a:spcBef>
                          <a:spcPts val="0"/>
                        </a:spcBef>
                        <a:spcAft>
                          <a:spcPts val="0"/>
                        </a:spcAft>
                      </a:pPr>
                      <a:r>
                        <a:rPr lang="en-US" sz="1100">
                          <a:effectLst/>
                        </a:rPr>
                        <a:t>A*x</a:t>
                      </a:r>
                      <a:endParaRPr lang="en-US" sz="11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263465278"/>
                  </a:ext>
                </a:extLst>
              </a:tr>
              <a:tr h="355074">
                <a:tc>
                  <a:txBody>
                    <a:bodyPr/>
                    <a:lstStyle/>
                    <a:p>
                      <a:pPr marL="0" marR="0" algn="l">
                        <a:lnSpc>
                          <a:spcPct val="150000"/>
                        </a:lnSpc>
                        <a:spcBef>
                          <a:spcPts val="0"/>
                        </a:spcBef>
                        <a:spcAft>
                          <a:spcPts val="0"/>
                        </a:spcAft>
                      </a:pPr>
                      <a:r>
                        <a:rPr lang="en-US" sz="1100">
                          <a:effectLst/>
                        </a:rPr>
                        <a:t>2.502464</a:t>
                      </a:r>
                      <a:endParaRPr lang="en-US" sz="11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295278714"/>
                  </a:ext>
                </a:extLst>
              </a:tr>
              <a:tr h="355074">
                <a:tc>
                  <a:txBody>
                    <a:bodyPr/>
                    <a:lstStyle/>
                    <a:p>
                      <a:pPr marL="0" marR="0" algn="l">
                        <a:lnSpc>
                          <a:spcPct val="150000"/>
                        </a:lnSpc>
                        <a:spcBef>
                          <a:spcPts val="0"/>
                        </a:spcBef>
                        <a:spcAft>
                          <a:spcPts val="0"/>
                        </a:spcAft>
                      </a:pPr>
                      <a:r>
                        <a:rPr lang="en-US" sz="1100">
                          <a:effectLst/>
                        </a:rPr>
                        <a:t>0.761599</a:t>
                      </a:r>
                      <a:endParaRPr lang="en-US" sz="11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89050154"/>
                  </a:ext>
                </a:extLst>
              </a:tr>
              <a:tr h="355074">
                <a:tc>
                  <a:txBody>
                    <a:bodyPr/>
                    <a:lstStyle/>
                    <a:p>
                      <a:pPr marL="0" marR="0" algn="l">
                        <a:lnSpc>
                          <a:spcPct val="150000"/>
                        </a:lnSpc>
                        <a:spcBef>
                          <a:spcPts val="0"/>
                        </a:spcBef>
                        <a:spcAft>
                          <a:spcPts val="0"/>
                        </a:spcAft>
                      </a:pPr>
                      <a:r>
                        <a:rPr lang="en-US" sz="1100">
                          <a:effectLst/>
                        </a:rPr>
                        <a:t>1.270003</a:t>
                      </a:r>
                      <a:endParaRPr lang="en-US" sz="11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502275197"/>
                  </a:ext>
                </a:extLst>
              </a:tr>
              <a:tr h="355074">
                <a:tc>
                  <a:txBody>
                    <a:bodyPr/>
                    <a:lstStyle/>
                    <a:p>
                      <a:pPr marL="0" marR="0" algn="l">
                        <a:lnSpc>
                          <a:spcPct val="150000"/>
                        </a:lnSpc>
                        <a:spcBef>
                          <a:spcPts val="0"/>
                        </a:spcBef>
                        <a:spcAft>
                          <a:spcPts val="0"/>
                        </a:spcAft>
                      </a:pPr>
                      <a:r>
                        <a:rPr lang="en-US" sz="1100">
                          <a:effectLst/>
                        </a:rPr>
                        <a:t>0.395697</a:t>
                      </a:r>
                      <a:endParaRPr lang="en-US" sz="11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446109596"/>
                  </a:ext>
                </a:extLst>
              </a:tr>
              <a:tr h="355074">
                <a:tc>
                  <a:txBody>
                    <a:bodyPr/>
                    <a:lstStyle/>
                    <a:p>
                      <a:pPr marL="0" marR="0" algn="l">
                        <a:lnSpc>
                          <a:spcPct val="150000"/>
                        </a:lnSpc>
                        <a:spcBef>
                          <a:spcPts val="0"/>
                        </a:spcBef>
                        <a:spcAft>
                          <a:spcPts val="0"/>
                        </a:spcAft>
                      </a:pPr>
                      <a:r>
                        <a:rPr lang="en-US" sz="1100" dirty="0">
                          <a:effectLst/>
                        </a:rPr>
                        <a:t>0.22154</a:t>
                      </a:r>
                      <a:endParaRPr lang="en-US" sz="11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237898836"/>
                  </a:ext>
                </a:extLst>
              </a:tr>
            </a:tbl>
          </a:graphicData>
        </a:graphic>
      </p:graphicFrame>
      <p:graphicFrame>
        <p:nvGraphicFramePr>
          <p:cNvPr id="8" name="Table 7">
            <a:extLst>
              <a:ext uri="{FF2B5EF4-FFF2-40B4-BE49-F238E27FC236}">
                <a16:creationId xmlns:a16="http://schemas.microsoft.com/office/drawing/2014/main" id="{0D973BEA-65C3-46A1-985D-F67B4CA15C78}"/>
              </a:ext>
            </a:extLst>
          </p:cNvPr>
          <p:cNvGraphicFramePr>
            <a:graphicFrameLocks noGrp="1"/>
          </p:cNvGraphicFramePr>
          <p:nvPr>
            <p:extLst>
              <p:ext uri="{D42A27DB-BD31-4B8C-83A1-F6EECF244321}">
                <p14:modId xmlns:p14="http://schemas.microsoft.com/office/powerpoint/2010/main" val="1759017943"/>
              </p:ext>
            </p:extLst>
          </p:nvPr>
        </p:nvGraphicFramePr>
        <p:xfrm>
          <a:off x="5622972" y="2467931"/>
          <a:ext cx="1583171" cy="2130443"/>
        </p:xfrm>
        <a:graphic>
          <a:graphicData uri="http://schemas.openxmlformats.org/drawingml/2006/table">
            <a:tbl>
              <a:tblPr firstRow="1" firstCol="1" bandRow="1">
                <a:tableStyleId>{5C22544A-7EE6-4342-B048-85BDC9FD1C3A}</a:tableStyleId>
              </a:tblPr>
              <a:tblGrid>
                <a:gridCol w="1583171">
                  <a:extLst>
                    <a:ext uri="{9D8B030D-6E8A-4147-A177-3AD203B41FA5}">
                      <a16:colId xmlns:a16="http://schemas.microsoft.com/office/drawing/2014/main" val="4274412404"/>
                    </a:ext>
                  </a:extLst>
                </a:gridCol>
              </a:tblGrid>
              <a:tr h="304349">
                <a:tc>
                  <a:txBody>
                    <a:bodyPr/>
                    <a:lstStyle/>
                    <a:p>
                      <a:pPr marL="457200" marR="0" indent="-457200" algn="l">
                        <a:lnSpc>
                          <a:spcPct val="150000"/>
                        </a:lnSpc>
                        <a:spcBef>
                          <a:spcPts val="0"/>
                        </a:spcBef>
                        <a:spcAft>
                          <a:spcPts val="0"/>
                        </a:spcAft>
                      </a:pPr>
                      <a:r>
                        <a:rPr lang="en-US" sz="1100" dirty="0">
                          <a:effectLst/>
                        </a:rPr>
                        <a:t>(A*x)/x</a:t>
                      </a:r>
                      <a:endParaRPr lang="en-US" sz="11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93262146"/>
                  </a:ext>
                </a:extLst>
              </a:tr>
              <a:tr h="304349">
                <a:tc>
                  <a:txBody>
                    <a:bodyPr/>
                    <a:lstStyle/>
                    <a:p>
                      <a:pPr marL="457200" marR="0" indent="-457200" algn="l">
                        <a:lnSpc>
                          <a:spcPct val="150000"/>
                        </a:lnSpc>
                        <a:spcBef>
                          <a:spcPts val="0"/>
                        </a:spcBef>
                        <a:spcAft>
                          <a:spcPts val="0"/>
                        </a:spcAft>
                      </a:pPr>
                      <a:r>
                        <a:rPr lang="en-US" sz="1100">
                          <a:effectLst/>
                        </a:rPr>
                        <a:t>5.152218</a:t>
                      </a:r>
                      <a:endParaRPr lang="en-US" sz="11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4192028726"/>
                  </a:ext>
                </a:extLst>
              </a:tr>
              <a:tr h="304349">
                <a:tc>
                  <a:txBody>
                    <a:bodyPr/>
                    <a:lstStyle/>
                    <a:p>
                      <a:pPr marL="457200" marR="0" indent="-457200" algn="l">
                        <a:lnSpc>
                          <a:spcPct val="150000"/>
                        </a:lnSpc>
                        <a:spcBef>
                          <a:spcPts val="0"/>
                        </a:spcBef>
                        <a:spcAft>
                          <a:spcPts val="0"/>
                        </a:spcAft>
                      </a:pPr>
                      <a:r>
                        <a:rPr lang="en-US" sz="1100">
                          <a:effectLst/>
                        </a:rPr>
                        <a:t>5.149725</a:t>
                      </a:r>
                      <a:endParaRPr lang="en-US" sz="11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715603243"/>
                  </a:ext>
                </a:extLst>
              </a:tr>
              <a:tr h="304349">
                <a:tc>
                  <a:txBody>
                    <a:bodyPr/>
                    <a:lstStyle/>
                    <a:p>
                      <a:pPr marL="457200" marR="0" indent="-457200" algn="l">
                        <a:lnSpc>
                          <a:spcPct val="150000"/>
                        </a:lnSpc>
                        <a:spcBef>
                          <a:spcPts val="0"/>
                        </a:spcBef>
                        <a:spcAft>
                          <a:spcPts val="0"/>
                        </a:spcAft>
                      </a:pPr>
                      <a:r>
                        <a:rPr lang="en-US" sz="1100">
                          <a:effectLst/>
                        </a:rPr>
                        <a:t>5.152746</a:t>
                      </a:r>
                      <a:endParaRPr lang="en-US" sz="11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315447636"/>
                  </a:ext>
                </a:extLst>
              </a:tr>
              <a:tr h="304349">
                <a:tc>
                  <a:txBody>
                    <a:bodyPr/>
                    <a:lstStyle/>
                    <a:p>
                      <a:pPr marL="457200" marR="0" indent="-457200" algn="l">
                        <a:lnSpc>
                          <a:spcPct val="150000"/>
                        </a:lnSpc>
                        <a:spcBef>
                          <a:spcPts val="0"/>
                        </a:spcBef>
                        <a:spcAft>
                          <a:spcPts val="0"/>
                        </a:spcAft>
                      </a:pPr>
                      <a:r>
                        <a:rPr lang="en-US" sz="1100">
                          <a:effectLst/>
                        </a:rPr>
                        <a:t>5.14757</a:t>
                      </a:r>
                      <a:endParaRPr lang="en-US" sz="11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4245713917"/>
                  </a:ext>
                </a:extLst>
              </a:tr>
              <a:tr h="304349">
                <a:tc>
                  <a:txBody>
                    <a:bodyPr/>
                    <a:lstStyle/>
                    <a:p>
                      <a:pPr marL="457200" marR="0" indent="-457200" algn="l">
                        <a:lnSpc>
                          <a:spcPct val="150000"/>
                        </a:lnSpc>
                        <a:spcBef>
                          <a:spcPts val="0"/>
                        </a:spcBef>
                        <a:spcAft>
                          <a:spcPts val="0"/>
                        </a:spcAft>
                      </a:pPr>
                      <a:r>
                        <a:rPr lang="en-US" sz="1100">
                          <a:effectLst/>
                        </a:rPr>
                        <a:t>5.144798</a:t>
                      </a:r>
                      <a:endParaRPr lang="en-US" sz="11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393267649"/>
                  </a:ext>
                </a:extLst>
              </a:tr>
              <a:tr h="304349">
                <a:tc>
                  <a:txBody>
                    <a:bodyPr/>
                    <a:lstStyle/>
                    <a:p>
                      <a:pPr marL="457200" marR="0" indent="-457200" algn="l">
                        <a:lnSpc>
                          <a:spcPct val="150000"/>
                        </a:lnSpc>
                        <a:spcBef>
                          <a:spcPts val="0"/>
                        </a:spcBef>
                        <a:spcAft>
                          <a:spcPts val="0"/>
                        </a:spcAft>
                      </a:pPr>
                      <a:r>
                        <a:rPr lang="en-US" sz="1100" dirty="0">
                          <a:effectLst/>
                        </a:rPr>
                        <a:t>AVG=ʎmax</a:t>
                      </a:r>
                      <a:endParaRPr lang="en-US" sz="11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302872922"/>
                  </a:ext>
                </a:extLst>
              </a:tr>
            </a:tbl>
          </a:graphicData>
        </a:graphic>
      </p:graphicFrame>
      <p:sp>
        <p:nvSpPr>
          <p:cNvPr id="10" name="TextBox 9">
            <a:extLst>
              <a:ext uri="{FF2B5EF4-FFF2-40B4-BE49-F238E27FC236}">
                <a16:creationId xmlns:a16="http://schemas.microsoft.com/office/drawing/2014/main" id="{D3C19FC6-F3E0-4F41-B6EB-57B0BDCCCD7D}"/>
              </a:ext>
            </a:extLst>
          </p:cNvPr>
          <p:cNvSpPr txBox="1"/>
          <p:nvPr/>
        </p:nvSpPr>
        <p:spPr>
          <a:xfrm>
            <a:off x="6414557" y="4290597"/>
            <a:ext cx="1731404" cy="307777"/>
          </a:xfrm>
          <a:prstGeom prst="rect">
            <a:avLst/>
          </a:prstGeom>
          <a:noFill/>
        </p:spPr>
        <p:txBody>
          <a:bodyPr wrap="square">
            <a:spAutoFit/>
          </a:bodyPr>
          <a:lstStyle/>
          <a:p>
            <a:r>
              <a:rPr lang="en-US" sz="1400" dirty="0">
                <a:solidFill>
                  <a:schemeClr val="bg1"/>
                </a:solidFill>
                <a:effectLst/>
                <a:latin typeface="Times New Roman" panose="02020603050405020304" pitchFamily="18" charset="0"/>
                <a:ea typeface="Times New Roman" panose="02020603050405020304" pitchFamily="18" charset="0"/>
              </a:rPr>
              <a:t>5.149412</a:t>
            </a:r>
            <a:endParaRPr lang="en-US" dirty="0">
              <a:solidFill>
                <a:schemeClr val="bg1"/>
              </a:solidFill>
            </a:endParaRPr>
          </a:p>
        </p:txBody>
      </p:sp>
    </p:spTree>
    <p:extLst>
      <p:ext uri="{BB962C8B-B14F-4D97-AF65-F5344CB8AC3E}">
        <p14:creationId xmlns:p14="http://schemas.microsoft.com/office/powerpoint/2010/main" val="241553908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DF75358-B751-4C64-8DDE-46264C5B3957}"/>
              </a:ext>
            </a:extLst>
          </p:cNvPr>
          <p:cNvSpPr>
            <a:spLocks noGrp="1"/>
          </p:cNvSpPr>
          <p:nvPr>
            <p:ph type="sldNum" sz="quarter" idx="12"/>
          </p:nvPr>
        </p:nvSpPr>
        <p:spPr/>
        <p:txBody>
          <a:bodyPr/>
          <a:lstStyle/>
          <a:p>
            <a:fld id="{B873DB22-3EC6-4BBA-A9D0-7C0DAD5F8C35}" type="slidenum">
              <a:rPr lang="en-US" smtClean="0"/>
              <a:pPr/>
              <a:t>57</a:t>
            </a:fld>
            <a:endParaRPr lang="en-US" dirty="0"/>
          </a:p>
        </p:txBody>
      </p:sp>
      <p:sp>
        <p:nvSpPr>
          <p:cNvPr id="6" name="TextBox 5">
            <a:extLst>
              <a:ext uri="{FF2B5EF4-FFF2-40B4-BE49-F238E27FC236}">
                <a16:creationId xmlns:a16="http://schemas.microsoft.com/office/drawing/2014/main" id="{03F269A0-9D1B-4290-8E93-3D903E1E8657}"/>
              </a:ext>
            </a:extLst>
          </p:cNvPr>
          <p:cNvSpPr txBox="1"/>
          <p:nvPr/>
        </p:nvSpPr>
        <p:spPr>
          <a:xfrm>
            <a:off x="2082566" y="536336"/>
            <a:ext cx="7959055" cy="873572"/>
          </a:xfrm>
          <a:prstGeom prst="rect">
            <a:avLst/>
          </a:prstGeom>
          <a:noFill/>
        </p:spPr>
        <p:txBody>
          <a:bodyPr wrap="square">
            <a:spAutoFit/>
          </a:bodyPr>
          <a:lstStyle/>
          <a:p>
            <a:pPr marL="457200" marR="0" indent="-457200">
              <a:lnSpc>
                <a:spcPct val="150000"/>
              </a:lnSpc>
              <a:spcBef>
                <a:spcPts val="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Step5 : Lastly, we should find the Consistency Index and Consistency Ratio depending on the next table :</a:t>
            </a:r>
            <a:endParaRPr lang="en-US" sz="1800" dirty="0">
              <a:effectLst/>
              <a:latin typeface="Times New Roman" panose="02020603050405020304" pitchFamily="18" charset="0"/>
              <a:ea typeface="Times New Roman" panose="02020603050405020304" pitchFamily="18" charset="0"/>
            </a:endParaRPr>
          </a:p>
        </p:txBody>
      </p:sp>
      <p:pic>
        <p:nvPicPr>
          <p:cNvPr id="7" name="Picture 6" descr="Text, letter&#10;&#10;Description automatically generated">
            <a:extLst>
              <a:ext uri="{FF2B5EF4-FFF2-40B4-BE49-F238E27FC236}">
                <a16:creationId xmlns:a16="http://schemas.microsoft.com/office/drawing/2014/main" id="{BCC0F219-BD4D-42CA-931D-848A9D9F2E67}"/>
              </a:ext>
            </a:extLst>
          </p:cNvPr>
          <p:cNvPicPr>
            <a:picLocks noChangeAspect="1"/>
          </p:cNvPicPr>
          <p:nvPr/>
        </p:nvPicPr>
        <p:blipFill rotWithShape="1">
          <a:blip r:embed="rId2">
            <a:extLst>
              <a:ext uri="{28A0092B-C50C-407E-A947-70E740481C1C}">
                <a14:useLocalDpi xmlns:a14="http://schemas.microsoft.com/office/drawing/2010/main" val="0"/>
              </a:ext>
            </a:extLst>
          </a:blip>
          <a:srcRect l="18462" t="42096" r="21739" b="51243"/>
          <a:stretch/>
        </p:blipFill>
        <p:spPr bwMode="auto">
          <a:xfrm>
            <a:off x="2804746" y="1810100"/>
            <a:ext cx="6998677" cy="419100"/>
          </a:xfrm>
          <a:prstGeom prst="rect">
            <a:avLst/>
          </a:prstGeom>
          <a:ln>
            <a:noFill/>
          </a:ln>
          <a:extLst>
            <a:ext uri="{53640926-AAD7-44D8-BBD7-CCE9431645EC}">
              <a14:shadowObscured xmlns:a14="http://schemas.microsoft.com/office/drawing/2010/main"/>
            </a:ext>
          </a:extLst>
        </p:spPr>
      </p:pic>
      <p:sp>
        <p:nvSpPr>
          <p:cNvPr id="11" name="TextBox 10">
            <a:extLst>
              <a:ext uri="{FF2B5EF4-FFF2-40B4-BE49-F238E27FC236}">
                <a16:creationId xmlns:a16="http://schemas.microsoft.com/office/drawing/2014/main" id="{DB958982-9749-406A-85C9-962AA9B848B8}"/>
              </a:ext>
            </a:extLst>
          </p:cNvPr>
          <p:cNvSpPr txBox="1"/>
          <p:nvPr/>
        </p:nvSpPr>
        <p:spPr>
          <a:xfrm>
            <a:off x="2082566" y="2368966"/>
            <a:ext cx="9462782" cy="2951064"/>
          </a:xfrm>
          <a:prstGeom prst="rect">
            <a:avLst/>
          </a:prstGeom>
          <a:noFill/>
        </p:spPr>
        <p:txBody>
          <a:bodyPr wrap="square">
            <a:spAutoFit/>
          </a:bodyPr>
          <a:lstStyle/>
          <a:p>
            <a:pPr marL="0" marR="0">
              <a:lnSpc>
                <a:spcPct val="150000"/>
              </a:lnSpc>
              <a:spcBef>
                <a:spcPts val="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The correction is minor relative to the actual values of the eigenvector elements if the inconsistency is less than 10%.</a:t>
            </a:r>
            <a:endParaRPr lang="en-US" sz="1800" dirty="0">
              <a:effectLst/>
              <a:latin typeface="Times New Roman" panose="02020603050405020304" pitchFamily="18" charset="0"/>
              <a:ea typeface="Times New Roman" panose="02020603050405020304" pitchFamily="18" charset="0"/>
            </a:endParaRPr>
          </a:p>
          <a:p>
            <a:pPr marL="0" marR="0">
              <a:lnSpc>
                <a:spcPct val="150000"/>
              </a:lnSpc>
              <a:spcBef>
                <a:spcPts val="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 CR of, say, 90% would indicate that the paired judgments are essentially random and absolutely untrusted. </a:t>
            </a:r>
            <a:endParaRPr lang="en-US" sz="1800" dirty="0">
              <a:effectLst/>
              <a:latin typeface="Times New Roman" panose="02020603050405020304" pitchFamily="18" charset="0"/>
              <a:ea typeface="Times New Roman" panose="02020603050405020304" pitchFamily="18" charset="0"/>
            </a:endParaRPr>
          </a:p>
          <a:p>
            <a:pPr marL="0" marR="0">
              <a:lnSpc>
                <a:spcPct val="150000"/>
              </a:lnSpc>
              <a:spcBef>
                <a:spcPts val="0"/>
              </a:spcBef>
              <a:spcAft>
                <a:spcPts val="0"/>
              </a:spcAft>
            </a:pPr>
            <a:r>
              <a:rPr lang="tr-TR" sz="1800" dirty="0">
                <a:effectLst/>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CI= </a:t>
            </a:r>
            <a:r>
              <a:rPr lang="en-US" sz="1800" dirty="0">
                <a:effectLst/>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(λ max - n)/(n - 1)</a:t>
            </a:r>
          </a:p>
          <a:p>
            <a:pPr>
              <a:lnSpc>
                <a:spcPct val="150000"/>
              </a:lnSpc>
            </a:pPr>
            <a:r>
              <a:rPr lang="tr-TR" sz="1800" dirty="0">
                <a:effectLst/>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CR= CI / 1.12</a:t>
            </a:r>
            <a:endParaRPr lang="en-US" sz="1800" dirty="0">
              <a:effectLst/>
              <a:latin typeface="Times New Roman" panose="02020603050405020304" pitchFamily="18" charset="0"/>
              <a:ea typeface="Times New Roman" panose="02020603050405020304" pitchFamily="18" charset="0"/>
            </a:endParaRPr>
          </a:p>
          <a:p>
            <a:pPr marL="0" marR="0">
              <a:lnSpc>
                <a:spcPct val="150000"/>
              </a:lnSpc>
              <a:spcBef>
                <a:spcPts val="0"/>
              </a:spcBef>
              <a:spcAft>
                <a:spcPts val="0"/>
              </a:spcAft>
            </a:pPr>
            <a:endParaRPr lang="en-US" sz="1800" dirty="0">
              <a:effectLst/>
              <a:latin typeface="Times New Roman" panose="02020603050405020304" pitchFamily="18" charset="0"/>
              <a:ea typeface="Times New Roman" panose="02020603050405020304" pitchFamily="18" charset="0"/>
            </a:endParaRPr>
          </a:p>
        </p:txBody>
      </p:sp>
      <p:graphicFrame>
        <p:nvGraphicFramePr>
          <p:cNvPr id="12" name="Table 11">
            <a:extLst>
              <a:ext uri="{FF2B5EF4-FFF2-40B4-BE49-F238E27FC236}">
                <a16:creationId xmlns:a16="http://schemas.microsoft.com/office/drawing/2014/main" id="{C0670962-E544-4469-A220-C4832BD1892F}"/>
              </a:ext>
            </a:extLst>
          </p:cNvPr>
          <p:cNvGraphicFramePr>
            <a:graphicFrameLocks noGrp="1"/>
          </p:cNvGraphicFramePr>
          <p:nvPr>
            <p:extLst>
              <p:ext uri="{D42A27DB-BD31-4B8C-83A1-F6EECF244321}">
                <p14:modId xmlns:p14="http://schemas.microsoft.com/office/powerpoint/2010/main" val="4291911779"/>
              </p:ext>
            </p:extLst>
          </p:nvPr>
        </p:nvGraphicFramePr>
        <p:xfrm>
          <a:off x="6096000" y="4167954"/>
          <a:ext cx="1896830" cy="782116"/>
        </p:xfrm>
        <a:graphic>
          <a:graphicData uri="http://schemas.openxmlformats.org/drawingml/2006/table">
            <a:tbl>
              <a:tblPr firstRow="1" firstCol="1" bandRow="1">
                <a:tableStyleId>{5C22544A-7EE6-4342-B048-85BDC9FD1C3A}</a:tableStyleId>
              </a:tblPr>
              <a:tblGrid>
                <a:gridCol w="829215">
                  <a:extLst>
                    <a:ext uri="{9D8B030D-6E8A-4147-A177-3AD203B41FA5}">
                      <a16:colId xmlns:a16="http://schemas.microsoft.com/office/drawing/2014/main" val="1977445692"/>
                    </a:ext>
                  </a:extLst>
                </a:gridCol>
                <a:gridCol w="1067615">
                  <a:extLst>
                    <a:ext uri="{9D8B030D-6E8A-4147-A177-3AD203B41FA5}">
                      <a16:colId xmlns:a16="http://schemas.microsoft.com/office/drawing/2014/main" val="789817681"/>
                    </a:ext>
                  </a:extLst>
                </a:gridCol>
              </a:tblGrid>
              <a:tr h="391058">
                <a:tc>
                  <a:txBody>
                    <a:bodyPr/>
                    <a:lstStyle/>
                    <a:p>
                      <a:pPr marL="0" marR="0" algn="l">
                        <a:lnSpc>
                          <a:spcPct val="150000"/>
                        </a:lnSpc>
                        <a:spcBef>
                          <a:spcPts val="0"/>
                        </a:spcBef>
                        <a:spcAft>
                          <a:spcPts val="0"/>
                        </a:spcAft>
                      </a:pPr>
                      <a:r>
                        <a:rPr lang="en-US" sz="1100">
                          <a:effectLst/>
                        </a:rPr>
                        <a:t>CI</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l">
                        <a:lnSpc>
                          <a:spcPct val="150000"/>
                        </a:lnSpc>
                        <a:spcBef>
                          <a:spcPts val="0"/>
                        </a:spcBef>
                        <a:spcAft>
                          <a:spcPts val="0"/>
                        </a:spcAft>
                      </a:pPr>
                      <a:r>
                        <a:rPr lang="en-US" sz="1100">
                          <a:effectLst/>
                        </a:rPr>
                        <a:t>0.0373529</a:t>
                      </a:r>
                      <a:endParaRPr lang="en-US" sz="11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332500832"/>
                  </a:ext>
                </a:extLst>
              </a:tr>
              <a:tr h="391058">
                <a:tc>
                  <a:txBody>
                    <a:bodyPr/>
                    <a:lstStyle/>
                    <a:p>
                      <a:pPr marL="0" marR="0" algn="l">
                        <a:lnSpc>
                          <a:spcPct val="150000"/>
                        </a:lnSpc>
                        <a:spcBef>
                          <a:spcPts val="0"/>
                        </a:spcBef>
                        <a:spcAft>
                          <a:spcPts val="0"/>
                        </a:spcAft>
                      </a:pPr>
                      <a:r>
                        <a:rPr lang="en-US" sz="1100">
                          <a:effectLst/>
                        </a:rPr>
                        <a:t>CR</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l">
                        <a:lnSpc>
                          <a:spcPct val="150000"/>
                        </a:lnSpc>
                        <a:spcBef>
                          <a:spcPts val="0"/>
                        </a:spcBef>
                        <a:spcAft>
                          <a:spcPts val="0"/>
                        </a:spcAft>
                      </a:pPr>
                      <a:r>
                        <a:rPr lang="en-US" sz="1100" dirty="0">
                          <a:effectLst/>
                        </a:rPr>
                        <a:t>0.0333508</a:t>
                      </a:r>
                      <a:endParaRPr lang="en-US" sz="11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235492422"/>
                  </a:ext>
                </a:extLst>
              </a:tr>
            </a:tbl>
          </a:graphicData>
        </a:graphic>
      </p:graphicFrame>
      <p:sp>
        <p:nvSpPr>
          <p:cNvPr id="14" name="TextBox 13">
            <a:extLst>
              <a:ext uri="{FF2B5EF4-FFF2-40B4-BE49-F238E27FC236}">
                <a16:creationId xmlns:a16="http://schemas.microsoft.com/office/drawing/2014/main" id="{68952220-36DE-49D2-AD76-F61A39CDAD5B}"/>
              </a:ext>
            </a:extLst>
          </p:cNvPr>
          <p:cNvSpPr txBox="1"/>
          <p:nvPr/>
        </p:nvSpPr>
        <p:spPr>
          <a:xfrm>
            <a:off x="2082565" y="5484823"/>
            <a:ext cx="7581551" cy="369332"/>
          </a:xfrm>
          <a:prstGeom prst="rect">
            <a:avLst/>
          </a:prstGeom>
          <a:noFill/>
        </p:spPr>
        <p:txBody>
          <a:bodyPr wrap="square">
            <a:spAutoFit/>
          </a:bodyPr>
          <a:lstStyle/>
          <a:p>
            <a:r>
              <a:rPr lang="en-US" sz="1800" dirty="0">
                <a:effectLst/>
                <a:latin typeface="Times New Roman" panose="02020603050405020304" pitchFamily="18" charset="0"/>
                <a:ea typeface="Times New Roman" panose="02020603050405020304" pitchFamily="18" charset="0"/>
              </a:rPr>
              <a:t>So, we can see that we are coherent because the CR value is less than 0.1</a:t>
            </a:r>
            <a:endParaRPr lang="en-US" dirty="0"/>
          </a:p>
        </p:txBody>
      </p:sp>
    </p:spTree>
    <p:extLst>
      <p:ext uri="{BB962C8B-B14F-4D97-AF65-F5344CB8AC3E}">
        <p14:creationId xmlns:p14="http://schemas.microsoft.com/office/powerpoint/2010/main" val="227804775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3F0D016-6E92-460D-BCBB-1206B13E42E2}"/>
              </a:ext>
            </a:extLst>
          </p:cNvPr>
          <p:cNvSpPr>
            <a:spLocks noGrp="1"/>
          </p:cNvSpPr>
          <p:nvPr>
            <p:ph type="sldNum" sz="quarter" idx="12"/>
          </p:nvPr>
        </p:nvSpPr>
        <p:spPr/>
        <p:txBody>
          <a:bodyPr/>
          <a:lstStyle/>
          <a:p>
            <a:fld id="{B873DB22-3EC6-4BBA-A9D0-7C0DAD5F8C35}" type="slidenum">
              <a:rPr lang="en-US" smtClean="0"/>
              <a:pPr/>
              <a:t>58</a:t>
            </a:fld>
            <a:endParaRPr lang="en-US" dirty="0"/>
          </a:p>
        </p:txBody>
      </p:sp>
      <p:sp>
        <p:nvSpPr>
          <p:cNvPr id="6" name="TextBox 5">
            <a:extLst>
              <a:ext uri="{FF2B5EF4-FFF2-40B4-BE49-F238E27FC236}">
                <a16:creationId xmlns:a16="http://schemas.microsoft.com/office/drawing/2014/main" id="{03CECE96-172B-4292-AB8D-095295804288}"/>
              </a:ext>
            </a:extLst>
          </p:cNvPr>
          <p:cNvSpPr txBox="1"/>
          <p:nvPr/>
        </p:nvSpPr>
        <p:spPr>
          <a:xfrm>
            <a:off x="2065788" y="1005634"/>
            <a:ext cx="8856678" cy="2120068"/>
          </a:xfrm>
          <a:prstGeom prst="rect">
            <a:avLst/>
          </a:prstGeom>
          <a:noFill/>
        </p:spPr>
        <p:txBody>
          <a:bodyPr wrap="square">
            <a:spAutoFit/>
          </a:bodyPr>
          <a:lstStyle/>
          <a:p>
            <a:pPr marL="0" marR="0">
              <a:lnSpc>
                <a:spcPct val="150000"/>
              </a:lnSpc>
              <a:spcBef>
                <a:spcPts val="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Analytic Hierarchy Process:</a:t>
            </a:r>
            <a:endParaRPr lang="en-US" sz="1800" dirty="0">
              <a:effectLst/>
              <a:latin typeface="Times New Roman" panose="02020603050405020304" pitchFamily="18" charset="0"/>
              <a:ea typeface="Times New Roman" panose="02020603050405020304" pitchFamily="18" charset="0"/>
            </a:endParaRPr>
          </a:p>
          <a:p>
            <a:pPr marL="0" marR="0">
              <a:lnSpc>
                <a:spcPct val="150000"/>
              </a:lnSpc>
              <a:spcBef>
                <a:spcPts val="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AHP develop a hierarchy of decision and define the alternative course of actions.</a:t>
            </a:r>
            <a:endParaRPr lang="en-US" sz="1800" dirty="0">
              <a:effectLst/>
              <a:latin typeface="Times New Roman" panose="02020603050405020304" pitchFamily="18" charset="0"/>
              <a:ea typeface="Times New Roman" panose="02020603050405020304" pitchFamily="18" charset="0"/>
            </a:endParaRPr>
          </a:p>
          <a:p>
            <a:pPr marL="0" marR="0">
              <a:lnSpc>
                <a:spcPct val="150000"/>
              </a:lnSpc>
              <a:spcBef>
                <a:spcPts val="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AHP algorithm is basically composed of two steps:</a:t>
            </a:r>
            <a:endParaRPr lang="en-US" sz="1800" dirty="0">
              <a:effectLst/>
              <a:latin typeface="Times New Roman" panose="02020603050405020304" pitchFamily="18" charset="0"/>
              <a:ea typeface="Times New Roman" panose="02020603050405020304" pitchFamily="18" charset="0"/>
            </a:endParaRPr>
          </a:p>
          <a:p>
            <a:pPr marL="342900" marR="0" lvl="0" indent="-342900">
              <a:lnSpc>
                <a:spcPct val="150000"/>
              </a:lnSpc>
              <a:spcBef>
                <a:spcPts val="0"/>
              </a:spcBef>
              <a:spcAft>
                <a:spcPts val="0"/>
              </a:spcAft>
              <a:buFont typeface="Times New Roman" panose="02020603050405020304" pitchFamily="18" charset="0"/>
              <a:buChar char="•"/>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Determine the relative weight of decision criteria </a:t>
            </a:r>
            <a:endParaRPr lang="en-US" sz="1800" dirty="0">
              <a:effectLst/>
              <a:latin typeface="Times New Roman" panose="02020603050405020304" pitchFamily="18" charset="0"/>
              <a:ea typeface="Times New Roman" panose="02020603050405020304" pitchFamily="18" charset="0"/>
            </a:endParaRPr>
          </a:p>
          <a:p>
            <a:pPr marL="342900" marR="0" lvl="0" indent="-342900">
              <a:lnSpc>
                <a:spcPct val="150000"/>
              </a:lnSpc>
              <a:spcBef>
                <a:spcPts val="0"/>
              </a:spcBef>
              <a:spcAft>
                <a:spcPts val="0"/>
              </a:spcAft>
              <a:buFont typeface="Times New Roman" panose="02020603050405020304" pitchFamily="18" charset="0"/>
              <a:buChar char="•"/>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Determine the relative rankings (priorities) of alternatives </a:t>
            </a:r>
            <a:endParaRPr lang="en-US"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63592941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53A10AA-419F-4007-90A0-9F5668AE4C4E}"/>
              </a:ext>
            </a:extLst>
          </p:cNvPr>
          <p:cNvSpPr>
            <a:spLocks noGrp="1"/>
          </p:cNvSpPr>
          <p:nvPr>
            <p:ph type="sldNum" sz="quarter" idx="12"/>
          </p:nvPr>
        </p:nvSpPr>
        <p:spPr/>
        <p:txBody>
          <a:bodyPr/>
          <a:lstStyle/>
          <a:p>
            <a:fld id="{B873DB22-3EC6-4BBA-A9D0-7C0DAD5F8C35}" type="slidenum">
              <a:rPr lang="en-US" smtClean="0"/>
              <a:pPr/>
              <a:t>59</a:t>
            </a:fld>
            <a:endParaRPr lang="en-US" dirty="0"/>
          </a:p>
        </p:txBody>
      </p:sp>
      <p:sp>
        <p:nvSpPr>
          <p:cNvPr id="6" name="TextBox 5">
            <a:extLst>
              <a:ext uri="{FF2B5EF4-FFF2-40B4-BE49-F238E27FC236}">
                <a16:creationId xmlns:a16="http://schemas.microsoft.com/office/drawing/2014/main" id="{ECEC353C-BF0F-436F-BAE9-C8FDD9644DE8}"/>
              </a:ext>
            </a:extLst>
          </p:cNvPr>
          <p:cNvSpPr txBox="1"/>
          <p:nvPr/>
        </p:nvSpPr>
        <p:spPr>
          <a:xfrm>
            <a:off x="2074178" y="920381"/>
            <a:ext cx="8101668" cy="784830"/>
          </a:xfrm>
          <a:prstGeom prst="rect">
            <a:avLst/>
          </a:prstGeom>
          <a:noFill/>
        </p:spPr>
        <p:txBody>
          <a:bodyPr wrap="square">
            <a:spAutoFit/>
          </a:bodyPr>
          <a:lstStyle/>
          <a:p>
            <a:pPr marL="0" marR="0">
              <a:lnSpc>
                <a:spcPct val="150000"/>
              </a:lnSpc>
              <a:spcBef>
                <a:spcPts val="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Step1 : Structure a hierarchy. </a:t>
            </a:r>
            <a:endParaRPr lang="en-US" sz="1800" dirty="0">
              <a:effectLst/>
              <a:latin typeface="Times New Roman" panose="02020603050405020304" pitchFamily="18" charset="0"/>
              <a:ea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Define the problem, determine the criteria, and identify the alternatives.</a:t>
            </a:r>
            <a:endParaRPr lang="en-US" dirty="0"/>
          </a:p>
        </p:txBody>
      </p:sp>
      <p:pic>
        <p:nvPicPr>
          <p:cNvPr id="7" name="Picture 6" descr="Graphical user interface&#10;&#10;Description automatically generated">
            <a:extLst>
              <a:ext uri="{FF2B5EF4-FFF2-40B4-BE49-F238E27FC236}">
                <a16:creationId xmlns:a16="http://schemas.microsoft.com/office/drawing/2014/main" id="{5AB5B1E2-2AFD-429A-83F4-DB2253DBDAC9}"/>
              </a:ext>
            </a:extLst>
          </p:cNvPr>
          <p:cNvPicPr>
            <a:picLocks noChangeAspect="1"/>
          </p:cNvPicPr>
          <p:nvPr/>
        </p:nvPicPr>
        <p:blipFill rotWithShape="1">
          <a:blip r:embed="rId2"/>
          <a:srcRect l="30277" t="34035" r="25615" b="21338"/>
          <a:stretch/>
        </p:blipFill>
        <p:spPr bwMode="auto">
          <a:xfrm>
            <a:off x="3504049" y="2514341"/>
            <a:ext cx="5241925" cy="318833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a:ext uri="{53640926-AAD7-44D8-BBD7-CCE9431645EC}">
              <a14:shadowObscured xmlns:a14="http://schemas.microsoft.com/office/drawing/2010/main"/>
            </a:ext>
          </a:extLst>
        </p:spPr>
      </p:pic>
    </p:spTree>
    <p:extLst>
      <p:ext uri="{BB962C8B-B14F-4D97-AF65-F5344CB8AC3E}">
        <p14:creationId xmlns:p14="http://schemas.microsoft.com/office/powerpoint/2010/main" val="20032979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5FF4DB-00D4-4026-9F61-0121F0D5F3AF}"/>
              </a:ext>
            </a:extLst>
          </p:cNvPr>
          <p:cNvSpPr>
            <a:spLocks noGrp="1"/>
          </p:cNvSpPr>
          <p:nvPr>
            <p:ph type="title"/>
          </p:nvPr>
        </p:nvSpPr>
        <p:spPr/>
        <p:txBody>
          <a:bodyPr/>
          <a:lstStyle/>
          <a:p>
            <a:r>
              <a:rPr lang="en-US" dirty="0"/>
              <a:t>Project Assumptions and Constraints </a:t>
            </a:r>
          </a:p>
        </p:txBody>
      </p:sp>
      <p:sp>
        <p:nvSpPr>
          <p:cNvPr id="3" name="Content Placeholder 2">
            <a:extLst>
              <a:ext uri="{FF2B5EF4-FFF2-40B4-BE49-F238E27FC236}">
                <a16:creationId xmlns:a16="http://schemas.microsoft.com/office/drawing/2014/main" id="{28A5015D-7708-4B27-82C1-2520108B9CC1}"/>
              </a:ext>
            </a:extLst>
          </p:cNvPr>
          <p:cNvSpPr>
            <a:spLocks noGrp="1"/>
          </p:cNvSpPr>
          <p:nvPr>
            <p:ph idx="1"/>
          </p:nvPr>
        </p:nvSpPr>
        <p:spPr/>
        <p:txBody>
          <a:bodyPr anchor="t"/>
          <a:lstStyle/>
          <a:p>
            <a:pPr marL="342900" marR="0" lvl="0" indent="-342900" rtl="0">
              <a:lnSpc>
                <a:spcPct val="150000"/>
              </a:lnSpc>
              <a:spcBef>
                <a:spcPts val="0"/>
              </a:spcBef>
              <a:spcAft>
                <a:spcPts val="0"/>
              </a:spcAft>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Our project is on the students’ housing area only.</a:t>
            </a:r>
          </a:p>
          <a:p>
            <a:pPr marL="342900" marR="0" lvl="0" indent="-342900">
              <a:lnSpc>
                <a:spcPct val="150000"/>
              </a:lnSpc>
              <a:spcBef>
                <a:spcPts val="0"/>
              </a:spcBef>
              <a:spcAft>
                <a:spcPts val="0"/>
              </a:spcAft>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The food and drinks should be available all the time.</a:t>
            </a:r>
          </a:p>
          <a:p>
            <a:pPr marL="342900" marR="0" lvl="0" indent="-342900">
              <a:lnSpc>
                <a:spcPct val="150000"/>
              </a:lnSpc>
              <a:spcBef>
                <a:spcPts val="0"/>
              </a:spcBef>
              <a:spcAft>
                <a:spcPts val="0"/>
              </a:spcAft>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Every student can reach the vending machine in a maximum of 4 minutes from any building.</a:t>
            </a:r>
          </a:p>
          <a:p>
            <a:pPr marL="342900" marR="0" lvl="0" indent="-342900">
              <a:lnSpc>
                <a:spcPct val="150000"/>
              </a:lnSpc>
              <a:spcBef>
                <a:spcPts val="0"/>
              </a:spcBef>
              <a:spcAft>
                <a:spcPts val="0"/>
              </a:spcAft>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The vending machines will be in the center of the first floor of the selected buildings.</a:t>
            </a:r>
          </a:p>
          <a:p>
            <a:pPr marL="342900" marR="0" lvl="0" indent="-342900">
              <a:lnSpc>
                <a:spcPct val="150000"/>
              </a:lnSpc>
              <a:spcBef>
                <a:spcPts val="0"/>
              </a:spcBef>
              <a:spcAft>
                <a:spcPts val="0"/>
              </a:spcAft>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On average 50 m added to traveling distances to cover the time of traveling inside the buildings.</a:t>
            </a:r>
          </a:p>
        </p:txBody>
      </p:sp>
      <p:sp>
        <p:nvSpPr>
          <p:cNvPr id="4" name="Slide Number Placeholder 3">
            <a:extLst>
              <a:ext uri="{FF2B5EF4-FFF2-40B4-BE49-F238E27FC236}">
                <a16:creationId xmlns:a16="http://schemas.microsoft.com/office/drawing/2014/main" id="{C06E0EF6-E89B-4B7A-8DD7-D1F080368313}"/>
              </a:ext>
            </a:extLst>
          </p:cNvPr>
          <p:cNvSpPr>
            <a:spLocks noGrp="1"/>
          </p:cNvSpPr>
          <p:nvPr>
            <p:ph type="sldNum" sz="quarter" idx="12"/>
          </p:nvPr>
        </p:nvSpPr>
        <p:spPr/>
        <p:txBody>
          <a:bodyPr/>
          <a:lstStyle/>
          <a:p>
            <a:fld id="{B873DB22-3EC6-4BBA-A9D0-7C0DAD5F8C35}" type="slidenum">
              <a:rPr lang="en-US" smtClean="0"/>
              <a:t>6</a:t>
            </a:fld>
            <a:endParaRPr lang="en-US"/>
          </a:p>
        </p:txBody>
      </p:sp>
    </p:spTree>
    <p:extLst>
      <p:ext uri="{BB962C8B-B14F-4D97-AF65-F5344CB8AC3E}">
        <p14:creationId xmlns:p14="http://schemas.microsoft.com/office/powerpoint/2010/main" val="343306254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CF3F826-B4EE-49CB-B397-6B5C00756D3F}"/>
              </a:ext>
            </a:extLst>
          </p:cNvPr>
          <p:cNvSpPr>
            <a:spLocks noGrp="1"/>
          </p:cNvSpPr>
          <p:nvPr>
            <p:ph type="sldNum" sz="quarter" idx="12"/>
          </p:nvPr>
        </p:nvSpPr>
        <p:spPr/>
        <p:txBody>
          <a:bodyPr/>
          <a:lstStyle/>
          <a:p>
            <a:fld id="{B873DB22-3EC6-4BBA-A9D0-7C0DAD5F8C35}" type="slidenum">
              <a:rPr lang="en-US" smtClean="0"/>
              <a:pPr/>
              <a:t>60</a:t>
            </a:fld>
            <a:endParaRPr lang="en-US" dirty="0"/>
          </a:p>
        </p:txBody>
      </p:sp>
      <p:sp>
        <p:nvSpPr>
          <p:cNvPr id="6" name="TextBox 5">
            <a:extLst>
              <a:ext uri="{FF2B5EF4-FFF2-40B4-BE49-F238E27FC236}">
                <a16:creationId xmlns:a16="http://schemas.microsoft.com/office/drawing/2014/main" id="{DA8E95EF-59FF-4144-989C-F8639C78C914}"/>
              </a:ext>
            </a:extLst>
          </p:cNvPr>
          <p:cNvSpPr txBox="1"/>
          <p:nvPr/>
        </p:nvSpPr>
        <p:spPr>
          <a:xfrm>
            <a:off x="1677798" y="387310"/>
            <a:ext cx="7631885" cy="1289071"/>
          </a:xfrm>
          <a:prstGeom prst="rect">
            <a:avLst/>
          </a:prstGeom>
          <a:noFill/>
        </p:spPr>
        <p:txBody>
          <a:bodyPr wrap="square">
            <a:spAutoFit/>
          </a:bodyPr>
          <a:lstStyle/>
          <a:p>
            <a:pPr marL="0" marR="0">
              <a:lnSpc>
                <a:spcPct val="150000"/>
              </a:lnSpc>
              <a:spcBef>
                <a:spcPts val="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Step2 : </a:t>
            </a:r>
            <a:endParaRPr lang="en-US" sz="1800" dirty="0">
              <a:effectLst/>
              <a:latin typeface="Times New Roman" panose="02020603050405020304" pitchFamily="18" charset="0"/>
              <a:ea typeface="Times New Roman" panose="02020603050405020304" pitchFamily="18" charset="0"/>
            </a:endParaRPr>
          </a:p>
          <a:p>
            <a:pPr marL="0" marR="0">
              <a:lnSpc>
                <a:spcPct val="150000"/>
              </a:lnSpc>
              <a:spcBef>
                <a:spcPts val="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Making pairwise comparisons and rating the relative importance between the criteria.</a:t>
            </a:r>
            <a:endParaRPr lang="en-US" sz="1800" dirty="0">
              <a:effectLst/>
              <a:latin typeface="Times New Roman" panose="02020603050405020304" pitchFamily="18" charset="0"/>
              <a:ea typeface="Times New Roman" panose="02020603050405020304" pitchFamily="18" charset="0"/>
            </a:endParaRPr>
          </a:p>
        </p:txBody>
      </p:sp>
      <p:graphicFrame>
        <p:nvGraphicFramePr>
          <p:cNvPr id="7" name="Table 6">
            <a:extLst>
              <a:ext uri="{FF2B5EF4-FFF2-40B4-BE49-F238E27FC236}">
                <a16:creationId xmlns:a16="http://schemas.microsoft.com/office/drawing/2014/main" id="{B2300FCC-19D4-4261-8B83-35CF6248E5F4}"/>
              </a:ext>
            </a:extLst>
          </p:cNvPr>
          <p:cNvGraphicFramePr>
            <a:graphicFrameLocks noGrp="1"/>
          </p:cNvGraphicFramePr>
          <p:nvPr>
            <p:extLst>
              <p:ext uri="{D42A27DB-BD31-4B8C-83A1-F6EECF244321}">
                <p14:modId xmlns:p14="http://schemas.microsoft.com/office/powerpoint/2010/main" val="1582535207"/>
              </p:ext>
            </p:extLst>
          </p:nvPr>
        </p:nvGraphicFramePr>
        <p:xfrm>
          <a:off x="3750981" y="2037754"/>
          <a:ext cx="4690038" cy="1972182"/>
        </p:xfrm>
        <a:graphic>
          <a:graphicData uri="http://schemas.openxmlformats.org/drawingml/2006/table">
            <a:tbl>
              <a:tblPr firstRow="1" firstCol="1" bandRow="1">
                <a:tableStyleId>{5C22544A-7EE6-4342-B048-85BDC9FD1C3A}</a:tableStyleId>
              </a:tblPr>
              <a:tblGrid>
                <a:gridCol w="781673">
                  <a:extLst>
                    <a:ext uri="{9D8B030D-6E8A-4147-A177-3AD203B41FA5}">
                      <a16:colId xmlns:a16="http://schemas.microsoft.com/office/drawing/2014/main" val="1575478890"/>
                    </a:ext>
                  </a:extLst>
                </a:gridCol>
                <a:gridCol w="781673">
                  <a:extLst>
                    <a:ext uri="{9D8B030D-6E8A-4147-A177-3AD203B41FA5}">
                      <a16:colId xmlns:a16="http://schemas.microsoft.com/office/drawing/2014/main" val="1985445712"/>
                    </a:ext>
                  </a:extLst>
                </a:gridCol>
                <a:gridCol w="781673">
                  <a:extLst>
                    <a:ext uri="{9D8B030D-6E8A-4147-A177-3AD203B41FA5}">
                      <a16:colId xmlns:a16="http://schemas.microsoft.com/office/drawing/2014/main" val="1195027435"/>
                    </a:ext>
                  </a:extLst>
                </a:gridCol>
                <a:gridCol w="781673">
                  <a:extLst>
                    <a:ext uri="{9D8B030D-6E8A-4147-A177-3AD203B41FA5}">
                      <a16:colId xmlns:a16="http://schemas.microsoft.com/office/drawing/2014/main" val="4235513729"/>
                    </a:ext>
                  </a:extLst>
                </a:gridCol>
                <a:gridCol w="781673">
                  <a:extLst>
                    <a:ext uri="{9D8B030D-6E8A-4147-A177-3AD203B41FA5}">
                      <a16:colId xmlns:a16="http://schemas.microsoft.com/office/drawing/2014/main" val="90793039"/>
                    </a:ext>
                  </a:extLst>
                </a:gridCol>
                <a:gridCol w="781673">
                  <a:extLst>
                    <a:ext uri="{9D8B030D-6E8A-4147-A177-3AD203B41FA5}">
                      <a16:colId xmlns:a16="http://schemas.microsoft.com/office/drawing/2014/main" val="577227551"/>
                    </a:ext>
                  </a:extLst>
                </a:gridCol>
              </a:tblGrid>
              <a:tr h="328697">
                <a:tc>
                  <a:txBody>
                    <a:bodyPr/>
                    <a:lstStyle/>
                    <a:p>
                      <a:pPr marL="0" marR="0" algn="l">
                        <a:lnSpc>
                          <a:spcPct val="150000"/>
                        </a:lnSpc>
                        <a:spcBef>
                          <a:spcPts val="0"/>
                        </a:spcBef>
                        <a:spcAft>
                          <a:spcPts val="0"/>
                        </a:spcAft>
                      </a:pPr>
                      <a:r>
                        <a:rPr lang="en-US" sz="1100">
                          <a:effectLst/>
                        </a:rPr>
                        <a:t> </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l">
                        <a:lnSpc>
                          <a:spcPct val="150000"/>
                        </a:lnSpc>
                        <a:spcBef>
                          <a:spcPts val="0"/>
                        </a:spcBef>
                        <a:spcAft>
                          <a:spcPts val="0"/>
                        </a:spcAft>
                      </a:pPr>
                      <a:r>
                        <a:rPr lang="en-US" sz="1100">
                          <a:effectLst/>
                        </a:rPr>
                        <a:t>COST</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l">
                        <a:lnSpc>
                          <a:spcPct val="150000"/>
                        </a:lnSpc>
                        <a:spcBef>
                          <a:spcPts val="0"/>
                        </a:spcBef>
                        <a:spcAft>
                          <a:spcPts val="0"/>
                        </a:spcAft>
                      </a:pPr>
                      <a:r>
                        <a:rPr lang="en-US" sz="1100">
                          <a:effectLst/>
                        </a:rPr>
                        <a:t>VTPM</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l">
                        <a:lnSpc>
                          <a:spcPct val="150000"/>
                        </a:lnSpc>
                        <a:spcBef>
                          <a:spcPts val="0"/>
                        </a:spcBef>
                        <a:spcAft>
                          <a:spcPts val="0"/>
                        </a:spcAft>
                      </a:pPr>
                      <a:r>
                        <a:rPr lang="en-US" sz="1100">
                          <a:effectLst/>
                        </a:rPr>
                        <a:t>CP</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l">
                        <a:lnSpc>
                          <a:spcPct val="150000"/>
                        </a:lnSpc>
                        <a:spcBef>
                          <a:spcPts val="0"/>
                        </a:spcBef>
                        <a:spcAft>
                          <a:spcPts val="0"/>
                        </a:spcAft>
                      </a:pPr>
                      <a:r>
                        <a:rPr lang="en-US" sz="1100">
                          <a:effectLst/>
                        </a:rPr>
                        <a:t>EE</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l">
                        <a:lnSpc>
                          <a:spcPct val="150000"/>
                        </a:lnSpc>
                        <a:spcBef>
                          <a:spcPts val="0"/>
                        </a:spcBef>
                        <a:spcAft>
                          <a:spcPts val="0"/>
                        </a:spcAft>
                      </a:pPr>
                      <a:r>
                        <a:rPr lang="en-US" sz="1100">
                          <a:effectLst/>
                        </a:rPr>
                        <a:t>DE</a:t>
                      </a:r>
                      <a:endParaRPr lang="en-US" sz="11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929237079"/>
                  </a:ext>
                </a:extLst>
              </a:tr>
              <a:tr h="328697">
                <a:tc>
                  <a:txBody>
                    <a:bodyPr/>
                    <a:lstStyle/>
                    <a:p>
                      <a:pPr marL="0" marR="0" algn="l">
                        <a:lnSpc>
                          <a:spcPct val="150000"/>
                        </a:lnSpc>
                        <a:spcBef>
                          <a:spcPts val="0"/>
                        </a:spcBef>
                        <a:spcAft>
                          <a:spcPts val="0"/>
                        </a:spcAft>
                      </a:pPr>
                      <a:r>
                        <a:rPr lang="en-US" sz="1100">
                          <a:effectLst/>
                        </a:rPr>
                        <a:t>COST</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l">
                        <a:lnSpc>
                          <a:spcPct val="150000"/>
                        </a:lnSpc>
                        <a:spcBef>
                          <a:spcPts val="0"/>
                        </a:spcBef>
                        <a:spcAft>
                          <a:spcPts val="0"/>
                        </a:spcAft>
                      </a:pPr>
                      <a:r>
                        <a:rPr lang="en-US" sz="1100">
                          <a:effectLst/>
                        </a:rPr>
                        <a:t>1    </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l">
                        <a:lnSpc>
                          <a:spcPct val="150000"/>
                        </a:lnSpc>
                        <a:spcBef>
                          <a:spcPts val="0"/>
                        </a:spcBef>
                        <a:spcAft>
                          <a:spcPts val="0"/>
                        </a:spcAft>
                      </a:pPr>
                      <a:r>
                        <a:rPr lang="en-US" sz="1100">
                          <a:effectLst/>
                        </a:rPr>
                        <a:t>4    </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l">
                        <a:lnSpc>
                          <a:spcPct val="150000"/>
                        </a:lnSpc>
                        <a:spcBef>
                          <a:spcPts val="0"/>
                        </a:spcBef>
                        <a:spcAft>
                          <a:spcPts val="0"/>
                        </a:spcAft>
                      </a:pPr>
                      <a:r>
                        <a:rPr lang="en-US" sz="1100">
                          <a:effectLst/>
                        </a:rPr>
                        <a:t>3    </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l">
                        <a:lnSpc>
                          <a:spcPct val="150000"/>
                        </a:lnSpc>
                        <a:spcBef>
                          <a:spcPts val="0"/>
                        </a:spcBef>
                        <a:spcAft>
                          <a:spcPts val="0"/>
                        </a:spcAft>
                      </a:pPr>
                      <a:r>
                        <a:rPr lang="en-US" sz="1100">
                          <a:effectLst/>
                        </a:rPr>
                        <a:t>5    </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l">
                        <a:lnSpc>
                          <a:spcPct val="150000"/>
                        </a:lnSpc>
                        <a:spcBef>
                          <a:spcPts val="0"/>
                        </a:spcBef>
                        <a:spcAft>
                          <a:spcPts val="0"/>
                        </a:spcAft>
                      </a:pPr>
                      <a:r>
                        <a:rPr lang="en-US" sz="1100">
                          <a:effectLst/>
                        </a:rPr>
                        <a:t>7    </a:t>
                      </a:r>
                      <a:endParaRPr lang="en-US" sz="11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962956281"/>
                  </a:ext>
                </a:extLst>
              </a:tr>
              <a:tr h="328697">
                <a:tc>
                  <a:txBody>
                    <a:bodyPr/>
                    <a:lstStyle/>
                    <a:p>
                      <a:pPr marL="0" marR="0" algn="l">
                        <a:lnSpc>
                          <a:spcPct val="150000"/>
                        </a:lnSpc>
                        <a:spcBef>
                          <a:spcPts val="0"/>
                        </a:spcBef>
                        <a:spcAft>
                          <a:spcPts val="0"/>
                        </a:spcAft>
                      </a:pPr>
                      <a:r>
                        <a:rPr lang="en-US" sz="1100">
                          <a:effectLst/>
                        </a:rPr>
                        <a:t>DTPM</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l">
                        <a:lnSpc>
                          <a:spcPct val="150000"/>
                        </a:lnSpc>
                        <a:spcBef>
                          <a:spcPts val="0"/>
                        </a:spcBef>
                        <a:spcAft>
                          <a:spcPts val="0"/>
                        </a:spcAft>
                      </a:pPr>
                      <a:r>
                        <a:rPr lang="en-US" sz="1100">
                          <a:effectLst/>
                        </a:rPr>
                        <a:t> 1/4</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l">
                        <a:lnSpc>
                          <a:spcPct val="150000"/>
                        </a:lnSpc>
                        <a:spcBef>
                          <a:spcPts val="0"/>
                        </a:spcBef>
                        <a:spcAft>
                          <a:spcPts val="0"/>
                        </a:spcAft>
                      </a:pPr>
                      <a:r>
                        <a:rPr lang="en-US" sz="1100">
                          <a:effectLst/>
                        </a:rPr>
                        <a:t>1    </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l">
                        <a:lnSpc>
                          <a:spcPct val="150000"/>
                        </a:lnSpc>
                        <a:spcBef>
                          <a:spcPts val="0"/>
                        </a:spcBef>
                        <a:spcAft>
                          <a:spcPts val="0"/>
                        </a:spcAft>
                      </a:pPr>
                      <a:r>
                        <a:rPr lang="en-US" sz="1100">
                          <a:effectLst/>
                        </a:rPr>
                        <a:t> 1/2</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l">
                        <a:lnSpc>
                          <a:spcPct val="150000"/>
                        </a:lnSpc>
                        <a:spcBef>
                          <a:spcPts val="0"/>
                        </a:spcBef>
                        <a:spcAft>
                          <a:spcPts val="0"/>
                        </a:spcAft>
                      </a:pPr>
                      <a:r>
                        <a:rPr lang="en-US" sz="1100">
                          <a:effectLst/>
                        </a:rPr>
                        <a:t>2    </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l">
                        <a:lnSpc>
                          <a:spcPct val="150000"/>
                        </a:lnSpc>
                        <a:spcBef>
                          <a:spcPts val="0"/>
                        </a:spcBef>
                        <a:spcAft>
                          <a:spcPts val="0"/>
                        </a:spcAft>
                      </a:pPr>
                      <a:r>
                        <a:rPr lang="en-US" sz="1100">
                          <a:effectLst/>
                        </a:rPr>
                        <a:t>5    </a:t>
                      </a:r>
                      <a:endParaRPr lang="en-US" sz="11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965144716"/>
                  </a:ext>
                </a:extLst>
              </a:tr>
              <a:tr h="328697">
                <a:tc>
                  <a:txBody>
                    <a:bodyPr/>
                    <a:lstStyle/>
                    <a:p>
                      <a:pPr marL="0" marR="0" algn="l">
                        <a:lnSpc>
                          <a:spcPct val="150000"/>
                        </a:lnSpc>
                        <a:spcBef>
                          <a:spcPts val="0"/>
                        </a:spcBef>
                        <a:spcAft>
                          <a:spcPts val="0"/>
                        </a:spcAft>
                      </a:pPr>
                      <a:r>
                        <a:rPr lang="en-US" sz="1100">
                          <a:effectLst/>
                        </a:rPr>
                        <a:t>CP</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l">
                        <a:lnSpc>
                          <a:spcPct val="150000"/>
                        </a:lnSpc>
                        <a:spcBef>
                          <a:spcPts val="0"/>
                        </a:spcBef>
                        <a:spcAft>
                          <a:spcPts val="0"/>
                        </a:spcAft>
                      </a:pPr>
                      <a:r>
                        <a:rPr lang="en-US" sz="1100">
                          <a:effectLst/>
                        </a:rPr>
                        <a:t> 1/3</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l">
                        <a:lnSpc>
                          <a:spcPct val="150000"/>
                        </a:lnSpc>
                        <a:spcBef>
                          <a:spcPts val="0"/>
                        </a:spcBef>
                        <a:spcAft>
                          <a:spcPts val="0"/>
                        </a:spcAft>
                      </a:pPr>
                      <a:r>
                        <a:rPr lang="en-US" sz="1100">
                          <a:effectLst/>
                        </a:rPr>
                        <a:t>2    </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l">
                        <a:lnSpc>
                          <a:spcPct val="150000"/>
                        </a:lnSpc>
                        <a:spcBef>
                          <a:spcPts val="0"/>
                        </a:spcBef>
                        <a:spcAft>
                          <a:spcPts val="0"/>
                        </a:spcAft>
                      </a:pPr>
                      <a:r>
                        <a:rPr lang="en-US" sz="1100">
                          <a:effectLst/>
                        </a:rPr>
                        <a:t>1    </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l">
                        <a:lnSpc>
                          <a:spcPct val="150000"/>
                        </a:lnSpc>
                        <a:spcBef>
                          <a:spcPts val="0"/>
                        </a:spcBef>
                        <a:spcAft>
                          <a:spcPts val="0"/>
                        </a:spcAft>
                      </a:pPr>
                      <a:r>
                        <a:rPr lang="en-US" sz="1100">
                          <a:effectLst/>
                        </a:rPr>
                        <a:t>4    </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l">
                        <a:lnSpc>
                          <a:spcPct val="150000"/>
                        </a:lnSpc>
                        <a:spcBef>
                          <a:spcPts val="0"/>
                        </a:spcBef>
                        <a:spcAft>
                          <a:spcPts val="0"/>
                        </a:spcAft>
                      </a:pPr>
                      <a:r>
                        <a:rPr lang="en-US" sz="1100">
                          <a:effectLst/>
                        </a:rPr>
                        <a:t>6    </a:t>
                      </a:r>
                      <a:endParaRPr lang="en-US" sz="11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839286919"/>
                  </a:ext>
                </a:extLst>
              </a:tr>
              <a:tr h="328697">
                <a:tc>
                  <a:txBody>
                    <a:bodyPr/>
                    <a:lstStyle/>
                    <a:p>
                      <a:pPr marL="0" marR="0" algn="l">
                        <a:lnSpc>
                          <a:spcPct val="150000"/>
                        </a:lnSpc>
                        <a:spcBef>
                          <a:spcPts val="0"/>
                        </a:spcBef>
                        <a:spcAft>
                          <a:spcPts val="0"/>
                        </a:spcAft>
                      </a:pPr>
                      <a:r>
                        <a:rPr lang="en-US" sz="1100">
                          <a:effectLst/>
                        </a:rPr>
                        <a:t>EE</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l">
                        <a:lnSpc>
                          <a:spcPct val="150000"/>
                        </a:lnSpc>
                        <a:spcBef>
                          <a:spcPts val="0"/>
                        </a:spcBef>
                        <a:spcAft>
                          <a:spcPts val="0"/>
                        </a:spcAft>
                      </a:pPr>
                      <a:r>
                        <a:rPr lang="en-US" sz="1100">
                          <a:effectLst/>
                        </a:rPr>
                        <a:t> 1/5</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l">
                        <a:lnSpc>
                          <a:spcPct val="150000"/>
                        </a:lnSpc>
                        <a:spcBef>
                          <a:spcPts val="0"/>
                        </a:spcBef>
                        <a:spcAft>
                          <a:spcPts val="0"/>
                        </a:spcAft>
                      </a:pPr>
                      <a:r>
                        <a:rPr lang="en-US" sz="1100">
                          <a:effectLst/>
                        </a:rPr>
                        <a:t> 1/2</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l">
                        <a:lnSpc>
                          <a:spcPct val="150000"/>
                        </a:lnSpc>
                        <a:spcBef>
                          <a:spcPts val="0"/>
                        </a:spcBef>
                        <a:spcAft>
                          <a:spcPts val="0"/>
                        </a:spcAft>
                      </a:pPr>
                      <a:r>
                        <a:rPr lang="en-US" sz="1100" dirty="0">
                          <a:effectLst/>
                        </a:rPr>
                        <a:t> 1/4</a:t>
                      </a:r>
                      <a:endParaRPr lang="en-US" sz="11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l">
                        <a:lnSpc>
                          <a:spcPct val="150000"/>
                        </a:lnSpc>
                        <a:spcBef>
                          <a:spcPts val="0"/>
                        </a:spcBef>
                        <a:spcAft>
                          <a:spcPts val="0"/>
                        </a:spcAft>
                      </a:pPr>
                      <a:r>
                        <a:rPr lang="en-US" sz="1100">
                          <a:effectLst/>
                        </a:rPr>
                        <a:t>1    </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l">
                        <a:lnSpc>
                          <a:spcPct val="150000"/>
                        </a:lnSpc>
                        <a:spcBef>
                          <a:spcPts val="0"/>
                        </a:spcBef>
                        <a:spcAft>
                          <a:spcPts val="0"/>
                        </a:spcAft>
                      </a:pPr>
                      <a:r>
                        <a:rPr lang="en-US" sz="1100">
                          <a:effectLst/>
                        </a:rPr>
                        <a:t>2    </a:t>
                      </a:r>
                      <a:endParaRPr lang="en-US" sz="11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604316230"/>
                  </a:ext>
                </a:extLst>
              </a:tr>
              <a:tr h="328697">
                <a:tc>
                  <a:txBody>
                    <a:bodyPr/>
                    <a:lstStyle/>
                    <a:p>
                      <a:pPr marL="0" marR="0" algn="l">
                        <a:lnSpc>
                          <a:spcPct val="150000"/>
                        </a:lnSpc>
                        <a:spcBef>
                          <a:spcPts val="0"/>
                        </a:spcBef>
                        <a:spcAft>
                          <a:spcPts val="0"/>
                        </a:spcAft>
                      </a:pPr>
                      <a:r>
                        <a:rPr lang="en-US" sz="1100">
                          <a:effectLst/>
                        </a:rPr>
                        <a:t>DE</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l">
                        <a:lnSpc>
                          <a:spcPct val="150000"/>
                        </a:lnSpc>
                        <a:spcBef>
                          <a:spcPts val="0"/>
                        </a:spcBef>
                        <a:spcAft>
                          <a:spcPts val="0"/>
                        </a:spcAft>
                      </a:pPr>
                      <a:r>
                        <a:rPr lang="en-US" sz="1100">
                          <a:effectLst/>
                        </a:rPr>
                        <a:t> 1/7</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l">
                        <a:lnSpc>
                          <a:spcPct val="150000"/>
                        </a:lnSpc>
                        <a:spcBef>
                          <a:spcPts val="0"/>
                        </a:spcBef>
                        <a:spcAft>
                          <a:spcPts val="0"/>
                        </a:spcAft>
                      </a:pPr>
                      <a:r>
                        <a:rPr lang="en-US" sz="1100" dirty="0">
                          <a:effectLst/>
                        </a:rPr>
                        <a:t> 1/5</a:t>
                      </a:r>
                      <a:endParaRPr lang="en-US" sz="11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l">
                        <a:lnSpc>
                          <a:spcPct val="150000"/>
                        </a:lnSpc>
                        <a:spcBef>
                          <a:spcPts val="0"/>
                        </a:spcBef>
                        <a:spcAft>
                          <a:spcPts val="0"/>
                        </a:spcAft>
                      </a:pPr>
                      <a:r>
                        <a:rPr lang="en-US" sz="1100">
                          <a:effectLst/>
                        </a:rPr>
                        <a:t> 1/6</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l">
                        <a:lnSpc>
                          <a:spcPct val="150000"/>
                        </a:lnSpc>
                        <a:spcBef>
                          <a:spcPts val="0"/>
                        </a:spcBef>
                        <a:spcAft>
                          <a:spcPts val="0"/>
                        </a:spcAft>
                      </a:pPr>
                      <a:r>
                        <a:rPr lang="en-US" sz="1100">
                          <a:effectLst/>
                        </a:rPr>
                        <a:t> 1/2</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l">
                        <a:lnSpc>
                          <a:spcPct val="150000"/>
                        </a:lnSpc>
                        <a:spcBef>
                          <a:spcPts val="0"/>
                        </a:spcBef>
                        <a:spcAft>
                          <a:spcPts val="0"/>
                        </a:spcAft>
                      </a:pPr>
                      <a:r>
                        <a:rPr lang="en-US" sz="1100" dirty="0">
                          <a:effectLst/>
                        </a:rPr>
                        <a:t>1    </a:t>
                      </a:r>
                      <a:endParaRPr lang="en-US" sz="11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453971190"/>
                  </a:ext>
                </a:extLst>
              </a:tr>
            </a:tbl>
          </a:graphicData>
        </a:graphic>
      </p:graphicFrame>
      <p:sp>
        <p:nvSpPr>
          <p:cNvPr id="9" name="TextBox 8">
            <a:extLst>
              <a:ext uri="{FF2B5EF4-FFF2-40B4-BE49-F238E27FC236}">
                <a16:creationId xmlns:a16="http://schemas.microsoft.com/office/drawing/2014/main" id="{0AED2E78-A443-433C-BA76-8F71A665A288}"/>
              </a:ext>
            </a:extLst>
          </p:cNvPr>
          <p:cNvSpPr txBox="1"/>
          <p:nvPr/>
        </p:nvSpPr>
        <p:spPr>
          <a:xfrm>
            <a:off x="1660845" y="4815010"/>
            <a:ext cx="8870310" cy="646331"/>
          </a:xfrm>
          <a:prstGeom prst="rect">
            <a:avLst/>
          </a:prstGeom>
          <a:noFill/>
        </p:spPr>
        <p:txBody>
          <a:bodyPr wrap="square">
            <a:spAutoFit/>
          </a:bodyPr>
          <a:lstStyle/>
          <a:p>
            <a:r>
              <a:rPr lang="en-US" sz="1800" dirty="0">
                <a:effectLst/>
                <a:latin typeface="Times New Roman" panose="02020603050405020304" pitchFamily="18" charset="0"/>
                <a:ea typeface="Times New Roman" panose="02020603050405020304" pitchFamily="18" charset="0"/>
              </a:rPr>
              <a:t>This table show the pairwise comparison between criteria them self and we already did this step before while we were calculating the weights</a:t>
            </a:r>
            <a:endParaRPr lang="en-US" dirty="0"/>
          </a:p>
        </p:txBody>
      </p:sp>
    </p:spTree>
    <p:extLst>
      <p:ext uri="{BB962C8B-B14F-4D97-AF65-F5344CB8AC3E}">
        <p14:creationId xmlns:p14="http://schemas.microsoft.com/office/powerpoint/2010/main" val="181891536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884F882-203F-484C-A0DC-3979693334A2}"/>
              </a:ext>
            </a:extLst>
          </p:cNvPr>
          <p:cNvSpPr txBox="1"/>
          <p:nvPr/>
        </p:nvSpPr>
        <p:spPr>
          <a:xfrm>
            <a:off x="1744910" y="890163"/>
            <a:ext cx="8512729" cy="2120068"/>
          </a:xfrm>
          <a:prstGeom prst="rect">
            <a:avLst/>
          </a:prstGeom>
          <a:noFill/>
        </p:spPr>
        <p:txBody>
          <a:bodyPr wrap="square">
            <a:spAutoFit/>
          </a:bodyPr>
          <a:lstStyle/>
          <a:p>
            <a:pPr marL="0" marR="0">
              <a:lnSpc>
                <a:spcPct val="150000"/>
              </a:lnSpc>
              <a:spcBef>
                <a:spcPts val="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Step3:</a:t>
            </a:r>
            <a:endParaRPr lang="en-US" sz="1800" dirty="0">
              <a:effectLst/>
              <a:latin typeface="Times New Roman" panose="02020603050405020304" pitchFamily="18" charset="0"/>
              <a:ea typeface="Times New Roman" panose="02020603050405020304" pitchFamily="18" charset="0"/>
            </a:endParaRPr>
          </a:p>
          <a:p>
            <a:pPr marL="0" marR="0">
              <a:lnSpc>
                <a:spcPct val="150000"/>
              </a:lnSpc>
              <a:spcBef>
                <a:spcPts val="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In this step we will make a pairwise comparison between vending machines with respect to each criterion separately and score them as before from 1- 9, therefore 6 tables will be constructed, after that we will normalize each column and take the average of each row to get the priority of vending machines with respect the certain characteristic as follows:</a:t>
            </a:r>
            <a:endParaRPr lang="en-US" sz="1800" dirty="0">
              <a:effectLst/>
              <a:latin typeface="Times New Roman" panose="02020603050405020304" pitchFamily="18" charset="0"/>
              <a:ea typeface="Times New Roman" panose="02020603050405020304" pitchFamily="18" charset="0"/>
            </a:endParaRPr>
          </a:p>
        </p:txBody>
      </p:sp>
      <p:pic>
        <p:nvPicPr>
          <p:cNvPr id="13" name="Picture 12">
            <a:extLst>
              <a:ext uri="{FF2B5EF4-FFF2-40B4-BE49-F238E27FC236}">
                <a16:creationId xmlns:a16="http://schemas.microsoft.com/office/drawing/2014/main" id="{7B9A33AF-FF48-4CE9-A843-18E78063BEDA}"/>
              </a:ext>
            </a:extLst>
          </p:cNvPr>
          <p:cNvPicPr>
            <a:picLocks noChangeAspect="1"/>
          </p:cNvPicPr>
          <p:nvPr/>
        </p:nvPicPr>
        <p:blipFill rotWithShape="1">
          <a:blip r:embed="rId2"/>
          <a:srcRect l="28774" t="24231" r="29615" b="26923"/>
          <a:stretch/>
        </p:blipFill>
        <p:spPr>
          <a:xfrm>
            <a:off x="3559419" y="3094892"/>
            <a:ext cx="5073161" cy="3349869"/>
          </a:xfrm>
          <a:prstGeom prst="rect">
            <a:avLst/>
          </a:prstGeom>
        </p:spPr>
      </p:pic>
    </p:spTree>
    <p:extLst>
      <p:ext uri="{BB962C8B-B14F-4D97-AF65-F5344CB8AC3E}">
        <p14:creationId xmlns:p14="http://schemas.microsoft.com/office/powerpoint/2010/main" val="419360065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E086067-C885-41C6-B35B-925689093FEE}"/>
              </a:ext>
            </a:extLst>
          </p:cNvPr>
          <p:cNvSpPr>
            <a:spLocks noGrp="1"/>
          </p:cNvSpPr>
          <p:nvPr>
            <p:ph type="sldNum" sz="quarter" idx="12"/>
          </p:nvPr>
        </p:nvSpPr>
        <p:spPr/>
        <p:txBody>
          <a:bodyPr/>
          <a:lstStyle/>
          <a:p>
            <a:fld id="{B873DB22-3EC6-4BBA-A9D0-7C0DAD5F8C35}" type="slidenum">
              <a:rPr lang="en-US" smtClean="0"/>
              <a:pPr/>
              <a:t>62</a:t>
            </a:fld>
            <a:endParaRPr lang="en-US" dirty="0"/>
          </a:p>
        </p:txBody>
      </p:sp>
      <p:sp>
        <p:nvSpPr>
          <p:cNvPr id="6" name="TextBox 5">
            <a:extLst>
              <a:ext uri="{FF2B5EF4-FFF2-40B4-BE49-F238E27FC236}">
                <a16:creationId xmlns:a16="http://schemas.microsoft.com/office/drawing/2014/main" id="{2DDF9C47-C502-4C8C-A599-1AA105EAFEBB}"/>
              </a:ext>
            </a:extLst>
          </p:cNvPr>
          <p:cNvSpPr txBox="1"/>
          <p:nvPr/>
        </p:nvSpPr>
        <p:spPr>
          <a:xfrm>
            <a:off x="1845578" y="385339"/>
            <a:ext cx="8640661" cy="1615827"/>
          </a:xfrm>
          <a:prstGeom prst="rect">
            <a:avLst/>
          </a:prstGeom>
          <a:noFill/>
        </p:spPr>
        <p:txBody>
          <a:bodyPr wrap="square">
            <a:spAutoFit/>
          </a:bodyPr>
          <a:lstStyle/>
          <a:p>
            <a:pPr marL="0" marR="0">
              <a:lnSpc>
                <a:spcPct val="150000"/>
              </a:lnSpc>
              <a:spcBef>
                <a:spcPts val="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Step4 :</a:t>
            </a:r>
            <a:endParaRPr lang="en-US" sz="1800" dirty="0">
              <a:effectLst/>
              <a:latin typeface="Times New Roman" panose="02020603050405020304" pitchFamily="18" charset="0"/>
              <a:ea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In the last step we will figure out the impact of each criterion on the selection of the vending machine by multiplying the weights, and we will sum them up to find the composite for each type, then we will select the vending machine based on the highest composite.</a:t>
            </a:r>
            <a:endParaRPr lang="en-US" dirty="0"/>
          </a:p>
        </p:txBody>
      </p:sp>
      <p:graphicFrame>
        <p:nvGraphicFramePr>
          <p:cNvPr id="7" name="Table 6">
            <a:extLst>
              <a:ext uri="{FF2B5EF4-FFF2-40B4-BE49-F238E27FC236}">
                <a16:creationId xmlns:a16="http://schemas.microsoft.com/office/drawing/2014/main" id="{4E9E01D6-5078-471F-B3AE-B5C43410DA6A}"/>
              </a:ext>
            </a:extLst>
          </p:cNvPr>
          <p:cNvGraphicFramePr>
            <a:graphicFrameLocks noGrp="1"/>
          </p:cNvGraphicFramePr>
          <p:nvPr>
            <p:extLst>
              <p:ext uri="{D42A27DB-BD31-4B8C-83A1-F6EECF244321}">
                <p14:modId xmlns:p14="http://schemas.microsoft.com/office/powerpoint/2010/main" val="773563683"/>
              </p:ext>
            </p:extLst>
          </p:nvPr>
        </p:nvGraphicFramePr>
        <p:xfrm>
          <a:off x="2828539" y="2230019"/>
          <a:ext cx="6534922" cy="2552929"/>
        </p:xfrm>
        <a:graphic>
          <a:graphicData uri="http://schemas.openxmlformats.org/drawingml/2006/table">
            <a:tbl>
              <a:tblPr firstRow="1" firstCol="1" bandRow="1">
                <a:tableStyleId>{5C22544A-7EE6-4342-B048-85BDC9FD1C3A}</a:tableStyleId>
              </a:tblPr>
              <a:tblGrid>
                <a:gridCol w="809212">
                  <a:extLst>
                    <a:ext uri="{9D8B030D-6E8A-4147-A177-3AD203B41FA5}">
                      <a16:colId xmlns:a16="http://schemas.microsoft.com/office/drawing/2014/main" val="1296478783"/>
                    </a:ext>
                  </a:extLst>
                </a:gridCol>
                <a:gridCol w="794318">
                  <a:extLst>
                    <a:ext uri="{9D8B030D-6E8A-4147-A177-3AD203B41FA5}">
                      <a16:colId xmlns:a16="http://schemas.microsoft.com/office/drawing/2014/main" val="4276961242"/>
                    </a:ext>
                  </a:extLst>
                </a:gridCol>
                <a:gridCol w="877060">
                  <a:extLst>
                    <a:ext uri="{9D8B030D-6E8A-4147-A177-3AD203B41FA5}">
                      <a16:colId xmlns:a16="http://schemas.microsoft.com/office/drawing/2014/main" val="3111515367"/>
                    </a:ext>
                  </a:extLst>
                </a:gridCol>
                <a:gridCol w="794318">
                  <a:extLst>
                    <a:ext uri="{9D8B030D-6E8A-4147-A177-3AD203B41FA5}">
                      <a16:colId xmlns:a16="http://schemas.microsoft.com/office/drawing/2014/main" val="1941311318"/>
                    </a:ext>
                  </a:extLst>
                </a:gridCol>
                <a:gridCol w="794318">
                  <a:extLst>
                    <a:ext uri="{9D8B030D-6E8A-4147-A177-3AD203B41FA5}">
                      <a16:colId xmlns:a16="http://schemas.microsoft.com/office/drawing/2014/main" val="774392241"/>
                    </a:ext>
                  </a:extLst>
                </a:gridCol>
                <a:gridCol w="877060">
                  <a:extLst>
                    <a:ext uri="{9D8B030D-6E8A-4147-A177-3AD203B41FA5}">
                      <a16:colId xmlns:a16="http://schemas.microsoft.com/office/drawing/2014/main" val="64626919"/>
                    </a:ext>
                  </a:extLst>
                </a:gridCol>
                <a:gridCol w="794318">
                  <a:extLst>
                    <a:ext uri="{9D8B030D-6E8A-4147-A177-3AD203B41FA5}">
                      <a16:colId xmlns:a16="http://schemas.microsoft.com/office/drawing/2014/main" val="2625318650"/>
                    </a:ext>
                  </a:extLst>
                </a:gridCol>
                <a:gridCol w="794318">
                  <a:extLst>
                    <a:ext uri="{9D8B030D-6E8A-4147-A177-3AD203B41FA5}">
                      <a16:colId xmlns:a16="http://schemas.microsoft.com/office/drawing/2014/main" val="2152829713"/>
                    </a:ext>
                  </a:extLst>
                </a:gridCol>
              </a:tblGrid>
              <a:tr h="522375">
                <a:tc>
                  <a:txBody>
                    <a:bodyPr/>
                    <a:lstStyle/>
                    <a:p>
                      <a:pPr marL="0" marR="0">
                        <a:lnSpc>
                          <a:spcPct val="150000"/>
                        </a:lnSpc>
                        <a:spcBef>
                          <a:spcPts val="0"/>
                        </a:spcBef>
                        <a:spcAft>
                          <a:spcPts val="0"/>
                        </a:spcAft>
                      </a:pPr>
                      <a:r>
                        <a:rPr lang="en-US" sz="1100">
                          <a:effectLst/>
                        </a:rPr>
                        <a:t> </a:t>
                      </a:r>
                      <a:endParaRPr lang="en-US" sz="11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lnSpc>
                          <a:spcPct val="150000"/>
                        </a:lnSpc>
                        <a:spcBef>
                          <a:spcPts val="0"/>
                        </a:spcBef>
                        <a:spcAft>
                          <a:spcPts val="0"/>
                        </a:spcAft>
                      </a:pPr>
                      <a:r>
                        <a:rPr lang="en-US" sz="1100">
                          <a:effectLst/>
                        </a:rPr>
                        <a:t>CO</a:t>
                      </a:r>
                      <a:endParaRPr lang="en-US" sz="11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lnSpc>
                          <a:spcPct val="150000"/>
                        </a:lnSpc>
                        <a:spcBef>
                          <a:spcPts val="0"/>
                        </a:spcBef>
                        <a:spcAft>
                          <a:spcPts val="0"/>
                        </a:spcAft>
                      </a:pPr>
                      <a:r>
                        <a:rPr lang="en-US" sz="1100">
                          <a:effectLst/>
                        </a:rPr>
                        <a:t>VTPM</a:t>
                      </a:r>
                      <a:endParaRPr lang="en-US" sz="11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lnSpc>
                          <a:spcPct val="150000"/>
                        </a:lnSpc>
                        <a:spcBef>
                          <a:spcPts val="0"/>
                        </a:spcBef>
                        <a:spcAft>
                          <a:spcPts val="0"/>
                        </a:spcAft>
                      </a:pPr>
                      <a:r>
                        <a:rPr lang="en-US" sz="1100">
                          <a:effectLst/>
                        </a:rPr>
                        <a:t>CP</a:t>
                      </a:r>
                      <a:endParaRPr lang="en-US" sz="11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lnSpc>
                          <a:spcPct val="150000"/>
                        </a:lnSpc>
                        <a:spcBef>
                          <a:spcPts val="0"/>
                        </a:spcBef>
                        <a:spcAft>
                          <a:spcPts val="0"/>
                        </a:spcAft>
                      </a:pPr>
                      <a:r>
                        <a:rPr lang="en-US" sz="1100">
                          <a:effectLst/>
                        </a:rPr>
                        <a:t>EE</a:t>
                      </a:r>
                      <a:endParaRPr lang="en-US" sz="11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lnSpc>
                          <a:spcPct val="150000"/>
                        </a:lnSpc>
                        <a:spcBef>
                          <a:spcPts val="0"/>
                        </a:spcBef>
                        <a:spcAft>
                          <a:spcPts val="0"/>
                        </a:spcAft>
                      </a:pPr>
                      <a:r>
                        <a:rPr lang="en-US" sz="1100">
                          <a:effectLst/>
                        </a:rPr>
                        <a:t>DE</a:t>
                      </a:r>
                      <a:endParaRPr lang="en-US" sz="11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lnSpc>
                          <a:spcPct val="150000"/>
                        </a:lnSpc>
                        <a:spcBef>
                          <a:spcPts val="0"/>
                        </a:spcBef>
                        <a:spcAft>
                          <a:spcPts val="0"/>
                        </a:spcAft>
                      </a:pPr>
                      <a:r>
                        <a:rPr lang="en-US" sz="1000">
                          <a:effectLst/>
                        </a:rPr>
                        <a:t>Composite</a:t>
                      </a:r>
                      <a:endParaRPr lang="en-US" sz="11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lnSpc>
                          <a:spcPct val="150000"/>
                        </a:lnSpc>
                        <a:spcBef>
                          <a:spcPts val="0"/>
                        </a:spcBef>
                        <a:spcAft>
                          <a:spcPts val="0"/>
                        </a:spcAft>
                      </a:pPr>
                      <a:r>
                        <a:rPr lang="en-US" sz="1100">
                          <a:effectLst/>
                        </a:rPr>
                        <a:t>Ranking</a:t>
                      </a:r>
                      <a:endParaRPr lang="en-US" sz="1100">
                        <a:effectLst/>
                        <a:latin typeface="Times New Roman" panose="02020603050405020304" pitchFamily="18" charset="0"/>
                        <a:ea typeface="Times New Roman" panose="02020603050405020304" pitchFamily="18" charset="0"/>
                      </a:endParaRPr>
                    </a:p>
                  </a:txBody>
                  <a:tcPr marL="68580" marR="68580" marT="0" marB="0" anchor="b"/>
                </a:tc>
                <a:extLst>
                  <a:ext uri="{0D108BD9-81ED-4DB2-BD59-A6C34878D82A}">
                    <a16:rowId xmlns:a16="http://schemas.microsoft.com/office/drawing/2014/main" val="1203313506"/>
                  </a:ext>
                </a:extLst>
              </a:tr>
              <a:tr h="246451">
                <a:tc>
                  <a:txBody>
                    <a:bodyPr/>
                    <a:lstStyle/>
                    <a:p>
                      <a:pPr marL="0" marR="0">
                        <a:lnSpc>
                          <a:spcPct val="150000"/>
                        </a:lnSpc>
                        <a:spcBef>
                          <a:spcPts val="0"/>
                        </a:spcBef>
                        <a:spcAft>
                          <a:spcPts val="0"/>
                        </a:spcAft>
                      </a:pPr>
                      <a:r>
                        <a:rPr lang="en-US" sz="1100">
                          <a:effectLst/>
                        </a:rPr>
                        <a:t>Weight</a:t>
                      </a:r>
                      <a:endParaRPr lang="en-US" sz="11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nSpc>
                          <a:spcPct val="150000"/>
                        </a:lnSpc>
                        <a:spcBef>
                          <a:spcPts val="0"/>
                        </a:spcBef>
                        <a:spcAft>
                          <a:spcPts val="0"/>
                        </a:spcAft>
                      </a:pPr>
                      <a:r>
                        <a:rPr lang="en-US" sz="1100">
                          <a:effectLst/>
                        </a:rPr>
                        <a:t>0.48</a:t>
                      </a:r>
                      <a:endParaRPr lang="en-US" sz="11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nSpc>
                          <a:spcPct val="150000"/>
                        </a:lnSpc>
                        <a:spcBef>
                          <a:spcPts val="0"/>
                        </a:spcBef>
                        <a:spcAft>
                          <a:spcPts val="0"/>
                        </a:spcAft>
                      </a:pPr>
                      <a:r>
                        <a:rPr lang="en-US" sz="1100">
                          <a:effectLst/>
                        </a:rPr>
                        <a:t>0.15</a:t>
                      </a:r>
                      <a:endParaRPr lang="en-US" sz="11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nSpc>
                          <a:spcPct val="150000"/>
                        </a:lnSpc>
                        <a:spcBef>
                          <a:spcPts val="0"/>
                        </a:spcBef>
                        <a:spcAft>
                          <a:spcPts val="0"/>
                        </a:spcAft>
                      </a:pPr>
                      <a:r>
                        <a:rPr lang="en-US" sz="1100">
                          <a:effectLst/>
                        </a:rPr>
                        <a:t>0.25</a:t>
                      </a:r>
                      <a:endParaRPr lang="en-US" sz="11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nSpc>
                          <a:spcPct val="150000"/>
                        </a:lnSpc>
                        <a:spcBef>
                          <a:spcPts val="0"/>
                        </a:spcBef>
                        <a:spcAft>
                          <a:spcPts val="0"/>
                        </a:spcAft>
                      </a:pPr>
                      <a:r>
                        <a:rPr lang="en-US" sz="1100">
                          <a:effectLst/>
                        </a:rPr>
                        <a:t>0.08</a:t>
                      </a:r>
                      <a:endParaRPr lang="en-US" sz="11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nSpc>
                          <a:spcPct val="150000"/>
                        </a:lnSpc>
                        <a:spcBef>
                          <a:spcPts val="0"/>
                        </a:spcBef>
                        <a:spcAft>
                          <a:spcPts val="0"/>
                        </a:spcAft>
                      </a:pPr>
                      <a:r>
                        <a:rPr lang="en-US" sz="1100">
                          <a:effectLst/>
                        </a:rPr>
                        <a:t>0.04</a:t>
                      </a:r>
                      <a:endParaRPr lang="en-US" sz="11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nSpc>
                          <a:spcPct val="150000"/>
                        </a:lnSpc>
                        <a:spcBef>
                          <a:spcPts val="0"/>
                        </a:spcBef>
                        <a:spcAft>
                          <a:spcPts val="0"/>
                        </a:spcAft>
                      </a:pPr>
                      <a:r>
                        <a:rPr lang="en-US" sz="1100">
                          <a:effectLst/>
                        </a:rPr>
                        <a:t>NA</a:t>
                      </a:r>
                      <a:endParaRPr lang="en-US" sz="11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nSpc>
                          <a:spcPct val="150000"/>
                        </a:lnSpc>
                        <a:spcBef>
                          <a:spcPts val="0"/>
                        </a:spcBef>
                        <a:spcAft>
                          <a:spcPts val="0"/>
                        </a:spcAft>
                      </a:pPr>
                      <a:r>
                        <a:rPr lang="en-US" sz="1100">
                          <a:effectLst/>
                        </a:rPr>
                        <a:t>NA</a:t>
                      </a:r>
                      <a:endParaRPr lang="en-US" sz="1100">
                        <a:effectLst/>
                        <a:latin typeface="Times New Roman" panose="02020603050405020304" pitchFamily="18" charset="0"/>
                        <a:ea typeface="Times New Roman" panose="02020603050405020304" pitchFamily="18" charset="0"/>
                      </a:endParaRPr>
                    </a:p>
                  </a:txBody>
                  <a:tcPr marL="68580" marR="68580" marT="0" marB="0" anchor="b"/>
                </a:tc>
                <a:extLst>
                  <a:ext uri="{0D108BD9-81ED-4DB2-BD59-A6C34878D82A}">
                    <a16:rowId xmlns:a16="http://schemas.microsoft.com/office/drawing/2014/main" val="152273328"/>
                  </a:ext>
                </a:extLst>
              </a:tr>
              <a:tr h="246451">
                <a:tc>
                  <a:txBody>
                    <a:bodyPr/>
                    <a:lstStyle/>
                    <a:p>
                      <a:pPr marL="0" marR="0">
                        <a:lnSpc>
                          <a:spcPct val="150000"/>
                        </a:lnSpc>
                        <a:spcBef>
                          <a:spcPts val="0"/>
                        </a:spcBef>
                        <a:spcAft>
                          <a:spcPts val="0"/>
                        </a:spcAft>
                      </a:pPr>
                      <a:r>
                        <a:rPr lang="en-US" sz="1100">
                          <a:effectLst/>
                        </a:rPr>
                        <a:t>FC6601</a:t>
                      </a:r>
                      <a:endParaRPr lang="en-US" sz="11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nSpc>
                          <a:spcPct val="150000"/>
                        </a:lnSpc>
                        <a:spcBef>
                          <a:spcPts val="0"/>
                        </a:spcBef>
                        <a:spcAft>
                          <a:spcPts val="0"/>
                        </a:spcAft>
                      </a:pPr>
                      <a:r>
                        <a:rPr lang="en-US" sz="1100">
                          <a:effectLst/>
                        </a:rPr>
                        <a:t>0.51</a:t>
                      </a:r>
                      <a:endParaRPr lang="en-US" sz="11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nSpc>
                          <a:spcPct val="150000"/>
                        </a:lnSpc>
                        <a:spcBef>
                          <a:spcPts val="0"/>
                        </a:spcBef>
                        <a:spcAft>
                          <a:spcPts val="0"/>
                        </a:spcAft>
                      </a:pPr>
                      <a:r>
                        <a:rPr lang="en-US" sz="1100">
                          <a:effectLst/>
                        </a:rPr>
                        <a:t>0.01</a:t>
                      </a:r>
                      <a:endParaRPr lang="en-US" sz="11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nSpc>
                          <a:spcPct val="150000"/>
                        </a:lnSpc>
                        <a:spcBef>
                          <a:spcPts val="0"/>
                        </a:spcBef>
                        <a:spcAft>
                          <a:spcPts val="0"/>
                        </a:spcAft>
                      </a:pPr>
                      <a:r>
                        <a:rPr lang="en-US" sz="1100">
                          <a:effectLst/>
                        </a:rPr>
                        <a:t>0.04</a:t>
                      </a:r>
                      <a:endParaRPr lang="en-US" sz="11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nSpc>
                          <a:spcPct val="150000"/>
                        </a:lnSpc>
                        <a:spcBef>
                          <a:spcPts val="0"/>
                        </a:spcBef>
                        <a:spcAft>
                          <a:spcPts val="0"/>
                        </a:spcAft>
                      </a:pPr>
                      <a:r>
                        <a:rPr lang="en-US" sz="1100">
                          <a:effectLst/>
                        </a:rPr>
                        <a:t>0.07</a:t>
                      </a:r>
                      <a:endParaRPr lang="en-US" sz="11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nSpc>
                          <a:spcPct val="150000"/>
                        </a:lnSpc>
                        <a:spcBef>
                          <a:spcPts val="0"/>
                        </a:spcBef>
                        <a:spcAft>
                          <a:spcPts val="0"/>
                        </a:spcAft>
                      </a:pPr>
                      <a:r>
                        <a:rPr lang="en-US" sz="1100">
                          <a:effectLst/>
                        </a:rPr>
                        <a:t>0.13</a:t>
                      </a:r>
                      <a:endParaRPr lang="en-US" sz="11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nSpc>
                          <a:spcPct val="150000"/>
                        </a:lnSpc>
                        <a:spcBef>
                          <a:spcPts val="0"/>
                        </a:spcBef>
                        <a:spcAft>
                          <a:spcPts val="0"/>
                        </a:spcAft>
                      </a:pPr>
                      <a:r>
                        <a:rPr lang="en-US" sz="1100">
                          <a:effectLst/>
                        </a:rPr>
                        <a:t>0.26</a:t>
                      </a:r>
                      <a:endParaRPr lang="en-US" sz="11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nSpc>
                          <a:spcPct val="150000"/>
                        </a:lnSpc>
                        <a:spcBef>
                          <a:spcPts val="0"/>
                        </a:spcBef>
                        <a:spcAft>
                          <a:spcPts val="0"/>
                        </a:spcAft>
                      </a:pPr>
                      <a:r>
                        <a:rPr lang="en-US" sz="1100">
                          <a:effectLst/>
                        </a:rPr>
                        <a:t>1</a:t>
                      </a:r>
                      <a:endParaRPr lang="en-US" sz="1100">
                        <a:effectLst/>
                        <a:latin typeface="Times New Roman" panose="02020603050405020304" pitchFamily="18" charset="0"/>
                        <a:ea typeface="Times New Roman" panose="02020603050405020304" pitchFamily="18" charset="0"/>
                      </a:endParaRPr>
                    </a:p>
                  </a:txBody>
                  <a:tcPr marL="68580" marR="68580" marT="0" marB="0" anchor="b"/>
                </a:tc>
                <a:extLst>
                  <a:ext uri="{0D108BD9-81ED-4DB2-BD59-A6C34878D82A}">
                    <a16:rowId xmlns:a16="http://schemas.microsoft.com/office/drawing/2014/main" val="4111243396"/>
                  </a:ext>
                </a:extLst>
              </a:tr>
              <a:tr h="522375">
                <a:tc>
                  <a:txBody>
                    <a:bodyPr/>
                    <a:lstStyle/>
                    <a:p>
                      <a:pPr marL="0" marR="0">
                        <a:lnSpc>
                          <a:spcPct val="150000"/>
                        </a:lnSpc>
                        <a:spcBef>
                          <a:spcPts val="0"/>
                        </a:spcBef>
                        <a:spcAft>
                          <a:spcPts val="0"/>
                        </a:spcAft>
                      </a:pPr>
                      <a:r>
                        <a:rPr lang="en-US" sz="1100">
                          <a:effectLst/>
                        </a:rPr>
                        <a:t>CRANE764</a:t>
                      </a:r>
                      <a:endParaRPr lang="en-US" sz="11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nSpc>
                          <a:spcPct val="150000"/>
                        </a:lnSpc>
                        <a:spcBef>
                          <a:spcPts val="0"/>
                        </a:spcBef>
                        <a:spcAft>
                          <a:spcPts val="0"/>
                        </a:spcAft>
                      </a:pPr>
                      <a:r>
                        <a:rPr lang="en-US" sz="1100">
                          <a:effectLst/>
                        </a:rPr>
                        <a:t>0.16</a:t>
                      </a:r>
                      <a:endParaRPr lang="en-US" sz="11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nSpc>
                          <a:spcPct val="150000"/>
                        </a:lnSpc>
                        <a:spcBef>
                          <a:spcPts val="0"/>
                        </a:spcBef>
                        <a:spcAft>
                          <a:spcPts val="0"/>
                        </a:spcAft>
                      </a:pPr>
                      <a:r>
                        <a:rPr lang="en-US" sz="1100">
                          <a:effectLst/>
                        </a:rPr>
                        <a:t>0.02</a:t>
                      </a:r>
                      <a:endParaRPr lang="en-US" sz="11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nSpc>
                          <a:spcPct val="150000"/>
                        </a:lnSpc>
                        <a:spcBef>
                          <a:spcPts val="0"/>
                        </a:spcBef>
                        <a:spcAft>
                          <a:spcPts val="0"/>
                        </a:spcAft>
                      </a:pPr>
                      <a:r>
                        <a:rPr lang="en-US" sz="1100">
                          <a:effectLst/>
                        </a:rPr>
                        <a:t>0.07</a:t>
                      </a:r>
                      <a:endParaRPr lang="en-US" sz="11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nSpc>
                          <a:spcPct val="150000"/>
                        </a:lnSpc>
                        <a:spcBef>
                          <a:spcPts val="0"/>
                        </a:spcBef>
                        <a:spcAft>
                          <a:spcPts val="0"/>
                        </a:spcAft>
                      </a:pPr>
                      <a:r>
                        <a:rPr lang="en-US" sz="1100">
                          <a:effectLst/>
                        </a:rPr>
                        <a:t>0.14</a:t>
                      </a:r>
                      <a:endParaRPr lang="en-US" sz="11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nSpc>
                          <a:spcPct val="150000"/>
                        </a:lnSpc>
                        <a:spcBef>
                          <a:spcPts val="0"/>
                        </a:spcBef>
                        <a:spcAft>
                          <a:spcPts val="0"/>
                        </a:spcAft>
                      </a:pPr>
                      <a:r>
                        <a:rPr lang="en-US" sz="1100">
                          <a:effectLst/>
                        </a:rPr>
                        <a:t>0.05</a:t>
                      </a:r>
                      <a:endParaRPr lang="en-US" sz="11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nSpc>
                          <a:spcPct val="150000"/>
                        </a:lnSpc>
                        <a:spcBef>
                          <a:spcPts val="0"/>
                        </a:spcBef>
                        <a:spcAft>
                          <a:spcPts val="0"/>
                        </a:spcAft>
                      </a:pPr>
                      <a:r>
                        <a:rPr lang="en-US" sz="1100">
                          <a:effectLst/>
                        </a:rPr>
                        <a:t>0.11</a:t>
                      </a:r>
                      <a:endParaRPr lang="en-US" sz="11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nSpc>
                          <a:spcPct val="150000"/>
                        </a:lnSpc>
                        <a:spcBef>
                          <a:spcPts val="0"/>
                        </a:spcBef>
                        <a:spcAft>
                          <a:spcPts val="0"/>
                        </a:spcAft>
                      </a:pPr>
                      <a:r>
                        <a:rPr lang="en-US" sz="1100">
                          <a:effectLst/>
                        </a:rPr>
                        <a:t>4</a:t>
                      </a:r>
                      <a:endParaRPr lang="en-US" sz="1100">
                        <a:effectLst/>
                        <a:latin typeface="Times New Roman" panose="02020603050405020304" pitchFamily="18" charset="0"/>
                        <a:ea typeface="Times New Roman" panose="02020603050405020304" pitchFamily="18" charset="0"/>
                      </a:endParaRPr>
                    </a:p>
                  </a:txBody>
                  <a:tcPr marL="68580" marR="68580" marT="0" marB="0" anchor="b"/>
                </a:tc>
                <a:extLst>
                  <a:ext uri="{0D108BD9-81ED-4DB2-BD59-A6C34878D82A}">
                    <a16:rowId xmlns:a16="http://schemas.microsoft.com/office/drawing/2014/main" val="1050727436"/>
                  </a:ext>
                </a:extLst>
              </a:tr>
              <a:tr h="246451">
                <a:tc>
                  <a:txBody>
                    <a:bodyPr/>
                    <a:lstStyle/>
                    <a:p>
                      <a:pPr marL="0" marR="0">
                        <a:lnSpc>
                          <a:spcPct val="150000"/>
                        </a:lnSpc>
                        <a:spcBef>
                          <a:spcPts val="0"/>
                        </a:spcBef>
                        <a:spcAft>
                          <a:spcPts val="0"/>
                        </a:spcAft>
                      </a:pPr>
                      <a:r>
                        <a:rPr lang="en-US" sz="1100">
                          <a:effectLst/>
                        </a:rPr>
                        <a:t>SEL40</a:t>
                      </a:r>
                      <a:endParaRPr lang="en-US" sz="11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nSpc>
                          <a:spcPct val="150000"/>
                        </a:lnSpc>
                        <a:spcBef>
                          <a:spcPts val="0"/>
                        </a:spcBef>
                        <a:spcAft>
                          <a:spcPts val="0"/>
                        </a:spcAft>
                      </a:pPr>
                      <a:r>
                        <a:rPr lang="en-US" sz="1100">
                          <a:effectLst/>
                        </a:rPr>
                        <a:t>0.05</a:t>
                      </a:r>
                      <a:endParaRPr lang="en-US" sz="11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nSpc>
                          <a:spcPct val="150000"/>
                        </a:lnSpc>
                        <a:spcBef>
                          <a:spcPts val="0"/>
                        </a:spcBef>
                        <a:spcAft>
                          <a:spcPts val="0"/>
                        </a:spcAft>
                      </a:pPr>
                      <a:r>
                        <a:rPr lang="en-US" sz="1100">
                          <a:effectLst/>
                        </a:rPr>
                        <a:t>0.02</a:t>
                      </a:r>
                      <a:endParaRPr lang="en-US" sz="11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nSpc>
                          <a:spcPct val="150000"/>
                        </a:lnSpc>
                        <a:spcBef>
                          <a:spcPts val="0"/>
                        </a:spcBef>
                        <a:spcAft>
                          <a:spcPts val="0"/>
                        </a:spcAft>
                      </a:pPr>
                      <a:r>
                        <a:rPr lang="en-US" sz="1100">
                          <a:effectLst/>
                        </a:rPr>
                        <a:t>0.52</a:t>
                      </a:r>
                      <a:endParaRPr lang="en-US" sz="11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nSpc>
                          <a:spcPct val="150000"/>
                        </a:lnSpc>
                        <a:spcBef>
                          <a:spcPts val="0"/>
                        </a:spcBef>
                        <a:spcAft>
                          <a:spcPts val="0"/>
                        </a:spcAft>
                      </a:pPr>
                      <a:r>
                        <a:rPr lang="en-US" sz="1100">
                          <a:effectLst/>
                        </a:rPr>
                        <a:t>0.48</a:t>
                      </a:r>
                      <a:endParaRPr lang="en-US" sz="11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nSpc>
                          <a:spcPct val="150000"/>
                        </a:lnSpc>
                        <a:spcBef>
                          <a:spcPts val="0"/>
                        </a:spcBef>
                        <a:spcAft>
                          <a:spcPts val="0"/>
                        </a:spcAft>
                      </a:pPr>
                      <a:r>
                        <a:rPr lang="en-US" sz="1100">
                          <a:effectLst/>
                        </a:rPr>
                        <a:t>0.26</a:t>
                      </a:r>
                      <a:endParaRPr lang="en-US" sz="11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nSpc>
                          <a:spcPct val="150000"/>
                        </a:lnSpc>
                        <a:spcBef>
                          <a:spcPts val="0"/>
                        </a:spcBef>
                        <a:spcAft>
                          <a:spcPts val="0"/>
                        </a:spcAft>
                      </a:pPr>
                      <a:r>
                        <a:rPr lang="en-US" sz="1100">
                          <a:effectLst/>
                        </a:rPr>
                        <a:t>0.20</a:t>
                      </a:r>
                      <a:endParaRPr lang="en-US" sz="11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nSpc>
                          <a:spcPct val="150000"/>
                        </a:lnSpc>
                        <a:spcBef>
                          <a:spcPts val="0"/>
                        </a:spcBef>
                        <a:spcAft>
                          <a:spcPts val="0"/>
                        </a:spcAft>
                      </a:pPr>
                      <a:r>
                        <a:rPr lang="en-US" sz="1100">
                          <a:effectLst/>
                        </a:rPr>
                        <a:t>2</a:t>
                      </a:r>
                      <a:endParaRPr lang="en-US" sz="1100">
                        <a:effectLst/>
                        <a:latin typeface="Times New Roman" panose="02020603050405020304" pitchFamily="18" charset="0"/>
                        <a:ea typeface="Times New Roman" panose="02020603050405020304" pitchFamily="18" charset="0"/>
                      </a:endParaRPr>
                    </a:p>
                  </a:txBody>
                  <a:tcPr marL="68580" marR="68580" marT="0" marB="0" anchor="b"/>
                </a:tc>
                <a:extLst>
                  <a:ext uri="{0D108BD9-81ED-4DB2-BD59-A6C34878D82A}">
                    <a16:rowId xmlns:a16="http://schemas.microsoft.com/office/drawing/2014/main" val="3535247237"/>
                  </a:ext>
                </a:extLst>
              </a:tr>
              <a:tr h="522375">
                <a:tc>
                  <a:txBody>
                    <a:bodyPr/>
                    <a:lstStyle/>
                    <a:p>
                      <a:pPr marL="0" marR="0">
                        <a:lnSpc>
                          <a:spcPct val="150000"/>
                        </a:lnSpc>
                        <a:spcBef>
                          <a:spcPts val="0"/>
                        </a:spcBef>
                        <a:spcAft>
                          <a:spcPts val="0"/>
                        </a:spcAft>
                      </a:pPr>
                      <a:r>
                        <a:rPr lang="en-US" sz="1100">
                          <a:effectLst/>
                        </a:rPr>
                        <a:t>35890117</a:t>
                      </a:r>
                      <a:endParaRPr lang="en-US" sz="11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nSpc>
                          <a:spcPct val="150000"/>
                        </a:lnSpc>
                        <a:spcBef>
                          <a:spcPts val="0"/>
                        </a:spcBef>
                        <a:spcAft>
                          <a:spcPts val="0"/>
                        </a:spcAft>
                      </a:pPr>
                      <a:r>
                        <a:rPr lang="en-US" sz="1100">
                          <a:effectLst/>
                        </a:rPr>
                        <a:t>0.07</a:t>
                      </a:r>
                      <a:endParaRPr lang="en-US" sz="11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nSpc>
                          <a:spcPct val="150000"/>
                        </a:lnSpc>
                        <a:spcBef>
                          <a:spcPts val="0"/>
                        </a:spcBef>
                        <a:spcAft>
                          <a:spcPts val="0"/>
                        </a:spcAft>
                      </a:pPr>
                      <a:r>
                        <a:rPr lang="en-US" sz="1100">
                          <a:effectLst/>
                        </a:rPr>
                        <a:t>0.02</a:t>
                      </a:r>
                      <a:endParaRPr lang="en-US" sz="11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nSpc>
                          <a:spcPct val="150000"/>
                        </a:lnSpc>
                        <a:spcBef>
                          <a:spcPts val="0"/>
                        </a:spcBef>
                        <a:spcAft>
                          <a:spcPts val="0"/>
                        </a:spcAft>
                      </a:pPr>
                      <a:r>
                        <a:rPr lang="en-US" sz="1100">
                          <a:effectLst/>
                        </a:rPr>
                        <a:t>0.14</a:t>
                      </a:r>
                      <a:endParaRPr lang="en-US" sz="11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nSpc>
                          <a:spcPct val="150000"/>
                        </a:lnSpc>
                        <a:spcBef>
                          <a:spcPts val="0"/>
                        </a:spcBef>
                        <a:spcAft>
                          <a:spcPts val="0"/>
                        </a:spcAft>
                      </a:pPr>
                      <a:r>
                        <a:rPr lang="en-US" sz="1100">
                          <a:effectLst/>
                        </a:rPr>
                        <a:t>0.28</a:t>
                      </a:r>
                      <a:endParaRPr lang="en-US" sz="11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nSpc>
                          <a:spcPct val="150000"/>
                        </a:lnSpc>
                        <a:spcBef>
                          <a:spcPts val="0"/>
                        </a:spcBef>
                        <a:spcAft>
                          <a:spcPts val="0"/>
                        </a:spcAft>
                      </a:pPr>
                      <a:r>
                        <a:rPr lang="en-US" sz="1100">
                          <a:effectLst/>
                        </a:rPr>
                        <a:t>0.05</a:t>
                      </a:r>
                      <a:endParaRPr lang="en-US" sz="11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nSpc>
                          <a:spcPct val="150000"/>
                        </a:lnSpc>
                        <a:spcBef>
                          <a:spcPts val="0"/>
                        </a:spcBef>
                        <a:spcAft>
                          <a:spcPts val="0"/>
                        </a:spcAft>
                      </a:pPr>
                      <a:r>
                        <a:rPr lang="en-US" sz="1100">
                          <a:effectLst/>
                        </a:rPr>
                        <a:t>0.10</a:t>
                      </a:r>
                      <a:endParaRPr lang="en-US" sz="11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nSpc>
                          <a:spcPct val="150000"/>
                        </a:lnSpc>
                        <a:spcBef>
                          <a:spcPts val="0"/>
                        </a:spcBef>
                        <a:spcAft>
                          <a:spcPts val="0"/>
                        </a:spcAft>
                      </a:pPr>
                      <a:r>
                        <a:rPr lang="en-US" sz="1100">
                          <a:effectLst/>
                        </a:rPr>
                        <a:t>5</a:t>
                      </a:r>
                      <a:endParaRPr lang="en-US" sz="1100">
                        <a:effectLst/>
                        <a:latin typeface="Times New Roman" panose="02020603050405020304" pitchFamily="18" charset="0"/>
                        <a:ea typeface="Times New Roman" panose="02020603050405020304" pitchFamily="18" charset="0"/>
                      </a:endParaRPr>
                    </a:p>
                  </a:txBody>
                  <a:tcPr marL="68580" marR="68580" marT="0" marB="0" anchor="b"/>
                </a:tc>
                <a:extLst>
                  <a:ext uri="{0D108BD9-81ED-4DB2-BD59-A6C34878D82A}">
                    <a16:rowId xmlns:a16="http://schemas.microsoft.com/office/drawing/2014/main" val="840380214"/>
                  </a:ext>
                </a:extLst>
              </a:tr>
              <a:tr h="246451">
                <a:tc>
                  <a:txBody>
                    <a:bodyPr/>
                    <a:lstStyle/>
                    <a:p>
                      <a:pPr marL="0" marR="0">
                        <a:lnSpc>
                          <a:spcPct val="150000"/>
                        </a:lnSpc>
                        <a:spcBef>
                          <a:spcPts val="0"/>
                        </a:spcBef>
                        <a:spcAft>
                          <a:spcPts val="0"/>
                        </a:spcAft>
                      </a:pPr>
                      <a:r>
                        <a:rPr lang="en-US" sz="1100">
                          <a:effectLst/>
                        </a:rPr>
                        <a:t>ZG-CSC</a:t>
                      </a:r>
                      <a:endParaRPr lang="en-US" sz="11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nSpc>
                          <a:spcPct val="150000"/>
                        </a:lnSpc>
                        <a:spcBef>
                          <a:spcPts val="0"/>
                        </a:spcBef>
                        <a:spcAft>
                          <a:spcPts val="0"/>
                        </a:spcAft>
                      </a:pPr>
                      <a:r>
                        <a:rPr lang="en-US" sz="1100">
                          <a:effectLst/>
                        </a:rPr>
                        <a:t>0.22</a:t>
                      </a:r>
                      <a:endParaRPr lang="en-US" sz="11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nSpc>
                          <a:spcPct val="150000"/>
                        </a:lnSpc>
                        <a:spcBef>
                          <a:spcPts val="0"/>
                        </a:spcBef>
                        <a:spcAft>
                          <a:spcPts val="0"/>
                        </a:spcAft>
                      </a:pPr>
                      <a:r>
                        <a:rPr lang="en-US" sz="1100">
                          <a:effectLst/>
                        </a:rPr>
                        <a:t>0.06</a:t>
                      </a:r>
                      <a:endParaRPr lang="en-US" sz="11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nSpc>
                          <a:spcPct val="150000"/>
                        </a:lnSpc>
                        <a:spcBef>
                          <a:spcPts val="0"/>
                        </a:spcBef>
                        <a:spcAft>
                          <a:spcPts val="0"/>
                        </a:spcAft>
                      </a:pPr>
                      <a:r>
                        <a:rPr lang="en-US" sz="1100">
                          <a:effectLst/>
                        </a:rPr>
                        <a:t>0.23</a:t>
                      </a:r>
                      <a:endParaRPr lang="en-US" sz="11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nSpc>
                          <a:spcPct val="150000"/>
                        </a:lnSpc>
                        <a:spcBef>
                          <a:spcPts val="0"/>
                        </a:spcBef>
                        <a:spcAft>
                          <a:spcPts val="0"/>
                        </a:spcAft>
                      </a:pPr>
                      <a:r>
                        <a:rPr lang="en-US" sz="1100">
                          <a:effectLst/>
                        </a:rPr>
                        <a:t>0.03</a:t>
                      </a:r>
                      <a:endParaRPr lang="en-US" sz="11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nSpc>
                          <a:spcPct val="150000"/>
                        </a:lnSpc>
                        <a:spcBef>
                          <a:spcPts val="0"/>
                        </a:spcBef>
                        <a:spcAft>
                          <a:spcPts val="0"/>
                        </a:spcAft>
                      </a:pPr>
                      <a:r>
                        <a:rPr lang="en-US" sz="1100">
                          <a:effectLst/>
                        </a:rPr>
                        <a:t>0.50</a:t>
                      </a:r>
                      <a:endParaRPr lang="en-US" sz="11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nSpc>
                          <a:spcPct val="150000"/>
                        </a:lnSpc>
                        <a:spcBef>
                          <a:spcPts val="0"/>
                        </a:spcBef>
                        <a:spcAft>
                          <a:spcPts val="0"/>
                        </a:spcAft>
                      </a:pPr>
                      <a:r>
                        <a:rPr lang="en-US" sz="1100">
                          <a:effectLst/>
                        </a:rPr>
                        <a:t>0.19</a:t>
                      </a:r>
                      <a:endParaRPr lang="en-US" sz="11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nSpc>
                          <a:spcPct val="150000"/>
                        </a:lnSpc>
                        <a:spcBef>
                          <a:spcPts val="0"/>
                        </a:spcBef>
                        <a:spcAft>
                          <a:spcPts val="0"/>
                        </a:spcAft>
                      </a:pPr>
                      <a:r>
                        <a:rPr lang="en-US" sz="1100" dirty="0">
                          <a:effectLst/>
                        </a:rPr>
                        <a:t>3</a:t>
                      </a:r>
                      <a:endParaRPr lang="en-US" sz="1100" dirty="0">
                        <a:effectLst/>
                        <a:latin typeface="Times New Roman" panose="02020603050405020304" pitchFamily="18" charset="0"/>
                        <a:ea typeface="Times New Roman" panose="02020603050405020304" pitchFamily="18" charset="0"/>
                      </a:endParaRPr>
                    </a:p>
                  </a:txBody>
                  <a:tcPr marL="68580" marR="68580" marT="0" marB="0" anchor="b"/>
                </a:tc>
                <a:extLst>
                  <a:ext uri="{0D108BD9-81ED-4DB2-BD59-A6C34878D82A}">
                    <a16:rowId xmlns:a16="http://schemas.microsoft.com/office/drawing/2014/main" val="4134867771"/>
                  </a:ext>
                </a:extLst>
              </a:tr>
            </a:tbl>
          </a:graphicData>
        </a:graphic>
      </p:graphicFrame>
      <p:sp>
        <p:nvSpPr>
          <p:cNvPr id="9" name="TextBox 8">
            <a:extLst>
              <a:ext uri="{FF2B5EF4-FFF2-40B4-BE49-F238E27FC236}">
                <a16:creationId xmlns:a16="http://schemas.microsoft.com/office/drawing/2014/main" id="{BF961025-598F-4BD3-9602-1BAB6FC388C2}"/>
              </a:ext>
            </a:extLst>
          </p:cNvPr>
          <p:cNvSpPr txBox="1"/>
          <p:nvPr/>
        </p:nvSpPr>
        <p:spPr>
          <a:xfrm>
            <a:off x="1845578" y="5162803"/>
            <a:ext cx="8372213" cy="646331"/>
          </a:xfrm>
          <a:prstGeom prst="rect">
            <a:avLst/>
          </a:prstGeom>
          <a:noFill/>
        </p:spPr>
        <p:txBody>
          <a:bodyPr wrap="square">
            <a:spAutoFit/>
          </a:bodyPr>
          <a:lstStyle/>
          <a:p>
            <a:r>
              <a:rPr lang="en-US" sz="1800" dirty="0">
                <a:effectLst/>
                <a:latin typeface="Times New Roman" panose="02020603050405020304" pitchFamily="18" charset="0"/>
                <a:ea typeface="Times New Roman" panose="02020603050405020304" pitchFamily="18" charset="0"/>
              </a:rPr>
              <a:t>Finally, we have got the same result as the TOPSIS method, undoubtedly that illustrate vending machine (FC6601) is the best selection that satisfy the criteria.</a:t>
            </a:r>
            <a:endParaRPr lang="en-US" dirty="0"/>
          </a:p>
        </p:txBody>
      </p:sp>
    </p:spTree>
    <p:extLst>
      <p:ext uri="{BB962C8B-B14F-4D97-AF65-F5344CB8AC3E}">
        <p14:creationId xmlns:p14="http://schemas.microsoft.com/office/powerpoint/2010/main" val="1890872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06D579-A4A0-4FFE-A492-37F01974CA68}"/>
              </a:ext>
            </a:extLst>
          </p:cNvPr>
          <p:cNvSpPr>
            <a:spLocks noGrp="1"/>
          </p:cNvSpPr>
          <p:nvPr>
            <p:ph type="title"/>
          </p:nvPr>
        </p:nvSpPr>
        <p:spPr/>
        <p:txBody>
          <a:bodyPr/>
          <a:lstStyle/>
          <a:p>
            <a:r>
              <a:rPr lang="en-US" dirty="0"/>
              <a:t>Impact of the Proposed Solutions</a:t>
            </a:r>
          </a:p>
        </p:txBody>
      </p:sp>
      <p:sp>
        <p:nvSpPr>
          <p:cNvPr id="3" name="Content Placeholder 2">
            <a:extLst>
              <a:ext uri="{FF2B5EF4-FFF2-40B4-BE49-F238E27FC236}">
                <a16:creationId xmlns:a16="http://schemas.microsoft.com/office/drawing/2014/main" id="{2B9D3AB3-14F0-4E5E-9A63-6D72F46FDCF1}"/>
              </a:ext>
            </a:extLst>
          </p:cNvPr>
          <p:cNvSpPr>
            <a:spLocks noGrp="1"/>
          </p:cNvSpPr>
          <p:nvPr>
            <p:ph idx="1"/>
          </p:nvPr>
        </p:nvSpPr>
        <p:spPr>
          <a:xfrm>
            <a:off x="1614053" y="1849582"/>
            <a:ext cx="10106891" cy="4073236"/>
          </a:xfrm>
        </p:spPr>
        <p:txBody>
          <a:bodyPr>
            <a:normAutofit/>
          </a:bodyPr>
          <a:lstStyle/>
          <a:p>
            <a:pPr marL="0" marR="0" lvl="0" indent="0" rtl="0">
              <a:lnSpc>
                <a:spcPct val="150000"/>
              </a:lnSpc>
              <a:spcBef>
                <a:spcPts val="0"/>
              </a:spcBef>
              <a:spcAft>
                <a:spcPts val="0"/>
              </a:spcAft>
              <a:buNone/>
            </a:pPr>
            <a:r>
              <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rPr>
              <a:t>Global:</a:t>
            </a:r>
            <a:endParaRPr lang="en-US" sz="2000" b="1" dirty="0">
              <a:effectLst/>
              <a:latin typeface="Times New Roman" panose="02020603050405020304" pitchFamily="18" charset="0"/>
              <a:ea typeface="Times New Roman" panose="02020603050405020304" pitchFamily="18" charset="0"/>
            </a:endParaRPr>
          </a:p>
          <a:p>
            <a:pPr marL="0" marR="0">
              <a:lnSpc>
                <a:spcPct val="150000"/>
              </a:lnSpc>
              <a:spcBef>
                <a:spcPts val="0"/>
              </a:spcBef>
              <a:spcAft>
                <a:spcPts val="0"/>
              </a:spcAft>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The solutions would not affect or solve global issues, but the solutions can participate to increase people's satisfaction in so many institutions around the world.</a:t>
            </a:r>
            <a:endParaRPr lang="en-US" sz="2000" dirty="0">
              <a:effectLst/>
              <a:latin typeface="Times New Roman" panose="02020603050405020304" pitchFamily="18" charset="0"/>
              <a:ea typeface="Times New Roman" panose="02020603050405020304" pitchFamily="18" charset="0"/>
            </a:endParaRPr>
          </a:p>
          <a:p>
            <a:pPr marL="0" marR="0" indent="0" algn="just">
              <a:lnSpc>
                <a:spcPct val="150000"/>
              </a:lnSpc>
              <a:spcBef>
                <a:spcPts val="0"/>
              </a:spcBef>
              <a:spcAft>
                <a:spcPts val="0"/>
              </a:spcAft>
              <a:buNone/>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400" dirty="0">
              <a:effectLst/>
              <a:latin typeface="Times New Roman" panose="02020603050405020304" pitchFamily="18" charset="0"/>
              <a:ea typeface="Times New Roman" panose="02020603050405020304" pitchFamily="18" charset="0"/>
            </a:endParaRPr>
          </a:p>
          <a:p>
            <a:pPr marL="0" marR="0" lvl="0" indent="0">
              <a:lnSpc>
                <a:spcPct val="150000"/>
              </a:lnSpc>
              <a:spcBef>
                <a:spcPts val="0"/>
              </a:spcBef>
              <a:spcAft>
                <a:spcPts val="0"/>
              </a:spcAft>
              <a:buNone/>
            </a:pPr>
            <a:r>
              <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rPr>
              <a:t>Economic: </a:t>
            </a:r>
            <a:endParaRPr lang="en-US" sz="2000" b="1" dirty="0">
              <a:effectLst/>
              <a:latin typeface="Times New Roman" panose="02020603050405020304" pitchFamily="18" charset="0"/>
              <a:ea typeface="Times New Roman" panose="02020603050405020304" pitchFamily="18" charset="0"/>
            </a:endParaRPr>
          </a:p>
          <a:p>
            <a:pPr marL="0" marR="0">
              <a:lnSpc>
                <a:spcPct val="150000"/>
              </a:lnSpc>
              <a:spcBef>
                <a:spcPts val="0"/>
              </a:spcBef>
              <a:spcAft>
                <a:spcPts val="0"/>
              </a:spcAft>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The project concentrates on increasing the student’s satisfaction and comfort at the university's budget expense. Students can pay less for food, instead of going to restaurants and paying a lot of money, they will pay less than half of the amount they pay to restaurants. Also, a job will be created in terms of the workers who are responsible for refilling the vending machines.</a:t>
            </a:r>
            <a:endParaRPr lang="en-US" sz="2000" dirty="0">
              <a:effectLst/>
              <a:latin typeface="Times New Roman" panose="02020603050405020304" pitchFamily="18" charset="0"/>
              <a:ea typeface="Times New Roman" panose="02020603050405020304" pitchFamily="18" charset="0"/>
            </a:endParaRPr>
          </a:p>
        </p:txBody>
      </p:sp>
      <p:sp>
        <p:nvSpPr>
          <p:cNvPr id="4" name="Slide Number Placeholder 3">
            <a:extLst>
              <a:ext uri="{FF2B5EF4-FFF2-40B4-BE49-F238E27FC236}">
                <a16:creationId xmlns:a16="http://schemas.microsoft.com/office/drawing/2014/main" id="{F250F0B9-6DD7-45D8-B36C-E8CCE8BAE061}"/>
              </a:ext>
            </a:extLst>
          </p:cNvPr>
          <p:cNvSpPr>
            <a:spLocks noGrp="1"/>
          </p:cNvSpPr>
          <p:nvPr>
            <p:ph type="sldNum" sz="quarter" idx="12"/>
          </p:nvPr>
        </p:nvSpPr>
        <p:spPr/>
        <p:txBody>
          <a:bodyPr/>
          <a:lstStyle/>
          <a:p>
            <a:fld id="{B873DB22-3EC6-4BBA-A9D0-7C0DAD5F8C35}" type="slidenum">
              <a:rPr lang="en-US" smtClean="0"/>
              <a:t>63</a:t>
            </a:fld>
            <a:endParaRPr lang="en-US"/>
          </a:p>
        </p:txBody>
      </p:sp>
    </p:spTree>
    <p:extLst>
      <p:ext uri="{BB962C8B-B14F-4D97-AF65-F5344CB8AC3E}">
        <p14:creationId xmlns:p14="http://schemas.microsoft.com/office/powerpoint/2010/main" val="303547239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06D579-A4A0-4FFE-A492-37F01974CA68}"/>
              </a:ext>
            </a:extLst>
          </p:cNvPr>
          <p:cNvSpPr>
            <a:spLocks noGrp="1"/>
          </p:cNvSpPr>
          <p:nvPr>
            <p:ph type="title"/>
          </p:nvPr>
        </p:nvSpPr>
        <p:spPr/>
        <p:txBody>
          <a:bodyPr/>
          <a:lstStyle/>
          <a:p>
            <a:r>
              <a:rPr lang="en-US" dirty="0"/>
              <a:t>Impact of the Proposed Solutions</a:t>
            </a:r>
          </a:p>
        </p:txBody>
      </p:sp>
      <p:sp>
        <p:nvSpPr>
          <p:cNvPr id="3" name="Content Placeholder 2">
            <a:extLst>
              <a:ext uri="{FF2B5EF4-FFF2-40B4-BE49-F238E27FC236}">
                <a16:creationId xmlns:a16="http://schemas.microsoft.com/office/drawing/2014/main" id="{2B9D3AB3-14F0-4E5E-9A63-6D72F46FDCF1}"/>
              </a:ext>
            </a:extLst>
          </p:cNvPr>
          <p:cNvSpPr>
            <a:spLocks noGrp="1"/>
          </p:cNvSpPr>
          <p:nvPr>
            <p:ph idx="1"/>
          </p:nvPr>
        </p:nvSpPr>
        <p:spPr>
          <a:xfrm>
            <a:off x="1690255" y="1704110"/>
            <a:ext cx="10181448" cy="4724400"/>
          </a:xfrm>
        </p:spPr>
        <p:txBody>
          <a:bodyPr>
            <a:normAutofit fontScale="92500"/>
          </a:bodyPr>
          <a:lstStyle/>
          <a:p>
            <a:pPr marL="0" marR="0" lvl="0" indent="0" rtl="0">
              <a:lnSpc>
                <a:spcPct val="150000"/>
              </a:lnSpc>
              <a:spcBef>
                <a:spcPts val="0"/>
              </a:spcBef>
              <a:spcAft>
                <a:spcPts val="0"/>
              </a:spcAft>
              <a:buNone/>
            </a:pPr>
            <a:r>
              <a:rPr lang="en-US" sz="2100" b="1" dirty="0">
                <a:effectLst/>
                <a:latin typeface="Times New Roman" panose="02020603050405020304" pitchFamily="18" charset="0"/>
                <a:ea typeface="Times New Roman" panose="02020603050405020304" pitchFamily="18" charset="0"/>
                <a:cs typeface="Times New Roman" panose="02020603050405020304" pitchFamily="18" charset="0"/>
              </a:rPr>
              <a:t>Environmental: </a:t>
            </a:r>
            <a:r>
              <a:rPr lang="en-US" sz="2100" dirty="0">
                <a:effectLst/>
                <a:latin typeface="Times New Roman" panose="02020603050405020304" pitchFamily="18" charset="0"/>
                <a:ea typeface="Times New Roman" panose="02020603050405020304" pitchFamily="18" charset="0"/>
                <a:cs typeface="Times New Roman" panose="02020603050405020304" pitchFamily="18" charset="0"/>
              </a:rPr>
              <a:t>In terms of sustainability:</a:t>
            </a:r>
            <a:endParaRPr lang="en-US" sz="2100" dirty="0">
              <a:effectLst/>
              <a:latin typeface="Times New Roman" panose="02020603050405020304" pitchFamily="18" charset="0"/>
              <a:ea typeface="Times New Roman" panose="02020603050405020304" pitchFamily="18" charset="0"/>
            </a:endParaRPr>
          </a:p>
          <a:p>
            <a:pPr marR="0" lvl="0" algn="just">
              <a:lnSpc>
                <a:spcPct val="150000"/>
              </a:lnSpc>
              <a:spcBef>
                <a:spcPts val="0"/>
              </a:spcBef>
              <a:spcAft>
                <a:spcPts val="0"/>
              </a:spcAft>
              <a:buFont typeface="Arial" panose="020B0604020202020204" pitchFamily="34" charset="0"/>
              <a:buChar char="•"/>
            </a:pPr>
            <a:r>
              <a:rPr lang="en-US" sz="2100" dirty="0">
                <a:effectLst/>
                <a:latin typeface="Times New Roman" panose="02020603050405020304" pitchFamily="18" charset="0"/>
                <a:ea typeface="Times New Roman" panose="02020603050405020304" pitchFamily="18" charset="0"/>
                <a:cs typeface="Times New Roman" panose="02020603050405020304" pitchFamily="18" charset="0"/>
              </a:rPr>
              <a:t>A vending machine only uses approximately the same energy as a refrigerator.</a:t>
            </a:r>
            <a:endParaRPr lang="en-US" sz="2100" dirty="0">
              <a:effectLst/>
              <a:latin typeface="Times New Roman" panose="02020603050405020304" pitchFamily="18" charset="0"/>
              <a:ea typeface="Times New Roman" panose="02020603050405020304" pitchFamily="18" charset="0"/>
            </a:endParaRPr>
          </a:p>
          <a:p>
            <a:pPr marR="0" lvl="0">
              <a:lnSpc>
                <a:spcPct val="150000"/>
              </a:lnSpc>
              <a:spcBef>
                <a:spcPts val="0"/>
              </a:spcBef>
              <a:spcAft>
                <a:spcPts val="0"/>
              </a:spcAft>
              <a:buFont typeface="Arial" panose="020B0604020202020204" pitchFamily="34" charset="0"/>
              <a:buChar char="•"/>
            </a:pPr>
            <a:r>
              <a:rPr lang="en-US" sz="2100" dirty="0">
                <a:effectLst/>
                <a:latin typeface="Times New Roman" panose="02020603050405020304" pitchFamily="18" charset="0"/>
                <a:ea typeface="Times New Roman" panose="02020603050405020304" pitchFamily="18" charset="0"/>
                <a:cs typeface="Times New Roman" panose="02020603050405020304" pitchFamily="18" charset="0"/>
              </a:rPr>
              <a:t>Reduced servicing means less time spent on the roads, with less traffic and less carbon emission.</a:t>
            </a:r>
            <a:endParaRPr lang="en-US" sz="2100" dirty="0">
              <a:effectLst/>
              <a:latin typeface="Times New Roman" panose="02020603050405020304" pitchFamily="18" charset="0"/>
              <a:ea typeface="Times New Roman" panose="02020603050405020304" pitchFamily="18" charset="0"/>
            </a:endParaRPr>
          </a:p>
          <a:p>
            <a:pPr marR="0" lvl="0">
              <a:lnSpc>
                <a:spcPct val="150000"/>
              </a:lnSpc>
              <a:spcBef>
                <a:spcPts val="0"/>
              </a:spcBef>
              <a:spcAft>
                <a:spcPts val="0"/>
              </a:spcAft>
              <a:buFont typeface="Arial" panose="020B0604020202020204" pitchFamily="34" charset="0"/>
              <a:buChar char="•"/>
            </a:pPr>
            <a:r>
              <a:rPr lang="en-US" sz="2100" dirty="0">
                <a:effectLst/>
                <a:latin typeface="Times New Roman" panose="02020603050405020304" pitchFamily="18" charset="0"/>
                <a:ea typeface="Times New Roman" panose="02020603050405020304" pitchFamily="18" charset="0"/>
                <a:cs typeface="Times New Roman" panose="02020603050405020304" pitchFamily="18" charset="0"/>
              </a:rPr>
              <a:t>Delivery trucks can be pre-packed for each vending machine; meaning smaller, lighter, and more fuel-efficient vehicles can be used.</a:t>
            </a:r>
            <a:endParaRPr lang="en-US" sz="2100" dirty="0">
              <a:effectLst/>
              <a:latin typeface="Times New Roman" panose="02020603050405020304" pitchFamily="18" charset="0"/>
              <a:ea typeface="Times New Roman" panose="02020603050405020304" pitchFamily="18" charset="0"/>
            </a:endParaRPr>
          </a:p>
          <a:p>
            <a:pPr marL="0" marR="0" indent="0">
              <a:lnSpc>
                <a:spcPct val="150000"/>
              </a:lnSpc>
              <a:spcBef>
                <a:spcPts val="0"/>
              </a:spcBef>
              <a:spcAft>
                <a:spcPts val="0"/>
              </a:spcAft>
              <a:buNone/>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400" dirty="0">
              <a:effectLst/>
              <a:latin typeface="Times New Roman" panose="02020603050405020304" pitchFamily="18" charset="0"/>
              <a:ea typeface="Times New Roman" panose="02020603050405020304" pitchFamily="18" charset="0"/>
            </a:endParaRPr>
          </a:p>
          <a:p>
            <a:pPr marL="0" marR="0" lvl="0" indent="0">
              <a:lnSpc>
                <a:spcPct val="150000"/>
              </a:lnSpc>
              <a:spcBef>
                <a:spcPts val="0"/>
              </a:spcBef>
              <a:spcAft>
                <a:spcPts val="0"/>
              </a:spcAft>
              <a:buNone/>
            </a:pPr>
            <a:r>
              <a:rPr lang="en-US" sz="2100" b="1" dirty="0">
                <a:effectLst/>
                <a:latin typeface="Times New Roman" panose="02020603050405020304" pitchFamily="18" charset="0"/>
                <a:ea typeface="Times New Roman" panose="02020603050405020304" pitchFamily="18" charset="0"/>
                <a:cs typeface="Times New Roman" panose="02020603050405020304" pitchFamily="18" charset="0"/>
              </a:rPr>
              <a:t>Societal:</a:t>
            </a:r>
            <a:endParaRPr lang="en-US" sz="2100" b="1" dirty="0">
              <a:effectLst/>
              <a:latin typeface="Times New Roman" panose="02020603050405020304" pitchFamily="18" charset="0"/>
              <a:ea typeface="Times New Roman" panose="02020603050405020304" pitchFamily="18" charset="0"/>
            </a:endParaRPr>
          </a:p>
          <a:p>
            <a:pPr marL="0" marR="0">
              <a:lnSpc>
                <a:spcPct val="150000"/>
              </a:lnSpc>
              <a:spcBef>
                <a:spcPts val="0"/>
              </a:spcBef>
              <a:spcAft>
                <a:spcPts val="0"/>
              </a:spcAft>
            </a:pPr>
            <a:r>
              <a:rPr lang="en-US" sz="2100" dirty="0">
                <a:effectLst/>
                <a:latin typeface="Times New Roman" panose="02020603050405020304" pitchFamily="18" charset="0"/>
                <a:ea typeface="Times New Roman" panose="02020603050405020304" pitchFamily="18" charset="0"/>
                <a:cs typeface="Times New Roman" panose="02020603050405020304" pitchFamily="18" charset="0"/>
              </a:rPr>
              <a:t>Students' society will be enhanced as a result of this shift that may occur because of vending machine installation, by providing some capabilities such as food availability throughout the day</a:t>
            </a:r>
            <a:r>
              <a:rPr lang="en-US" sz="2100" dirty="0">
                <a:latin typeface="Times New Roman" panose="02020603050405020304" pitchFamily="18" charset="0"/>
                <a:ea typeface="Times New Roman" panose="02020603050405020304" pitchFamily="18" charset="0"/>
                <a:cs typeface="Times New Roman" panose="02020603050405020304" pitchFamily="18" charset="0"/>
              </a:rPr>
              <a:t>.</a:t>
            </a:r>
            <a:r>
              <a:rPr lang="en-US" sz="2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100" dirty="0">
                <a:latin typeface="Times New Roman" panose="02020603050405020304" pitchFamily="18" charset="0"/>
                <a:ea typeface="Times New Roman" panose="02020603050405020304" pitchFamily="18" charset="0"/>
                <a:cs typeface="Times New Roman" panose="02020603050405020304" pitchFamily="18" charset="0"/>
              </a:rPr>
              <a:t>F</a:t>
            </a:r>
            <a:r>
              <a:rPr lang="en-US" sz="2100" dirty="0">
                <a:effectLst/>
                <a:latin typeface="Times New Roman" panose="02020603050405020304" pitchFamily="18" charset="0"/>
                <a:ea typeface="Times New Roman" panose="02020603050405020304" pitchFamily="18" charset="0"/>
                <a:cs typeface="Times New Roman" panose="02020603050405020304" pitchFamily="18" charset="0"/>
              </a:rPr>
              <a:t>urthermore, ease of access to vending machines within 4 minutes of residence. Also, implanting the solution will help to improve students' diet which consists of healthy food and beverages.</a:t>
            </a:r>
            <a:endParaRPr lang="en-US" sz="2100" dirty="0">
              <a:effectLst/>
              <a:latin typeface="Times New Roman" panose="02020603050405020304" pitchFamily="18" charset="0"/>
              <a:ea typeface="Times New Roman" panose="02020603050405020304" pitchFamily="18" charset="0"/>
            </a:endParaRPr>
          </a:p>
        </p:txBody>
      </p:sp>
      <p:sp>
        <p:nvSpPr>
          <p:cNvPr id="4" name="Slide Number Placeholder 3">
            <a:extLst>
              <a:ext uri="{FF2B5EF4-FFF2-40B4-BE49-F238E27FC236}">
                <a16:creationId xmlns:a16="http://schemas.microsoft.com/office/drawing/2014/main" id="{01DEC27E-5F6A-4763-8BD6-C7F2F7CA196A}"/>
              </a:ext>
            </a:extLst>
          </p:cNvPr>
          <p:cNvSpPr>
            <a:spLocks noGrp="1"/>
          </p:cNvSpPr>
          <p:nvPr>
            <p:ph type="sldNum" sz="quarter" idx="12"/>
          </p:nvPr>
        </p:nvSpPr>
        <p:spPr/>
        <p:txBody>
          <a:bodyPr/>
          <a:lstStyle/>
          <a:p>
            <a:fld id="{B873DB22-3EC6-4BBA-A9D0-7C0DAD5F8C35}" type="slidenum">
              <a:rPr lang="en-US" smtClean="0"/>
              <a:t>64</a:t>
            </a:fld>
            <a:endParaRPr lang="en-US"/>
          </a:p>
        </p:txBody>
      </p:sp>
    </p:spTree>
    <p:extLst>
      <p:ext uri="{BB962C8B-B14F-4D97-AF65-F5344CB8AC3E}">
        <p14:creationId xmlns:p14="http://schemas.microsoft.com/office/powerpoint/2010/main" val="162469744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06D579-A4A0-4FFE-A492-37F01974CA68}"/>
              </a:ext>
            </a:extLst>
          </p:cNvPr>
          <p:cNvSpPr>
            <a:spLocks noGrp="1"/>
          </p:cNvSpPr>
          <p:nvPr>
            <p:ph type="title"/>
          </p:nvPr>
        </p:nvSpPr>
        <p:spPr/>
        <p:txBody>
          <a:bodyPr/>
          <a:lstStyle/>
          <a:p>
            <a:r>
              <a:rPr lang="en-US" dirty="0"/>
              <a:t>Ethical and Professional Responsibilities</a:t>
            </a:r>
          </a:p>
        </p:txBody>
      </p:sp>
      <p:sp>
        <p:nvSpPr>
          <p:cNvPr id="3" name="Content Placeholder 2">
            <a:extLst>
              <a:ext uri="{FF2B5EF4-FFF2-40B4-BE49-F238E27FC236}">
                <a16:creationId xmlns:a16="http://schemas.microsoft.com/office/drawing/2014/main" id="{2B9D3AB3-14F0-4E5E-9A63-6D72F46FDCF1}"/>
              </a:ext>
            </a:extLst>
          </p:cNvPr>
          <p:cNvSpPr>
            <a:spLocks noGrp="1"/>
          </p:cNvSpPr>
          <p:nvPr>
            <p:ph idx="1"/>
          </p:nvPr>
        </p:nvSpPr>
        <p:spPr/>
        <p:txBody>
          <a:bodyPr>
            <a:normAutofit/>
          </a:bodyPr>
          <a:lstStyle/>
          <a:p>
            <a:pPr marL="0" marR="0">
              <a:lnSpc>
                <a:spcPct val="150000"/>
              </a:lnSpc>
              <a:spcBef>
                <a:spcPts val="0"/>
              </a:spcBef>
              <a:spcAft>
                <a:spcPts val="600"/>
              </a:spcAft>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Where we will place vending machines for students, it is important to consider their health. So, we will make sure that the food and drinks are healthy and fresh every day. We do not want to hear there is a student who has a stomachache or is poisoned because of vending machine's food or drink.</a:t>
            </a:r>
            <a:endParaRPr lang="en-US" sz="2000" dirty="0">
              <a:effectLst/>
              <a:latin typeface="Times New Roman" panose="02020603050405020304" pitchFamily="18" charset="0"/>
              <a:ea typeface="Times New Roman" panose="02020603050405020304" pitchFamily="18" charset="0"/>
            </a:endParaRPr>
          </a:p>
          <a:p>
            <a:pPr marL="0" marR="0">
              <a:lnSpc>
                <a:spcPct val="150000"/>
              </a:lnSpc>
              <a:spcBef>
                <a:spcPts val="0"/>
              </a:spcBef>
              <a:spcAft>
                <a:spcPts val="600"/>
              </a:spcAft>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Moreover, the prices should be suitable and reasonable for the students. The main goal of our project is to help the students, not make a profit from their needs.</a:t>
            </a:r>
            <a:endParaRPr lang="en-US" sz="2000" dirty="0">
              <a:effectLst/>
              <a:latin typeface="Times New Roman" panose="02020603050405020304" pitchFamily="18" charset="0"/>
              <a:ea typeface="Times New Roman" panose="02020603050405020304" pitchFamily="18" charset="0"/>
            </a:endParaRPr>
          </a:p>
        </p:txBody>
      </p:sp>
      <p:sp>
        <p:nvSpPr>
          <p:cNvPr id="4" name="Slide Number Placeholder 3">
            <a:extLst>
              <a:ext uri="{FF2B5EF4-FFF2-40B4-BE49-F238E27FC236}">
                <a16:creationId xmlns:a16="http://schemas.microsoft.com/office/drawing/2014/main" id="{FA451F5B-DE9E-453C-BC68-7F3F779B1658}"/>
              </a:ext>
            </a:extLst>
          </p:cNvPr>
          <p:cNvSpPr>
            <a:spLocks noGrp="1"/>
          </p:cNvSpPr>
          <p:nvPr>
            <p:ph type="sldNum" sz="quarter" idx="12"/>
          </p:nvPr>
        </p:nvSpPr>
        <p:spPr/>
        <p:txBody>
          <a:bodyPr/>
          <a:lstStyle/>
          <a:p>
            <a:fld id="{B873DB22-3EC6-4BBA-A9D0-7C0DAD5F8C35}" type="slidenum">
              <a:rPr lang="en-US" smtClean="0"/>
              <a:t>65</a:t>
            </a:fld>
            <a:endParaRPr lang="en-US"/>
          </a:p>
        </p:txBody>
      </p:sp>
    </p:spTree>
    <p:extLst>
      <p:ext uri="{BB962C8B-B14F-4D97-AF65-F5344CB8AC3E}">
        <p14:creationId xmlns:p14="http://schemas.microsoft.com/office/powerpoint/2010/main" val="300487881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4BD3DA-BB6B-4B58-A258-E80F854919E7}"/>
              </a:ext>
            </a:extLst>
          </p:cNvPr>
          <p:cNvSpPr>
            <a:spLocks noGrp="1"/>
          </p:cNvSpPr>
          <p:nvPr>
            <p:ph type="title"/>
          </p:nvPr>
        </p:nvSpPr>
        <p:spPr>
          <a:xfrm>
            <a:off x="1484311" y="511444"/>
            <a:ext cx="10018713" cy="1065161"/>
          </a:xfrm>
        </p:spPr>
        <p:txBody>
          <a:bodyPr/>
          <a:lstStyle/>
          <a:p>
            <a:r>
              <a:rPr lang="en-US" dirty="0"/>
              <a:t>Summary</a:t>
            </a:r>
          </a:p>
        </p:txBody>
      </p:sp>
      <p:sp>
        <p:nvSpPr>
          <p:cNvPr id="3" name="Content Placeholder 2">
            <a:extLst>
              <a:ext uri="{FF2B5EF4-FFF2-40B4-BE49-F238E27FC236}">
                <a16:creationId xmlns:a16="http://schemas.microsoft.com/office/drawing/2014/main" id="{472814C5-7D70-481C-A3AB-9390A8B859A6}"/>
              </a:ext>
            </a:extLst>
          </p:cNvPr>
          <p:cNvSpPr>
            <a:spLocks noGrp="1"/>
          </p:cNvSpPr>
          <p:nvPr>
            <p:ph idx="1"/>
          </p:nvPr>
        </p:nvSpPr>
        <p:spPr>
          <a:xfrm>
            <a:off x="1565564" y="1655621"/>
            <a:ext cx="10342418" cy="4308762"/>
          </a:xfrm>
        </p:spPr>
        <p:txBody>
          <a:bodyPr>
            <a:noAutofit/>
          </a:bodyPr>
          <a:lstStyle/>
          <a:p>
            <a:pPr marL="0" marR="0" indent="0">
              <a:lnSpc>
                <a:spcPts val="3000"/>
              </a:lnSpc>
              <a:spcBef>
                <a:spcPts val="0"/>
              </a:spcBef>
              <a:spcAft>
                <a:spcPts val="0"/>
              </a:spcAft>
              <a:buNone/>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This project was worked on it based on a critical issue that the students at KFUPM faced a problem with food especially at night, and the obtained result will improve the quality of life at the students housing. </a:t>
            </a:r>
            <a:r>
              <a:rPr lang="en-US" sz="2000" dirty="0">
                <a:latin typeface="Times New Roman" panose="02020603050405020304" pitchFamily="18" charset="0"/>
                <a:ea typeface="Times New Roman" panose="02020603050405020304" pitchFamily="18" charset="0"/>
                <a:cs typeface="Times New Roman" panose="02020603050405020304" pitchFamily="18" charset="0"/>
              </a:rPr>
              <a:t>T</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he concentration was to guarantee that the students can reach the vending machines within 4 minutes, and to select vending machines that meet the ambitions of the students. The issues on this project were to collect the data especially the distance between 43 buildings and find both the best location for the vending machines and their number. The optimal solution for the location and the number of machines was determined by Set Covering model</a:t>
            </a:r>
            <a:r>
              <a:rPr lang="en-US" sz="2000" dirty="0">
                <a:latin typeface="Times New Roman" panose="02020603050405020304" pitchFamily="18" charset="0"/>
                <a:ea typeface="Times New Roman" panose="02020603050405020304" pitchFamily="18" charset="0"/>
                <a:cs typeface="Times New Roman" panose="02020603050405020304" pitchFamily="18" charset="0"/>
              </a:rPr>
              <a:t>. Also,</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the best path for refilling the machines was found by using the sell man problem. Finally, the type of vending machines selected by TOPSIS and AHP methodologies.</a:t>
            </a:r>
            <a:endParaRPr lang="en-US" sz="2000" dirty="0">
              <a:effectLst/>
              <a:latin typeface="Times New Roman" panose="02020603050405020304" pitchFamily="18" charset="0"/>
              <a:ea typeface="Times New Roman" panose="02020603050405020304" pitchFamily="18" charset="0"/>
            </a:endParaRPr>
          </a:p>
          <a:p>
            <a:pPr marL="0" marR="0" indent="0">
              <a:lnSpc>
                <a:spcPts val="3000"/>
              </a:lnSpc>
              <a:spcBef>
                <a:spcPts val="0"/>
              </a:spcBef>
              <a:spcAft>
                <a:spcPts val="0"/>
              </a:spcAft>
              <a:buNone/>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From working on this project, our skills in mathematical modeling and decision making are improved dramatically, and we learned to collect data as a survey and analyze it.</a:t>
            </a:r>
            <a:endParaRPr lang="en-US" sz="2000" dirty="0">
              <a:effectLst/>
              <a:latin typeface="Times New Roman" panose="02020603050405020304" pitchFamily="18" charset="0"/>
              <a:ea typeface="Times New Roman" panose="02020603050405020304" pitchFamily="18" charset="0"/>
            </a:endParaRPr>
          </a:p>
        </p:txBody>
      </p:sp>
      <p:sp>
        <p:nvSpPr>
          <p:cNvPr id="4" name="Slide Number Placeholder 3">
            <a:extLst>
              <a:ext uri="{FF2B5EF4-FFF2-40B4-BE49-F238E27FC236}">
                <a16:creationId xmlns:a16="http://schemas.microsoft.com/office/drawing/2014/main" id="{3F8B99CD-C98C-4120-B8B1-A0C20EABB81F}"/>
              </a:ext>
            </a:extLst>
          </p:cNvPr>
          <p:cNvSpPr>
            <a:spLocks noGrp="1"/>
          </p:cNvSpPr>
          <p:nvPr>
            <p:ph type="sldNum" sz="quarter" idx="12"/>
          </p:nvPr>
        </p:nvSpPr>
        <p:spPr/>
        <p:txBody>
          <a:bodyPr/>
          <a:lstStyle/>
          <a:p>
            <a:fld id="{B873DB22-3EC6-4BBA-A9D0-7C0DAD5F8C35}" type="slidenum">
              <a:rPr lang="en-US" smtClean="0"/>
              <a:t>66</a:t>
            </a:fld>
            <a:endParaRPr lang="en-US"/>
          </a:p>
        </p:txBody>
      </p:sp>
    </p:spTree>
    <p:extLst>
      <p:ext uri="{BB962C8B-B14F-4D97-AF65-F5344CB8AC3E}">
        <p14:creationId xmlns:p14="http://schemas.microsoft.com/office/powerpoint/2010/main" val="211946748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767C6-0239-4B7A-BB4E-96BA22032B2B}"/>
              </a:ext>
            </a:extLst>
          </p:cNvPr>
          <p:cNvSpPr>
            <a:spLocks noGrp="1"/>
          </p:cNvSpPr>
          <p:nvPr>
            <p:ph type="title"/>
          </p:nvPr>
        </p:nvSpPr>
        <p:spPr/>
        <p:txBody>
          <a:bodyPr/>
          <a:lstStyle/>
          <a:p>
            <a:r>
              <a:rPr lang="en-US" dirty="0"/>
              <a:t>Limitations and Future Study </a:t>
            </a:r>
          </a:p>
        </p:txBody>
      </p:sp>
      <p:sp>
        <p:nvSpPr>
          <p:cNvPr id="3" name="Content Placeholder 2">
            <a:extLst>
              <a:ext uri="{FF2B5EF4-FFF2-40B4-BE49-F238E27FC236}">
                <a16:creationId xmlns:a16="http://schemas.microsoft.com/office/drawing/2014/main" id="{A1AA4187-13F1-4E05-9C50-58FAC45C2440}"/>
              </a:ext>
            </a:extLst>
          </p:cNvPr>
          <p:cNvSpPr>
            <a:spLocks noGrp="1"/>
          </p:cNvSpPr>
          <p:nvPr>
            <p:ph idx="1"/>
          </p:nvPr>
        </p:nvSpPr>
        <p:spPr>
          <a:xfrm>
            <a:off x="1484310" y="2255003"/>
            <a:ext cx="10356395" cy="3742841"/>
          </a:xfrm>
        </p:spPr>
        <p:txBody>
          <a:bodyPr>
            <a:normAutofit/>
          </a:bodyPr>
          <a:lstStyle/>
          <a:p>
            <a:pPr marL="0" marR="0">
              <a:lnSpc>
                <a:spcPct val="150000"/>
              </a:lnSpc>
              <a:spcBef>
                <a:spcPts val="0"/>
              </a:spcBef>
              <a:spcAft>
                <a:spcPts val="0"/>
              </a:spcAft>
            </a:pP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For further work, if we have chance to improve the project, we will consider the Arena simulation to visualize refill movement and compare between situations. Also, we will do cost analysis, feasibility study, and forecasting to convince KFUPM to adopt our project.</a:t>
            </a:r>
            <a:endParaRPr lang="en-US" dirty="0">
              <a:effectLst/>
              <a:latin typeface="Times New Roman" panose="02020603050405020304" pitchFamily="18" charset="0"/>
              <a:ea typeface="Times New Roman" panose="02020603050405020304" pitchFamily="18" charset="0"/>
            </a:endParaRPr>
          </a:p>
          <a:p>
            <a:pPr marL="0" marR="0">
              <a:lnSpc>
                <a:spcPct val="150000"/>
              </a:lnSpc>
              <a:spcBef>
                <a:spcPts val="0"/>
              </a:spcBef>
              <a:spcAft>
                <a:spcPts val="0"/>
              </a:spcAft>
            </a:pP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Finally, we hope for future students to get benefit from our project as a reference and benchmark for their projects.</a:t>
            </a:r>
            <a:endParaRPr lang="en-US" dirty="0">
              <a:effectLst/>
              <a:latin typeface="Times New Roman" panose="02020603050405020304" pitchFamily="18" charset="0"/>
              <a:ea typeface="Times New Roman" panose="02020603050405020304" pitchFamily="18" charset="0"/>
            </a:endParaRPr>
          </a:p>
        </p:txBody>
      </p:sp>
      <p:sp>
        <p:nvSpPr>
          <p:cNvPr id="4" name="Slide Number Placeholder 3">
            <a:extLst>
              <a:ext uri="{FF2B5EF4-FFF2-40B4-BE49-F238E27FC236}">
                <a16:creationId xmlns:a16="http://schemas.microsoft.com/office/drawing/2014/main" id="{F7BD991F-2C4F-4E4D-9236-9DD711146407}"/>
              </a:ext>
            </a:extLst>
          </p:cNvPr>
          <p:cNvSpPr>
            <a:spLocks noGrp="1"/>
          </p:cNvSpPr>
          <p:nvPr>
            <p:ph type="sldNum" sz="quarter" idx="12"/>
          </p:nvPr>
        </p:nvSpPr>
        <p:spPr/>
        <p:txBody>
          <a:bodyPr/>
          <a:lstStyle/>
          <a:p>
            <a:fld id="{B873DB22-3EC6-4BBA-A9D0-7C0DAD5F8C35}" type="slidenum">
              <a:rPr lang="en-US" smtClean="0"/>
              <a:t>67</a:t>
            </a:fld>
            <a:endParaRPr lang="en-US"/>
          </a:p>
        </p:txBody>
      </p:sp>
    </p:spTree>
    <p:extLst>
      <p:ext uri="{BB962C8B-B14F-4D97-AF65-F5344CB8AC3E}">
        <p14:creationId xmlns:p14="http://schemas.microsoft.com/office/powerpoint/2010/main" val="17292940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3">
            <a:extLst>
              <a:ext uri="{FF2B5EF4-FFF2-40B4-BE49-F238E27FC236}">
                <a16:creationId xmlns:a16="http://schemas.microsoft.com/office/drawing/2014/main" id="{3185795D-C215-475F-AE54-86AB5CDBE45D}"/>
              </a:ext>
            </a:extLst>
          </p:cNvPr>
          <p:cNvSpPr txBox="1">
            <a:spLocks/>
          </p:cNvSpPr>
          <p:nvPr/>
        </p:nvSpPr>
        <p:spPr>
          <a:xfrm>
            <a:off x="1375823" y="1598262"/>
            <a:ext cx="10018713" cy="1460715"/>
          </a:xfrm>
          <a:prstGeom prst="rect">
            <a:avLst/>
          </a:prstGeom>
          <a:effectLst/>
        </p:spPr>
        <p:txBody>
          <a:bodyPr vert="horz" lIns="91440" tIns="45720" rIns="91440" bIns="45720" rtlCol="0" anchor="b">
            <a:normAutofit/>
          </a:bodyPr>
          <a:lstStyle>
            <a:lvl1pPr algn="r" defTabSz="457200" rtl="0" eaLnBrk="1" latinLnBrk="0" hangingPunct="1">
              <a:spcBef>
                <a:spcPct val="0"/>
              </a:spcBef>
              <a:buNone/>
              <a:defRPr sz="6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7200">
                <a:effectLst>
                  <a:outerShdw blurRad="38100" dist="38100" dir="2700000" algn="tl">
                    <a:srgbClr val="000000">
                      <a:alpha val="43137"/>
                    </a:srgbClr>
                  </a:outerShdw>
                </a:effectLst>
              </a:rPr>
              <a:t>Thank you for listening</a:t>
            </a:r>
            <a:endParaRPr lang="en-US" sz="7200" dirty="0">
              <a:effectLst>
                <a:outerShdw blurRad="38100" dist="38100" dir="2700000" algn="tl">
                  <a:srgbClr val="000000">
                    <a:alpha val="43137"/>
                  </a:srgbClr>
                </a:outerShdw>
              </a:effectLst>
            </a:endParaRPr>
          </a:p>
        </p:txBody>
      </p:sp>
      <p:sp>
        <p:nvSpPr>
          <p:cNvPr id="2" name="Slide Number Placeholder 1">
            <a:extLst>
              <a:ext uri="{FF2B5EF4-FFF2-40B4-BE49-F238E27FC236}">
                <a16:creationId xmlns:a16="http://schemas.microsoft.com/office/drawing/2014/main" id="{913677C7-F678-4114-AC11-5A164E20EECF}"/>
              </a:ext>
            </a:extLst>
          </p:cNvPr>
          <p:cNvSpPr>
            <a:spLocks noGrp="1"/>
          </p:cNvSpPr>
          <p:nvPr>
            <p:ph type="sldNum" sz="quarter" idx="12"/>
          </p:nvPr>
        </p:nvSpPr>
        <p:spPr/>
        <p:txBody>
          <a:bodyPr/>
          <a:lstStyle/>
          <a:p>
            <a:fld id="{B873DB22-3EC6-4BBA-A9D0-7C0DAD5F8C35}" type="slidenum">
              <a:rPr lang="en-US" smtClean="0"/>
              <a:t>68</a:t>
            </a:fld>
            <a:endParaRPr lang="en-US"/>
          </a:p>
        </p:txBody>
      </p:sp>
    </p:spTree>
    <p:extLst>
      <p:ext uri="{BB962C8B-B14F-4D97-AF65-F5344CB8AC3E}">
        <p14:creationId xmlns:p14="http://schemas.microsoft.com/office/powerpoint/2010/main" val="28290011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5737F-9549-4283-92E1-2844712FFC26}"/>
              </a:ext>
            </a:extLst>
          </p:cNvPr>
          <p:cNvSpPr>
            <a:spLocks noGrp="1"/>
          </p:cNvSpPr>
          <p:nvPr>
            <p:ph type="title"/>
          </p:nvPr>
        </p:nvSpPr>
        <p:spPr/>
        <p:txBody>
          <a:bodyPr/>
          <a:lstStyle/>
          <a:p>
            <a:r>
              <a:rPr lang="en-US" dirty="0"/>
              <a:t>Customer Needs &amp; Specifications</a:t>
            </a:r>
          </a:p>
        </p:txBody>
      </p:sp>
      <p:sp>
        <p:nvSpPr>
          <p:cNvPr id="3" name="Content Placeholder 2">
            <a:extLst>
              <a:ext uri="{FF2B5EF4-FFF2-40B4-BE49-F238E27FC236}">
                <a16:creationId xmlns:a16="http://schemas.microsoft.com/office/drawing/2014/main" id="{9BAA0ACC-D570-4F21-9851-9F127EB2968E}"/>
              </a:ext>
            </a:extLst>
          </p:cNvPr>
          <p:cNvSpPr>
            <a:spLocks noGrp="1"/>
          </p:cNvSpPr>
          <p:nvPr>
            <p:ph idx="1"/>
          </p:nvPr>
        </p:nvSpPr>
        <p:spPr>
          <a:xfrm>
            <a:off x="1484310" y="2347993"/>
            <a:ext cx="10018713" cy="3443207"/>
          </a:xfrm>
        </p:spPr>
        <p:txBody>
          <a:bodyPr>
            <a:normAutofit fontScale="92500" lnSpcReduction="10000"/>
          </a:bodyPr>
          <a:lstStyle/>
          <a:p>
            <a:pPr marL="342900" marR="0" lvl="0" indent="-342900" algn="just" rtl="0">
              <a:lnSpc>
                <a:spcPct val="150000"/>
              </a:lnSpc>
              <a:spcBef>
                <a:spcPts val="0"/>
              </a:spcBef>
              <a:spcAft>
                <a:spcPts val="0"/>
              </a:spcAft>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Provide food and drinks to students 24 hours every day.</a:t>
            </a:r>
          </a:p>
          <a:p>
            <a:pPr marL="342900" marR="0" lvl="0" indent="-342900" algn="just">
              <a:lnSpc>
                <a:spcPct val="150000"/>
              </a:lnSpc>
              <a:spcBef>
                <a:spcPts val="0"/>
              </a:spcBef>
              <a:spcAft>
                <a:spcPts val="0"/>
              </a:spcAft>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The food and drinks have suitable prices.</a:t>
            </a:r>
          </a:p>
          <a:p>
            <a:pPr marL="342900" marR="0" lvl="0" indent="-342900" algn="just">
              <a:lnSpc>
                <a:spcPct val="150000"/>
              </a:lnSpc>
              <a:spcBef>
                <a:spcPts val="0"/>
              </a:spcBef>
              <a:spcAft>
                <a:spcPts val="0"/>
              </a:spcAft>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The students can get the food and drinks easily and in a short time.</a:t>
            </a:r>
          </a:p>
          <a:p>
            <a:pPr marL="342900" marR="0" lvl="0" indent="-342900" algn="just">
              <a:lnSpc>
                <a:spcPct val="150000"/>
              </a:lnSpc>
              <a:spcBef>
                <a:spcPts val="0"/>
              </a:spcBef>
              <a:spcAft>
                <a:spcPts val="0"/>
              </a:spcAft>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Provide fresh and healthy food.</a:t>
            </a:r>
          </a:p>
          <a:p>
            <a:pPr marL="342900" marR="0" lvl="0" indent="-342900" algn="just">
              <a:lnSpc>
                <a:spcPct val="150000"/>
              </a:lnSpc>
              <a:spcBef>
                <a:spcPts val="0"/>
              </a:spcBef>
              <a:spcAft>
                <a:spcPts val="0"/>
              </a:spcAft>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Finding the best locations for the vending machines.</a:t>
            </a:r>
          </a:p>
          <a:p>
            <a:pPr marL="342900" marR="0" lvl="0" indent="-342900" algn="just">
              <a:lnSpc>
                <a:spcPct val="150000"/>
              </a:lnSpc>
              <a:spcBef>
                <a:spcPts val="0"/>
              </a:spcBef>
              <a:spcAft>
                <a:spcPts val="0"/>
              </a:spcAft>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Finding the best way to refill the vending machines.</a:t>
            </a:r>
          </a:p>
          <a:p>
            <a:pPr marL="342900" marR="0" lvl="0" indent="-342900" algn="just">
              <a:lnSpc>
                <a:spcPct val="150000"/>
              </a:lnSpc>
              <a:spcBef>
                <a:spcPts val="0"/>
              </a:spcBef>
              <a:spcAft>
                <a:spcPts val="0"/>
              </a:spcAft>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Minimize the required number of vending machines and their cost.</a:t>
            </a:r>
          </a:p>
          <a:p>
            <a:pPr marL="171450" marR="0" indent="0" algn="just">
              <a:lnSpc>
                <a:spcPct val="150000"/>
              </a:lnSpc>
              <a:spcBef>
                <a:spcPts val="0"/>
              </a:spcBef>
              <a:spcAft>
                <a:spcPts val="0"/>
              </a:spcAft>
              <a:buNone/>
            </a:pPr>
            <a:endParaRPr lang="en-US" sz="1800" dirty="0">
              <a:effectLst/>
              <a:latin typeface="Times New Roman" panose="02020603050405020304" pitchFamily="18" charset="0"/>
              <a:ea typeface="Times New Roman" panose="02020603050405020304" pitchFamily="18" charset="0"/>
            </a:endParaRPr>
          </a:p>
          <a:p>
            <a:pPr marL="0" marR="0" indent="0">
              <a:lnSpc>
                <a:spcPct val="150000"/>
              </a:lnSpc>
              <a:spcBef>
                <a:spcPts val="0"/>
              </a:spcBef>
              <a:spcAft>
                <a:spcPts val="0"/>
              </a:spcAft>
              <a:buNone/>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We reached these specifications by using google surveys shared with the students.</a:t>
            </a:r>
            <a:endParaRPr lang="en-US" sz="1800" dirty="0">
              <a:effectLst/>
              <a:latin typeface="Times New Roman" panose="02020603050405020304" pitchFamily="18" charset="0"/>
              <a:ea typeface="Times New Roman" panose="02020603050405020304" pitchFamily="18" charset="0"/>
            </a:endParaRPr>
          </a:p>
        </p:txBody>
      </p:sp>
      <p:sp>
        <p:nvSpPr>
          <p:cNvPr id="4" name="Slide Number Placeholder 3">
            <a:extLst>
              <a:ext uri="{FF2B5EF4-FFF2-40B4-BE49-F238E27FC236}">
                <a16:creationId xmlns:a16="http://schemas.microsoft.com/office/drawing/2014/main" id="{A07EF0F8-63FF-4631-A858-5A85FEE38BC5}"/>
              </a:ext>
            </a:extLst>
          </p:cNvPr>
          <p:cNvSpPr>
            <a:spLocks noGrp="1"/>
          </p:cNvSpPr>
          <p:nvPr>
            <p:ph type="sldNum" sz="quarter" idx="12"/>
          </p:nvPr>
        </p:nvSpPr>
        <p:spPr/>
        <p:txBody>
          <a:bodyPr/>
          <a:lstStyle/>
          <a:p>
            <a:fld id="{B873DB22-3EC6-4BBA-A9D0-7C0DAD5F8C35}" type="slidenum">
              <a:rPr lang="en-US" smtClean="0"/>
              <a:t>7</a:t>
            </a:fld>
            <a:endParaRPr lang="en-US"/>
          </a:p>
        </p:txBody>
      </p:sp>
    </p:spTree>
    <p:extLst>
      <p:ext uri="{BB962C8B-B14F-4D97-AF65-F5344CB8AC3E}">
        <p14:creationId xmlns:p14="http://schemas.microsoft.com/office/powerpoint/2010/main" val="41637993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03776C-DB46-4578-B423-FB0F32240634}"/>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E36E99EC-7282-4276-AECC-F774A9553FB1}"/>
              </a:ext>
            </a:extLst>
          </p:cNvPr>
          <p:cNvSpPr>
            <a:spLocks noGrp="1"/>
          </p:cNvSpPr>
          <p:nvPr>
            <p:ph idx="1"/>
          </p:nvPr>
        </p:nvSpPr>
        <p:spPr>
          <a:xfrm>
            <a:off x="1484310" y="2255003"/>
            <a:ext cx="10018713" cy="3536197"/>
          </a:xfrm>
        </p:spPr>
        <p:txBody>
          <a:bodyPr>
            <a:normAutofit fontScale="85000" lnSpcReduction="20000"/>
          </a:bodyPr>
          <a:lstStyle/>
          <a:p>
            <a:pPr marL="0" marR="0" indent="0" algn="just">
              <a:lnSpc>
                <a:spcPct val="150000"/>
              </a:lnSpc>
              <a:spcBef>
                <a:spcPts val="0"/>
              </a:spcBef>
              <a:spcAft>
                <a:spcPts val="0"/>
              </a:spcAft>
              <a:buNone/>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Given:</a:t>
            </a:r>
            <a:endParaRPr lang="en-US" sz="1800" b="1" dirty="0">
              <a:effectLst/>
              <a:latin typeface="Times New Roman" panose="02020603050405020304" pitchFamily="18" charset="0"/>
              <a:ea typeface="Times New Roman" panose="02020603050405020304" pitchFamily="18" charset="0"/>
            </a:endParaRPr>
          </a:p>
          <a:p>
            <a:pPr marL="0" marR="0" algn="just">
              <a:lnSpc>
                <a:spcPct val="150000"/>
              </a:lnSpc>
              <a:spcBef>
                <a:spcPts val="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1- Number of students in KFUPM dorms around 7000.</a:t>
            </a:r>
            <a:endParaRPr lang="en-US" sz="1800" dirty="0">
              <a:effectLst/>
              <a:latin typeface="Times New Roman" panose="02020603050405020304" pitchFamily="18" charset="0"/>
              <a:ea typeface="Times New Roman" panose="02020603050405020304" pitchFamily="18" charset="0"/>
            </a:endParaRPr>
          </a:p>
          <a:p>
            <a:pPr marL="0" marR="0" algn="just">
              <a:lnSpc>
                <a:spcPct val="150000"/>
              </a:lnSpc>
              <a:spcBef>
                <a:spcPts val="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2- The number of Buildings is 43.</a:t>
            </a:r>
            <a:endParaRPr lang="en-US" sz="1800" dirty="0">
              <a:effectLst/>
              <a:latin typeface="Times New Roman" panose="02020603050405020304" pitchFamily="18" charset="0"/>
              <a:ea typeface="Times New Roman" panose="02020603050405020304" pitchFamily="18" charset="0"/>
            </a:endParaRPr>
          </a:p>
          <a:p>
            <a:pPr marL="0" marR="0" algn="just">
              <a:lnSpc>
                <a:spcPct val="150000"/>
              </a:lnSpc>
              <a:spcBef>
                <a:spcPts val="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3-Distance between buildings.</a:t>
            </a:r>
            <a:endParaRPr lang="en-US" sz="1800" dirty="0">
              <a:effectLst/>
              <a:latin typeface="Times New Roman" panose="02020603050405020304" pitchFamily="18" charset="0"/>
              <a:ea typeface="Times New Roman" panose="02020603050405020304" pitchFamily="18" charset="0"/>
            </a:endParaRPr>
          </a:p>
          <a:p>
            <a:pPr marL="0" marR="0" algn="just">
              <a:lnSpc>
                <a:spcPct val="150000"/>
              </a:lnSpc>
              <a:spcBef>
                <a:spcPts val="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4- Demand.</a:t>
            </a:r>
            <a:endParaRPr lang="en-US" sz="1800" dirty="0">
              <a:effectLst/>
              <a:latin typeface="Times New Roman" panose="02020603050405020304" pitchFamily="18" charset="0"/>
              <a:ea typeface="Times New Roman" panose="02020603050405020304" pitchFamily="18" charset="0"/>
            </a:endParaRPr>
          </a:p>
          <a:p>
            <a:pPr marL="0" marR="0" algn="just">
              <a:lnSpc>
                <a:spcPct val="150000"/>
              </a:lnSpc>
              <a:spcBef>
                <a:spcPts val="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5-Data sheets for vending machines.</a:t>
            </a:r>
            <a:endParaRPr lang="en-US" sz="1800" dirty="0">
              <a:effectLst/>
              <a:latin typeface="Times New Roman" panose="02020603050405020304" pitchFamily="18" charset="0"/>
              <a:ea typeface="Times New Roman" panose="02020603050405020304" pitchFamily="18" charset="0"/>
            </a:endParaRPr>
          </a:p>
          <a:p>
            <a:pPr marL="0" marR="0" indent="0" algn="just">
              <a:lnSpc>
                <a:spcPct val="150000"/>
              </a:lnSpc>
              <a:spcBef>
                <a:spcPts val="0"/>
              </a:spcBef>
              <a:spcAft>
                <a:spcPts val="0"/>
              </a:spcAft>
              <a:buNone/>
            </a:pPr>
            <a:endParaRPr lang="en-US" sz="1800" dirty="0">
              <a:effectLst/>
              <a:latin typeface="Times New Roman" panose="02020603050405020304" pitchFamily="18" charset="0"/>
              <a:ea typeface="Times New Roman" panose="02020603050405020304" pitchFamily="18" charset="0"/>
            </a:endParaRPr>
          </a:p>
          <a:p>
            <a:pPr marL="0" marR="0" indent="0" algn="just">
              <a:lnSpc>
                <a:spcPct val="150000"/>
              </a:lnSpc>
              <a:spcBef>
                <a:spcPts val="0"/>
              </a:spcBef>
              <a:spcAft>
                <a:spcPts val="0"/>
              </a:spcAft>
              <a:buNone/>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Assumptions:</a:t>
            </a:r>
            <a:endParaRPr lang="en-US" sz="1800" b="1" dirty="0">
              <a:effectLst/>
              <a:latin typeface="Times New Roman" panose="02020603050405020304" pitchFamily="18" charset="0"/>
              <a:ea typeface="Times New Roman" panose="02020603050405020304" pitchFamily="18" charset="0"/>
            </a:endParaRPr>
          </a:p>
          <a:p>
            <a:pPr marL="0" marR="0" algn="just">
              <a:lnSpc>
                <a:spcPct val="150000"/>
              </a:lnSpc>
              <a:spcBef>
                <a:spcPts val="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1-Food and drinks will be made in the central kitchen.</a:t>
            </a:r>
            <a:endParaRPr lang="en-US" sz="1800" dirty="0">
              <a:effectLst/>
              <a:latin typeface="Times New Roman" panose="02020603050405020304" pitchFamily="18" charset="0"/>
              <a:ea typeface="Times New Roman" panose="02020603050405020304" pitchFamily="18" charset="0"/>
            </a:endParaRPr>
          </a:p>
          <a:p>
            <a:pPr marL="0" marR="0" algn="just">
              <a:lnSpc>
                <a:spcPct val="150000"/>
              </a:lnSpc>
              <a:spcBef>
                <a:spcPts val="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2- Vending machines will be placed on the first floor in the center of the building.</a:t>
            </a:r>
            <a:endParaRPr lang="en-US" sz="1800" dirty="0">
              <a:effectLst/>
              <a:latin typeface="Times New Roman" panose="02020603050405020304" pitchFamily="18" charset="0"/>
              <a:ea typeface="Times New Roman" panose="02020603050405020304" pitchFamily="18" charset="0"/>
            </a:endParaRPr>
          </a:p>
          <a:p>
            <a:pPr marL="0" marR="0" algn="just">
              <a:lnSpc>
                <a:spcPct val="150000"/>
              </a:lnSpc>
              <a:spcBef>
                <a:spcPts val="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3-The path that will be used to refill the vending machines is tarred road.</a:t>
            </a:r>
            <a:endParaRPr lang="en-US" sz="1800" dirty="0">
              <a:effectLst/>
              <a:latin typeface="Times New Roman" panose="02020603050405020304" pitchFamily="18" charset="0"/>
              <a:ea typeface="Times New Roman" panose="02020603050405020304" pitchFamily="18" charset="0"/>
            </a:endParaRPr>
          </a:p>
        </p:txBody>
      </p:sp>
      <p:sp>
        <p:nvSpPr>
          <p:cNvPr id="4" name="Slide Number Placeholder 3">
            <a:extLst>
              <a:ext uri="{FF2B5EF4-FFF2-40B4-BE49-F238E27FC236}">
                <a16:creationId xmlns:a16="http://schemas.microsoft.com/office/drawing/2014/main" id="{CE629D5E-36BC-4F69-80C5-0B2D8F0BAD1E}"/>
              </a:ext>
            </a:extLst>
          </p:cNvPr>
          <p:cNvSpPr>
            <a:spLocks noGrp="1"/>
          </p:cNvSpPr>
          <p:nvPr>
            <p:ph type="sldNum" sz="quarter" idx="12"/>
          </p:nvPr>
        </p:nvSpPr>
        <p:spPr/>
        <p:txBody>
          <a:bodyPr/>
          <a:lstStyle/>
          <a:p>
            <a:fld id="{B873DB22-3EC6-4BBA-A9D0-7C0DAD5F8C35}" type="slidenum">
              <a:rPr lang="en-US" smtClean="0"/>
              <a:t>8</a:t>
            </a:fld>
            <a:endParaRPr lang="en-US"/>
          </a:p>
        </p:txBody>
      </p:sp>
    </p:spTree>
    <p:extLst>
      <p:ext uri="{BB962C8B-B14F-4D97-AF65-F5344CB8AC3E}">
        <p14:creationId xmlns:p14="http://schemas.microsoft.com/office/powerpoint/2010/main" val="17597758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2B44D7-7C70-4524-9DAD-1763863BAEB3}"/>
              </a:ext>
            </a:extLst>
          </p:cNvPr>
          <p:cNvSpPr>
            <a:spLocks noGrp="1"/>
          </p:cNvSpPr>
          <p:nvPr>
            <p:ph type="title"/>
          </p:nvPr>
        </p:nvSpPr>
        <p:spPr/>
        <p:txBody>
          <a:bodyPr/>
          <a:lstStyle/>
          <a:p>
            <a:r>
              <a:rPr lang="en-US" dirty="0"/>
              <a:t>Solution and Validation</a:t>
            </a:r>
          </a:p>
        </p:txBody>
      </p:sp>
      <p:sp>
        <p:nvSpPr>
          <p:cNvPr id="3" name="Content Placeholder 2">
            <a:extLst>
              <a:ext uri="{FF2B5EF4-FFF2-40B4-BE49-F238E27FC236}">
                <a16:creationId xmlns:a16="http://schemas.microsoft.com/office/drawing/2014/main" id="{CD38D485-368C-45CD-9F45-985CE22F09EB}"/>
              </a:ext>
            </a:extLst>
          </p:cNvPr>
          <p:cNvSpPr>
            <a:spLocks noGrp="1"/>
          </p:cNvSpPr>
          <p:nvPr>
            <p:ph idx="1"/>
          </p:nvPr>
        </p:nvSpPr>
        <p:spPr/>
        <p:txBody>
          <a:bodyPr>
            <a:normAutofit/>
          </a:bodyPr>
          <a:lstStyle/>
          <a:p>
            <a:pPr marL="0" indent="0">
              <a:buNone/>
            </a:pP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The solution is divided into three main parts:</a:t>
            </a:r>
          </a:p>
          <a:p>
            <a:r>
              <a:rPr lang="en-US" dirty="0">
                <a:latin typeface="Times New Roman" panose="02020603050405020304" pitchFamily="18" charset="0"/>
                <a:ea typeface="Times New Roman" panose="02020603050405020304" pitchFamily="18" charset="0"/>
                <a:cs typeface="Times New Roman" panose="02020603050405020304" pitchFamily="18" charset="0"/>
              </a:rPr>
              <a:t>V</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ending machine’s locations.</a:t>
            </a:r>
            <a:endParaRPr lang="en-US" dirty="0">
              <a:latin typeface="Times New Roman" panose="02020603050405020304" pitchFamily="18" charset="0"/>
              <a:ea typeface="Times New Roman" panose="02020603050405020304" pitchFamily="18" charset="0"/>
              <a:cs typeface="Times New Roman" panose="02020603050405020304" pitchFamily="18" charset="0"/>
            </a:endParaRPr>
          </a:p>
          <a:p>
            <a:r>
              <a:rPr lang="en-US" dirty="0">
                <a:latin typeface="Times New Roman" panose="02020603050405020304" pitchFamily="18" charset="0"/>
                <a:ea typeface="Times New Roman" panose="02020603050405020304" pitchFamily="18" charset="0"/>
                <a:cs typeface="Times New Roman" panose="02020603050405020304" pitchFamily="18" charset="0"/>
              </a:rPr>
              <a:t>R</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efill movement.</a:t>
            </a:r>
            <a:endParaRPr lang="en-US" dirty="0">
              <a:latin typeface="Times New Roman" panose="02020603050405020304" pitchFamily="18" charset="0"/>
              <a:ea typeface="Times New Roman" panose="02020603050405020304" pitchFamily="18" charset="0"/>
              <a:cs typeface="Times New Roman" panose="02020603050405020304" pitchFamily="18" charset="0"/>
            </a:endParaRPr>
          </a:p>
          <a:p>
            <a:r>
              <a:rPr lang="en-US" dirty="0">
                <a:latin typeface="Times New Roman" panose="02020603050405020304" pitchFamily="18" charset="0"/>
                <a:ea typeface="Times New Roman" panose="02020603050405020304" pitchFamily="18" charset="0"/>
                <a:cs typeface="Times New Roman" panose="02020603050405020304" pitchFamily="18" charset="0"/>
              </a:rPr>
              <a:t>Vending machine selection</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a:t>
            </a:r>
          </a:p>
        </p:txBody>
      </p:sp>
      <p:sp>
        <p:nvSpPr>
          <p:cNvPr id="4" name="Slide Number Placeholder 3">
            <a:extLst>
              <a:ext uri="{FF2B5EF4-FFF2-40B4-BE49-F238E27FC236}">
                <a16:creationId xmlns:a16="http://schemas.microsoft.com/office/drawing/2014/main" id="{70E28C75-6B3C-4531-A2FC-68C5EAC30A41}"/>
              </a:ext>
            </a:extLst>
          </p:cNvPr>
          <p:cNvSpPr>
            <a:spLocks noGrp="1"/>
          </p:cNvSpPr>
          <p:nvPr>
            <p:ph type="sldNum" sz="quarter" idx="12"/>
          </p:nvPr>
        </p:nvSpPr>
        <p:spPr/>
        <p:txBody>
          <a:bodyPr/>
          <a:lstStyle/>
          <a:p>
            <a:fld id="{B873DB22-3EC6-4BBA-A9D0-7C0DAD5F8C35}" type="slidenum">
              <a:rPr lang="en-US" smtClean="0"/>
              <a:t>9</a:t>
            </a:fld>
            <a:endParaRPr lang="en-US"/>
          </a:p>
        </p:txBody>
      </p:sp>
    </p:spTree>
    <p:extLst>
      <p:ext uri="{BB962C8B-B14F-4D97-AF65-F5344CB8AC3E}">
        <p14:creationId xmlns:p14="http://schemas.microsoft.com/office/powerpoint/2010/main" val="304614251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TotalTime>2355</TotalTime>
  <Words>5357</Words>
  <Application>Microsoft Office PowerPoint</Application>
  <PresentationFormat>Widescreen</PresentationFormat>
  <Paragraphs>1068</Paragraphs>
  <Slides>68</Slides>
  <Notes>0</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68</vt:i4>
      </vt:variant>
    </vt:vector>
  </HeadingPairs>
  <TitlesOfParts>
    <vt:vector size="78" baseType="lpstr">
      <vt:lpstr>Arial</vt:lpstr>
      <vt:lpstr>Arial Black</vt:lpstr>
      <vt:lpstr>Calibri</vt:lpstr>
      <vt:lpstr>Cambria Math</vt:lpstr>
      <vt:lpstr>CIDFont+F3</vt:lpstr>
      <vt:lpstr>Corbel</vt:lpstr>
      <vt:lpstr>Courier New</vt:lpstr>
      <vt:lpstr>Times New Roman</vt:lpstr>
      <vt:lpstr>Parallax</vt:lpstr>
      <vt:lpstr>Document</vt:lpstr>
      <vt:lpstr>Vending Machine in KFUPM Campus</vt:lpstr>
      <vt:lpstr>Acknowledgements</vt:lpstr>
      <vt:lpstr>Introduction</vt:lpstr>
      <vt:lpstr>Needs Statement</vt:lpstr>
      <vt:lpstr>Project Goals </vt:lpstr>
      <vt:lpstr>Project Assumptions and Constraints </vt:lpstr>
      <vt:lpstr>Customer Needs &amp; Specifications</vt:lpstr>
      <vt:lpstr>Problem Statement</vt:lpstr>
      <vt:lpstr>Solution and Validation</vt:lpstr>
      <vt:lpstr>PowerPoint Presentation</vt:lpstr>
      <vt:lpstr>Vending machine’s locations Solution Methodology </vt:lpstr>
      <vt:lpstr>Vending machine’s locations Distance Matrix</vt:lpstr>
      <vt:lpstr>Vending machine’s locations Covering Matrix</vt:lpstr>
      <vt:lpstr>Vending machine’s locations Alternative Solutions</vt:lpstr>
      <vt:lpstr>Vending machine’s locations Alternative Solutions</vt:lpstr>
      <vt:lpstr>Vending machine’s locations Alternative Solutions</vt:lpstr>
      <vt:lpstr>Vending machine’s locations Alternative Solutions</vt:lpstr>
      <vt:lpstr>Vending machine’s locations Alternative Solutions</vt:lpstr>
      <vt:lpstr>Vending machine’s locations Alternative Solutions</vt:lpstr>
      <vt:lpstr>Vending machine’s locations Alternative Solutions</vt:lpstr>
      <vt:lpstr>Vending machine’s locations Alternative Solutions</vt:lpstr>
      <vt:lpstr>Vending machine’s locations Solution Evaluation</vt:lpstr>
      <vt:lpstr>Vending machine’s locations Best Solution Validation</vt:lpstr>
      <vt:lpstr>PowerPoint Presentation</vt:lpstr>
      <vt:lpstr>Refill movement </vt:lpstr>
      <vt:lpstr>The location of the vending machines</vt:lpstr>
      <vt:lpstr>The distances for refill movement.</vt:lpstr>
      <vt:lpstr>Refill movement </vt:lpstr>
      <vt:lpstr>Method 1: Using an optimization program (Lingo) </vt:lpstr>
      <vt:lpstr>  The Lingo code: </vt:lpstr>
      <vt:lpstr>The solution: </vt:lpstr>
      <vt:lpstr>Direction of the refill movement.</vt:lpstr>
      <vt:lpstr>Method 2: Reversal Heuristic </vt:lpstr>
      <vt:lpstr>The distances for refill movement.</vt:lpstr>
      <vt:lpstr>Method 2: Reversal Heuristic</vt:lpstr>
      <vt:lpstr>Method 2: Reversal Heuristic</vt:lpstr>
      <vt:lpstr>PowerPoint Presentation</vt:lpstr>
      <vt:lpstr>Vending machine selection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Impact of the Proposed Solutions</vt:lpstr>
      <vt:lpstr>Impact of the Proposed Solutions</vt:lpstr>
      <vt:lpstr>Ethical and Professional Responsibilities</vt:lpstr>
      <vt:lpstr>Summary</vt:lpstr>
      <vt:lpstr>Limitations and Future Study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 Vending Machine in KFUPM Campus</dc:title>
  <dc:creator>Al Saleem,Mohammed Zaki Ahmed</dc:creator>
  <cp:lastModifiedBy>MOHAMMAD ABDURRAHMAN MOHAMMED MELIBARI</cp:lastModifiedBy>
  <cp:revision>24</cp:revision>
  <dcterms:created xsi:type="dcterms:W3CDTF">2021-12-28T17:21:16Z</dcterms:created>
  <dcterms:modified xsi:type="dcterms:W3CDTF">2021-12-30T19:28:34Z</dcterms:modified>
</cp:coreProperties>
</file>