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D134-CF7E-4CB7-A057-BC3B15A12AD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C4B98-4DD6-4D91-AD96-ED34CE6B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4B98-4DD6-4D91-AD96-ED34CE6BEC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4B98-4DD6-4D91-AD96-ED34CE6BEC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563F-665D-1B1A-1C12-101BCD0A8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71726-0FEA-695E-5204-462CF7B42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4B02C-07B7-7C31-7A23-D0BBB09B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1940-E94E-4E62-AEDA-1257758A26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2C1C-1ECA-B004-EDE4-E4D79030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2B29-9D45-B1E3-570A-C5B10CFD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2EF-87D7-4959-9B05-CE27B6B5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1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92BB-B4EF-1B42-3F76-5B2BCAD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4240C-48AA-E999-6A0B-60342C92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FE3F-BC94-ACF3-3279-64349BDA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1940-E94E-4E62-AEDA-1257758A26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95BFE-697A-AF92-5C0A-618C112F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7E5E-64BF-83DE-A623-320CE12C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2EF-87D7-4959-9B05-CE27B6B5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B3F97-375E-93E1-4AEE-B688A9FA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1BFF8-6726-9AFB-D4D4-6B4A2857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A948-7479-BE9B-588D-53FEB30C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1940-E94E-4E62-AEDA-1257758A26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709F-D9A8-242D-D2BA-F53BF35F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7241-2F79-95A6-C6B3-B88D0539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2EF-87D7-4959-9B05-CE27B6B5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7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3143-76EE-0FA1-C2F1-EC9FCFAC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0AEB-0474-F36D-BA5B-172F5BD7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C6845-3C05-AAE4-AFAF-49766E77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1940-E94E-4E62-AEDA-1257758A26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4664-5FF9-0A82-2F93-CDE9D821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51BDA-D92C-FF9F-3886-48A11F1B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2EF-87D7-4959-9B05-CE27B6B5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0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0B80-14F8-1B0E-470F-495882A7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07D87-4C2C-F184-7F3C-92E1470C6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0E04-58AA-0C8E-2437-2C29126E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1940-E94E-4E62-AEDA-1257758A26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AF76D-5DBB-5593-0B00-434844EA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ABC9-FA9F-5394-0B8A-1AAF3F14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2EF-87D7-4959-9B05-CE27B6B5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0FB3-3156-2F0A-5FC3-A1FE6D9B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448B-67CC-1C40-D8B1-C81648F01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20695-9BD8-AACF-6D63-99DF9208C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106BF-8C01-2092-14A4-AFD7E0D0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1940-E94E-4E62-AEDA-1257758A26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8149A-8484-8265-CF07-EC1F71EC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77634-53FF-0DB2-ECD4-9C5253B2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2EF-87D7-4959-9B05-CE27B6B5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5682-4537-78E3-8CBE-F710AD09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40B89-8CD0-3C56-F7A2-A0B4373C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9AC1-85AA-41F5-1152-FE21E02C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4ABC3-7857-985A-F5EF-BD2220067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693E3-4E18-199B-D956-A6BA29ACF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684A5-268C-382F-0F06-E4E9CDE3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1940-E94E-4E62-AEDA-1257758A26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7F131-F031-55CD-90C9-3A9AC51D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714F3-DEB7-F775-ECE8-D46F8CE4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2EF-87D7-4959-9B05-CE27B6B5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FA8A-8EC5-C166-396E-EB9D5992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4F628-A4AB-8DE1-BFDC-3149DF31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1940-E94E-4E62-AEDA-1257758A26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1D51B-9320-BA7F-3DF0-88E2C801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7DE75-79D6-A6AC-2705-974E2C32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2EF-87D7-4959-9B05-CE27B6B5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F7632-4875-9AAE-D9AC-1BBAC28F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1940-E94E-4E62-AEDA-1257758A26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A7E4D-98A8-13AE-F026-BEA3F80C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AAC3-B1C9-1094-0FCE-7DC051F1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2EF-87D7-4959-9B05-CE27B6B5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F19A-7B69-F241-B9AF-BBDE84C9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C7AE-2F9B-1F4F-71E7-7A9ACB08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633DD-187B-C01B-9283-195032A25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ECEC2-B3C5-006E-518B-186C9226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1940-E94E-4E62-AEDA-1257758A26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C8E47-F4BB-2FAD-EB0C-50467F7C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CBABD-5264-4E44-32EE-40F010FD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2EF-87D7-4959-9B05-CE27B6B5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4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0032-578F-A318-A8A4-821E3384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E3AE9-A5C9-E389-4513-D68CA51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6065D-118E-8F16-A880-9D4A75A5F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9395B-3376-2957-8A90-74234A39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1940-E94E-4E62-AEDA-1257758A26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331E7-05BD-C617-B7AE-3C15B8C2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E8A30-BA54-00D5-867C-E7384A4D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32EF-87D7-4959-9B05-CE27B6B5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2157A-1ECD-10A2-CDB9-FF819CA9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B2B7-958E-2F41-79F1-6CA623DB4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7A85-BBF7-B944-B031-BB6AA43FA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C81940-E94E-4E62-AEDA-1257758A26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D3EC-9BE6-9F4E-2B93-25A459BD7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201E-D0DA-DF40-2A38-6F0A7E19C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C32EF-87D7-4959-9B05-CE27B6B5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light rays in a dark room&#10;&#10;Description automatically generated">
            <a:extLst>
              <a:ext uri="{FF2B5EF4-FFF2-40B4-BE49-F238E27FC236}">
                <a16:creationId xmlns:a16="http://schemas.microsoft.com/office/drawing/2014/main" id="{9A1D2EBC-0854-D374-B1A1-D99FDAA2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2" b="79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66B677-4017-1E22-3392-005FBE311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Quantum Measurement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5D69B-BB4F-0864-E5BF-D9E615CAF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Mohammed Alsadah</a:t>
            </a:r>
          </a:p>
        </p:txBody>
      </p:sp>
    </p:spTree>
    <p:extLst>
      <p:ext uri="{BB962C8B-B14F-4D97-AF65-F5344CB8AC3E}">
        <p14:creationId xmlns:p14="http://schemas.microsoft.com/office/powerpoint/2010/main" val="57755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1FB9-C5BB-D207-1151-A5044E1E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Hidden Variables and Bell’s Inequality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458E86-33E2-2C4A-2689-3EADA4C30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12" y="1393507"/>
            <a:ext cx="8762976" cy="4948505"/>
          </a:xfrm>
        </p:spPr>
      </p:pic>
    </p:spTree>
    <p:extLst>
      <p:ext uri="{BB962C8B-B14F-4D97-AF65-F5344CB8AC3E}">
        <p14:creationId xmlns:p14="http://schemas.microsoft.com/office/powerpoint/2010/main" val="2857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15E-7650-40B8-C046-093BE92F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Bell’s Inequality</a:t>
            </a:r>
          </a:p>
        </p:txBody>
      </p:sp>
      <p:pic>
        <p:nvPicPr>
          <p:cNvPr id="5" name="Content Placeholder 4" descr="A person standing in front of a blackboard&#10;&#10;Description automatically generated">
            <a:extLst>
              <a:ext uri="{FF2B5EF4-FFF2-40B4-BE49-F238E27FC236}">
                <a16:creationId xmlns:a16="http://schemas.microsoft.com/office/drawing/2014/main" id="{2F475742-E7AE-535D-1EBD-578EE5C60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29" y="768127"/>
            <a:ext cx="4479171" cy="4523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1D8F5-5853-B243-824D-C296FF872EDC}"/>
              </a:ext>
            </a:extLst>
          </p:cNvPr>
          <p:cNvSpPr txBox="1"/>
          <p:nvPr/>
        </p:nvSpPr>
        <p:spPr>
          <a:xfrm>
            <a:off x="7468122" y="5502731"/>
            <a:ext cx="329218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i="1" dirty="0"/>
              <a:t>John Stewart Bell, CERN 1982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30035E-DCEA-4960-8B16-7F1040EAFD04}"/>
              </a:ext>
            </a:extLst>
          </p:cNvPr>
          <p:cNvGrpSpPr/>
          <p:nvPr/>
        </p:nvGrpSpPr>
        <p:grpSpPr>
          <a:xfrm>
            <a:off x="274432" y="4918036"/>
            <a:ext cx="6332108" cy="1503577"/>
            <a:chOff x="274432" y="4586566"/>
            <a:chExt cx="6332108" cy="15035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3BB5919-160F-D4F6-8B51-4CE7F6309D1B}"/>
                </a:ext>
              </a:extLst>
            </p:cNvPr>
            <p:cNvGrpSpPr/>
            <p:nvPr/>
          </p:nvGrpSpPr>
          <p:grpSpPr>
            <a:xfrm>
              <a:off x="274432" y="4915319"/>
              <a:ext cx="6332108" cy="1174824"/>
              <a:chOff x="1851772" y="2050116"/>
              <a:chExt cx="9090984" cy="168669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CD8E4C7-AA40-6014-7475-D0DC9AEA2E95}"/>
                  </a:ext>
                </a:extLst>
              </p:cNvPr>
              <p:cNvGrpSpPr/>
              <p:nvPr/>
            </p:nvGrpSpPr>
            <p:grpSpPr>
              <a:xfrm>
                <a:off x="1851772" y="2247285"/>
                <a:ext cx="9090984" cy="1181715"/>
                <a:chOff x="1646032" y="4971096"/>
                <a:chExt cx="9090984" cy="1181715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E57A70F-900B-02AA-67F7-88DC91D1BDCD}"/>
                    </a:ext>
                  </a:extLst>
                </p:cNvPr>
                <p:cNvSpPr/>
                <p:nvPr/>
              </p:nvSpPr>
              <p:spPr>
                <a:xfrm>
                  <a:off x="6004560" y="5410744"/>
                  <a:ext cx="348343" cy="3265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558EC18-07D1-D6C6-6674-CECFF0550C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0874" y="5574029"/>
                  <a:ext cx="334191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A5B4EA4-E358-3D36-88D7-384F9BDD49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93919" y="5574029"/>
                  <a:ext cx="337457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501B1C6-DE55-8178-C083-D68A557DAB48}"/>
                    </a:ext>
                  </a:extLst>
                </p:cNvPr>
                <p:cNvSpPr/>
                <p:nvPr/>
              </p:nvSpPr>
              <p:spPr>
                <a:xfrm>
                  <a:off x="9974580" y="5410744"/>
                  <a:ext cx="348343" cy="3265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0E5C479-6261-978B-C5CC-C85E32616F51}"/>
                    </a:ext>
                  </a:extLst>
                </p:cNvPr>
                <p:cNvSpPr/>
                <p:nvPr/>
              </p:nvSpPr>
              <p:spPr>
                <a:xfrm>
                  <a:off x="2003518" y="5410743"/>
                  <a:ext cx="348343" cy="3265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EB5A9956-6AE7-8300-FEAA-71B5158F9B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4731" y="5737313"/>
                      <a:ext cx="588807" cy="4154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100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EB5A9956-6AE7-8300-FEAA-71B5158F9B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4731" y="5737313"/>
                      <a:ext cx="588807" cy="41549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0448" b="-2553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9C96185A-B959-C6DC-391D-FA7EC5F518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48209" y="4971096"/>
                      <a:ext cx="588807" cy="4154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1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9C96185A-B959-C6DC-391D-FA7EC5F518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48209" y="4971096"/>
                      <a:ext cx="588807" cy="41549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25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1100D705-2198-F407-C99B-698923870F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6032" y="5003598"/>
                      <a:ext cx="588807" cy="4154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1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1100D705-2198-F407-C99B-698923870F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6032" y="5003598"/>
                      <a:ext cx="588807" cy="41549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1493" b="-2553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D626BC47-FBE0-8382-44A5-E94795FACE9F}"/>
                  </a:ext>
                </a:extLst>
              </p:cNvPr>
              <p:cNvSpPr/>
              <p:nvPr/>
            </p:nvSpPr>
            <p:spPr>
              <a:xfrm rot="18388510">
                <a:off x="1488515" y="2859243"/>
                <a:ext cx="1600200" cy="154928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730CBD64-56D7-20A2-586B-CD2D7A2EB3BF}"/>
                  </a:ext>
                </a:extLst>
              </p:cNvPr>
              <p:cNvSpPr/>
              <p:nvPr/>
            </p:nvSpPr>
            <p:spPr>
              <a:xfrm rot="3005949">
                <a:off x="9540127" y="2772752"/>
                <a:ext cx="1600200" cy="154928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2C92B99-2A9C-D5F8-697C-01BF6BC72DB0}"/>
                    </a:ext>
                  </a:extLst>
                </p:cNvPr>
                <p:cNvSpPr txBox="1"/>
                <p:nvPr/>
              </p:nvSpPr>
              <p:spPr>
                <a:xfrm>
                  <a:off x="5856729" y="4590514"/>
                  <a:ext cx="4375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2C92B99-2A9C-D5F8-697C-01BF6BC72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729" y="4590514"/>
                  <a:ext cx="4375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909821E-E484-F224-DB93-E5A70DDC29F6}"/>
                    </a:ext>
                  </a:extLst>
                </p:cNvPr>
                <p:cNvSpPr txBox="1"/>
                <p:nvPr/>
              </p:nvSpPr>
              <p:spPr>
                <a:xfrm>
                  <a:off x="838200" y="4586566"/>
                  <a:ext cx="4375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909821E-E484-F224-DB93-E5A70DDC2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586566"/>
                  <a:ext cx="4375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16465C-E310-C431-5B1E-479D07FB46E9}"/>
                  </a:ext>
                </a:extLst>
              </p:cNvPr>
              <p:cNvSpPr txBox="1"/>
              <p:nvPr/>
            </p:nvSpPr>
            <p:spPr>
              <a:xfrm>
                <a:off x="766059" y="1538551"/>
                <a:ext cx="5309423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Consider the same EPR experiment, but now the detectors are free to rotate.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the product of their spins: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×1=−1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×−1=1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×1=1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×−1=−1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b="0" dirty="0">
                    <a:ea typeface="Cambria Math" panose="02040503050406030204" pitchFamily="18" charset="0"/>
                  </a:rPr>
                  <a:t>Deonte the product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So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b="0" dirty="0">
                    <a:ea typeface="Cambria Math" panose="020405030504060302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are unit vectors</a:t>
                </a:r>
                <a:endParaRPr lang="en-US" sz="2000" b="1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16465C-E310-C431-5B1E-479D07FB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59" y="1538551"/>
                <a:ext cx="5309423" cy="3754874"/>
              </a:xfrm>
              <a:prstGeom prst="rect">
                <a:avLst/>
              </a:prstGeom>
              <a:blipFill>
                <a:blip r:embed="rId9"/>
                <a:stretch>
                  <a:fillRect l="-1263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83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CAC6-A687-66DC-19C7-56FEBAB4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B1AC46-7FF3-4CA6-59FC-F9D328F5AEE6}"/>
                  </a:ext>
                </a:extLst>
              </p:cNvPr>
              <p:cNvSpPr txBox="1"/>
              <p:nvPr/>
            </p:nvSpPr>
            <p:spPr>
              <a:xfrm>
                <a:off x="838200" y="1402122"/>
                <a:ext cx="10774680" cy="565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prediction of quantum mechanics is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Now, assume that the outcome of one measurement does not depend on the orientation of the other detector (</a:t>
                </a:r>
                <a:r>
                  <a:rPr lang="en-US" b="1" dirty="0"/>
                  <a:t>Locality assumption</a:t>
                </a:r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be a variable that when supplemented with the detector orientation, we can determine the spin of the particle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=±1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Notice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We now calculate the average of the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B1AC46-7FF3-4CA6-59FC-F9D328F5A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02122"/>
                <a:ext cx="10774680" cy="5657190"/>
              </a:xfrm>
              <a:prstGeom prst="rect">
                <a:avLst/>
              </a:prstGeom>
              <a:blipFill>
                <a:blip r:embed="rId2"/>
                <a:stretch>
                  <a:fillRect l="-509" t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63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B1A5-5B40-DBE1-FCFB-9EB9B11A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en-US" dirty="0"/>
              <a:t>Bell’s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62554-4521-8523-91C0-F6D2940F1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910"/>
                <a:ext cx="10515600" cy="50984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300" dirty="0"/>
                  <a:t>Define a new vector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300" b="1" dirty="0"/>
                  <a:t> </a:t>
                </a:r>
                <a:r>
                  <a:rPr lang="en-US" sz="2300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sz="2300" b="1" dirty="0"/>
              </a:p>
              <a:p>
                <a:pPr marL="0" indent="0">
                  <a:buNone/>
                </a:pPr>
                <a:endParaRPr lang="en-US" sz="23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[1−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sz="23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d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≤1−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300" b="1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𝐵𝑒𝑙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𝑖𝑛𝑒𝑞𝑢𝑎𝑙𝑖𝑡𝑦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dirty="0"/>
                  <a:t>Applying the prediction of QM with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300" b="1" dirty="0"/>
                  <a:t> </a:t>
                </a:r>
                <a:r>
                  <a:rPr lang="en-US" sz="2300" dirty="0"/>
                  <a:t>orthogonal and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300" b="1" dirty="0"/>
                  <a:t> </a:t>
                </a:r>
                <a:r>
                  <a:rPr lang="en-US" sz="2300" dirty="0"/>
                  <a:t>bisect them</a:t>
                </a:r>
              </a:p>
              <a:p>
                <a:pPr marL="0" indent="0">
                  <a:buNone/>
                </a:pPr>
                <a:r>
                  <a:rPr lang="en-US" sz="2300" dirty="0"/>
                  <a:t>we have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300" dirty="0"/>
                  <a:t> ,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−0.707</m:t>
                    </m:r>
                  </m:oMath>
                </a14:m>
                <a:r>
                  <a:rPr lang="en-US" sz="2300" dirty="0"/>
                  <a:t>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0.707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≰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1−0.707=0.293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62554-4521-8523-91C0-F6D2940F1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910"/>
                <a:ext cx="10515600" cy="5098415"/>
              </a:xfrm>
              <a:blipFill>
                <a:blip r:embed="rId3"/>
                <a:stretch>
                  <a:fillRect l="-870" t="-1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88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7E7D-A4A2-8A78-536D-50C418F9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301BE-952B-DD02-F002-B07DFB57B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07" y="1943100"/>
            <a:ext cx="11357185" cy="3444464"/>
          </a:xfrm>
        </p:spPr>
      </p:pic>
    </p:spTree>
    <p:extLst>
      <p:ext uri="{BB962C8B-B14F-4D97-AF65-F5344CB8AC3E}">
        <p14:creationId xmlns:p14="http://schemas.microsoft.com/office/powerpoint/2010/main" val="422917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F5463579-C3CA-DF91-9F63-B6699D0AA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49" y="1281340"/>
            <a:ext cx="9854501" cy="4351338"/>
          </a:xfrm>
        </p:spPr>
      </p:pic>
    </p:spTree>
    <p:extLst>
      <p:ext uri="{BB962C8B-B14F-4D97-AF65-F5344CB8AC3E}">
        <p14:creationId xmlns:p14="http://schemas.microsoft.com/office/powerpoint/2010/main" val="338648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FB65-0EB2-EB49-0506-8E9222EF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Nobel Prize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533A-40A8-41CB-C540-94B73218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Nobel Prize in Physics 2022 was awarded jointly to Alain Aspect, John F. Clauser and Anton </a:t>
            </a:r>
            <a:r>
              <a:rPr lang="en-US" dirty="0" err="1"/>
              <a:t>Zeilinger</a:t>
            </a:r>
            <a:r>
              <a:rPr lang="en-US" dirty="0"/>
              <a:t> "for experiments with entangled photons, establishing the violation of Bell inequalities and pioneering quantum information science"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786CCF-87B3-C966-7089-D0E51CD72284}"/>
              </a:ext>
            </a:extLst>
          </p:cNvPr>
          <p:cNvGrpSpPr/>
          <p:nvPr/>
        </p:nvGrpSpPr>
        <p:grpSpPr>
          <a:xfrm>
            <a:off x="3145830" y="3602037"/>
            <a:ext cx="5900340" cy="2890838"/>
            <a:chOff x="929640" y="1686719"/>
            <a:chExt cx="9456420" cy="4633119"/>
          </a:xfrm>
        </p:grpSpPr>
        <p:pic>
          <p:nvPicPr>
            <p:cNvPr id="5" name="Picture 4" descr="An old person in a white turtleneck sweater&#10;&#10;Description automatically generated">
              <a:extLst>
                <a:ext uri="{FF2B5EF4-FFF2-40B4-BE49-F238E27FC236}">
                  <a16:creationId xmlns:a16="http://schemas.microsoft.com/office/drawing/2014/main" id="{2CD5B2B5-FCCB-6EDF-A10C-BB3547074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1690688"/>
              <a:ext cx="3086100" cy="4629150"/>
            </a:xfrm>
            <a:prstGeom prst="rect">
              <a:avLst/>
            </a:prstGeom>
          </p:spPr>
        </p:pic>
        <p:pic>
          <p:nvPicPr>
            <p:cNvPr id="7" name="Picture 6" descr="A person with a beard and glasses&#10;&#10;Description automatically generated">
              <a:extLst>
                <a:ext uri="{FF2B5EF4-FFF2-40B4-BE49-F238E27FC236}">
                  <a16:creationId xmlns:a16="http://schemas.microsoft.com/office/drawing/2014/main" id="{64B4FFE3-A91B-ECC9-F5A3-F674E7F12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960" y="1686719"/>
              <a:ext cx="3086100" cy="4629150"/>
            </a:xfrm>
            <a:prstGeom prst="rect">
              <a:avLst/>
            </a:prstGeom>
          </p:spPr>
        </p:pic>
        <p:pic>
          <p:nvPicPr>
            <p:cNvPr id="9" name="Picture 8" descr="A person with a mustache and glasses&#10;&#10;Description automatically generated">
              <a:extLst>
                <a:ext uri="{FF2B5EF4-FFF2-40B4-BE49-F238E27FC236}">
                  <a16:creationId xmlns:a16="http://schemas.microsoft.com/office/drawing/2014/main" id="{AEE307B1-5C29-CF3B-5EB6-BC1C4F53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0" y="1686719"/>
              <a:ext cx="3086100" cy="4629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92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BD42-600C-BD24-EA2F-F15DC248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5BC4-56A2-0C80-F996-D27A64F5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measurement problem is the discrepancy between the quantum mechanical description and the abrupt wavefunction collapse.</a:t>
            </a:r>
          </a:p>
          <a:p>
            <a:endParaRPr lang="en-US" dirty="0"/>
          </a:p>
          <a:p>
            <a:r>
              <a:rPr lang="en-US" dirty="0"/>
              <a:t>EPR paradox Conclude that quantum mechanics is not a complete theory</a:t>
            </a:r>
          </a:p>
          <a:p>
            <a:endParaRPr lang="en-US" dirty="0"/>
          </a:p>
          <a:p>
            <a:r>
              <a:rPr lang="en-US" dirty="0"/>
              <a:t>Hidden variable theories are not compatible with quantum mechanics.</a:t>
            </a:r>
          </a:p>
        </p:txBody>
      </p:sp>
    </p:spTree>
    <p:extLst>
      <p:ext uri="{BB962C8B-B14F-4D97-AF65-F5344CB8AC3E}">
        <p14:creationId xmlns:p14="http://schemas.microsoft.com/office/powerpoint/2010/main" val="186866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16A6-55FD-C160-7457-8670C5FA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8716-082A-06B6-11B9-131FD06F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Motivation.</a:t>
            </a:r>
          </a:p>
          <a:p>
            <a:endParaRPr lang="en-US" dirty="0"/>
          </a:p>
          <a:p>
            <a:r>
              <a:rPr lang="en-US" dirty="0"/>
              <a:t>Wavefunction collapse and characteristics of QM.</a:t>
            </a:r>
          </a:p>
          <a:p>
            <a:endParaRPr lang="en-US" dirty="0"/>
          </a:p>
          <a:p>
            <a:r>
              <a:rPr lang="en-US" dirty="0"/>
              <a:t>The measurement problem.</a:t>
            </a:r>
          </a:p>
          <a:p>
            <a:endParaRPr lang="en-US" dirty="0"/>
          </a:p>
          <a:p>
            <a:r>
              <a:rPr lang="en-US" dirty="0"/>
              <a:t>EPR paradox.</a:t>
            </a:r>
          </a:p>
          <a:p>
            <a:endParaRPr lang="en-US" dirty="0"/>
          </a:p>
          <a:p>
            <a:r>
              <a:rPr lang="en-US" dirty="0"/>
              <a:t>Local hidden Variable theories and Bell’s inequality. </a:t>
            </a:r>
          </a:p>
        </p:txBody>
      </p:sp>
    </p:spTree>
    <p:extLst>
      <p:ext uri="{BB962C8B-B14F-4D97-AF65-F5344CB8AC3E}">
        <p14:creationId xmlns:p14="http://schemas.microsoft.com/office/powerpoint/2010/main" val="119440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0472-9614-89BF-A640-FF236205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Understand Quantum Mechanics?</a:t>
            </a:r>
          </a:p>
        </p:txBody>
      </p:sp>
      <p:pic>
        <p:nvPicPr>
          <p:cNvPr id="11" name="Picture 10" descr="A cat with a seal and a hammer&#10;&#10;Description automatically generated with medium confidence">
            <a:extLst>
              <a:ext uri="{FF2B5EF4-FFF2-40B4-BE49-F238E27FC236}">
                <a16:creationId xmlns:a16="http://schemas.microsoft.com/office/drawing/2014/main" id="{BF26B59E-7B65-B48D-77B0-960599F1A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242458" y="1690688"/>
            <a:ext cx="3254827" cy="1746215"/>
          </a:xfrm>
          <a:prstGeom prst="rect">
            <a:avLst/>
          </a:prstGeom>
        </p:spPr>
      </p:pic>
      <p:pic>
        <p:nvPicPr>
          <p:cNvPr id="13" name="Picture 12" descr="A cat with a seal and a hammer&#10;&#10;Description automatically generated with medium confidence">
            <a:extLst>
              <a:ext uri="{FF2B5EF4-FFF2-40B4-BE49-F238E27FC236}">
                <a16:creationId xmlns:a16="http://schemas.microsoft.com/office/drawing/2014/main" id="{5DA53216-497C-8E00-6254-BCB2025F2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041570" y="1690688"/>
            <a:ext cx="3254829" cy="17462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608C98-884A-F496-AF65-4364902146E4}"/>
              </a:ext>
            </a:extLst>
          </p:cNvPr>
          <p:cNvSpPr txBox="1"/>
          <p:nvPr/>
        </p:nvSpPr>
        <p:spPr>
          <a:xfrm>
            <a:off x="1545770" y="3670632"/>
            <a:ext cx="8529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 this system with two states: A Geiger counter connected to a trigger that releases a hammer upon particle decay. The state of the cat is either dead or alive: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0D1002-69F3-9794-E7F1-5D43AEC29425}"/>
                  </a:ext>
                </a:extLst>
              </p:cNvPr>
              <p:cNvSpPr txBox="1"/>
              <p:nvPr/>
            </p:nvSpPr>
            <p:spPr>
              <a:xfrm>
                <a:off x="3023885" y="5167312"/>
                <a:ext cx="6087458" cy="566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⟩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𝐴𝑙𝑖𝑣𝑒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500" b="0" i="1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𝑑𝑒𝑐𝑎𝑦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𝑑𝑒𝑎𝑑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𝑑𝑒𝑐𝑎𝑦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500" dirty="0"/>
                  <a:t>]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0D1002-69F3-9794-E7F1-5D43AEC2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85" y="5167312"/>
                <a:ext cx="6087458" cy="566758"/>
              </a:xfrm>
              <a:prstGeom prst="rect">
                <a:avLst/>
              </a:prstGeom>
              <a:blipFill>
                <a:blip r:embed="rId3"/>
                <a:stretch>
                  <a:fillRect t="-1075" r="-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FA609B-A35A-D913-66CE-C501374F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The Collapse of The Wavefunction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1F4ECC-47F4-BA05-2E15-DE84519FA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Quantum mechanics predicts many possibilities or outcomes for an experiment.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All these possibilities disappear when the system is observed, and the possibilities collapse into a spike.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Measurements in quantum mechanics disturb the system.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diagram of a column&#10;&#10;Description automatically generated">
            <a:extLst>
              <a:ext uri="{FF2B5EF4-FFF2-40B4-BE49-F238E27FC236}">
                <a16:creationId xmlns:a16="http://schemas.microsoft.com/office/drawing/2014/main" id="{597DA2CD-E537-1D7A-D6AC-961AF729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04" y="1536549"/>
            <a:ext cx="5407002" cy="37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4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1AF9E-34B7-4424-45D6-7B9E54F0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Characteristics of Quantum mechanics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 descr="A diagram of a square with arrows&#10;&#10;Description automatically generated with medium confidence">
            <a:extLst>
              <a:ext uri="{FF2B5EF4-FFF2-40B4-BE49-F238E27FC236}">
                <a16:creationId xmlns:a16="http://schemas.microsoft.com/office/drawing/2014/main" id="{42E6FF03-9027-DC4C-9602-405CEE4F4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51" y="2300448"/>
            <a:ext cx="6184964" cy="2968782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3A808-97E5-B051-9F92-CBCD80068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46670" y="2020824"/>
                <a:ext cx="3984498" cy="412851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100" dirty="0"/>
                  <a:t>Deterministic equation/ indeterministic outcome.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Uncertainty in measurements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1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1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100" b="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1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sz="21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100" b="0" i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sz="2100" dirty="0"/>
                  <a:t> 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Disturbance of the state upon measurements (e.g. double slit experiment)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3A808-97E5-B051-9F92-CBCD80068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6670" y="2020824"/>
                <a:ext cx="3984498" cy="4128516"/>
              </a:xfrm>
              <a:blipFill>
                <a:blip r:embed="rId3"/>
                <a:stretch>
                  <a:fillRect l="-1529" r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1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62D1-F5CB-D01C-C94F-5335C199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a Measurement?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149D-B246-9C44-B54E-DCA17F61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111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In the classical sense, a measurement is the process by which an interaction between the measuring device and the measured system reveals a pre-existing property about the system.</a:t>
            </a:r>
          </a:p>
          <a:p>
            <a:endParaRPr lang="en-US" sz="2600" dirty="0"/>
          </a:p>
          <a:p>
            <a:r>
              <a:rPr lang="en-US" sz="2600" dirty="0"/>
              <a:t>Quantum mechanics, challenges this definition since we cannot say anything about the system until we measure it.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7C9C8-3C80-E6C3-5242-3A4C6D7321DA}"/>
              </a:ext>
            </a:extLst>
          </p:cNvPr>
          <p:cNvSpPr txBox="1"/>
          <p:nvPr/>
        </p:nvSpPr>
        <p:spPr>
          <a:xfrm>
            <a:off x="1300843" y="4561114"/>
            <a:ext cx="9590314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The quantum measurement problem</a:t>
            </a:r>
            <a:r>
              <a:rPr lang="en-US" sz="2800" b="1" dirty="0"/>
              <a:t>: is the problem of having a system with many possibilities to be in but at the point of measurement we get only one (random) outcome.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2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826D0-6C81-B376-F211-29C24D9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Incomplete Theory: The EPR Paradox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B1B2-C47B-0320-97E4-E8CCC50D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Could it be just a lack of knowledge?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24917-AA68-6606-BDCA-CD048EBD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43" y="2324920"/>
            <a:ext cx="11116714" cy="396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2F50-1635-763E-325A-049F4562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EPR Paradox (Bohm’s variant)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B8EAD-8A61-74F6-3D57-5C4732405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decay of pion into an electron and positron: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spin conservation, their state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↑↓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↓↑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B8EAD-8A61-74F6-3D57-5C4732405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2F8A378-55AA-DE96-B11F-65BD123A2D19}"/>
              </a:ext>
            </a:extLst>
          </p:cNvPr>
          <p:cNvSpPr/>
          <p:nvPr/>
        </p:nvSpPr>
        <p:spPr>
          <a:xfrm>
            <a:off x="6004560" y="5410744"/>
            <a:ext cx="348343" cy="326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F48C9D-8C1A-872D-D972-39673E4E81AF}"/>
              </a:ext>
            </a:extLst>
          </p:cNvPr>
          <p:cNvCxnSpPr>
            <a:cxnSpLocks/>
          </p:cNvCxnSpPr>
          <p:nvPr/>
        </p:nvCxnSpPr>
        <p:spPr>
          <a:xfrm>
            <a:off x="6450874" y="5574029"/>
            <a:ext cx="3341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BDE15-3BAB-3F4B-1F3E-0106720C7E4B}"/>
              </a:ext>
            </a:extLst>
          </p:cNvPr>
          <p:cNvCxnSpPr>
            <a:cxnSpLocks/>
          </p:cNvCxnSpPr>
          <p:nvPr/>
        </p:nvCxnSpPr>
        <p:spPr>
          <a:xfrm flipH="1">
            <a:off x="2493919" y="5574029"/>
            <a:ext cx="3374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F068D8E-1704-7679-BFC4-64C04F30BE6A}"/>
              </a:ext>
            </a:extLst>
          </p:cNvPr>
          <p:cNvSpPr/>
          <p:nvPr/>
        </p:nvSpPr>
        <p:spPr>
          <a:xfrm>
            <a:off x="9974580" y="5410744"/>
            <a:ext cx="348343" cy="326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A63666-683C-6681-DC7F-7AF4BEA3ADC5}"/>
              </a:ext>
            </a:extLst>
          </p:cNvPr>
          <p:cNvSpPr/>
          <p:nvPr/>
        </p:nvSpPr>
        <p:spPr>
          <a:xfrm>
            <a:off x="2003518" y="5410743"/>
            <a:ext cx="348343" cy="326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8BB44F-B0CA-ED86-D156-3A88EC549788}"/>
                  </a:ext>
                </a:extLst>
              </p:cNvPr>
              <p:cNvSpPr txBox="1"/>
              <p:nvPr/>
            </p:nvSpPr>
            <p:spPr>
              <a:xfrm>
                <a:off x="5384731" y="5737313"/>
                <a:ext cx="588807" cy="4154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8BB44F-B0CA-ED86-D156-3A88EC549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731" y="5737313"/>
                <a:ext cx="588807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A1AB1C-A72F-BB10-E51F-9E56CF6D7449}"/>
                  </a:ext>
                </a:extLst>
              </p:cNvPr>
              <p:cNvSpPr txBox="1"/>
              <p:nvPr/>
            </p:nvSpPr>
            <p:spPr>
              <a:xfrm>
                <a:off x="10148209" y="4971096"/>
                <a:ext cx="588807" cy="4154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A1AB1C-A72F-BB10-E51F-9E56CF6D7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209" y="4971096"/>
                <a:ext cx="588807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81CDEB-7AAD-9273-5AE3-22C087FD99B2}"/>
                  </a:ext>
                </a:extLst>
              </p:cNvPr>
              <p:cNvSpPr txBox="1"/>
              <p:nvPr/>
            </p:nvSpPr>
            <p:spPr>
              <a:xfrm>
                <a:off x="1646032" y="5003598"/>
                <a:ext cx="588807" cy="4154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81CDEB-7AAD-9273-5AE3-22C087FD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032" y="5003598"/>
                <a:ext cx="588807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91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CB90-B9AC-0318-C77A-C83F8737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EPR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DC67-B9EC-9A5A-8D7A-DA073C87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system is an entangled system.</a:t>
            </a:r>
          </a:p>
          <a:p>
            <a:endParaRPr lang="en-US" dirty="0"/>
          </a:p>
          <a:p>
            <a:r>
              <a:rPr lang="en-US" dirty="0"/>
              <a:t>Quantum mechanics can only tell that the spins are correlated (i.e. if one is up the other is down).</a:t>
            </a:r>
          </a:p>
          <a:p>
            <a:endParaRPr lang="en-US" dirty="0"/>
          </a:p>
          <a:p>
            <a:r>
              <a:rPr lang="en-US" dirty="0"/>
              <a:t>Upon measurement of the electron, the wavefunction collapses instantaneously, revealing the spin of the positron without measurement.</a:t>
            </a:r>
          </a:p>
          <a:p>
            <a:endParaRPr lang="en-US" dirty="0"/>
          </a:p>
          <a:p>
            <a:r>
              <a:rPr lang="en-US" dirty="0"/>
              <a:t> Since we can know something about the system without measuring it, therefore quantum mechanics is incomplete.</a:t>
            </a:r>
          </a:p>
        </p:txBody>
      </p:sp>
    </p:spTree>
    <p:extLst>
      <p:ext uri="{BB962C8B-B14F-4D97-AF65-F5344CB8AC3E}">
        <p14:creationId xmlns:p14="http://schemas.microsoft.com/office/powerpoint/2010/main" val="143809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720</Words>
  <Application>Microsoft Office PowerPoint</Application>
  <PresentationFormat>Widescreen</PresentationFormat>
  <Paragraphs>105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Cambria Math</vt:lpstr>
      <vt:lpstr>Office Theme</vt:lpstr>
      <vt:lpstr>The Quantum Measurement Problem</vt:lpstr>
      <vt:lpstr>Outline </vt:lpstr>
      <vt:lpstr>Do We Understand Quantum Mechanics?</vt:lpstr>
      <vt:lpstr>The Collapse of The Wavefunction</vt:lpstr>
      <vt:lpstr>Characteristics of Quantum mechanics</vt:lpstr>
      <vt:lpstr>What is a Measurement?</vt:lpstr>
      <vt:lpstr>Incomplete Theory: The EPR Paradox</vt:lpstr>
      <vt:lpstr>The EPR Paradox (Bohm’s variant)</vt:lpstr>
      <vt:lpstr>The EPR Paradox</vt:lpstr>
      <vt:lpstr>Local Hidden Variables and Bell’s Inequality</vt:lpstr>
      <vt:lpstr>Bell’s Inequality</vt:lpstr>
      <vt:lpstr>Bell’s Inequality</vt:lpstr>
      <vt:lpstr>Bell’s Inequality</vt:lpstr>
      <vt:lpstr>Experiments</vt:lpstr>
      <vt:lpstr>PowerPoint Presentation</vt:lpstr>
      <vt:lpstr>Nobel Prize 2022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SALMAN ALSADAH</dc:creator>
  <cp:lastModifiedBy>MOHAMMED SALMAN ALSADAH</cp:lastModifiedBy>
  <cp:revision>36</cp:revision>
  <dcterms:created xsi:type="dcterms:W3CDTF">2024-11-24T19:15:51Z</dcterms:created>
  <dcterms:modified xsi:type="dcterms:W3CDTF">2024-11-26T18:33:06Z</dcterms:modified>
</cp:coreProperties>
</file>