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36AA3A-63F9-431F-A372-76011F97E873}">
  <a:tblStyle styleId="{AB36AA3A-63F9-431F-A372-76011F97E8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e4d4418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e4d4418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e4d44185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e4d44185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e4d44185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e4d44185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e4d44185_1_1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e4d44185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e4d44185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e4d44185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e4d44185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e4d44185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e4d44185_1_2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e4d44185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1cecb2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1cecb2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1cecb2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1cecb2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e4d4418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e4d4418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1cecb2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1cecb2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e4d4418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e4d4418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e4d44185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e4d4418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e4d4418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e4d4418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aclweb.org/anthology/P02-1040.pdf" TargetMode="External"/><Relationship Id="rId4" Type="http://schemas.openxmlformats.org/officeDocument/2006/relationships/hyperlink" Target="https://www.aclweb.org/anthology/W04-1013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arvardnlp/sent-summary" TargetMode="External"/><Relationship Id="rId4" Type="http://schemas.openxmlformats.org/officeDocument/2006/relationships/hyperlink" Target="https://cs.nyu.edu/~kcho/DMQA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Text Summarization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Abeer Ahmad (38)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Mohammed Deifallah (59)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Encoder</a:t>
            </a:r>
            <a:endParaRPr b="1"/>
          </a:p>
          <a:p>
            <a:pPr indent="-304800" lvl="1" marL="62865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Stacked Bidirectional LSTM with dropout (keep_prop defaults to 0.8)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Decoder</a:t>
            </a:r>
            <a:endParaRPr b="1"/>
          </a:p>
          <a:p>
            <a:pPr indent="-304800" lvl="1" marL="657225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LSTM network with attention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503" y="257550"/>
            <a:ext cx="5805123" cy="437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71900" y="1728300"/>
            <a:ext cx="8222100" cy="3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Feed a batch of training samples, where each sample is tokenized and each token is represented by its GloVe embedding.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each sample through the encoder network, generating an intermediate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Feed the encoder output as input to the decoder network, along with the ground truth summary embeddings.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attention layer to mark a subset of encoder intermediate output vectors that significantly add meaning to the decoder generated summary.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 dense layer of the same size as our vocab to generate the most probable word at each timestep.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Outline</a:t>
            </a:r>
            <a:endParaRPr sz="3000"/>
          </a:p>
        </p:txBody>
      </p:sp>
      <p:sp>
        <p:nvSpPr>
          <p:cNvPr id="139" name="Google Shape;139;p24"/>
          <p:cNvSpPr txBox="1"/>
          <p:nvPr/>
        </p:nvSpPr>
        <p:spPr>
          <a:xfrm>
            <a:off x="188500" y="834800"/>
            <a:ext cx="86712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18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Problem Updates</a:t>
            </a:r>
            <a:endParaRPr sz="18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Model Architecture</a:t>
            </a:r>
            <a:endParaRPr sz="18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What’s Next?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train our model with the following configuration: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5-layer stacked LSTM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300-dimensional GloVe embedding vectors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150-unit LSTM cells for the encoder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30</a:t>
            </a:r>
            <a:r>
              <a:rPr lang="en"/>
              <a:t>0-unit LSTM cells for the decoder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Adam optimizer, with sparse cross entropy as a loss function.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Outline</a:t>
            </a:r>
            <a:endParaRPr sz="3000"/>
          </a:p>
        </p:txBody>
      </p:sp>
      <p:sp>
        <p:nvSpPr>
          <p:cNvPr id="151" name="Google Shape;151;p26"/>
          <p:cNvSpPr txBox="1"/>
          <p:nvPr/>
        </p:nvSpPr>
        <p:spPr>
          <a:xfrm>
            <a:off x="188500" y="834800"/>
            <a:ext cx="86712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18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Problem Updates</a:t>
            </a:r>
            <a:endParaRPr sz="18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Model Architecture</a:t>
            </a:r>
            <a:endParaRPr sz="18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What’s Next?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Outline</a:t>
            </a:r>
            <a:endParaRPr sz="3000"/>
          </a:p>
        </p:txBody>
      </p:sp>
      <p:sp>
        <p:nvSpPr>
          <p:cNvPr id="157" name="Google Shape;157;p27"/>
          <p:cNvSpPr txBox="1"/>
          <p:nvPr/>
        </p:nvSpPr>
        <p:spPr>
          <a:xfrm>
            <a:off x="188500" y="834800"/>
            <a:ext cx="86712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18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Problem Updates</a:t>
            </a:r>
            <a:endParaRPr sz="18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Model Architecture</a:t>
            </a:r>
            <a:endParaRPr sz="18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What’s Next?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Improvement for better results on the test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ROUGE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Generalizing to the CNN dataset, if possible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Outline</a:t>
            </a:r>
            <a:endParaRPr sz="3000"/>
          </a:p>
        </p:txBody>
      </p:sp>
      <p:sp>
        <p:nvSpPr>
          <p:cNvPr id="74" name="Google Shape;74;p14"/>
          <p:cNvSpPr txBox="1"/>
          <p:nvPr/>
        </p:nvSpPr>
        <p:spPr>
          <a:xfrm>
            <a:off x="188500" y="834800"/>
            <a:ext cx="86712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Problem Updates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Model Architecture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What’s Next?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address the t</a:t>
            </a:r>
            <a:r>
              <a:rPr lang="en"/>
              <a:t>ext summarization problem, the process of creating a short and coherent version of a longer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follow the single-document generic abstractive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all abstractive models are variations of the Seq2Seq (Encoder-Decoder) network.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Evaluation Metrics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877825" y="1137750"/>
            <a:ext cx="47529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Recall-Oriented Understudy for Gisting Evaluation.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ROUGE-1 refers to the overlap of 1-gram (each word) between the system and reference summaries.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ROUGE-2 refers to the overlap of bigrams between the system and reference summaries.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ROUGE-L: Longest Common Subsequence (LCS) based statistics.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use ROUGE to evaluate our model.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208150"/>
            <a:ext cx="8222100" cy="12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</a:t>
            </a:r>
            <a:r>
              <a:rPr lang="en"/>
              <a:t> 					    </a:t>
            </a:r>
            <a:r>
              <a:rPr lang="en"/>
              <a:t>VS.					 </a:t>
            </a:r>
            <a:r>
              <a:rPr lang="en"/>
              <a:t>ROUGE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Precision-oriented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Proposed</a:t>
            </a:r>
            <a:r>
              <a:rPr lang="en"/>
              <a:t> in 2002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Formula: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Brevity penalty</a:t>
            </a: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Recall-oriented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Inspired</a:t>
            </a:r>
            <a:r>
              <a:rPr lang="en"/>
              <a:t> from </a:t>
            </a:r>
            <a:r>
              <a:rPr b="1" lang="en"/>
              <a:t>BLEU</a:t>
            </a:r>
            <a:r>
              <a:rPr lang="en"/>
              <a:t> in 2004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Formula: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Verbosity penalty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288" y="2794575"/>
            <a:ext cx="2518466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8050" y="2794575"/>
            <a:ext cx="2343195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8"/>
          <p:cNvGraphicFramePr/>
          <p:nvPr/>
        </p:nvGraphicFramePr>
        <p:xfrm>
          <a:off x="872650" y="216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{AB36AA3A-63F9-431F-A372-76011F97E873}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ROUGE-1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ROUGE-2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</a:rPr>
                        <a:t>ROUGE-L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</a:rPr>
                        <a:t>Pretraining-Based Model</a:t>
                      </a:r>
                      <a:endParaRPr b="1" i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u="sng">
                          <a:solidFill>
                            <a:schemeClr val="lt2"/>
                          </a:solidFill>
                        </a:rPr>
                        <a:t>41.71</a:t>
                      </a:r>
                      <a:endParaRPr i="1" u="sng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u="sng">
                          <a:solidFill>
                            <a:schemeClr val="lt2"/>
                          </a:solidFill>
                        </a:rPr>
                        <a:t>19.49</a:t>
                      </a:r>
                      <a:endParaRPr i="1" u="sng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u="sng">
                          <a:solidFill>
                            <a:schemeClr val="lt2"/>
                          </a:solidFill>
                        </a:rPr>
                        <a:t>38.79</a:t>
                      </a:r>
                      <a:endParaRPr i="1" u="sng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</a:rPr>
                        <a:t>GAN Model</a:t>
                      </a:r>
                      <a:endParaRPr b="1" i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39.92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17.65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36.71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</a:rPr>
                        <a:t>Pointer-Generator Model</a:t>
                      </a:r>
                      <a:endParaRPr b="1" i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39.53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17.28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36.38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State-of-the-Art Models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Outline</a:t>
            </a:r>
            <a:endParaRPr sz="3000"/>
          </a:p>
        </p:txBody>
      </p:sp>
      <p:sp>
        <p:nvSpPr>
          <p:cNvPr id="108" name="Google Shape;108;p19"/>
          <p:cNvSpPr txBox="1"/>
          <p:nvPr/>
        </p:nvSpPr>
        <p:spPr>
          <a:xfrm>
            <a:off x="188500" y="834800"/>
            <a:ext cx="86712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18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Problem Updates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Model Architecture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What’s Next?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Updates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drop data preprocessing, except for sentence tokenization.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an easier-to-handle dataset, </a:t>
            </a:r>
            <a:r>
              <a:rPr lang="en" u="sng">
                <a:solidFill>
                  <a:schemeClr val="hlink"/>
                </a:solidFill>
                <a:hlinkClick r:id="rId3"/>
              </a:rPr>
              <a:t>Gigaword</a:t>
            </a:r>
            <a:r>
              <a:rPr lang="en"/>
              <a:t>, instead of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CNN</a:t>
            </a:r>
            <a:r>
              <a:rPr lang="en"/>
              <a:t> dataset for our baseline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Gigaword has 3,803,957 training samples and 189,651 test samples, with single-sentence ground truth summaries.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Article: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south korea 's nuclear envoy kim sook urged north korea monday to restart work to disable its nuclear plants and stop its `` typical '' brinkmanship in negotiations #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Ground Truth Summary: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envoy urges north korea to restart nuclear disablement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Outline</a:t>
            </a:r>
            <a:endParaRPr sz="3000"/>
          </a:p>
        </p:txBody>
      </p:sp>
      <p:sp>
        <p:nvSpPr>
          <p:cNvPr id="120" name="Google Shape;120;p21"/>
          <p:cNvSpPr txBox="1"/>
          <p:nvPr/>
        </p:nvSpPr>
        <p:spPr>
          <a:xfrm>
            <a:off x="188500" y="834800"/>
            <a:ext cx="86712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18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Problem Updates</a:t>
            </a:r>
            <a:endParaRPr sz="18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Model Architecture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What’s Next?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