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Consolas" panose="020B0609020204030204" pitchFamily="49" charset="0"/>
      <p:regular r:id="rId28"/>
      <p:bold r:id="rId29"/>
      <p:italic r:id="rId30"/>
      <p:boldItalic r:id="rId31"/>
    </p:embeddedFont>
    <p:embeddedFont>
      <p:font typeface="Economica" panose="020B0604020202020204" charset="0"/>
      <p:regular r:id="rId32"/>
      <p:bold r:id="rId33"/>
      <p:italic r:id="rId34"/>
      <p:boldItalic r:id="rId35"/>
    </p:embeddedFont>
    <p:embeddedFont>
      <p:font typeface="Open Sans" panose="020B0604020202020204" charset="0"/>
      <p:regular r:id="rId36"/>
      <p:bold r:id="rId37"/>
      <p:italic r:id="rId38"/>
      <p:boldItalic r:id="rId39"/>
    </p:embeddedFont>
    <p:embeddedFont>
      <p:font typeface="Proxima Nova" panose="020B0604020202020204" charset="0"/>
      <p:regular r:id="rId40"/>
      <p:bold r:id="rId41"/>
      <p:italic r:id="rId42"/>
      <p:boldItalic r:id="rId43"/>
    </p:embeddedFont>
    <p:embeddedFont>
      <p:font typeface="Roboto"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1724BC-DD71-4966-99B6-1CA4DA9760E6}">
  <a:tblStyle styleId="{2E1724BC-DD71-4966-99B6-1CA4DA9760E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505c569a9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505c569a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505c569a9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505c569a9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505c569a9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5505c569a9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505c569a9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505c569a9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505c569a9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505c569a9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505c569a9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5505c569a9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5505c569a9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5505c569a9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505c569a9_0_1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505c569a9_0_1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5505c569a9_0_2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5505c569a9_0_2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5505c569a9_0_58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5505c569a9_0_58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5505c569a9_0_1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5505c569a9_0_1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505c569a9_0_5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505c569a9_0_5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5505c569a9_0_59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5505c569a9_0_59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505c569a9_0_59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505c569a9_0_59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5505c569a9_0_59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505c569a9_0_59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505c569a9_0_5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5505c569a9_0_5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5505c569a9_0_59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5505c569a9_0_59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5505c569a9_0_1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5505c569a9_0_1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5505c569a9_0_17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5505c569a9_0_17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5505c569a9_0_17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5505c569a9_0_17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505c569a9_0_1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505c569a9_0_1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5505c569a9_0_17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5505c569a9_0_17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5505c569a9_0_17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5505c569a9_0_1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505c569a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505c569a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aclweb.org/anthology/D18-1451" TargetMode="External"/><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hyperlink" Target="https://cs.nyu.edu/~kcho/DMQA/"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medium.com/jatana/unsupervised-text-summarization-using-sentence-embeddings-adb15ce83db1"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b="1"/>
              <a:t>Automatic Text Summarization</a:t>
            </a:r>
            <a:endParaRPr sz="50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265500" y="929275"/>
            <a:ext cx="4045200" cy="178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Related Work</a:t>
            </a:r>
            <a:endParaRPr/>
          </a:p>
        </p:txBody>
      </p:sp>
      <p:sp>
        <p:nvSpPr>
          <p:cNvPr id="121" name="Google Shape;121;p22"/>
          <p:cNvSpPr txBox="1">
            <a:spLocks noGrp="1"/>
          </p:cNvSpPr>
          <p:nvPr>
            <p:ph type="body" idx="2"/>
          </p:nvPr>
        </p:nvSpPr>
        <p:spPr>
          <a:xfrm>
            <a:off x="4939500" y="724200"/>
            <a:ext cx="3837000" cy="3695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Published in April, 2017.</a:t>
            </a:r>
            <a:endParaRPr/>
          </a:p>
          <a:p>
            <a:pPr marL="457200" lvl="0" indent="-342900" algn="l" rtl="0">
              <a:spcBef>
                <a:spcPts val="0"/>
              </a:spcBef>
              <a:spcAft>
                <a:spcPts val="0"/>
              </a:spcAft>
              <a:buSzPts val="1800"/>
              <a:buAutoNum type="arabicPeriod"/>
            </a:pPr>
            <a:r>
              <a:rPr lang="en"/>
              <a:t>Used </a:t>
            </a:r>
            <a:r>
              <a:rPr lang="en" i="1"/>
              <a:t>DMQA</a:t>
            </a:r>
            <a:r>
              <a:rPr lang="en"/>
              <a:t> Dataset.</a:t>
            </a:r>
            <a:endParaRPr/>
          </a:p>
          <a:p>
            <a:pPr marL="457200" lvl="0" indent="-342900" algn="l" rtl="0">
              <a:spcBef>
                <a:spcPts val="0"/>
              </a:spcBef>
              <a:spcAft>
                <a:spcPts val="0"/>
              </a:spcAft>
              <a:buSzPts val="1800"/>
              <a:buAutoNum type="arabicPeriod"/>
            </a:pPr>
            <a:r>
              <a:rPr lang="en"/>
              <a:t>Tried to solve: </a:t>
            </a:r>
            <a:r>
              <a:rPr lang="en" b="1" i="1"/>
              <a:t>Factual errors, OOV</a:t>
            </a:r>
            <a:r>
              <a:rPr lang="en"/>
              <a:t> (Out-of-Vocab) words and </a:t>
            </a:r>
            <a:r>
              <a:rPr lang="en" b="1" i="1"/>
              <a:t>Repeating</a:t>
            </a:r>
            <a:r>
              <a:rPr lang="en"/>
              <a:t>. </a:t>
            </a:r>
            <a:endParaRPr/>
          </a:p>
          <a:p>
            <a:pPr marL="457200" lvl="0" indent="-342900" algn="l" rtl="0">
              <a:spcBef>
                <a:spcPts val="0"/>
              </a:spcBef>
              <a:spcAft>
                <a:spcPts val="0"/>
              </a:spcAft>
              <a:buSzPts val="1800"/>
              <a:buAutoNum type="arabicPeriod"/>
            </a:pPr>
            <a:r>
              <a:rPr lang="en"/>
              <a:t>Evaluated the model with </a:t>
            </a:r>
            <a:r>
              <a:rPr lang="en" b="1"/>
              <a:t>ROUGE-1, ROUGE-2, ROUGE-L </a:t>
            </a:r>
            <a:r>
              <a:rPr lang="en"/>
              <a:t>and</a:t>
            </a:r>
            <a:r>
              <a:rPr lang="en" b="1"/>
              <a:t> METEOR</a:t>
            </a:r>
            <a:r>
              <a:rPr lang="en"/>
              <a:t>.</a:t>
            </a:r>
            <a:endParaRPr/>
          </a:p>
        </p:txBody>
      </p:sp>
      <p:sp>
        <p:nvSpPr>
          <p:cNvPr id="122" name="Google Shape;122;p22"/>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Pointer-Generator Networks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23"/>
          <p:cNvPicPr preferRelativeResize="0"/>
          <p:nvPr/>
        </p:nvPicPr>
        <p:blipFill>
          <a:blip r:embed="rId3">
            <a:alphaModFix/>
          </a:blip>
          <a:stretch>
            <a:fillRect/>
          </a:stretch>
        </p:blipFill>
        <p:spPr>
          <a:xfrm>
            <a:off x="743750" y="152050"/>
            <a:ext cx="7656501" cy="4273900"/>
          </a:xfrm>
          <a:prstGeom prst="rect">
            <a:avLst/>
          </a:prstGeom>
          <a:noFill/>
          <a:ln>
            <a:noFill/>
          </a:ln>
        </p:spPr>
      </p:pic>
      <p:sp>
        <p:nvSpPr>
          <p:cNvPr id="128" name="Google Shape;128;p23"/>
          <p:cNvSpPr txBox="1"/>
          <p:nvPr/>
        </p:nvSpPr>
        <p:spPr>
          <a:xfrm>
            <a:off x="430875" y="4564525"/>
            <a:ext cx="5170500" cy="44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1. Pointer-generator model</a:t>
            </a:r>
            <a:endParaRPr>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265500" y="929275"/>
            <a:ext cx="4045200" cy="178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Related Work</a:t>
            </a:r>
            <a:endParaRPr/>
          </a:p>
        </p:txBody>
      </p:sp>
      <p:sp>
        <p:nvSpPr>
          <p:cNvPr id="134" name="Google Shape;134;p24"/>
          <p:cNvSpPr txBox="1">
            <a:spLocks noGrp="1"/>
          </p:cNvSpPr>
          <p:nvPr>
            <p:ph type="body" idx="2"/>
          </p:nvPr>
        </p:nvSpPr>
        <p:spPr>
          <a:xfrm>
            <a:off x="4952950" y="212550"/>
            <a:ext cx="3837000" cy="45270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AutoNum type="arabicPeriod"/>
            </a:pPr>
            <a:r>
              <a:rPr lang="en"/>
              <a:t>Published in Nov, 2017.</a:t>
            </a:r>
            <a:endParaRPr/>
          </a:p>
          <a:p>
            <a:pPr marL="457200" lvl="0" indent="-342900" algn="l" rtl="0">
              <a:spcBef>
                <a:spcPts val="0"/>
              </a:spcBef>
              <a:spcAft>
                <a:spcPts val="0"/>
              </a:spcAft>
              <a:buSzPts val="1800"/>
              <a:buAutoNum type="arabicPeriod"/>
            </a:pPr>
            <a:r>
              <a:rPr lang="en"/>
              <a:t>Used </a:t>
            </a:r>
            <a:r>
              <a:rPr lang="en" i="1"/>
              <a:t>DMQA</a:t>
            </a:r>
            <a:r>
              <a:rPr lang="en"/>
              <a:t> Dataset.</a:t>
            </a:r>
            <a:endParaRPr/>
          </a:p>
          <a:p>
            <a:pPr marL="457200" lvl="0" indent="-342900" algn="l" rtl="0">
              <a:spcBef>
                <a:spcPts val="0"/>
              </a:spcBef>
              <a:spcAft>
                <a:spcPts val="0"/>
              </a:spcAft>
              <a:buSzPts val="1800"/>
              <a:buAutoNum type="arabicPeriod"/>
            </a:pPr>
            <a:r>
              <a:rPr lang="en"/>
              <a:t>Following the </a:t>
            </a:r>
            <a:r>
              <a:rPr lang="en" b="1"/>
              <a:t>Abstractive</a:t>
            </a:r>
            <a:r>
              <a:rPr lang="en"/>
              <a:t> approach. </a:t>
            </a:r>
            <a:endParaRPr/>
          </a:p>
          <a:p>
            <a:pPr marL="457200" lvl="0" indent="-342900" algn="l" rtl="0">
              <a:spcBef>
                <a:spcPts val="0"/>
              </a:spcBef>
              <a:spcAft>
                <a:spcPts val="0"/>
              </a:spcAft>
              <a:buSzPts val="1800"/>
              <a:buAutoNum type="arabicPeriod"/>
            </a:pPr>
            <a:r>
              <a:rPr lang="en"/>
              <a:t>Tried to solve: </a:t>
            </a:r>
            <a:r>
              <a:rPr lang="en" b="1"/>
              <a:t>Trivial &amp; Generic summary, Limited grammaticality &amp; readability</a:t>
            </a:r>
            <a:r>
              <a:rPr lang="en"/>
              <a:t> and </a:t>
            </a:r>
            <a:r>
              <a:rPr lang="en" b="1"/>
              <a:t>MLE Shortcomings</a:t>
            </a:r>
            <a:r>
              <a:rPr lang="en"/>
              <a:t>.</a:t>
            </a:r>
            <a:endParaRPr/>
          </a:p>
          <a:p>
            <a:pPr marL="457200" lvl="0" indent="-342900" algn="l" rtl="0">
              <a:spcBef>
                <a:spcPts val="0"/>
              </a:spcBef>
              <a:spcAft>
                <a:spcPts val="0"/>
              </a:spcAft>
              <a:buSzPts val="1800"/>
              <a:buAutoNum type="arabicPeriod"/>
            </a:pPr>
            <a:r>
              <a:rPr lang="en"/>
              <a:t>Evaluated the model with </a:t>
            </a:r>
            <a:r>
              <a:rPr lang="en" b="1"/>
              <a:t>ROUGE-1, ROUGE-2, ROUGE-L</a:t>
            </a:r>
            <a:r>
              <a:rPr lang="en"/>
              <a:t>.</a:t>
            </a:r>
            <a:endParaRPr/>
          </a:p>
        </p:txBody>
      </p:sp>
      <p:sp>
        <p:nvSpPr>
          <p:cNvPr id="135" name="Google Shape;135;p24"/>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Generative Adversarial Network for Abstractive Text Summarization</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p:nvPr/>
        </p:nvSpPr>
        <p:spPr>
          <a:xfrm>
            <a:off x="430875" y="4564525"/>
            <a:ext cx="6059100" cy="44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2. GAN model _ </a:t>
            </a:r>
            <a:r>
              <a:rPr lang="en" u="sng">
                <a:solidFill>
                  <a:schemeClr val="hlink"/>
                </a:solidFill>
                <a:latin typeface="Open Sans"/>
                <a:ea typeface="Open Sans"/>
                <a:cs typeface="Open Sans"/>
                <a:sym typeface="Open Sans"/>
                <a:hlinkClick r:id="rId3"/>
              </a:rPr>
              <a:t>source</a:t>
            </a:r>
            <a:endParaRPr>
              <a:latin typeface="Open Sans"/>
              <a:ea typeface="Open Sans"/>
              <a:cs typeface="Open Sans"/>
              <a:sym typeface="Open Sans"/>
            </a:endParaRPr>
          </a:p>
        </p:txBody>
      </p:sp>
      <p:pic>
        <p:nvPicPr>
          <p:cNvPr id="141" name="Google Shape;141;p25"/>
          <p:cNvPicPr preferRelativeResize="0"/>
          <p:nvPr/>
        </p:nvPicPr>
        <p:blipFill>
          <a:blip r:embed="rId4">
            <a:alphaModFix/>
          </a:blip>
          <a:stretch>
            <a:fillRect/>
          </a:stretch>
        </p:blipFill>
        <p:spPr>
          <a:xfrm>
            <a:off x="1233588" y="1087613"/>
            <a:ext cx="6676825" cy="2968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265500" y="929275"/>
            <a:ext cx="4045200" cy="178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Related Work</a:t>
            </a:r>
            <a:endParaRPr/>
          </a:p>
        </p:txBody>
      </p:sp>
      <p:sp>
        <p:nvSpPr>
          <p:cNvPr id="147" name="Google Shape;147;p26"/>
          <p:cNvSpPr txBox="1">
            <a:spLocks noGrp="1"/>
          </p:cNvSpPr>
          <p:nvPr>
            <p:ph type="body" idx="2"/>
          </p:nvPr>
        </p:nvSpPr>
        <p:spPr>
          <a:xfrm>
            <a:off x="4952950" y="212550"/>
            <a:ext cx="3837000" cy="45270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AutoNum type="arabicPeriod"/>
            </a:pPr>
            <a:r>
              <a:rPr lang="en"/>
              <a:t>Published in February, 2019.</a:t>
            </a:r>
            <a:endParaRPr/>
          </a:p>
          <a:p>
            <a:pPr marL="457200" lvl="0" indent="-342900" algn="l" rtl="0">
              <a:spcBef>
                <a:spcPts val="0"/>
              </a:spcBef>
              <a:spcAft>
                <a:spcPts val="0"/>
              </a:spcAft>
              <a:buSzPts val="1800"/>
              <a:buAutoNum type="arabicPeriod"/>
            </a:pPr>
            <a:r>
              <a:rPr lang="en"/>
              <a:t>Used </a:t>
            </a:r>
            <a:r>
              <a:rPr lang="en" i="1"/>
              <a:t>DMQA</a:t>
            </a:r>
            <a:r>
              <a:rPr lang="en"/>
              <a:t> and </a:t>
            </a:r>
            <a:r>
              <a:rPr lang="en" i="1"/>
              <a:t>NYT</a:t>
            </a:r>
            <a:r>
              <a:rPr lang="en"/>
              <a:t> Datasets.</a:t>
            </a:r>
            <a:endParaRPr/>
          </a:p>
          <a:p>
            <a:pPr marL="457200" lvl="0" indent="-342900" algn="l" rtl="0">
              <a:spcBef>
                <a:spcPts val="0"/>
              </a:spcBef>
              <a:spcAft>
                <a:spcPts val="0"/>
              </a:spcAft>
              <a:buSzPts val="1800"/>
              <a:buAutoNum type="arabicPeriod"/>
            </a:pPr>
            <a:r>
              <a:rPr lang="en"/>
              <a:t>Following the </a:t>
            </a:r>
            <a:r>
              <a:rPr lang="en" b="1"/>
              <a:t>Abstractive</a:t>
            </a:r>
            <a:r>
              <a:rPr lang="en"/>
              <a:t> approach. </a:t>
            </a:r>
            <a:endParaRPr/>
          </a:p>
          <a:p>
            <a:pPr marL="457200" lvl="0" indent="-342900" algn="l" rtl="0">
              <a:spcBef>
                <a:spcPts val="0"/>
              </a:spcBef>
              <a:spcAft>
                <a:spcPts val="0"/>
              </a:spcAft>
              <a:buSzPts val="1800"/>
              <a:buAutoNum type="arabicPeriod"/>
            </a:pPr>
            <a:r>
              <a:rPr lang="en"/>
              <a:t>Tried to solve: </a:t>
            </a:r>
            <a:r>
              <a:rPr lang="en" b="1"/>
              <a:t>Left-context-only</a:t>
            </a:r>
            <a:r>
              <a:rPr lang="en"/>
              <a:t> decoder and not utilizing the </a:t>
            </a:r>
            <a:r>
              <a:rPr lang="en" b="1"/>
              <a:t>Pretrained contextualized language models.</a:t>
            </a:r>
            <a:endParaRPr b="1"/>
          </a:p>
          <a:p>
            <a:pPr marL="457200" lvl="0" indent="-342900" algn="l" rtl="0">
              <a:spcBef>
                <a:spcPts val="0"/>
              </a:spcBef>
              <a:spcAft>
                <a:spcPts val="0"/>
              </a:spcAft>
              <a:buSzPts val="1800"/>
              <a:buAutoNum type="arabicPeriod"/>
            </a:pPr>
            <a:r>
              <a:rPr lang="en"/>
              <a:t>Evaluated the model with </a:t>
            </a:r>
            <a:r>
              <a:rPr lang="en" b="1"/>
              <a:t>ROUGE-1, ROUGE-2, ROUGE-L </a:t>
            </a:r>
            <a:r>
              <a:rPr lang="en"/>
              <a:t>and</a:t>
            </a:r>
            <a:r>
              <a:rPr lang="en" b="1"/>
              <a:t> ROUGE-AVG</a:t>
            </a:r>
            <a:r>
              <a:rPr lang="en"/>
              <a:t>.</a:t>
            </a:r>
            <a:endParaRPr/>
          </a:p>
        </p:txBody>
      </p:sp>
      <p:sp>
        <p:nvSpPr>
          <p:cNvPr id="148" name="Google Shape;148;p26"/>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Pretraining-Based Natural Language Generation for Text Summarization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p:nvPr/>
        </p:nvSpPr>
        <p:spPr>
          <a:xfrm>
            <a:off x="430875" y="4564525"/>
            <a:ext cx="5170500" cy="44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3. Pretraining-based model</a:t>
            </a:r>
            <a:endParaRPr>
              <a:latin typeface="Open Sans"/>
              <a:ea typeface="Open Sans"/>
              <a:cs typeface="Open Sans"/>
              <a:sym typeface="Open Sans"/>
            </a:endParaRPr>
          </a:p>
        </p:txBody>
      </p:sp>
      <p:pic>
        <p:nvPicPr>
          <p:cNvPr id="154" name="Google Shape;154;p27"/>
          <p:cNvPicPr preferRelativeResize="0"/>
          <p:nvPr/>
        </p:nvPicPr>
        <p:blipFill>
          <a:blip r:embed="rId3">
            <a:alphaModFix/>
          </a:blip>
          <a:stretch>
            <a:fillRect/>
          </a:stretch>
        </p:blipFill>
        <p:spPr>
          <a:xfrm>
            <a:off x="628650" y="336628"/>
            <a:ext cx="7886700" cy="3802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graphicFrame>
        <p:nvGraphicFramePr>
          <p:cNvPr id="159" name="Google Shape;159;p28"/>
          <p:cNvGraphicFramePr/>
          <p:nvPr/>
        </p:nvGraphicFramePr>
        <p:xfrm>
          <a:off x="952500" y="1594250"/>
          <a:ext cx="3000000" cy="3000000"/>
        </p:xfrm>
        <a:graphic>
          <a:graphicData uri="http://schemas.openxmlformats.org/drawingml/2006/table">
            <a:tbl>
              <a:tblPr>
                <a:noFill/>
                <a:tableStyleId>{2E1724BC-DD71-4966-99B6-1CA4DA9760E6}</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434875">
                <a:tc>
                  <a:txBody>
                    <a:bodyPr/>
                    <a:lstStyle/>
                    <a:p>
                      <a:pPr marL="0" lvl="0" indent="0" algn="l"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 b="1"/>
                        <a:t>ROUGE-1</a:t>
                      </a:r>
                      <a:endParaRPr b="1"/>
                    </a:p>
                  </a:txBody>
                  <a:tcPr marL="91425" marR="91425" marT="91425" marB="91425" anchor="ctr"/>
                </a:tc>
                <a:tc>
                  <a:txBody>
                    <a:bodyPr/>
                    <a:lstStyle/>
                    <a:p>
                      <a:pPr marL="0" lvl="0" indent="0" algn="ctr" rtl="0">
                        <a:spcBef>
                          <a:spcPts val="0"/>
                        </a:spcBef>
                        <a:spcAft>
                          <a:spcPts val="0"/>
                        </a:spcAft>
                        <a:buNone/>
                      </a:pPr>
                      <a:r>
                        <a:rPr lang="en" b="1"/>
                        <a:t>ROUGE-2</a:t>
                      </a:r>
                      <a:endParaRPr b="1"/>
                    </a:p>
                  </a:txBody>
                  <a:tcPr marL="91425" marR="91425" marT="91425" marB="91425" anchor="ctr"/>
                </a:tc>
                <a:tc>
                  <a:txBody>
                    <a:bodyPr/>
                    <a:lstStyle/>
                    <a:p>
                      <a:pPr marL="0" lvl="0" indent="0" algn="ctr" rtl="0">
                        <a:spcBef>
                          <a:spcPts val="0"/>
                        </a:spcBef>
                        <a:spcAft>
                          <a:spcPts val="0"/>
                        </a:spcAft>
                        <a:buNone/>
                      </a:pPr>
                      <a:r>
                        <a:rPr lang="en" b="1"/>
                        <a:t>ROUGE-L</a:t>
                      </a:r>
                      <a:endParaRPr b="1"/>
                    </a:p>
                  </a:txBody>
                  <a:tcPr marL="91425" marR="91425" marT="91425" marB="91425" anchor="ctr"/>
                </a:tc>
                <a:extLst>
                  <a:ext uri="{0D108BD9-81ED-4DB2-BD59-A6C34878D82A}">
                    <a16:rowId xmlns:a16="http://schemas.microsoft.com/office/drawing/2014/main" val="10000"/>
                  </a:ext>
                </a:extLst>
              </a:tr>
              <a:tr h="434875">
                <a:tc>
                  <a:txBody>
                    <a:bodyPr/>
                    <a:lstStyle/>
                    <a:p>
                      <a:pPr marL="0" lvl="0" indent="0" algn="l" rtl="0">
                        <a:spcBef>
                          <a:spcPts val="0"/>
                        </a:spcBef>
                        <a:spcAft>
                          <a:spcPts val="0"/>
                        </a:spcAft>
                        <a:buNone/>
                      </a:pPr>
                      <a:r>
                        <a:rPr lang="en" b="1" i="1"/>
                        <a:t>Pretraining-based Model</a:t>
                      </a:r>
                      <a:endParaRPr b="1" i="1"/>
                    </a:p>
                  </a:txBody>
                  <a:tcPr marL="91425" marR="91425" marT="91425" marB="91425"/>
                </a:tc>
                <a:tc>
                  <a:txBody>
                    <a:bodyPr/>
                    <a:lstStyle/>
                    <a:p>
                      <a:pPr marL="0" lvl="0" indent="0" algn="ctr" rtl="0">
                        <a:spcBef>
                          <a:spcPts val="0"/>
                        </a:spcBef>
                        <a:spcAft>
                          <a:spcPts val="0"/>
                        </a:spcAft>
                        <a:buNone/>
                      </a:pPr>
                      <a:r>
                        <a:rPr lang="en" i="1" u="sng"/>
                        <a:t>41.71</a:t>
                      </a:r>
                      <a:endParaRPr i="1" u="sng"/>
                    </a:p>
                  </a:txBody>
                  <a:tcPr marL="91425" marR="91425" marT="91425" marB="91425" anchor="ctr"/>
                </a:tc>
                <a:tc>
                  <a:txBody>
                    <a:bodyPr/>
                    <a:lstStyle/>
                    <a:p>
                      <a:pPr marL="0" lvl="0" indent="0" algn="ctr" rtl="0">
                        <a:spcBef>
                          <a:spcPts val="0"/>
                        </a:spcBef>
                        <a:spcAft>
                          <a:spcPts val="0"/>
                        </a:spcAft>
                        <a:buNone/>
                      </a:pPr>
                      <a:r>
                        <a:rPr lang="en" i="1" u="sng"/>
                        <a:t>19.49</a:t>
                      </a:r>
                      <a:endParaRPr i="1" u="sng"/>
                    </a:p>
                  </a:txBody>
                  <a:tcPr marL="91425" marR="91425" marT="91425" marB="91425" anchor="ctr"/>
                </a:tc>
                <a:tc>
                  <a:txBody>
                    <a:bodyPr/>
                    <a:lstStyle/>
                    <a:p>
                      <a:pPr marL="0" lvl="0" indent="0" algn="ctr" rtl="0">
                        <a:spcBef>
                          <a:spcPts val="0"/>
                        </a:spcBef>
                        <a:spcAft>
                          <a:spcPts val="0"/>
                        </a:spcAft>
                        <a:buNone/>
                      </a:pPr>
                      <a:r>
                        <a:rPr lang="en" i="1" u="sng"/>
                        <a:t>38.79</a:t>
                      </a:r>
                      <a:endParaRPr i="1" u="sng"/>
                    </a:p>
                  </a:txBody>
                  <a:tcPr marL="91425" marR="91425" marT="91425" marB="91425" anchor="ctr"/>
                </a:tc>
                <a:extLst>
                  <a:ext uri="{0D108BD9-81ED-4DB2-BD59-A6C34878D82A}">
                    <a16:rowId xmlns:a16="http://schemas.microsoft.com/office/drawing/2014/main" val="10001"/>
                  </a:ext>
                </a:extLst>
              </a:tr>
              <a:tr h="434875">
                <a:tc>
                  <a:txBody>
                    <a:bodyPr/>
                    <a:lstStyle/>
                    <a:p>
                      <a:pPr marL="0" lvl="0" indent="0" algn="l" rtl="0">
                        <a:spcBef>
                          <a:spcPts val="0"/>
                        </a:spcBef>
                        <a:spcAft>
                          <a:spcPts val="0"/>
                        </a:spcAft>
                        <a:buNone/>
                      </a:pPr>
                      <a:r>
                        <a:rPr lang="en" b="1" i="1"/>
                        <a:t>GAN Model</a:t>
                      </a:r>
                      <a:endParaRPr b="1" i="1"/>
                    </a:p>
                  </a:txBody>
                  <a:tcPr marL="91425" marR="91425" marT="91425" marB="91425"/>
                </a:tc>
                <a:tc>
                  <a:txBody>
                    <a:bodyPr/>
                    <a:lstStyle/>
                    <a:p>
                      <a:pPr marL="0" lvl="0" indent="0" algn="ctr" rtl="0">
                        <a:spcBef>
                          <a:spcPts val="0"/>
                        </a:spcBef>
                        <a:spcAft>
                          <a:spcPts val="0"/>
                        </a:spcAft>
                        <a:buNone/>
                      </a:pPr>
                      <a:r>
                        <a:rPr lang="en"/>
                        <a:t>39.92</a:t>
                      </a:r>
                      <a:endParaRPr/>
                    </a:p>
                  </a:txBody>
                  <a:tcPr marL="91425" marR="91425" marT="91425" marB="91425" anchor="ctr"/>
                </a:tc>
                <a:tc>
                  <a:txBody>
                    <a:bodyPr/>
                    <a:lstStyle/>
                    <a:p>
                      <a:pPr marL="0" lvl="0" indent="0" algn="ctr" rtl="0">
                        <a:spcBef>
                          <a:spcPts val="0"/>
                        </a:spcBef>
                        <a:spcAft>
                          <a:spcPts val="0"/>
                        </a:spcAft>
                        <a:buNone/>
                      </a:pPr>
                      <a:r>
                        <a:rPr lang="en"/>
                        <a:t>17.65</a:t>
                      </a:r>
                      <a:endParaRPr/>
                    </a:p>
                  </a:txBody>
                  <a:tcPr marL="91425" marR="91425" marT="91425" marB="91425" anchor="ctr"/>
                </a:tc>
                <a:tc>
                  <a:txBody>
                    <a:bodyPr/>
                    <a:lstStyle/>
                    <a:p>
                      <a:pPr marL="0" lvl="0" indent="0" algn="ctr" rtl="0">
                        <a:spcBef>
                          <a:spcPts val="0"/>
                        </a:spcBef>
                        <a:spcAft>
                          <a:spcPts val="0"/>
                        </a:spcAft>
                        <a:buNone/>
                      </a:pPr>
                      <a:r>
                        <a:rPr lang="en"/>
                        <a:t>36.71</a:t>
                      </a:r>
                      <a:endParaRPr/>
                    </a:p>
                  </a:txBody>
                  <a:tcPr marL="91425" marR="91425" marT="91425" marB="91425" anchor="ctr"/>
                </a:tc>
                <a:extLst>
                  <a:ext uri="{0D108BD9-81ED-4DB2-BD59-A6C34878D82A}">
                    <a16:rowId xmlns:a16="http://schemas.microsoft.com/office/drawing/2014/main" val="10002"/>
                  </a:ext>
                </a:extLst>
              </a:tr>
              <a:tr h="434875">
                <a:tc>
                  <a:txBody>
                    <a:bodyPr/>
                    <a:lstStyle/>
                    <a:p>
                      <a:pPr marL="0" lvl="0" indent="0" algn="l" rtl="0">
                        <a:spcBef>
                          <a:spcPts val="0"/>
                        </a:spcBef>
                        <a:spcAft>
                          <a:spcPts val="0"/>
                        </a:spcAft>
                        <a:buNone/>
                      </a:pPr>
                      <a:r>
                        <a:rPr lang="en" b="1" i="1"/>
                        <a:t>Pointer-Generator Model</a:t>
                      </a:r>
                      <a:endParaRPr b="1" i="1"/>
                    </a:p>
                  </a:txBody>
                  <a:tcPr marL="91425" marR="91425" marT="91425" marB="91425"/>
                </a:tc>
                <a:tc>
                  <a:txBody>
                    <a:bodyPr/>
                    <a:lstStyle/>
                    <a:p>
                      <a:pPr marL="0" lvl="0" indent="0" algn="ctr" rtl="0">
                        <a:spcBef>
                          <a:spcPts val="0"/>
                        </a:spcBef>
                        <a:spcAft>
                          <a:spcPts val="0"/>
                        </a:spcAft>
                        <a:buNone/>
                      </a:pPr>
                      <a:r>
                        <a:rPr lang="en"/>
                        <a:t>39.53</a:t>
                      </a:r>
                      <a:endParaRPr/>
                    </a:p>
                  </a:txBody>
                  <a:tcPr marL="91425" marR="91425" marT="91425" marB="91425" anchor="ctr"/>
                </a:tc>
                <a:tc>
                  <a:txBody>
                    <a:bodyPr/>
                    <a:lstStyle/>
                    <a:p>
                      <a:pPr marL="0" lvl="0" indent="0" algn="ctr" rtl="0">
                        <a:spcBef>
                          <a:spcPts val="0"/>
                        </a:spcBef>
                        <a:spcAft>
                          <a:spcPts val="0"/>
                        </a:spcAft>
                        <a:buNone/>
                      </a:pPr>
                      <a:r>
                        <a:rPr lang="en"/>
                        <a:t>17.28</a:t>
                      </a:r>
                      <a:endParaRPr/>
                    </a:p>
                  </a:txBody>
                  <a:tcPr marL="91425" marR="91425" marT="91425" marB="91425" anchor="ctr"/>
                </a:tc>
                <a:tc>
                  <a:txBody>
                    <a:bodyPr/>
                    <a:lstStyle/>
                    <a:p>
                      <a:pPr marL="0" lvl="0" indent="0" algn="ctr" rtl="0">
                        <a:spcBef>
                          <a:spcPts val="0"/>
                        </a:spcBef>
                        <a:spcAft>
                          <a:spcPts val="0"/>
                        </a:spcAft>
                        <a:buNone/>
                      </a:pPr>
                      <a:r>
                        <a:rPr lang="en"/>
                        <a:t>36.38</a:t>
                      </a:r>
                      <a:endParaRPr/>
                    </a:p>
                  </a:txBody>
                  <a:tcPr marL="91425" marR="91425" marT="91425" marB="91425"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Dataset</a:t>
            </a:r>
            <a:endParaRPr/>
          </a:p>
        </p:txBody>
      </p:sp>
      <p:sp>
        <p:nvSpPr>
          <p:cNvPr id="165" name="Google Shape;165;p2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will be using the CNN dataset _ part of </a:t>
            </a:r>
            <a:r>
              <a:rPr lang="en" u="sng">
                <a:solidFill>
                  <a:schemeClr val="hlink"/>
                </a:solidFill>
                <a:hlinkClick r:id="rId3"/>
              </a:rPr>
              <a:t>DeepMind Q&amp;A Dataset</a:t>
            </a:r>
            <a:r>
              <a:rPr lang="en"/>
              <a:t>.</a:t>
            </a:r>
            <a:endParaRPr/>
          </a:p>
          <a:p>
            <a:pPr marL="457200" lvl="0" indent="-342900" algn="l" rtl="0">
              <a:spcBef>
                <a:spcPts val="1600"/>
              </a:spcBef>
              <a:spcAft>
                <a:spcPts val="0"/>
              </a:spcAft>
              <a:buSzPts val="1800"/>
              <a:buChar char="●"/>
            </a:pPr>
            <a:r>
              <a:rPr lang="en"/>
              <a:t>A large collection of news articles from CNN.</a:t>
            </a:r>
            <a:endParaRPr/>
          </a:p>
          <a:p>
            <a:pPr marL="457200" lvl="0" indent="-342900" algn="l" rtl="0">
              <a:spcBef>
                <a:spcPts val="0"/>
              </a:spcBef>
              <a:spcAft>
                <a:spcPts val="0"/>
              </a:spcAft>
              <a:buSzPts val="1800"/>
              <a:buChar char="●"/>
            </a:pPr>
            <a:r>
              <a:rPr lang="en"/>
              <a:t>Contains around 93,000 news articles where each article is stored in a single “</a:t>
            </a:r>
            <a:r>
              <a:rPr lang="en" i="1"/>
              <a:t>.story</a:t>
            </a:r>
            <a:r>
              <a:rPr lang="en"/>
              <a:t>” file.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Exploration</a:t>
            </a:r>
            <a:endParaRPr/>
          </a:p>
        </p:txBody>
      </p:sp>
      <p:sp>
        <p:nvSpPr>
          <p:cNvPr id="171" name="Google Shape;171;p30"/>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Exploring the dataset, we can see the following pattern:</a:t>
            </a:r>
            <a:endParaRPr/>
          </a:p>
          <a:p>
            <a:pPr marL="542925" lvl="1" indent="-317500" algn="l" rtl="0">
              <a:spcBef>
                <a:spcPts val="1600"/>
              </a:spcBef>
              <a:spcAft>
                <a:spcPts val="0"/>
              </a:spcAft>
              <a:buSzPts val="1400"/>
              <a:buAutoNum type="arabicPeriod"/>
            </a:pPr>
            <a:r>
              <a:rPr lang="en" sz="1400"/>
              <a:t>Each story has the story content, followed by a number of “</a:t>
            </a:r>
            <a:r>
              <a:rPr lang="en" sz="1400" i="1"/>
              <a:t>highlight</a:t>
            </a:r>
            <a:r>
              <a:rPr lang="en" sz="1400"/>
              <a:t>” points.</a:t>
            </a:r>
            <a:endParaRPr sz="1400"/>
          </a:p>
          <a:p>
            <a:pPr marL="542925" lvl="1" indent="-317500" algn="l" rtl="0">
              <a:spcBef>
                <a:spcPts val="0"/>
              </a:spcBef>
              <a:spcAft>
                <a:spcPts val="0"/>
              </a:spcAft>
              <a:buSzPts val="1400"/>
              <a:buAutoNum type="arabicPeriod"/>
            </a:pPr>
            <a:r>
              <a:rPr lang="en" sz="1400"/>
              <a:t>Many articles start with source information, presumably the CNN office that produced the story.</a:t>
            </a:r>
            <a:endParaRPr sz="1400"/>
          </a:p>
          <a:p>
            <a:pPr marL="542925" lvl="1" indent="-317500" algn="l" rtl="0">
              <a:spcBef>
                <a:spcPts val="0"/>
              </a:spcBef>
              <a:spcAft>
                <a:spcPts val="0"/>
              </a:spcAft>
              <a:buSzPts val="1400"/>
              <a:buAutoNum type="arabicPeriod"/>
            </a:pPr>
            <a:r>
              <a:rPr lang="en" sz="1400"/>
              <a:t>Many articles will contain numbers, punctuations, acronyms, etc.</a:t>
            </a:r>
            <a:endParaRPr sz="1400"/>
          </a:p>
        </p:txBody>
      </p:sp>
      <p:sp>
        <p:nvSpPr>
          <p:cNvPr id="172" name="Google Shape;172;p30"/>
          <p:cNvSpPr txBox="1">
            <a:spLocks noGrp="1"/>
          </p:cNvSpPr>
          <p:nvPr>
            <p:ph type="body" idx="2"/>
          </p:nvPr>
        </p:nvSpPr>
        <p:spPr>
          <a:xfrm>
            <a:off x="4832400" y="1147225"/>
            <a:ext cx="39999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u="sng">
                <a:latin typeface="Consolas"/>
                <a:ea typeface="Consolas"/>
                <a:cs typeface="Consolas"/>
                <a:sym typeface="Consolas"/>
              </a:rPr>
              <a:t>Middle-cropped Sample</a:t>
            </a:r>
            <a:endParaRPr sz="1800" u="sng">
              <a:latin typeface="Consolas"/>
              <a:ea typeface="Consolas"/>
              <a:cs typeface="Consolas"/>
              <a:sym typeface="Consolas"/>
            </a:endParaRPr>
          </a:p>
          <a:p>
            <a:pPr marL="0" lvl="0" indent="0" algn="l" rtl="0">
              <a:spcBef>
                <a:spcPts val="1000"/>
              </a:spcBef>
              <a:spcAft>
                <a:spcPts val="0"/>
              </a:spcAft>
              <a:buNone/>
            </a:pPr>
            <a:r>
              <a:rPr lang="en" sz="800">
                <a:latin typeface="Consolas"/>
                <a:ea typeface="Consolas"/>
                <a:cs typeface="Consolas"/>
                <a:sym typeface="Consolas"/>
              </a:rPr>
              <a:t>(CNN) -- If you travel by plane and arriving on time makes a difference, try to book on Hawaiian Airlines. In 2012, passengers got where they needed ... In fact, Hawaiian got even better from 2011, when it had a 92.8% on-time performance. Last year, it improved to 93.4%.</a:t>
            </a:r>
            <a:endParaRPr sz="800">
              <a:latin typeface="Consolas"/>
              <a:ea typeface="Consolas"/>
              <a:cs typeface="Consolas"/>
              <a:sym typeface="Consolas"/>
            </a:endParaRPr>
          </a:p>
          <a:p>
            <a:pPr marL="0" lvl="0" indent="0" algn="l" rtl="0">
              <a:spcBef>
                <a:spcPts val="0"/>
              </a:spcBef>
              <a:spcAft>
                <a:spcPts val="0"/>
              </a:spcAft>
              <a:buNone/>
            </a:pPr>
            <a:endParaRPr sz="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800">
                <a:latin typeface="Consolas"/>
                <a:ea typeface="Consolas"/>
                <a:cs typeface="Consolas"/>
                <a:sym typeface="Consolas"/>
              </a:rPr>
              <a:t>@highlight</a:t>
            </a:r>
            <a:endParaRPr sz="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800">
                <a:latin typeface="Consolas"/>
                <a:ea typeface="Consolas"/>
                <a:cs typeface="Consolas"/>
                <a:sym typeface="Consolas"/>
              </a:rPr>
              <a:t>Hawaiian Airlines again lands at No. 1 in on-time performance</a:t>
            </a:r>
            <a:endParaRPr sz="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800">
                <a:latin typeface="Consolas"/>
                <a:ea typeface="Consolas"/>
                <a:cs typeface="Consolas"/>
                <a:sym typeface="Consolas"/>
              </a:rPr>
              <a:t>@highlight</a:t>
            </a:r>
            <a:endParaRPr sz="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800">
                <a:latin typeface="Consolas"/>
                <a:ea typeface="Consolas"/>
                <a:cs typeface="Consolas"/>
                <a:sym typeface="Consolas"/>
              </a:rPr>
              <a:t>The Airline Quality Rankings Report looks at the 14 largest U.S. airlines</a:t>
            </a:r>
            <a:endParaRPr sz="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800">
                <a:latin typeface="Consolas"/>
                <a:ea typeface="Consolas"/>
                <a:cs typeface="Consolas"/>
                <a:sym typeface="Consolas"/>
              </a:rPr>
              <a:t>@highlight</a:t>
            </a:r>
            <a:endParaRPr sz="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800">
                <a:latin typeface="Consolas"/>
                <a:ea typeface="Consolas"/>
                <a:cs typeface="Consolas"/>
                <a:sym typeface="Consolas"/>
              </a:rPr>
              <a:t>ExpressJet and American Airlines had the worst on-time performance</a:t>
            </a:r>
            <a:endParaRPr sz="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800">
                <a:latin typeface="Consolas"/>
                <a:ea typeface="Consolas"/>
                <a:cs typeface="Consolas"/>
                <a:sym typeface="Consolas"/>
              </a:rPr>
              <a:t>@highlight</a:t>
            </a:r>
            <a:endParaRPr sz="800">
              <a:latin typeface="Consolas"/>
              <a:ea typeface="Consolas"/>
              <a:cs typeface="Consolas"/>
              <a:sym typeface="Consolas"/>
            </a:endParaRPr>
          </a:p>
          <a:p>
            <a:pPr marL="0" lvl="0" indent="0" algn="l" rtl="0">
              <a:spcBef>
                <a:spcPts val="0"/>
              </a:spcBef>
              <a:spcAft>
                <a:spcPts val="0"/>
              </a:spcAft>
              <a:buNone/>
            </a:pPr>
            <a:r>
              <a:rPr lang="en" sz="800">
                <a:latin typeface="Consolas"/>
                <a:ea typeface="Consolas"/>
                <a:cs typeface="Consolas"/>
                <a:sym typeface="Consolas"/>
              </a:rPr>
              <a:t>Virgin America had the best baggage handling; Southwest had lowest complaint rate</a:t>
            </a:r>
            <a:endParaRPr sz="800">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Preprocessing</a:t>
            </a:r>
            <a:endParaRPr/>
          </a:p>
        </p:txBody>
      </p:sp>
      <p:sp>
        <p:nvSpPr>
          <p:cNvPr id="178" name="Google Shape;178;p3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have tried the following on a small sample of the dataset:</a:t>
            </a:r>
            <a:endParaRPr/>
          </a:p>
          <a:p>
            <a:pPr marL="457200" lvl="0" indent="-342900" algn="l" rtl="0">
              <a:spcBef>
                <a:spcPts val="1000"/>
              </a:spcBef>
              <a:spcAft>
                <a:spcPts val="0"/>
              </a:spcAft>
              <a:buSzPts val="1800"/>
              <a:buAutoNum type="arabicPeriod"/>
            </a:pPr>
            <a:r>
              <a:rPr lang="en"/>
              <a:t>We first start by splitting the story content from associated highlights, using these highlights as our ground truth summarization.</a:t>
            </a:r>
            <a:endParaRPr/>
          </a:p>
          <a:p>
            <a:pPr marL="457200" lvl="0" indent="-342900" algn="l" rtl="0">
              <a:spcBef>
                <a:spcPts val="0"/>
              </a:spcBef>
              <a:spcAft>
                <a:spcPts val="0"/>
              </a:spcAft>
              <a:buSzPts val="1800"/>
              <a:buAutoNum type="arabicPeriod"/>
            </a:pPr>
            <a:r>
              <a:rPr lang="en"/>
              <a:t>We then apply different preprocessing techniques on both story content and highlights.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Outline</a:t>
            </a:r>
            <a:endParaRPr/>
          </a:p>
        </p:txBody>
      </p:sp>
      <p:sp>
        <p:nvSpPr>
          <p:cNvPr id="68" name="Google Shape;68;p1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What is Text Summarization?</a:t>
            </a:r>
            <a:endParaRPr/>
          </a:p>
          <a:p>
            <a:pPr marL="457200" lvl="0" indent="-342900" algn="l" rtl="0">
              <a:spcBef>
                <a:spcPts val="0"/>
              </a:spcBef>
              <a:spcAft>
                <a:spcPts val="0"/>
              </a:spcAft>
              <a:buSzPts val="1800"/>
              <a:buChar char="●"/>
            </a:pPr>
            <a:r>
              <a:rPr lang="en"/>
              <a:t>Text Summarization Techniques Classification</a:t>
            </a:r>
            <a:endParaRPr/>
          </a:p>
          <a:p>
            <a:pPr marL="457200" lvl="0" indent="-342900" algn="l" rtl="0">
              <a:spcBef>
                <a:spcPts val="0"/>
              </a:spcBef>
              <a:spcAft>
                <a:spcPts val="0"/>
              </a:spcAft>
              <a:buSzPts val="1800"/>
              <a:buChar char="●"/>
            </a:pPr>
            <a:r>
              <a:rPr lang="en"/>
              <a:t>Our Target</a:t>
            </a:r>
            <a:endParaRPr/>
          </a:p>
          <a:p>
            <a:pPr marL="457200" lvl="0" indent="-342900" algn="l" rtl="0">
              <a:spcBef>
                <a:spcPts val="0"/>
              </a:spcBef>
              <a:spcAft>
                <a:spcPts val="0"/>
              </a:spcAft>
              <a:buSzPts val="1800"/>
              <a:buChar char="●"/>
            </a:pPr>
            <a:r>
              <a:rPr lang="en"/>
              <a:t>Related Work</a:t>
            </a:r>
            <a:endParaRPr/>
          </a:p>
          <a:p>
            <a:pPr marL="457200" lvl="0" indent="-342900" algn="l" rtl="0">
              <a:spcBef>
                <a:spcPts val="0"/>
              </a:spcBef>
              <a:spcAft>
                <a:spcPts val="0"/>
              </a:spcAft>
              <a:buSzPts val="1800"/>
              <a:buChar char="●"/>
            </a:pPr>
            <a:r>
              <a:rPr lang="en"/>
              <a:t>Dataset</a:t>
            </a:r>
            <a:endParaRPr/>
          </a:p>
          <a:p>
            <a:pPr marL="457200" lvl="0" indent="-342900" algn="l" rtl="0">
              <a:spcBef>
                <a:spcPts val="0"/>
              </a:spcBef>
              <a:spcAft>
                <a:spcPts val="0"/>
              </a:spcAft>
              <a:buSzPts val="1800"/>
              <a:buChar char="●"/>
            </a:pPr>
            <a:r>
              <a:rPr lang="en"/>
              <a:t>Data Exploration</a:t>
            </a:r>
            <a:endParaRPr/>
          </a:p>
          <a:p>
            <a:pPr marL="457200" lvl="0" indent="-342900" algn="l" rtl="0">
              <a:spcBef>
                <a:spcPts val="0"/>
              </a:spcBef>
              <a:spcAft>
                <a:spcPts val="0"/>
              </a:spcAft>
              <a:buSzPts val="1800"/>
              <a:buChar char="●"/>
            </a:pPr>
            <a:r>
              <a:rPr lang="en"/>
              <a:t>Data Preprocessing</a:t>
            </a:r>
            <a:endParaRPr/>
          </a:p>
          <a:p>
            <a:pPr marL="457200" lvl="0" indent="-342900" algn="l" rtl="0">
              <a:spcBef>
                <a:spcPts val="0"/>
              </a:spcBef>
              <a:spcAft>
                <a:spcPts val="0"/>
              </a:spcAft>
              <a:buSzPts val="1800"/>
              <a:buChar char="●"/>
            </a:pPr>
            <a:r>
              <a:rPr lang="en"/>
              <a:t>What’s Next?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Preprocessing</a:t>
            </a:r>
            <a:endParaRPr/>
          </a:p>
        </p:txBody>
      </p:sp>
      <p:grpSp>
        <p:nvGrpSpPr>
          <p:cNvPr id="184" name="Google Shape;184;p32"/>
          <p:cNvGrpSpPr/>
          <p:nvPr/>
        </p:nvGrpSpPr>
        <p:grpSpPr>
          <a:xfrm>
            <a:off x="308838" y="1242975"/>
            <a:ext cx="3558375" cy="924600"/>
            <a:chOff x="308838" y="1242975"/>
            <a:chExt cx="3558375" cy="924600"/>
          </a:xfrm>
        </p:grpSpPr>
        <p:cxnSp>
          <p:nvCxnSpPr>
            <p:cNvPr id="185" name="Google Shape;185;p32"/>
            <p:cNvCxnSpPr/>
            <p:nvPr/>
          </p:nvCxnSpPr>
          <p:spPr>
            <a:xfrm rot="10800000">
              <a:off x="2642013" y="1654113"/>
              <a:ext cx="1225200" cy="0"/>
            </a:xfrm>
            <a:prstGeom prst="straightConnector1">
              <a:avLst/>
            </a:prstGeom>
            <a:noFill/>
            <a:ln w="9525" cap="flat" cmpd="sng">
              <a:solidFill>
                <a:srgbClr val="249C90"/>
              </a:solidFill>
              <a:prstDash val="solid"/>
              <a:round/>
              <a:headEnd type="none" w="sm" len="sm"/>
              <a:tailEnd type="oval" w="med" len="med"/>
            </a:ln>
          </p:spPr>
        </p:cxnSp>
        <p:sp>
          <p:nvSpPr>
            <p:cNvPr id="186" name="Google Shape;186;p32"/>
            <p:cNvSpPr txBox="1"/>
            <p:nvPr/>
          </p:nvSpPr>
          <p:spPr>
            <a:xfrm>
              <a:off x="308838" y="1242975"/>
              <a:ext cx="2124000" cy="924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a:latin typeface="Roboto"/>
                  <a:ea typeface="Roboto"/>
                  <a:cs typeface="Roboto"/>
                  <a:sym typeface="Roboto"/>
                </a:rPr>
                <a:t>Eliminate CNN prefix</a:t>
              </a:r>
              <a:endParaRPr sz="1200" b="1">
                <a:latin typeface="Roboto"/>
                <a:ea typeface="Roboto"/>
                <a:cs typeface="Roboto"/>
                <a:sym typeface="Roboto"/>
              </a:endParaRPr>
            </a:p>
            <a:p>
              <a:pPr marL="0" lvl="0" indent="0" algn="r" rtl="0">
                <a:spcBef>
                  <a:spcPts val="0"/>
                </a:spcBef>
                <a:spcAft>
                  <a:spcPts val="0"/>
                </a:spcAft>
                <a:buNone/>
              </a:pPr>
              <a:endParaRPr sz="800" b="1">
                <a:latin typeface="Roboto"/>
                <a:ea typeface="Roboto"/>
                <a:cs typeface="Roboto"/>
                <a:sym typeface="Roboto"/>
              </a:endParaRPr>
            </a:p>
            <a:p>
              <a:pPr marL="0" lvl="0" indent="0" algn="r" rtl="0">
                <a:spcBef>
                  <a:spcPts val="0"/>
                </a:spcBef>
                <a:spcAft>
                  <a:spcPts val="1600"/>
                </a:spcAft>
                <a:buNone/>
              </a:pPr>
              <a:r>
                <a:rPr lang="en" sz="800">
                  <a:latin typeface="Roboto"/>
                  <a:ea typeface="Roboto"/>
                  <a:cs typeface="Roboto"/>
                  <a:sym typeface="Roboto"/>
                </a:rPr>
                <a:t>Along with associated offices</a:t>
              </a:r>
              <a:endParaRPr sz="800" b="1">
                <a:latin typeface="Roboto"/>
                <a:ea typeface="Roboto"/>
                <a:cs typeface="Roboto"/>
                <a:sym typeface="Roboto"/>
              </a:endParaRPr>
            </a:p>
          </p:txBody>
        </p:sp>
      </p:grpSp>
      <p:grpSp>
        <p:nvGrpSpPr>
          <p:cNvPr id="187" name="Google Shape;187;p32"/>
          <p:cNvGrpSpPr/>
          <p:nvPr/>
        </p:nvGrpSpPr>
        <p:grpSpPr>
          <a:xfrm>
            <a:off x="308838" y="2646125"/>
            <a:ext cx="3263100" cy="924600"/>
            <a:chOff x="308838" y="2646125"/>
            <a:chExt cx="3263100" cy="924600"/>
          </a:xfrm>
        </p:grpSpPr>
        <p:cxnSp>
          <p:nvCxnSpPr>
            <p:cNvPr id="188" name="Google Shape;188;p32"/>
            <p:cNvCxnSpPr/>
            <p:nvPr/>
          </p:nvCxnSpPr>
          <p:spPr>
            <a:xfrm rot="10800000">
              <a:off x="2641938" y="3108425"/>
              <a:ext cx="930000" cy="0"/>
            </a:xfrm>
            <a:prstGeom prst="straightConnector1">
              <a:avLst/>
            </a:prstGeom>
            <a:noFill/>
            <a:ln w="9525" cap="flat" cmpd="sng">
              <a:solidFill>
                <a:srgbClr val="1F887E"/>
              </a:solidFill>
              <a:prstDash val="solid"/>
              <a:round/>
              <a:headEnd type="none" w="sm" len="sm"/>
              <a:tailEnd type="oval" w="med" len="med"/>
            </a:ln>
          </p:spPr>
        </p:cxnSp>
        <p:sp>
          <p:nvSpPr>
            <p:cNvPr id="189" name="Google Shape;189;p32"/>
            <p:cNvSpPr txBox="1"/>
            <p:nvPr/>
          </p:nvSpPr>
          <p:spPr>
            <a:xfrm>
              <a:off x="308838" y="2646125"/>
              <a:ext cx="2124000" cy="924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a:latin typeface="Roboto"/>
                  <a:ea typeface="Roboto"/>
                  <a:cs typeface="Roboto"/>
                  <a:sym typeface="Roboto"/>
                </a:rPr>
                <a:t>Convert to lowercase</a:t>
              </a:r>
              <a:endParaRPr sz="1200" b="1">
                <a:latin typeface="Roboto"/>
                <a:ea typeface="Roboto"/>
                <a:cs typeface="Roboto"/>
                <a:sym typeface="Roboto"/>
              </a:endParaRPr>
            </a:p>
            <a:p>
              <a:pPr marL="0" lvl="0" indent="0" algn="r" rtl="0">
                <a:spcBef>
                  <a:spcPts val="0"/>
                </a:spcBef>
                <a:spcAft>
                  <a:spcPts val="0"/>
                </a:spcAft>
                <a:buNone/>
              </a:pPr>
              <a:endParaRPr sz="800" b="1">
                <a:latin typeface="Roboto"/>
                <a:ea typeface="Roboto"/>
                <a:cs typeface="Roboto"/>
                <a:sym typeface="Roboto"/>
              </a:endParaRPr>
            </a:p>
            <a:p>
              <a:pPr marL="0" lvl="0" indent="0" algn="r" rtl="0">
                <a:spcBef>
                  <a:spcPts val="0"/>
                </a:spcBef>
                <a:spcAft>
                  <a:spcPts val="1600"/>
                </a:spcAft>
                <a:buNone/>
              </a:pPr>
              <a:r>
                <a:rPr lang="en" sz="800">
                  <a:latin typeface="Roboto"/>
                  <a:ea typeface="Roboto"/>
                  <a:cs typeface="Roboto"/>
                  <a:sym typeface="Roboto"/>
                </a:rPr>
                <a:t>Acronyms issue is still being under consideration</a:t>
              </a:r>
              <a:endParaRPr sz="800" b="1">
                <a:latin typeface="Roboto"/>
                <a:ea typeface="Roboto"/>
                <a:cs typeface="Roboto"/>
                <a:sym typeface="Roboto"/>
              </a:endParaRPr>
            </a:p>
          </p:txBody>
        </p:sp>
      </p:grpSp>
      <p:grpSp>
        <p:nvGrpSpPr>
          <p:cNvPr id="190" name="Google Shape;190;p32"/>
          <p:cNvGrpSpPr/>
          <p:nvPr/>
        </p:nvGrpSpPr>
        <p:grpSpPr>
          <a:xfrm>
            <a:off x="4657738" y="3391700"/>
            <a:ext cx="4162750" cy="924600"/>
            <a:chOff x="4657738" y="3391700"/>
            <a:chExt cx="4162750" cy="924600"/>
          </a:xfrm>
        </p:grpSpPr>
        <p:cxnSp>
          <p:nvCxnSpPr>
            <p:cNvPr id="191" name="Google Shape;191;p32"/>
            <p:cNvCxnSpPr/>
            <p:nvPr/>
          </p:nvCxnSpPr>
          <p:spPr>
            <a:xfrm>
              <a:off x="4657738" y="3854000"/>
              <a:ext cx="1838700" cy="0"/>
            </a:xfrm>
            <a:prstGeom prst="straightConnector1">
              <a:avLst/>
            </a:prstGeom>
            <a:noFill/>
            <a:ln w="9525" cap="flat" cmpd="sng">
              <a:solidFill>
                <a:srgbClr val="1D7E74"/>
              </a:solidFill>
              <a:prstDash val="solid"/>
              <a:round/>
              <a:headEnd type="none" w="sm" len="sm"/>
              <a:tailEnd type="oval" w="med" len="med"/>
            </a:ln>
          </p:spPr>
        </p:cxnSp>
        <p:sp>
          <p:nvSpPr>
            <p:cNvPr id="192" name="Google Shape;192;p32"/>
            <p:cNvSpPr txBox="1"/>
            <p:nvPr/>
          </p:nvSpPr>
          <p:spPr>
            <a:xfrm>
              <a:off x="6696488" y="3391700"/>
              <a:ext cx="2124000" cy="92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Roboto"/>
                  <a:ea typeface="Roboto"/>
                  <a:cs typeface="Roboto"/>
                  <a:sym typeface="Roboto"/>
                </a:rPr>
                <a:t>Remove punctuation and stopwords</a:t>
              </a:r>
              <a:endParaRPr sz="1200" b="1">
                <a:latin typeface="Roboto"/>
                <a:ea typeface="Roboto"/>
                <a:cs typeface="Roboto"/>
                <a:sym typeface="Roboto"/>
              </a:endParaRPr>
            </a:p>
            <a:p>
              <a:pPr marL="0" lvl="0" indent="0" algn="l" rtl="0">
                <a:spcBef>
                  <a:spcPts val="0"/>
                </a:spcBef>
                <a:spcAft>
                  <a:spcPts val="0"/>
                </a:spcAft>
                <a:buNone/>
              </a:pPr>
              <a:endParaRPr sz="800" b="1">
                <a:latin typeface="Roboto"/>
                <a:ea typeface="Roboto"/>
                <a:cs typeface="Roboto"/>
                <a:sym typeface="Roboto"/>
              </a:endParaRPr>
            </a:p>
            <a:p>
              <a:pPr marL="0" lvl="0" indent="0" algn="l" rtl="0">
                <a:spcBef>
                  <a:spcPts val="0"/>
                </a:spcBef>
                <a:spcAft>
                  <a:spcPts val="1600"/>
                </a:spcAft>
                <a:buNone/>
              </a:pPr>
              <a:r>
                <a:rPr lang="en" sz="800">
                  <a:solidFill>
                    <a:srgbClr val="212121"/>
                  </a:solidFill>
                  <a:highlight>
                    <a:srgbClr val="FFFFFF"/>
                  </a:highlight>
                  <a:latin typeface="Open Sans"/>
                  <a:ea typeface="Open Sans"/>
                  <a:cs typeface="Open Sans"/>
                  <a:sym typeface="Open Sans"/>
                </a:rPr>
                <a:t>Stopwords are modified to exclude some negated helping verbs</a:t>
              </a:r>
              <a:endParaRPr sz="800" b="1">
                <a:latin typeface="Open Sans"/>
                <a:ea typeface="Open Sans"/>
                <a:cs typeface="Open Sans"/>
                <a:sym typeface="Open Sans"/>
              </a:endParaRPr>
            </a:p>
          </p:txBody>
        </p:sp>
      </p:grpSp>
      <p:grpSp>
        <p:nvGrpSpPr>
          <p:cNvPr id="193" name="Google Shape;193;p32"/>
          <p:cNvGrpSpPr/>
          <p:nvPr/>
        </p:nvGrpSpPr>
        <p:grpSpPr>
          <a:xfrm>
            <a:off x="5209838" y="1242975"/>
            <a:ext cx="3610650" cy="924600"/>
            <a:chOff x="5209838" y="1242975"/>
            <a:chExt cx="3610650" cy="924600"/>
          </a:xfrm>
        </p:grpSpPr>
        <p:sp>
          <p:nvSpPr>
            <p:cNvPr id="194" name="Google Shape;194;p32"/>
            <p:cNvSpPr txBox="1"/>
            <p:nvPr/>
          </p:nvSpPr>
          <p:spPr>
            <a:xfrm>
              <a:off x="6696488" y="1242975"/>
              <a:ext cx="2124000" cy="92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Roboto"/>
                  <a:ea typeface="Roboto"/>
                  <a:cs typeface="Roboto"/>
                  <a:sym typeface="Roboto"/>
                </a:rPr>
                <a:t>Remove numeric values</a:t>
              </a:r>
              <a:endParaRPr sz="1200" b="1">
                <a:latin typeface="Roboto"/>
                <a:ea typeface="Roboto"/>
                <a:cs typeface="Roboto"/>
                <a:sym typeface="Roboto"/>
              </a:endParaRPr>
            </a:p>
            <a:p>
              <a:pPr marL="0" lvl="0" indent="0" algn="l" rtl="0">
                <a:spcBef>
                  <a:spcPts val="0"/>
                </a:spcBef>
                <a:spcAft>
                  <a:spcPts val="0"/>
                </a:spcAft>
                <a:buNone/>
              </a:pPr>
              <a:endParaRPr sz="800" b="1">
                <a:latin typeface="Roboto"/>
                <a:ea typeface="Roboto"/>
                <a:cs typeface="Roboto"/>
                <a:sym typeface="Roboto"/>
              </a:endParaRPr>
            </a:p>
            <a:p>
              <a:pPr marL="0" lvl="0" indent="0" algn="l" rtl="0">
                <a:spcBef>
                  <a:spcPts val="0"/>
                </a:spcBef>
                <a:spcAft>
                  <a:spcPts val="1600"/>
                </a:spcAft>
                <a:buNone/>
              </a:pPr>
              <a:r>
                <a:rPr lang="en" sz="800">
                  <a:latin typeface="Roboto"/>
                  <a:ea typeface="Roboto"/>
                  <a:cs typeface="Roboto"/>
                  <a:sym typeface="Roboto"/>
                </a:rPr>
                <a:t>Many news articles will contain numeric data as part of the story?</a:t>
              </a:r>
              <a:endParaRPr sz="800" b="1">
                <a:latin typeface="Roboto"/>
                <a:ea typeface="Roboto"/>
                <a:cs typeface="Roboto"/>
                <a:sym typeface="Roboto"/>
              </a:endParaRPr>
            </a:p>
          </p:txBody>
        </p:sp>
        <p:cxnSp>
          <p:nvCxnSpPr>
            <p:cNvPr id="195" name="Google Shape;195;p32"/>
            <p:cNvCxnSpPr/>
            <p:nvPr/>
          </p:nvCxnSpPr>
          <p:spPr>
            <a:xfrm>
              <a:off x="5209838" y="1654113"/>
              <a:ext cx="1286700" cy="0"/>
            </a:xfrm>
            <a:prstGeom prst="straightConnector1">
              <a:avLst/>
            </a:prstGeom>
            <a:noFill/>
            <a:ln w="9525" cap="flat" cmpd="sng">
              <a:solidFill>
                <a:srgbClr val="155B54"/>
              </a:solidFill>
              <a:prstDash val="solid"/>
              <a:round/>
              <a:headEnd type="none" w="sm" len="sm"/>
              <a:tailEnd type="oval" w="med" len="med"/>
            </a:ln>
          </p:spPr>
        </p:cxnSp>
      </p:grpSp>
      <p:grpSp>
        <p:nvGrpSpPr>
          <p:cNvPr id="196" name="Google Shape;196;p32"/>
          <p:cNvGrpSpPr/>
          <p:nvPr/>
        </p:nvGrpSpPr>
        <p:grpSpPr>
          <a:xfrm>
            <a:off x="5610288" y="2313350"/>
            <a:ext cx="3210200" cy="924600"/>
            <a:chOff x="5610288" y="2313350"/>
            <a:chExt cx="3210200" cy="924600"/>
          </a:xfrm>
        </p:grpSpPr>
        <p:cxnSp>
          <p:nvCxnSpPr>
            <p:cNvPr id="197" name="Google Shape;197;p32"/>
            <p:cNvCxnSpPr/>
            <p:nvPr/>
          </p:nvCxnSpPr>
          <p:spPr>
            <a:xfrm>
              <a:off x="5610288" y="2775650"/>
              <a:ext cx="886200" cy="0"/>
            </a:xfrm>
            <a:prstGeom prst="straightConnector1">
              <a:avLst/>
            </a:prstGeom>
            <a:noFill/>
            <a:ln w="9525" cap="flat" cmpd="sng">
              <a:solidFill>
                <a:srgbClr val="1B786E"/>
              </a:solidFill>
              <a:prstDash val="solid"/>
              <a:round/>
              <a:headEnd type="none" w="sm" len="sm"/>
              <a:tailEnd type="oval" w="med" len="med"/>
            </a:ln>
          </p:spPr>
        </p:cxnSp>
        <p:sp>
          <p:nvSpPr>
            <p:cNvPr id="198" name="Google Shape;198;p32"/>
            <p:cNvSpPr txBox="1"/>
            <p:nvPr/>
          </p:nvSpPr>
          <p:spPr>
            <a:xfrm>
              <a:off x="6696488" y="2313350"/>
              <a:ext cx="2124000" cy="92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Roboto"/>
                  <a:ea typeface="Roboto"/>
                  <a:cs typeface="Roboto"/>
                  <a:sym typeface="Roboto"/>
                </a:rPr>
                <a:t>Lemmatize</a:t>
              </a:r>
              <a:endParaRPr sz="1200" b="1">
                <a:latin typeface="Roboto"/>
                <a:ea typeface="Roboto"/>
                <a:cs typeface="Roboto"/>
                <a:sym typeface="Roboto"/>
              </a:endParaRPr>
            </a:p>
            <a:p>
              <a:pPr marL="0" lvl="0" indent="0" algn="l" rtl="0">
                <a:spcBef>
                  <a:spcPts val="0"/>
                </a:spcBef>
                <a:spcAft>
                  <a:spcPts val="0"/>
                </a:spcAft>
                <a:buNone/>
              </a:pPr>
              <a:endParaRPr sz="800" b="1">
                <a:latin typeface="Roboto"/>
                <a:ea typeface="Roboto"/>
                <a:cs typeface="Roboto"/>
                <a:sym typeface="Roboto"/>
              </a:endParaRPr>
            </a:p>
            <a:p>
              <a:pPr marL="0" lvl="0" indent="0" algn="l" rtl="0">
                <a:spcBef>
                  <a:spcPts val="0"/>
                </a:spcBef>
                <a:spcAft>
                  <a:spcPts val="1600"/>
                </a:spcAft>
                <a:buNone/>
              </a:pPr>
              <a:r>
                <a:rPr lang="en" sz="800">
                  <a:latin typeface="Roboto"/>
                  <a:ea typeface="Roboto"/>
                  <a:cs typeface="Roboto"/>
                  <a:sym typeface="Roboto"/>
                </a:rPr>
                <a:t>Preferred over stemming</a:t>
              </a:r>
              <a:endParaRPr sz="800" b="1">
                <a:latin typeface="Roboto"/>
                <a:ea typeface="Roboto"/>
                <a:cs typeface="Roboto"/>
                <a:sym typeface="Roboto"/>
              </a:endParaRPr>
            </a:p>
          </p:txBody>
        </p:sp>
      </p:grpSp>
      <p:grpSp>
        <p:nvGrpSpPr>
          <p:cNvPr id="199" name="Google Shape;199;p32"/>
          <p:cNvGrpSpPr/>
          <p:nvPr/>
        </p:nvGrpSpPr>
        <p:grpSpPr>
          <a:xfrm>
            <a:off x="2601236" y="654951"/>
            <a:ext cx="3922200" cy="3915924"/>
            <a:chOff x="2610905" y="610653"/>
            <a:chExt cx="3922200" cy="3922200"/>
          </a:xfrm>
        </p:grpSpPr>
        <p:sp>
          <p:nvSpPr>
            <p:cNvPr id="200" name="Google Shape;200;p32"/>
            <p:cNvSpPr/>
            <p:nvPr/>
          </p:nvSpPr>
          <p:spPr>
            <a:xfrm rot="-4980021">
              <a:off x="3204123" y="1186472"/>
              <a:ext cx="2771960" cy="2771960"/>
            </a:xfrm>
            <a:prstGeom prst="blockArc">
              <a:avLst>
                <a:gd name="adj1" fmla="val 12602522"/>
                <a:gd name="adj2" fmla="val 16867657"/>
                <a:gd name="adj3" fmla="val 20844"/>
              </a:avLst>
            </a:prstGeom>
            <a:solidFill>
              <a:srgbClr val="1F88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2"/>
            <p:cNvSpPr/>
            <p:nvPr/>
          </p:nvSpPr>
          <p:spPr>
            <a:xfrm rot="7920309">
              <a:off x="3183402" y="1183149"/>
              <a:ext cx="2777207" cy="2777207"/>
            </a:xfrm>
            <a:prstGeom prst="blockArc">
              <a:avLst>
                <a:gd name="adj1" fmla="val 12602522"/>
                <a:gd name="adj2" fmla="val 16867657"/>
                <a:gd name="adj3" fmla="val 20844"/>
              </a:avLst>
            </a:prstGeom>
            <a:solidFill>
              <a:srgbClr val="1B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2"/>
            <p:cNvSpPr/>
            <p:nvPr/>
          </p:nvSpPr>
          <p:spPr>
            <a:xfrm rot="3600063">
              <a:off x="3186335" y="1195681"/>
              <a:ext cx="2777488" cy="2777488"/>
            </a:xfrm>
            <a:prstGeom prst="blockArc">
              <a:avLst>
                <a:gd name="adj1" fmla="val 12602522"/>
                <a:gd name="adj2" fmla="val 16867657"/>
                <a:gd name="adj3" fmla="val 20844"/>
              </a:avLst>
            </a:prstGeom>
            <a:solidFill>
              <a:srgbClr val="155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2"/>
            <p:cNvSpPr/>
            <p:nvPr/>
          </p:nvSpPr>
          <p:spPr>
            <a:xfrm rot="4024705">
              <a:off x="5326681" y="1940898"/>
              <a:ext cx="578477" cy="579147"/>
            </a:xfrm>
            <a:prstGeom prst="pie">
              <a:avLst>
                <a:gd name="adj1" fmla="val 6190354"/>
                <a:gd name="adj2" fmla="val 14996165"/>
              </a:avLst>
            </a:prstGeom>
            <a:solidFill>
              <a:srgbClr val="1B786E"/>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2"/>
            <p:cNvSpPr/>
            <p:nvPr/>
          </p:nvSpPr>
          <p:spPr>
            <a:xfrm rot="-6816027">
              <a:off x="5326729" y="1940918"/>
              <a:ext cx="578485" cy="579035"/>
            </a:xfrm>
            <a:prstGeom prst="pie">
              <a:avLst>
                <a:gd name="adj1" fmla="val 4028252"/>
                <a:gd name="adj2" fmla="val 17183677"/>
              </a:avLst>
            </a:prstGeom>
            <a:solidFill>
              <a:srgbClr val="1B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2"/>
            <p:cNvSpPr/>
            <p:nvPr/>
          </p:nvSpPr>
          <p:spPr>
            <a:xfrm rot="-9359762">
              <a:off x="3193941" y="1176205"/>
              <a:ext cx="2777287" cy="2777287"/>
            </a:xfrm>
            <a:prstGeom prst="blockArc">
              <a:avLst>
                <a:gd name="adj1" fmla="val 12602522"/>
                <a:gd name="adj2" fmla="val 16867657"/>
                <a:gd name="adj3" fmla="val 20844"/>
              </a:avLst>
            </a:prstGeom>
            <a:solidFill>
              <a:srgbClr val="1D7E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2"/>
            <p:cNvSpPr/>
            <p:nvPr/>
          </p:nvSpPr>
          <p:spPr>
            <a:xfrm rot="-8936366">
              <a:off x="3659126" y="3173505"/>
              <a:ext cx="578551" cy="578963"/>
            </a:xfrm>
            <a:prstGeom prst="pie">
              <a:avLst>
                <a:gd name="adj1" fmla="val 6190354"/>
                <a:gd name="adj2" fmla="val 14996165"/>
              </a:avLst>
            </a:prstGeom>
            <a:solidFill>
              <a:srgbClr val="1F887E"/>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2"/>
            <p:cNvSpPr/>
            <p:nvPr/>
          </p:nvSpPr>
          <p:spPr>
            <a:xfrm rot="1824498">
              <a:off x="3659375" y="3173497"/>
              <a:ext cx="578475" cy="578885"/>
            </a:xfrm>
            <a:prstGeom prst="pie">
              <a:avLst>
                <a:gd name="adj1" fmla="val 4028252"/>
                <a:gd name="adj2" fmla="val 17183677"/>
              </a:avLst>
            </a:prstGeom>
            <a:solidFill>
              <a:srgbClr val="1F88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2"/>
            <p:cNvSpPr/>
            <p:nvPr/>
          </p:nvSpPr>
          <p:spPr>
            <a:xfrm rot="-600092">
              <a:off x="3198852" y="1195456"/>
              <a:ext cx="2777611" cy="2777611"/>
            </a:xfrm>
            <a:prstGeom prst="blockArc">
              <a:avLst>
                <a:gd name="adj1" fmla="val 12513247"/>
                <a:gd name="adj2" fmla="val 16867657"/>
                <a:gd name="adj3" fmla="val 20844"/>
              </a:avLst>
            </a:prstGeom>
            <a:solidFill>
              <a:srgbClr val="249C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2"/>
            <p:cNvSpPr/>
            <p:nvPr/>
          </p:nvSpPr>
          <p:spPr>
            <a:xfrm rot="-176551">
              <a:off x="4312105" y="1195442"/>
              <a:ext cx="578563" cy="579162"/>
            </a:xfrm>
            <a:prstGeom prst="pie">
              <a:avLst>
                <a:gd name="adj1" fmla="val 6190354"/>
                <a:gd name="adj2" fmla="val 14996165"/>
              </a:avLst>
            </a:prstGeom>
            <a:solidFill>
              <a:srgbClr val="155B54"/>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2"/>
            <p:cNvSpPr/>
            <p:nvPr/>
          </p:nvSpPr>
          <p:spPr>
            <a:xfrm rot="10584085">
              <a:off x="4312088" y="1195622"/>
              <a:ext cx="578340" cy="578939"/>
            </a:xfrm>
            <a:prstGeom prst="pie">
              <a:avLst>
                <a:gd name="adj1" fmla="val 4028252"/>
                <a:gd name="adj2" fmla="val 17183677"/>
              </a:avLst>
            </a:prstGeom>
            <a:solidFill>
              <a:srgbClr val="155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2"/>
            <p:cNvSpPr/>
            <p:nvPr/>
          </p:nvSpPr>
          <p:spPr>
            <a:xfrm rot="8344778">
              <a:off x="4940929" y="3162886"/>
              <a:ext cx="578465" cy="578888"/>
            </a:xfrm>
            <a:prstGeom prst="pie">
              <a:avLst>
                <a:gd name="adj1" fmla="val 6190354"/>
                <a:gd name="adj2" fmla="val 14996165"/>
              </a:avLst>
            </a:prstGeom>
            <a:solidFill>
              <a:srgbClr val="1D7E74"/>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2"/>
            <p:cNvSpPr/>
            <p:nvPr/>
          </p:nvSpPr>
          <p:spPr>
            <a:xfrm rot="-2495643">
              <a:off x="4941000" y="3162728"/>
              <a:ext cx="578445" cy="579093"/>
            </a:xfrm>
            <a:prstGeom prst="pie">
              <a:avLst>
                <a:gd name="adj1" fmla="val 4028252"/>
                <a:gd name="adj2" fmla="val 17183677"/>
              </a:avLst>
            </a:prstGeom>
            <a:solidFill>
              <a:srgbClr val="1D7E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2"/>
            <p:cNvSpPr/>
            <p:nvPr/>
          </p:nvSpPr>
          <p:spPr>
            <a:xfrm rot="-4556960">
              <a:off x="3257335" y="1939059"/>
              <a:ext cx="578302" cy="578957"/>
            </a:xfrm>
            <a:prstGeom prst="pie">
              <a:avLst>
                <a:gd name="adj1" fmla="val 6190354"/>
                <a:gd name="adj2" fmla="val 14996165"/>
              </a:avLst>
            </a:prstGeom>
            <a:solidFill>
              <a:srgbClr val="249C90"/>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2"/>
            <p:cNvSpPr/>
            <p:nvPr/>
          </p:nvSpPr>
          <p:spPr>
            <a:xfrm rot="6204541">
              <a:off x="3257468" y="1938977"/>
              <a:ext cx="578264" cy="578917"/>
            </a:xfrm>
            <a:prstGeom prst="pie">
              <a:avLst>
                <a:gd name="adj1" fmla="val 4028252"/>
                <a:gd name="adj2" fmla="val 17183677"/>
              </a:avLst>
            </a:prstGeom>
            <a:solidFill>
              <a:srgbClr val="249C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2"/>
            <p:cNvSpPr txBox="1"/>
            <p:nvPr/>
          </p:nvSpPr>
          <p:spPr>
            <a:xfrm>
              <a:off x="4341900" y="1271896"/>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05</a:t>
              </a:r>
              <a:endParaRPr sz="1600" b="1">
                <a:solidFill>
                  <a:srgbClr val="FFFFFF"/>
                </a:solidFill>
                <a:latin typeface="Roboto"/>
                <a:ea typeface="Roboto"/>
                <a:cs typeface="Roboto"/>
                <a:sym typeface="Roboto"/>
              </a:endParaRPr>
            </a:p>
          </p:txBody>
        </p:sp>
        <p:sp>
          <p:nvSpPr>
            <p:cNvPr id="216" name="Google Shape;216;p32"/>
            <p:cNvSpPr txBox="1"/>
            <p:nvPr/>
          </p:nvSpPr>
          <p:spPr>
            <a:xfrm>
              <a:off x="3274219" y="2018364"/>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01</a:t>
              </a:r>
              <a:endParaRPr sz="1600" b="1">
                <a:solidFill>
                  <a:srgbClr val="FFFFFF"/>
                </a:solidFill>
                <a:latin typeface="Roboto"/>
                <a:ea typeface="Roboto"/>
                <a:cs typeface="Roboto"/>
                <a:sym typeface="Roboto"/>
              </a:endParaRPr>
            </a:p>
          </p:txBody>
        </p:sp>
        <p:sp>
          <p:nvSpPr>
            <p:cNvPr id="217" name="Google Shape;217;p32"/>
            <p:cNvSpPr txBox="1"/>
            <p:nvPr/>
          </p:nvSpPr>
          <p:spPr>
            <a:xfrm>
              <a:off x="3685317" y="3247321"/>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02</a:t>
              </a:r>
              <a:endParaRPr sz="1600" b="1">
                <a:solidFill>
                  <a:srgbClr val="FFFFFF"/>
                </a:solidFill>
                <a:latin typeface="Roboto"/>
                <a:ea typeface="Roboto"/>
                <a:cs typeface="Roboto"/>
                <a:sym typeface="Roboto"/>
              </a:endParaRPr>
            </a:p>
          </p:txBody>
        </p:sp>
        <p:sp>
          <p:nvSpPr>
            <p:cNvPr id="218" name="Google Shape;218;p32"/>
            <p:cNvSpPr txBox="1"/>
            <p:nvPr/>
          </p:nvSpPr>
          <p:spPr>
            <a:xfrm>
              <a:off x="4955323" y="3247321"/>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03</a:t>
              </a:r>
              <a:endParaRPr sz="1600" b="1">
                <a:solidFill>
                  <a:srgbClr val="FFFFFF"/>
                </a:solidFill>
                <a:latin typeface="Roboto"/>
                <a:ea typeface="Roboto"/>
                <a:cs typeface="Roboto"/>
                <a:sym typeface="Roboto"/>
              </a:endParaRPr>
            </a:p>
          </p:txBody>
        </p:sp>
        <p:sp>
          <p:nvSpPr>
            <p:cNvPr id="219" name="Google Shape;219;p32"/>
            <p:cNvSpPr txBox="1"/>
            <p:nvPr/>
          </p:nvSpPr>
          <p:spPr>
            <a:xfrm>
              <a:off x="5364737" y="2018364"/>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04</a:t>
              </a:r>
              <a:endParaRPr sz="1600" b="1">
                <a:solidFill>
                  <a:srgbClr val="FFFFFF"/>
                </a:solidFill>
                <a:latin typeface="Roboto"/>
                <a:ea typeface="Roboto"/>
                <a:cs typeface="Roboto"/>
                <a:sym typeface="Roboto"/>
              </a:endParaRPr>
            </a:p>
          </p:txBody>
        </p:sp>
      </p:grpSp>
      <p:sp>
        <p:nvSpPr>
          <p:cNvPr id="220" name="Google Shape;220;p32"/>
          <p:cNvSpPr txBox="1"/>
          <p:nvPr/>
        </p:nvSpPr>
        <p:spPr>
          <a:xfrm>
            <a:off x="1325925" y="2187888"/>
            <a:ext cx="676200" cy="1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Open Sans"/>
                <a:ea typeface="Open Sans"/>
                <a:cs typeface="Open Sans"/>
                <a:sym typeface="Open Sans"/>
              </a:rPr>
              <a:t>Tokenize</a:t>
            </a:r>
            <a:endParaRPr sz="900">
              <a:latin typeface="Open Sans"/>
              <a:ea typeface="Open Sans"/>
              <a:cs typeface="Open Sans"/>
              <a:sym typeface="Open Sans"/>
            </a:endParaRPr>
          </a:p>
        </p:txBody>
      </p:sp>
      <p:sp>
        <p:nvSpPr>
          <p:cNvPr id="221" name="Google Shape;221;p32"/>
          <p:cNvSpPr/>
          <p:nvPr/>
        </p:nvSpPr>
        <p:spPr>
          <a:xfrm>
            <a:off x="1576125" y="2006700"/>
            <a:ext cx="175800" cy="181200"/>
          </a:xfrm>
          <a:prstGeom prst="down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2"/>
          <p:cNvSpPr/>
          <p:nvPr/>
        </p:nvSpPr>
        <p:spPr>
          <a:xfrm>
            <a:off x="1576125" y="2417013"/>
            <a:ext cx="175800" cy="181200"/>
          </a:xfrm>
          <a:prstGeom prst="down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3"/>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650">
                <a:solidFill>
                  <a:srgbClr val="263238"/>
                </a:solidFill>
                <a:latin typeface="Consolas"/>
                <a:ea typeface="Consolas"/>
                <a:cs typeface="Consolas"/>
                <a:sym typeface="Consolas"/>
              </a:rPr>
              <a:t>(CNN) -- The 54 men and 14 boys rescued after being found chained this week at an Islamic religious school in Pakistan have been reunited with their families or placed in shelters, authorities said.</a:t>
            </a:r>
            <a:endParaRPr sz="650">
              <a:solidFill>
                <a:srgbClr val="263238"/>
              </a:solidFill>
              <a:latin typeface="Consolas"/>
              <a:ea typeface="Consolas"/>
              <a:cs typeface="Consolas"/>
              <a:sym typeface="Consolas"/>
            </a:endParaRPr>
          </a:p>
          <a:p>
            <a:pPr marL="0" lvl="0" indent="0" algn="l" rtl="0">
              <a:lnSpc>
                <a:spcPct val="150000"/>
              </a:lnSpc>
              <a:spcBef>
                <a:spcPts val="0"/>
              </a:spcBef>
              <a:spcAft>
                <a:spcPts val="0"/>
              </a:spcAft>
              <a:buNone/>
            </a:pPr>
            <a:r>
              <a:rPr lang="en" sz="650">
                <a:solidFill>
                  <a:srgbClr val="263238"/>
                </a:solidFill>
                <a:latin typeface="Consolas"/>
                <a:ea typeface="Consolas"/>
                <a:cs typeface="Consolas"/>
                <a:sym typeface="Consolas"/>
              </a:rPr>
              <a:t>The group was discovered in an underground room with heavy chains linking them together.</a:t>
            </a:r>
            <a:endParaRPr sz="650">
              <a:solidFill>
                <a:srgbClr val="263238"/>
              </a:solidFill>
              <a:latin typeface="Consolas"/>
              <a:ea typeface="Consolas"/>
              <a:cs typeface="Consolas"/>
              <a:sym typeface="Consolas"/>
            </a:endParaRPr>
          </a:p>
          <a:p>
            <a:pPr marL="0" lvl="0" indent="0" algn="l" rtl="0">
              <a:lnSpc>
                <a:spcPct val="150000"/>
              </a:lnSpc>
              <a:spcBef>
                <a:spcPts val="0"/>
              </a:spcBef>
              <a:spcAft>
                <a:spcPts val="0"/>
              </a:spcAft>
              <a:buNone/>
            </a:pPr>
            <a:r>
              <a:rPr lang="en" sz="650">
                <a:solidFill>
                  <a:srgbClr val="263238"/>
                </a:solidFill>
                <a:latin typeface="Consolas"/>
                <a:ea typeface="Consolas"/>
                <a:cs typeface="Consolas"/>
                <a:sym typeface="Consolas"/>
              </a:rPr>
              <a:t>The school, Al-Arabiya Aloom Jamia Masjid Zikirya, which also was a drug rehab clinic, is in Sohrab Goth, a suburb of Gadap in Karachi.</a:t>
            </a:r>
            <a:endParaRPr sz="650">
              <a:solidFill>
                <a:srgbClr val="263238"/>
              </a:solidFill>
              <a:latin typeface="Consolas"/>
              <a:ea typeface="Consolas"/>
              <a:cs typeface="Consolas"/>
              <a:sym typeface="Consolas"/>
            </a:endParaRPr>
          </a:p>
          <a:p>
            <a:pPr marL="0" lvl="0" indent="0" algn="l" rtl="0">
              <a:lnSpc>
                <a:spcPct val="150000"/>
              </a:lnSpc>
              <a:spcBef>
                <a:spcPts val="0"/>
              </a:spcBef>
              <a:spcAft>
                <a:spcPts val="0"/>
              </a:spcAft>
              <a:buNone/>
            </a:pPr>
            <a:r>
              <a:rPr lang="en" sz="650">
                <a:solidFill>
                  <a:srgbClr val="263238"/>
                </a:solidFill>
                <a:latin typeface="Consolas"/>
                <a:ea typeface="Consolas"/>
                <a:cs typeface="Consolas"/>
                <a:sym typeface="Consolas"/>
              </a:rPr>
              <a:t>All 14 boys were returned to their families, senior police official Ahsanullah Marwat told CNN.</a:t>
            </a:r>
            <a:endParaRPr sz="650">
              <a:solidFill>
                <a:srgbClr val="263238"/>
              </a:solidFill>
              <a:latin typeface="Consolas"/>
              <a:ea typeface="Consolas"/>
              <a:cs typeface="Consolas"/>
              <a:sym typeface="Consolas"/>
            </a:endParaRPr>
          </a:p>
          <a:p>
            <a:pPr marL="0" lvl="0" indent="0" algn="l" rtl="0">
              <a:lnSpc>
                <a:spcPct val="150000"/>
              </a:lnSpc>
              <a:spcBef>
                <a:spcPts val="0"/>
              </a:spcBef>
              <a:spcAft>
                <a:spcPts val="0"/>
              </a:spcAft>
              <a:buNone/>
            </a:pPr>
            <a:r>
              <a:rPr lang="en" sz="650">
                <a:solidFill>
                  <a:srgbClr val="263238"/>
                </a:solidFill>
                <a:latin typeface="Consolas"/>
                <a:ea typeface="Consolas"/>
                <a:cs typeface="Consolas"/>
                <a:sym typeface="Consolas"/>
              </a:rPr>
              <a:t>Of the adults, 47 had been released to their families, and seven were handed over to a shelter for the homeless, he said.</a:t>
            </a:r>
            <a:endParaRPr sz="650">
              <a:solidFill>
                <a:srgbClr val="263238"/>
              </a:solidFill>
              <a:latin typeface="Consolas"/>
              <a:ea typeface="Consolas"/>
              <a:cs typeface="Consolas"/>
              <a:sym typeface="Consolas"/>
            </a:endParaRPr>
          </a:p>
          <a:p>
            <a:pPr marL="0" lvl="0" indent="0" algn="l" rtl="0">
              <a:lnSpc>
                <a:spcPct val="150000"/>
              </a:lnSpc>
              <a:spcBef>
                <a:spcPts val="0"/>
              </a:spcBef>
              <a:spcAft>
                <a:spcPts val="0"/>
              </a:spcAft>
              <a:buNone/>
            </a:pPr>
            <a:r>
              <a:rPr lang="en" sz="650">
                <a:solidFill>
                  <a:srgbClr val="263238"/>
                </a:solidFill>
                <a:latin typeface="Consolas"/>
                <a:ea typeface="Consolas"/>
                <a:cs typeface="Consolas"/>
                <a:sym typeface="Consolas"/>
              </a:rPr>
              <a:t>Three people who worked at the facility were arrested, but the four men who ran the place were still at large, Marwat said.</a:t>
            </a:r>
            <a:endParaRPr sz="650">
              <a:solidFill>
                <a:srgbClr val="263238"/>
              </a:solidFill>
              <a:latin typeface="Consolas"/>
              <a:ea typeface="Consolas"/>
              <a:cs typeface="Consolas"/>
              <a:sym typeface="Consolas"/>
            </a:endParaRPr>
          </a:p>
          <a:p>
            <a:pPr marL="0" lvl="0" indent="0" algn="l" rtl="0">
              <a:lnSpc>
                <a:spcPct val="150000"/>
              </a:lnSpc>
              <a:spcBef>
                <a:spcPts val="0"/>
              </a:spcBef>
              <a:spcAft>
                <a:spcPts val="0"/>
              </a:spcAft>
              <a:buNone/>
            </a:pPr>
            <a:r>
              <a:rPr lang="en" sz="650">
                <a:solidFill>
                  <a:srgbClr val="263238"/>
                </a:solidFill>
                <a:latin typeface="Consolas"/>
                <a:ea typeface="Consolas"/>
                <a:cs typeface="Consolas"/>
                <a:sym typeface="Consolas"/>
              </a:rPr>
              <a:t>Officials said the facility was part madrassa and part drug-rehab facility, and the captives were chained at night apparently to prevent their escape.</a:t>
            </a:r>
            <a:endParaRPr sz="650">
              <a:solidFill>
                <a:srgbClr val="263238"/>
              </a:solidFill>
              <a:latin typeface="Consolas"/>
              <a:ea typeface="Consolas"/>
              <a:cs typeface="Consolas"/>
              <a:sym typeface="Consolas"/>
            </a:endParaRPr>
          </a:p>
          <a:p>
            <a:pPr marL="0" lvl="0" indent="0" algn="l" rtl="0">
              <a:lnSpc>
                <a:spcPct val="150000"/>
              </a:lnSpc>
              <a:spcBef>
                <a:spcPts val="0"/>
              </a:spcBef>
              <a:spcAft>
                <a:spcPts val="0"/>
              </a:spcAft>
              <a:buNone/>
            </a:pPr>
            <a:r>
              <a:rPr lang="en" sz="650">
                <a:solidFill>
                  <a:srgbClr val="263238"/>
                </a:solidFill>
                <a:latin typeface="Consolas"/>
                <a:ea typeface="Consolas"/>
                <a:cs typeface="Consolas"/>
                <a:sym typeface="Consolas"/>
              </a:rPr>
              <a:t>"The operation was successful, and we plan on continuing our work to ensure that places like this are shut down," Marwat said. Many of the captives told police their families sent them there because they were recovering drug addicts. During the day, they worked and did religious studies. But the future of the rescued children was unclear.</a:t>
            </a:r>
            <a:endParaRPr sz="650">
              <a:solidFill>
                <a:srgbClr val="263238"/>
              </a:solidFill>
              <a:latin typeface="Consolas"/>
              <a:ea typeface="Consolas"/>
              <a:cs typeface="Consolas"/>
              <a:sym typeface="Consolas"/>
            </a:endParaRPr>
          </a:p>
          <a:p>
            <a:pPr marL="0" lvl="0" indent="0" algn="l" rtl="0">
              <a:lnSpc>
                <a:spcPct val="150000"/>
              </a:lnSpc>
              <a:spcBef>
                <a:spcPts val="0"/>
              </a:spcBef>
              <a:spcAft>
                <a:spcPts val="0"/>
              </a:spcAft>
              <a:buNone/>
            </a:pPr>
            <a:r>
              <a:rPr lang="en" sz="650">
                <a:solidFill>
                  <a:srgbClr val="263238"/>
                </a:solidFill>
                <a:latin typeface="Consolas"/>
                <a:ea typeface="Consolas"/>
                <a:cs typeface="Consolas"/>
                <a:sym typeface="Consolas"/>
              </a:rPr>
              <a:t>One woman told a local television station that she was willing to pay the police to keep her troublesome child.</a:t>
            </a:r>
            <a:endParaRPr sz="650">
              <a:solidFill>
                <a:srgbClr val="263238"/>
              </a:solidFill>
              <a:latin typeface="Consolas"/>
              <a:ea typeface="Consolas"/>
              <a:cs typeface="Consolas"/>
              <a:sym typeface="Consolas"/>
            </a:endParaRPr>
          </a:p>
          <a:p>
            <a:pPr marL="0" lvl="0" indent="0" algn="l" rtl="0">
              <a:lnSpc>
                <a:spcPct val="150000"/>
              </a:lnSpc>
              <a:spcBef>
                <a:spcPts val="0"/>
              </a:spcBef>
              <a:spcAft>
                <a:spcPts val="0"/>
              </a:spcAft>
              <a:buNone/>
            </a:pPr>
            <a:r>
              <a:rPr lang="en" sz="650">
                <a:solidFill>
                  <a:srgbClr val="263238"/>
                </a:solidFill>
                <a:latin typeface="Consolas"/>
                <a:ea typeface="Consolas"/>
                <a:cs typeface="Consolas"/>
                <a:sym typeface="Consolas"/>
              </a:rPr>
              <a:t>She said she would rather have the facility remain open, regardless of how it treated the children.</a:t>
            </a:r>
            <a:endParaRPr sz="650">
              <a:solidFill>
                <a:srgbClr val="263238"/>
              </a:solidFill>
              <a:latin typeface="Consolas"/>
              <a:ea typeface="Consolas"/>
              <a:cs typeface="Consolas"/>
              <a:sym typeface="Consolas"/>
            </a:endParaRPr>
          </a:p>
          <a:p>
            <a:pPr marL="0" lvl="0" indent="0" algn="l" rtl="0">
              <a:lnSpc>
                <a:spcPct val="150000"/>
              </a:lnSpc>
              <a:spcBef>
                <a:spcPts val="0"/>
              </a:spcBef>
              <a:spcAft>
                <a:spcPts val="0"/>
              </a:spcAft>
              <a:buNone/>
            </a:pPr>
            <a:r>
              <a:rPr lang="en" sz="650">
                <a:solidFill>
                  <a:srgbClr val="263238"/>
                </a:solidFill>
                <a:latin typeface="Consolas"/>
                <a:ea typeface="Consolas"/>
                <a:cs typeface="Consolas"/>
                <a:sym typeface="Consolas"/>
              </a:rPr>
              <a:t>Many others, however, said they were in shock and disbelief over the allegations.</a:t>
            </a:r>
            <a:endParaRPr sz="650">
              <a:solidFill>
                <a:srgbClr val="263238"/>
              </a:solidFill>
              <a:latin typeface="Consolas"/>
              <a:ea typeface="Consolas"/>
              <a:cs typeface="Consolas"/>
              <a:sym typeface="Consolas"/>
            </a:endParaRPr>
          </a:p>
          <a:p>
            <a:pPr marL="0" lvl="0" indent="0" algn="l" rtl="0">
              <a:lnSpc>
                <a:spcPct val="150000"/>
              </a:lnSpc>
              <a:spcBef>
                <a:spcPts val="0"/>
              </a:spcBef>
              <a:spcAft>
                <a:spcPts val="0"/>
              </a:spcAft>
              <a:buNone/>
            </a:pPr>
            <a:r>
              <a:rPr lang="en" sz="650">
                <a:solidFill>
                  <a:srgbClr val="263238"/>
                </a:solidFill>
                <a:latin typeface="Consolas"/>
                <a:ea typeface="Consolas"/>
                <a:cs typeface="Consolas"/>
                <a:sym typeface="Consolas"/>
              </a:rPr>
              <a:t>One man complained he was deep in debt after paying the school a large amount of money to board his son.</a:t>
            </a:r>
            <a:endParaRPr sz="650">
              <a:solidFill>
                <a:srgbClr val="263238"/>
              </a:solidFill>
              <a:latin typeface="Consolas"/>
              <a:ea typeface="Consolas"/>
              <a:cs typeface="Consolas"/>
              <a:sym typeface="Consolas"/>
            </a:endParaRPr>
          </a:p>
          <a:p>
            <a:pPr marL="0" lvl="0" indent="0" algn="l" rtl="0">
              <a:lnSpc>
                <a:spcPct val="150000"/>
              </a:lnSpc>
              <a:spcBef>
                <a:spcPts val="1000"/>
              </a:spcBef>
              <a:spcAft>
                <a:spcPts val="0"/>
              </a:spcAft>
              <a:buNone/>
            </a:pPr>
            <a:r>
              <a:rPr lang="en" sz="650">
                <a:solidFill>
                  <a:srgbClr val="263238"/>
                </a:solidFill>
                <a:latin typeface="Consolas"/>
                <a:ea typeface="Consolas"/>
                <a:cs typeface="Consolas"/>
                <a:sym typeface="Consolas"/>
              </a:rPr>
              <a:t>@highlight</a:t>
            </a:r>
            <a:endParaRPr sz="650">
              <a:solidFill>
                <a:srgbClr val="263238"/>
              </a:solidFill>
              <a:latin typeface="Consolas"/>
              <a:ea typeface="Consolas"/>
              <a:cs typeface="Consolas"/>
              <a:sym typeface="Consolas"/>
            </a:endParaRPr>
          </a:p>
          <a:p>
            <a:pPr marL="0" lvl="0" indent="0" algn="l" rtl="0">
              <a:lnSpc>
                <a:spcPct val="150000"/>
              </a:lnSpc>
              <a:spcBef>
                <a:spcPts val="0"/>
              </a:spcBef>
              <a:spcAft>
                <a:spcPts val="0"/>
              </a:spcAft>
              <a:buNone/>
            </a:pPr>
            <a:r>
              <a:rPr lang="en" sz="650">
                <a:solidFill>
                  <a:srgbClr val="263238"/>
                </a:solidFill>
                <a:latin typeface="Consolas"/>
                <a:ea typeface="Consolas"/>
                <a:cs typeface="Consolas"/>
                <a:sym typeface="Consolas"/>
              </a:rPr>
              <a:t>Captive boys and men were rescued from an Islamic religious school in Pakistan</a:t>
            </a:r>
            <a:endParaRPr sz="650">
              <a:solidFill>
                <a:srgbClr val="263238"/>
              </a:solidFill>
              <a:latin typeface="Consolas"/>
              <a:ea typeface="Consolas"/>
              <a:cs typeface="Consolas"/>
              <a:sym typeface="Consolas"/>
            </a:endParaRPr>
          </a:p>
          <a:p>
            <a:pPr marL="0" lvl="0" indent="0" algn="l" rtl="0">
              <a:lnSpc>
                <a:spcPct val="150000"/>
              </a:lnSpc>
              <a:spcBef>
                <a:spcPts val="0"/>
              </a:spcBef>
              <a:spcAft>
                <a:spcPts val="0"/>
              </a:spcAft>
              <a:buNone/>
            </a:pPr>
            <a:r>
              <a:rPr lang="en" sz="650">
                <a:solidFill>
                  <a:srgbClr val="263238"/>
                </a:solidFill>
                <a:latin typeface="Consolas"/>
                <a:ea typeface="Consolas"/>
                <a:cs typeface="Consolas"/>
                <a:sym typeface="Consolas"/>
              </a:rPr>
              <a:t>@highlight</a:t>
            </a:r>
            <a:endParaRPr sz="650">
              <a:solidFill>
                <a:srgbClr val="263238"/>
              </a:solidFill>
              <a:latin typeface="Consolas"/>
              <a:ea typeface="Consolas"/>
              <a:cs typeface="Consolas"/>
              <a:sym typeface="Consolas"/>
            </a:endParaRPr>
          </a:p>
          <a:p>
            <a:pPr marL="0" lvl="0" indent="0" algn="l" rtl="0">
              <a:lnSpc>
                <a:spcPct val="150000"/>
              </a:lnSpc>
              <a:spcBef>
                <a:spcPts val="0"/>
              </a:spcBef>
              <a:spcAft>
                <a:spcPts val="0"/>
              </a:spcAft>
              <a:buNone/>
            </a:pPr>
            <a:r>
              <a:rPr lang="en" sz="650">
                <a:solidFill>
                  <a:srgbClr val="263238"/>
                </a:solidFill>
                <a:latin typeface="Consolas"/>
                <a:ea typeface="Consolas"/>
                <a:cs typeface="Consolas"/>
                <a:sym typeface="Consolas"/>
              </a:rPr>
              <a:t>They were reunited with their families this week</a:t>
            </a:r>
            <a:endParaRPr sz="650">
              <a:solidFill>
                <a:srgbClr val="263238"/>
              </a:solidFill>
              <a:latin typeface="Consolas"/>
              <a:ea typeface="Consolas"/>
              <a:cs typeface="Consolas"/>
              <a:sym typeface="Consolas"/>
            </a:endParaRPr>
          </a:p>
          <a:p>
            <a:pPr marL="0" lvl="0" indent="0" algn="l" rtl="0">
              <a:lnSpc>
                <a:spcPct val="150000"/>
              </a:lnSpc>
              <a:spcBef>
                <a:spcPts val="0"/>
              </a:spcBef>
              <a:spcAft>
                <a:spcPts val="0"/>
              </a:spcAft>
              <a:buNone/>
            </a:pPr>
            <a:r>
              <a:rPr lang="en" sz="650">
                <a:solidFill>
                  <a:srgbClr val="263238"/>
                </a:solidFill>
                <a:latin typeface="Consolas"/>
                <a:ea typeface="Consolas"/>
                <a:cs typeface="Consolas"/>
                <a:sym typeface="Consolas"/>
              </a:rPr>
              <a:t>@highlight</a:t>
            </a:r>
            <a:endParaRPr sz="650">
              <a:solidFill>
                <a:srgbClr val="263238"/>
              </a:solidFill>
              <a:latin typeface="Consolas"/>
              <a:ea typeface="Consolas"/>
              <a:cs typeface="Consolas"/>
              <a:sym typeface="Consolas"/>
            </a:endParaRPr>
          </a:p>
          <a:p>
            <a:pPr marL="0" lvl="0" indent="0" algn="l" rtl="0">
              <a:lnSpc>
                <a:spcPct val="150000"/>
              </a:lnSpc>
              <a:spcBef>
                <a:spcPts val="0"/>
              </a:spcBef>
              <a:spcAft>
                <a:spcPts val="0"/>
              </a:spcAft>
              <a:buNone/>
            </a:pPr>
            <a:r>
              <a:rPr lang="en" sz="650">
                <a:solidFill>
                  <a:srgbClr val="263238"/>
                </a:solidFill>
                <a:latin typeface="Consolas"/>
                <a:ea typeface="Consolas"/>
                <a:cs typeface="Consolas"/>
                <a:sym typeface="Consolas"/>
              </a:rPr>
              <a:t>The facility was a school and drug rehab clinic</a:t>
            </a:r>
            <a:endParaRPr sz="650">
              <a:solidFill>
                <a:srgbClr val="263238"/>
              </a:solidFill>
              <a:latin typeface="Consolas"/>
              <a:ea typeface="Consolas"/>
              <a:cs typeface="Consolas"/>
              <a:sym typeface="Consolas"/>
            </a:endParaRPr>
          </a:p>
          <a:p>
            <a:pPr marL="0" lvl="0" indent="0" algn="l" rtl="0">
              <a:lnSpc>
                <a:spcPct val="150000"/>
              </a:lnSpc>
              <a:spcBef>
                <a:spcPts val="0"/>
              </a:spcBef>
              <a:spcAft>
                <a:spcPts val="0"/>
              </a:spcAft>
              <a:buNone/>
            </a:pPr>
            <a:r>
              <a:rPr lang="en" sz="650">
                <a:solidFill>
                  <a:srgbClr val="263238"/>
                </a:solidFill>
                <a:latin typeface="Consolas"/>
                <a:ea typeface="Consolas"/>
                <a:cs typeface="Consolas"/>
                <a:sym typeface="Consolas"/>
              </a:rPr>
              <a:t>@highlight</a:t>
            </a:r>
            <a:endParaRPr sz="650">
              <a:solidFill>
                <a:srgbClr val="263238"/>
              </a:solidFill>
              <a:latin typeface="Consolas"/>
              <a:ea typeface="Consolas"/>
              <a:cs typeface="Consolas"/>
              <a:sym typeface="Consolas"/>
            </a:endParaRPr>
          </a:p>
          <a:p>
            <a:pPr marL="0" lvl="0" indent="0" algn="l" rtl="0">
              <a:lnSpc>
                <a:spcPct val="150000"/>
              </a:lnSpc>
              <a:spcBef>
                <a:spcPts val="0"/>
              </a:spcBef>
              <a:spcAft>
                <a:spcPts val="0"/>
              </a:spcAft>
              <a:buNone/>
            </a:pPr>
            <a:r>
              <a:rPr lang="en" sz="650">
                <a:solidFill>
                  <a:srgbClr val="263238"/>
                </a:solidFill>
                <a:latin typeface="Consolas"/>
                <a:ea typeface="Consolas"/>
                <a:cs typeface="Consolas"/>
                <a:sym typeface="Consolas"/>
              </a:rPr>
              <a:t>Authorities say they're searching for the owners; three others arrested at the facility</a:t>
            </a:r>
            <a:endParaRPr sz="650">
              <a:latin typeface="Consolas"/>
              <a:ea typeface="Consolas"/>
              <a:cs typeface="Consolas"/>
              <a:sym typeface="Consolas"/>
            </a:endParaRPr>
          </a:p>
        </p:txBody>
      </p:sp>
      <p:sp>
        <p:nvSpPr>
          <p:cNvPr id="228" name="Google Shape;228;p3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Sample Raw Input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Story</a:t>
            </a:r>
            <a:endParaRPr/>
          </a:p>
        </p:txBody>
      </p:sp>
      <p:sp>
        <p:nvSpPr>
          <p:cNvPr id="234" name="Google Shape;234;p34"/>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900" b="1" u="sng">
                <a:solidFill>
                  <a:srgbClr val="263238"/>
                </a:solidFill>
                <a:latin typeface="Consolas"/>
                <a:ea typeface="Consolas"/>
                <a:cs typeface="Consolas"/>
                <a:sym typeface="Consolas"/>
              </a:rPr>
              <a:t>After Splitting:</a:t>
            </a:r>
            <a:r>
              <a:rPr lang="en" sz="750">
                <a:solidFill>
                  <a:srgbClr val="263238"/>
                </a:solidFill>
                <a:latin typeface="Consolas"/>
                <a:ea typeface="Consolas"/>
                <a:cs typeface="Consolas"/>
                <a:sym typeface="Consolas"/>
              </a:rPr>
              <a:t> (CNN) -- The 54 men and 14 boys rescued after being found chained this week at an Islamic religious school in Pakistan have been reunited with their families or placed in shelters, authorities said. The group was discovered in an underground room with heavy chains linking them together. The school, Al-Arabiya Aloom Jamia Masjid Zikirya, which also was a drug rehab clinic, is in Sohrab Goth, a suburb of Gadap in Karachi. All 14 boys were returned to their families, senior police official Ahsanullah Marwat told CNN. Of the adults, 47 had been released to their families, and seven were handed over to a shelter for the homeless, he said. Three people who worked at the facility were arrested, but the four men who ran the place were still at large, Marwat said. Officials said the facility was part madrassa and part drug-rehab facility, and the captives were chained at night apparently to prevent their escape. "The operation was successful, and we plan on continuing our work to ensure that places like this are shut down," Marwat said. Many of the captives told police their families sent them there because they were recovering drug addicts. During the day, they worked and did religious studies. But the future of the rescued children was unclear. One woman told a local television station that she was willing to pay the police to keep her troublesome child. She said she would rather have the facility remain open, regardless of how it treated the children. Many others, however, said they were in shock and disbelief over the allegations. One man complained he was deep in debt after paying the school a large amount of money to board his son. </a:t>
            </a:r>
            <a:endParaRPr sz="750">
              <a:latin typeface="Consolas"/>
              <a:ea typeface="Consolas"/>
              <a:cs typeface="Consolas"/>
              <a:sym typeface="Consolas"/>
            </a:endParaRPr>
          </a:p>
        </p:txBody>
      </p:sp>
      <p:sp>
        <p:nvSpPr>
          <p:cNvPr id="235" name="Google Shape;235;p34"/>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b="1" u="sng">
                <a:solidFill>
                  <a:srgbClr val="263238"/>
                </a:solidFill>
                <a:latin typeface="Consolas"/>
                <a:ea typeface="Consolas"/>
                <a:cs typeface="Consolas"/>
                <a:sym typeface="Consolas"/>
              </a:rPr>
              <a:t>After Preprocessing:</a:t>
            </a:r>
            <a:endParaRPr sz="900">
              <a:solidFill>
                <a:srgbClr val="263238"/>
              </a:solidFill>
              <a:latin typeface="Consolas"/>
              <a:ea typeface="Consolas"/>
              <a:cs typeface="Consolas"/>
              <a:sym typeface="Consolas"/>
            </a:endParaRPr>
          </a:p>
          <a:p>
            <a:pPr marL="0" lvl="0" indent="0" algn="l" rtl="0">
              <a:spcBef>
                <a:spcPts val="0"/>
              </a:spcBef>
              <a:spcAft>
                <a:spcPts val="1600"/>
              </a:spcAft>
              <a:buClr>
                <a:schemeClr val="dk1"/>
              </a:buClr>
              <a:buSzPts val="1100"/>
              <a:buFont typeface="Arial"/>
              <a:buNone/>
            </a:pPr>
            <a:r>
              <a:rPr lang="en" sz="750">
                <a:solidFill>
                  <a:srgbClr val="263238"/>
                </a:solidFill>
                <a:latin typeface="Consolas"/>
                <a:ea typeface="Consolas"/>
                <a:cs typeface="Consolas"/>
                <a:sym typeface="Consolas"/>
              </a:rPr>
              <a:t>[' 54 men 14 boy rescued found chained week islamic religious school pakistan reunited family placed shelter authority said ', 'group discovered underground room heavy chain linking together ', 'school alarabiya aloom jamia masjid zikirya also drug rehab clinic sohrab goth suburb gadap karachi ', '14 boy returned family senior police official ahsanullah marwat told cnn ', 'adult 47 released family seven handed shelter homeless said ', 'three people worked facility arrested four men ran place still large marwat said ', 'official said facility part madrassa part drugrehab facility captive chained night apparently prevent escape ', ' operation successful plan continuing work ensure place like shut marwat said ', 'many captive told police family sent recovering drug addict day worked religious study ', 'future rescued child unclear ', 'one woman told local television station willing pay police keep troublesome child said would rather facility remain open regardless treated child ', 'many others however said shock disbelief allegation ', 'one man complained deep debt paying school large amount money board son ']</a:t>
            </a:r>
            <a:endParaRPr sz="900" b="1" u="sng">
              <a:solidFill>
                <a:srgbClr val="263238"/>
              </a:solidFill>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Highlights</a:t>
            </a:r>
            <a:endParaRPr/>
          </a:p>
        </p:txBody>
      </p:sp>
      <p:sp>
        <p:nvSpPr>
          <p:cNvPr id="241" name="Google Shape;241;p3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b="1" u="sng">
                <a:solidFill>
                  <a:srgbClr val="263238"/>
                </a:solidFill>
                <a:latin typeface="Consolas"/>
                <a:ea typeface="Consolas"/>
                <a:cs typeface="Consolas"/>
                <a:sym typeface="Consolas"/>
              </a:rPr>
              <a:t>After Splitting:</a:t>
            </a:r>
            <a:endParaRPr sz="900">
              <a:solidFill>
                <a:srgbClr val="263238"/>
              </a:solidFill>
              <a:latin typeface="Consolas"/>
              <a:ea typeface="Consolas"/>
              <a:cs typeface="Consolas"/>
              <a:sym typeface="Consolas"/>
            </a:endParaRPr>
          </a:p>
          <a:p>
            <a:pPr marL="0" lvl="0" indent="0" algn="l" rtl="0">
              <a:spcBef>
                <a:spcPts val="1600"/>
              </a:spcBef>
              <a:spcAft>
                <a:spcPts val="0"/>
              </a:spcAft>
              <a:buClr>
                <a:schemeClr val="dk1"/>
              </a:buClr>
              <a:buSzPts val="1100"/>
              <a:buFont typeface="Arial"/>
              <a:buNone/>
            </a:pPr>
            <a:r>
              <a:rPr lang="en" sz="750">
                <a:solidFill>
                  <a:srgbClr val="263238"/>
                </a:solidFill>
                <a:latin typeface="Consolas"/>
                <a:ea typeface="Consolas"/>
                <a:cs typeface="Consolas"/>
                <a:sym typeface="Consolas"/>
              </a:rPr>
              <a:t>['Captive boys and men were rescued from an Islamic religious school in Pakistan',</a:t>
            </a:r>
            <a:endParaRPr sz="750">
              <a:solidFill>
                <a:srgbClr val="263238"/>
              </a:solidFill>
              <a:latin typeface="Consolas"/>
              <a:ea typeface="Consolas"/>
              <a:cs typeface="Consolas"/>
              <a:sym typeface="Consolas"/>
            </a:endParaRPr>
          </a:p>
          <a:p>
            <a:pPr marL="0" lvl="0" indent="0" algn="l" rtl="0">
              <a:spcBef>
                <a:spcPts val="1600"/>
              </a:spcBef>
              <a:spcAft>
                <a:spcPts val="0"/>
              </a:spcAft>
              <a:buClr>
                <a:schemeClr val="dk1"/>
              </a:buClr>
              <a:buSzPts val="1100"/>
              <a:buFont typeface="Arial"/>
              <a:buNone/>
            </a:pPr>
            <a:r>
              <a:rPr lang="en" sz="750">
                <a:solidFill>
                  <a:srgbClr val="263238"/>
                </a:solidFill>
                <a:latin typeface="Consolas"/>
                <a:ea typeface="Consolas"/>
                <a:cs typeface="Consolas"/>
                <a:sym typeface="Consolas"/>
              </a:rPr>
              <a:t>'They were reunited with their families this week',</a:t>
            </a:r>
            <a:endParaRPr sz="750">
              <a:solidFill>
                <a:srgbClr val="263238"/>
              </a:solidFill>
              <a:latin typeface="Consolas"/>
              <a:ea typeface="Consolas"/>
              <a:cs typeface="Consolas"/>
              <a:sym typeface="Consolas"/>
            </a:endParaRPr>
          </a:p>
          <a:p>
            <a:pPr marL="0" lvl="0" indent="0" algn="l" rtl="0">
              <a:spcBef>
                <a:spcPts val="1600"/>
              </a:spcBef>
              <a:spcAft>
                <a:spcPts val="0"/>
              </a:spcAft>
              <a:buClr>
                <a:schemeClr val="dk1"/>
              </a:buClr>
              <a:buSzPts val="1100"/>
              <a:buFont typeface="Arial"/>
              <a:buNone/>
            </a:pPr>
            <a:r>
              <a:rPr lang="en" sz="750">
                <a:solidFill>
                  <a:srgbClr val="263238"/>
                </a:solidFill>
                <a:latin typeface="Consolas"/>
                <a:ea typeface="Consolas"/>
                <a:cs typeface="Consolas"/>
                <a:sym typeface="Consolas"/>
              </a:rPr>
              <a:t>'The facility was a school and drug rehab clinic',</a:t>
            </a:r>
            <a:endParaRPr sz="750">
              <a:solidFill>
                <a:srgbClr val="263238"/>
              </a:solidFill>
              <a:latin typeface="Consolas"/>
              <a:ea typeface="Consolas"/>
              <a:cs typeface="Consolas"/>
              <a:sym typeface="Consolas"/>
            </a:endParaRPr>
          </a:p>
          <a:p>
            <a:pPr marL="0" lvl="0" indent="0" algn="l" rtl="0">
              <a:spcBef>
                <a:spcPts val="1600"/>
              </a:spcBef>
              <a:spcAft>
                <a:spcPts val="1600"/>
              </a:spcAft>
              <a:buClr>
                <a:schemeClr val="dk1"/>
              </a:buClr>
              <a:buSzPts val="1100"/>
              <a:buFont typeface="Arial"/>
              <a:buNone/>
            </a:pPr>
            <a:r>
              <a:rPr lang="en" sz="750">
                <a:solidFill>
                  <a:srgbClr val="263238"/>
                </a:solidFill>
                <a:latin typeface="Consolas"/>
                <a:ea typeface="Consolas"/>
                <a:cs typeface="Consolas"/>
                <a:sym typeface="Consolas"/>
              </a:rPr>
              <a:t>"Authorities say they're searching for the owners; three others arrested at the facility"]</a:t>
            </a:r>
            <a:endParaRPr sz="750">
              <a:solidFill>
                <a:srgbClr val="263238"/>
              </a:solidFill>
              <a:latin typeface="Consolas"/>
              <a:ea typeface="Consolas"/>
              <a:cs typeface="Consolas"/>
              <a:sym typeface="Consolas"/>
            </a:endParaRPr>
          </a:p>
        </p:txBody>
      </p:sp>
      <p:sp>
        <p:nvSpPr>
          <p:cNvPr id="242" name="Google Shape;242;p3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b="1" u="sng">
                <a:solidFill>
                  <a:srgbClr val="263238"/>
                </a:solidFill>
                <a:latin typeface="Consolas"/>
                <a:ea typeface="Consolas"/>
                <a:cs typeface="Consolas"/>
                <a:sym typeface="Consolas"/>
              </a:rPr>
              <a:t>After Preprocessing:</a:t>
            </a:r>
            <a:endParaRPr sz="750">
              <a:solidFill>
                <a:srgbClr val="263238"/>
              </a:solidFill>
              <a:latin typeface="Consolas"/>
              <a:ea typeface="Consolas"/>
              <a:cs typeface="Consolas"/>
              <a:sym typeface="Consolas"/>
            </a:endParaRPr>
          </a:p>
          <a:p>
            <a:pPr marL="0" lvl="0" indent="0" algn="l" rtl="0">
              <a:spcBef>
                <a:spcPts val="1600"/>
              </a:spcBef>
              <a:spcAft>
                <a:spcPts val="0"/>
              </a:spcAft>
              <a:buNone/>
            </a:pPr>
            <a:r>
              <a:rPr lang="en" sz="750">
                <a:solidFill>
                  <a:srgbClr val="263238"/>
                </a:solidFill>
                <a:latin typeface="Consolas"/>
                <a:ea typeface="Consolas"/>
                <a:cs typeface="Consolas"/>
                <a:sym typeface="Consolas"/>
              </a:rPr>
              <a:t>['captive boy men rescued islamic religious school pakistan',</a:t>
            </a:r>
            <a:endParaRPr sz="750">
              <a:solidFill>
                <a:srgbClr val="263238"/>
              </a:solidFill>
              <a:latin typeface="Consolas"/>
              <a:ea typeface="Consolas"/>
              <a:cs typeface="Consolas"/>
              <a:sym typeface="Consolas"/>
            </a:endParaRPr>
          </a:p>
          <a:p>
            <a:pPr marL="0" lvl="0" indent="0" algn="l" rtl="0">
              <a:spcBef>
                <a:spcPts val="1600"/>
              </a:spcBef>
              <a:spcAft>
                <a:spcPts val="0"/>
              </a:spcAft>
              <a:buNone/>
            </a:pPr>
            <a:r>
              <a:rPr lang="en" sz="750">
                <a:solidFill>
                  <a:srgbClr val="263238"/>
                </a:solidFill>
                <a:latin typeface="Consolas"/>
                <a:ea typeface="Consolas"/>
                <a:cs typeface="Consolas"/>
                <a:sym typeface="Consolas"/>
              </a:rPr>
              <a:t>'reunited family week',</a:t>
            </a:r>
            <a:endParaRPr sz="750">
              <a:solidFill>
                <a:srgbClr val="263238"/>
              </a:solidFill>
              <a:latin typeface="Consolas"/>
              <a:ea typeface="Consolas"/>
              <a:cs typeface="Consolas"/>
              <a:sym typeface="Consolas"/>
            </a:endParaRPr>
          </a:p>
          <a:p>
            <a:pPr marL="0" lvl="0" indent="0" algn="l" rtl="0">
              <a:spcBef>
                <a:spcPts val="1600"/>
              </a:spcBef>
              <a:spcAft>
                <a:spcPts val="0"/>
              </a:spcAft>
              <a:buNone/>
            </a:pPr>
            <a:r>
              <a:rPr lang="en" sz="750">
                <a:solidFill>
                  <a:srgbClr val="263238"/>
                </a:solidFill>
                <a:latin typeface="Consolas"/>
                <a:ea typeface="Consolas"/>
                <a:cs typeface="Consolas"/>
                <a:sym typeface="Consolas"/>
              </a:rPr>
              <a:t>'facility school drug rehab clinic',</a:t>
            </a:r>
            <a:endParaRPr sz="750">
              <a:solidFill>
                <a:srgbClr val="263238"/>
              </a:solidFill>
              <a:latin typeface="Consolas"/>
              <a:ea typeface="Consolas"/>
              <a:cs typeface="Consolas"/>
              <a:sym typeface="Consolas"/>
            </a:endParaRPr>
          </a:p>
          <a:p>
            <a:pPr marL="0" lvl="0" indent="0" algn="l" rtl="0">
              <a:spcBef>
                <a:spcPts val="1600"/>
              </a:spcBef>
              <a:spcAft>
                <a:spcPts val="1600"/>
              </a:spcAft>
              <a:buNone/>
            </a:pPr>
            <a:r>
              <a:rPr lang="en" sz="750">
                <a:solidFill>
                  <a:srgbClr val="263238"/>
                </a:solidFill>
                <a:latin typeface="Consolas"/>
                <a:ea typeface="Consolas"/>
                <a:cs typeface="Consolas"/>
                <a:sym typeface="Consolas"/>
              </a:rPr>
              <a:t>'authority say </a:t>
            </a:r>
            <a:r>
              <a:rPr lang="en" sz="750" b="1">
                <a:solidFill>
                  <a:srgbClr val="A72A1E"/>
                </a:solidFill>
                <a:latin typeface="Consolas"/>
                <a:ea typeface="Consolas"/>
                <a:cs typeface="Consolas"/>
                <a:sym typeface="Consolas"/>
              </a:rPr>
              <a:t>re</a:t>
            </a:r>
            <a:r>
              <a:rPr lang="en" sz="750">
                <a:solidFill>
                  <a:srgbClr val="263238"/>
                </a:solidFill>
                <a:latin typeface="Consolas"/>
                <a:ea typeface="Consolas"/>
                <a:cs typeface="Consolas"/>
                <a:sym typeface="Consolas"/>
              </a:rPr>
              <a:t> searching owner three others arrested facility']</a:t>
            </a:r>
            <a:endParaRPr sz="750">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What’s Next?</a:t>
            </a:r>
            <a:endParaRPr/>
          </a:p>
        </p:txBody>
      </p:sp>
      <p:sp>
        <p:nvSpPr>
          <p:cNvPr id="248" name="Google Shape;248;p3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Study different model architectures</a:t>
            </a:r>
            <a:endParaRPr/>
          </a:p>
          <a:p>
            <a:pPr marL="457200" lvl="0" indent="-342900" algn="l" rtl="0">
              <a:spcBef>
                <a:spcPts val="0"/>
              </a:spcBef>
              <a:spcAft>
                <a:spcPts val="0"/>
              </a:spcAft>
              <a:buSzPts val="1800"/>
              <a:buAutoNum type="arabicPeriod"/>
            </a:pPr>
            <a:r>
              <a:rPr lang="en"/>
              <a:t>Implement our own model</a:t>
            </a:r>
            <a:endParaRPr/>
          </a:p>
          <a:p>
            <a:pPr marL="457200" lvl="0" indent="-342900" algn="l" rtl="0">
              <a:spcBef>
                <a:spcPts val="0"/>
              </a:spcBef>
              <a:spcAft>
                <a:spcPts val="0"/>
              </a:spcAft>
              <a:buSzPts val="1800"/>
              <a:buAutoNum type="arabicPeriod"/>
            </a:pPr>
            <a:r>
              <a:rPr lang="en"/>
              <a:t>Evaluate the model using test split</a:t>
            </a:r>
            <a:endParaRPr/>
          </a:p>
          <a:p>
            <a:pPr marL="457200" lvl="0" indent="-342900" algn="l" rtl="0">
              <a:spcBef>
                <a:spcPts val="0"/>
              </a:spcBef>
              <a:spcAft>
                <a:spcPts val="0"/>
              </a:spcAft>
              <a:buSzPts val="1800"/>
              <a:buAutoNum type="arabicPeriod"/>
            </a:pPr>
            <a:r>
              <a:rPr lang="en"/>
              <a:t>Compare results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Gantt Chart</a:t>
            </a:r>
            <a:endParaRPr/>
          </a:p>
        </p:txBody>
      </p:sp>
      <p:sp>
        <p:nvSpPr>
          <p:cNvPr id="254" name="Google Shape;254;p37"/>
          <p:cNvSpPr/>
          <p:nvPr/>
        </p:nvSpPr>
        <p:spPr>
          <a:xfrm>
            <a:off x="5080167" y="3892325"/>
            <a:ext cx="1792500" cy="462900"/>
          </a:xfrm>
          <a:prstGeom prst="rect">
            <a:avLst/>
          </a:prstGeom>
          <a:solidFill>
            <a:srgbClr val="EDEDE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7"/>
          <p:cNvSpPr/>
          <p:nvPr/>
        </p:nvSpPr>
        <p:spPr>
          <a:xfrm>
            <a:off x="6872974" y="3892325"/>
            <a:ext cx="1792500" cy="462900"/>
          </a:xfrm>
          <a:prstGeom prst="rect">
            <a:avLst/>
          </a:prstGeom>
          <a:solidFill>
            <a:srgbClr val="EDEDE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7"/>
          <p:cNvSpPr/>
          <p:nvPr/>
        </p:nvSpPr>
        <p:spPr>
          <a:xfrm>
            <a:off x="1492419" y="2042588"/>
            <a:ext cx="1792500" cy="462900"/>
          </a:xfrm>
          <a:prstGeom prst="rect">
            <a:avLst/>
          </a:prstGeom>
          <a:solidFill>
            <a:srgbClr val="EDEDE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57" name="Google Shape;257;p37"/>
          <p:cNvSpPr/>
          <p:nvPr/>
        </p:nvSpPr>
        <p:spPr>
          <a:xfrm>
            <a:off x="1491200" y="2504942"/>
            <a:ext cx="1792500" cy="462900"/>
          </a:xfrm>
          <a:prstGeom prst="rect">
            <a:avLst/>
          </a:prstGeom>
          <a:solidFill>
            <a:srgbClr val="EDEDE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7"/>
          <p:cNvSpPr/>
          <p:nvPr/>
        </p:nvSpPr>
        <p:spPr>
          <a:xfrm>
            <a:off x="1491200" y="2967465"/>
            <a:ext cx="1792500" cy="462900"/>
          </a:xfrm>
          <a:prstGeom prst="rect">
            <a:avLst/>
          </a:prstGeom>
          <a:solidFill>
            <a:srgbClr val="EDEDE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59" name="Google Shape;259;p37"/>
          <p:cNvSpPr/>
          <p:nvPr/>
        </p:nvSpPr>
        <p:spPr>
          <a:xfrm>
            <a:off x="1491200" y="3429819"/>
            <a:ext cx="1792500" cy="462900"/>
          </a:xfrm>
          <a:prstGeom prst="rect">
            <a:avLst/>
          </a:prstGeom>
          <a:solidFill>
            <a:srgbClr val="EDEDE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7"/>
          <p:cNvSpPr/>
          <p:nvPr/>
        </p:nvSpPr>
        <p:spPr>
          <a:xfrm>
            <a:off x="1491200" y="3892325"/>
            <a:ext cx="1792500" cy="462900"/>
          </a:xfrm>
          <a:prstGeom prst="rect">
            <a:avLst/>
          </a:prstGeom>
          <a:solidFill>
            <a:srgbClr val="EDEDE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7"/>
          <p:cNvSpPr/>
          <p:nvPr/>
        </p:nvSpPr>
        <p:spPr>
          <a:xfrm>
            <a:off x="3286060" y="2042588"/>
            <a:ext cx="1792500" cy="462900"/>
          </a:xfrm>
          <a:prstGeom prst="rect">
            <a:avLst/>
          </a:prstGeom>
          <a:solidFill>
            <a:srgbClr val="EDEDE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7"/>
          <p:cNvSpPr/>
          <p:nvPr/>
        </p:nvSpPr>
        <p:spPr>
          <a:xfrm>
            <a:off x="3284841" y="2504942"/>
            <a:ext cx="1792500" cy="462900"/>
          </a:xfrm>
          <a:prstGeom prst="rect">
            <a:avLst/>
          </a:prstGeom>
          <a:solidFill>
            <a:srgbClr val="EDEDE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7"/>
          <p:cNvSpPr/>
          <p:nvPr/>
        </p:nvSpPr>
        <p:spPr>
          <a:xfrm>
            <a:off x="3284841" y="2967465"/>
            <a:ext cx="1792500" cy="462900"/>
          </a:xfrm>
          <a:prstGeom prst="rect">
            <a:avLst/>
          </a:prstGeom>
          <a:solidFill>
            <a:srgbClr val="EDEDE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7"/>
          <p:cNvSpPr/>
          <p:nvPr/>
        </p:nvSpPr>
        <p:spPr>
          <a:xfrm>
            <a:off x="3284841" y="3429819"/>
            <a:ext cx="1792500" cy="462900"/>
          </a:xfrm>
          <a:prstGeom prst="rect">
            <a:avLst/>
          </a:prstGeom>
          <a:solidFill>
            <a:srgbClr val="EDEDE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7"/>
          <p:cNvSpPr/>
          <p:nvPr/>
        </p:nvSpPr>
        <p:spPr>
          <a:xfrm>
            <a:off x="3286191" y="3892325"/>
            <a:ext cx="1792500" cy="462900"/>
          </a:xfrm>
          <a:prstGeom prst="rect">
            <a:avLst/>
          </a:prstGeom>
          <a:solidFill>
            <a:srgbClr val="EDEDE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7"/>
          <p:cNvSpPr/>
          <p:nvPr/>
        </p:nvSpPr>
        <p:spPr>
          <a:xfrm>
            <a:off x="1493442" y="1427625"/>
            <a:ext cx="1792500" cy="307500"/>
          </a:xfrm>
          <a:prstGeom prst="rect">
            <a:avLst/>
          </a:prstGeom>
          <a:solidFill>
            <a:srgbClr val="155B5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solidFill>
                  <a:srgbClr val="FFFFFF"/>
                </a:solidFill>
                <a:latin typeface="Roboto"/>
                <a:ea typeface="Roboto"/>
                <a:cs typeface="Roboto"/>
                <a:sym typeface="Roboto"/>
              </a:rPr>
              <a:t>February</a:t>
            </a:r>
            <a:endParaRPr sz="800" b="1">
              <a:solidFill>
                <a:srgbClr val="FFFFFF"/>
              </a:solidFill>
              <a:latin typeface="Roboto"/>
              <a:ea typeface="Roboto"/>
              <a:cs typeface="Roboto"/>
              <a:sym typeface="Roboto"/>
            </a:endParaRPr>
          </a:p>
        </p:txBody>
      </p:sp>
      <p:sp>
        <p:nvSpPr>
          <p:cNvPr id="267" name="Google Shape;267;p37"/>
          <p:cNvSpPr/>
          <p:nvPr/>
        </p:nvSpPr>
        <p:spPr>
          <a:xfrm>
            <a:off x="1493448" y="1735100"/>
            <a:ext cx="444900" cy="307500"/>
          </a:xfrm>
          <a:prstGeom prst="rect">
            <a:avLst/>
          </a:prstGeom>
          <a:solidFill>
            <a:srgbClr val="155B5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Week 1</a:t>
            </a:r>
            <a:endParaRPr sz="600">
              <a:solidFill>
                <a:srgbClr val="FFFFFF"/>
              </a:solidFill>
              <a:latin typeface="Roboto"/>
              <a:ea typeface="Roboto"/>
              <a:cs typeface="Roboto"/>
              <a:sym typeface="Roboto"/>
            </a:endParaRPr>
          </a:p>
        </p:txBody>
      </p:sp>
      <p:sp>
        <p:nvSpPr>
          <p:cNvPr id="268" name="Google Shape;268;p37"/>
          <p:cNvSpPr/>
          <p:nvPr/>
        </p:nvSpPr>
        <p:spPr>
          <a:xfrm>
            <a:off x="1938350" y="1735100"/>
            <a:ext cx="444900" cy="307500"/>
          </a:xfrm>
          <a:prstGeom prst="rect">
            <a:avLst/>
          </a:prstGeom>
          <a:solidFill>
            <a:srgbClr val="155B5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Week 2</a:t>
            </a:r>
            <a:endParaRPr sz="600">
              <a:solidFill>
                <a:srgbClr val="FFFFFF"/>
              </a:solidFill>
              <a:latin typeface="Roboto"/>
              <a:ea typeface="Roboto"/>
              <a:cs typeface="Roboto"/>
              <a:sym typeface="Roboto"/>
            </a:endParaRPr>
          </a:p>
        </p:txBody>
      </p:sp>
      <p:sp>
        <p:nvSpPr>
          <p:cNvPr id="269" name="Google Shape;269;p37"/>
          <p:cNvSpPr/>
          <p:nvPr/>
        </p:nvSpPr>
        <p:spPr>
          <a:xfrm>
            <a:off x="2371850" y="1735100"/>
            <a:ext cx="444900" cy="307500"/>
          </a:xfrm>
          <a:prstGeom prst="rect">
            <a:avLst/>
          </a:prstGeom>
          <a:solidFill>
            <a:srgbClr val="155B5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Week 3</a:t>
            </a:r>
            <a:endParaRPr sz="600">
              <a:solidFill>
                <a:srgbClr val="FFFFFF"/>
              </a:solidFill>
              <a:latin typeface="Roboto"/>
              <a:ea typeface="Roboto"/>
              <a:cs typeface="Roboto"/>
              <a:sym typeface="Roboto"/>
            </a:endParaRPr>
          </a:p>
        </p:txBody>
      </p:sp>
      <p:sp>
        <p:nvSpPr>
          <p:cNvPr id="270" name="Google Shape;270;p37"/>
          <p:cNvSpPr/>
          <p:nvPr/>
        </p:nvSpPr>
        <p:spPr>
          <a:xfrm>
            <a:off x="3287087" y="1427625"/>
            <a:ext cx="1792500" cy="307500"/>
          </a:xfrm>
          <a:prstGeom prst="rect">
            <a:avLst/>
          </a:prstGeom>
          <a:solidFill>
            <a:srgbClr val="1B786E"/>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solidFill>
                  <a:srgbClr val="FFFFFF"/>
                </a:solidFill>
                <a:latin typeface="Roboto"/>
                <a:ea typeface="Roboto"/>
                <a:cs typeface="Roboto"/>
                <a:sym typeface="Roboto"/>
              </a:rPr>
              <a:t>March</a:t>
            </a:r>
            <a:endParaRPr sz="800" b="1">
              <a:solidFill>
                <a:srgbClr val="FFFFFF"/>
              </a:solidFill>
              <a:latin typeface="Roboto"/>
              <a:ea typeface="Roboto"/>
              <a:cs typeface="Roboto"/>
              <a:sym typeface="Roboto"/>
            </a:endParaRPr>
          </a:p>
        </p:txBody>
      </p:sp>
      <p:sp>
        <p:nvSpPr>
          <p:cNvPr id="271" name="Google Shape;271;p37"/>
          <p:cNvSpPr/>
          <p:nvPr/>
        </p:nvSpPr>
        <p:spPr>
          <a:xfrm>
            <a:off x="5080036" y="2042588"/>
            <a:ext cx="1792500" cy="462900"/>
          </a:xfrm>
          <a:prstGeom prst="rect">
            <a:avLst/>
          </a:prstGeom>
          <a:solidFill>
            <a:srgbClr val="EDEDE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7"/>
          <p:cNvSpPr/>
          <p:nvPr/>
        </p:nvSpPr>
        <p:spPr>
          <a:xfrm>
            <a:off x="5080167" y="2504942"/>
            <a:ext cx="1792500" cy="462900"/>
          </a:xfrm>
          <a:prstGeom prst="rect">
            <a:avLst/>
          </a:prstGeom>
          <a:solidFill>
            <a:srgbClr val="EDEDE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7"/>
          <p:cNvSpPr/>
          <p:nvPr/>
        </p:nvSpPr>
        <p:spPr>
          <a:xfrm>
            <a:off x="5080167" y="2967465"/>
            <a:ext cx="1792500" cy="462900"/>
          </a:xfrm>
          <a:prstGeom prst="rect">
            <a:avLst/>
          </a:prstGeom>
          <a:solidFill>
            <a:srgbClr val="EDEDE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7"/>
          <p:cNvSpPr/>
          <p:nvPr/>
        </p:nvSpPr>
        <p:spPr>
          <a:xfrm>
            <a:off x="5080167" y="3429819"/>
            <a:ext cx="1792500" cy="462900"/>
          </a:xfrm>
          <a:prstGeom prst="rect">
            <a:avLst/>
          </a:prstGeom>
          <a:solidFill>
            <a:srgbClr val="EDEDE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7"/>
          <p:cNvSpPr/>
          <p:nvPr/>
        </p:nvSpPr>
        <p:spPr>
          <a:xfrm>
            <a:off x="5081063" y="1427625"/>
            <a:ext cx="1792500" cy="307500"/>
          </a:xfrm>
          <a:prstGeom prst="rect">
            <a:avLst/>
          </a:prstGeom>
          <a:solidFill>
            <a:srgbClr val="1F887E"/>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solidFill>
                  <a:srgbClr val="FFFFFF"/>
                </a:solidFill>
                <a:latin typeface="Roboto"/>
                <a:ea typeface="Roboto"/>
                <a:cs typeface="Roboto"/>
                <a:sym typeface="Roboto"/>
              </a:rPr>
              <a:t>April</a:t>
            </a:r>
            <a:endParaRPr sz="800" b="1">
              <a:solidFill>
                <a:srgbClr val="FFFFFF"/>
              </a:solidFill>
              <a:latin typeface="Roboto"/>
              <a:ea typeface="Roboto"/>
              <a:cs typeface="Roboto"/>
              <a:sym typeface="Roboto"/>
            </a:endParaRPr>
          </a:p>
        </p:txBody>
      </p:sp>
      <p:sp>
        <p:nvSpPr>
          <p:cNvPr id="276" name="Google Shape;276;p37"/>
          <p:cNvSpPr/>
          <p:nvPr/>
        </p:nvSpPr>
        <p:spPr>
          <a:xfrm>
            <a:off x="6872974" y="2042588"/>
            <a:ext cx="1792500" cy="462900"/>
          </a:xfrm>
          <a:prstGeom prst="rect">
            <a:avLst/>
          </a:prstGeom>
          <a:solidFill>
            <a:srgbClr val="EDEDE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7"/>
          <p:cNvSpPr/>
          <p:nvPr/>
        </p:nvSpPr>
        <p:spPr>
          <a:xfrm>
            <a:off x="6873105" y="2504942"/>
            <a:ext cx="1792500" cy="462900"/>
          </a:xfrm>
          <a:prstGeom prst="rect">
            <a:avLst/>
          </a:prstGeom>
          <a:solidFill>
            <a:srgbClr val="EDEDE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7"/>
          <p:cNvSpPr/>
          <p:nvPr/>
        </p:nvSpPr>
        <p:spPr>
          <a:xfrm>
            <a:off x="6872974" y="2967465"/>
            <a:ext cx="1792500" cy="462900"/>
          </a:xfrm>
          <a:prstGeom prst="rect">
            <a:avLst/>
          </a:prstGeom>
          <a:solidFill>
            <a:srgbClr val="EDEDE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7"/>
          <p:cNvSpPr/>
          <p:nvPr/>
        </p:nvSpPr>
        <p:spPr>
          <a:xfrm>
            <a:off x="6872974" y="3429819"/>
            <a:ext cx="1792500" cy="462900"/>
          </a:xfrm>
          <a:prstGeom prst="rect">
            <a:avLst/>
          </a:prstGeom>
          <a:solidFill>
            <a:srgbClr val="EDEDE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7"/>
          <p:cNvSpPr/>
          <p:nvPr/>
        </p:nvSpPr>
        <p:spPr>
          <a:xfrm>
            <a:off x="6874001" y="1427625"/>
            <a:ext cx="1792500" cy="307500"/>
          </a:xfrm>
          <a:prstGeom prst="rect">
            <a:avLst/>
          </a:prstGeom>
          <a:solidFill>
            <a:srgbClr val="249C9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solidFill>
                  <a:srgbClr val="FFFFFF"/>
                </a:solidFill>
                <a:latin typeface="Roboto"/>
                <a:ea typeface="Roboto"/>
                <a:cs typeface="Roboto"/>
                <a:sym typeface="Roboto"/>
              </a:rPr>
              <a:t>May</a:t>
            </a:r>
            <a:endParaRPr sz="800" b="1">
              <a:solidFill>
                <a:srgbClr val="FFFFFF"/>
              </a:solidFill>
              <a:latin typeface="Roboto"/>
              <a:ea typeface="Roboto"/>
              <a:cs typeface="Roboto"/>
              <a:sym typeface="Roboto"/>
            </a:endParaRPr>
          </a:p>
        </p:txBody>
      </p:sp>
      <p:sp>
        <p:nvSpPr>
          <p:cNvPr id="281" name="Google Shape;281;p37"/>
          <p:cNvSpPr/>
          <p:nvPr/>
        </p:nvSpPr>
        <p:spPr>
          <a:xfrm rot="5400000" flipH="1">
            <a:off x="6226225" y="2874100"/>
            <a:ext cx="145800" cy="649500"/>
          </a:xfrm>
          <a:prstGeom prst="round2SameRect">
            <a:avLst>
              <a:gd name="adj1" fmla="val 50000"/>
              <a:gd name="adj2" fmla="val 5000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7"/>
          <p:cNvSpPr/>
          <p:nvPr/>
        </p:nvSpPr>
        <p:spPr>
          <a:xfrm rot="5400000" flipH="1">
            <a:off x="5974313" y="3128197"/>
            <a:ext cx="141300" cy="141300"/>
          </a:xfrm>
          <a:prstGeom prst="round2SameRect">
            <a:avLst>
              <a:gd name="adj1" fmla="val 50000"/>
              <a:gd name="adj2" fmla="val 50000"/>
            </a:avLst>
          </a:prstGeom>
          <a:solidFill>
            <a:srgbClr val="1B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7"/>
          <p:cNvSpPr/>
          <p:nvPr/>
        </p:nvSpPr>
        <p:spPr>
          <a:xfrm rot="5400000" flipH="1">
            <a:off x="4670825" y="2409150"/>
            <a:ext cx="140700" cy="654000"/>
          </a:xfrm>
          <a:prstGeom prst="round2SameRect">
            <a:avLst>
              <a:gd name="adj1" fmla="val 50000"/>
              <a:gd name="adj2" fmla="val 5000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7"/>
          <p:cNvSpPr/>
          <p:nvPr/>
        </p:nvSpPr>
        <p:spPr>
          <a:xfrm rot="5400000" flipH="1">
            <a:off x="4516925" y="2548075"/>
            <a:ext cx="141900" cy="376800"/>
          </a:xfrm>
          <a:prstGeom prst="round2SameRect">
            <a:avLst>
              <a:gd name="adj1" fmla="val 50000"/>
              <a:gd name="adj2" fmla="val 50000"/>
            </a:avLst>
          </a:prstGeom>
          <a:solidFill>
            <a:srgbClr val="155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7"/>
          <p:cNvSpPr/>
          <p:nvPr/>
        </p:nvSpPr>
        <p:spPr>
          <a:xfrm>
            <a:off x="477425" y="2504949"/>
            <a:ext cx="1014600" cy="462900"/>
          </a:xfrm>
          <a:prstGeom prst="rect">
            <a:avLst/>
          </a:prstGeom>
          <a:solidFill>
            <a:srgbClr val="155B5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rgbClr val="FFFFFF"/>
                </a:solidFill>
                <a:latin typeface="Roboto"/>
                <a:ea typeface="Roboto"/>
                <a:cs typeface="Roboto"/>
                <a:sym typeface="Roboto"/>
              </a:rPr>
              <a:t>Data Preprocessing</a:t>
            </a:r>
            <a:endParaRPr sz="800" b="1">
              <a:solidFill>
                <a:srgbClr val="FFFFFF"/>
              </a:solidFill>
              <a:latin typeface="Roboto"/>
              <a:ea typeface="Roboto"/>
              <a:cs typeface="Roboto"/>
              <a:sym typeface="Roboto"/>
            </a:endParaRPr>
          </a:p>
        </p:txBody>
      </p:sp>
      <p:sp>
        <p:nvSpPr>
          <p:cNvPr id="286" name="Google Shape;286;p37"/>
          <p:cNvSpPr/>
          <p:nvPr/>
        </p:nvSpPr>
        <p:spPr>
          <a:xfrm>
            <a:off x="477425" y="2967470"/>
            <a:ext cx="1014600" cy="462900"/>
          </a:xfrm>
          <a:prstGeom prst="rect">
            <a:avLst/>
          </a:prstGeom>
          <a:solidFill>
            <a:srgbClr val="1B786E"/>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rgbClr val="FFFFFF"/>
                </a:solidFill>
                <a:latin typeface="Roboto"/>
                <a:ea typeface="Roboto"/>
                <a:cs typeface="Roboto"/>
                <a:sym typeface="Roboto"/>
              </a:rPr>
              <a:t>Model Architecture</a:t>
            </a:r>
            <a:endParaRPr sz="800" b="1">
              <a:solidFill>
                <a:srgbClr val="FFFFFF"/>
              </a:solidFill>
              <a:latin typeface="Roboto"/>
              <a:ea typeface="Roboto"/>
              <a:cs typeface="Roboto"/>
              <a:sym typeface="Roboto"/>
            </a:endParaRPr>
          </a:p>
        </p:txBody>
      </p:sp>
      <p:sp>
        <p:nvSpPr>
          <p:cNvPr id="287" name="Google Shape;287;p37"/>
          <p:cNvSpPr/>
          <p:nvPr/>
        </p:nvSpPr>
        <p:spPr>
          <a:xfrm>
            <a:off x="477425" y="3429821"/>
            <a:ext cx="1014600" cy="462900"/>
          </a:xfrm>
          <a:prstGeom prst="rect">
            <a:avLst/>
          </a:prstGeom>
          <a:solidFill>
            <a:srgbClr val="1D7E7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rgbClr val="FFFFFF"/>
                </a:solidFill>
                <a:latin typeface="Roboto"/>
                <a:ea typeface="Roboto"/>
                <a:cs typeface="Roboto"/>
                <a:sym typeface="Roboto"/>
              </a:rPr>
              <a:t>Model Implementation</a:t>
            </a:r>
            <a:endParaRPr sz="800" b="1">
              <a:solidFill>
                <a:srgbClr val="FFFFFF"/>
              </a:solidFill>
              <a:latin typeface="Roboto"/>
              <a:ea typeface="Roboto"/>
              <a:cs typeface="Roboto"/>
              <a:sym typeface="Roboto"/>
            </a:endParaRPr>
          </a:p>
        </p:txBody>
      </p:sp>
      <p:sp>
        <p:nvSpPr>
          <p:cNvPr id="288" name="Google Shape;288;p37"/>
          <p:cNvSpPr/>
          <p:nvPr/>
        </p:nvSpPr>
        <p:spPr>
          <a:xfrm>
            <a:off x="477425" y="3892325"/>
            <a:ext cx="1014600" cy="462900"/>
          </a:xfrm>
          <a:prstGeom prst="rect">
            <a:avLst/>
          </a:prstGeom>
          <a:solidFill>
            <a:srgbClr val="1D7E7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rgbClr val="FFFFFF"/>
                </a:solidFill>
                <a:latin typeface="Roboto"/>
                <a:ea typeface="Roboto"/>
                <a:cs typeface="Roboto"/>
                <a:sym typeface="Roboto"/>
              </a:rPr>
              <a:t>Model Evaluation</a:t>
            </a:r>
            <a:endParaRPr sz="800" b="1">
              <a:solidFill>
                <a:srgbClr val="FFFFFF"/>
              </a:solidFill>
              <a:latin typeface="Roboto"/>
              <a:ea typeface="Roboto"/>
              <a:cs typeface="Roboto"/>
              <a:sym typeface="Roboto"/>
            </a:endParaRPr>
          </a:p>
        </p:txBody>
      </p:sp>
      <p:sp>
        <p:nvSpPr>
          <p:cNvPr id="289" name="Google Shape;289;p37"/>
          <p:cNvSpPr/>
          <p:nvPr/>
        </p:nvSpPr>
        <p:spPr>
          <a:xfrm>
            <a:off x="477425" y="1427625"/>
            <a:ext cx="1014600" cy="1077900"/>
          </a:xfrm>
          <a:prstGeom prst="rect">
            <a:avLst/>
          </a:prstGeom>
          <a:solidFill>
            <a:srgbClr val="155B54"/>
          </a:solidFill>
          <a:ln w="9525" cap="flat" cmpd="sng">
            <a:solidFill>
              <a:srgbClr val="FFFFFF"/>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r>
              <a:rPr lang="en" sz="800">
                <a:solidFill>
                  <a:srgbClr val="FFFFFF"/>
                </a:solidFill>
                <a:latin typeface="Roboto"/>
                <a:ea typeface="Roboto"/>
                <a:cs typeface="Roboto"/>
                <a:sym typeface="Roboto"/>
              </a:rPr>
              <a:t>Investigation and Proposal</a:t>
            </a:r>
            <a:endParaRPr sz="800">
              <a:solidFill>
                <a:srgbClr val="FFFFFF"/>
              </a:solidFill>
              <a:latin typeface="Roboto"/>
              <a:ea typeface="Roboto"/>
              <a:cs typeface="Roboto"/>
              <a:sym typeface="Roboto"/>
            </a:endParaRPr>
          </a:p>
          <a:p>
            <a:pPr marL="0" lvl="0" indent="0" algn="l" rtl="0">
              <a:spcBef>
                <a:spcPts val="0"/>
              </a:spcBef>
              <a:spcAft>
                <a:spcPts val="0"/>
              </a:spcAft>
              <a:buNone/>
            </a:pPr>
            <a:endParaRPr sz="800">
              <a:solidFill>
                <a:srgbClr val="FFFFFF"/>
              </a:solidFill>
              <a:latin typeface="Roboto"/>
              <a:ea typeface="Roboto"/>
              <a:cs typeface="Roboto"/>
              <a:sym typeface="Roboto"/>
            </a:endParaRPr>
          </a:p>
        </p:txBody>
      </p:sp>
      <p:sp>
        <p:nvSpPr>
          <p:cNvPr id="290" name="Google Shape;290;p37"/>
          <p:cNvSpPr/>
          <p:nvPr/>
        </p:nvSpPr>
        <p:spPr>
          <a:xfrm rot="5400000" flipH="1">
            <a:off x="3594851" y="1668775"/>
            <a:ext cx="141900" cy="1209300"/>
          </a:xfrm>
          <a:prstGeom prst="round2SameRect">
            <a:avLst>
              <a:gd name="adj1" fmla="val 50000"/>
              <a:gd name="adj2" fmla="val 50000"/>
            </a:avLst>
          </a:prstGeom>
          <a:solidFill>
            <a:srgbClr val="155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7"/>
          <p:cNvSpPr/>
          <p:nvPr/>
        </p:nvSpPr>
        <p:spPr>
          <a:xfrm rot="5400000" flipH="1">
            <a:off x="7106275" y="3078950"/>
            <a:ext cx="137400" cy="1166100"/>
          </a:xfrm>
          <a:prstGeom prst="round2SameRect">
            <a:avLst>
              <a:gd name="adj1" fmla="val 50000"/>
              <a:gd name="adj2" fmla="val 5000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7"/>
          <p:cNvSpPr/>
          <p:nvPr/>
        </p:nvSpPr>
        <p:spPr>
          <a:xfrm>
            <a:off x="2815300" y="1735100"/>
            <a:ext cx="473700" cy="307500"/>
          </a:xfrm>
          <a:prstGeom prst="rect">
            <a:avLst/>
          </a:prstGeom>
          <a:solidFill>
            <a:srgbClr val="155B5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Week 4</a:t>
            </a:r>
            <a:endParaRPr sz="600">
              <a:solidFill>
                <a:srgbClr val="FFFFFF"/>
              </a:solidFill>
              <a:latin typeface="Roboto"/>
              <a:ea typeface="Roboto"/>
              <a:cs typeface="Roboto"/>
              <a:sym typeface="Roboto"/>
            </a:endParaRPr>
          </a:p>
        </p:txBody>
      </p:sp>
      <p:sp>
        <p:nvSpPr>
          <p:cNvPr id="293" name="Google Shape;293;p37"/>
          <p:cNvSpPr/>
          <p:nvPr/>
        </p:nvSpPr>
        <p:spPr>
          <a:xfrm>
            <a:off x="3285236" y="1735100"/>
            <a:ext cx="444900" cy="307500"/>
          </a:xfrm>
          <a:prstGeom prst="rect">
            <a:avLst/>
          </a:prstGeom>
          <a:solidFill>
            <a:srgbClr val="1B786E"/>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Week 1</a:t>
            </a:r>
            <a:endParaRPr sz="600">
              <a:solidFill>
                <a:srgbClr val="FFFFFF"/>
              </a:solidFill>
              <a:latin typeface="Roboto"/>
              <a:ea typeface="Roboto"/>
              <a:cs typeface="Roboto"/>
              <a:sym typeface="Roboto"/>
            </a:endParaRPr>
          </a:p>
        </p:txBody>
      </p:sp>
      <p:sp>
        <p:nvSpPr>
          <p:cNvPr id="294" name="Google Shape;294;p37"/>
          <p:cNvSpPr/>
          <p:nvPr/>
        </p:nvSpPr>
        <p:spPr>
          <a:xfrm>
            <a:off x="3730137" y="1735100"/>
            <a:ext cx="444900" cy="307500"/>
          </a:xfrm>
          <a:prstGeom prst="rect">
            <a:avLst/>
          </a:prstGeom>
          <a:solidFill>
            <a:srgbClr val="1B786E"/>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Week 2</a:t>
            </a:r>
            <a:endParaRPr sz="600">
              <a:solidFill>
                <a:srgbClr val="FFFFFF"/>
              </a:solidFill>
              <a:latin typeface="Roboto"/>
              <a:ea typeface="Roboto"/>
              <a:cs typeface="Roboto"/>
              <a:sym typeface="Roboto"/>
            </a:endParaRPr>
          </a:p>
        </p:txBody>
      </p:sp>
      <p:sp>
        <p:nvSpPr>
          <p:cNvPr id="295" name="Google Shape;295;p37"/>
          <p:cNvSpPr/>
          <p:nvPr/>
        </p:nvSpPr>
        <p:spPr>
          <a:xfrm>
            <a:off x="4163638" y="1735100"/>
            <a:ext cx="444900" cy="307500"/>
          </a:xfrm>
          <a:prstGeom prst="rect">
            <a:avLst/>
          </a:prstGeom>
          <a:solidFill>
            <a:srgbClr val="1B786E"/>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Week 3</a:t>
            </a:r>
            <a:endParaRPr sz="600">
              <a:solidFill>
                <a:srgbClr val="FFFFFF"/>
              </a:solidFill>
              <a:latin typeface="Roboto"/>
              <a:ea typeface="Roboto"/>
              <a:cs typeface="Roboto"/>
              <a:sym typeface="Roboto"/>
            </a:endParaRPr>
          </a:p>
        </p:txBody>
      </p:sp>
      <p:sp>
        <p:nvSpPr>
          <p:cNvPr id="296" name="Google Shape;296;p37"/>
          <p:cNvSpPr/>
          <p:nvPr/>
        </p:nvSpPr>
        <p:spPr>
          <a:xfrm>
            <a:off x="4607087" y="1735100"/>
            <a:ext cx="473700" cy="307500"/>
          </a:xfrm>
          <a:prstGeom prst="rect">
            <a:avLst/>
          </a:prstGeom>
          <a:solidFill>
            <a:srgbClr val="1B786E"/>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Week 4</a:t>
            </a:r>
            <a:endParaRPr sz="600">
              <a:solidFill>
                <a:srgbClr val="FFFFFF"/>
              </a:solidFill>
              <a:latin typeface="Roboto"/>
              <a:ea typeface="Roboto"/>
              <a:cs typeface="Roboto"/>
              <a:sym typeface="Roboto"/>
            </a:endParaRPr>
          </a:p>
        </p:txBody>
      </p:sp>
      <p:sp>
        <p:nvSpPr>
          <p:cNvPr id="297" name="Google Shape;297;p37"/>
          <p:cNvSpPr/>
          <p:nvPr/>
        </p:nvSpPr>
        <p:spPr>
          <a:xfrm>
            <a:off x="5080698" y="1735475"/>
            <a:ext cx="444900" cy="307500"/>
          </a:xfrm>
          <a:prstGeom prst="rect">
            <a:avLst/>
          </a:prstGeom>
          <a:solidFill>
            <a:srgbClr val="1F887E"/>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Week 1</a:t>
            </a:r>
            <a:endParaRPr sz="600">
              <a:solidFill>
                <a:srgbClr val="FFFFFF"/>
              </a:solidFill>
              <a:latin typeface="Roboto"/>
              <a:ea typeface="Roboto"/>
              <a:cs typeface="Roboto"/>
              <a:sym typeface="Roboto"/>
            </a:endParaRPr>
          </a:p>
        </p:txBody>
      </p:sp>
      <p:sp>
        <p:nvSpPr>
          <p:cNvPr id="298" name="Google Shape;298;p37"/>
          <p:cNvSpPr/>
          <p:nvPr/>
        </p:nvSpPr>
        <p:spPr>
          <a:xfrm>
            <a:off x="5525600" y="1735475"/>
            <a:ext cx="444900" cy="307500"/>
          </a:xfrm>
          <a:prstGeom prst="rect">
            <a:avLst/>
          </a:prstGeom>
          <a:solidFill>
            <a:srgbClr val="1F887E"/>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Week 2</a:t>
            </a:r>
            <a:endParaRPr sz="600">
              <a:solidFill>
                <a:srgbClr val="FFFFFF"/>
              </a:solidFill>
              <a:latin typeface="Roboto"/>
              <a:ea typeface="Roboto"/>
              <a:cs typeface="Roboto"/>
              <a:sym typeface="Roboto"/>
            </a:endParaRPr>
          </a:p>
        </p:txBody>
      </p:sp>
      <p:sp>
        <p:nvSpPr>
          <p:cNvPr id="299" name="Google Shape;299;p37"/>
          <p:cNvSpPr/>
          <p:nvPr/>
        </p:nvSpPr>
        <p:spPr>
          <a:xfrm>
            <a:off x="5959100" y="1735475"/>
            <a:ext cx="444900" cy="307500"/>
          </a:xfrm>
          <a:prstGeom prst="rect">
            <a:avLst/>
          </a:prstGeom>
          <a:solidFill>
            <a:srgbClr val="1F887E"/>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Week 3</a:t>
            </a:r>
            <a:endParaRPr sz="600">
              <a:solidFill>
                <a:srgbClr val="FFFFFF"/>
              </a:solidFill>
              <a:latin typeface="Roboto"/>
              <a:ea typeface="Roboto"/>
              <a:cs typeface="Roboto"/>
              <a:sym typeface="Roboto"/>
            </a:endParaRPr>
          </a:p>
        </p:txBody>
      </p:sp>
      <p:sp>
        <p:nvSpPr>
          <p:cNvPr id="300" name="Google Shape;300;p37"/>
          <p:cNvSpPr/>
          <p:nvPr/>
        </p:nvSpPr>
        <p:spPr>
          <a:xfrm>
            <a:off x="6402550" y="1735475"/>
            <a:ext cx="473700" cy="307500"/>
          </a:xfrm>
          <a:prstGeom prst="rect">
            <a:avLst/>
          </a:prstGeom>
          <a:solidFill>
            <a:srgbClr val="1F887E"/>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Week 4</a:t>
            </a:r>
            <a:endParaRPr sz="600">
              <a:solidFill>
                <a:srgbClr val="FFFFFF"/>
              </a:solidFill>
              <a:latin typeface="Roboto"/>
              <a:ea typeface="Roboto"/>
              <a:cs typeface="Roboto"/>
              <a:sym typeface="Roboto"/>
            </a:endParaRPr>
          </a:p>
        </p:txBody>
      </p:sp>
      <p:sp>
        <p:nvSpPr>
          <p:cNvPr id="301" name="Google Shape;301;p37"/>
          <p:cNvSpPr/>
          <p:nvPr/>
        </p:nvSpPr>
        <p:spPr>
          <a:xfrm>
            <a:off x="6873873" y="1735475"/>
            <a:ext cx="444900" cy="307500"/>
          </a:xfrm>
          <a:prstGeom prst="rect">
            <a:avLst/>
          </a:prstGeom>
          <a:solidFill>
            <a:srgbClr val="249C9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Week 1</a:t>
            </a:r>
            <a:endParaRPr sz="600">
              <a:solidFill>
                <a:srgbClr val="FFFFFF"/>
              </a:solidFill>
              <a:latin typeface="Roboto"/>
              <a:ea typeface="Roboto"/>
              <a:cs typeface="Roboto"/>
              <a:sym typeface="Roboto"/>
            </a:endParaRPr>
          </a:p>
        </p:txBody>
      </p:sp>
      <p:sp>
        <p:nvSpPr>
          <p:cNvPr id="302" name="Google Shape;302;p37"/>
          <p:cNvSpPr/>
          <p:nvPr/>
        </p:nvSpPr>
        <p:spPr>
          <a:xfrm>
            <a:off x="7318775" y="1735475"/>
            <a:ext cx="444900" cy="307500"/>
          </a:xfrm>
          <a:prstGeom prst="rect">
            <a:avLst/>
          </a:prstGeom>
          <a:solidFill>
            <a:srgbClr val="249C9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Week 2</a:t>
            </a:r>
            <a:endParaRPr sz="600">
              <a:solidFill>
                <a:srgbClr val="FFFFFF"/>
              </a:solidFill>
              <a:latin typeface="Roboto"/>
              <a:ea typeface="Roboto"/>
              <a:cs typeface="Roboto"/>
              <a:sym typeface="Roboto"/>
            </a:endParaRPr>
          </a:p>
        </p:txBody>
      </p:sp>
      <p:sp>
        <p:nvSpPr>
          <p:cNvPr id="303" name="Google Shape;303;p37"/>
          <p:cNvSpPr/>
          <p:nvPr/>
        </p:nvSpPr>
        <p:spPr>
          <a:xfrm>
            <a:off x="7752275" y="1735475"/>
            <a:ext cx="444900" cy="307500"/>
          </a:xfrm>
          <a:prstGeom prst="rect">
            <a:avLst/>
          </a:prstGeom>
          <a:solidFill>
            <a:srgbClr val="249C9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Week 3</a:t>
            </a:r>
            <a:endParaRPr sz="600">
              <a:solidFill>
                <a:srgbClr val="FFFFFF"/>
              </a:solidFill>
              <a:latin typeface="Roboto"/>
              <a:ea typeface="Roboto"/>
              <a:cs typeface="Roboto"/>
              <a:sym typeface="Roboto"/>
            </a:endParaRPr>
          </a:p>
        </p:txBody>
      </p:sp>
      <p:sp>
        <p:nvSpPr>
          <p:cNvPr id="304" name="Google Shape;304;p37"/>
          <p:cNvSpPr/>
          <p:nvPr/>
        </p:nvSpPr>
        <p:spPr>
          <a:xfrm>
            <a:off x="8195725" y="1735475"/>
            <a:ext cx="473700" cy="307500"/>
          </a:xfrm>
          <a:prstGeom prst="rect">
            <a:avLst/>
          </a:prstGeom>
          <a:solidFill>
            <a:srgbClr val="249C9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Week 4</a:t>
            </a:r>
            <a:endParaRPr sz="600">
              <a:solidFill>
                <a:srgbClr val="FFFFFF"/>
              </a:solidFill>
              <a:latin typeface="Roboto"/>
              <a:ea typeface="Roboto"/>
              <a:cs typeface="Roboto"/>
              <a:sym typeface="Roboto"/>
            </a:endParaRPr>
          </a:p>
        </p:txBody>
      </p:sp>
      <p:sp>
        <p:nvSpPr>
          <p:cNvPr id="305" name="Google Shape;305;p37"/>
          <p:cNvSpPr/>
          <p:nvPr/>
        </p:nvSpPr>
        <p:spPr>
          <a:xfrm rot="5400000" flipH="1">
            <a:off x="7643475" y="3902225"/>
            <a:ext cx="137400" cy="443100"/>
          </a:xfrm>
          <a:prstGeom prst="round2SameRect">
            <a:avLst>
              <a:gd name="adj1" fmla="val 50000"/>
              <a:gd name="adj2" fmla="val 5000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is Text Summarization?</a:t>
            </a:r>
            <a:endParaRPr/>
          </a:p>
        </p:txBody>
      </p:sp>
      <p:sp>
        <p:nvSpPr>
          <p:cNvPr id="74" name="Google Shape;74;p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Text summarization is the process of creating a short and coherent version of a longer document.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Text Summarization Techniques Classification</a:t>
            </a:r>
            <a:endParaRPr/>
          </a:p>
        </p:txBody>
      </p:sp>
      <p:sp>
        <p:nvSpPr>
          <p:cNvPr id="80" name="Google Shape;80;p1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Text summarization methods can be classified into 3 different types:</a:t>
            </a:r>
            <a:endParaRPr/>
          </a:p>
          <a:p>
            <a:pPr marL="0" lvl="0" indent="0" algn="l" rtl="0">
              <a:spcBef>
                <a:spcPts val="1600"/>
              </a:spcBef>
              <a:spcAft>
                <a:spcPts val="1600"/>
              </a:spcAft>
              <a:buNone/>
            </a:pPr>
            <a:endParaRPr>
              <a:highlight>
                <a:srgbClr val="FFFFFF"/>
              </a:highlight>
              <a:latin typeface="Proxima Nova"/>
              <a:ea typeface="Proxima Nova"/>
              <a:cs typeface="Proxima Nova"/>
              <a:sym typeface="Proxima Nova"/>
            </a:endParaRPr>
          </a:p>
        </p:txBody>
      </p:sp>
      <p:pic>
        <p:nvPicPr>
          <p:cNvPr id="81" name="Google Shape;81;p16"/>
          <p:cNvPicPr preferRelativeResize="0"/>
          <p:nvPr/>
        </p:nvPicPr>
        <p:blipFill>
          <a:blip r:embed="rId3">
            <a:alphaModFix/>
          </a:blip>
          <a:stretch>
            <a:fillRect/>
          </a:stretch>
        </p:blipFill>
        <p:spPr>
          <a:xfrm>
            <a:off x="1751826" y="1741625"/>
            <a:ext cx="5442901" cy="2433250"/>
          </a:xfrm>
          <a:prstGeom prst="rect">
            <a:avLst/>
          </a:prstGeom>
          <a:noFill/>
          <a:ln>
            <a:noFill/>
          </a:ln>
        </p:spPr>
      </p:pic>
      <p:sp>
        <p:nvSpPr>
          <p:cNvPr id="82" name="Google Shape;82;p16"/>
          <p:cNvSpPr txBox="1"/>
          <p:nvPr/>
        </p:nvSpPr>
        <p:spPr>
          <a:xfrm>
            <a:off x="6583025" y="4350625"/>
            <a:ext cx="6117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u="sng">
                <a:solidFill>
                  <a:schemeClr val="accent5"/>
                </a:solidFill>
                <a:latin typeface="Open Sans"/>
                <a:ea typeface="Open Sans"/>
                <a:cs typeface="Open Sans"/>
                <a:sym typeface="Open Sans"/>
                <a:hlinkClick r:id="rId4"/>
              </a:rPr>
              <a:t>Source</a:t>
            </a:r>
            <a:endParaRPr sz="1000">
              <a:solidFill>
                <a:schemeClr val="accent5"/>
              </a:solidFill>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10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10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Text Summarization Techniques Classification</a:t>
            </a:r>
            <a:endParaRPr/>
          </a:p>
        </p:txBody>
      </p:sp>
      <p:sp>
        <p:nvSpPr>
          <p:cNvPr id="88" name="Google Shape;88;p1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AutoNum type="arabicPeriod"/>
            </a:pPr>
            <a:r>
              <a:rPr lang="en" b="1" i="1" dirty="0"/>
              <a:t>Single Document</a:t>
            </a:r>
            <a:r>
              <a:rPr lang="en" dirty="0"/>
              <a:t> _ input length is short.</a:t>
            </a:r>
            <a:endParaRPr dirty="0"/>
          </a:p>
          <a:p>
            <a:pPr marL="457200" lvl="0" indent="-342900" algn="l" rtl="0">
              <a:spcBef>
                <a:spcPts val="0"/>
              </a:spcBef>
              <a:spcAft>
                <a:spcPts val="0"/>
              </a:spcAft>
              <a:buSzPts val="1800"/>
              <a:buAutoNum type="arabicPeriod"/>
            </a:pPr>
            <a:r>
              <a:rPr lang="en" b="1" i="1" dirty="0"/>
              <a:t>Multi Document</a:t>
            </a:r>
            <a:r>
              <a:rPr lang="en" dirty="0"/>
              <a:t> _ input can be arbitrar</a:t>
            </a:r>
            <a:r>
              <a:rPr lang="en-US" dirty="0" err="1"/>
              <a:t>il</a:t>
            </a:r>
            <a:r>
              <a:rPr lang="en" dirty="0"/>
              <a:t>y long.</a:t>
            </a:r>
            <a:endParaRPr dirty="0"/>
          </a:p>
        </p:txBody>
      </p:sp>
      <p:sp>
        <p:nvSpPr>
          <p:cNvPr id="89" name="Google Shape;89;p17"/>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Autofit/>
          </a:bodyPr>
          <a:lstStyle/>
          <a:p>
            <a:pPr marL="457200" lvl="0" indent="-381000" algn="ctr" rtl="0">
              <a:spcBef>
                <a:spcPts val="0"/>
              </a:spcBef>
              <a:spcAft>
                <a:spcPts val="0"/>
              </a:spcAft>
              <a:buSzPts val="2400"/>
              <a:buAutoNum type="arabicPeriod"/>
            </a:pPr>
            <a:r>
              <a:rPr lang="en"/>
              <a:t>Based on Input Type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Text Summarization Techniques Classification</a:t>
            </a:r>
            <a:endParaRPr/>
          </a:p>
        </p:txBody>
      </p:sp>
      <p:sp>
        <p:nvSpPr>
          <p:cNvPr id="95" name="Google Shape;95;p18"/>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AutoNum type="arabicPeriod"/>
            </a:pPr>
            <a:r>
              <a:rPr lang="en" b="1" i="1" dirty="0"/>
              <a:t>Generic</a:t>
            </a:r>
            <a:r>
              <a:rPr lang="en" dirty="0"/>
              <a:t> _ model makes no assumption about the domain of input text - most common so far.</a:t>
            </a:r>
            <a:endParaRPr dirty="0"/>
          </a:p>
          <a:p>
            <a:pPr marL="457200" lvl="0" indent="-342900" algn="l" rtl="0">
              <a:spcBef>
                <a:spcPts val="0"/>
              </a:spcBef>
              <a:spcAft>
                <a:spcPts val="0"/>
              </a:spcAft>
              <a:buSzPts val="1800"/>
              <a:buAutoNum type="arabicPeriod"/>
            </a:pPr>
            <a:r>
              <a:rPr lang="en-US" b="1" i="1" dirty="0"/>
              <a:t>Domain-Specific</a:t>
            </a:r>
            <a:r>
              <a:rPr lang="en" dirty="0"/>
              <a:t>_ model uses domain-specific knowledge to form a more accurate summary.</a:t>
            </a:r>
            <a:endParaRPr dirty="0"/>
          </a:p>
          <a:p>
            <a:pPr marL="457200" lvl="0" indent="-342900" algn="l" rtl="0">
              <a:spcBef>
                <a:spcPts val="0"/>
              </a:spcBef>
              <a:spcAft>
                <a:spcPts val="0"/>
              </a:spcAft>
              <a:buSzPts val="1800"/>
              <a:buAutoNum type="arabicPeriod"/>
            </a:pPr>
            <a:r>
              <a:rPr lang="en" b="1" i="1" dirty="0"/>
              <a:t>Query-Based</a:t>
            </a:r>
            <a:r>
              <a:rPr lang="en" dirty="0"/>
              <a:t> _  summary only contains information that answers natural language questions about input text.</a:t>
            </a:r>
            <a:endParaRPr dirty="0"/>
          </a:p>
        </p:txBody>
      </p:sp>
      <p:sp>
        <p:nvSpPr>
          <p:cNvPr id="96" name="Google Shape;96;p18"/>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Autofit/>
          </a:bodyPr>
          <a:lstStyle/>
          <a:p>
            <a:pPr marL="457200" lvl="0" indent="-381000" algn="ctr" rtl="0">
              <a:spcBef>
                <a:spcPts val="0"/>
              </a:spcBef>
              <a:spcAft>
                <a:spcPts val="0"/>
              </a:spcAft>
              <a:buSzPts val="2400"/>
              <a:buAutoNum type="arabicPeriod" startAt="2"/>
            </a:pPr>
            <a:r>
              <a:rPr lang="en"/>
              <a:t>Based on Purpose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Text Summarization Techniques Classification</a:t>
            </a:r>
            <a:endParaRPr/>
          </a:p>
        </p:txBody>
      </p:sp>
      <p:sp>
        <p:nvSpPr>
          <p:cNvPr id="102" name="Google Shape;102;p1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AutoNum type="arabicPeriod"/>
            </a:pPr>
            <a:r>
              <a:rPr lang="en" b="1" i="1"/>
              <a:t>Extractive</a:t>
            </a:r>
            <a:r>
              <a:rPr lang="en"/>
              <a:t> _ important sentences are selected from input text to form a summary- most approaches today are extractive in nature.</a:t>
            </a:r>
            <a:endParaRPr/>
          </a:p>
          <a:p>
            <a:pPr marL="457200" lvl="0" indent="-342900" algn="l" rtl="0">
              <a:spcBef>
                <a:spcPts val="0"/>
              </a:spcBef>
              <a:spcAft>
                <a:spcPts val="0"/>
              </a:spcAft>
              <a:buSzPts val="1800"/>
              <a:buAutoNum type="arabicPeriod"/>
            </a:pPr>
            <a:r>
              <a:rPr lang="en" b="1" i="1"/>
              <a:t>Abstractive</a:t>
            </a:r>
            <a:r>
              <a:rPr lang="en"/>
              <a:t> _ model forms its own phrases and sentences to offer a more coherent summary - more appealing, but much more difficult than extractive summarization.</a:t>
            </a:r>
            <a:endParaRPr/>
          </a:p>
        </p:txBody>
      </p:sp>
      <p:sp>
        <p:nvSpPr>
          <p:cNvPr id="103" name="Google Shape;103;p1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Autofit/>
          </a:bodyPr>
          <a:lstStyle/>
          <a:p>
            <a:pPr marL="457200" lvl="0" indent="-381000" algn="ctr" rtl="0">
              <a:spcBef>
                <a:spcPts val="0"/>
              </a:spcBef>
              <a:spcAft>
                <a:spcPts val="0"/>
              </a:spcAft>
              <a:buSzPts val="2400"/>
              <a:buAutoNum type="arabicPeriod" startAt="3"/>
            </a:pPr>
            <a:r>
              <a:rPr lang="en"/>
              <a:t>Based on Output Type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Target</a:t>
            </a:r>
            <a:endParaRPr/>
          </a:p>
        </p:txBody>
      </p:sp>
      <p:sp>
        <p:nvSpPr>
          <p:cNvPr id="109" name="Google Shape;109;p2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In our problem, we will follow the single-document generic abstractive approach.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Related Work</a:t>
            </a:r>
            <a:endParaRPr/>
          </a:p>
        </p:txBody>
      </p:sp>
      <p:sp>
        <p:nvSpPr>
          <p:cNvPr id="115" name="Google Shape;115;p2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Now, we’ll demonstrate some of the state-of-the-art models, which have dealt well with such a topic.</a:t>
            </a:r>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1768</Words>
  <Application>Microsoft Office PowerPoint</Application>
  <PresentationFormat>On-screen Show (16:9)</PresentationFormat>
  <Paragraphs>190</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Open Sans</vt:lpstr>
      <vt:lpstr>Consolas</vt:lpstr>
      <vt:lpstr>Economica</vt:lpstr>
      <vt:lpstr>Roboto</vt:lpstr>
      <vt:lpstr>Proxima Nova</vt:lpstr>
      <vt:lpstr>Luxe</vt:lpstr>
      <vt:lpstr>Automatic Text Summarization</vt:lpstr>
      <vt:lpstr>Outline</vt:lpstr>
      <vt:lpstr>What is Text Summarization?</vt:lpstr>
      <vt:lpstr>Text Summarization Techniques Classification</vt:lpstr>
      <vt:lpstr>Text Summarization Techniques Classification</vt:lpstr>
      <vt:lpstr>Text Summarization Techniques Classification</vt:lpstr>
      <vt:lpstr>Text Summarization Techniques Classification</vt:lpstr>
      <vt:lpstr>Our Target</vt:lpstr>
      <vt:lpstr>Related Work</vt:lpstr>
      <vt:lpstr>Related Work</vt:lpstr>
      <vt:lpstr>PowerPoint Presentation</vt:lpstr>
      <vt:lpstr>Related Work</vt:lpstr>
      <vt:lpstr>PowerPoint Presentation</vt:lpstr>
      <vt:lpstr>Related Work</vt:lpstr>
      <vt:lpstr>PowerPoint Presentation</vt:lpstr>
      <vt:lpstr>PowerPoint Presentation</vt:lpstr>
      <vt:lpstr>Dataset</vt:lpstr>
      <vt:lpstr>Data Exploration</vt:lpstr>
      <vt:lpstr>Data Preprocessing</vt:lpstr>
      <vt:lpstr>PowerPoint Presentation</vt:lpstr>
      <vt:lpstr>Sample Raw Input</vt:lpstr>
      <vt:lpstr>Story</vt:lpstr>
      <vt:lpstr>Highlights</vt:lpstr>
      <vt:lpstr>What’s Next?</vt:lpstr>
      <vt:lpstr>Gantt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Text Summarization</dc:title>
  <cp:lastModifiedBy>Mohammed Deifallah</cp:lastModifiedBy>
  <cp:revision>1</cp:revision>
  <dcterms:modified xsi:type="dcterms:W3CDTF">2019-03-23T02:20:38Z</dcterms:modified>
</cp:coreProperties>
</file>