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embeddedFontLst>
    <p:embeddedFont>
      <p:font typeface="EB Garamond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jIvUoMY6W3qX1ecPfJLRsZZnX8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BGaramond-bold.fntdata"/><Relationship Id="rId30" Type="http://schemas.openxmlformats.org/officeDocument/2006/relationships/font" Target="fonts/EBGaramond-regular.fntdata"/><Relationship Id="rId11" Type="http://schemas.openxmlformats.org/officeDocument/2006/relationships/slide" Target="slides/slide6.xml"/><Relationship Id="rId33" Type="http://schemas.openxmlformats.org/officeDocument/2006/relationships/font" Target="fonts/EBGaramond-boldItalic.fntdata"/><Relationship Id="rId10" Type="http://schemas.openxmlformats.org/officeDocument/2006/relationships/slide" Target="slides/slide5.xml"/><Relationship Id="rId32" Type="http://schemas.openxmlformats.org/officeDocument/2006/relationships/font" Target="fonts/EBGaramon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" name="Google Shape;2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699cdaa9c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b699cdaa9c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b699cdaa9c_0_1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699cdaa9c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b699cdaa9c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b699cdaa9c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699cdaa9c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b699cdaa9c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b699cdaa9c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699cdaa9c_0_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b699cdaa9c_0_1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b699cdaa9c_0_1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699cdaa9c_0_2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b699cdaa9c_0_2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gb699cdaa9c_0_2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699cdaa9c_0_2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b699cdaa9c_0_2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gb699cdaa9c_0_2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d360d76ab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dd360d76ab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gdd360d76ab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b699cdaa9c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gb699cdaa9c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" name="Google Shape;33;gb699cdaa9c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d360d76ab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dd360d76ab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dd360d76ab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d360d76ab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dd360d76ab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gdd360d76ab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699cdaa9c_0_2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b699cdaa9c_0_2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gb699cdaa9c_0_2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699cdaa9c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b699cdaa9c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gb699cdaa9c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b699cdaa9c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gb699cdaa9c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b699cdaa9c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699cdaa9c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b699cdaa9c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b699cdaa9c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AndLine" id="16" name="Google Shape;16;p16"/>
          <p:cNvSpPr/>
          <p:nvPr/>
        </p:nvSpPr>
        <p:spPr>
          <a:xfrm>
            <a:off x="838200" y="4736883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6"/>
          <p:cNvSpPr txBox="1"/>
          <p:nvPr>
            <p:ph type="ctr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" type="subTitle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image" Target="../media/image14.png"/><Relationship Id="rId7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osapublishing.org/jlt/abstract.cfm?URI=jlt-34-1-157" TargetMode="External"/><Relationship Id="rId4" Type="http://schemas.openxmlformats.org/officeDocument/2006/relationships/hyperlink" Target="https://www.nature.com/articles/s41467-020-17516-7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1" Type="http://schemas.openxmlformats.org/officeDocument/2006/relationships/image" Target="../media/image5.png"/><Relationship Id="rId10" Type="http://schemas.openxmlformats.org/officeDocument/2006/relationships/image" Target="../media/image2.png"/><Relationship Id="rId9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12.png"/><Relationship Id="rId8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"/>
          <p:cNvSpPr txBox="1"/>
          <p:nvPr/>
        </p:nvSpPr>
        <p:spPr>
          <a:xfrm>
            <a:off x="1518984" y="2416268"/>
            <a:ext cx="9154027" cy="2025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Recovery of signal distorted by nonlinearity in optical communications using deep 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 txBox="1"/>
          <p:nvPr/>
        </p:nvSpPr>
        <p:spPr>
          <a:xfrm>
            <a:off x="4066470" y="6208774"/>
            <a:ext cx="4059059" cy="6033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DL PROJECT 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0510" y="3860935"/>
            <a:ext cx="2305003" cy="15866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легкий, освещенный, темный, вода&#10;&#10;Автоматически созданное описание" id="29" name="Google Shape;2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6484" y="3793325"/>
            <a:ext cx="2305004" cy="1721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699cdaa9c_0_143"/>
          <p:cNvSpPr txBox="1"/>
          <p:nvPr/>
        </p:nvSpPr>
        <p:spPr>
          <a:xfrm>
            <a:off x="0" y="2800396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Output data decoding</a:t>
            </a:r>
            <a:endParaRPr b="0" i="0" sz="4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3" name="Google Shape;153;gb699cdaa9c_0_143"/>
          <p:cNvSpPr txBox="1"/>
          <p:nvPr/>
        </p:nvSpPr>
        <p:spPr>
          <a:xfrm>
            <a:off x="11146221" y="6019645"/>
            <a:ext cx="10458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/>
        </p:nvSpPr>
        <p:spPr>
          <a:xfrm>
            <a:off x="11146221" y="6019645"/>
            <a:ext cx="1045779" cy="838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0" name="Google Shape;160;p11"/>
          <p:cNvSpPr txBox="1"/>
          <p:nvPr/>
        </p:nvSpPr>
        <p:spPr>
          <a:xfrm>
            <a:off x="0" y="191521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Decoding. Modeling case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5700" y="1890198"/>
            <a:ext cx="3830364" cy="30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3125" y="1890200"/>
            <a:ext cx="3960525" cy="3089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11"/>
          <p:cNvCxnSpPr/>
          <p:nvPr/>
        </p:nvCxnSpPr>
        <p:spPr>
          <a:xfrm flipH="1">
            <a:off x="7787850" y="3164225"/>
            <a:ext cx="206700" cy="723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164" name="Google Shape;164;p11"/>
          <p:cNvCxnSpPr/>
          <p:nvPr/>
        </p:nvCxnSpPr>
        <p:spPr>
          <a:xfrm flipH="1">
            <a:off x="8640375" y="3086750"/>
            <a:ext cx="64500" cy="774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165" name="Google Shape;165;p11"/>
          <p:cNvCxnSpPr/>
          <p:nvPr/>
        </p:nvCxnSpPr>
        <p:spPr>
          <a:xfrm>
            <a:off x="9079425" y="3099650"/>
            <a:ext cx="90300" cy="723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166" name="Google Shape;166;p11"/>
          <p:cNvSpPr txBox="1"/>
          <p:nvPr/>
        </p:nvSpPr>
        <p:spPr>
          <a:xfrm>
            <a:off x="7775674" y="2529173"/>
            <a:ext cx="130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Not zero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1"/>
          <p:cNvSpPr txBox="1"/>
          <p:nvPr/>
        </p:nvSpPr>
        <p:spPr>
          <a:xfrm>
            <a:off x="663123" y="1428526"/>
            <a:ext cx="477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Input signal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1"/>
          <p:cNvSpPr txBox="1"/>
          <p:nvPr/>
        </p:nvSpPr>
        <p:spPr>
          <a:xfrm>
            <a:off x="6755701" y="1428526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Output decoded signal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1"/>
          <p:cNvSpPr txBox="1"/>
          <p:nvPr/>
        </p:nvSpPr>
        <p:spPr>
          <a:xfrm>
            <a:off x="256735" y="4858362"/>
            <a:ext cx="477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Encoded sequence: 0 0 0 1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378018" y="2067476"/>
            <a:ext cx="209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“Ghost pulses”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99428" y="5032387"/>
            <a:ext cx="838200" cy="7334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1"/>
          <p:cNvSpPr/>
          <p:nvPr/>
        </p:nvSpPr>
        <p:spPr>
          <a:xfrm>
            <a:off x="4846803" y="3594725"/>
            <a:ext cx="1856100" cy="3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стория" id="173" name="Google Shape;173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73857" y="3140211"/>
            <a:ext cx="420453" cy="4204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Добавить" id="174" name="Google Shape;174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36307" y="3125900"/>
            <a:ext cx="420452" cy="42045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1"/>
          <p:cNvSpPr txBox="1"/>
          <p:nvPr/>
        </p:nvSpPr>
        <p:spPr>
          <a:xfrm>
            <a:off x="7254575" y="3909125"/>
            <a:ext cx="64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8101325" y="3890875"/>
            <a:ext cx="64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8799825" y="3909125"/>
            <a:ext cx="64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9778800" y="3890875"/>
            <a:ext cx="64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256748" y="5765837"/>
            <a:ext cx="477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699cdaa9c_0_49"/>
          <p:cNvSpPr txBox="1"/>
          <p:nvPr/>
        </p:nvSpPr>
        <p:spPr>
          <a:xfrm>
            <a:off x="11146221" y="6019645"/>
            <a:ext cx="10458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" name="Google Shape;186;gb699cdaa9c_0_49"/>
          <p:cNvSpPr txBox="1"/>
          <p:nvPr/>
        </p:nvSpPr>
        <p:spPr>
          <a:xfrm>
            <a:off x="0" y="191521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Direct decoding. Modeling case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b699cdaa9c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600" y="1530325"/>
            <a:ext cx="6353273" cy="41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b699cdaa9c_0_49"/>
          <p:cNvSpPr txBox="1"/>
          <p:nvPr/>
        </p:nvSpPr>
        <p:spPr>
          <a:xfrm>
            <a:off x="1739277" y="5822625"/>
            <a:ext cx="406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Wi - energy of ith pulse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b699cdaa9c_0_49"/>
          <p:cNvSpPr txBox="1"/>
          <p:nvPr/>
        </p:nvSpPr>
        <p:spPr>
          <a:xfrm>
            <a:off x="7025873" y="1530337"/>
            <a:ext cx="4773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Decoding bit sequence:</a:t>
            </a:r>
            <a:endParaRPr b="0" i="0" sz="24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0 0 0 1</a:t>
            </a:r>
            <a:endParaRPr b="0" i="0" sz="24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0" name="Google Shape;190;gb699cdaa9c_0_49"/>
          <p:cNvSpPr txBox="1"/>
          <p:nvPr/>
        </p:nvSpPr>
        <p:spPr>
          <a:xfrm>
            <a:off x="1739277" y="6284325"/>
            <a:ext cx="406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Wth = 0.5*W</a:t>
            </a:r>
            <a:r>
              <a:rPr b="0" i="0" lang="en-US" sz="16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(ligical 1)</a:t>
            </a: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- threshold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b699cdaa9c_0_49"/>
          <p:cNvSpPr txBox="1"/>
          <p:nvPr/>
        </p:nvSpPr>
        <p:spPr>
          <a:xfrm>
            <a:off x="1713950" y="4348225"/>
            <a:ext cx="64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b699cdaa9c_0_49"/>
          <p:cNvSpPr txBox="1"/>
          <p:nvPr/>
        </p:nvSpPr>
        <p:spPr>
          <a:xfrm>
            <a:off x="1884550" y="2812900"/>
            <a:ext cx="15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W</a:t>
            </a:r>
            <a:r>
              <a:rPr b="0" i="0" lang="en-US" sz="13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&lt;Wth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gb699cdaa9c_0_49"/>
          <p:cNvCxnSpPr/>
          <p:nvPr/>
        </p:nvCxnSpPr>
        <p:spPr>
          <a:xfrm>
            <a:off x="2038700" y="3353725"/>
            <a:ext cx="0" cy="994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194" name="Google Shape;194;gb699cdaa9c_0_49"/>
          <p:cNvSpPr txBox="1"/>
          <p:nvPr/>
        </p:nvSpPr>
        <p:spPr>
          <a:xfrm>
            <a:off x="3178475" y="4348225"/>
            <a:ext cx="53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b699cdaa9c_0_49"/>
          <p:cNvSpPr txBox="1"/>
          <p:nvPr/>
        </p:nvSpPr>
        <p:spPr>
          <a:xfrm>
            <a:off x="4408075" y="4348225"/>
            <a:ext cx="64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b699cdaa9c_0_49"/>
          <p:cNvSpPr txBox="1"/>
          <p:nvPr/>
        </p:nvSpPr>
        <p:spPr>
          <a:xfrm>
            <a:off x="5890750" y="4448950"/>
            <a:ext cx="64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gb699cdaa9c_0_49"/>
          <p:cNvCxnSpPr>
            <a:endCxn id="194" idx="0"/>
          </p:cNvCxnSpPr>
          <p:nvPr/>
        </p:nvCxnSpPr>
        <p:spPr>
          <a:xfrm>
            <a:off x="2505425" y="3474325"/>
            <a:ext cx="938700" cy="873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198" name="Google Shape;198;gb699cdaa9c_0_49"/>
          <p:cNvCxnSpPr>
            <a:endCxn id="195" idx="0"/>
          </p:cNvCxnSpPr>
          <p:nvPr/>
        </p:nvCxnSpPr>
        <p:spPr>
          <a:xfrm>
            <a:off x="2815525" y="3370825"/>
            <a:ext cx="1917300" cy="977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199" name="Google Shape;199;gb699cdaa9c_0_49"/>
          <p:cNvSpPr txBox="1"/>
          <p:nvPr/>
        </p:nvSpPr>
        <p:spPr>
          <a:xfrm>
            <a:off x="4408075" y="2812900"/>
            <a:ext cx="15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W</a:t>
            </a:r>
            <a:r>
              <a:rPr b="0" i="0" lang="en-US" sz="13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4</a:t>
            </a: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&gt;Wth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gb699cdaa9c_0_49"/>
          <p:cNvCxnSpPr>
            <a:stCxn id="199" idx="2"/>
            <a:endCxn id="196" idx="1"/>
          </p:cNvCxnSpPr>
          <p:nvPr/>
        </p:nvCxnSpPr>
        <p:spPr>
          <a:xfrm>
            <a:off x="5187925" y="3274600"/>
            <a:ext cx="702900" cy="1451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201" name="Google Shape;201;gb699cdaa9c_0_49"/>
          <p:cNvSpPr/>
          <p:nvPr/>
        </p:nvSpPr>
        <p:spPr>
          <a:xfrm rot="5400000">
            <a:off x="8608300" y="3319050"/>
            <a:ext cx="1788300" cy="471300"/>
          </a:xfrm>
          <a:prstGeom prst="rightArrow">
            <a:avLst>
              <a:gd fmla="val 18559" name="adj1"/>
              <a:gd fmla="val 31976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b699cdaa9c_0_49"/>
          <p:cNvSpPr txBox="1"/>
          <p:nvPr/>
        </p:nvSpPr>
        <p:spPr>
          <a:xfrm>
            <a:off x="7102198" y="4575762"/>
            <a:ext cx="477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BER - Bit Error Rat</a:t>
            </a:r>
            <a:r>
              <a:rPr lang="en-US" sz="2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io</a:t>
            </a:r>
            <a:endParaRPr b="0" i="0" sz="24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699cdaa9c_0_43"/>
          <p:cNvSpPr txBox="1"/>
          <p:nvPr/>
        </p:nvSpPr>
        <p:spPr>
          <a:xfrm>
            <a:off x="0" y="2800396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Workflow </a:t>
            </a:r>
            <a:endParaRPr b="0" i="0" sz="4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9" name="Google Shape;209;gb699cdaa9c_0_43"/>
          <p:cNvSpPr txBox="1"/>
          <p:nvPr/>
        </p:nvSpPr>
        <p:spPr>
          <a:xfrm>
            <a:off x="11146221" y="6019645"/>
            <a:ext cx="10458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699cdaa9c_0_171"/>
          <p:cNvSpPr txBox="1"/>
          <p:nvPr/>
        </p:nvSpPr>
        <p:spPr>
          <a:xfrm>
            <a:off x="11146221" y="6019645"/>
            <a:ext cx="10458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6" name="Google Shape;216;gb699cdaa9c_0_171"/>
          <p:cNvSpPr txBox="1"/>
          <p:nvPr/>
        </p:nvSpPr>
        <p:spPr>
          <a:xfrm>
            <a:off x="25" y="822171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Workflow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b699cdaa9c_0_171"/>
          <p:cNvSpPr/>
          <p:nvPr/>
        </p:nvSpPr>
        <p:spPr>
          <a:xfrm>
            <a:off x="452075" y="2531400"/>
            <a:ext cx="2143800" cy="93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generation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 выглядит как легкий, освещенный, темный, вода&#10;&#10;Автоматически созданное описание" id="218" name="Google Shape;218;gb699cdaa9c_0_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6761" y="1884349"/>
            <a:ext cx="1424200" cy="106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b699cdaa9c_0_171"/>
          <p:cNvSpPr/>
          <p:nvPr/>
        </p:nvSpPr>
        <p:spPr>
          <a:xfrm>
            <a:off x="4723650" y="4079125"/>
            <a:ext cx="1217400" cy="93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b699cdaa9c_0_171"/>
          <p:cNvSpPr/>
          <p:nvPr/>
        </p:nvSpPr>
        <p:spPr>
          <a:xfrm>
            <a:off x="7781850" y="2531400"/>
            <a:ext cx="1424100" cy="93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Decoding 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b699cdaa9c_0_171"/>
          <p:cNvSpPr/>
          <p:nvPr/>
        </p:nvSpPr>
        <p:spPr>
          <a:xfrm>
            <a:off x="10086875" y="3103800"/>
            <a:ext cx="1756500" cy="133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 and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 factor 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" name="Google Shape;222;gb699cdaa9c_0_171"/>
          <p:cNvCxnSpPr>
            <a:stCxn id="217" idx="3"/>
            <a:endCxn id="220" idx="1"/>
          </p:cNvCxnSpPr>
          <p:nvPr/>
        </p:nvCxnSpPr>
        <p:spPr>
          <a:xfrm>
            <a:off x="2595875" y="2996400"/>
            <a:ext cx="51861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223" name="Google Shape;223;gb699cdaa9c_0_171"/>
          <p:cNvCxnSpPr>
            <a:stCxn id="217" idx="2"/>
            <a:endCxn id="224" idx="0"/>
          </p:cNvCxnSpPr>
          <p:nvPr/>
        </p:nvCxnSpPr>
        <p:spPr>
          <a:xfrm>
            <a:off x="1523975" y="3461400"/>
            <a:ext cx="0" cy="617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224" name="Google Shape;224;gb699cdaa9c_0_171"/>
          <p:cNvSpPr/>
          <p:nvPr/>
        </p:nvSpPr>
        <p:spPr>
          <a:xfrm>
            <a:off x="452075" y="4079125"/>
            <a:ext cx="2143800" cy="93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 digital propagation 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gb699cdaa9c_0_171"/>
          <p:cNvCxnSpPr>
            <a:endCxn id="219" idx="1"/>
          </p:cNvCxnSpPr>
          <p:nvPr/>
        </p:nvCxnSpPr>
        <p:spPr>
          <a:xfrm flipH="1" rot="10800000">
            <a:off x="2570250" y="4544125"/>
            <a:ext cx="2153400" cy="2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lg" w="lg" type="stealth"/>
          </a:ln>
        </p:spPr>
      </p:cxnSp>
      <p:pic>
        <p:nvPicPr>
          <p:cNvPr id="226" name="Google Shape;226;gb699cdaa9c_0_1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4964" y="3461400"/>
            <a:ext cx="1545581" cy="1063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gb699cdaa9c_0_171"/>
          <p:cNvCxnSpPr>
            <a:endCxn id="228" idx="1"/>
          </p:cNvCxnSpPr>
          <p:nvPr/>
        </p:nvCxnSpPr>
        <p:spPr>
          <a:xfrm flipH="1" rot="10800000">
            <a:off x="5941050" y="4544125"/>
            <a:ext cx="1840800" cy="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lg" w="lg" type="stealth"/>
          </a:ln>
        </p:spPr>
      </p:cxnSp>
      <p:pic>
        <p:nvPicPr>
          <p:cNvPr descr="Изображение выглядит как легкий, освещенный, темный, вода&#10;&#10;Автоматически созданное описание" id="229" name="Google Shape;229;gb699cdaa9c_0_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9250" y="3718575"/>
            <a:ext cx="1304400" cy="77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b699cdaa9c_0_171"/>
          <p:cNvSpPr/>
          <p:nvPr/>
        </p:nvSpPr>
        <p:spPr>
          <a:xfrm>
            <a:off x="7781850" y="4079125"/>
            <a:ext cx="1424100" cy="93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Decoding 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gb699cdaa9c_0_171"/>
          <p:cNvCxnSpPr>
            <a:stCxn id="220" idx="3"/>
            <a:endCxn id="221" idx="1"/>
          </p:cNvCxnSpPr>
          <p:nvPr/>
        </p:nvCxnSpPr>
        <p:spPr>
          <a:xfrm>
            <a:off x="9205950" y="2996400"/>
            <a:ext cx="880800" cy="773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231" name="Google Shape;231;gb699cdaa9c_0_171"/>
          <p:cNvCxnSpPr>
            <a:stCxn id="228" idx="3"/>
            <a:endCxn id="221" idx="1"/>
          </p:cNvCxnSpPr>
          <p:nvPr/>
        </p:nvCxnSpPr>
        <p:spPr>
          <a:xfrm flipH="1" rot="10800000">
            <a:off x="9205950" y="3770125"/>
            <a:ext cx="880800" cy="774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232" name="Google Shape;232;gb699cdaa9c_0_171"/>
          <p:cNvSpPr/>
          <p:nvPr/>
        </p:nvSpPr>
        <p:spPr>
          <a:xfrm>
            <a:off x="320350" y="1653175"/>
            <a:ext cx="2431500" cy="356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preparation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 txBox="1"/>
          <p:nvPr/>
        </p:nvSpPr>
        <p:spPr>
          <a:xfrm>
            <a:off x="11146221" y="6019645"/>
            <a:ext cx="1045779" cy="838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39" name="Google Shape;239;p13"/>
          <p:cNvSpPr txBox="1"/>
          <p:nvPr/>
        </p:nvSpPr>
        <p:spPr>
          <a:xfrm>
            <a:off x="0" y="191521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Data preparation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3"/>
          <p:cNvSpPr txBox="1"/>
          <p:nvPr/>
        </p:nvSpPr>
        <p:spPr>
          <a:xfrm>
            <a:off x="0" y="6396335"/>
            <a:ext cx="77198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Source: https://www.nature.com/articles/s41467-020-17516-7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1" name="Google Shape;24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5899" y="2643310"/>
            <a:ext cx="9220200" cy="337633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3"/>
          <p:cNvSpPr txBox="1"/>
          <p:nvPr/>
        </p:nvSpPr>
        <p:spPr>
          <a:xfrm>
            <a:off x="1043606" y="1022525"/>
            <a:ext cx="497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B Garamond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1d time data - simple time series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3"/>
          <p:cNvSpPr txBox="1"/>
          <p:nvPr/>
        </p:nvSpPr>
        <p:spPr>
          <a:xfrm>
            <a:off x="1043599" y="1911100"/>
            <a:ext cx="577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B Garamond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2d time data - regrouping time in 2d blocks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699cdaa9c_0_217"/>
          <p:cNvSpPr txBox="1"/>
          <p:nvPr/>
        </p:nvSpPr>
        <p:spPr>
          <a:xfrm>
            <a:off x="11146221" y="6019645"/>
            <a:ext cx="10458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50" name="Google Shape;250;gb699cdaa9c_0_217"/>
          <p:cNvSpPr txBox="1"/>
          <p:nvPr/>
        </p:nvSpPr>
        <p:spPr>
          <a:xfrm>
            <a:off x="0" y="191521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Metric estimation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b699cdaa9c_0_217"/>
          <p:cNvSpPr txBox="1"/>
          <p:nvPr/>
        </p:nvSpPr>
        <p:spPr>
          <a:xfrm>
            <a:off x="963525" y="1022500"/>
            <a:ext cx="708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B Garamond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Loss: </a:t>
            </a:r>
            <a:r>
              <a:rPr lang="en-US" sz="2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</a:t>
            </a: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rror </a:t>
            </a:r>
            <a:r>
              <a:rPr lang="en-US" sz="2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V</a:t>
            </a: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ector </a:t>
            </a:r>
            <a:r>
              <a:rPr lang="en-US" sz="2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</a:t>
            </a: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agnitude (E</a:t>
            </a:r>
            <a:r>
              <a:rPr lang="en-US" sz="2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VM) and MSE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b699cdaa9c_0_217"/>
          <p:cNvSpPr txBox="1"/>
          <p:nvPr/>
        </p:nvSpPr>
        <p:spPr>
          <a:xfrm>
            <a:off x="963524" y="2024275"/>
            <a:ext cx="577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B Garamond"/>
              <a:buChar char="●"/>
            </a:pPr>
            <a:r>
              <a:rPr lang="en-US" sz="2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: BER and Q</a:t>
            </a:r>
            <a:r>
              <a:rPr lang="en-US" sz="2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factor </a:t>
            </a:r>
            <a:endParaRPr b="0" i="0" sz="24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Изображение выглядит как легкий, освещенный, темный, вода&#10;&#10;Автоматически созданное описание" id="253" name="Google Shape;253;gb699cdaa9c_0_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525" y="2641424"/>
            <a:ext cx="998374" cy="70529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b699cdaa9c_0_217"/>
          <p:cNvSpPr/>
          <p:nvPr/>
        </p:nvSpPr>
        <p:spPr>
          <a:xfrm>
            <a:off x="3663502" y="2690311"/>
            <a:ext cx="1359600" cy="83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Decoding 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b699cdaa9c_0_217"/>
          <p:cNvSpPr/>
          <p:nvPr/>
        </p:nvSpPr>
        <p:spPr>
          <a:xfrm>
            <a:off x="6829725" y="2690300"/>
            <a:ext cx="3025200" cy="179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 = N</a:t>
            </a:r>
            <a:r>
              <a:rPr lang="en-US" sz="1700"/>
              <a:t>error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/N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1600"/>
              <a:t>(the smaller the better)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 выглядит как легкий, освещенный, темный, вода&#10;&#10;Автоматически созданное описание" id="256" name="Google Shape;256;gb699cdaa9c_0_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527" y="3522175"/>
            <a:ext cx="1245247" cy="6977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gb699cdaa9c_0_217"/>
          <p:cNvCxnSpPr/>
          <p:nvPr/>
        </p:nvCxnSpPr>
        <p:spPr>
          <a:xfrm>
            <a:off x="1092387" y="3310427"/>
            <a:ext cx="2571300" cy="8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258" name="Google Shape;258;gb699cdaa9c_0_217"/>
          <p:cNvSpPr/>
          <p:nvPr/>
        </p:nvSpPr>
        <p:spPr>
          <a:xfrm>
            <a:off x="3663502" y="3589394"/>
            <a:ext cx="1359600" cy="83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Decoding 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gb699cdaa9c_0_217"/>
          <p:cNvCxnSpPr/>
          <p:nvPr/>
        </p:nvCxnSpPr>
        <p:spPr>
          <a:xfrm flipH="1" rot="10800000">
            <a:off x="1067733" y="4217792"/>
            <a:ext cx="2595900" cy="2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260" name="Google Shape;260;gb699cdaa9c_0_217"/>
          <p:cNvCxnSpPr/>
          <p:nvPr/>
        </p:nvCxnSpPr>
        <p:spPr>
          <a:xfrm flipH="1" rot="10800000">
            <a:off x="5072400" y="3210478"/>
            <a:ext cx="1757400" cy="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261" name="Google Shape;261;gb699cdaa9c_0_217"/>
          <p:cNvCxnSpPr/>
          <p:nvPr/>
        </p:nvCxnSpPr>
        <p:spPr>
          <a:xfrm flipH="1" rot="10800000">
            <a:off x="4972949" y="4008695"/>
            <a:ext cx="1757400" cy="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262" name="Google Shape;262;gb699cdaa9c_0_217"/>
          <p:cNvSpPr txBox="1"/>
          <p:nvPr/>
        </p:nvSpPr>
        <p:spPr>
          <a:xfrm>
            <a:off x="5171851" y="2670584"/>
            <a:ext cx="135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0 0 0 1 ...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b699cdaa9c_0_217"/>
          <p:cNvSpPr txBox="1"/>
          <p:nvPr/>
        </p:nvSpPr>
        <p:spPr>
          <a:xfrm>
            <a:off x="5171851" y="3491293"/>
            <a:ext cx="135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0 0 1 1 ...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b699cdaa9c_0_217"/>
          <p:cNvSpPr txBox="1"/>
          <p:nvPr/>
        </p:nvSpPr>
        <p:spPr>
          <a:xfrm>
            <a:off x="706800" y="3746134"/>
            <a:ext cx="1359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model 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b699cdaa9c_0_217"/>
          <p:cNvSpPr txBox="1"/>
          <p:nvPr/>
        </p:nvSpPr>
        <p:spPr>
          <a:xfrm>
            <a:off x="706806" y="2802648"/>
            <a:ext cx="1359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from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gb699cdaa9c_0_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7875" y="1022525"/>
            <a:ext cx="2542325" cy="116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/>
        </p:nvSpPr>
        <p:spPr>
          <a:xfrm>
            <a:off x="11146221" y="6019645"/>
            <a:ext cx="1045779" cy="838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73" name="Google Shape;273;p12"/>
          <p:cNvSpPr txBox="1"/>
          <p:nvPr/>
        </p:nvSpPr>
        <p:spPr>
          <a:xfrm>
            <a:off x="0" y="191521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Base work</a:t>
            </a:r>
            <a:r>
              <a:rPr b="0" i="0" lang="en-US" sz="2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: </a:t>
            </a:r>
            <a:r>
              <a:rPr b="0" i="0" lang="en-US" sz="4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DNN based DBP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4508" y="1022518"/>
            <a:ext cx="6737864" cy="2558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6663" y="3678284"/>
            <a:ext cx="6273555" cy="2760538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2"/>
          <p:cNvSpPr txBox="1"/>
          <p:nvPr/>
        </p:nvSpPr>
        <p:spPr>
          <a:xfrm>
            <a:off x="0" y="6396335"/>
            <a:ext cx="77198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Source: https://www.nature.com/articles/s41467-020-17516-7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699cdaa9c_0_251"/>
          <p:cNvSpPr txBox="1"/>
          <p:nvPr/>
        </p:nvSpPr>
        <p:spPr>
          <a:xfrm>
            <a:off x="0" y="2800396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Models </a:t>
            </a:r>
            <a:endParaRPr b="0" i="0" sz="4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3" name="Google Shape;283;gb699cdaa9c_0_251"/>
          <p:cNvSpPr txBox="1"/>
          <p:nvPr/>
        </p:nvSpPr>
        <p:spPr>
          <a:xfrm>
            <a:off x="11146221" y="6019645"/>
            <a:ext cx="10458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d360d76ab_0_10"/>
          <p:cNvSpPr txBox="1"/>
          <p:nvPr/>
        </p:nvSpPr>
        <p:spPr>
          <a:xfrm>
            <a:off x="11146221" y="6019645"/>
            <a:ext cx="10458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90" name="Google Shape;290;gdd360d76ab_0_10"/>
          <p:cNvSpPr txBox="1"/>
          <p:nvPr/>
        </p:nvSpPr>
        <p:spPr>
          <a:xfrm>
            <a:off x="0" y="191521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Convnet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b699cdaa9c_0_15"/>
          <p:cNvSpPr txBox="1"/>
          <p:nvPr/>
        </p:nvSpPr>
        <p:spPr>
          <a:xfrm>
            <a:off x="0" y="191521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Content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gb699cdaa9c_0_15"/>
          <p:cNvSpPr txBox="1"/>
          <p:nvPr/>
        </p:nvSpPr>
        <p:spPr>
          <a:xfrm>
            <a:off x="11146221" y="6019645"/>
            <a:ext cx="10458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7" name="Google Shape;37;gb699cdaa9c_0_15"/>
          <p:cNvSpPr txBox="1"/>
          <p:nvPr/>
        </p:nvSpPr>
        <p:spPr>
          <a:xfrm>
            <a:off x="332371" y="964600"/>
            <a:ext cx="60876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Problem description</a:t>
            </a:r>
            <a:endParaRPr b="0" i="0" sz="2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○"/>
            </a:pPr>
            <a:r>
              <a:rPr b="0" i="0" lang="en-US" sz="2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Coherent communication process</a:t>
            </a:r>
            <a:endParaRPr b="0" i="0" sz="2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○"/>
            </a:pPr>
            <a:r>
              <a:rPr b="0" i="0" lang="en-US" sz="2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Main challenges</a:t>
            </a:r>
            <a:endParaRPr b="0" i="0" sz="2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Data modeling</a:t>
            </a:r>
            <a:endParaRPr b="0" i="0" sz="2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Output data decoding</a:t>
            </a:r>
            <a:endParaRPr b="0" i="0" sz="2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Workflow</a:t>
            </a:r>
            <a:endParaRPr b="0" i="0" sz="2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○"/>
            </a:pPr>
            <a:r>
              <a:rPr b="0" i="0" lang="en-US" sz="2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Data preparation</a:t>
            </a:r>
            <a:endParaRPr b="0" i="0" sz="2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○"/>
            </a:pPr>
            <a:r>
              <a:rPr b="0" i="0" lang="en-US" sz="2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Metric estimation </a:t>
            </a:r>
            <a:endParaRPr b="0" i="0" sz="2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○"/>
            </a:pPr>
            <a:r>
              <a:rPr b="0" i="0" lang="en-US" sz="2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Base work</a:t>
            </a:r>
            <a:endParaRPr b="0" i="0" sz="2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" name="Google Shape;38;gb699cdaa9c_0_15"/>
          <p:cNvSpPr txBox="1"/>
          <p:nvPr/>
        </p:nvSpPr>
        <p:spPr>
          <a:xfrm>
            <a:off x="6518200" y="964600"/>
            <a:ext cx="5526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Models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○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Convnet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○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FC-model with parallel layers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○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FC-model with </a:t>
            </a: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concatenation</a:t>
            </a: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d360d76ab_0_20"/>
          <p:cNvSpPr txBox="1"/>
          <p:nvPr/>
        </p:nvSpPr>
        <p:spPr>
          <a:xfrm>
            <a:off x="11146221" y="6019645"/>
            <a:ext cx="10458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97" name="Google Shape;297;gdd360d76ab_0_20"/>
          <p:cNvSpPr txBox="1"/>
          <p:nvPr/>
        </p:nvSpPr>
        <p:spPr>
          <a:xfrm>
            <a:off x="0" y="191521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FC-model with parallel layers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d360d76ab_0_26"/>
          <p:cNvSpPr txBox="1"/>
          <p:nvPr/>
        </p:nvSpPr>
        <p:spPr>
          <a:xfrm>
            <a:off x="11146221" y="6019645"/>
            <a:ext cx="10458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04" name="Google Shape;304;gdd360d76ab_0_26"/>
          <p:cNvSpPr txBox="1"/>
          <p:nvPr/>
        </p:nvSpPr>
        <p:spPr>
          <a:xfrm>
            <a:off x="0" y="191521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FC-model with concatenation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b699cdaa9c_0_257"/>
          <p:cNvSpPr txBox="1"/>
          <p:nvPr/>
        </p:nvSpPr>
        <p:spPr>
          <a:xfrm>
            <a:off x="0" y="2800396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Results</a:t>
            </a:r>
            <a:endParaRPr b="0" i="0" sz="4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11" name="Google Shape;311;gb699cdaa9c_0_257"/>
          <p:cNvSpPr txBox="1"/>
          <p:nvPr/>
        </p:nvSpPr>
        <p:spPr>
          <a:xfrm>
            <a:off x="11146221" y="6019645"/>
            <a:ext cx="10458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"/>
          <p:cNvSpPr txBox="1"/>
          <p:nvPr/>
        </p:nvSpPr>
        <p:spPr>
          <a:xfrm>
            <a:off x="11146221" y="6019645"/>
            <a:ext cx="1045779" cy="838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18" name="Google Shape;318;p14"/>
          <p:cNvSpPr txBox="1"/>
          <p:nvPr/>
        </p:nvSpPr>
        <p:spPr>
          <a:xfrm>
            <a:off x="0" y="191521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Literature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4"/>
          <p:cNvSpPr txBox="1"/>
          <p:nvPr/>
        </p:nvSpPr>
        <p:spPr>
          <a:xfrm>
            <a:off x="557211" y="1859339"/>
            <a:ext cx="11077575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Nonlinear optics: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Agrawal, G. P. (2000). Nonlinear fiber optics.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Coherent communications: </a:t>
            </a: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https://www.osapublishing.org/jlt/abstract.cfm?URI=jlt-34-1-157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DNN based DBP: </a:t>
            </a: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https://www.nature.com/articles/s41467-020-17516-7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Textbooks for Additional Reading: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E A Saleh, M C Teich, “Fundamentals of Photonics”, ISBN 978 0 471 35832 9 2007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P Agrawal, “Fiber optic communication systems”, ISBN 0 471 21571 6 John Wiley Sons Inc New York, 2002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Ivan P Kaminow Tingye Li, Alan E Willner “Optical Fiber Telecommunications Systems and Networks”, SIXTH EDITION, ISBN 978 0 12 396960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b699cdaa9c_0_3"/>
          <p:cNvSpPr txBox="1"/>
          <p:nvPr/>
        </p:nvSpPr>
        <p:spPr>
          <a:xfrm>
            <a:off x="11146221" y="6019645"/>
            <a:ext cx="10458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26" name="Google Shape;326;gb699cdaa9c_0_3"/>
          <p:cNvSpPr txBox="1"/>
          <p:nvPr/>
        </p:nvSpPr>
        <p:spPr>
          <a:xfrm>
            <a:off x="0" y="191521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Thank you for att</a:t>
            </a:r>
            <a:r>
              <a:rPr lang="en-US" sz="4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</a:t>
            </a:r>
            <a:r>
              <a:rPr b="0" i="0" lang="en-US" sz="4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ntion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b699cdaa9c_0_3"/>
          <p:cNvSpPr txBox="1"/>
          <p:nvPr/>
        </p:nvSpPr>
        <p:spPr>
          <a:xfrm>
            <a:off x="446375" y="1100025"/>
            <a:ext cx="1904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Our team: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b699cdaa9c_0_3"/>
          <p:cNvSpPr txBox="1"/>
          <p:nvPr/>
        </p:nvSpPr>
        <p:spPr>
          <a:xfrm>
            <a:off x="495050" y="2213500"/>
            <a:ext cx="3000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Ilya Kuk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</a:rPr>
              <a:t>Author of the project idea. Work on Data generation code. </a:t>
            </a:r>
            <a:endParaRPr b="0" i="0" sz="1200" u="none" cap="none" strike="noStrike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b699cdaa9c_0_3"/>
          <p:cNvSpPr txBox="1"/>
          <p:nvPr/>
        </p:nvSpPr>
        <p:spPr>
          <a:xfrm>
            <a:off x="495050" y="3138150"/>
            <a:ext cx="3000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E"/>
                </a:solidFill>
                <a:highlight>
                  <a:schemeClr val="lt1"/>
                </a:highlight>
              </a:rPr>
              <a:t>Razan Dibo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</a:rPr>
              <a:t>Work on Data generation code. </a:t>
            </a:r>
            <a:endParaRPr b="0" i="0" sz="1200" u="none" cap="none" strike="noStrike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b699cdaa9c_0_3"/>
          <p:cNvSpPr txBox="1"/>
          <p:nvPr/>
        </p:nvSpPr>
        <p:spPr>
          <a:xfrm>
            <a:off x="495050" y="4039750"/>
            <a:ext cx="3000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E"/>
                </a:solidFill>
                <a:highlight>
                  <a:schemeClr val="lt1"/>
                </a:highlight>
              </a:rPr>
              <a:t>Mohammed Deifallah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</a:rPr>
              <a:t>Work on Data generation code. </a:t>
            </a:r>
            <a:endParaRPr b="0" i="0" sz="1200" u="none" cap="none" strike="noStrike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b699cdaa9c_0_3"/>
          <p:cNvSpPr txBox="1"/>
          <p:nvPr/>
        </p:nvSpPr>
        <p:spPr>
          <a:xfrm>
            <a:off x="6929150" y="2158425"/>
            <a:ext cx="3000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E"/>
                </a:solidFill>
                <a:highlight>
                  <a:schemeClr val="lt1"/>
                </a:highlight>
              </a:rPr>
              <a:t>Alexey Larionov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</a:rPr>
              <a:t>Author of the project idea. Work on Data generation code. </a:t>
            </a:r>
            <a:endParaRPr b="0" i="0" sz="1200" u="none" cap="none" strike="noStrike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b699cdaa9c_0_3"/>
          <p:cNvSpPr txBox="1"/>
          <p:nvPr/>
        </p:nvSpPr>
        <p:spPr>
          <a:xfrm>
            <a:off x="6929150" y="3083075"/>
            <a:ext cx="3000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E"/>
                </a:solidFill>
                <a:highlight>
                  <a:schemeClr val="lt1"/>
                </a:highlight>
              </a:rPr>
              <a:t>Sergei Gostilovich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</a:rPr>
              <a:t>Work on metrics (BER). Worked on presentation as well as report.</a:t>
            </a:r>
            <a:endParaRPr b="0" i="0" sz="1200" u="none" cap="none" strike="noStrike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b699cdaa9c_0_3"/>
          <p:cNvSpPr txBox="1"/>
          <p:nvPr/>
        </p:nvSpPr>
        <p:spPr>
          <a:xfrm>
            <a:off x="6929150" y="3984675"/>
            <a:ext cx="3000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E"/>
                </a:solidFill>
                <a:highlight>
                  <a:schemeClr val="lt1"/>
                </a:highlight>
              </a:rPr>
              <a:t>Stanislav Krikunov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</a:rPr>
              <a:t>Work on Data generation code. </a:t>
            </a:r>
            <a:endParaRPr b="0" i="0" sz="1200" u="none" cap="none" strike="noStrike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b699cdaa9c_0_3"/>
          <p:cNvSpPr txBox="1"/>
          <p:nvPr/>
        </p:nvSpPr>
        <p:spPr>
          <a:xfrm>
            <a:off x="546300" y="5019450"/>
            <a:ext cx="3000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E"/>
                </a:solidFill>
                <a:highlight>
                  <a:schemeClr val="lt1"/>
                </a:highlight>
              </a:rPr>
              <a:t>Alexander Blagodarnyi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</a:rPr>
              <a:t>Work on Data generation code. </a:t>
            </a:r>
            <a:endParaRPr b="0" i="0" sz="1200" u="none" cap="none" strike="noStrike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b699cdaa9c_0_30"/>
          <p:cNvSpPr txBox="1"/>
          <p:nvPr/>
        </p:nvSpPr>
        <p:spPr>
          <a:xfrm>
            <a:off x="0" y="2800396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Problem description 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b699cdaa9c_0_30"/>
          <p:cNvSpPr txBox="1"/>
          <p:nvPr/>
        </p:nvSpPr>
        <p:spPr>
          <a:xfrm>
            <a:off x="11146221" y="6019645"/>
            <a:ext cx="10458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/>
          <p:nvPr/>
        </p:nvSpPr>
        <p:spPr>
          <a:xfrm>
            <a:off x="0" y="191521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Coherent communications. Ideal case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"/>
          <p:cNvSpPr txBox="1"/>
          <p:nvPr/>
        </p:nvSpPr>
        <p:spPr>
          <a:xfrm>
            <a:off x="11146221" y="6022420"/>
            <a:ext cx="10458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53" name="Google Shape;5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632" y="1189250"/>
            <a:ext cx="11308734" cy="2137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313" y="5621325"/>
            <a:ext cx="1582033" cy="65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31581" y="5072977"/>
            <a:ext cx="1582966" cy="120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89564" y="5656598"/>
            <a:ext cx="1583893" cy="1201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031706" y="5610428"/>
            <a:ext cx="1582033" cy="124757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4"/>
          <p:cNvSpPr txBox="1"/>
          <p:nvPr/>
        </p:nvSpPr>
        <p:spPr>
          <a:xfrm>
            <a:off x="578249" y="5037738"/>
            <a:ext cx="454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Same phase -&gt; logical “1”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4"/>
          <p:cNvCxnSpPr/>
          <p:nvPr/>
        </p:nvCxnSpPr>
        <p:spPr>
          <a:xfrm>
            <a:off x="6151263" y="4897030"/>
            <a:ext cx="1200" cy="1608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" name="Google Shape;60;p4"/>
          <p:cNvSpPr/>
          <p:nvPr/>
        </p:nvSpPr>
        <p:spPr>
          <a:xfrm>
            <a:off x="2737373" y="6077051"/>
            <a:ext cx="861900" cy="3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стория" id="61" name="Google Shape;61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49707" y="5621474"/>
            <a:ext cx="420453" cy="4204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Добавить" id="62" name="Google Shape;62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712157" y="5607163"/>
            <a:ext cx="420452" cy="42045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4"/>
          <p:cNvSpPr/>
          <p:nvPr/>
        </p:nvSpPr>
        <p:spPr>
          <a:xfrm>
            <a:off x="8584173" y="6077051"/>
            <a:ext cx="861900" cy="3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стория" id="64" name="Google Shape;64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996507" y="5621474"/>
            <a:ext cx="420453" cy="4204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Добавить" id="65" name="Google Shape;65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558957" y="5607163"/>
            <a:ext cx="420452" cy="4204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стория" id="66" name="Google Shape;66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23276" y="1122397"/>
            <a:ext cx="420453" cy="4204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Добавить" id="67" name="Google Shape;67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286250" y="2258465"/>
            <a:ext cx="420452" cy="4204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легкий, освещенный, темный, вода&#10;&#10;Автоматически созданное описание" id="68" name="Google Shape;68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53851" y="2258476"/>
            <a:ext cx="1987150" cy="14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"/>
          <p:cNvSpPr txBox="1"/>
          <p:nvPr/>
        </p:nvSpPr>
        <p:spPr>
          <a:xfrm>
            <a:off x="2185850" y="37429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Transmitted signal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919015" y="3093798"/>
            <a:ext cx="1706993" cy="12736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4"/>
          <p:cNvCxnSpPr/>
          <p:nvPr/>
        </p:nvCxnSpPr>
        <p:spPr>
          <a:xfrm>
            <a:off x="9250441" y="2678924"/>
            <a:ext cx="384300" cy="1260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72" name="Google Shape;72;p4"/>
          <p:cNvSpPr txBox="1"/>
          <p:nvPr/>
        </p:nvSpPr>
        <p:spPr>
          <a:xfrm>
            <a:off x="6965125" y="36002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Decoded signal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 txBox="1"/>
          <p:nvPr/>
        </p:nvSpPr>
        <p:spPr>
          <a:xfrm>
            <a:off x="578250" y="4529675"/>
            <a:ext cx="337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Decoding: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6294424" y="4991375"/>
            <a:ext cx="454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Opposite phase -&gt; logical “0”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0" y="191521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Coherent communications. Real case 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11146221" y="6019645"/>
            <a:ext cx="1045779" cy="838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2" name="Google Shape;8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2192" y="1269863"/>
            <a:ext cx="9511068" cy="22985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легкий, освещенный, темный, вода&#10;&#10;Автоматически созданное описание" id="83" name="Google Shape;8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815" y="3815716"/>
            <a:ext cx="1706993" cy="127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64487" y="4348331"/>
            <a:ext cx="1780585" cy="12256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легкий, освещенный, темный, вода&#10;&#10;Автоматически созданное описание" id="85" name="Google Shape;8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3399" y="4404951"/>
            <a:ext cx="1706993" cy="127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44540" y="3792873"/>
            <a:ext cx="1706993" cy="12736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3"/>
          <p:cNvCxnSpPr/>
          <p:nvPr/>
        </p:nvCxnSpPr>
        <p:spPr>
          <a:xfrm flipH="1">
            <a:off x="2570132" y="2426335"/>
            <a:ext cx="1022700" cy="1680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88" name="Google Shape;88;p3"/>
          <p:cNvSpPr/>
          <p:nvPr/>
        </p:nvSpPr>
        <p:spPr>
          <a:xfrm>
            <a:off x="3540762" y="2301240"/>
            <a:ext cx="132715" cy="132715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3"/>
          <p:cNvCxnSpPr>
            <a:stCxn id="90" idx="4"/>
          </p:cNvCxnSpPr>
          <p:nvPr/>
        </p:nvCxnSpPr>
        <p:spPr>
          <a:xfrm>
            <a:off x="4812011" y="2434653"/>
            <a:ext cx="0" cy="1944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90" name="Google Shape;90;p3"/>
          <p:cNvSpPr/>
          <p:nvPr/>
        </p:nvSpPr>
        <p:spPr>
          <a:xfrm>
            <a:off x="4745654" y="2301938"/>
            <a:ext cx="132715" cy="132715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3"/>
          <p:cNvCxnSpPr>
            <a:stCxn id="92" idx="5"/>
          </p:cNvCxnSpPr>
          <p:nvPr/>
        </p:nvCxnSpPr>
        <p:spPr>
          <a:xfrm>
            <a:off x="6223061" y="2414518"/>
            <a:ext cx="1133700" cy="1848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92" name="Google Shape;92;p3"/>
          <p:cNvSpPr/>
          <p:nvPr/>
        </p:nvSpPr>
        <p:spPr>
          <a:xfrm>
            <a:off x="6109782" y="2301239"/>
            <a:ext cx="132715" cy="132715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3"/>
          <p:cNvCxnSpPr>
            <a:stCxn id="94" idx="5"/>
          </p:cNvCxnSpPr>
          <p:nvPr/>
        </p:nvCxnSpPr>
        <p:spPr>
          <a:xfrm>
            <a:off x="8772566" y="2939699"/>
            <a:ext cx="833400" cy="1076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94" name="Google Shape;94;p3"/>
          <p:cNvSpPr/>
          <p:nvPr/>
        </p:nvSpPr>
        <p:spPr>
          <a:xfrm>
            <a:off x="8659287" y="2826420"/>
            <a:ext cx="132715" cy="132715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3650872" y="6149094"/>
            <a:ext cx="489025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Digital back propagation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Начало" id="96" name="Google Shape;96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70767" y="6111381"/>
            <a:ext cx="654877" cy="6548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Процессор" id="97" name="Google Shape;97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43614" y="6066734"/>
            <a:ext cx="744173" cy="7441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p3"/>
          <p:cNvGrpSpPr/>
          <p:nvPr/>
        </p:nvGrpSpPr>
        <p:grpSpPr>
          <a:xfrm>
            <a:off x="3520640" y="4989691"/>
            <a:ext cx="4998720" cy="1038105"/>
            <a:chOff x="3419434" y="4968697"/>
            <a:chExt cx="4998720" cy="1038105"/>
          </a:xfrm>
        </p:grpSpPr>
        <p:sp>
          <p:nvSpPr>
            <p:cNvPr id="99" name="Google Shape;99;p3"/>
            <p:cNvSpPr/>
            <p:nvPr/>
          </p:nvSpPr>
          <p:spPr>
            <a:xfrm>
              <a:off x="3419434" y="4970482"/>
              <a:ext cx="2499360" cy="1036320"/>
            </a:xfrm>
            <a:custGeom>
              <a:rect b="b" l="l" r="r" t="t"/>
              <a:pathLst>
                <a:path extrusionOk="0" h="1036320" w="2499360">
                  <a:moveTo>
                    <a:pt x="2499360" y="0"/>
                  </a:moveTo>
                  <a:cubicBezTo>
                    <a:pt x="2468880" y="299720"/>
                    <a:pt x="2438400" y="599440"/>
                    <a:pt x="2021840" y="772160"/>
                  </a:cubicBezTo>
                  <a:cubicBezTo>
                    <a:pt x="1605280" y="944880"/>
                    <a:pt x="406400" y="1000760"/>
                    <a:pt x="0" y="1036320"/>
                  </a:cubicBez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 flipH="1">
              <a:off x="5918794" y="4968697"/>
              <a:ext cx="2499360" cy="1036320"/>
            </a:xfrm>
            <a:custGeom>
              <a:rect b="b" l="l" r="r" t="t"/>
              <a:pathLst>
                <a:path extrusionOk="0" h="1036320" w="2499360">
                  <a:moveTo>
                    <a:pt x="2499360" y="0"/>
                  </a:moveTo>
                  <a:cubicBezTo>
                    <a:pt x="2468880" y="299720"/>
                    <a:pt x="2438400" y="599440"/>
                    <a:pt x="2021840" y="772160"/>
                  </a:cubicBezTo>
                  <a:cubicBezTo>
                    <a:pt x="1605280" y="944880"/>
                    <a:pt x="406400" y="1000760"/>
                    <a:pt x="0" y="1036320"/>
                  </a:cubicBez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/>
        </p:nvSpPr>
        <p:spPr>
          <a:xfrm>
            <a:off x="0" y="191521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Main challenges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11146221" y="6019645"/>
            <a:ext cx="1045779" cy="838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08" name="Google Shape;10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0466" y="1222573"/>
            <a:ext cx="9511068" cy="229850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/>
          <p:nvPr/>
        </p:nvSpPr>
        <p:spPr>
          <a:xfrm>
            <a:off x="241076" y="3721117"/>
            <a:ext cx="11310000" cy="3108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4898" l="-1076" r="-644" t="-176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Линейка" id="110" name="Google Shape;11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72019" y="5878997"/>
            <a:ext cx="816762" cy="816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мерительный прибор" id="111" name="Google Shape;11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26461" y="5105245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/>
        </p:nvSpPr>
        <p:spPr>
          <a:xfrm>
            <a:off x="11146221" y="6019645"/>
            <a:ext cx="1045779" cy="838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8" name="Google Shape;118;p8"/>
          <p:cNvSpPr txBox="1"/>
          <p:nvPr/>
        </p:nvSpPr>
        <p:spPr>
          <a:xfrm>
            <a:off x="0" y="191521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Mamyshev effect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8"/>
          <p:cNvCxnSpPr/>
          <p:nvPr/>
        </p:nvCxnSpPr>
        <p:spPr>
          <a:xfrm rot="10800000">
            <a:off x="8966827" y="3781832"/>
            <a:ext cx="0" cy="71799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8"/>
          <p:cNvSpPr txBox="1"/>
          <p:nvPr/>
        </p:nvSpPr>
        <p:spPr>
          <a:xfrm>
            <a:off x="293387" y="4685342"/>
            <a:ext cx="527863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For wave interaction is a  mechanism  that create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energy redistribution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along bit pattern which lead 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amplitude jitter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of the output signal – Mamyshev effect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8"/>
          <p:cNvSpPr txBox="1"/>
          <p:nvPr/>
        </p:nvSpPr>
        <p:spPr>
          <a:xfrm>
            <a:off x="6095999" y="4499830"/>
            <a:ext cx="592910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Has the Gaussian shape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Collects energy from the triplet surrounding pulses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Изображение выглядит как текст&#10;&#10;Автоматически созданное описание" id="122" name="Google Shape;12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476" y="1019239"/>
            <a:ext cx="4460452" cy="3483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4662" y="1052535"/>
            <a:ext cx="4531776" cy="344729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8"/>
          <p:cNvSpPr txBox="1"/>
          <p:nvPr/>
        </p:nvSpPr>
        <p:spPr>
          <a:xfrm>
            <a:off x="7764374" y="3320167"/>
            <a:ext cx="24049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Pulses overlapping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699cdaa9c_0_37"/>
          <p:cNvSpPr txBox="1"/>
          <p:nvPr/>
        </p:nvSpPr>
        <p:spPr>
          <a:xfrm>
            <a:off x="0" y="2800396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Data modeling 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b699cdaa9c_0_37"/>
          <p:cNvSpPr txBox="1"/>
          <p:nvPr/>
        </p:nvSpPr>
        <p:spPr>
          <a:xfrm>
            <a:off x="11146221" y="6019645"/>
            <a:ext cx="10458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513" y="1809750"/>
            <a:ext cx="2894012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8582" y="4473140"/>
            <a:ext cx="4654550" cy="82391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"/>
          <p:cNvSpPr txBox="1"/>
          <p:nvPr/>
        </p:nvSpPr>
        <p:spPr>
          <a:xfrm>
            <a:off x="5310337" y="4654263"/>
            <a:ext cx="7145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(8)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5310337" y="1945638"/>
            <a:ext cx="7145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(7)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11146221" y="6019645"/>
            <a:ext cx="1045779" cy="838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5">
            <a:alphaModFix/>
          </a:blip>
          <a:srcRect b="4576" l="6471" r="7616" t="5136"/>
          <a:stretch/>
        </p:blipFill>
        <p:spPr>
          <a:xfrm>
            <a:off x="6272259" y="1175445"/>
            <a:ext cx="5685884" cy="4494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6"/>
          <p:cNvSpPr txBox="1"/>
          <p:nvPr/>
        </p:nvSpPr>
        <p:spPr>
          <a:xfrm>
            <a:off x="0" y="191521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Modeling equation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335531" y="1303825"/>
            <a:ext cx="49748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Dimensionless NLS: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335532" y="2723332"/>
            <a:ext cx="497480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Bit-sequence launched at  the front end of the system is represented by periodic train of </a:t>
            </a:r>
            <a:r>
              <a:rPr b="1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gaussian pulses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with</a:t>
            </a:r>
            <a:b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Differential Phase Shift Keying (DPSK)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8582" y="5481818"/>
            <a:ext cx="45243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/>
          <p:nvPr/>
        </p:nvSpPr>
        <p:spPr>
          <a:xfrm>
            <a:off x="5310337" y="5670085"/>
            <a:ext cx="7145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(9)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ketchyVTI">
  <a:themeElements>
    <a:clrScheme name="SketchyVTI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2020-05-23T18:32:55Z</dcterms:created>
  <dc:creator>Илья А Кук</dc:creator>
</cp:coreProperties>
</file>