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7" r:id="rId3"/>
    <p:sldId id="308" r:id="rId4"/>
    <p:sldId id="309" r:id="rId5"/>
    <p:sldId id="258" r:id="rId6"/>
    <p:sldId id="305" r:id="rId7"/>
    <p:sldId id="306" r:id="rId8"/>
    <p:sldId id="307" r:id="rId9"/>
    <p:sldId id="260" r:id="rId10"/>
    <p:sldId id="310" r:id="rId11"/>
  </p:sldIdLst>
  <p:sldSz cx="9144000" cy="5143500" type="screen16x9"/>
  <p:notesSz cx="6858000" cy="9144000"/>
  <p:embeddedFontLst>
    <p:embeddedFont>
      <p:font typeface="Montserrat ExtraBold" panose="020B0604020202020204" charset="0"/>
      <p:bold r:id="rId13"/>
      <p:boldItalic r:id="rId14"/>
    </p:embeddedFon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541813" y="1705248"/>
            <a:ext cx="6060374" cy="1733005"/>
          </a:xfrm>
        </p:spPr>
        <p:txBody>
          <a:bodyPr/>
          <a:lstStyle/>
          <a:p>
            <a:r>
              <a:rPr lang="en-US" dirty="0">
                <a:solidFill>
                  <a:schemeClr val="accent2"/>
                </a:solidFill>
              </a:rPr>
              <a:t>Tata Data Visualization: Empowering Business with Effective Insights</a:t>
            </a:r>
          </a:p>
        </p:txBody>
      </p:sp>
      <p:sp>
        <p:nvSpPr>
          <p:cNvPr id="5" name="TextBox 4"/>
          <p:cNvSpPr txBox="1"/>
          <p:nvPr/>
        </p:nvSpPr>
        <p:spPr>
          <a:xfrm>
            <a:off x="7270653" y="4367368"/>
            <a:ext cx="1873347" cy="600164"/>
          </a:xfrm>
          <a:prstGeom prst="rect">
            <a:avLst/>
          </a:prstGeom>
          <a:noFill/>
        </p:spPr>
        <p:txBody>
          <a:bodyPr wrap="square" rtlCol="0">
            <a:noAutofit/>
          </a:bodyPr>
          <a:lstStyle/>
          <a:p>
            <a:r>
              <a:rPr lang="en-US" sz="1100" dirty="0">
                <a:solidFill>
                  <a:schemeClr val="accent2"/>
                </a:solidFill>
              </a:rPr>
              <a:t>Prepared by:</a:t>
            </a:r>
          </a:p>
          <a:p>
            <a:r>
              <a:rPr lang="en-US" sz="1100" dirty="0">
                <a:solidFill>
                  <a:schemeClr val="accent2"/>
                </a:solidFill>
              </a:rPr>
              <a:t>Mohammed </a:t>
            </a:r>
            <a:r>
              <a:rPr lang="en-US" sz="1100" dirty="0" err="1">
                <a:solidFill>
                  <a:schemeClr val="accent2"/>
                </a:solidFill>
              </a:rPr>
              <a:t>Fardeen</a:t>
            </a:r>
            <a:r>
              <a:rPr lang="en-US" sz="1100" dirty="0">
                <a:solidFill>
                  <a:schemeClr val="accent2"/>
                </a:solidFill>
              </a:rPr>
              <a:t>, Data Analyst Intern ,Tata Inc.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a:solidFill>
                  <a:schemeClr val="accent2"/>
                </a:solidFill>
              </a:rPr>
              <a:t>THANK YOU</a:t>
            </a:r>
          </a:p>
        </p:txBody>
      </p:sp>
    </p:spTree>
    <p:extLst>
      <p:ext uri="{BB962C8B-B14F-4D97-AF65-F5344CB8AC3E}">
        <p14:creationId xmlns:p14="http://schemas.microsoft.com/office/powerpoint/2010/main"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3721447" y="662080"/>
            <a:ext cx="1803699" cy="338554"/>
          </a:xfrm>
          <a:prstGeom prst="rect">
            <a:avLst/>
          </a:prstGeom>
          <a:solidFill>
            <a:schemeClr val="bg2"/>
          </a:solidFill>
        </p:spPr>
        <p:txBody>
          <a:bodyPr wrap="none" rtlCol="0">
            <a:spAutoFit/>
          </a:bodyPr>
          <a:lstStyle/>
          <a:p>
            <a:r>
              <a:rPr lang="en-US" sz="1600" b="1" dirty="0">
                <a:solidFill>
                  <a:schemeClr val="accent2"/>
                </a:solidFill>
              </a:rPr>
              <a:t>Table of Content</a:t>
            </a:r>
          </a:p>
        </p:txBody>
      </p:sp>
      <p:sp>
        <p:nvSpPr>
          <p:cNvPr id="5" name="TextBox 4"/>
          <p:cNvSpPr txBox="1"/>
          <p:nvPr/>
        </p:nvSpPr>
        <p:spPr>
          <a:xfrm>
            <a:off x="2109127" y="1096263"/>
            <a:ext cx="4925746" cy="2950975"/>
          </a:xfrm>
          <a:prstGeom prst="rect">
            <a:avLst/>
          </a:prstGeom>
          <a:noFill/>
        </p:spPr>
        <p:txBody>
          <a:bodyPr wrap="square" rtlCol="0" anchor="ctr">
            <a:noAutofit/>
          </a:bodyPr>
          <a:lstStyle/>
          <a:p>
            <a:pPr algn="ctr"/>
            <a:r>
              <a:rPr lang="en-US" dirty="0">
                <a:solidFill>
                  <a:schemeClr val="bg1"/>
                </a:solidFill>
              </a:rPr>
              <a:t>Introduction</a:t>
            </a:r>
          </a:p>
          <a:p>
            <a:pPr algn="ctr"/>
            <a:endParaRPr lang="en-US" dirty="0">
              <a:solidFill>
                <a:schemeClr val="bg1"/>
              </a:solidFill>
            </a:endParaRPr>
          </a:p>
          <a:p>
            <a:pPr algn="ctr"/>
            <a:r>
              <a:rPr lang="en-US" dirty="0">
                <a:solidFill>
                  <a:schemeClr val="bg1"/>
                </a:solidFill>
              </a:rPr>
              <a:t>Thought Process</a:t>
            </a:r>
          </a:p>
          <a:p>
            <a:pPr algn="ctr"/>
            <a:endParaRPr lang="en-US" dirty="0">
              <a:solidFill>
                <a:schemeClr val="bg1"/>
              </a:solidFill>
            </a:endParaRPr>
          </a:p>
          <a:p>
            <a:pPr algn="ctr"/>
            <a:r>
              <a:rPr lang="en-US" dirty="0">
                <a:solidFill>
                  <a:schemeClr val="bg1"/>
                </a:solidFill>
              </a:rPr>
              <a:t>Revenue by Month, 2011</a:t>
            </a:r>
          </a:p>
          <a:p>
            <a:pPr algn="ctr"/>
            <a:endParaRPr lang="en-US" dirty="0">
              <a:solidFill>
                <a:schemeClr val="bg1"/>
              </a:solidFill>
            </a:endParaRPr>
          </a:p>
          <a:p>
            <a:pPr algn="ctr"/>
            <a:r>
              <a:rPr lang="en-US" dirty="0">
                <a:solidFill>
                  <a:schemeClr val="bg1"/>
                </a:solidFill>
              </a:rPr>
              <a:t>Top 10 Countries by Revenue and Their Quantities</a:t>
            </a:r>
          </a:p>
          <a:p>
            <a:pPr algn="ctr"/>
            <a:endParaRPr lang="en-US" dirty="0">
              <a:solidFill>
                <a:schemeClr val="bg1"/>
              </a:solidFill>
            </a:endParaRPr>
          </a:p>
          <a:p>
            <a:pPr algn="ctr"/>
            <a:r>
              <a:rPr lang="en-US" dirty="0">
                <a:solidFill>
                  <a:schemeClr val="bg1"/>
                </a:solidFill>
              </a:rPr>
              <a:t>Top 10 Customers by Revenue</a:t>
            </a:r>
          </a:p>
          <a:p>
            <a:pPr algn="ctr"/>
            <a:endParaRPr lang="en-US" dirty="0">
              <a:solidFill>
                <a:schemeClr val="bg1"/>
              </a:solidFill>
            </a:endParaRPr>
          </a:p>
          <a:p>
            <a:pPr algn="ctr"/>
            <a:r>
              <a:rPr lang="en-US" dirty="0">
                <a:solidFill>
                  <a:schemeClr val="bg1"/>
                </a:solidFill>
              </a:rPr>
              <a:t>Revenue by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848100" y="886687"/>
            <a:ext cx="1447800" cy="338554"/>
          </a:xfrm>
          <a:prstGeom prst="rect">
            <a:avLst/>
          </a:prstGeom>
          <a:solidFill>
            <a:schemeClr val="bg2"/>
          </a:solidFill>
        </p:spPr>
        <p:txBody>
          <a:bodyPr wrap="square" rtlCol="0" anchor="ctr">
            <a:spAutoFit/>
          </a:bodyPr>
          <a:lstStyle/>
          <a:p>
            <a:r>
              <a:rPr lang="en-US" sz="1600" b="1" dirty="0">
                <a:solidFill>
                  <a:schemeClr val="accent2"/>
                </a:solidFill>
              </a:rPr>
              <a:t>Introduction</a:t>
            </a:r>
          </a:p>
        </p:txBody>
      </p:sp>
      <p:sp>
        <p:nvSpPr>
          <p:cNvPr id="4" name="TextBox 3"/>
          <p:cNvSpPr txBox="1"/>
          <p:nvPr/>
        </p:nvSpPr>
        <p:spPr>
          <a:xfrm>
            <a:off x="1939637" y="1556088"/>
            <a:ext cx="5264727" cy="2031325"/>
          </a:xfrm>
          <a:prstGeom prst="rect">
            <a:avLst/>
          </a:prstGeom>
          <a:noFill/>
        </p:spPr>
        <p:txBody>
          <a:bodyPr wrap="square" rtlCol="0">
            <a:spAutoFit/>
          </a:bodyPr>
          <a:lstStyle/>
          <a:p>
            <a:r>
              <a:rPr lang="en-US" dirty="0">
                <a:solidFill>
                  <a:schemeClr val="bg1"/>
                </a:solidFill>
              </a:rPr>
              <a:t>Hello and welcome. In this presentation, I will take you through our company’s sales performance for the years 2010 and 2011.</a:t>
            </a:r>
          </a:p>
          <a:p>
            <a:endParaRPr lang="en-US" dirty="0">
              <a:solidFill>
                <a:schemeClr val="bg1"/>
              </a:solidFill>
            </a:endParaRPr>
          </a:p>
          <a:p>
            <a:r>
              <a:rPr lang="en-US" dirty="0">
                <a:solidFill>
                  <a:schemeClr val="bg1"/>
                </a:solidFill>
              </a:rPr>
              <a:t>I appreciate the opportunity you gave me to dive into this data to gain insightful information about the store’s performance.</a:t>
            </a:r>
          </a:p>
          <a:p>
            <a:endParaRPr lang="en-US" dirty="0">
              <a:solidFill>
                <a:schemeClr val="bg1"/>
              </a:solidFill>
            </a:endParaRPr>
          </a:p>
          <a:p>
            <a:r>
              <a:rPr lang="en-US" dirty="0">
                <a:solidFill>
                  <a:schemeClr val="bg1"/>
                </a:solidFill>
              </a:rPr>
              <a:t>Thank you also for the questions you asked since they provided a general direction for the kind of insights you are looking to get from this analysis.</a:t>
            </a:r>
          </a:p>
        </p:txBody>
      </p:sp>
    </p:spTree>
    <p:extLst>
      <p:ext uri="{BB962C8B-B14F-4D97-AF65-F5344CB8AC3E}">
        <p14:creationId xmlns:p14="http://schemas.microsoft.com/office/powerpoint/2010/main"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38554"/>
          </a:xfrm>
          <a:prstGeom prst="rect">
            <a:avLst/>
          </a:prstGeom>
          <a:solidFill>
            <a:schemeClr val="bg2"/>
          </a:solidFill>
        </p:spPr>
        <p:txBody>
          <a:bodyPr wrap="square" rtlCol="0">
            <a:spAutoFit/>
          </a:bodyPr>
          <a:lstStyle/>
          <a:p>
            <a:r>
              <a:rPr lang="en-US" sz="1600" b="1" dirty="0">
                <a:solidFill>
                  <a:schemeClr val="accent2"/>
                </a:solidFill>
              </a:rPr>
              <a:t>Thought Process</a:t>
            </a:r>
          </a:p>
        </p:txBody>
      </p:sp>
      <p:sp>
        <p:nvSpPr>
          <p:cNvPr id="3" name="TextBox 2"/>
          <p:cNvSpPr txBox="1"/>
          <p:nvPr/>
        </p:nvSpPr>
        <p:spPr>
          <a:xfrm>
            <a:off x="1111828" y="1879253"/>
            <a:ext cx="6920345" cy="1384995"/>
          </a:xfrm>
          <a:prstGeom prst="rect">
            <a:avLst/>
          </a:prstGeom>
          <a:noFill/>
        </p:spPr>
        <p:txBody>
          <a:bodyPr wrap="square" rtlCol="0" anchor="ctr">
            <a:spAutoFit/>
          </a:bodyPr>
          <a:lstStyle/>
          <a:p>
            <a:pPr algn="just"/>
            <a:r>
              <a:rPr lang="en-US" dirty="0">
                <a:solidFill>
                  <a:schemeClr val="bg1"/>
                </a:solidFill>
              </a:rPr>
              <a:t>I assure you that I took all the necessary steps to ensure that this analysis is accurate and correct.</a:t>
            </a:r>
          </a:p>
          <a:p>
            <a:pPr algn="just"/>
            <a:endParaRPr lang="en-US" dirty="0">
              <a:solidFill>
                <a:schemeClr val="bg1"/>
              </a:solidFill>
            </a:endParaRPr>
          </a:p>
          <a:p>
            <a:pPr algn="just"/>
            <a:r>
              <a:rPr lang="en-US" dirty="0">
                <a:solidFill>
                  <a:schemeClr val="bg1"/>
                </a:solidFill>
              </a:rPr>
              <a:t>I cleaned up the data you provided by removing all the negative values in the Unit Price and Quantity columns and also filtered the data as required for all the visualizations. </a:t>
            </a:r>
          </a:p>
        </p:txBody>
      </p:sp>
    </p:spTree>
    <p:extLst>
      <p:ext uri="{BB962C8B-B14F-4D97-AF65-F5344CB8AC3E}">
        <p14:creationId xmlns:p14="http://schemas.microsoft.com/office/powerpoint/2010/main"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a:solidFill>
                  <a:schemeClr val="accent2"/>
                </a:solidFill>
              </a:rPr>
              <a:t>Revenue by Month, 2011</a:t>
            </a:r>
          </a:p>
        </p:txBody>
      </p:sp>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a:solidFill>
                  <a:schemeClr val="bg1"/>
                </a:solidFill>
              </a:rPr>
              <a:t>The first 8 months had stable monthly revenues with an average of $685,000</a:t>
            </a:r>
          </a:p>
          <a:p>
            <a:pPr marL="285750" indent="-285750" algn="just">
              <a:buClr>
                <a:schemeClr val="tx2"/>
              </a:buClr>
              <a:buFont typeface="Arial" panose="020B0604020202020204" pitchFamily="34" charset="0"/>
              <a:buChar char="•"/>
            </a:pPr>
            <a:r>
              <a:rPr lang="en-US" sz="1100" dirty="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a:solidFill>
                  <a:schemeClr val="bg1"/>
                </a:solidFill>
              </a:rPr>
              <a:t>The revenue trend from August to December demonstrates how seasonality affects retail store sales.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1095" t="14664" r="14160" b="10333"/>
          <a:stretch/>
        </p:blipFill>
        <p:spPr>
          <a:xfrm>
            <a:off x="1221425" y="420499"/>
            <a:ext cx="6701151" cy="37824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a:solidFill>
                  <a:schemeClr val="accent2"/>
                </a:solidFill>
              </a:rPr>
              <a:t>Top 10 Countries by Revenue and their Quantity </a:t>
            </a: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dirty="0">
                <a:solidFill>
                  <a:schemeClr val="bg1"/>
                </a:solidFill>
              </a:rPr>
              <a:t>These countries represent regions with the highest potential to generate more revenue that management needs to focus more on in terms of marketing strategies. </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1022" t="14794" r="16350" b="10463"/>
          <a:stretch/>
        </p:blipFill>
        <p:spPr>
          <a:xfrm>
            <a:off x="1332081" y="433741"/>
            <a:ext cx="6479838" cy="3751141"/>
          </a:xfrm>
          <a:prstGeom prst="rect">
            <a:avLst/>
          </a:prstGeom>
        </p:spPr>
      </p:pic>
    </p:spTree>
    <p:extLst>
      <p:ext uri="{BB962C8B-B14F-4D97-AF65-F5344CB8AC3E}">
        <p14:creationId xmlns:p14="http://schemas.microsoft.com/office/powerpoint/2010/main"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a:solidFill>
                  <a:schemeClr val="accent2"/>
                </a:solidFill>
              </a:rPr>
              <a:t>Top 10 Customers by Revenue</a:t>
            </a: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company can aim to strengthen the relationship with these customers to increase customer loyalty and retention, and ultimately drive more sales and revenue for the company.</a:t>
            </a:r>
          </a:p>
        </p:txBody>
      </p:sp>
      <p:pic>
        <p:nvPicPr>
          <p:cNvPr id="2" name="Picture 1"/>
          <p:cNvPicPr>
            <a:picLocks noChangeAspect="1"/>
          </p:cNvPicPr>
          <p:nvPr/>
        </p:nvPicPr>
        <p:blipFill>
          <a:blip r:embed="rId3"/>
          <a:stretch>
            <a:fillRect/>
          </a:stretch>
        </p:blipFill>
        <p:spPr>
          <a:xfrm>
            <a:off x="1293455" y="526067"/>
            <a:ext cx="6278919" cy="3477099"/>
          </a:xfrm>
          <a:prstGeom prst="rect">
            <a:avLst/>
          </a:prstGeom>
        </p:spPr>
      </p:pic>
    </p:spTree>
    <p:extLst>
      <p:ext uri="{BB962C8B-B14F-4D97-AF65-F5344CB8AC3E}">
        <p14:creationId xmlns:p14="http://schemas.microsoft.com/office/powerpoint/2010/main"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a:solidFill>
                  <a:schemeClr val="accent2"/>
                </a:solidFill>
              </a:rPr>
              <a:t>Revenue by Country</a:t>
            </a: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p>
          <a:p>
            <a:pPr marL="171450" indent="-171450" algn="just">
              <a:buClr>
                <a:schemeClr val="tx2"/>
              </a:buClr>
              <a:buFont typeface="Arial" panose="020B0604020202020204" pitchFamily="34" charset="0"/>
              <a:buChar char="•"/>
            </a:pPr>
            <a:r>
              <a:rPr lang="en-US" sz="1100" dirty="0">
                <a:solidFill>
                  <a:schemeClr val="bg1"/>
                </a:solidFill>
              </a:rPr>
              <a:t>The company can concentrate on the European market more and dive deeper into countries in the region to come up with strategies that will maximize sales from each country in the region alongside Australia and Japan.</a:t>
            </a:r>
          </a:p>
        </p:txBody>
      </p:sp>
      <p:pic>
        <p:nvPicPr>
          <p:cNvPr id="2" name="Picture 1"/>
          <p:cNvPicPr>
            <a:picLocks noChangeAspect="1"/>
          </p:cNvPicPr>
          <p:nvPr/>
        </p:nvPicPr>
        <p:blipFill>
          <a:blip r:embed="rId3"/>
          <a:stretch>
            <a:fillRect/>
          </a:stretch>
        </p:blipFill>
        <p:spPr>
          <a:xfrm>
            <a:off x="950119" y="439217"/>
            <a:ext cx="6715125" cy="3688255"/>
          </a:xfrm>
          <a:prstGeom prst="rect">
            <a:avLst/>
          </a:prstGeom>
        </p:spPr>
      </p:pic>
    </p:spTree>
    <p:extLst>
      <p:ext uri="{BB962C8B-B14F-4D97-AF65-F5344CB8AC3E}">
        <p14:creationId xmlns:p14="http://schemas.microsoft.com/office/powerpoint/2010/main"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Recommendations</a:t>
            </a: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consider incentivizing top revenue-generating customers to strengthen the relationship with these customers.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European Market has more potential for growth and the company should aim at strategies that will increase its market positioning in the region.</a:t>
            </a:r>
          </a:p>
        </p:txBody>
      </p:sp>
    </p:spTree>
  </p:cSld>
  <p:clrMapOvr>
    <a:masterClrMapping/>
  </p:clrMapOvr>
</p:sld>
</file>

<file path=ppt/theme/theme1.xml><?xml version="1.0" encoding="utf-8"?>
<a:theme xmlns:a="http://schemas.openxmlformats.org/drawingml/2006/main" name="Futuristic Background by Slidesgo">
  <a:themeElements>
    <a:clrScheme name="CFI">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498</TotalTime>
  <Words>619</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Montserrat ExtraBold</vt:lpstr>
      <vt:lpstr>Montserrat</vt:lpstr>
      <vt:lpstr>Futuristic Background by Slidesgo</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FARDEEN</cp:lastModifiedBy>
  <cp:revision>27</cp:revision>
  <dcterms:modified xsi:type="dcterms:W3CDTF">2024-06-23T07:19:44Z</dcterms:modified>
</cp:coreProperties>
</file>