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6" r:id="rId5"/>
    <p:sldId id="273" r:id="rId6"/>
    <p:sldId id="274" r:id="rId7"/>
    <p:sldId id="299" r:id="rId8"/>
    <p:sldId id="300" r:id="rId9"/>
    <p:sldId id="314" r:id="rId10"/>
    <p:sldId id="315" r:id="rId11"/>
    <p:sldId id="31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8B1"/>
    <a:srgbClr val="0066CC"/>
    <a:srgbClr val="E8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0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40D4-DD19-EA15-9AEC-3098E0C5C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8AE05-4C30-23F9-EA5A-05B0E685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8DD3-C3AD-F36B-7233-E558CFD4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9996-167B-B8F8-7260-18FD00B2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975D-21F1-DFB6-D0DC-62BE8ABD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D7EE-52A4-3197-3D4B-6820A762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AAF81-06C7-64E5-3CCF-4A2FA4BA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A64D-D73F-80D4-92BA-2375F1CC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FCDF-757C-6053-878E-25F85D57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5481-8A32-09F3-F619-FDEA76A0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2601-CF0A-3F66-3F8F-4E0A122C5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B40E3-391D-0EDC-9270-7C824A94F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0979-C5F4-5B8D-89CD-A95604C6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E6CF-A49A-297A-3605-BFBFA536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3313-3FC6-A30B-CF12-009B1616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CFE7-09BF-5AB5-45E1-8E29CDCC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36AA-1FA8-F309-64DE-0C39CE6C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9C34-442E-86F4-5B97-849D2631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729C-EB06-AEA9-67ED-391B1FBF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7F66-2D80-14F0-C60C-B50D9D7A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D391-3428-1570-E0B3-05DD9D6C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E56FC-40DE-0DD0-8F79-D6C694AA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AAA20-8AA9-A3D2-34C4-7789CB3B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80360-1760-1F09-223F-CBDA7F56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AC5A-7646-63D8-0E48-476E2F5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AE2C-7AB0-2A39-5535-7C06FBF0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277F-BA18-8864-5A50-7E9518C7B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7604D-17D2-09B2-0E13-64BD35734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4820-566F-DD7E-A2E1-9852301C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4D3B-60EF-B04E-FBD4-0AA55DE7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73DE1-540A-5D37-D7F1-96977D6B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2975-4202-2465-6105-995E3BCA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EB8A8-E36D-21E0-30BC-00FB3590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71842-CA38-45B5-E713-059CDAAA2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B40B9-81F0-59E6-C355-4229D369E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14CDD-58C8-C1AF-E9D3-82D29D9CE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ADC96-33A8-2358-AF20-184AFA7D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0E986-BB8F-4BBD-0544-B87A587F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80B78-B0BA-CD79-85A5-87C52FE2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88B8-4B0C-4BFD-E6C5-CDD54653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0A8A0-912E-EA22-1112-F8D8BEBC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20536-D714-3F94-A283-B5A7DA78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71FA3-91AF-891E-0433-2AC17DA2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E4AB5-801C-91CD-1B06-6C00FD8F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3B36C-0C72-4CCD-2CB0-F8DD5297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655DE-346D-0165-B20B-F8D6E5AF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2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334A-BEA9-C889-658B-EB207945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C709E-FFAA-27A5-EAE3-012EA523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93207-876A-4FAA-5317-8DBD273A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0CC6-9FA2-24EF-07E6-3BBA1AE5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45DE-D8A5-4C80-B7B7-EC31ADCF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0A05-2401-91A2-3D88-49BD91CA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E291-60C8-C156-D77C-BEB1547A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D5270-2B24-DE18-2768-905F2B8D2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3833A-E238-0A4C-1E52-EF75A5FCB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3309-88B6-0600-4104-7DB1C523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66F1F-9086-30DA-E813-7C2A7E4F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4D7F9-0442-E4FA-0A94-FAD210B4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1C9A-0708-F9E9-DA4B-4B88F8C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D996D-D784-D878-1BD9-19EC7C1B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7D75-B1FD-68E7-86CE-E5FFCCBD2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0B94-E43B-442A-B4AF-61ECB09B9307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3535-263A-0978-A2B0-D0CBD8038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2278-7162-3DA5-262F-991B8A6D5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E87D-F45E-412A-A6B9-BF486F6CF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vector graphics, mask, wheel&#10;&#10;Description automatically generated">
            <a:extLst>
              <a:ext uri="{FF2B5EF4-FFF2-40B4-BE49-F238E27FC236}">
                <a16:creationId xmlns:a16="http://schemas.microsoft.com/office/drawing/2014/main" id="{727DC759-B0F4-B237-B984-334101FE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A3E5F-09DF-2405-8446-8B2CBA1D9AA3}"/>
              </a:ext>
            </a:extLst>
          </p:cNvPr>
          <p:cNvSpPr txBox="1"/>
          <p:nvPr/>
        </p:nvSpPr>
        <p:spPr>
          <a:xfrm>
            <a:off x="527278" y="1199895"/>
            <a:ext cx="6795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Montserrat" panose="00000500000000000000" pitchFamily="2" charset="0"/>
              </a:rPr>
              <a:t>Linux</a:t>
            </a:r>
          </a:p>
          <a:p>
            <a:r>
              <a:rPr lang="en-US" sz="4800" b="1" dirty="0">
                <a:latin typeface="Montserrat" panose="00000500000000000000" pitchFamily="2" charset="0"/>
              </a:rPr>
              <a:t>Operating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C9A2DF-0675-84A0-5D35-86E584E18499}"/>
              </a:ext>
            </a:extLst>
          </p:cNvPr>
          <p:cNvCxnSpPr>
            <a:cxnSpLocks/>
          </p:cNvCxnSpPr>
          <p:nvPr/>
        </p:nvCxnSpPr>
        <p:spPr>
          <a:xfrm>
            <a:off x="875153" y="3080739"/>
            <a:ext cx="1319752" cy="0"/>
          </a:xfrm>
          <a:prstGeom prst="line">
            <a:avLst/>
          </a:prstGeom>
          <a:ln w="28575">
            <a:solidFill>
              <a:srgbClr val="7B8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0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A3180-10E2-4499-608E-79C9CC806A53}"/>
              </a:ext>
            </a:extLst>
          </p:cNvPr>
          <p:cNvSpPr/>
          <p:nvPr/>
        </p:nvSpPr>
        <p:spPr>
          <a:xfrm>
            <a:off x="-204282" y="617822"/>
            <a:ext cx="11361907" cy="846538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FFCE58-385D-3A09-262B-EC899139BF75}"/>
              </a:ext>
            </a:extLst>
          </p:cNvPr>
          <p:cNvSpPr/>
          <p:nvPr/>
        </p:nvSpPr>
        <p:spPr>
          <a:xfrm>
            <a:off x="423420" y="1850731"/>
            <a:ext cx="414780" cy="414780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2EE692-A811-6172-FE04-44F263B9B4DC}"/>
              </a:ext>
            </a:extLst>
          </p:cNvPr>
          <p:cNvSpPr txBox="1"/>
          <p:nvPr/>
        </p:nvSpPr>
        <p:spPr>
          <a:xfrm>
            <a:off x="838200" y="2628676"/>
            <a:ext cx="99553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>
                <a:latin typeface="Ubuntu" panose="020B0504030602030204" pitchFamily="34" charset="0"/>
              </a:rPr>
              <a:t>The </a:t>
            </a:r>
            <a:r>
              <a:rPr lang="en-US" sz="2500" b="1" dirty="0" err="1">
                <a:latin typeface="Ubuntu" panose="020B0504030602030204" pitchFamily="34" charset="0"/>
              </a:rPr>
              <a:t>unistd.h</a:t>
            </a:r>
            <a:r>
              <a:rPr lang="en-US" sz="2500" b="1" dirty="0">
                <a:latin typeface="Ubuntu" panose="020B0504030602030204" pitchFamily="34" charset="0"/>
              </a:rPr>
              <a:t> </a:t>
            </a:r>
            <a:r>
              <a:rPr lang="en-US" sz="2500" dirty="0">
                <a:latin typeface="Ubuntu" panose="020B0504030602030204" pitchFamily="34" charset="0"/>
              </a:rPr>
              <a:t>header file provides access to the POSIX operating system API.</a:t>
            </a:r>
            <a:endParaRPr lang="en-US" sz="3600" dirty="0">
              <a:latin typeface="Ubuntu" panose="020B0504030602030204" pitchFamily="34" charset="0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pPr algn="ctr"/>
            <a:r>
              <a:rPr lang="en-US" sz="2000" b="1" dirty="0">
                <a:latin typeface="Ubuntu" panose="020B0504030602030204" pitchFamily="34" charset="0"/>
              </a:rPr>
              <a:t>Examples:</a:t>
            </a:r>
            <a:r>
              <a:rPr lang="en-US" sz="2000" dirty="0">
                <a:latin typeface="Ubuntu" panose="020B0504030602030204" pitchFamily="34" charset="0"/>
              </a:rPr>
              <a:t>  </a:t>
            </a:r>
            <a:r>
              <a:rPr lang="en-US" sz="2000" i="1" dirty="0">
                <a:solidFill>
                  <a:srgbClr val="7B88B1"/>
                </a:solidFill>
                <a:latin typeface="Ubuntu" panose="020B0504030602030204" pitchFamily="34" charset="0"/>
              </a:rPr>
              <a:t>fork</a:t>
            </a:r>
            <a:r>
              <a:rPr lang="en-US" sz="2000" dirty="0">
                <a:latin typeface="Ubuntu" panose="020B0504030602030204" pitchFamily="34" charset="0"/>
              </a:rPr>
              <a:t>, </a:t>
            </a:r>
            <a:r>
              <a:rPr lang="en-US" sz="2000" i="1" dirty="0">
                <a:solidFill>
                  <a:srgbClr val="7B88B1"/>
                </a:solidFill>
                <a:latin typeface="Ubuntu" panose="020B0504030602030204" pitchFamily="34" charset="0"/>
              </a:rPr>
              <a:t>exec, getpid</a:t>
            </a:r>
            <a:r>
              <a:rPr lang="en-US" sz="2000" dirty="0">
                <a:latin typeface="Ubuntu" panose="020B0504030602030204" pitchFamily="34" charset="0"/>
              </a:rPr>
              <a:t> …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43512-3AB4-0A05-DC19-10A34CF39719}"/>
              </a:ext>
            </a:extLst>
          </p:cNvPr>
          <p:cNvSpPr txBox="1"/>
          <p:nvPr/>
        </p:nvSpPr>
        <p:spPr>
          <a:xfrm>
            <a:off x="925069" y="1845559"/>
            <a:ext cx="492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sz="2400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 &lt;</a:t>
            </a:r>
            <a:r>
              <a:rPr lang="en-US" sz="2400" b="1" dirty="0" err="1">
                <a:solidFill>
                  <a:srgbClr val="0066CC"/>
                </a:solidFill>
                <a:effectLst/>
                <a:latin typeface="JetBrains Mono" panose="02000009000000000000" pitchFamily="49" charset="0"/>
              </a:rPr>
              <a:t>unistd.h</a:t>
            </a:r>
            <a:r>
              <a:rPr lang="en-US" sz="2400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94C66-E15F-F497-1BAE-1FB2C7CB6D5E}"/>
              </a:ext>
            </a:extLst>
          </p:cNvPr>
          <p:cNvSpPr txBox="1"/>
          <p:nvPr/>
        </p:nvSpPr>
        <p:spPr>
          <a:xfrm>
            <a:off x="838200" y="4396678"/>
            <a:ext cx="10515600" cy="300851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>
                <a:latin typeface="Consolas" panose="020B0609020204030204" pitchFamily="49" charset="0"/>
              </a:rPr>
              <a:t>We only need: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E83E8C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E83E8C"/>
                </a:solidFill>
                <a:latin typeface="Consolas" panose="020B0609020204030204" pitchFamily="49" charset="0"/>
              </a:rPr>
              <a:t>     fork:</a:t>
            </a:r>
            <a:r>
              <a:rPr lang="en-US" sz="2000" dirty="0">
                <a:latin typeface="Ubuntu" panose="020B0504030602030204" pitchFamily="34" charset="0"/>
              </a:rPr>
              <a:t>  Used to fork a child process.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E83E8C"/>
                </a:solidFill>
                <a:latin typeface="Ubuntu" panose="020B0504030602030204" pitchFamily="34" charset="0"/>
              </a:rPr>
              <a:t>            </a:t>
            </a:r>
            <a:r>
              <a:rPr lang="en-US" sz="2000" dirty="0" err="1">
                <a:solidFill>
                  <a:srgbClr val="E83E8C"/>
                </a:solidFill>
                <a:latin typeface="Consolas" panose="020B0609020204030204" pitchFamily="49" charset="0"/>
              </a:rPr>
              <a:t>execlp</a:t>
            </a:r>
            <a:r>
              <a:rPr lang="en-US" sz="2000" dirty="0">
                <a:solidFill>
                  <a:srgbClr val="E83E8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Ubuntu" panose="020B0504030602030204" pitchFamily="34" charset="0"/>
              </a:rPr>
              <a:t> Used to print character stream of data on </a:t>
            </a:r>
            <a:r>
              <a:rPr lang="en-US" sz="2000" dirty="0" err="1">
                <a:latin typeface="Ubuntu" panose="020B0504030602030204" pitchFamily="34" charset="0"/>
              </a:rPr>
              <a:t>stdout</a:t>
            </a:r>
            <a:r>
              <a:rPr lang="en-US" sz="2000" dirty="0">
                <a:latin typeface="Ubuntu" panose="020B0504030602030204" pitchFamily="34" charset="0"/>
              </a:rPr>
              <a:t> console.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E83E8C"/>
                </a:solidFill>
                <a:latin typeface="Consolas" panose="020B0609020204030204" pitchFamily="49" charset="0"/>
              </a:rPr>
              <a:t>     getpid:</a:t>
            </a:r>
            <a:r>
              <a:rPr lang="en-US" sz="2000" dirty="0">
                <a:latin typeface="Ubuntu" panose="020B0504030602030204" pitchFamily="34" charset="0"/>
              </a:rPr>
              <a:t> returns the process ID (PID) of the </a:t>
            </a:r>
            <a:r>
              <a:rPr lang="en-US" sz="2000" u="sng" dirty="0">
                <a:latin typeface="Ubuntu" panose="020B0504030602030204" pitchFamily="34" charset="0"/>
              </a:rPr>
              <a:t>calling process</a:t>
            </a:r>
            <a:r>
              <a:rPr lang="en-US" sz="2000" dirty="0">
                <a:latin typeface="Ubuntu" panose="020B0504030602030204" pitchFamily="34" charset="0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solidFill>
                  <a:srgbClr val="E83E8C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solidFill>
                  <a:srgbClr val="E83E8C"/>
                </a:solidFill>
                <a:latin typeface="Consolas" panose="020B0609020204030204" pitchFamily="49" charset="0"/>
              </a:rPr>
              <a:t>getppid</a:t>
            </a:r>
            <a:r>
              <a:rPr lang="en-US" sz="2000" dirty="0">
                <a:solidFill>
                  <a:srgbClr val="E83E8C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Ubuntu" panose="020B0504030602030204" pitchFamily="34" charset="0"/>
              </a:rPr>
              <a:t> returns the process ID (PID) of the </a:t>
            </a:r>
            <a:r>
              <a:rPr lang="en-US" sz="2000" u="sng" dirty="0">
                <a:latin typeface="Ubuntu" panose="020B0504030602030204" pitchFamily="34" charset="0"/>
              </a:rPr>
              <a:t>parent of the calling process</a:t>
            </a:r>
            <a:r>
              <a:rPr lang="en-US" sz="2000" dirty="0">
                <a:latin typeface="Ubuntu" panose="020B0504030602030204" pitchFamily="34" charset="0"/>
              </a:rPr>
              <a:t>.</a:t>
            </a:r>
          </a:p>
          <a:p>
            <a:pPr>
              <a:spcAft>
                <a:spcPts val="300"/>
              </a:spcAft>
            </a:pPr>
            <a:endParaRPr lang="en-US" sz="2200" dirty="0">
              <a:latin typeface="Ubuntu" panose="020B0504030602030204" pitchFamily="34" charset="0"/>
            </a:endParaRPr>
          </a:p>
          <a:p>
            <a:endParaRPr lang="en-US" sz="2500" dirty="0">
              <a:latin typeface="Ubuntu" panose="020B0504030602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B7CDD2-D88F-F6D2-8E5D-57F36761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Header Files                   			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Cont.</a:t>
            </a:r>
            <a:endParaRPr lang="en-US" sz="2500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A3180-10E2-4499-608E-79C9CC806A53}"/>
              </a:ext>
            </a:extLst>
          </p:cNvPr>
          <p:cNvSpPr/>
          <p:nvPr/>
        </p:nvSpPr>
        <p:spPr>
          <a:xfrm>
            <a:off x="-236366" y="306745"/>
            <a:ext cx="11361907" cy="846538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778C6-40DE-11F0-AC75-80222D41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5" y="6723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Program Codes</a:t>
            </a:r>
            <a:endParaRPr lang="en-US" sz="2500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70F5F-D704-311B-6A4E-946D867ED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36" y="1310971"/>
            <a:ext cx="7090758" cy="52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7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A3180-10E2-4499-608E-79C9CC806A53}"/>
              </a:ext>
            </a:extLst>
          </p:cNvPr>
          <p:cNvSpPr/>
          <p:nvPr/>
        </p:nvSpPr>
        <p:spPr>
          <a:xfrm>
            <a:off x="-204282" y="617822"/>
            <a:ext cx="11361907" cy="846538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778C6-40DE-11F0-AC75-80222D41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84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The End.</a:t>
            </a:r>
            <a:endParaRPr lang="en-US" sz="2500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D7173-FD92-81FE-A1C4-EFCF1CC09B41}"/>
              </a:ext>
            </a:extLst>
          </p:cNvPr>
          <p:cNvSpPr txBox="1"/>
          <p:nvPr/>
        </p:nvSpPr>
        <p:spPr>
          <a:xfrm>
            <a:off x="3316524" y="2367171"/>
            <a:ext cx="51114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0" b="1" dirty="0">
                <a:solidFill>
                  <a:srgbClr val="7B88B1"/>
                </a:solidFill>
              </a:rPr>
              <a:t>Thank You</a:t>
            </a:r>
            <a:endParaRPr 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95C94F-D581-0C04-DABB-63D7A858CF9F}"/>
              </a:ext>
            </a:extLst>
          </p:cNvPr>
          <p:cNvSpPr txBox="1"/>
          <p:nvPr/>
        </p:nvSpPr>
        <p:spPr>
          <a:xfrm>
            <a:off x="7803812" y="2117044"/>
            <a:ext cx="26264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0" b="1" dirty="0">
                <a:solidFill>
                  <a:srgbClr val="7B88B1"/>
                </a:solidFill>
              </a:rPr>
              <a:t>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354BC3-4E63-9746-051D-EE8164CD1578}"/>
              </a:ext>
            </a:extLst>
          </p:cNvPr>
          <p:cNvCxnSpPr>
            <a:cxnSpLocks/>
          </p:cNvCxnSpPr>
          <p:nvPr/>
        </p:nvCxnSpPr>
        <p:spPr>
          <a:xfrm>
            <a:off x="11875042" y="1451175"/>
            <a:ext cx="12158" cy="5134451"/>
          </a:xfrm>
          <a:prstGeom prst="line">
            <a:avLst/>
          </a:prstGeom>
          <a:ln w="19050">
            <a:solidFill>
              <a:srgbClr val="7B8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169806-EE4D-6499-EF89-4C349B2FD4AA}"/>
              </a:ext>
            </a:extLst>
          </p:cNvPr>
          <p:cNvCxnSpPr/>
          <p:nvPr/>
        </p:nvCxnSpPr>
        <p:spPr>
          <a:xfrm flipH="1">
            <a:off x="778213" y="6575898"/>
            <a:ext cx="11108988" cy="0"/>
          </a:xfrm>
          <a:prstGeom prst="line">
            <a:avLst/>
          </a:prstGeom>
          <a:ln w="19050">
            <a:solidFill>
              <a:srgbClr val="7B8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7F6C8CBD-4831-10AF-AC40-C5694BAE45A4}"/>
              </a:ext>
            </a:extLst>
          </p:cNvPr>
          <p:cNvSpPr/>
          <p:nvPr/>
        </p:nvSpPr>
        <p:spPr>
          <a:xfrm flipH="1">
            <a:off x="11145061" y="5782237"/>
            <a:ext cx="565014" cy="632815"/>
          </a:xfrm>
          <a:prstGeom prst="rtTriangle">
            <a:avLst/>
          </a:prstGeom>
          <a:noFill/>
          <a:ln w="19050">
            <a:solidFill>
              <a:srgbClr val="7B88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2063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97BE28-18CE-8E5A-7EE3-EF37B459E7EE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0" b="1" dirty="0">
              <a:latin typeface="Montserrat" panose="00000500000000000000" pitchFamily="2" charset="0"/>
            </a:endParaRPr>
          </a:p>
        </p:txBody>
      </p:sp>
      <p:sp>
        <p:nvSpPr>
          <p:cNvPr id="5" name="Oval 4" hidden="1">
            <a:extLst>
              <a:ext uri="{FF2B5EF4-FFF2-40B4-BE49-F238E27FC236}">
                <a16:creationId xmlns:a16="http://schemas.microsoft.com/office/drawing/2014/main" id="{B63E96EE-9166-EE4B-3ABD-0ABD432567DC}"/>
              </a:ext>
            </a:extLst>
          </p:cNvPr>
          <p:cNvSpPr/>
          <p:nvPr/>
        </p:nvSpPr>
        <p:spPr>
          <a:xfrm>
            <a:off x="2358481" y="-2395037"/>
            <a:ext cx="7475036" cy="7475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 hidden="1">
            <a:extLst>
              <a:ext uri="{FF2B5EF4-FFF2-40B4-BE49-F238E27FC236}">
                <a16:creationId xmlns:a16="http://schemas.microsoft.com/office/drawing/2014/main" id="{156B11AD-FC46-DFB3-0827-B4B9ED285FA9}"/>
              </a:ext>
            </a:extLst>
          </p:cNvPr>
          <p:cNvSpPr/>
          <p:nvPr/>
        </p:nvSpPr>
        <p:spPr>
          <a:xfrm>
            <a:off x="3579779" y="-894945"/>
            <a:ext cx="5145932" cy="6556443"/>
          </a:xfrm>
          <a:prstGeom prst="roundRect">
            <a:avLst/>
          </a:prstGeom>
          <a:solidFill>
            <a:schemeClr val="bg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Stored Data 7" hidden="1">
            <a:extLst>
              <a:ext uri="{FF2B5EF4-FFF2-40B4-BE49-F238E27FC236}">
                <a16:creationId xmlns:a16="http://schemas.microsoft.com/office/drawing/2014/main" id="{9553F1C1-5E29-9551-4232-3F1A95BFE9A5}"/>
              </a:ext>
            </a:extLst>
          </p:cNvPr>
          <p:cNvSpPr/>
          <p:nvPr/>
        </p:nvSpPr>
        <p:spPr>
          <a:xfrm rot="16200000">
            <a:off x="2395978" y="-631597"/>
            <a:ext cx="7400041" cy="4958027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9DB04-3546-D68C-9950-A140DC7CD20F}"/>
              </a:ext>
            </a:extLst>
          </p:cNvPr>
          <p:cNvSpPr txBox="1"/>
          <p:nvPr/>
        </p:nvSpPr>
        <p:spPr>
          <a:xfrm>
            <a:off x="4578275" y="2828834"/>
            <a:ext cx="2964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Montserrat" panose="00000500000000000000" pitchFamily="2" charset="0"/>
              </a:rPr>
              <a:t>LAB 3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562A999D-98D2-0707-DFED-38C7AA783AA2}"/>
              </a:ext>
            </a:extLst>
          </p:cNvPr>
          <p:cNvSpPr txBox="1"/>
          <p:nvPr/>
        </p:nvSpPr>
        <p:spPr>
          <a:xfrm>
            <a:off x="3830796" y="2505669"/>
            <a:ext cx="453040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7B88B1"/>
                </a:solidFill>
                <a:latin typeface="Montserrat" panose="00000500000000000000" pitchFamily="2" charset="0"/>
              </a:rPr>
              <a:t>Topic 1</a:t>
            </a:r>
          </a:p>
          <a:p>
            <a:endParaRPr lang="en-US" dirty="0">
              <a:solidFill>
                <a:srgbClr val="7B88B1"/>
              </a:solidFill>
            </a:endParaRPr>
          </a:p>
        </p:txBody>
      </p:sp>
      <p:sp>
        <p:nvSpPr>
          <p:cNvPr id="15" name="Circle: Hollow 14" hidden="1">
            <a:extLst>
              <a:ext uri="{FF2B5EF4-FFF2-40B4-BE49-F238E27FC236}">
                <a16:creationId xmlns:a16="http://schemas.microsoft.com/office/drawing/2014/main" id="{7A95ECCE-41FA-4146-7EEB-9ABEF8CA64FB}"/>
              </a:ext>
            </a:extLst>
          </p:cNvPr>
          <p:cNvSpPr/>
          <p:nvPr/>
        </p:nvSpPr>
        <p:spPr>
          <a:xfrm>
            <a:off x="1019861" y="-1611551"/>
            <a:ext cx="10081100" cy="1008110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E662C17-028C-5571-5827-7A9B4F21D942}"/>
              </a:ext>
            </a:extLst>
          </p:cNvPr>
          <p:cNvSpPr/>
          <p:nvPr/>
        </p:nvSpPr>
        <p:spPr>
          <a:xfrm rot="19800000">
            <a:off x="3687163" y="4820572"/>
            <a:ext cx="635961" cy="426094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62D022-7C78-138E-0D2B-C98B92C3E1A1}"/>
              </a:ext>
            </a:extLst>
          </p:cNvPr>
          <p:cNvCxnSpPr>
            <a:cxnSpLocks/>
          </p:cNvCxnSpPr>
          <p:nvPr/>
        </p:nvCxnSpPr>
        <p:spPr>
          <a:xfrm>
            <a:off x="7554901" y="4029163"/>
            <a:ext cx="138801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546F075-E56C-AC60-A464-EDFBAC148676}"/>
              </a:ext>
            </a:extLst>
          </p:cNvPr>
          <p:cNvSpPr/>
          <p:nvPr/>
        </p:nvSpPr>
        <p:spPr>
          <a:xfrm>
            <a:off x="3451333" y="819920"/>
            <a:ext cx="5218156" cy="5218156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5BD147-5FF8-1E3C-6741-84504E9F08AB}"/>
              </a:ext>
            </a:extLst>
          </p:cNvPr>
          <p:cNvSpPr/>
          <p:nvPr/>
        </p:nvSpPr>
        <p:spPr>
          <a:xfrm>
            <a:off x="3806034" y="1404820"/>
            <a:ext cx="676036" cy="676036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A3180-10E2-4499-608E-79C9CC806A53}"/>
              </a:ext>
            </a:extLst>
          </p:cNvPr>
          <p:cNvSpPr/>
          <p:nvPr/>
        </p:nvSpPr>
        <p:spPr>
          <a:xfrm>
            <a:off x="-204282" y="617822"/>
            <a:ext cx="12079321" cy="846538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778C6-40DE-11F0-AC75-80222D41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Agenda</a:t>
            </a:r>
            <a:endParaRPr lang="en-US" sz="2200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446A-0410-8DEC-9AE4-0BB8A6D4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148" y="2470005"/>
            <a:ext cx="10515600" cy="296294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Montserrat" panose="00000500000000000000" pitchFamily="2" charset="0"/>
              </a:rPr>
              <a:t>Lab 3:</a:t>
            </a:r>
          </a:p>
          <a:p>
            <a:pPr marL="1428750" lvl="2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300" dirty="0">
                <a:latin typeface="Montserrat" panose="00000500000000000000" pitchFamily="2" charset="0"/>
              </a:rPr>
              <a:t>fork()</a:t>
            </a:r>
          </a:p>
          <a:p>
            <a:pPr marL="1428750" lvl="2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300" dirty="0">
                <a:latin typeface="Montserrat" panose="00000500000000000000" pitchFamily="2" charset="0"/>
              </a:rPr>
              <a:t>wait()</a:t>
            </a:r>
          </a:p>
          <a:p>
            <a:pPr marL="1428750" lvl="2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300" dirty="0">
                <a:latin typeface="Montserrat" panose="00000500000000000000" pitchFamily="2" charset="0"/>
              </a:rPr>
              <a:t>exec()</a:t>
            </a:r>
          </a:p>
          <a:p>
            <a:pPr marL="1428750" lvl="2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300" dirty="0" err="1">
                <a:latin typeface="Montserrat" panose="00000500000000000000" pitchFamily="2" charset="0"/>
              </a:rPr>
              <a:t>getpid</a:t>
            </a:r>
            <a:r>
              <a:rPr lang="en-US" sz="2300" dirty="0">
                <a:latin typeface="Montserrat" panose="00000500000000000000" pitchFamily="2" charset="0"/>
              </a:rPr>
              <a:t>()</a:t>
            </a:r>
          </a:p>
          <a:p>
            <a:pPr marL="1428750" lvl="2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300" dirty="0" err="1">
                <a:latin typeface="Montserrat" panose="00000500000000000000" pitchFamily="2" charset="0"/>
              </a:rPr>
              <a:t>getppid</a:t>
            </a:r>
            <a:r>
              <a:rPr lang="en-US" sz="2300" dirty="0">
                <a:latin typeface="Montserrat" panose="00000500000000000000" pitchFamily="2" charset="0"/>
              </a:rPr>
              <a:t>()</a:t>
            </a:r>
          </a:p>
          <a:p>
            <a:pPr marL="1428750" lvl="2" indent="-514350">
              <a:spcAft>
                <a:spcPts val="300"/>
              </a:spcAft>
              <a:buFont typeface="+mj-lt"/>
              <a:buAutoNum type="arabicPeriod"/>
            </a:pPr>
            <a:endParaRPr lang="en-US" sz="2300" dirty="0">
              <a:latin typeface="Montserrat" panose="00000500000000000000" pitchFamily="2" charset="0"/>
            </a:endParaRPr>
          </a:p>
        </p:txBody>
      </p:sp>
      <p:sp>
        <p:nvSpPr>
          <p:cNvPr id="7" name="Rectangle: Rounded Corners 6" hidden="1">
            <a:extLst>
              <a:ext uri="{FF2B5EF4-FFF2-40B4-BE49-F238E27FC236}">
                <a16:creationId xmlns:a16="http://schemas.microsoft.com/office/drawing/2014/main" id="{F4A6181B-0730-6AB5-65F6-28604CC70133}"/>
              </a:ext>
            </a:extLst>
          </p:cNvPr>
          <p:cNvSpPr/>
          <p:nvPr/>
        </p:nvSpPr>
        <p:spPr>
          <a:xfrm rot="18756413">
            <a:off x="11418597" y="632729"/>
            <a:ext cx="850124" cy="846538"/>
          </a:xfrm>
          <a:prstGeom prst="roundRect">
            <a:avLst/>
          </a:prstGeom>
          <a:noFill/>
          <a:ln w="19050">
            <a:solidFill>
              <a:srgbClr val="7B88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4DCFB489-95C9-3FC7-8AF4-BDE101F9DF33}"/>
              </a:ext>
            </a:extLst>
          </p:cNvPr>
          <p:cNvSpPr/>
          <p:nvPr/>
        </p:nvSpPr>
        <p:spPr>
          <a:xfrm rot="10800000">
            <a:off x="10611850" y="5344998"/>
            <a:ext cx="1263191" cy="1263191"/>
          </a:xfrm>
          <a:prstGeom prst="halfFrame">
            <a:avLst/>
          </a:prstGeom>
          <a:noFill/>
          <a:ln w="12700">
            <a:solidFill>
              <a:srgbClr val="7B88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8B7176A4-75D1-4F78-70CB-D395BCCBA7E3}"/>
              </a:ext>
            </a:extLst>
          </p:cNvPr>
          <p:cNvSpPr/>
          <p:nvPr/>
        </p:nvSpPr>
        <p:spPr>
          <a:xfrm>
            <a:off x="688158" y="5778631"/>
            <a:ext cx="2347274" cy="2347274"/>
          </a:xfrm>
          <a:prstGeom prst="donut">
            <a:avLst/>
          </a:prstGeom>
          <a:noFill/>
          <a:ln w="12700">
            <a:solidFill>
              <a:srgbClr val="7B88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086106-E083-7C17-A728-2A556C3C5B88}"/>
              </a:ext>
            </a:extLst>
          </p:cNvPr>
          <p:cNvSpPr/>
          <p:nvPr/>
        </p:nvSpPr>
        <p:spPr>
          <a:xfrm>
            <a:off x="1620521" y="6710994"/>
            <a:ext cx="482547" cy="482547"/>
          </a:xfrm>
          <a:prstGeom prst="ellipse">
            <a:avLst/>
          </a:prstGeom>
          <a:solidFill>
            <a:srgbClr val="7B88B1"/>
          </a:solidFill>
          <a:ln>
            <a:solidFill>
              <a:srgbClr val="7B88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4ABFBA-DA85-F5A1-E07D-92842821F833}"/>
              </a:ext>
            </a:extLst>
          </p:cNvPr>
          <p:cNvCxnSpPr>
            <a:cxnSpLocks/>
          </p:cNvCxnSpPr>
          <p:nvPr/>
        </p:nvCxnSpPr>
        <p:spPr>
          <a:xfrm flipH="1">
            <a:off x="3374795" y="6598763"/>
            <a:ext cx="6843859" cy="0"/>
          </a:xfrm>
          <a:prstGeom prst="line">
            <a:avLst/>
          </a:prstGeom>
          <a:ln w="12700">
            <a:solidFill>
              <a:srgbClr val="7B8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5954E9-F07A-C667-4214-A9749ABE40F5}"/>
              </a:ext>
            </a:extLst>
          </p:cNvPr>
          <p:cNvCxnSpPr/>
          <p:nvPr/>
        </p:nvCxnSpPr>
        <p:spPr>
          <a:xfrm>
            <a:off x="11875041" y="1825625"/>
            <a:ext cx="0" cy="3142301"/>
          </a:xfrm>
          <a:prstGeom prst="line">
            <a:avLst/>
          </a:prstGeom>
          <a:ln w="12700">
            <a:solidFill>
              <a:srgbClr val="7B8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5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 hidden="1">
            <a:extLst>
              <a:ext uri="{FF2B5EF4-FFF2-40B4-BE49-F238E27FC236}">
                <a16:creationId xmlns:a16="http://schemas.microsoft.com/office/drawing/2014/main" id="{B63E96EE-9166-EE4B-3ABD-0ABD432567DC}"/>
              </a:ext>
            </a:extLst>
          </p:cNvPr>
          <p:cNvSpPr/>
          <p:nvPr/>
        </p:nvSpPr>
        <p:spPr>
          <a:xfrm>
            <a:off x="2358481" y="-2395037"/>
            <a:ext cx="7475036" cy="74750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 hidden="1">
            <a:extLst>
              <a:ext uri="{FF2B5EF4-FFF2-40B4-BE49-F238E27FC236}">
                <a16:creationId xmlns:a16="http://schemas.microsoft.com/office/drawing/2014/main" id="{156B11AD-FC46-DFB3-0827-B4B9ED285FA9}"/>
              </a:ext>
            </a:extLst>
          </p:cNvPr>
          <p:cNvSpPr/>
          <p:nvPr/>
        </p:nvSpPr>
        <p:spPr>
          <a:xfrm>
            <a:off x="3579779" y="-894945"/>
            <a:ext cx="5145932" cy="6556443"/>
          </a:xfrm>
          <a:prstGeom prst="roundRect">
            <a:avLst/>
          </a:prstGeom>
          <a:solidFill>
            <a:schemeClr val="bg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Stored Data 7" hidden="1">
            <a:extLst>
              <a:ext uri="{FF2B5EF4-FFF2-40B4-BE49-F238E27FC236}">
                <a16:creationId xmlns:a16="http://schemas.microsoft.com/office/drawing/2014/main" id="{9553F1C1-5E29-9551-4232-3F1A95BFE9A5}"/>
              </a:ext>
            </a:extLst>
          </p:cNvPr>
          <p:cNvSpPr/>
          <p:nvPr/>
        </p:nvSpPr>
        <p:spPr>
          <a:xfrm rot="16200000">
            <a:off x="2395978" y="-631597"/>
            <a:ext cx="7400041" cy="4958027"/>
          </a:xfrm>
          <a:prstGeom prst="flowChartOnlineStora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9DB04-3546-D68C-9950-A140DC7CD20F}"/>
              </a:ext>
            </a:extLst>
          </p:cNvPr>
          <p:cNvSpPr txBox="1"/>
          <p:nvPr/>
        </p:nvSpPr>
        <p:spPr>
          <a:xfrm>
            <a:off x="1392353" y="2085627"/>
            <a:ext cx="4447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B88B1"/>
                </a:solidFill>
                <a:latin typeface="Montserrat" panose="00000500000000000000" pitchFamily="2" charset="0"/>
              </a:rPr>
              <a:t>HEADER</a:t>
            </a:r>
          </a:p>
          <a:p>
            <a:pPr algn="ctr"/>
            <a:r>
              <a:rPr lang="en-US" sz="7200" b="1" dirty="0">
                <a:solidFill>
                  <a:srgbClr val="7B88B1"/>
                </a:solidFill>
                <a:latin typeface="Montserrat" panose="00000500000000000000" pitchFamily="2" charset="0"/>
              </a:rPr>
              <a:t>FILES</a:t>
            </a:r>
          </a:p>
        </p:txBody>
      </p:sp>
      <p:sp>
        <p:nvSpPr>
          <p:cNvPr id="6" name="TextBox 5" hidden="1">
            <a:extLst>
              <a:ext uri="{FF2B5EF4-FFF2-40B4-BE49-F238E27FC236}">
                <a16:creationId xmlns:a16="http://schemas.microsoft.com/office/drawing/2014/main" id="{562A999D-98D2-0707-DFED-38C7AA783AA2}"/>
              </a:ext>
            </a:extLst>
          </p:cNvPr>
          <p:cNvSpPr txBox="1"/>
          <p:nvPr/>
        </p:nvSpPr>
        <p:spPr>
          <a:xfrm>
            <a:off x="3830796" y="2505669"/>
            <a:ext cx="453040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7B88B1"/>
                </a:solidFill>
                <a:latin typeface="Montserrat" panose="00000500000000000000" pitchFamily="2" charset="0"/>
              </a:rPr>
              <a:t>Topic 1</a:t>
            </a:r>
          </a:p>
          <a:p>
            <a:endParaRPr lang="en-US" dirty="0">
              <a:solidFill>
                <a:srgbClr val="7B88B1"/>
              </a:solidFill>
            </a:endParaRPr>
          </a:p>
        </p:txBody>
      </p:sp>
      <p:sp>
        <p:nvSpPr>
          <p:cNvPr id="15" name="Circle: Hollow 14" hidden="1">
            <a:extLst>
              <a:ext uri="{FF2B5EF4-FFF2-40B4-BE49-F238E27FC236}">
                <a16:creationId xmlns:a16="http://schemas.microsoft.com/office/drawing/2014/main" id="{7A95ECCE-41FA-4146-7EEB-9ABEF8CA64FB}"/>
              </a:ext>
            </a:extLst>
          </p:cNvPr>
          <p:cNvSpPr/>
          <p:nvPr/>
        </p:nvSpPr>
        <p:spPr>
          <a:xfrm>
            <a:off x="1019861" y="-1611551"/>
            <a:ext cx="10081100" cy="1008110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E662C17-028C-5571-5827-7A9B4F21D942}"/>
              </a:ext>
            </a:extLst>
          </p:cNvPr>
          <p:cNvSpPr/>
          <p:nvPr/>
        </p:nvSpPr>
        <p:spPr>
          <a:xfrm rot="16200000">
            <a:off x="3230699" y="5584637"/>
            <a:ext cx="635961" cy="426094"/>
          </a:xfrm>
          <a:prstGeom prst="flowChartDecision">
            <a:avLst/>
          </a:prstGeom>
          <a:solidFill>
            <a:srgbClr val="7B88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62D022-7C78-138E-0D2B-C98B92C3E1A1}"/>
              </a:ext>
            </a:extLst>
          </p:cNvPr>
          <p:cNvCxnSpPr>
            <a:cxnSpLocks/>
          </p:cNvCxnSpPr>
          <p:nvPr/>
        </p:nvCxnSpPr>
        <p:spPr>
          <a:xfrm>
            <a:off x="2854670" y="4924108"/>
            <a:ext cx="1388017" cy="0"/>
          </a:xfrm>
          <a:prstGeom prst="line">
            <a:avLst/>
          </a:prstGeom>
          <a:ln w="12700">
            <a:solidFill>
              <a:srgbClr val="7B8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C5BD147-5FF8-1E3C-6741-84504E9F08AB}"/>
              </a:ext>
            </a:extLst>
          </p:cNvPr>
          <p:cNvSpPr/>
          <p:nvPr/>
        </p:nvSpPr>
        <p:spPr>
          <a:xfrm>
            <a:off x="3210661" y="653523"/>
            <a:ext cx="676036" cy="676036"/>
          </a:xfrm>
          <a:prstGeom prst="ellipse">
            <a:avLst/>
          </a:prstGeom>
          <a:noFill/>
          <a:ln w="19050">
            <a:solidFill>
              <a:srgbClr val="7B88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AB047F-7064-70F3-A647-D08B42070B67}"/>
              </a:ext>
            </a:extLst>
          </p:cNvPr>
          <p:cNvSpPr/>
          <p:nvPr/>
        </p:nvSpPr>
        <p:spPr>
          <a:xfrm>
            <a:off x="1179994" y="1060315"/>
            <a:ext cx="4737370" cy="4737370"/>
          </a:xfrm>
          <a:prstGeom prst="roundRect">
            <a:avLst/>
          </a:prstGeom>
          <a:noFill/>
          <a:ln w="19050">
            <a:solidFill>
              <a:srgbClr val="7B88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E4742A78-636C-0908-8B78-B459F41AF945}"/>
              </a:ext>
            </a:extLst>
          </p:cNvPr>
          <p:cNvSpPr/>
          <p:nvPr/>
        </p:nvSpPr>
        <p:spPr>
          <a:xfrm>
            <a:off x="5222667" y="0"/>
            <a:ext cx="6858000" cy="6858000"/>
          </a:xfrm>
          <a:prstGeom prst="chevron">
            <a:avLst/>
          </a:prstGeom>
          <a:solidFill>
            <a:srgbClr val="7B88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B88B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7FFF9-040B-1900-96D4-40B3295253A0}"/>
              </a:ext>
            </a:extLst>
          </p:cNvPr>
          <p:cNvSpPr/>
          <p:nvPr/>
        </p:nvSpPr>
        <p:spPr>
          <a:xfrm>
            <a:off x="8651667" y="0"/>
            <a:ext cx="3540333" cy="6858000"/>
          </a:xfrm>
          <a:prstGeom prst="rect">
            <a:avLst/>
          </a:prstGeom>
          <a:solidFill>
            <a:srgbClr val="7B88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1EA5B647-13C1-8143-5CC3-3F445A25F6E1}"/>
              </a:ext>
            </a:extLst>
          </p:cNvPr>
          <p:cNvSpPr/>
          <p:nvPr/>
        </p:nvSpPr>
        <p:spPr>
          <a:xfrm>
            <a:off x="8483795" y="2271072"/>
            <a:ext cx="2315852" cy="231585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B88B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00EC9-6FFD-D764-133A-5EBEDC17FC0A}"/>
              </a:ext>
            </a:extLst>
          </p:cNvPr>
          <p:cNvSpPr txBox="1"/>
          <p:nvPr/>
        </p:nvSpPr>
        <p:spPr>
          <a:xfrm>
            <a:off x="2610872" y="453231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#include &lt;header&gt;</a:t>
            </a:r>
          </a:p>
        </p:txBody>
      </p:sp>
    </p:spTree>
    <p:extLst>
      <p:ext uri="{BB962C8B-B14F-4D97-AF65-F5344CB8AC3E}">
        <p14:creationId xmlns:p14="http://schemas.microsoft.com/office/powerpoint/2010/main" val="26170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A3180-10E2-4499-608E-79C9CC806A53}"/>
              </a:ext>
            </a:extLst>
          </p:cNvPr>
          <p:cNvSpPr/>
          <p:nvPr/>
        </p:nvSpPr>
        <p:spPr>
          <a:xfrm>
            <a:off x="-204282" y="617822"/>
            <a:ext cx="11361907" cy="846538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778C6-40DE-11F0-AC75-80222D41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46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Some important header files				</a:t>
            </a:r>
            <a:endParaRPr lang="en-US" sz="2500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0B8CA84-794A-8CD9-B9F8-1C69BCDF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3080684"/>
            <a:ext cx="10515600" cy="188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latin typeface="Ubuntu" panose="020B0504030602030204" pitchFamily="34" charset="0"/>
              </a:rPr>
              <a:t>Before we get started with the code, we are going to explain some important header files to include within our code.</a:t>
            </a:r>
          </a:p>
        </p:txBody>
      </p:sp>
    </p:spTree>
    <p:extLst>
      <p:ext uri="{BB962C8B-B14F-4D97-AF65-F5344CB8AC3E}">
        <p14:creationId xmlns:p14="http://schemas.microsoft.com/office/powerpoint/2010/main" val="34820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A3180-10E2-4499-608E-79C9CC806A53}"/>
              </a:ext>
            </a:extLst>
          </p:cNvPr>
          <p:cNvSpPr/>
          <p:nvPr/>
        </p:nvSpPr>
        <p:spPr>
          <a:xfrm>
            <a:off x="-204282" y="617822"/>
            <a:ext cx="11361907" cy="846538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778C6-40DE-11F0-AC75-80222D41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22" y="394962"/>
            <a:ext cx="12662647" cy="1325563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Some included header files</a:t>
            </a: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	       	  </a:t>
            </a:r>
            <a:r>
              <a:rPr lang="en-US" sz="2500" i="1" dirty="0">
                <a:solidFill>
                  <a:schemeClr val="bg1"/>
                </a:solidFill>
                <a:latin typeface="Montserrat" panose="00000500000000000000" pitchFamily="2" charset="0"/>
              </a:rPr>
              <a:t>Cont.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C1BDC-DC52-47C1-9085-F865983A4113}"/>
              </a:ext>
            </a:extLst>
          </p:cNvPr>
          <p:cNvSpPr txBox="1"/>
          <p:nvPr/>
        </p:nvSpPr>
        <p:spPr>
          <a:xfrm>
            <a:off x="2090597" y="4586081"/>
            <a:ext cx="38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#include</a:t>
            </a:r>
            <a:r>
              <a:rPr lang="en-US" b="0" dirty="0">
                <a:solidFill>
                  <a:srgbClr val="A6ACC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&lt;</a:t>
            </a:r>
            <a:r>
              <a:rPr lang="en-US" b="1" dirty="0">
                <a:solidFill>
                  <a:srgbClr val="0066CC"/>
                </a:solidFill>
                <a:latin typeface="JetBrains Mono" panose="02000009000000000000" pitchFamily="49" charset="0"/>
              </a:rPr>
              <a:t>sys/</a:t>
            </a:r>
            <a:r>
              <a:rPr lang="en-US" b="1" dirty="0" err="1">
                <a:solidFill>
                  <a:srgbClr val="0066CC"/>
                </a:solidFill>
                <a:latin typeface="JetBrains Mono" panose="02000009000000000000" pitchFamily="49" charset="0"/>
              </a:rPr>
              <a:t>wait.h</a:t>
            </a:r>
            <a:r>
              <a:rPr lang="en-US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&gt;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29C2CE-7F5E-6265-EA71-CEC0B3AFD730}"/>
              </a:ext>
            </a:extLst>
          </p:cNvPr>
          <p:cNvSpPr/>
          <p:nvPr/>
        </p:nvSpPr>
        <p:spPr>
          <a:xfrm>
            <a:off x="6750645" y="3110827"/>
            <a:ext cx="414780" cy="414780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09B95-2E74-126E-9777-5FF7E9F5055F}"/>
              </a:ext>
            </a:extLst>
          </p:cNvPr>
          <p:cNvSpPr txBox="1"/>
          <p:nvPr/>
        </p:nvSpPr>
        <p:spPr>
          <a:xfrm>
            <a:off x="468198" y="1682518"/>
            <a:ext cx="32512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rgbClr val="7B88B1"/>
                </a:solidFill>
                <a:latin typeface="Ubuntu" panose="020B0504030602030204" pitchFamily="34" charset="0"/>
              </a:rPr>
              <a:t>These involve: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4A92E-3348-B2EA-E28E-62080FE3898E}"/>
              </a:ext>
            </a:extLst>
          </p:cNvPr>
          <p:cNvSpPr txBox="1"/>
          <p:nvPr/>
        </p:nvSpPr>
        <p:spPr>
          <a:xfrm>
            <a:off x="7292503" y="3156275"/>
            <a:ext cx="38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#include</a:t>
            </a:r>
            <a:r>
              <a:rPr lang="en-US" b="0" dirty="0">
                <a:solidFill>
                  <a:srgbClr val="A6ACC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&lt;</a:t>
            </a:r>
            <a:r>
              <a:rPr lang="en-US" b="1" dirty="0" err="1">
                <a:solidFill>
                  <a:srgbClr val="0066CC"/>
                </a:solidFill>
                <a:latin typeface="JetBrains Mono" panose="02000009000000000000" pitchFamily="49" charset="0"/>
              </a:rPr>
              <a:t>stdio.h</a:t>
            </a:r>
            <a:r>
              <a:rPr lang="en-US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&gt;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F41042-FD50-95AF-013E-470390311F6F}"/>
              </a:ext>
            </a:extLst>
          </p:cNvPr>
          <p:cNvSpPr/>
          <p:nvPr/>
        </p:nvSpPr>
        <p:spPr>
          <a:xfrm>
            <a:off x="1560940" y="4514425"/>
            <a:ext cx="414780" cy="414780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AFC5E5-EED4-46A4-5676-E7925484FEE1}"/>
              </a:ext>
            </a:extLst>
          </p:cNvPr>
          <p:cNvSpPr txBox="1"/>
          <p:nvPr/>
        </p:nvSpPr>
        <p:spPr>
          <a:xfrm>
            <a:off x="2090597" y="3110827"/>
            <a:ext cx="38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 &lt;</a:t>
            </a:r>
            <a:r>
              <a:rPr lang="en-US" b="1" dirty="0">
                <a:solidFill>
                  <a:srgbClr val="0066CC"/>
                </a:solidFill>
                <a:effectLst/>
                <a:latin typeface="JetBrains Mono" panose="02000009000000000000" pitchFamily="49" charset="0"/>
              </a:rPr>
              <a:t>sys/types.h</a:t>
            </a:r>
            <a:r>
              <a:rPr lang="en-US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&gt;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F111E1C-5EC4-007E-6AA9-F228B35B679A}"/>
              </a:ext>
            </a:extLst>
          </p:cNvPr>
          <p:cNvSpPr/>
          <p:nvPr/>
        </p:nvSpPr>
        <p:spPr>
          <a:xfrm>
            <a:off x="1560940" y="3080025"/>
            <a:ext cx="414780" cy="414780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2F7319-2F9B-4716-CFD2-7A79E0C54C60}"/>
              </a:ext>
            </a:extLst>
          </p:cNvPr>
          <p:cNvCxnSpPr/>
          <p:nvPr/>
        </p:nvCxnSpPr>
        <p:spPr>
          <a:xfrm>
            <a:off x="4250987" y="2085537"/>
            <a:ext cx="6906638" cy="0"/>
          </a:xfrm>
          <a:prstGeom prst="line">
            <a:avLst/>
          </a:prstGeom>
          <a:ln w="19050">
            <a:solidFill>
              <a:srgbClr val="7B8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8BC0E5-9339-35D3-2E5E-38D46ED4F73D}"/>
              </a:ext>
            </a:extLst>
          </p:cNvPr>
          <p:cNvSpPr txBox="1"/>
          <p:nvPr/>
        </p:nvSpPr>
        <p:spPr>
          <a:xfrm>
            <a:off x="7292503" y="4605321"/>
            <a:ext cx="388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#include</a:t>
            </a:r>
            <a:r>
              <a:rPr lang="en-US" b="0" dirty="0">
                <a:solidFill>
                  <a:srgbClr val="A6ACC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&lt;</a:t>
            </a:r>
            <a:r>
              <a:rPr lang="en-US" b="1" dirty="0" err="1">
                <a:solidFill>
                  <a:srgbClr val="0066CC"/>
                </a:solidFill>
                <a:latin typeface="JetBrains Mono" panose="02000009000000000000" pitchFamily="49" charset="0"/>
              </a:rPr>
              <a:t>unistdio.h</a:t>
            </a:r>
            <a:r>
              <a:rPr lang="en-US" b="1" i="1" dirty="0">
                <a:solidFill>
                  <a:srgbClr val="7B88B1"/>
                </a:solidFill>
                <a:latin typeface="JetBrains Mono" panose="02000009000000000000" pitchFamily="49" charset="0"/>
              </a:rPr>
              <a:t>&gt;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90CDDC-66F9-658B-B013-4BCFA0DCE7EF}"/>
              </a:ext>
            </a:extLst>
          </p:cNvPr>
          <p:cNvSpPr/>
          <p:nvPr/>
        </p:nvSpPr>
        <p:spPr>
          <a:xfrm>
            <a:off x="6750645" y="4559873"/>
            <a:ext cx="414780" cy="414780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687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A3180-10E2-4499-608E-79C9CC806A53}"/>
              </a:ext>
            </a:extLst>
          </p:cNvPr>
          <p:cNvSpPr/>
          <p:nvPr/>
        </p:nvSpPr>
        <p:spPr>
          <a:xfrm>
            <a:off x="-204282" y="617822"/>
            <a:ext cx="11361907" cy="846538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778C6-40DE-11F0-AC75-80222D41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25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Header Files                   			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Cont.</a:t>
            </a:r>
            <a:endParaRPr lang="en-US" sz="2500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FFCE58-385D-3A09-262B-EC899139BF75}"/>
              </a:ext>
            </a:extLst>
          </p:cNvPr>
          <p:cNvSpPr/>
          <p:nvPr/>
        </p:nvSpPr>
        <p:spPr>
          <a:xfrm>
            <a:off x="423420" y="1850731"/>
            <a:ext cx="414780" cy="414780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FCF31-7BA3-24FA-6118-C87186BDDEFB}"/>
              </a:ext>
            </a:extLst>
          </p:cNvPr>
          <p:cNvSpPr txBox="1"/>
          <p:nvPr/>
        </p:nvSpPr>
        <p:spPr>
          <a:xfrm>
            <a:off x="838200" y="4369862"/>
            <a:ext cx="8646459" cy="124649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>
                <a:latin typeface="Consolas" panose="020B0609020204030204" pitchFamily="49" charset="0"/>
              </a:rPr>
              <a:t>We only need: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E83E8C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rgbClr val="E83E8C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 err="1">
                <a:solidFill>
                  <a:srgbClr val="E83E8C"/>
                </a:solidFill>
                <a:latin typeface="Consolas" panose="020B0609020204030204" pitchFamily="49" charset="0"/>
              </a:rPr>
              <a:t>pid_t</a:t>
            </a:r>
            <a:r>
              <a:rPr lang="en-US" sz="2300" dirty="0">
                <a:solidFill>
                  <a:srgbClr val="E83E8C"/>
                </a:solidFill>
                <a:latin typeface="Consolas" panose="020B0609020204030204" pitchFamily="49" charset="0"/>
              </a:rPr>
              <a:t>:</a:t>
            </a:r>
            <a:r>
              <a:rPr lang="en-US" sz="2300" dirty="0">
                <a:latin typeface="Ubuntu" panose="020B0504030602030204" pitchFamily="34" charset="0"/>
              </a:rPr>
              <a:t> Used for process ID.</a:t>
            </a:r>
            <a:endParaRPr lang="en-US" sz="2300" dirty="0">
              <a:solidFill>
                <a:srgbClr val="E83E8C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2EE692-A811-6172-FE04-44F263B9B4DC}"/>
              </a:ext>
            </a:extLst>
          </p:cNvPr>
          <p:cNvSpPr txBox="1"/>
          <p:nvPr/>
        </p:nvSpPr>
        <p:spPr>
          <a:xfrm>
            <a:off x="838200" y="2779187"/>
            <a:ext cx="93898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>
                <a:latin typeface="Ubuntu" panose="020B0504030602030204" pitchFamily="34" charset="0"/>
              </a:rPr>
              <a:t>The </a:t>
            </a:r>
            <a:r>
              <a:rPr lang="en-US" sz="2500" b="1" dirty="0">
                <a:latin typeface="Ubuntu" panose="020B0504030602030204" pitchFamily="34" charset="0"/>
              </a:rPr>
              <a:t>sys/types.h </a:t>
            </a:r>
            <a:r>
              <a:rPr lang="en-US" sz="2500" dirty="0">
                <a:latin typeface="Ubuntu" panose="020B0504030602030204" pitchFamily="34" charset="0"/>
              </a:rPr>
              <a:t>header file defines a collection of typedef symbols and structures.</a:t>
            </a:r>
          </a:p>
          <a:p>
            <a:pPr marL="342900" indent="-342900">
              <a:buFontTx/>
              <a:buChar char="-"/>
            </a:pPr>
            <a:endParaRPr lang="en-US" sz="2500" dirty="0">
              <a:latin typeface="Ubuntu" panose="020B05040306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B9A89-618C-E27A-1122-80FCEDE0CC4D}"/>
              </a:ext>
            </a:extLst>
          </p:cNvPr>
          <p:cNvSpPr txBox="1"/>
          <p:nvPr/>
        </p:nvSpPr>
        <p:spPr>
          <a:xfrm>
            <a:off x="925069" y="1845559"/>
            <a:ext cx="492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sz="2400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 &lt;</a:t>
            </a:r>
            <a:r>
              <a:rPr lang="en-US" sz="2400" b="1" dirty="0">
                <a:solidFill>
                  <a:srgbClr val="0066CC"/>
                </a:solidFill>
                <a:effectLst/>
                <a:latin typeface="JetBrains Mono" panose="02000009000000000000" pitchFamily="49" charset="0"/>
              </a:rPr>
              <a:t>sys/types.h</a:t>
            </a:r>
            <a:r>
              <a:rPr lang="en-US" sz="2400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41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A3180-10E2-4499-608E-79C9CC806A53}"/>
              </a:ext>
            </a:extLst>
          </p:cNvPr>
          <p:cNvSpPr/>
          <p:nvPr/>
        </p:nvSpPr>
        <p:spPr>
          <a:xfrm>
            <a:off x="-204282" y="617822"/>
            <a:ext cx="11361907" cy="846538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FFCE58-385D-3A09-262B-EC899139BF75}"/>
              </a:ext>
            </a:extLst>
          </p:cNvPr>
          <p:cNvSpPr/>
          <p:nvPr/>
        </p:nvSpPr>
        <p:spPr>
          <a:xfrm>
            <a:off x="423420" y="1850731"/>
            <a:ext cx="414780" cy="414780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2EE692-A811-6172-FE04-44F263B9B4DC}"/>
              </a:ext>
            </a:extLst>
          </p:cNvPr>
          <p:cNvSpPr txBox="1"/>
          <p:nvPr/>
        </p:nvSpPr>
        <p:spPr>
          <a:xfrm>
            <a:off x="838200" y="2779187"/>
            <a:ext cx="9389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Ubuntu" panose="020B0504030602030204" pitchFamily="34" charset="0"/>
              </a:rPr>
              <a:t>- The </a:t>
            </a:r>
            <a:r>
              <a:rPr lang="en-US" sz="2500" b="1" dirty="0">
                <a:latin typeface="Ubuntu" panose="020B0504030602030204" pitchFamily="34" charset="0"/>
              </a:rPr>
              <a:t>sys/</a:t>
            </a:r>
            <a:r>
              <a:rPr lang="en-US" sz="2500" b="1" dirty="0" err="1">
                <a:latin typeface="Ubuntu" panose="020B0504030602030204" pitchFamily="34" charset="0"/>
              </a:rPr>
              <a:t>wait.h</a:t>
            </a:r>
            <a:r>
              <a:rPr lang="en-US" sz="2500" b="1" dirty="0">
                <a:latin typeface="Ubuntu" panose="020B0504030602030204" pitchFamily="34" charset="0"/>
              </a:rPr>
              <a:t> </a:t>
            </a:r>
            <a:r>
              <a:rPr lang="en-US" sz="2500" dirty="0">
                <a:latin typeface="Ubuntu" panose="020B0504030602030204" pitchFamily="34" charset="0"/>
              </a:rPr>
              <a:t>header file declares many functions, used for holding processes.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43512-3AB4-0A05-DC19-10A34CF39719}"/>
              </a:ext>
            </a:extLst>
          </p:cNvPr>
          <p:cNvSpPr txBox="1"/>
          <p:nvPr/>
        </p:nvSpPr>
        <p:spPr>
          <a:xfrm>
            <a:off x="925069" y="1845559"/>
            <a:ext cx="492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sz="2400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 &lt;</a:t>
            </a:r>
            <a:r>
              <a:rPr lang="en-US" sz="2400" b="1" dirty="0">
                <a:solidFill>
                  <a:srgbClr val="0066CC"/>
                </a:solidFill>
                <a:effectLst/>
                <a:latin typeface="JetBrains Mono" panose="02000009000000000000" pitchFamily="49" charset="0"/>
              </a:rPr>
              <a:t>sys/</a:t>
            </a:r>
            <a:r>
              <a:rPr lang="en-US" sz="2400" b="1" dirty="0" err="1">
                <a:solidFill>
                  <a:srgbClr val="0066CC"/>
                </a:solidFill>
                <a:effectLst/>
                <a:latin typeface="JetBrains Mono" panose="02000009000000000000" pitchFamily="49" charset="0"/>
              </a:rPr>
              <a:t>wait.h</a:t>
            </a:r>
            <a:r>
              <a:rPr lang="en-US" sz="2400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94C66-E15F-F497-1BAE-1FB2C7CB6D5E}"/>
              </a:ext>
            </a:extLst>
          </p:cNvPr>
          <p:cNvSpPr txBox="1"/>
          <p:nvPr/>
        </p:nvSpPr>
        <p:spPr>
          <a:xfrm>
            <a:off x="838200" y="4369862"/>
            <a:ext cx="10869706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>
                <a:latin typeface="Consolas" panose="020B0609020204030204" pitchFamily="49" charset="0"/>
              </a:rPr>
              <a:t>We only need: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E83E8C"/>
              </a:solidFill>
              <a:latin typeface="Consolas" panose="020B0609020204030204" pitchFamily="49" charset="0"/>
            </a:endParaRPr>
          </a:p>
          <a:p>
            <a:r>
              <a:rPr lang="en-US" sz="2500" dirty="0">
                <a:solidFill>
                  <a:srgbClr val="E83E8C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E83E8C"/>
                </a:solidFill>
                <a:latin typeface="Consolas" panose="020B0609020204030204" pitchFamily="49" charset="0"/>
              </a:rPr>
              <a:t>wait(int *</a:t>
            </a:r>
            <a:r>
              <a:rPr lang="en-US" sz="2200" dirty="0" err="1">
                <a:solidFill>
                  <a:srgbClr val="E83E8C"/>
                </a:solidFill>
                <a:latin typeface="Consolas" panose="020B0609020204030204" pitchFamily="49" charset="0"/>
              </a:rPr>
              <a:t>wstatus</a:t>
            </a:r>
            <a:r>
              <a:rPr lang="en-US" sz="2200" dirty="0">
                <a:solidFill>
                  <a:srgbClr val="E83E8C"/>
                </a:solidFill>
                <a:latin typeface="Consolas" panose="020B0609020204030204" pitchFamily="49" charset="0"/>
              </a:rPr>
              <a:t>):</a:t>
            </a:r>
            <a:r>
              <a:rPr lang="en-US" sz="2200" dirty="0">
                <a:latin typeface="Ubuntu" panose="020B0504030602030204" pitchFamily="34" charset="0"/>
              </a:rPr>
              <a:t>  Used to wait for state changes in a child of</a:t>
            </a:r>
          </a:p>
          <a:p>
            <a:r>
              <a:rPr lang="en-US" sz="2200" dirty="0">
                <a:latin typeface="Ubuntu" panose="020B0504030602030204" pitchFamily="34" charset="0"/>
              </a:rPr>
              <a:t>                                                                                     the calling process.</a:t>
            </a:r>
            <a:endParaRPr lang="en-US" sz="2200" dirty="0">
              <a:solidFill>
                <a:srgbClr val="E83E8C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139B5-D1E0-B643-2A33-B0432110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39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Header Files                   			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Cont.</a:t>
            </a:r>
            <a:endParaRPr lang="en-US" sz="2500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4A3180-10E2-4499-608E-79C9CC806A53}"/>
              </a:ext>
            </a:extLst>
          </p:cNvPr>
          <p:cNvSpPr/>
          <p:nvPr/>
        </p:nvSpPr>
        <p:spPr>
          <a:xfrm>
            <a:off x="-204282" y="617822"/>
            <a:ext cx="11361907" cy="846538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FFCE58-385D-3A09-262B-EC899139BF75}"/>
              </a:ext>
            </a:extLst>
          </p:cNvPr>
          <p:cNvSpPr/>
          <p:nvPr/>
        </p:nvSpPr>
        <p:spPr>
          <a:xfrm>
            <a:off x="423420" y="1850731"/>
            <a:ext cx="414780" cy="414780"/>
          </a:xfrm>
          <a:prstGeom prst="roundRect">
            <a:avLst/>
          </a:prstGeom>
          <a:solidFill>
            <a:srgbClr val="7B88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2EE692-A811-6172-FE04-44F263B9B4DC}"/>
              </a:ext>
            </a:extLst>
          </p:cNvPr>
          <p:cNvSpPr txBox="1"/>
          <p:nvPr/>
        </p:nvSpPr>
        <p:spPr>
          <a:xfrm>
            <a:off x="838200" y="2660975"/>
            <a:ext cx="995530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>
                <a:latin typeface="Ubuntu" panose="020B0504030602030204" pitchFamily="34" charset="0"/>
              </a:rPr>
              <a:t>The </a:t>
            </a:r>
            <a:r>
              <a:rPr lang="en-US" sz="2500" b="1" dirty="0" err="1">
                <a:latin typeface="Ubuntu" panose="020B0504030602030204" pitchFamily="34" charset="0"/>
              </a:rPr>
              <a:t>stdio.h</a:t>
            </a:r>
            <a:r>
              <a:rPr lang="en-US" sz="2500" dirty="0">
                <a:latin typeface="Ubuntu" panose="020B0504030602030204" pitchFamily="34" charset="0"/>
              </a:rPr>
              <a:t>  header file has the necessary information to include the input/output related functions in our program.</a:t>
            </a:r>
          </a:p>
          <a:p>
            <a:pPr marL="342900" indent="-342900">
              <a:buFontTx/>
              <a:buChar char="-"/>
            </a:pPr>
            <a:endParaRPr lang="en-US" sz="2500" dirty="0">
              <a:latin typeface="Ubuntu" panose="020B0504030602030204" pitchFamily="34" charset="0"/>
            </a:endParaRPr>
          </a:p>
          <a:p>
            <a:pPr algn="ctr"/>
            <a:r>
              <a:rPr lang="en-US" sz="2000" b="1" dirty="0">
                <a:latin typeface="Ubuntu" panose="020B0504030602030204" pitchFamily="34" charset="0"/>
              </a:rPr>
              <a:t>Examples:</a:t>
            </a:r>
            <a:r>
              <a:rPr lang="en-US" sz="2000" dirty="0">
                <a:latin typeface="Ubuntu" panose="020B0504030602030204" pitchFamily="34" charset="0"/>
              </a:rPr>
              <a:t>  </a:t>
            </a:r>
            <a:r>
              <a:rPr lang="en-US" sz="2000" i="1" dirty="0" err="1">
                <a:solidFill>
                  <a:srgbClr val="7B88B1"/>
                </a:solidFill>
                <a:latin typeface="Ubuntu" panose="020B0504030602030204" pitchFamily="34" charset="0"/>
              </a:rPr>
              <a:t>printf</a:t>
            </a:r>
            <a:r>
              <a:rPr lang="en-US" sz="2000" dirty="0">
                <a:latin typeface="Ubuntu" panose="020B0504030602030204" pitchFamily="34" charset="0"/>
              </a:rPr>
              <a:t>, </a:t>
            </a:r>
            <a:r>
              <a:rPr lang="en-US" sz="2000" i="1" dirty="0" err="1">
                <a:solidFill>
                  <a:srgbClr val="7B88B1"/>
                </a:solidFill>
                <a:latin typeface="Ubuntu" panose="020B0504030602030204" pitchFamily="34" charset="0"/>
              </a:rPr>
              <a:t>scanf</a:t>
            </a:r>
            <a:r>
              <a:rPr lang="en-US" sz="2000" dirty="0">
                <a:latin typeface="Ubuntu" panose="020B0504030602030204" pitchFamily="34" charset="0"/>
              </a:rPr>
              <a:t> …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43512-3AB4-0A05-DC19-10A34CF39719}"/>
              </a:ext>
            </a:extLst>
          </p:cNvPr>
          <p:cNvSpPr txBox="1"/>
          <p:nvPr/>
        </p:nvSpPr>
        <p:spPr>
          <a:xfrm>
            <a:off x="925069" y="1845559"/>
            <a:ext cx="492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#include</a:t>
            </a:r>
            <a:r>
              <a:rPr lang="en-US" sz="2400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 &lt;</a:t>
            </a:r>
            <a:r>
              <a:rPr lang="en-US" sz="2400" b="1" dirty="0" err="1">
                <a:solidFill>
                  <a:srgbClr val="0066CC"/>
                </a:solidFill>
                <a:effectLst/>
                <a:latin typeface="JetBrains Mono" panose="02000009000000000000" pitchFamily="49" charset="0"/>
              </a:rPr>
              <a:t>stdio.h</a:t>
            </a:r>
            <a:r>
              <a:rPr lang="en-US" sz="2400" b="1" dirty="0">
                <a:solidFill>
                  <a:srgbClr val="7B88B1"/>
                </a:solidFill>
                <a:effectLst/>
                <a:latin typeface="JetBrains Mono" panose="02000009000000000000" pitchFamily="49" charset="0"/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94C66-E15F-F497-1BAE-1FB2C7CB6D5E}"/>
              </a:ext>
            </a:extLst>
          </p:cNvPr>
          <p:cNvSpPr txBox="1"/>
          <p:nvPr/>
        </p:nvSpPr>
        <p:spPr>
          <a:xfrm>
            <a:off x="838200" y="4631964"/>
            <a:ext cx="11558082" cy="209288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>
                <a:latin typeface="Consolas" panose="020B0609020204030204" pitchFamily="49" charset="0"/>
              </a:rPr>
              <a:t>We only need: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E83E8C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sz="2500" dirty="0">
                <a:solidFill>
                  <a:srgbClr val="E83E8C"/>
                </a:solidFill>
                <a:latin typeface="Consolas" panose="020B0609020204030204" pitchFamily="49" charset="0"/>
              </a:rPr>
              <a:t>     </a:t>
            </a:r>
            <a:r>
              <a:rPr lang="en-US" sz="2200" dirty="0" err="1">
                <a:solidFill>
                  <a:srgbClr val="E83E8C"/>
                </a:solidFill>
                <a:latin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rgbClr val="E83E8C"/>
                </a:solidFill>
                <a:latin typeface="Consolas" panose="020B0609020204030204" pitchFamily="49" charset="0"/>
              </a:rPr>
              <a:t>:</a:t>
            </a:r>
            <a:r>
              <a:rPr lang="en-US" sz="2200" dirty="0">
                <a:latin typeface="Ubuntu" panose="020B0504030602030204" pitchFamily="34" charset="0"/>
              </a:rPr>
              <a:t>  Used to print the string content </a:t>
            </a:r>
            <a:r>
              <a:rPr lang="en-US" sz="2200" u="sng" dirty="0">
                <a:latin typeface="Ubuntu" panose="020B0504030602030204" pitchFamily="34" charset="0"/>
              </a:rPr>
              <a:t>in file,</a:t>
            </a:r>
            <a:r>
              <a:rPr lang="en-US" sz="2200" dirty="0">
                <a:latin typeface="Ubuntu" panose="020B0504030602030204" pitchFamily="34" charset="0"/>
              </a:rPr>
              <a:t> not on </a:t>
            </a:r>
            <a:r>
              <a:rPr lang="en-US" sz="2200" dirty="0" err="1">
                <a:latin typeface="Ubuntu" panose="020B0504030602030204" pitchFamily="34" charset="0"/>
              </a:rPr>
              <a:t>stdout</a:t>
            </a:r>
            <a:r>
              <a:rPr lang="en-US" sz="2200" dirty="0">
                <a:latin typeface="Ubuntu" panose="020B0504030602030204" pitchFamily="34" charset="0"/>
              </a:rPr>
              <a:t> console.</a:t>
            </a:r>
          </a:p>
          <a:p>
            <a:pPr>
              <a:spcAft>
                <a:spcPts val="300"/>
              </a:spcAft>
            </a:pPr>
            <a:r>
              <a:rPr lang="en-US" sz="2200" dirty="0">
                <a:solidFill>
                  <a:srgbClr val="E83E8C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E83E8C"/>
                </a:solidFill>
                <a:latin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rgbClr val="E83E8C"/>
                </a:solidFill>
                <a:latin typeface="Consolas" panose="020B0609020204030204" pitchFamily="49" charset="0"/>
              </a:rPr>
              <a:t>:</a:t>
            </a:r>
            <a:r>
              <a:rPr lang="en-US" sz="2200" dirty="0">
                <a:latin typeface="Ubuntu" panose="020B0504030602030204" pitchFamily="34" charset="0"/>
              </a:rPr>
              <a:t> Used to print character stream of data on </a:t>
            </a:r>
            <a:r>
              <a:rPr lang="en-US" sz="2200" dirty="0" err="1">
                <a:latin typeface="Ubuntu" panose="020B0504030602030204" pitchFamily="34" charset="0"/>
              </a:rPr>
              <a:t>stdout</a:t>
            </a:r>
            <a:r>
              <a:rPr lang="en-US" sz="2200" dirty="0">
                <a:latin typeface="Ubuntu" panose="020B0504030602030204" pitchFamily="34" charset="0"/>
              </a:rPr>
              <a:t> console.</a:t>
            </a:r>
          </a:p>
          <a:p>
            <a:endParaRPr lang="en-US" sz="2500" dirty="0">
              <a:latin typeface="Ubuntu" panose="020B0504030602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F49F3B9-9052-8A17-6112-4E59DD66AE3C}"/>
              </a:ext>
            </a:extLst>
          </p:cNvPr>
          <p:cNvSpPr txBox="1">
            <a:spLocks/>
          </p:cNvSpPr>
          <p:nvPr/>
        </p:nvSpPr>
        <p:spPr>
          <a:xfrm>
            <a:off x="740113" y="414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Header Files                   			</a:t>
            </a:r>
            <a:r>
              <a:rPr lang="en-US" sz="2500" i="1" dirty="0">
                <a:solidFill>
                  <a:prstClr val="white"/>
                </a:solidFill>
                <a:latin typeface="Montserrat" panose="00000500000000000000" pitchFamily="2" charset="0"/>
              </a:rPr>
              <a:t>Cont.</a:t>
            </a:r>
            <a:endParaRPr lang="en-US" sz="2500" i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6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411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JetBrains Mono</vt:lpstr>
      <vt:lpstr>Montserrat</vt:lpstr>
      <vt:lpstr>Ubuntu</vt:lpstr>
      <vt:lpstr>Office Theme</vt:lpstr>
      <vt:lpstr>PowerPoint Presentation</vt:lpstr>
      <vt:lpstr>PowerPoint Presentation</vt:lpstr>
      <vt:lpstr>Agenda</vt:lpstr>
      <vt:lpstr>PowerPoint Presentation</vt:lpstr>
      <vt:lpstr>Some important header files    </vt:lpstr>
      <vt:lpstr>Some included header files           Cont.</vt:lpstr>
      <vt:lpstr>Header Files                      Cont.</vt:lpstr>
      <vt:lpstr>Header Files                      Cont.</vt:lpstr>
      <vt:lpstr>PowerPoint Presentation</vt:lpstr>
      <vt:lpstr>Header Files                      Cont.</vt:lpstr>
      <vt:lpstr>Program Codes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Basem  Mohamed Ali</dc:creator>
  <cp:lastModifiedBy>محمد جمال عبد الناصر عبد المطلب على الفاضل</cp:lastModifiedBy>
  <cp:revision>111</cp:revision>
  <dcterms:created xsi:type="dcterms:W3CDTF">2022-10-12T19:24:50Z</dcterms:created>
  <dcterms:modified xsi:type="dcterms:W3CDTF">2023-01-02T14:27:50Z</dcterms:modified>
</cp:coreProperties>
</file>