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7.jpg" ContentType="image/unknown"/>
  <Override PartName="/ppt/media/image8.bin" ContentType="image/unknown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2"/>
  </p:notesMasterIdLst>
  <p:sldIdLst>
    <p:sldId id="282" r:id="rId3"/>
    <p:sldId id="280" r:id="rId4"/>
    <p:sldId id="281" r:id="rId5"/>
    <p:sldId id="275" r:id="rId6"/>
    <p:sldId id="277" r:id="rId7"/>
    <p:sldId id="276" r:id="rId8"/>
    <p:sldId id="278" r:id="rId9"/>
    <p:sldId id="26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0D93-DDB1-47D1-BB0C-A5BD85D229D7}">
          <p14:sldIdLst>
            <p14:sldId id="282"/>
            <p14:sldId id="280"/>
            <p14:sldId id="281"/>
            <p14:sldId id="275"/>
            <p14:sldId id="277"/>
            <p14:sldId id="276"/>
            <p14:sldId id="278"/>
            <p14:sldId id="268"/>
            <p14:sldId id="283"/>
          </p14:sldIdLst>
        </p14:section>
        <p14:section name="Untitled Section" id="{D4B509FE-AB59-4F0C-ADE3-8928AA49BD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FEDE3-5C3E-4B4B-B1CA-FC80856C4F0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9D735-F974-44F7-AA70-FA7FC78032FC}">
      <dgm:prSet/>
      <dgm:spPr/>
      <dgm:t>
        <a:bodyPr/>
        <a:lstStyle/>
        <a:p>
          <a:r>
            <a:rPr lang="en-US" dirty="0"/>
            <a:t>The COVID-19 situation is influencing customer behavior and, as a result, marketing strategies.</a:t>
          </a:r>
        </a:p>
      </dgm:t>
    </dgm:pt>
    <dgm:pt modelId="{336AD7FA-1E39-4786-AC58-CE6A90A32815}" type="parTrans" cxnId="{C48D713F-742A-47D6-86EA-ABC8DED7D852}">
      <dgm:prSet/>
      <dgm:spPr/>
      <dgm:t>
        <a:bodyPr/>
        <a:lstStyle/>
        <a:p>
          <a:endParaRPr lang="en-US"/>
        </a:p>
      </dgm:t>
    </dgm:pt>
    <dgm:pt modelId="{3FFB72F7-4FD0-47B1-8A6C-6CDA2BF2DE60}" type="sibTrans" cxnId="{C48D713F-742A-47D6-86EA-ABC8DED7D852}">
      <dgm:prSet/>
      <dgm:spPr/>
      <dgm:t>
        <a:bodyPr/>
        <a:lstStyle/>
        <a:p>
          <a:endParaRPr lang="en-US"/>
        </a:p>
      </dgm:t>
    </dgm:pt>
    <dgm:pt modelId="{16419635-578D-43C5-A4A9-ABF4A356A32A}">
      <dgm:prSet/>
      <dgm:spPr/>
      <dgm:t>
        <a:bodyPr/>
        <a:lstStyle/>
        <a:p>
          <a:r>
            <a:rPr lang="en-US" dirty="0"/>
            <a:t>Consumers are being pushed to reconsider their objectives in life. </a:t>
          </a:r>
        </a:p>
      </dgm:t>
    </dgm:pt>
    <dgm:pt modelId="{5DAB20F0-5315-48FF-A373-F8F7C28D441E}" type="parTrans" cxnId="{FFC41035-7871-4C86-9447-129BCBF28663}">
      <dgm:prSet/>
      <dgm:spPr/>
      <dgm:t>
        <a:bodyPr/>
        <a:lstStyle/>
        <a:p>
          <a:endParaRPr lang="en-US"/>
        </a:p>
      </dgm:t>
    </dgm:pt>
    <dgm:pt modelId="{0683A9F4-255F-4B49-A32C-D26EAF9ECBCC}" type="sibTrans" cxnId="{FFC41035-7871-4C86-9447-129BCBF28663}">
      <dgm:prSet/>
      <dgm:spPr/>
      <dgm:t>
        <a:bodyPr/>
        <a:lstStyle/>
        <a:p>
          <a:endParaRPr lang="en-US"/>
        </a:p>
      </dgm:t>
    </dgm:pt>
    <dgm:pt modelId="{036CDE7A-E892-4062-93B4-392B3FE8864E}">
      <dgm:prSet/>
      <dgm:spPr/>
      <dgm:t>
        <a:bodyPr/>
        <a:lstStyle/>
        <a:p>
          <a:r>
            <a:rPr lang="en-US" dirty="0" err="1"/>
            <a:t>Asignificant</a:t>
          </a:r>
          <a:r>
            <a:rPr lang="en-US" dirty="0"/>
            <a:t> influence on mobility behavior, Global Economy and wearable market.</a:t>
          </a:r>
        </a:p>
      </dgm:t>
    </dgm:pt>
    <dgm:pt modelId="{E57D05A1-D37E-4265-83A9-22509167304D}" type="parTrans" cxnId="{B32304E4-B904-4504-B491-2E50BEB6BC12}">
      <dgm:prSet/>
      <dgm:spPr/>
      <dgm:t>
        <a:bodyPr/>
        <a:lstStyle/>
        <a:p>
          <a:endParaRPr lang="en-US"/>
        </a:p>
      </dgm:t>
    </dgm:pt>
    <dgm:pt modelId="{A83D88C7-0450-4C38-9B72-12E347775C6C}" type="sibTrans" cxnId="{B32304E4-B904-4504-B491-2E50BEB6BC12}">
      <dgm:prSet/>
      <dgm:spPr/>
      <dgm:t>
        <a:bodyPr/>
        <a:lstStyle/>
        <a:p>
          <a:endParaRPr lang="en-US"/>
        </a:p>
      </dgm:t>
    </dgm:pt>
    <dgm:pt modelId="{B1A210D4-D8F0-43C9-BC4B-02CD5E7782F8}" type="pres">
      <dgm:prSet presAssocID="{900FEDE3-5C3E-4B4B-B1CA-FC80856C4F05}" presName="linearFlow" presStyleCnt="0">
        <dgm:presLayoutVars>
          <dgm:dir/>
          <dgm:resizeHandles val="exact"/>
        </dgm:presLayoutVars>
      </dgm:prSet>
      <dgm:spPr/>
    </dgm:pt>
    <dgm:pt modelId="{A3F0CD97-4341-4620-9CD2-B0A54528FD86}" type="pres">
      <dgm:prSet presAssocID="{B359D735-F974-44F7-AA70-FA7FC78032FC}" presName="composite" presStyleCnt="0"/>
      <dgm:spPr/>
    </dgm:pt>
    <dgm:pt modelId="{8B58AB2E-4F90-4959-8C2B-E84180BEB22B}" type="pres">
      <dgm:prSet presAssocID="{B359D735-F974-44F7-AA70-FA7FC78032F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0F8BBA62-672F-415B-B5E1-C90D81B60608}" type="pres">
      <dgm:prSet presAssocID="{B359D735-F974-44F7-AA70-FA7FC78032FC}" presName="txShp" presStyleLbl="node1" presStyleIdx="0" presStyleCnt="3" custScaleX="104567">
        <dgm:presLayoutVars>
          <dgm:bulletEnabled val="1"/>
        </dgm:presLayoutVars>
      </dgm:prSet>
      <dgm:spPr/>
    </dgm:pt>
    <dgm:pt modelId="{DB68F4EC-5872-4E82-9580-E100CF2E1F67}" type="pres">
      <dgm:prSet presAssocID="{3FFB72F7-4FD0-47B1-8A6C-6CDA2BF2DE60}" presName="spacing" presStyleCnt="0"/>
      <dgm:spPr/>
    </dgm:pt>
    <dgm:pt modelId="{7A419773-4172-4796-A15D-2FDC08A66D78}" type="pres">
      <dgm:prSet presAssocID="{16419635-578D-43C5-A4A9-ABF4A356A32A}" presName="composite" presStyleCnt="0"/>
      <dgm:spPr/>
    </dgm:pt>
    <dgm:pt modelId="{0B710467-9B99-4A3F-962B-C5EDCFB5EF32}" type="pres">
      <dgm:prSet presAssocID="{16419635-578D-43C5-A4A9-ABF4A356A32A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38627B9A-BDE6-462C-A165-97E4CD9DF5B7}" type="pres">
      <dgm:prSet presAssocID="{16419635-578D-43C5-A4A9-ABF4A356A32A}" presName="txShp" presStyleLbl="node1" presStyleIdx="1" presStyleCnt="3" custScaleX="103113" custScaleY="107050">
        <dgm:presLayoutVars>
          <dgm:bulletEnabled val="1"/>
        </dgm:presLayoutVars>
      </dgm:prSet>
      <dgm:spPr/>
    </dgm:pt>
    <dgm:pt modelId="{A3C308A8-6480-49BA-BD89-2AF6AFDCB847}" type="pres">
      <dgm:prSet presAssocID="{0683A9F4-255F-4B49-A32C-D26EAF9ECBCC}" presName="spacing" presStyleCnt="0"/>
      <dgm:spPr/>
    </dgm:pt>
    <dgm:pt modelId="{A5962623-F7EC-41D6-A924-657F0A23F62D}" type="pres">
      <dgm:prSet presAssocID="{036CDE7A-E892-4062-93B4-392B3FE8864E}" presName="composite" presStyleCnt="0"/>
      <dgm:spPr/>
    </dgm:pt>
    <dgm:pt modelId="{5B202C31-B787-4FA8-ACC2-F419FC721C47}" type="pres">
      <dgm:prSet presAssocID="{036CDE7A-E892-4062-93B4-392B3FE8864E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092D2BEB-486A-4A42-A5DF-8E7DCF177874}" type="pres">
      <dgm:prSet presAssocID="{036CDE7A-E892-4062-93B4-392B3FE8864E}" presName="txShp" presStyleLbl="node1" presStyleIdx="2" presStyleCnt="3">
        <dgm:presLayoutVars>
          <dgm:bulletEnabled val="1"/>
        </dgm:presLayoutVars>
      </dgm:prSet>
      <dgm:spPr/>
    </dgm:pt>
  </dgm:ptLst>
  <dgm:cxnLst>
    <dgm:cxn modelId="{1682C727-94CA-4EFF-BC29-FEE38C4CF809}" type="presOf" srcId="{16419635-578D-43C5-A4A9-ABF4A356A32A}" destId="{38627B9A-BDE6-462C-A165-97E4CD9DF5B7}" srcOrd="0" destOrd="0" presId="urn:microsoft.com/office/officeart/2005/8/layout/vList3"/>
    <dgm:cxn modelId="{FFC41035-7871-4C86-9447-129BCBF28663}" srcId="{900FEDE3-5C3E-4B4B-B1CA-FC80856C4F05}" destId="{16419635-578D-43C5-A4A9-ABF4A356A32A}" srcOrd="1" destOrd="0" parTransId="{5DAB20F0-5315-48FF-A373-F8F7C28D441E}" sibTransId="{0683A9F4-255F-4B49-A32C-D26EAF9ECBCC}"/>
    <dgm:cxn modelId="{C48D713F-742A-47D6-86EA-ABC8DED7D852}" srcId="{900FEDE3-5C3E-4B4B-B1CA-FC80856C4F05}" destId="{B359D735-F974-44F7-AA70-FA7FC78032FC}" srcOrd="0" destOrd="0" parTransId="{336AD7FA-1E39-4786-AC58-CE6A90A32815}" sibTransId="{3FFB72F7-4FD0-47B1-8A6C-6CDA2BF2DE60}"/>
    <dgm:cxn modelId="{9F7BBA55-87E0-4954-A4B5-C6234DF8E483}" type="presOf" srcId="{B359D735-F974-44F7-AA70-FA7FC78032FC}" destId="{0F8BBA62-672F-415B-B5E1-C90D81B60608}" srcOrd="0" destOrd="0" presId="urn:microsoft.com/office/officeart/2005/8/layout/vList3"/>
    <dgm:cxn modelId="{1DCA14CA-536B-4E75-AE22-564766C0ADBA}" type="presOf" srcId="{036CDE7A-E892-4062-93B4-392B3FE8864E}" destId="{092D2BEB-486A-4A42-A5DF-8E7DCF177874}" srcOrd="0" destOrd="0" presId="urn:microsoft.com/office/officeart/2005/8/layout/vList3"/>
    <dgm:cxn modelId="{A7086BDC-C73C-459E-82F6-31018B5C0245}" type="presOf" srcId="{900FEDE3-5C3E-4B4B-B1CA-FC80856C4F05}" destId="{B1A210D4-D8F0-43C9-BC4B-02CD5E7782F8}" srcOrd="0" destOrd="0" presId="urn:microsoft.com/office/officeart/2005/8/layout/vList3"/>
    <dgm:cxn modelId="{B32304E4-B904-4504-B491-2E50BEB6BC12}" srcId="{900FEDE3-5C3E-4B4B-B1CA-FC80856C4F05}" destId="{036CDE7A-E892-4062-93B4-392B3FE8864E}" srcOrd="2" destOrd="0" parTransId="{E57D05A1-D37E-4265-83A9-22509167304D}" sibTransId="{A83D88C7-0450-4C38-9B72-12E347775C6C}"/>
    <dgm:cxn modelId="{07E64486-6A6F-4EEE-8999-4872AC81F103}" type="presParOf" srcId="{B1A210D4-D8F0-43C9-BC4B-02CD5E7782F8}" destId="{A3F0CD97-4341-4620-9CD2-B0A54528FD86}" srcOrd="0" destOrd="0" presId="urn:microsoft.com/office/officeart/2005/8/layout/vList3"/>
    <dgm:cxn modelId="{560B573A-C1E0-4E8A-88A6-14158AC2B2CD}" type="presParOf" srcId="{A3F0CD97-4341-4620-9CD2-B0A54528FD86}" destId="{8B58AB2E-4F90-4959-8C2B-E84180BEB22B}" srcOrd="0" destOrd="0" presId="urn:microsoft.com/office/officeart/2005/8/layout/vList3"/>
    <dgm:cxn modelId="{8AF6EE8D-E1F1-4038-8993-F2FC88598A9D}" type="presParOf" srcId="{A3F0CD97-4341-4620-9CD2-B0A54528FD86}" destId="{0F8BBA62-672F-415B-B5E1-C90D81B60608}" srcOrd="1" destOrd="0" presId="urn:microsoft.com/office/officeart/2005/8/layout/vList3"/>
    <dgm:cxn modelId="{D5584E79-4A0F-4D06-BB92-75D3BA7C4F96}" type="presParOf" srcId="{B1A210D4-D8F0-43C9-BC4B-02CD5E7782F8}" destId="{DB68F4EC-5872-4E82-9580-E100CF2E1F67}" srcOrd="1" destOrd="0" presId="urn:microsoft.com/office/officeart/2005/8/layout/vList3"/>
    <dgm:cxn modelId="{E6D1C55F-4DF9-4E83-BD3A-43E747A406BC}" type="presParOf" srcId="{B1A210D4-D8F0-43C9-BC4B-02CD5E7782F8}" destId="{7A419773-4172-4796-A15D-2FDC08A66D78}" srcOrd="2" destOrd="0" presId="urn:microsoft.com/office/officeart/2005/8/layout/vList3"/>
    <dgm:cxn modelId="{058F2FC4-D766-470C-BA4D-B47BDFB1EDF3}" type="presParOf" srcId="{7A419773-4172-4796-A15D-2FDC08A66D78}" destId="{0B710467-9B99-4A3F-962B-C5EDCFB5EF32}" srcOrd="0" destOrd="0" presId="urn:microsoft.com/office/officeart/2005/8/layout/vList3"/>
    <dgm:cxn modelId="{799C33B2-AE7C-428A-AB8E-0A631E4B28E6}" type="presParOf" srcId="{7A419773-4172-4796-A15D-2FDC08A66D78}" destId="{38627B9A-BDE6-462C-A165-97E4CD9DF5B7}" srcOrd="1" destOrd="0" presId="urn:microsoft.com/office/officeart/2005/8/layout/vList3"/>
    <dgm:cxn modelId="{D60FC193-B824-4743-AE3D-E4C054FD27E7}" type="presParOf" srcId="{B1A210D4-D8F0-43C9-BC4B-02CD5E7782F8}" destId="{A3C308A8-6480-49BA-BD89-2AF6AFDCB847}" srcOrd="3" destOrd="0" presId="urn:microsoft.com/office/officeart/2005/8/layout/vList3"/>
    <dgm:cxn modelId="{D1857736-18E3-4B20-ABDF-C2E583D27DC6}" type="presParOf" srcId="{B1A210D4-D8F0-43C9-BC4B-02CD5E7782F8}" destId="{A5962623-F7EC-41D6-A924-657F0A23F62D}" srcOrd="4" destOrd="0" presId="urn:microsoft.com/office/officeart/2005/8/layout/vList3"/>
    <dgm:cxn modelId="{542460A8-F382-4116-AAC5-43A215EF22F6}" type="presParOf" srcId="{A5962623-F7EC-41D6-A924-657F0A23F62D}" destId="{5B202C31-B787-4FA8-ACC2-F419FC721C47}" srcOrd="0" destOrd="0" presId="urn:microsoft.com/office/officeart/2005/8/layout/vList3"/>
    <dgm:cxn modelId="{B727529A-247B-4631-A4AF-1DBFCE5BB955}" type="presParOf" srcId="{A5962623-F7EC-41D6-A924-657F0A23F62D}" destId="{092D2BEB-486A-4A42-A5DF-8E7DCF17787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51CA3-DE13-4AB1-92F8-CC379842FD44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2CB84-7FE8-4A03-84BC-0B7AF7276AEF}">
      <dgm:prSet phldrT="[Text]" custT="1"/>
      <dgm:spPr/>
      <dgm:t>
        <a:bodyPr/>
        <a:lstStyle/>
        <a:p>
          <a:endParaRPr lang="en-US" sz="3000" kern="1200" dirty="0">
            <a:solidFill>
              <a:schemeClr val="accent2">
                <a:lumMod val="75000"/>
              </a:schemeClr>
            </a:solidFill>
          </a:endParaRPr>
        </a:p>
        <a:p>
          <a:r>
            <a:rPr lang="en-US" sz="3200" kern="1200" dirty="0">
              <a:solidFill>
                <a:schemeClr val="accent2">
                  <a:lumMod val="75000"/>
                </a:schemeClr>
              </a:solidFill>
            </a:rPr>
            <a:t>Germany</a:t>
          </a:r>
          <a:r>
            <a:rPr lang="en-US" sz="30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Shows use of </a:t>
          </a:r>
          <a:r>
            <a:rPr lang="en-US" sz="32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Public transport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most.</a:t>
          </a:r>
        </a:p>
        <a:p>
          <a:endParaRPr lang="en-US" sz="3000" kern="1200" dirty="0">
            <a:solidFill>
              <a:schemeClr val="accent2">
                <a:lumMod val="75000"/>
              </a:schemeClr>
            </a:solidFill>
          </a:endParaRPr>
        </a:p>
      </dgm:t>
    </dgm:pt>
    <dgm:pt modelId="{4E6FB57C-5B10-4D5C-8DC5-1FAB12655DB6}" type="parTrans" cxnId="{D294B581-6622-403E-A006-0697253CB3D1}">
      <dgm:prSet/>
      <dgm:spPr/>
      <dgm:t>
        <a:bodyPr/>
        <a:lstStyle/>
        <a:p>
          <a:endParaRPr lang="en-US"/>
        </a:p>
      </dgm:t>
    </dgm:pt>
    <dgm:pt modelId="{A366EF97-76C3-4336-9CA2-8091F54040BD}" type="sibTrans" cxnId="{D294B581-6622-403E-A006-0697253CB3D1}">
      <dgm:prSet/>
      <dgm:spPr/>
      <dgm:t>
        <a:bodyPr/>
        <a:lstStyle/>
        <a:p>
          <a:endParaRPr lang="en-US"/>
        </a:p>
      </dgm:t>
    </dgm:pt>
    <dgm:pt modelId="{E3B1576A-B42F-4B5E-BB5F-2DB0613C209F}">
      <dgm:prSet phldrT="[Text]" custT="1"/>
      <dgm:spPr/>
      <dgm:t>
        <a:bodyPr/>
        <a:lstStyle/>
        <a:p>
          <a:r>
            <a:rPr lang="de-DE" sz="3500" kern="1200" dirty="0">
              <a:solidFill>
                <a:schemeClr val="accent2">
                  <a:lumMod val="75000"/>
                </a:schemeClr>
              </a:solidFill>
            </a:rPr>
            <a:t>Brazil 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Shows </a:t>
          </a:r>
          <a:r>
            <a:rPr lang="de-DE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least </a:t>
          </a:r>
          <a:r>
            <a:rPr lang="de-DE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use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of Private </a:t>
          </a:r>
          <a:r>
            <a:rPr lang="de-DE" sz="35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Cars</a:t>
          </a:r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endParaRPr lang="en-US" sz="35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9A53B791-A522-474E-B4B1-A6F03EB58D82}" type="sibTrans" cxnId="{D9DE1A14-54BC-4308-8432-4E218ECCE5D2}">
      <dgm:prSet/>
      <dgm:spPr/>
      <dgm:t>
        <a:bodyPr/>
        <a:lstStyle/>
        <a:p>
          <a:endParaRPr lang="en-US"/>
        </a:p>
      </dgm:t>
    </dgm:pt>
    <dgm:pt modelId="{C9EFCFDE-5C2B-4144-BEB6-40906FE49E75}" type="parTrans" cxnId="{D9DE1A14-54BC-4308-8432-4E218ECCE5D2}">
      <dgm:prSet/>
      <dgm:spPr/>
      <dgm:t>
        <a:bodyPr/>
        <a:lstStyle/>
        <a:p>
          <a:endParaRPr lang="en-US"/>
        </a:p>
      </dgm:t>
    </dgm:pt>
    <dgm:pt modelId="{19A50BB9-1B2D-4062-BDF1-0777746F8E26}" type="pres">
      <dgm:prSet presAssocID="{FDC51CA3-DE13-4AB1-92F8-CC379842FD44}" presName="compositeShape" presStyleCnt="0">
        <dgm:presLayoutVars>
          <dgm:chMax val="2"/>
          <dgm:dir/>
          <dgm:resizeHandles val="exact"/>
        </dgm:presLayoutVars>
      </dgm:prSet>
      <dgm:spPr/>
    </dgm:pt>
    <dgm:pt modelId="{96183721-021E-4A37-8A39-8772DD5DF626}" type="pres">
      <dgm:prSet presAssocID="{64A2CB84-7FE8-4A03-84BC-0B7AF7276AEF}" presName="upArrow" presStyleLbl="node1" presStyleIdx="0" presStyleCnt="2" custScaleX="46204" custScaleY="80293" custLinFactNeighborX="-14863" custLinFactNeighborY="-7976"/>
      <dgm:spPr/>
    </dgm:pt>
    <dgm:pt modelId="{A9CE90B5-DAB4-419B-8F57-A268848F9C1A}" type="pres">
      <dgm:prSet presAssocID="{64A2CB84-7FE8-4A03-84BC-0B7AF7276AEF}" presName="upArrowText" presStyleLbl="revTx" presStyleIdx="0" presStyleCnt="2" custScaleX="132310">
        <dgm:presLayoutVars>
          <dgm:chMax val="0"/>
          <dgm:bulletEnabled val="1"/>
        </dgm:presLayoutVars>
      </dgm:prSet>
      <dgm:spPr/>
    </dgm:pt>
    <dgm:pt modelId="{2B2F04DB-199F-4176-98A4-C3364E1C2FA9}" type="pres">
      <dgm:prSet presAssocID="{E3B1576A-B42F-4B5E-BB5F-2DB0613C209F}" presName="downArrow" presStyleLbl="node1" presStyleIdx="1" presStyleCnt="2" custScaleX="44678" custScaleY="89527" custLinFactNeighborX="-990" custLinFactNeighborY="-4426"/>
      <dgm:spPr/>
    </dgm:pt>
    <dgm:pt modelId="{DAD42CC0-A664-4DEC-979F-E9E6946D5A18}" type="pres">
      <dgm:prSet presAssocID="{E3B1576A-B42F-4B5E-BB5F-2DB0613C209F}" presName="downArrowText" presStyleLbl="revTx" presStyleIdx="1" presStyleCnt="2" custScaleX="133631" custLinFactNeighborX="-5839" custLinFactNeighborY="-1877">
        <dgm:presLayoutVars>
          <dgm:chMax val="0"/>
          <dgm:bulletEnabled val="1"/>
        </dgm:presLayoutVars>
      </dgm:prSet>
      <dgm:spPr/>
    </dgm:pt>
  </dgm:ptLst>
  <dgm:cxnLst>
    <dgm:cxn modelId="{D9DE1A14-54BC-4308-8432-4E218ECCE5D2}" srcId="{FDC51CA3-DE13-4AB1-92F8-CC379842FD44}" destId="{E3B1576A-B42F-4B5E-BB5F-2DB0613C209F}" srcOrd="1" destOrd="0" parTransId="{C9EFCFDE-5C2B-4144-BEB6-40906FE49E75}" sibTransId="{9A53B791-A522-474E-B4B1-A6F03EB58D82}"/>
    <dgm:cxn modelId="{DD894E73-075F-4956-BBB2-E7300EF2B18A}" type="presOf" srcId="{FDC51CA3-DE13-4AB1-92F8-CC379842FD44}" destId="{19A50BB9-1B2D-4062-BDF1-0777746F8E26}" srcOrd="0" destOrd="0" presId="urn:microsoft.com/office/officeart/2005/8/layout/arrow4"/>
    <dgm:cxn modelId="{D294B581-6622-403E-A006-0697253CB3D1}" srcId="{FDC51CA3-DE13-4AB1-92F8-CC379842FD44}" destId="{64A2CB84-7FE8-4A03-84BC-0B7AF7276AEF}" srcOrd="0" destOrd="0" parTransId="{4E6FB57C-5B10-4D5C-8DC5-1FAB12655DB6}" sibTransId="{A366EF97-76C3-4336-9CA2-8091F54040BD}"/>
    <dgm:cxn modelId="{A81AAAB5-D43C-4B8C-8030-FA77FF1A06F1}" type="presOf" srcId="{64A2CB84-7FE8-4A03-84BC-0B7AF7276AEF}" destId="{A9CE90B5-DAB4-419B-8F57-A268848F9C1A}" srcOrd="0" destOrd="0" presId="urn:microsoft.com/office/officeart/2005/8/layout/arrow4"/>
    <dgm:cxn modelId="{29E4EED8-0868-47F3-9F97-D750BA4CB6EC}" type="presOf" srcId="{E3B1576A-B42F-4B5E-BB5F-2DB0613C209F}" destId="{DAD42CC0-A664-4DEC-979F-E9E6946D5A18}" srcOrd="0" destOrd="0" presId="urn:microsoft.com/office/officeart/2005/8/layout/arrow4"/>
    <dgm:cxn modelId="{D9A37990-9251-4C97-978C-FAB7CD2F84FE}" type="presParOf" srcId="{19A50BB9-1B2D-4062-BDF1-0777746F8E26}" destId="{96183721-021E-4A37-8A39-8772DD5DF626}" srcOrd="0" destOrd="0" presId="urn:microsoft.com/office/officeart/2005/8/layout/arrow4"/>
    <dgm:cxn modelId="{BA8CE7E3-D468-4C3C-AB6A-A52138D10876}" type="presParOf" srcId="{19A50BB9-1B2D-4062-BDF1-0777746F8E26}" destId="{A9CE90B5-DAB4-419B-8F57-A268848F9C1A}" srcOrd="1" destOrd="0" presId="urn:microsoft.com/office/officeart/2005/8/layout/arrow4"/>
    <dgm:cxn modelId="{E267AE9E-C482-4B5B-BC10-B84E9647A3E3}" type="presParOf" srcId="{19A50BB9-1B2D-4062-BDF1-0777746F8E26}" destId="{2B2F04DB-199F-4176-98A4-C3364E1C2FA9}" srcOrd="2" destOrd="0" presId="urn:microsoft.com/office/officeart/2005/8/layout/arrow4"/>
    <dgm:cxn modelId="{91C35ACB-B15A-4444-93B3-5786ADA4BD17}" type="presParOf" srcId="{19A50BB9-1B2D-4062-BDF1-0777746F8E26}" destId="{DAD42CC0-A664-4DEC-979F-E9E6946D5A1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51CA3-DE13-4AB1-92F8-CC379842FD44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2CB84-7FE8-4A03-84BC-0B7AF7276AEF}">
      <dgm:prSet phldrT="[Text]" custT="1"/>
      <dgm:spPr/>
      <dgm:t>
        <a:bodyPr/>
        <a:lstStyle/>
        <a:p>
          <a:r>
            <a:rPr lang="de-DE" sz="2400" dirty="0"/>
            <a:t>A Shift to use Private </a:t>
          </a:r>
          <a:r>
            <a:rPr lang="de-DE" sz="3200" dirty="0">
              <a:solidFill>
                <a:schemeClr val="accent4">
                  <a:lumMod val="75000"/>
                </a:schemeClr>
              </a:solidFill>
            </a:rPr>
            <a:t>Cars</a:t>
          </a:r>
          <a:r>
            <a:rPr lang="de-DE" sz="2400" dirty="0"/>
            <a:t> in The </a:t>
          </a:r>
          <a:r>
            <a:rPr lang="de-DE" sz="3200" dirty="0">
              <a:solidFill>
                <a:schemeClr val="accent4">
                  <a:lumMod val="75000"/>
                </a:schemeClr>
              </a:solidFill>
            </a:rPr>
            <a:t>US</a:t>
          </a:r>
          <a:r>
            <a:rPr lang="de-DE" sz="2400" dirty="0"/>
            <a:t> and </a:t>
          </a:r>
          <a:r>
            <a:rPr lang="de-DE" sz="3200" dirty="0">
              <a:solidFill>
                <a:schemeClr val="accent4">
                  <a:lumMod val="75000"/>
                </a:schemeClr>
              </a:solidFill>
            </a:rPr>
            <a:t>Germany</a:t>
          </a:r>
          <a:endParaRPr lang="en-US" sz="3200" dirty="0">
            <a:solidFill>
              <a:schemeClr val="accent4">
                <a:lumMod val="75000"/>
              </a:schemeClr>
            </a:solidFill>
          </a:endParaRPr>
        </a:p>
      </dgm:t>
    </dgm:pt>
    <dgm:pt modelId="{4E6FB57C-5B10-4D5C-8DC5-1FAB12655DB6}" type="parTrans" cxnId="{D294B581-6622-403E-A006-0697253CB3D1}">
      <dgm:prSet/>
      <dgm:spPr/>
      <dgm:t>
        <a:bodyPr/>
        <a:lstStyle/>
        <a:p>
          <a:endParaRPr lang="en-US"/>
        </a:p>
      </dgm:t>
    </dgm:pt>
    <dgm:pt modelId="{A366EF97-76C3-4336-9CA2-8091F54040BD}" type="sibTrans" cxnId="{D294B581-6622-403E-A006-0697253CB3D1}">
      <dgm:prSet/>
      <dgm:spPr/>
      <dgm:t>
        <a:bodyPr/>
        <a:lstStyle/>
        <a:p>
          <a:endParaRPr lang="en-US"/>
        </a:p>
      </dgm:t>
    </dgm:pt>
    <dgm:pt modelId="{E3B1576A-B42F-4B5E-BB5F-2DB0613C209F}">
      <dgm:prSet phldrT="[Text]" custT="1"/>
      <dgm:spPr/>
      <dgm:t>
        <a:bodyPr/>
        <a:lstStyle/>
        <a:p>
          <a:r>
            <a:rPr lang="de-DE" sz="3500" kern="1200" dirty="0">
              <a:solidFill>
                <a:schemeClr val="accent4">
                  <a:lumMod val="75000"/>
                </a:schemeClr>
              </a:solidFill>
            </a:rPr>
            <a:t>Brazil</a:t>
          </a:r>
          <a:r>
            <a:rPr lang="de-DE" sz="35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Shows less</a:t>
          </a:r>
          <a:r>
            <a:rPr lang="ar-EG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use of Private Cars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9EFCFDE-5C2B-4144-BEB6-40906FE49E75}" type="parTrans" cxnId="{D9DE1A14-54BC-4308-8432-4E218ECCE5D2}">
      <dgm:prSet/>
      <dgm:spPr/>
      <dgm:t>
        <a:bodyPr/>
        <a:lstStyle/>
        <a:p>
          <a:endParaRPr lang="en-US"/>
        </a:p>
      </dgm:t>
    </dgm:pt>
    <dgm:pt modelId="{9A53B791-A522-474E-B4B1-A6F03EB58D82}" type="sibTrans" cxnId="{D9DE1A14-54BC-4308-8432-4E218ECCE5D2}">
      <dgm:prSet/>
      <dgm:spPr/>
      <dgm:t>
        <a:bodyPr/>
        <a:lstStyle/>
        <a:p>
          <a:endParaRPr lang="en-US"/>
        </a:p>
      </dgm:t>
    </dgm:pt>
    <dgm:pt modelId="{19A50BB9-1B2D-4062-BDF1-0777746F8E26}" type="pres">
      <dgm:prSet presAssocID="{FDC51CA3-DE13-4AB1-92F8-CC379842FD44}" presName="compositeShape" presStyleCnt="0">
        <dgm:presLayoutVars>
          <dgm:chMax val="2"/>
          <dgm:dir/>
          <dgm:resizeHandles val="exact"/>
        </dgm:presLayoutVars>
      </dgm:prSet>
      <dgm:spPr/>
    </dgm:pt>
    <dgm:pt modelId="{96183721-021E-4A37-8A39-8772DD5DF626}" type="pres">
      <dgm:prSet presAssocID="{64A2CB84-7FE8-4A03-84BC-0B7AF7276AEF}" presName="upArrow" presStyleLbl="node1" presStyleIdx="0" presStyleCnt="2" custScaleX="60102"/>
      <dgm:spPr/>
    </dgm:pt>
    <dgm:pt modelId="{A9CE90B5-DAB4-419B-8F57-A268848F9C1A}" type="pres">
      <dgm:prSet presAssocID="{64A2CB84-7FE8-4A03-84BC-0B7AF7276AEF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2B2F04DB-199F-4176-98A4-C3364E1C2FA9}" type="pres">
      <dgm:prSet presAssocID="{E3B1576A-B42F-4B5E-BB5F-2DB0613C209F}" presName="downArrow" presStyleLbl="node1" presStyleIdx="1" presStyleCnt="2" custScaleX="57380"/>
      <dgm:spPr/>
    </dgm:pt>
    <dgm:pt modelId="{DAD42CC0-A664-4DEC-979F-E9E6946D5A18}" type="pres">
      <dgm:prSet presAssocID="{E3B1576A-B42F-4B5E-BB5F-2DB0613C209F}" presName="downArrowText" presStyleLbl="revTx" presStyleIdx="1" presStyleCnt="2" custLinFactNeighborX="-16382" custLinFactNeighborY="-11869">
        <dgm:presLayoutVars>
          <dgm:chMax val="0"/>
          <dgm:bulletEnabled val="1"/>
        </dgm:presLayoutVars>
      </dgm:prSet>
      <dgm:spPr/>
    </dgm:pt>
  </dgm:ptLst>
  <dgm:cxnLst>
    <dgm:cxn modelId="{D9DE1A14-54BC-4308-8432-4E218ECCE5D2}" srcId="{FDC51CA3-DE13-4AB1-92F8-CC379842FD44}" destId="{E3B1576A-B42F-4B5E-BB5F-2DB0613C209F}" srcOrd="1" destOrd="0" parTransId="{C9EFCFDE-5C2B-4144-BEB6-40906FE49E75}" sibTransId="{9A53B791-A522-474E-B4B1-A6F03EB58D82}"/>
    <dgm:cxn modelId="{F21C0449-DB94-4077-9EE4-D1325E38CDA8}" type="presOf" srcId="{64A2CB84-7FE8-4A03-84BC-0B7AF7276AEF}" destId="{A9CE90B5-DAB4-419B-8F57-A268848F9C1A}" srcOrd="0" destOrd="0" presId="urn:microsoft.com/office/officeart/2005/8/layout/arrow4"/>
    <dgm:cxn modelId="{D294B581-6622-403E-A006-0697253CB3D1}" srcId="{FDC51CA3-DE13-4AB1-92F8-CC379842FD44}" destId="{64A2CB84-7FE8-4A03-84BC-0B7AF7276AEF}" srcOrd="0" destOrd="0" parTransId="{4E6FB57C-5B10-4D5C-8DC5-1FAB12655DB6}" sibTransId="{A366EF97-76C3-4336-9CA2-8091F54040BD}"/>
    <dgm:cxn modelId="{B03089D7-F0EC-49B0-B94D-15254E26179C}" type="presOf" srcId="{E3B1576A-B42F-4B5E-BB5F-2DB0613C209F}" destId="{DAD42CC0-A664-4DEC-979F-E9E6946D5A18}" srcOrd="0" destOrd="0" presId="urn:microsoft.com/office/officeart/2005/8/layout/arrow4"/>
    <dgm:cxn modelId="{41F324EC-FE3E-4E65-B8DA-BB1DB06BA7A9}" type="presOf" srcId="{FDC51CA3-DE13-4AB1-92F8-CC379842FD44}" destId="{19A50BB9-1B2D-4062-BDF1-0777746F8E26}" srcOrd="0" destOrd="0" presId="urn:microsoft.com/office/officeart/2005/8/layout/arrow4"/>
    <dgm:cxn modelId="{12A89CEB-30A8-479F-A714-E377C9E6C568}" type="presParOf" srcId="{19A50BB9-1B2D-4062-BDF1-0777746F8E26}" destId="{96183721-021E-4A37-8A39-8772DD5DF626}" srcOrd="0" destOrd="0" presId="urn:microsoft.com/office/officeart/2005/8/layout/arrow4"/>
    <dgm:cxn modelId="{A41283FC-0F9E-407F-AD59-DCA3479A41A2}" type="presParOf" srcId="{19A50BB9-1B2D-4062-BDF1-0777746F8E26}" destId="{A9CE90B5-DAB4-419B-8F57-A268848F9C1A}" srcOrd="1" destOrd="0" presId="urn:microsoft.com/office/officeart/2005/8/layout/arrow4"/>
    <dgm:cxn modelId="{5169D3BC-8E05-4818-8DDB-8608F280B3E6}" type="presParOf" srcId="{19A50BB9-1B2D-4062-BDF1-0777746F8E26}" destId="{2B2F04DB-199F-4176-98A4-C3364E1C2FA9}" srcOrd="2" destOrd="0" presId="urn:microsoft.com/office/officeart/2005/8/layout/arrow4"/>
    <dgm:cxn modelId="{7B2DD01C-AB74-481E-8850-BACECD4F8422}" type="presParOf" srcId="{19A50BB9-1B2D-4062-BDF1-0777746F8E26}" destId="{DAD42CC0-A664-4DEC-979F-E9E6946D5A1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BBA62-672F-415B-B5E1-C90D81B60608}">
      <dsp:nvSpPr>
        <dsp:cNvPr id="0" name=""/>
        <dsp:cNvSpPr/>
      </dsp:nvSpPr>
      <dsp:spPr>
        <a:xfrm rot="10800000">
          <a:off x="1999813" y="1895"/>
          <a:ext cx="8117850" cy="12412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34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COVID-19 situation is influencing customer behavior and, as a result, marketing strategies.</a:t>
          </a:r>
        </a:p>
      </dsp:txBody>
      <dsp:txXfrm rot="10800000">
        <a:off x="2310121" y="1895"/>
        <a:ext cx="7807542" cy="1241231"/>
      </dsp:txXfrm>
    </dsp:sp>
    <dsp:sp modelId="{8B58AB2E-4F90-4959-8C2B-E84180BEB22B}">
      <dsp:nvSpPr>
        <dsp:cNvPr id="0" name=""/>
        <dsp:cNvSpPr/>
      </dsp:nvSpPr>
      <dsp:spPr>
        <a:xfrm>
          <a:off x="1556472" y="1895"/>
          <a:ext cx="1241231" cy="12412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7B9A-BDE6-462C-A165-97E4CD9DF5B7}">
      <dsp:nvSpPr>
        <dsp:cNvPr id="0" name=""/>
        <dsp:cNvSpPr/>
      </dsp:nvSpPr>
      <dsp:spPr>
        <a:xfrm rot="10800000">
          <a:off x="2084472" y="1602927"/>
          <a:ext cx="8004971" cy="13287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34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Consumers are being pushed to reconsider their objectives in life. </a:t>
          </a:r>
        </a:p>
      </dsp:txBody>
      <dsp:txXfrm rot="10800000">
        <a:off x="2416656" y="1602927"/>
        <a:ext cx="7672787" cy="1328738"/>
      </dsp:txXfrm>
    </dsp:sp>
    <dsp:sp modelId="{0B710467-9B99-4A3F-962B-C5EDCFB5EF32}">
      <dsp:nvSpPr>
        <dsp:cNvPr id="0" name=""/>
        <dsp:cNvSpPr/>
      </dsp:nvSpPr>
      <dsp:spPr>
        <a:xfrm>
          <a:off x="1584691" y="1646681"/>
          <a:ext cx="1241231" cy="1241231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D2BEB-486A-4A42-A5DF-8E7DCF177874}">
      <dsp:nvSpPr>
        <dsp:cNvPr id="0" name=""/>
        <dsp:cNvSpPr/>
      </dsp:nvSpPr>
      <dsp:spPr>
        <a:xfrm rot="10800000">
          <a:off x="2265725" y="3291466"/>
          <a:ext cx="7763300" cy="12412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34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Asignificant</a:t>
          </a:r>
          <a:r>
            <a:rPr lang="en-US" sz="2900" kern="1200" dirty="0"/>
            <a:t> influence on mobility behavior, Global Economy and wearable market.</a:t>
          </a:r>
        </a:p>
      </dsp:txBody>
      <dsp:txXfrm rot="10800000">
        <a:off x="2576033" y="3291466"/>
        <a:ext cx="7452992" cy="1241231"/>
      </dsp:txXfrm>
    </dsp:sp>
    <dsp:sp modelId="{5B202C31-B787-4FA8-ACC2-F419FC721C47}">
      <dsp:nvSpPr>
        <dsp:cNvPr id="0" name=""/>
        <dsp:cNvSpPr/>
      </dsp:nvSpPr>
      <dsp:spPr>
        <a:xfrm>
          <a:off x="1645109" y="3291466"/>
          <a:ext cx="1241231" cy="12412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83721-021E-4A37-8A39-8772DD5DF626}">
      <dsp:nvSpPr>
        <dsp:cNvPr id="0" name=""/>
        <dsp:cNvSpPr/>
      </dsp:nvSpPr>
      <dsp:spPr>
        <a:xfrm>
          <a:off x="-7169" y="46720"/>
          <a:ext cx="508053" cy="199806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E90B5-DAB4-419B-8F57-A268848F9C1A}">
      <dsp:nvSpPr>
        <dsp:cNvPr id="0" name=""/>
        <dsp:cNvSpPr/>
      </dsp:nvSpPr>
      <dsp:spPr>
        <a:xfrm>
          <a:off x="528191" y="0"/>
          <a:ext cx="2468861" cy="248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solidFill>
              <a:schemeClr val="accent2">
                <a:lumMod val="75000"/>
              </a:schemeClr>
            </a:solidFill>
          </a:endParaRP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2">
                  <a:lumMod val="75000"/>
                </a:schemeClr>
              </a:solidFill>
            </a:rPr>
            <a:t>Germany</a:t>
          </a:r>
          <a:r>
            <a:rPr lang="en-US" sz="30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Shows use of </a:t>
          </a:r>
          <a:r>
            <a:rPr lang="en-US" sz="32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Public transport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most.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28191" y="0"/>
        <a:ext cx="2468861" cy="2488463"/>
      </dsp:txXfrm>
    </dsp:sp>
    <dsp:sp modelId="{2B2F04DB-199F-4176-98A4-C3364E1C2FA9}">
      <dsp:nvSpPr>
        <dsp:cNvPr id="0" name=""/>
        <dsp:cNvSpPr/>
      </dsp:nvSpPr>
      <dsp:spPr>
        <a:xfrm>
          <a:off x="320210" y="2716003"/>
          <a:ext cx="491273" cy="222784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42CC0-A664-4DEC-979F-E9E6946D5A18}">
      <dsp:nvSpPr>
        <dsp:cNvPr id="0" name=""/>
        <dsp:cNvSpPr/>
      </dsp:nvSpPr>
      <dsp:spPr>
        <a:xfrm>
          <a:off x="736789" y="2649126"/>
          <a:ext cx="2493511" cy="248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solidFill>
                <a:schemeClr val="accent2">
                  <a:lumMod val="75000"/>
                </a:schemeClr>
              </a:solidFill>
            </a:rPr>
            <a:t>Brazil 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Shows </a:t>
          </a:r>
          <a:r>
            <a:rPr lang="de-DE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least </a:t>
          </a:r>
          <a:r>
            <a:rPr lang="de-DE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use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of Private </a:t>
          </a:r>
          <a:r>
            <a:rPr lang="de-DE" sz="35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Cars</a:t>
          </a:r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endParaRPr lang="en-US" sz="35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736789" y="2649126"/>
        <a:ext cx="2493511" cy="2488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83721-021E-4A37-8A39-8772DD5DF626}">
      <dsp:nvSpPr>
        <dsp:cNvPr id="0" name=""/>
        <dsp:cNvSpPr/>
      </dsp:nvSpPr>
      <dsp:spPr>
        <a:xfrm>
          <a:off x="145118" y="0"/>
          <a:ext cx="860052" cy="260096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E90B5-DAB4-419B-8F57-A268848F9C1A}">
      <dsp:nvSpPr>
        <dsp:cNvPr id="0" name=""/>
        <dsp:cNvSpPr/>
      </dsp:nvSpPr>
      <dsp:spPr>
        <a:xfrm>
          <a:off x="1333569" y="0"/>
          <a:ext cx="2428344" cy="260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 Shift to use Private </a:t>
          </a:r>
          <a:r>
            <a:rPr lang="de-DE" sz="3200" kern="1200" dirty="0">
              <a:solidFill>
                <a:schemeClr val="accent4">
                  <a:lumMod val="75000"/>
                </a:schemeClr>
              </a:solidFill>
            </a:rPr>
            <a:t>Cars</a:t>
          </a:r>
          <a:r>
            <a:rPr lang="de-DE" sz="2400" kern="1200" dirty="0"/>
            <a:t> in The </a:t>
          </a:r>
          <a:r>
            <a:rPr lang="de-DE" sz="3200" kern="1200" dirty="0">
              <a:solidFill>
                <a:schemeClr val="accent4">
                  <a:lumMod val="75000"/>
                </a:schemeClr>
              </a:solidFill>
            </a:rPr>
            <a:t>US</a:t>
          </a:r>
          <a:r>
            <a:rPr lang="de-DE" sz="2400" kern="1200" dirty="0"/>
            <a:t> and </a:t>
          </a:r>
          <a:r>
            <a:rPr lang="de-DE" sz="3200" kern="1200" dirty="0">
              <a:solidFill>
                <a:schemeClr val="accent4">
                  <a:lumMod val="75000"/>
                </a:schemeClr>
              </a:solidFill>
            </a:rPr>
            <a:t>Germany</a:t>
          </a:r>
          <a:endParaRPr lang="en-US" sz="3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1333569" y="0"/>
        <a:ext cx="2428344" cy="2600960"/>
      </dsp:txXfrm>
    </dsp:sp>
    <dsp:sp modelId="{2B2F04DB-199F-4176-98A4-C3364E1C2FA9}">
      <dsp:nvSpPr>
        <dsp:cNvPr id="0" name=""/>
        <dsp:cNvSpPr/>
      </dsp:nvSpPr>
      <dsp:spPr>
        <a:xfrm>
          <a:off x="593891" y="2817706"/>
          <a:ext cx="821101" cy="260096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42CC0-A664-4DEC-979F-E9E6946D5A18}">
      <dsp:nvSpPr>
        <dsp:cNvPr id="0" name=""/>
        <dsp:cNvSpPr/>
      </dsp:nvSpPr>
      <dsp:spPr>
        <a:xfrm>
          <a:off x="1365054" y="2508998"/>
          <a:ext cx="2428344" cy="260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solidFill>
                <a:schemeClr val="accent4">
                  <a:lumMod val="75000"/>
                </a:schemeClr>
              </a:solidFill>
            </a:rPr>
            <a:t>Brazil</a:t>
          </a:r>
          <a:r>
            <a:rPr lang="de-DE" sz="35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Shows less</a:t>
          </a:r>
          <a:r>
            <a:rPr lang="ar-EG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use of Private Cars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365054" y="2508998"/>
        <a:ext cx="2428344" cy="260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6F955-A544-4213-86CE-38E5B2A04F1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0F219-38B4-48D6-91C0-370B0FBE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muza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arketing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Carlos </a:t>
            </a:r>
            <a:r>
              <a:rPr lang="en-US" dirty="0" err="1">
                <a:hlinkClick r:id="rId3"/>
              </a:rPr>
              <a:t>Muza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A5D041-9B10-49AC-80AD-4717987A2E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41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Photos to use from </a:t>
            </a:r>
            <a:r>
              <a:rPr lang="en-US" dirty="0" err="1"/>
              <a:t>Unsplash</a:t>
            </a:r>
            <a:r>
              <a:rPr lang="en-US" dirty="0"/>
              <a:t> and </a:t>
            </a:r>
            <a:r>
              <a:rPr lang="en-US" dirty="0" err="1"/>
              <a:t>Pixabay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0F219-38B4-48D6-91C0-370B0FBEA3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1.Business Wire T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echnavio . (2020). Wearable Medical Devices Market Size Projection. Retrieved June 23, 2021, from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businesswire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https://www.businesswire.com/news/home/20201104005367/en/Wearable-Medical-Devices-Market-Size-Projection-Growth-Value-Sales-Statistics-Share-Analysis-and-COVID-19-Impact-Analysis-by-2024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0F219-38B4-48D6-91C0-370B0FBEA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3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0F219-38B4-48D6-91C0-370B0FBEA3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97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5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3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584B-3C0C-408F-86A6-B7A1F0C8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1F2-FA0A-4E3B-987D-C02985B4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EE29-D60A-4935-8ACB-17F56B4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2A02-9188-431C-8B96-71B1A85D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6C68-833A-43A8-A7AA-35803F1A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6D08-B121-41C3-9249-74089F9E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A2A4-B9E3-4E5B-BD70-9CA44973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DD3EB-38F4-493D-89A9-47E5A579D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7DE71-28E5-4F1F-82AF-8F1AF973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5D165-D269-497E-932C-2111BDA0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CE2C8-65DB-4B01-B06D-D996B699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40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F784-07A5-4C86-90DF-B307664C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4BDF3-93C7-4DC6-911A-930EE91B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535E-185E-4A78-AD01-1F29CABD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8165-8744-41B7-AC65-E29717BA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514EC-155C-41D9-903C-2AB171BB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3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584B-3C0C-408F-86A6-B7A1F0C8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1F2-FA0A-4E3B-987D-C02985B4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EE29-D60A-4935-8ACB-17F56B4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2A02-9188-431C-8B96-71B1A85D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6C68-833A-43A8-A7AA-35803F1A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1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2BD5-7200-4D57-BF10-F4676407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C932-F13E-4E67-B19D-8EF3C79F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C3FE-9D79-44D2-A244-6BC7606F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A1BB-19B7-42EB-AF0B-32E391CC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46CC-3574-4091-861D-6C7BE6DA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5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70E9-C394-454C-8514-D831B06C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15EE-F53A-434E-B598-57DB05C08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2615A-EEB1-4991-BA95-3D66D1940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7DD60-29E5-45FF-9A3C-D50FF042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D128-8E90-4138-857F-7D298897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E8B9-DD1A-4456-A34B-173DA8F4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1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D2F2-8709-4CBF-8B56-D75E2530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6B76-407B-492F-8BD4-8FC63511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835D9-550F-4C18-A21E-6C73219BE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FF7C0-C894-42BB-959C-4975E0640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874D-CAEE-4E30-9A22-E40BB063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6E47F-41EE-4043-9C29-F99BCD8A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E9A00-627A-45A3-A6AF-5615D187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E874E-3D5E-42DD-B8E3-68FA78A7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FC47-AD4B-400B-9369-B07F940F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6466-F6D5-4AD0-81FF-91C84E38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2DBE4-78E0-472D-BF5A-957E9256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79CE5-E4DB-47A4-92B3-6F3CD8DB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A85BC-B94B-4478-AED9-7093DA62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94EB7-7E65-49C7-8A5D-C67FAB4B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DCBD3-32B7-4102-A5B4-F6F5DDC0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1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6D08-B121-41C3-9249-74089F9E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A2A4-B9E3-4E5B-BD70-9CA44973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DD3EB-38F4-493D-89A9-47E5A579D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7DE71-28E5-4F1F-82AF-8F1AF973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5D165-D269-497E-932C-2111BDA0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CE2C8-65DB-4B01-B06D-D996B699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9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69E3-A893-493F-B5C0-CFEA5436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D124A-7C1A-4195-94C5-D7F9D5CA9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622F1-42A7-434D-ACCD-07749AA5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1C790-D0E2-401B-B6BA-FE16F64A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A1031-9B01-4AFF-B611-8EED18F8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BB7C7-700E-4A43-99BA-6C6DFCA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0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C301-96EE-4CBB-9F71-B36D2B5B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A2589-C3A9-4099-8821-4BD8240F1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8AE4-D8C9-4675-BAD9-0E470BDB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A638-C27F-4BAB-9494-5A7FE59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B54E-9871-45F5-9609-3C209E15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6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3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49396-89DC-4EFE-8CE0-38A2F5DC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8B2E-A589-4668-85D8-682A5DDC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D41C-3500-49C5-B90A-B5A4D886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4E4C-1CF4-496E-94AB-F3E43923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A1B5-E6C5-4BF6-99AA-09AFA7C8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3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15238-E7F3-4795-B85C-6D93DC1B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02F5A-D7D3-4E85-9A3E-53198699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84A9-CC6C-45F4-AAAE-4168B51F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9447-861E-402C-A7F1-CB43A35268A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CB4E-CC49-4C8D-9CBE-CAA2A04EE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77FB-4BBF-4D7F-9033-307AC21DD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30B0-F472-4440-8849-5D0F35F1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indoor, computer, computer&#10;&#10;Description automatically generated">
            <a:extLst>
              <a:ext uri="{FF2B5EF4-FFF2-40B4-BE49-F238E27FC236}">
                <a16:creationId xmlns:a16="http://schemas.microsoft.com/office/drawing/2014/main" id="{45356753-1F86-4C74-91C3-45D8B0C75A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93" t="9042" r="12137" b="39659"/>
          <a:stretch/>
        </p:blipFill>
        <p:spPr>
          <a:xfrm>
            <a:off x="0" y="1122363"/>
            <a:ext cx="12192000" cy="5735637"/>
          </a:xfrm>
          <a:prstGeom prst="rect">
            <a:avLst/>
          </a:prstGeom>
        </p:spPr>
      </p:pic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74430D11-1E3E-4352-AE88-3796EF573325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152839"/>
              </a:gs>
              <a:gs pos="0">
                <a:srgbClr val="152839">
                  <a:lumMod val="100000"/>
                  <a:alpha val="78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1134B2A-9B51-4658-95A5-24C93F8D75B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1134B2A-9B51-4658-95A5-24C93F8D7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EF8C3237-8A16-4865-BDFF-7D0EA3466584}"/>
              </a:ext>
            </a:extLst>
          </p:cNvPr>
          <p:cNvSpPr/>
          <p:nvPr/>
        </p:nvSpPr>
        <p:spPr>
          <a:xfrm>
            <a:off x="7175501" y="291829"/>
            <a:ext cx="4616449" cy="577850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1893F"/>
              </a:gs>
              <a:gs pos="100000">
                <a:srgbClr val="2E587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341E7F-2C7A-488B-9DAA-477EAF569504}"/>
              </a:ext>
            </a:extLst>
          </p:cNvPr>
          <p:cNvCxnSpPr>
            <a:cxnSpLocks/>
          </p:cNvCxnSpPr>
          <p:nvPr/>
        </p:nvCxnSpPr>
        <p:spPr>
          <a:xfrm>
            <a:off x="610508" y="5382081"/>
            <a:ext cx="65649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B4AFFA-181C-4438-8D5E-9F063A50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1004" y="2317856"/>
            <a:ext cx="3727450" cy="3106893"/>
          </a:xfrm>
        </p:spPr>
        <p:txBody>
          <a:bodyPr vert="horz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</a:rPr>
              <a:t>Impact of Covid Data in mobility and  Wearable market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CA35825E-2683-4155-8668-69AD85447946}"/>
              </a:ext>
            </a:extLst>
          </p:cNvPr>
          <p:cNvSpPr/>
          <p:nvPr/>
        </p:nvSpPr>
        <p:spPr>
          <a:xfrm>
            <a:off x="610508" y="3720143"/>
            <a:ext cx="6096000" cy="1661937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1893F"/>
              </a:gs>
              <a:gs pos="100000">
                <a:srgbClr val="2E587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: Mohammed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Elbelbesy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the supervision of Prof. Dr. : Javier Valdes</a:t>
            </a:r>
          </a:p>
        </p:txBody>
      </p:sp>
    </p:spTree>
    <p:extLst>
      <p:ext uri="{BB962C8B-B14F-4D97-AF65-F5344CB8AC3E}">
        <p14:creationId xmlns:p14="http://schemas.microsoft.com/office/powerpoint/2010/main" val="10296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7AAF-610B-4B14-8010-5827647D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accent4">
                    <a:lumMod val="50000"/>
                  </a:schemeClr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A7E3-3B9B-432B-9269-CB88BF61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872390"/>
          </a:xfrm>
        </p:spPr>
        <p:txBody>
          <a:bodyPr/>
          <a:lstStyle/>
          <a:p>
            <a:r>
              <a:rPr lang="en-US" sz="3000" dirty="0"/>
              <a:t>Introduction to the situation and the problem.  </a:t>
            </a:r>
          </a:p>
          <a:p>
            <a:r>
              <a:rPr lang="en-US" sz="3000" dirty="0"/>
              <a:t>Investigating the potential markets.</a:t>
            </a:r>
          </a:p>
          <a:p>
            <a:r>
              <a:rPr lang="en-US" sz="3000" dirty="0"/>
              <a:t>Results and Discussion.  </a:t>
            </a:r>
          </a:p>
          <a:p>
            <a:r>
              <a:rPr lang="en-US" sz="3000" dirty="0"/>
              <a:t>Conclusion and recommended actions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2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6B81-7005-450D-A39B-1A7CA10E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5942EB-764D-46AB-92B8-806C9742E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681957"/>
              </p:ext>
            </p:extLst>
          </p:nvPr>
        </p:nvGraphicFramePr>
        <p:xfrm>
          <a:off x="275208" y="1619666"/>
          <a:ext cx="11674136" cy="4534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26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B8BFC4-4B1A-4A21-AB01-9259C245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335"/>
            <a:ext cx="8371643" cy="4959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7C680-5022-432C-BF9F-4A5859AC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37" y="146465"/>
            <a:ext cx="10419945" cy="95462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Investigating the potential markets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B8B6098-EDC2-41B8-8856-A107CC3F79C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62251997"/>
              </p:ext>
            </p:extLst>
          </p:nvPr>
        </p:nvGraphicFramePr>
        <p:xfrm>
          <a:off x="8859915" y="1713391"/>
          <a:ext cx="3332085" cy="518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6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1E655EA-54B9-4F68-B2BD-2BB2295B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" y="98420"/>
            <a:ext cx="10382838" cy="685775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Results and Discussion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7A5F6-1C4C-4182-ADAE-27449F751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390" y="1162877"/>
            <a:ext cx="7412609" cy="547280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793035F-3A95-45F8-8A09-6451CBB67F59}"/>
              </a:ext>
            </a:extLst>
          </p:cNvPr>
          <p:cNvGrpSpPr/>
          <p:nvPr/>
        </p:nvGrpSpPr>
        <p:grpSpPr>
          <a:xfrm>
            <a:off x="142672" y="1791092"/>
            <a:ext cx="4455960" cy="2665991"/>
            <a:chOff x="1031809" y="3956466"/>
            <a:chExt cx="4765303" cy="14554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01D2A3-C9E9-4816-B725-E5FE2A0B6CAA}"/>
                </a:ext>
              </a:extLst>
            </p:cNvPr>
            <p:cNvGrpSpPr/>
            <p:nvPr/>
          </p:nvGrpSpPr>
          <p:grpSpPr>
            <a:xfrm>
              <a:off x="1031809" y="4641750"/>
              <a:ext cx="4765303" cy="770168"/>
              <a:chOff x="956839" y="4311849"/>
              <a:chExt cx="4765303" cy="7701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AA42C9-EE5B-49A5-B125-4007724805EA}"/>
                  </a:ext>
                </a:extLst>
              </p:cNvPr>
              <p:cNvSpPr txBox="1"/>
              <p:nvPr/>
            </p:nvSpPr>
            <p:spPr>
              <a:xfrm>
                <a:off x="3964132" y="4374143"/>
                <a:ext cx="1758010" cy="504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accent2">
                        <a:lumMod val="75000"/>
                      </a:schemeClr>
                    </a:solidFill>
                  </a:rPr>
                  <a:t>76%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70F699-393A-4C03-9EDF-C71EFB360F6F}"/>
                  </a:ext>
                </a:extLst>
              </p:cNvPr>
              <p:cNvSpPr txBox="1"/>
              <p:nvPr/>
            </p:nvSpPr>
            <p:spPr>
              <a:xfrm>
                <a:off x="956839" y="4311849"/>
                <a:ext cx="2588306" cy="7701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rgbClr val="30353F"/>
                    </a:solidFill>
                  </a:rPr>
                  <a:t>experienced the  greatest fall by </a:t>
                </a:r>
              </a:p>
              <a:p>
                <a:pPr algn="r"/>
                <a:r>
                  <a:rPr lang="en-US" sz="2400" dirty="0">
                    <a:solidFill>
                      <a:srgbClr val="30353F"/>
                    </a:solidFill>
                  </a:rPr>
                  <a:t>In April  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6C6344-6F2D-48DA-80BC-F4B1B1604C21}"/>
                </a:ext>
              </a:extLst>
            </p:cNvPr>
            <p:cNvSpPr txBox="1"/>
            <p:nvPr/>
          </p:nvSpPr>
          <p:spPr>
            <a:xfrm>
              <a:off x="2069843" y="3956466"/>
              <a:ext cx="3098815" cy="374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tabLst>
                  <a:tab pos="347663" algn="l"/>
                </a:tabLst>
              </a:pPr>
              <a:r>
                <a:rPr lang="en-US" sz="35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Public Transport</a:t>
              </a: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8EECA0F-5085-455A-B331-904E3BC7F6FC}"/>
              </a:ext>
            </a:extLst>
          </p:cNvPr>
          <p:cNvSpPr/>
          <p:nvPr/>
        </p:nvSpPr>
        <p:spPr>
          <a:xfrm rot="5400000">
            <a:off x="1707283" y="3557890"/>
            <a:ext cx="2107272" cy="387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F4BF0C2-B245-4EEA-A58E-554A83411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854880"/>
              </p:ext>
            </p:extLst>
          </p:nvPr>
        </p:nvGraphicFramePr>
        <p:xfrm>
          <a:off x="179109" y="457200"/>
          <a:ext cx="433633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D766DAB-9DE7-40BA-B6E2-817BDEC0A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879064" y="641021"/>
            <a:ext cx="8312936" cy="56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3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E39BA-1937-474B-8BD0-03D0605B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400799"/>
            <a:ext cx="12192000" cy="3864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b="0" i="0" dirty="0">
                <a:solidFill>
                  <a:schemeClr val="tx1"/>
                </a:solidFill>
                <a:effectLst/>
                <a:latin typeface="Helvetica Neue"/>
              </a:rPr>
              <a:t>Global Wearable Medical Devices Market </a:t>
            </a:r>
            <a:r>
              <a:rPr lang="en-US" sz="1600" i="0" dirty="0">
                <a:solidFill>
                  <a:schemeClr val="tx1"/>
                </a:solidFill>
                <a:effectLst/>
                <a:latin typeface="Helvetica Neue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Business Wire T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echnavio 2020)</a:t>
            </a:r>
            <a:r>
              <a:rPr lang="en-US" sz="160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26A800-9391-4D18-809C-7F351867D1D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0" y="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3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234076" y="3093956"/>
            <a:ext cx="630400" cy="6303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37523" y="3751611"/>
            <a:ext cx="170445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Provide 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SENSORS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989131" y="3789843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09847" y="4905756"/>
            <a:ext cx="295856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Alarm for the risky areas</a:t>
            </a:r>
          </a:p>
          <a:p>
            <a:pPr algn="ctr"/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73932" y="3140192"/>
            <a:ext cx="630400" cy="63039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358335" y="4567202"/>
            <a:ext cx="35498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Calories and steps Calculating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02844" y="1999503"/>
            <a:ext cx="2109300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Develop</a:t>
            </a:r>
            <a:r>
              <a:rPr lang="en-US" sz="3000" b="1" dirty="0">
                <a:solidFill>
                  <a:srgbClr val="667181"/>
                </a:solidFill>
              </a:rPr>
              <a:t>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PROGRAMS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8014346" y="2581920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699146" y="3159445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497929" y="2064386"/>
            <a:ext cx="30328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Expand online marketing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57571" y="3820772"/>
            <a:ext cx="217367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MARKETING</a:t>
            </a:r>
          </a:p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/>
              <a:t>strategies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400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46" name="Graphic 45" descr="Cell Tower with solid fill">
            <a:extLst>
              <a:ext uri="{FF2B5EF4-FFF2-40B4-BE49-F238E27FC236}">
                <a16:creationId xmlns:a16="http://schemas.microsoft.com/office/drawing/2014/main" id="{BB4117A7-EC40-4508-8DC7-81319B73B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38" y="3184075"/>
            <a:ext cx="440294" cy="440294"/>
          </a:xfrm>
          <a:prstGeom prst="rect">
            <a:avLst/>
          </a:prstGeom>
        </p:spPr>
      </p:pic>
      <p:pic>
        <p:nvPicPr>
          <p:cNvPr id="3" name="Graphic 2" descr="Cmd Terminal outline">
            <a:extLst>
              <a:ext uri="{FF2B5EF4-FFF2-40B4-BE49-F238E27FC236}">
                <a16:creationId xmlns:a16="http://schemas.microsoft.com/office/drawing/2014/main" id="{A1C9A5C7-57A6-4868-A4FD-BD5C2345E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9235" y="3235695"/>
            <a:ext cx="419793" cy="41979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6C3615C-5952-46C0-843A-753C9E599F5B}"/>
              </a:ext>
            </a:extLst>
          </p:cNvPr>
          <p:cNvSpPr txBox="1"/>
          <p:nvPr/>
        </p:nvSpPr>
        <p:spPr>
          <a:xfrm>
            <a:off x="106532" y="1658590"/>
            <a:ext cx="30184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Measurement of Heartrate, Blood Pressure and Oxygen levels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F6649-9B6B-4B7E-AA50-7C49081D0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2350" y="3259120"/>
            <a:ext cx="243861" cy="3596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BE22DFE-B890-4166-93D9-0CA933B8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797" y="75414"/>
            <a:ext cx="8576642" cy="1430262"/>
          </a:xfrm>
        </p:spPr>
        <p:txBody>
          <a:bodyPr>
            <a:normAutofit/>
          </a:bodyPr>
          <a:lstStyle/>
          <a:p>
            <a:pPr algn="l"/>
            <a:r>
              <a:rPr lang="de-DE" sz="4400" dirty="0">
                <a:solidFill>
                  <a:schemeClr val="accent4">
                    <a:lumMod val="75000"/>
                  </a:schemeClr>
                </a:solidFill>
              </a:rPr>
              <a:t>Recommended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 Actions</a:t>
            </a:r>
            <a:br>
              <a:rPr lang="en-US" sz="4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</a:br>
            <a:endParaRPr lang="en-U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7AAF-610B-4B14-8010-5827647D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12" y="1055803"/>
            <a:ext cx="10364451" cy="4119512"/>
          </a:xfrm>
        </p:spPr>
        <p:txBody>
          <a:bodyPr>
            <a:normAutofit/>
          </a:bodyPr>
          <a:lstStyle/>
          <a:p>
            <a:r>
              <a:rPr lang="en-US" sz="11000" dirty="0">
                <a:solidFill>
                  <a:schemeClr val="accent4">
                    <a:lumMod val="50000"/>
                  </a:schemeClr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2151693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1264</TotalTime>
  <Words>250</Words>
  <Application>Microsoft Office PowerPoint</Application>
  <PresentationFormat>Widescreen</PresentationFormat>
  <Paragraphs>44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Tw Cen MT</vt:lpstr>
      <vt:lpstr>Droplet</vt:lpstr>
      <vt:lpstr>Office Theme</vt:lpstr>
      <vt:lpstr>think-cell Slide</vt:lpstr>
      <vt:lpstr>Impact of Covid Data in mobility and  Wearable market</vt:lpstr>
      <vt:lpstr>Table of Contents</vt:lpstr>
      <vt:lpstr>Introduction</vt:lpstr>
      <vt:lpstr>Investigating the potential markets</vt:lpstr>
      <vt:lpstr>Results and Discussion</vt:lpstr>
      <vt:lpstr>PowerPoint Presentation</vt:lpstr>
      <vt:lpstr>PowerPoint Presentation</vt:lpstr>
      <vt:lpstr>Recommended Actions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55</cp:revision>
  <dcterms:created xsi:type="dcterms:W3CDTF">2021-06-23T16:20:17Z</dcterms:created>
  <dcterms:modified xsi:type="dcterms:W3CDTF">2021-08-10T09:01:55Z</dcterms:modified>
</cp:coreProperties>
</file>