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74"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8" d="100"/>
          <a:sy n="88" d="100"/>
        </p:scale>
        <p:origin x="-1282"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95B262-2C27-47BA-A49E-8A7AFC4A298C}" type="datetimeFigureOut">
              <a:rPr lang="en-US" smtClean="0"/>
              <a:pPr/>
              <a:t>6/5/2020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6C2186-8594-45A9-8E74-9D7D50F6B39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91E69C-CBC4-48EC-A648-F41A17D78B13}"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91E69C-CBC4-48EC-A648-F41A17D78B13}"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91E69C-CBC4-48EC-A648-F41A17D78B13}"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newsflash/>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xampp\htdocs\Projects\Farmer_App\images\BITS LOGO.png"/>
          <p:cNvPicPr>
            <a:picLocks noChangeAspect="1" noChangeArrowheads="1"/>
          </p:cNvPicPr>
          <p:nvPr/>
        </p:nvPicPr>
        <p:blipFill>
          <a:blip r:embed="rId2"/>
          <a:srcRect/>
          <a:stretch>
            <a:fillRect/>
          </a:stretch>
        </p:blipFill>
        <p:spPr bwMode="auto">
          <a:xfrm>
            <a:off x="428596" y="285728"/>
            <a:ext cx="1450931" cy="1502749"/>
          </a:xfrm>
          <a:prstGeom prst="rect">
            <a:avLst/>
          </a:prstGeom>
          <a:noFill/>
        </p:spPr>
      </p:pic>
      <p:sp>
        <p:nvSpPr>
          <p:cNvPr id="6" name="TextBox 5"/>
          <p:cNvSpPr txBox="1"/>
          <p:nvPr/>
        </p:nvSpPr>
        <p:spPr>
          <a:xfrm>
            <a:off x="2214546" y="185488"/>
            <a:ext cx="6357950" cy="1600438"/>
          </a:xfrm>
          <a:prstGeom prst="rect">
            <a:avLst/>
          </a:prstGeom>
          <a:noFill/>
        </p:spPr>
        <p:txBody>
          <a:bodyPr wrap="square" rtlCol="0">
            <a:spAutoFit/>
          </a:bodyPr>
          <a:lstStyle/>
          <a:p>
            <a:pPr algn="ctr"/>
            <a:r>
              <a:rPr lang="en-IN" sz="4400" b="1" dirty="0">
                <a:solidFill>
                  <a:srgbClr val="00B050"/>
                </a:solidFill>
                <a:latin typeface="Times New Roman" pitchFamily="18" charset="0"/>
                <a:cs typeface="Times New Roman" pitchFamily="18" charset="0"/>
              </a:rPr>
              <a:t>BRINDAVAN </a:t>
            </a:r>
            <a:endParaRPr lang="en-US" sz="4400" dirty="0">
              <a:solidFill>
                <a:srgbClr val="00B050"/>
              </a:solidFill>
              <a:latin typeface="Times New Roman" pitchFamily="18" charset="0"/>
              <a:cs typeface="Times New Roman" pitchFamily="18" charset="0"/>
            </a:endParaRPr>
          </a:p>
          <a:p>
            <a:pPr algn="ctr"/>
            <a:r>
              <a:rPr lang="en-IN" b="1" dirty="0" smtClean="0">
                <a:latin typeface="Times New Roman" pitchFamily="18" charset="0"/>
                <a:cs typeface="Times New Roman" pitchFamily="18" charset="0"/>
              </a:rPr>
              <a:t>INSTITUTE OF TECHNOLOGY &amp; SCIENCE (BITS - KNL)</a:t>
            </a:r>
            <a:endParaRPr lang="en-US" dirty="0" smtClean="0">
              <a:latin typeface="Times New Roman" pitchFamily="18" charset="0"/>
              <a:cs typeface="Times New Roman" pitchFamily="18" charset="0"/>
            </a:endParaRPr>
          </a:p>
          <a:p>
            <a:pPr algn="ctr"/>
            <a:r>
              <a:rPr lang="en-US" b="1" dirty="0" smtClean="0">
                <a:latin typeface="Times New Roman" pitchFamily="18" charset="0"/>
                <a:cs typeface="Times New Roman" pitchFamily="18" charset="0"/>
              </a:rPr>
              <a:t>(Approved by AICTE &amp; Affiliated to JNTUA)</a:t>
            </a:r>
            <a:endParaRPr lang="en-US" dirty="0" smtClean="0">
              <a:latin typeface="Times New Roman" pitchFamily="18" charset="0"/>
              <a:cs typeface="Times New Roman" pitchFamily="18" charset="0"/>
            </a:endParaRPr>
          </a:p>
          <a:p>
            <a:pPr algn="ctr"/>
            <a:r>
              <a:rPr lang="en-US" b="1" dirty="0" smtClean="0">
                <a:latin typeface="Times New Roman" pitchFamily="18" charset="0"/>
                <a:cs typeface="Times New Roman" pitchFamily="18" charset="0"/>
              </a:rPr>
              <a:t>NH-7, PEDDATEKUR, KURNOOL-518218 </a:t>
            </a:r>
            <a:endParaRPr lang="en-US" dirty="0">
              <a:latin typeface="Times New Roman" pitchFamily="18" charset="0"/>
              <a:cs typeface="Times New Roman" pitchFamily="18" charset="0"/>
            </a:endParaRPr>
          </a:p>
        </p:txBody>
      </p:sp>
      <p:sp>
        <p:nvSpPr>
          <p:cNvPr id="8" name="TextBox 7"/>
          <p:cNvSpPr txBox="1"/>
          <p:nvPr/>
        </p:nvSpPr>
        <p:spPr>
          <a:xfrm>
            <a:off x="357158" y="2285992"/>
            <a:ext cx="8143932" cy="3046988"/>
          </a:xfrm>
          <a:prstGeom prst="rect">
            <a:avLst/>
          </a:prstGeom>
          <a:noFill/>
        </p:spPr>
        <p:txBody>
          <a:bodyPr wrap="square" rtlCol="0">
            <a:spAutoFit/>
          </a:bodyPr>
          <a:lstStyle/>
          <a:p>
            <a:pPr algn="ctr"/>
            <a:r>
              <a:rPr lang="en-IN" dirty="0" smtClean="0">
                <a:latin typeface="Times New Roman" pitchFamily="18" charset="0"/>
                <a:cs typeface="Times New Roman" pitchFamily="18" charset="0"/>
              </a:rPr>
              <a:t>  A </a:t>
            </a:r>
            <a:r>
              <a:rPr lang="en-IN" dirty="0" smtClean="0">
                <a:latin typeface="Times New Roman" pitchFamily="18" charset="0"/>
                <a:cs typeface="Times New Roman" pitchFamily="18" charset="0"/>
              </a:rPr>
              <a:t>Project</a:t>
            </a:r>
          </a:p>
          <a:p>
            <a:pPr algn="ctr"/>
            <a:r>
              <a:rPr lang="en-IN" dirty="0" smtClean="0">
                <a:latin typeface="Times New Roman" pitchFamily="18" charset="0"/>
                <a:cs typeface="Times New Roman" pitchFamily="18" charset="0"/>
              </a:rPr>
              <a:t>On</a:t>
            </a:r>
          </a:p>
          <a:p>
            <a:pPr algn="ctr"/>
            <a:r>
              <a:rPr lang="en-US" sz="2400" b="1" dirty="0" smtClean="0">
                <a:solidFill>
                  <a:schemeClr val="accent1">
                    <a:lumMod val="50000"/>
                  </a:schemeClr>
                </a:solidFill>
                <a:latin typeface="Times New Roman" pitchFamily="18" charset="0"/>
                <a:cs typeface="Times New Roman" pitchFamily="18" charset="0"/>
              </a:rPr>
              <a:t>  COUNTENANCE BASED BOOM BOX</a:t>
            </a:r>
          </a:p>
          <a:p>
            <a:pPr algn="ctr"/>
            <a:r>
              <a:rPr lang="en-US" sz="2400" b="1" dirty="0" smtClean="0">
                <a:solidFill>
                  <a:schemeClr val="accent1">
                    <a:lumMod val="50000"/>
                  </a:schemeClr>
                </a:solidFill>
                <a:latin typeface="Times New Roman" pitchFamily="18" charset="0"/>
                <a:cs typeface="Times New Roman" pitchFamily="18" charset="0"/>
              </a:rPr>
              <a:t> </a:t>
            </a:r>
            <a:r>
              <a:rPr lang="en-IN" i="1" dirty="0" smtClean="0">
                <a:latin typeface="Times New Roman" pitchFamily="18" charset="0"/>
                <a:cs typeface="Times New Roman" pitchFamily="18" charset="0"/>
              </a:rPr>
              <a:t>Presented by</a:t>
            </a:r>
          </a:p>
          <a:p>
            <a:endParaRPr lang="en-IN" i="1" dirty="0" smtClean="0">
              <a:latin typeface="Times New Roman" pitchFamily="18" charset="0"/>
              <a:cs typeface="Times New Roman" pitchFamily="18" charset="0"/>
            </a:endParaRPr>
          </a:p>
          <a:p>
            <a:pPr algn="ctr"/>
            <a:r>
              <a:rPr lang="en-IN" b="1" dirty="0" smtClean="0">
                <a:latin typeface="Times New Roman" pitchFamily="18" charset="0"/>
                <a:cs typeface="Times New Roman" pitchFamily="18" charset="0"/>
              </a:rPr>
              <a:t>MOHAMMED IMDAAD				162N1A0559</a:t>
            </a:r>
          </a:p>
          <a:p>
            <a:pPr algn="ctr"/>
            <a:r>
              <a:rPr lang="en-IN" b="1" dirty="0" smtClean="0">
                <a:latin typeface="Times New Roman" pitchFamily="18" charset="0"/>
                <a:cs typeface="Times New Roman" pitchFamily="18" charset="0"/>
              </a:rPr>
              <a:t>MACHANI SUNIL KUMAR		                162N1A0552</a:t>
            </a:r>
          </a:p>
          <a:p>
            <a:pPr algn="ctr"/>
            <a:r>
              <a:rPr lang="en-IN" b="1" dirty="0" smtClean="0">
                <a:latin typeface="Times New Roman" pitchFamily="18" charset="0"/>
                <a:cs typeface="Times New Roman" pitchFamily="18" charset="0"/>
              </a:rPr>
              <a:t>M.VINEETH                                                                         162N1A0551</a:t>
            </a:r>
          </a:p>
          <a:p>
            <a:pPr algn="ctr"/>
            <a:endParaRPr lang="en-IN" b="1" dirty="0" smtClean="0">
              <a:latin typeface="Times New Roman" pitchFamily="18" charset="0"/>
              <a:cs typeface="Times New Roman" pitchFamily="18" charset="0"/>
            </a:endParaRPr>
          </a:p>
          <a:p>
            <a:pPr algn="ctr"/>
            <a:r>
              <a:rPr lang="en-IN" b="1" dirty="0" smtClean="0">
                <a:latin typeface="Times New Roman" pitchFamily="18" charset="0"/>
                <a:cs typeface="Times New Roman" pitchFamily="18" charset="0"/>
              </a:rPr>
              <a:t>Team Name : HUGS for BUGS</a:t>
            </a:r>
            <a:endParaRPr lang="en-US" b="1" dirty="0">
              <a:latin typeface="Times New Roman" pitchFamily="18" charset="0"/>
              <a:cs typeface="Times New Roman" pitchFamily="18" charset="0"/>
            </a:endParaRPr>
          </a:p>
        </p:txBody>
      </p:sp>
      <p:sp>
        <p:nvSpPr>
          <p:cNvPr id="9" name="TextBox 8"/>
          <p:cNvSpPr txBox="1"/>
          <p:nvPr/>
        </p:nvSpPr>
        <p:spPr>
          <a:xfrm>
            <a:off x="285720" y="5286388"/>
            <a:ext cx="8572560" cy="1261884"/>
          </a:xfrm>
          <a:prstGeom prst="rect">
            <a:avLst/>
          </a:prstGeom>
          <a:noFill/>
        </p:spPr>
        <p:txBody>
          <a:bodyPr wrap="square" rtlCol="0">
            <a:spAutoFit/>
          </a:bodyPr>
          <a:lstStyle/>
          <a:p>
            <a:endParaRPr lang="en-IN" b="1"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Seminar Guide:				</a:t>
            </a:r>
            <a:r>
              <a:rPr lang="en-IN" b="1" dirty="0">
                <a:latin typeface="Times New Roman" pitchFamily="18" charset="0"/>
                <a:cs typeface="Times New Roman" pitchFamily="18" charset="0"/>
              </a:rPr>
              <a:t>	 </a:t>
            </a:r>
            <a:r>
              <a:rPr lang="en-IN" b="1" dirty="0" smtClean="0">
                <a:latin typeface="Times New Roman" pitchFamily="18" charset="0"/>
                <a:cs typeface="Times New Roman" pitchFamily="18" charset="0"/>
              </a:rPr>
              <a:t>       Seminar Coordinator:</a:t>
            </a:r>
          </a:p>
          <a:p>
            <a:r>
              <a:rPr lang="en-IN"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Prof.P.Rama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Bayappa</a:t>
            </a:r>
            <a:r>
              <a:rPr lang="en-US" sz="2000" dirty="0" smtClean="0">
                <a:latin typeface="Times New Roman" pitchFamily="18" charset="0"/>
                <a:cs typeface="Times New Roman" pitchFamily="18" charset="0"/>
              </a:rPr>
              <a:t> Reddy</a:t>
            </a:r>
            <a:r>
              <a:rPr lang="en-IN" sz="2000" dirty="0" smtClean="0">
                <a:latin typeface="Times New Roman" pitchFamily="18" charset="0"/>
                <a:cs typeface="Times New Roman" pitchFamily="18" charset="0"/>
              </a:rPr>
              <a:t>		                     Mr.Shaik.Yunus Basha</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HOD					                     </a:t>
            </a:r>
            <a:r>
              <a:rPr lang="en-IN" sz="2000" dirty="0" err="1" smtClean="0">
                <a:latin typeface="Times New Roman" pitchFamily="18" charset="0"/>
                <a:cs typeface="Times New Roman" pitchFamily="18" charset="0"/>
              </a:rPr>
              <a:t>Asst.Prof</a:t>
            </a:r>
            <a:r>
              <a:rPr lang="en-IN"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10" name="TextBox 9"/>
          <p:cNvSpPr txBox="1"/>
          <p:nvPr/>
        </p:nvSpPr>
        <p:spPr>
          <a:xfrm>
            <a:off x="2143108" y="1988098"/>
            <a:ext cx="5857916" cy="369332"/>
          </a:xfrm>
          <a:prstGeom prst="rect">
            <a:avLst/>
          </a:prstGeom>
          <a:noFill/>
        </p:spPr>
        <p:txBody>
          <a:bodyPr wrap="square" rtlCol="0">
            <a:spAutoFit/>
          </a:bodyPr>
          <a:lstStyle/>
          <a:p>
            <a:pPr algn="ctr"/>
            <a:r>
              <a:rPr lang="en-IN" b="1" dirty="0" smtClean="0">
                <a:latin typeface="Times New Roman" pitchFamily="18" charset="0"/>
                <a:cs typeface="Times New Roman" pitchFamily="18" charset="0"/>
              </a:rPr>
              <a:t>Department of Computer Science &amp; Engineering</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xmlns="" val="3117182922"/>
      </p:ext>
    </p:extLst>
  </p:cSld>
  <p:clrMapOvr>
    <a:masterClrMapping/>
  </p:clrMapOvr>
  <p:transition spd="slow">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42852"/>
            <a:ext cx="7286676" cy="646331"/>
          </a:xfrm>
          <a:prstGeom prst="rect">
            <a:avLst/>
          </a:prstGeom>
          <a:noFill/>
        </p:spPr>
        <p:txBody>
          <a:bodyPr wrap="square" rtlCol="0">
            <a:spAutoFit/>
          </a:bodyPr>
          <a:lstStyle/>
          <a:p>
            <a:pPr algn="ctr"/>
            <a:r>
              <a:rPr lang="en-US" sz="3600" b="1" dirty="0" smtClean="0">
                <a:latin typeface="Times New Roman" pitchFamily="18" charset="0"/>
                <a:cs typeface="Times New Roman" pitchFamily="18" charset="0"/>
              </a:rPr>
              <a:t>Applications of Open CV  </a:t>
            </a:r>
            <a:endParaRPr lang="en-US" sz="3600" b="1" dirty="0">
              <a:latin typeface="Times New Roman" pitchFamily="18" charset="0"/>
              <a:cs typeface="Times New Roman" pitchFamily="18" charset="0"/>
            </a:endParaRPr>
          </a:p>
        </p:txBody>
      </p:sp>
      <p:sp>
        <p:nvSpPr>
          <p:cNvPr id="4" name="Rectangle 3"/>
          <p:cNvSpPr/>
          <p:nvPr/>
        </p:nvSpPr>
        <p:spPr>
          <a:xfrm>
            <a:off x="357158" y="1214422"/>
            <a:ext cx="8572560" cy="4247317"/>
          </a:xfrm>
          <a:prstGeom prst="rect">
            <a:avLst/>
          </a:prstGeom>
        </p:spPr>
        <p:txBody>
          <a:bodyPr wrap="square">
            <a:spAutoFit/>
          </a:bodyPr>
          <a:lstStyle/>
          <a:p>
            <a:pPr algn="just">
              <a:lnSpc>
                <a:spcPct val="150000"/>
              </a:lnSpc>
              <a:buFont typeface="Wingdings" pitchFamily="2" charset="2"/>
              <a:buChar char="Ø"/>
            </a:pPr>
            <a:r>
              <a:rPr lang="en-IN" sz="2000" dirty="0" smtClean="0">
                <a:latin typeface="Times New Roman" pitchFamily="18" charset="0"/>
                <a:cs typeface="Times New Roman" pitchFamily="18" charset="0"/>
              </a:rPr>
              <a:t> Gesture recognition</a:t>
            </a:r>
            <a:endParaRPr lang="en-US" sz="2000" dirty="0" smtClean="0">
              <a:latin typeface="Times New Roman" pitchFamily="18" charset="0"/>
              <a:cs typeface="Times New Roman" pitchFamily="18" charset="0"/>
            </a:endParaRPr>
          </a:p>
          <a:p>
            <a:pPr algn="just">
              <a:lnSpc>
                <a:spcPct val="150000"/>
              </a:lnSpc>
              <a:buFont typeface="Wingdings" pitchFamily="2" charset="2"/>
              <a:buChar char="Ø"/>
            </a:pPr>
            <a:r>
              <a:rPr lang="en-IN" sz="2000" dirty="0" smtClean="0">
                <a:latin typeface="Times New Roman" pitchFamily="18" charset="0"/>
                <a:cs typeface="Times New Roman" pitchFamily="18" charset="0"/>
              </a:rPr>
              <a:t> Human-computer interaction</a:t>
            </a:r>
            <a:endParaRPr lang="en-US" sz="2000" dirty="0" smtClean="0">
              <a:latin typeface="Times New Roman" pitchFamily="18" charset="0"/>
              <a:cs typeface="Times New Roman" pitchFamily="18" charset="0"/>
            </a:endParaRPr>
          </a:p>
          <a:p>
            <a:pPr algn="just">
              <a:lnSpc>
                <a:spcPct val="150000"/>
              </a:lnSpc>
              <a:buFont typeface="Wingdings" pitchFamily="2" charset="2"/>
              <a:buChar char="Ø"/>
            </a:pPr>
            <a:r>
              <a:rPr lang="en-IN" sz="2000" dirty="0" smtClean="0">
                <a:latin typeface="Times New Roman" pitchFamily="18" charset="0"/>
                <a:cs typeface="Times New Roman" pitchFamily="18" charset="0"/>
              </a:rPr>
              <a:t> Mobile robotics</a:t>
            </a:r>
            <a:endParaRPr lang="en-US" sz="2000" dirty="0" smtClean="0">
              <a:latin typeface="Times New Roman" pitchFamily="18" charset="0"/>
              <a:cs typeface="Times New Roman" pitchFamily="18" charset="0"/>
            </a:endParaRPr>
          </a:p>
          <a:p>
            <a:pPr algn="just">
              <a:lnSpc>
                <a:spcPct val="150000"/>
              </a:lnSpc>
              <a:buFont typeface="Wingdings" pitchFamily="2" charset="2"/>
              <a:buChar char="Ø"/>
            </a:pPr>
            <a:r>
              <a:rPr lang="en-US" sz="2000" dirty="0" smtClean="0">
                <a:latin typeface="Times New Roman" pitchFamily="18" charset="0"/>
                <a:cs typeface="Times New Roman" pitchFamily="18" charset="0"/>
              </a:rPr>
              <a:t> Segmentation and recognition</a:t>
            </a:r>
          </a:p>
          <a:p>
            <a:pPr algn="just">
              <a:lnSpc>
                <a:spcPct val="150000"/>
              </a:lnSpc>
              <a:buFont typeface="Wingdings" pitchFamily="2" charset="2"/>
              <a:buChar char="Ø"/>
            </a:pPr>
            <a:r>
              <a:rPr lang="en-IN" sz="2000" dirty="0" smtClean="0">
                <a:latin typeface="Times New Roman" pitchFamily="18" charset="0"/>
                <a:cs typeface="Times New Roman" pitchFamily="18" charset="0"/>
              </a:rPr>
              <a:t> Motion tracking</a:t>
            </a:r>
          </a:p>
          <a:p>
            <a:pPr algn="just">
              <a:lnSpc>
                <a:spcPct val="150000"/>
              </a:lnSpc>
              <a:buFont typeface="Wingdings" pitchFamily="2" charset="2"/>
              <a:buChar char="Ø"/>
            </a:pPr>
            <a:r>
              <a:rPr lang="en-IN" sz="2000" dirty="0" smtClean="0">
                <a:latin typeface="Times New Roman" pitchFamily="18" charset="0"/>
                <a:cs typeface="Times New Roman" pitchFamily="18" charset="0"/>
              </a:rPr>
              <a:t> Augumented  reality</a:t>
            </a:r>
          </a:p>
          <a:p>
            <a:pPr algn="just">
              <a:lnSpc>
                <a:spcPct val="150000"/>
              </a:lnSpc>
              <a:buFont typeface="Wingdings" pitchFamily="2" charset="2"/>
              <a:buChar char="Ø"/>
            </a:pPr>
            <a:r>
              <a:rPr lang="en-IN" sz="2000" dirty="0" smtClean="0">
                <a:latin typeface="Times New Roman" pitchFamily="18" charset="0"/>
                <a:cs typeface="Times New Roman" pitchFamily="18" charset="0"/>
              </a:rPr>
              <a:t> Machine learning</a:t>
            </a:r>
          </a:p>
          <a:p>
            <a:pPr lvl="8" algn="just"/>
            <a:endParaRPr lang="en-IN" sz="2000" dirty="0" smtClean="0">
              <a:latin typeface="Times New Roman" pitchFamily="18" charset="0"/>
              <a:cs typeface="Times New Roman" pitchFamily="18" charset="0"/>
            </a:endParaRPr>
          </a:p>
          <a:p>
            <a:pPr algn="just"/>
            <a:endParaRPr lang="en-US" sz="2000" dirty="0" smtClean="0"/>
          </a:p>
          <a:p>
            <a:pPr algn="just">
              <a:buFont typeface="Wingdings" pitchFamily="2" charset="2"/>
              <a:buChar char="Ø"/>
            </a:pPr>
            <a:endParaRPr lang="en-US" sz="2000" dirty="0">
              <a:latin typeface="Times New Roman" pitchFamily="18" charset="0"/>
              <a:cs typeface="Times New Roman" pitchFamily="18" charset="0"/>
            </a:endParaRPr>
          </a:p>
        </p:txBody>
      </p:sp>
      <p:sp>
        <p:nvSpPr>
          <p:cNvPr id="2052" name="AutoShape 4" descr="Image result for open cv logo expla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Image result for open cv logo expla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Image result for open cv logo expla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7" name="Picture 9" descr="C:\Users\Lenovo\Desktop\open cv logo.png"/>
          <p:cNvPicPr>
            <a:picLocks noChangeAspect="1" noChangeArrowheads="1"/>
          </p:cNvPicPr>
          <p:nvPr/>
        </p:nvPicPr>
        <p:blipFill>
          <a:blip r:embed="rId2"/>
          <a:srcRect/>
          <a:stretch>
            <a:fillRect/>
          </a:stretch>
        </p:blipFill>
        <p:spPr bwMode="auto">
          <a:xfrm>
            <a:off x="6572232" y="4929174"/>
            <a:ext cx="2571768" cy="1928826"/>
          </a:xfrm>
          <a:prstGeom prst="rect">
            <a:avLst/>
          </a:prstGeom>
          <a:noFill/>
        </p:spPr>
      </p:pic>
    </p:spTree>
  </p:cSld>
  <p:clrMapOvr>
    <a:masterClrMapping/>
  </p:clrMapOvr>
  <p:transition spd="slow">
    <p:newsfla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00166" y="142852"/>
            <a:ext cx="6215106" cy="646331"/>
          </a:xfrm>
          <a:prstGeom prst="rect">
            <a:avLst/>
          </a:prstGeom>
          <a:noFill/>
        </p:spPr>
        <p:txBody>
          <a:bodyPr wrap="square" rtlCol="0">
            <a:spAutoFit/>
          </a:bodyPr>
          <a:lstStyle/>
          <a:p>
            <a:pPr algn="ctr"/>
            <a:r>
              <a:rPr lang="en-US" sz="3600" b="1" dirty="0" smtClean="0">
                <a:latin typeface="Times New Roman" pitchFamily="18" charset="0"/>
                <a:cs typeface="Times New Roman" pitchFamily="18" charset="0"/>
              </a:rPr>
              <a:t>Boto 3  </a:t>
            </a:r>
            <a:endParaRPr lang="en-US" sz="3600" b="1" dirty="0">
              <a:latin typeface="Times New Roman" pitchFamily="18" charset="0"/>
              <a:cs typeface="Times New Roman" pitchFamily="18" charset="0"/>
            </a:endParaRPr>
          </a:p>
        </p:txBody>
      </p:sp>
      <p:sp>
        <p:nvSpPr>
          <p:cNvPr id="5" name="Rectangle 4"/>
          <p:cNvSpPr/>
          <p:nvPr/>
        </p:nvSpPr>
        <p:spPr>
          <a:xfrm>
            <a:off x="381000" y="914400"/>
            <a:ext cx="8305800" cy="4093428"/>
          </a:xfrm>
          <a:prstGeom prst="rect">
            <a:avLst/>
          </a:prstGeom>
        </p:spPr>
        <p:txBody>
          <a:bodyPr wrap="square">
            <a:spAutoFit/>
          </a:bodyPr>
          <a:lstStyle/>
          <a:p>
            <a:pPr algn="just">
              <a:lnSpc>
                <a:spcPct val="150000"/>
              </a:lnSpc>
              <a:buFont typeface="Wingdings" pitchFamily="2" charset="2"/>
              <a:buChar char="Ø"/>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Boto </a:t>
            </a:r>
            <a:r>
              <a:rPr lang="en-US" sz="2000" dirty="0" smtClean="0">
                <a:latin typeface="Times New Roman" pitchFamily="18" charset="0"/>
                <a:cs typeface="Times New Roman" pitchFamily="18" charset="0"/>
              </a:rPr>
              <a:t>is the </a:t>
            </a:r>
            <a:r>
              <a:rPr lang="en-US" sz="2000" b="1" dirty="0" smtClean="0">
                <a:latin typeface="Times New Roman" pitchFamily="18" charset="0"/>
                <a:cs typeface="Times New Roman" pitchFamily="18" charset="0"/>
              </a:rPr>
              <a:t>Amazon Web Services</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AWS</a:t>
            </a:r>
            <a:r>
              <a:rPr lang="en-US" sz="2000" dirty="0" smtClean="0">
                <a:latin typeface="Times New Roman" pitchFamily="18" charset="0"/>
                <a:cs typeface="Times New Roman" pitchFamily="18" charset="0"/>
              </a:rPr>
              <a:t>) SDK for Python, which allows Python developers to write software that makes use of Amazon services like S3 and </a:t>
            </a:r>
            <a:r>
              <a:rPr lang="en-US" sz="2000" b="1" dirty="0" smtClean="0">
                <a:latin typeface="Times New Roman" pitchFamily="18" charset="0"/>
                <a:cs typeface="Times New Roman" pitchFamily="18" charset="0"/>
              </a:rPr>
              <a:t>EC2</a:t>
            </a:r>
            <a:r>
              <a:rPr lang="en-US" sz="2000" dirty="0" smtClean="0">
                <a:latin typeface="Times New Roman" pitchFamily="18" charset="0"/>
                <a:cs typeface="Times New Roman" pitchFamily="18" charset="0"/>
              </a:rPr>
              <a:t>.</a:t>
            </a:r>
          </a:p>
          <a:p>
            <a:pPr algn="just">
              <a:lnSpc>
                <a:spcPct val="150000"/>
              </a:lnSpc>
              <a:buFont typeface="Wingdings" pitchFamily="2" charset="2"/>
              <a:buChar char="Ø"/>
            </a:pP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Boto</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derives its name from the Portuguese name given to types of dolphins native to the Amazon River.</a:t>
            </a:r>
          </a:p>
          <a:p>
            <a:pPr algn="just">
              <a:lnSpc>
                <a:spcPct val="150000"/>
              </a:lnSpc>
              <a:buFont typeface="Wingdings" pitchFamily="2" charset="2"/>
              <a:buChar char="Ø"/>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Boto </a:t>
            </a:r>
            <a:r>
              <a:rPr lang="en-US" sz="2000" dirty="0" smtClean="0">
                <a:latin typeface="Times New Roman" pitchFamily="18" charset="0"/>
                <a:cs typeface="Times New Roman" pitchFamily="18" charset="0"/>
              </a:rPr>
              <a:t>provides an easy to use, object-oriented API as well as low-level direct service access.</a:t>
            </a:r>
            <a:endParaRPr lang="en-IN" sz="2000" dirty="0" smtClean="0">
              <a:latin typeface="Times New Roman" pitchFamily="18" charset="0"/>
              <a:cs typeface="Times New Roman" pitchFamily="18" charset="0"/>
            </a:endParaRPr>
          </a:p>
          <a:p>
            <a:pPr algn="just">
              <a:lnSpc>
                <a:spcPct val="150000"/>
              </a:lnSpc>
              <a:buFont typeface="Wingdings" pitchFamily="2" charset="2"/>
              <a:buChar char="Ø"/>
            </a:pP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Boto</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is a </a:t>
            </a:r>
            <a:r>
              <a:rPr lang="en-US" sz="2000" b="1" dirty="0" smtClean="0">
                <a:latin typeface="Times New Roman" pitchFamily="18" charset="0"/>
                <a:cs typeface="Times New Roman" pitchFamily="18" charset="0"/>
              </a:rPr>
              <a:t>Python</a:t>
            </a:r>
            <a:r>
              <a:rPr lang="en-US" sz="2000" dirty="0" smtClean="0">
                <a:latin typeface="Times New Roman" pitchFamily="18" charset="0"/>
                <a:cs typeface="Times New Roman" pitchFamily="18" charset="0"/>
              </a:rPr>
              <a:t> package that provides interfaces to Amazon Web Services.</a:t>
            </a:r>
          </a:p>
          <a:p>
            <a:pPr algn="just">
              <a:buFont typeface="Wingdings" pitchFamily="2" charset="2"/>
              <a:buChar char="Ø"/>
            </a:pPr>
            <a:endParaRPr lang="en-US" sz="2000" dirty="0">
              <a:latin typeface="Times New Roman" pitchFamily="18" charset="0"/>
              <a:cs typeface="Times New Roman" pitchFamily="18" charset="0"/>
            </a:endParaRPr>
          </a:p>
        </p:txBody>
      </p:sp>
      <p:pic>
        <p:nvPicPr>
          <p:cNvPr id="24577" name="Picture 1" descr="C:\Users\Lenovo\Desktop\boto 3 logo.jpg"/>
          <p:cNvPicPr>
            <a:picLocks noChangeAspect="1" noChangeArrowheads="1"/>
          </p:cNvPicPr>
          <p:nvPr/>
        </p:nvPicPr>
        <p:blipFill>
          <a:blip r:embed="rId2"/>
          <a:srcRect/>
          <a:stretch>
            <a:fillRect/>
          </a:stretch>
        </p:blipFill>
        <p:spPr bwMode="auto">
          <a:xfrm>
            <a:off x="7000875" y="4714875"/>
            <a:ext cx="2143125" cy="2143125"/>
          </a:xfrm>
          <a:prstGeom prst="rect">
            <a:avLst/>
          </a:prstGeom>
          <a:noFill/>
        </p:spPr>
      </p:pic>
    </p:spTree>
  </p:cSld>
  <p:clrMapOvr>
    <a:masterClrMapping/>
  </p:clrMapOvr>
  <p:transition spd="slow">
    <p:newsfla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0166" y="0"/>
            <a:ext cx="6215106" cy="646331"/>
          </a:xfrm>
          <a:prstGeom prst="rect">
            <a:avLst/>
          </a:prstGeom>
          <a:noFill/>
        </p:spPr>
        <p:txBody>
          <a:bodyPr wrap="square" rtlCol="0">
            <a:spAutoFit/>
          </a:bodyPr>
          <a:lstStyle/>
          <a:p>
            <a:pPr algn="ctr"/>
            <a:r>
              <a:rPr lang="en-US" sz="3600" b="1" dirty="0" smtClean="0">
                <a:latin typeface="Times New Roman" pitchFamily="18" charset="0"/>
                <a:cs typeface="Times New Roman" pitchFamily="18" charset="0"/>
              </a:rPr>
              <a:t>Rekogntion - AWS  </a:t>
            </a:r>
            <a:endParaRPr lang="en-US" sz="3600" b="1" dirty="0">
              <a:latin typeface="Times New Roman" pitchFamily="18" charset="0"/>
              <a:cs typeface="Times New Roman" pitchFamily="18" charset="0"/>
            </a:endParaRPr>
          </a:p>
        </p:txBody>
      </p:sp>
      <p:sp>
        <p:nvSpPr>
          <p:cNvPr id="5" name="Rectangle 4"/>
          <p:cNvSpPr/>
          <p:nvPr/>
        </p:nvSpPr>
        <p:spPr>
          <a:xfrm>
            <a:off x="381000" y="571480"/>
            <a:ext cx="8305800" cy="6093976"/>
          </a:xfrm>
          <a:prstGeom prst="rect">
            <a:avLst/>
          </a:prstGeom>
        </p:spPr>
        <p:txBody>
          <a:bodyPr wrap="square">
            <a:spAutoFit/>
          </a:bodyPr>
          <a:lstStyle/>
          <a:p>
            <a:pPr algn="just">
              <a:lnSpc>
                <a:spcPct val="150000"/>
              </a:lnSpc>
              <a:buFont typeface="Wingdings" pitchFamily="2" charset="2"/>
              <a:buChar char="Ø"/>
            </a:pPr>
            <a:r>
              <a:rPr lang="en-US" sz="2000" dirty="0" smtClean="0">
                <a:latin typeface="Times New Roman" pitchFamily="18" charset="0"/>
                <a:cs typeface="Times New Roman" pitchFamily="18" charset="0"/>
              </a:rPr>
              <a:t> Amazon Rekognition makes it easy to add image and video analysis to your applications using proven, highly scalable, deep learning technology that requires no machine learning expertise to use. </a:t>
            </a:r>
          </a:p>
          <a:p>
            <a:pPr algn="just">
              <a:lnSpc>
                <a:spcPct val="150000"/>
              </a:lnSpc>
              <a:buFont typeface="Wingdings" pitchFamily="2" charset="2"/>
              <a:buChar char="Ø"/>
            </a:pPr>
            <a:r>
              <a:rPr lang="en-US" sz="2000" dirty="0" smtClean="0">
                <a:latin typeface="Times New Roman" pitchFamily="18" charset="0"/>
                <a:cs typeface="Times New Roman" pitchFamily="18" charset="0"/>
              </a:rPr>
              <a:t> With Amazon Rekognition, you can identify objects, people, text, scenes, and activities in images and videos, as well as detect any inappropriate content.</a:t>
            </a:r>
          </a:p>
          <a:p>
            <a:pPr algn="just">
              <a:lnSpc>
                <a:spcPct val="150000"/>
              </a:lnSpc>
              <a:buFont typeface="Wingdings" pitchFamily="2" charset="2"/>
              <a:buChar char="Ø"/>
            </a:pPr>
            <a:r>
              <a:rPr lang="en-US" sz="2000" dirty="0" smtClean="0">
                <a:latin typeface="Times New Roman" pitchFamily="18" charset="0"/>
                <a:cs typeface="Times New Roman" pitchFamily="18" charset="0"/>
              </a:rPr>
              <a:t> Amazon Rekognition also provides highly accurate facial analysis and facial search capabilities that you can use to detect, analyze, and compare faces for a wide variety of user verification, people counting, and public safety use cases.</a:t>
            </a:r>
          </a:p>
          <a:p>
            <a:pPr algn="just">
              <a:lnSpc>
                <a:spcPct val="150000"/>
              </a:lnSpc>
              <a:buFont typeface="Wingdings" pitchFamily="2" charset="2"/>
              <a:buChar char="Ø"/>
            </a:pPr>
            <a:r>
              <a:rPr lang="en-US" sz="2000" dirty="0" smtClean="0"/>
              <a:t> </a:t>
            </a:r>
            <a:r>
              <a:rPr lang="en-US" sz="2000" dirty="0" smtClean="0">
                <a:latin typeface="Times New Roman" pitchFamily="18" charset="0"/>
                <a:cs typeface="Times New Roman" pitchFamily="18" charset="0"/>
              </a:rPr>
              <a:t>Rekognition Image is an image recognition </a:t>
            </a:r>
          </a:p>
          <a:p>
            <a:pPr algn="just">
              <a:lnSpc>
                <a:spcPct val="150000"/>
              </a:lnSpc>
            </a:pPr>
            <a:r>
              <a:rPr lang="en-US" sz="2000" dirty="0" smtClean="0">
                <a:latin typeface="Times New Roman" pitchFamily="18" charset="0"/>
                <a:cs typeface="Times New Roman" pitchFamily="18" charset="0"/>
              </a:rPr>
              <a:t> service that detects objects, scenes, and faces; </a:t>
            </a:r>
          </a:p>
          <a:p>
            <a:pPr algn="just">
              <a:lnSpc>
                <a:spcPct val="150000"/>
              </a:lnSpc>
            </a:pPr>
            <a:r>
              <a:rPr lang="en-US" sz="2000" dirty="0" smtClean="0">
                <a:latin typeface="Times New Roman" pitchFamily="18" charset="0"/>
                <a:cs typeface="Times New Roman" pitchFamily="18" charset="0"/>
              </a:rPr>
              <a:t> extracts text; recognizes celebrities; and</a:t>
            </a:r>
          </a:p>
          <a:p>
            <a:pPr algn="just">
              <a:lnSpc>
                <a:spcPct val="150000"/>
              </a:lnSpc>
            </a:pPr>
            <a:r>
              <a:rPr lang="en-US" sz="2000" dirty="0" smtClean="0">
                <a:latin typeface="Times New Roman" pitchFamily="18" charset="0"/>
                <a:cs typeface="Times New Roman" pitchFamily="18" charset="0"/>
              </a:rPr>
              <a:t> identifies inappropriate content in images.</a:t>
            </a:r>
          </a:p>
          <a:p>
            <a:pPr algn="just">
              <a:lnSpc>
                <a:spcPct val="150000"/>
              </a:lnSpc>
            </a:pPr>
            <a:endParaRPr lang="en-US" sz="2000" dirty="0">
              <a:latin typeface="Times New Roman" pitchFamily="18" charset="0"/>
              <a:cs typeface="Times New Roman" pitchFamily="18" charset="0"/>
            </a:endParaRPr>
          </a:p>
        </p:txBody>
      </p:sp>
      <p:pic>
        <p:nvPicPr>
          <p:cNvPr id="6" name="Picture 5" descr="AWS REK.png"/>
          <p:cNvPicPr>
            <a:picLocks noChangeAspect="1"/>
          </p:cNvPicPr>
          <p:nvPr/>
        </p:nvPicPr>
        <p:blipFill>
          <a:blip r:embed="rId2"/>
          <a:stretch>
            <a:fillRect/>
          </a:stretch>
        </p:blipFill>
        <p:spPr>
          <a:xfrm>
            <a:off x="5357802" y="4282440"/>
            <a:ext cx="3786198" cy="2575560"/>
          </a:xfrm>
          <a:prstGeom prst="rect">
            <a:avLst/>
          </a:prstGeom>
        </p:spPr>
      </p:pic>
    </p:spTree>
  </p:cSld>
  <p:clrMapOvr>
    <a:masterClrMapping/>
  </p:clrMapOvr>
  <p:transition spd="slow">
    <p:newsfla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83106"/>
            <a:ext cx="8839200"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457200" algn="l"/>
              </a:tabLst>
            </a:pPr>
            <a:r>
              <a:rPr kumimoji="0" lang="en-US" sz="2000" b="0" i="0" u="none" strike="noStrike" cap="none" normalizeH="0" baseline="0" dirty="0" smtClean="0">
                <a:ln>
                  <a:noFill/>
                </a:ln>
                <a:solidFill>
                  <a:srgbClr val="232F3E"/>
                </a:solidFill>
                <a:effectLst/>
                <a:latin typeface="Times New Roman" pitchFamily="18" charset="0"/>
                <a:ea typeface="Times New Roman" pitchFamily="18" charset="0"/>
                <a:cs typeface="Times New Roman" pitchFamily="18" charset="0"/>
              </a:rPr>
              <a:t>Amazon Rekognition returns the following facial attributes for each face detected, along with a bounding box and confidence score for each attribute:</a:t>
            </a:r>
          </a:p>
          <a:p>
            <a:pPr marL="0" marR="0" lvl="0" indent="0" algn="just" defTabSz="914400" rtl="0" eaLnBrk="0" fontAlgn="base" latinLnBrk="0" hangingPunct="0">
              <a:lnSpc>
                <a:spcPct val="150000"/>
              </a:lnSpc>
              <a:spcBef>
                <a:spcPct val="0"/>
              </a:spcBef>
              <a:spcAft>
                <a:spcPct val="0"/>
              </a:spcAft>
              <a:buClrTx/>
              <a:buSzTx/>
              <a:buFont typeface="Arial" pitchFamily="34" charset="0"/>
              <a:buChar char="•"/>
              <a:tabLst>
                <a:tab pos="457200" algn="l"/>
              </a:tabLst>
            </a:pPr>
            <a:r>
              <a:rPr kumimoji="0" lang="en-US" sz="2000" b="0" i="0" u="none" strike="noStrike" cap="none" normalizeH="0" baseline="0" dirty="0" smtClean="0">
                <a:ln>
                  <a:noFill/>
                </a:ln>
                <a:solidFill>
                  <a:srgbClr val="232F3E"/>
                </a:solidFill>
                <a:effectLst/>
                <a:latin typeface="Times New Roman" pitchFamily="18" charset="0"/>
                <a:ea typeface="Times New Roman" pitchFamily="18" charset="0"/>
                <a:cs typeface="Times New Roman" pitchFamily="18" charset="0"/>
              </a:rPr>
              <a:t>Gender</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sz="2000" b="0" i="0" u="none" strike="noStrike" cap="none" normalizeH="0" baseline="0" dirty="0" smtClean="0">
                <a:ln>
                  <a:noFill/>
                </a:ln>
                <a:solidFill>
                  <a:srgbClr val="232F3E"/>
                </a:solidFill>
                <a:effectLst/>
                <a:latin typeface="Times New Roman" pitchFamily="18" charset="0"/>
                <a:ea typeface="Times New Roman" pitchFamily="18" charset="0"/>
                <a:cs typeface="Times New Roman" pitchFamily="18" charset="0"/>
              </a:rPr>
              <a:t>Smile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sz="2000" b="0" i="0" u="none" strike="noStrike" cap="none" normalizeH="0" baseline="0" dirty="0" smtClean="0">
                <a:ln>
                  <a:noFill/>
                </a:ln>
                <a:solidFill>
                  <a:srgbClr val="232F3E"/>
                </a:solidFill>
                <a:effectLst/>
                <a:latin typeface="Times New Roman" pitchFamily="18" charset="0"/>
                <a:ea typeface="Times New Roman" pitchFamily="18" charset="0"/>
                <a:cs typeface="Times New Roman" pitchFamily="18" charset="0"/>
              </a:rPr>
              <a:t>Emotions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sz="2000" b="0" i="0" u="none" strike="noStrike" cap="none" normalizeH="0" baseline="0" dirty="0" smtClean="0">
                <a:ln>
                  <a:noFill/>
                </a:ln>
                <a:solidFill>
                  <a:srgbClr val="232F3E"/>
                </a:solidFill>
                <a:effectLst/>
                <a:latin typeface="Times New Roman" pitchFamily="18" charset="0"/>
                <a:ea typeface="Times New Roman" pitchFamily="18" charset="0"/>
                <a:cs typeface="Times New Roman" pitchFamily="18" charset="0"/>
              </a:rPr>
              <a:t>Eyeglasses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sz="2000" b="0" i="0" u="none" strike="noStrike" cap="none" normalizeH="0" baseline="0" dirty="0" smtClean="0">
                <a:ln>
                  <a:noFill/>
                </a:ln>
                <a:solidFill>
                  <a:srgbClr val="232F3E"/>
                </a:solidFill>
                <a:effectLst/>
                <a:latin typeface="Times New Roman" pitchFamily="18" charset="0"/>
                <a:ea typeface="Times New Roman" pitchFamily="18" charset="0"/>
                <a:cs typeface="Times New Roman" pitchFamily="18" charset="0"/>
              </a:rPr>
              <a:t>Sunglasses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sz="2000" b="0" i="0" u="none" strike="noStrike" cap="none" normalizeH="0" baseline="0" dirty="0" smtClean="0">
                <a:ln>
                  <a:noFill/>
                </a:ln>
                <a:solidFill>
                  <a:srgbClr val="232F3E"/>
                </a:solidFill>
                <a:effectLst/>
                <a:latin typeface="Times New Roman" pitchFamily="18" charset="0"/>
                <a:ea typeface="Times New Roman" pitchFamily="18" charset="0"/>
                <a:cs typeface="Times New Roman" pitchFamily="18" charset="0"/>
              </a:rPr>
              <a:t>Eyes open</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sz="2000" b="0" i="0" u="none" strike="noStrike" cap="none" normalizeH="0" baseline="0" dirty="0" smtClean="0">
                <a:ln>
                  <a:noFill/>
                </a:ln>
                <a:solidFill>
                  <a:srgbClr val="232F3E"/>
                </a:solidFill>
                <a:effectLst/>
                <a:latin typeface="Times New Roman" pitchFamily="18" charset="0"/>
                <a:ea typeface="Times New Roman" pitchFamily="18" charset="0"/>
                <a:cs typeface="Times New Roman" pitchFamily="18" charset="0"/>
              </a:rPr>
              <a:t>Mouth open</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sz="2000" b="0" i="0" u="none" strike="noStrike" cap="none" normalizeH="0" baseline="0" dirty="0" smtClean="0">
                <a:ln>
                  <a:noFill/>
                </a:ln>
                <a:solidFill>
                  <a:srgbClr val="232F3E"/>
                </a:solidFill>
                <a:effectLst/>
                <a:latin typeface="Times New Roman" pitchFamily="18" charset="0"/>
                <a:ea typeface="Times New Roman" pitchFamily="18" charset="0"/>
                <a:cs typeface="Times New Roman" pitchFamily="18" charset="0"/>
              </a:rPr>
              <a:t>Mustache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sz="2000" b="0" i="0" u="none" strike="noStrike" cap="none" normalizeH="0" baseline="0" dirty="0" smtClean="0">
                <a:ln>
                  <a:noFill/>
                </a:ln>
                <a:solidFill>
                  <a:srgbClr val="232F3E"/>
                </a:solidFill>
                <a:effectLst/>
                <a:latin typeface="Times New Roman" pitchFamily="18" charset="0"/>
                <a:ea typeface="Times New Roman" pitchFamily="18" charset="0"/>
                <a:cs typeface="Times New Roman" pitchFamily="18" charset="0"/>
              </a:rPr>
              <a:t>Beard</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sz="2000" b="0" i="0" u="none" strike="noStrike" cap="none" normalizeH="0" baseline="0" dirty="0" smtClean="0">
                <a:ln>
                  <a:noFill/>
                </a:ln>
                <a:solidFill>
                  <a:srgbClr val="232F3E"/>
                </a:solidFill>
                <a:effectLst/>
                <a:latin typeface="Times New Roman" pitchFamily="18" charset="0"/>
                <a:ea typeface="Times New Roman" pitchFamily="18" charset="0"/>
                <a:cs typeface="Times New Roman" pitchFamily="18" charset="0"/>
              </a:rPr>
              <a:t>Pose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sz="2000" b="0" i="0" u="none" strike="noStrike" cap="none" normalizeH="0" baseline="0" dirty="0" smtClean="0">
                <a:ln>
                  <a:noFill/>
                </a:ln>
                <a:solidFill>
                  <a:srgbClr val="232F3E"/>
                </a:solidFill>
                <a:effectLst/>
                <a:latin typeface="Times New Roman" pitchFamily="18" charset="0"/>
                <a:ea typeface="Times New Roman" pitchFamily="18" charset="0"/>
                <a:cs typeface="Times New Roman" pitchFamily="18" charset="0"/>
              </a:rPr>
              <a:t>Quality</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sz="2000" b="0" i="0" u="none" strike="noStrike" cap="none" normalizeH="0" baseline="0" dirty="0" smtClean="0">
                <a:ln>
                  <a:noFill/>
                </a:ln>
                <a:solidFill>
                  <a:srgbClr val="232F3E"/>
                </a:solidFill>
                <a:effectLst/>
                <a:latin typeface="Times New Roman" pitchFamily="18" charset="0"/>
                <a:ea typeface="Times New Roman" pitchFamily="18" charset="0"/>
                <a:cs typeface="Times New Roman" pitchFamily="18" charset="0"/>
              </a:rPr>
              <a:t>Face landmarks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3" name="Picture 2" descr="AWS REK.png"/>
          <p:cNvPicPr>
            <a:picLocks noChangeAspect="1"/>
          </p:cNvPicPr>
          <p:nvPr/>
        </p:nvPicPr>
        <p:blipFill>
          <a:blip r:embed="rId3"/>
          <a:stretch>
            <a:fillRect/>
          </a:stretch>
        </p:blipFill>
        <p:spPr>
          <a:xfrm>
            <a:off x="5357802" y="4282440"/>
            <a:ext cx="3786198" cy="2575560"/>
          </a:xfrm>
          <a:prstGeom prst="rect">
            <a:avLst/>
          </a:prstGeom>
        </p:spPr>
      </p:pic>
    </p:spTree>
  </p:cSld>
  <p:clrMapOvr>
    <a:masterClrMapping/>
  </p:clrMapOvr>
  <p:transition spd="slow">
    <p:newsfla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85784" y="752089"/>
            <a:ext cx="8572496" cy="5115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457200" algn="l"/>
              </a:tabLst>
            </a:pPr>
            <a:r>
              <a:rPr lang="en-US" sz="2000" dirty="0" smtClean="0">
                <a:solidFill>
                  <a:srgbClr val="232F3E"/>
                </a:solidFill>
                <a:latin typeface="Times New Roman" pitchFamily="18" charset="0"/>
                <a:ea typeface="Times New Roman" pitchFamily="18" charset="0"/>
                <a:cs typeface="Times New Roman" pitchFamily="18" charset="0"/>
              </a:rPr>
              <a:t>From all these fa</a:t>
            </a:r>
            <a:r>
              <a:rPr kumimoji="0" lang="en-US" sz="2000" b="0" i="0" u="none" strike="noStrike" cap="none" normalizeH="0" baseline="0" dirty="0" smtClean="0">
                <a:ln>
                  <a:noFill/>
                </a:ln>
                <a:solidFill>
                  <a:srgbClr val="232F3E"/>
                </a:solidFill>
                <a:effectLst/>
                <a:latin typeface="Times New Roman" pitchFamily="18" charset="0"/>
                <a:ea typeface="Times New Roman" pitchFamily="18" charset="0"/>
                <a:cs typeface="Times New Roman" pitchFamily="18" charset="0"/>
              </a:rPr>
              <a:t>cial attributes</a:t>
            </a:r>
            <a:r>
              <a:rPr kumimoji="0" lang="en-US" sz="2000" b="0" i="0" u="none" strike="noStrike" cap="none" normalizeH="0" dirty="0" smtClean="0">
                <a:ln>
                  <a:noFill/>
                </a:ln>
                <a:solidFill>
                  <a:srgbClr val="232F3E"/>
                </a:solidFill>
                <a:effectLst/>
                <a:latin typeface="Times New Roman" pitchFamily="18" charset="0"/>
                <a:ea typeface="Times New Roman" pitchFamily="18" charset="0"/>
                <a:cs typeface="Times New Roman" pitchFamily="18" charset="0"/>
              </a:rPr>
              <a:t> we need only emotion attribute to detect emotions</a:t>
            </a:r>
          </a:p>
          <a:p>
            <a:pPr algn="just" fontAlgn="base">
              <a:lnSpc>
                <a:spcPct val="150000"/>
              </a:lnSpc>
              <a:spcBef>
                <a:spcPct val="0"/>
              </a:spcBef>
              <a:spcAft>
                <a:spcPct val="0"/>
              </a:spcAft>
              <a:tabLst>
                <a:tab pos="457200" algn="l"/>
              </a:tabLst>
            </a:pPr>
            <a:r>
              <a:rPr lang="en-US" sz="2000" dirty="0" smtClean="0">
                <a:latin typeface="Times New Roman" pitchFamily="18" charset="0"/>
                <a:cs typeface="Times New Roman" pitchFamily="18" charset="0"/>
              </a:rPr>
              <a:t>The seven universally classified emotions are </a:t>
            </a:r>
          </a:p>
          <a:p>
            <a:pPr marL="457200" indent="-457200" algn="just" fontAlgn="base">
              <a:lnSpc>
                <a:spcPct val="150000"/>
              </a:lnSpc>
              <a:spcBef>
                <a:spcPct val="0"/>
              </a:spcBef>
              <a:spcAft>
                <a:spcPct val="0"/>
              </a:spcAft>
              <a:buFont typeface="+mj-lt"/>
              <a:buAutoNum type="arabicPeriod"/>
              <a:tabLst>
                <a:tab pos="457200" algn="l"/>
              </a:tabLst>
            </a:pPr>
            <a:r>
              <a:rPr lang="en-US" sz="2000" dirty="0" smtClean="0">
                <a:latin typeface="Times New Roman" pitchFamily="18" charset="0"/>
                <a:cs typeface="Times New Roman" pitchFamily="18" charset="0"/>
              </a:rPr>
              <a:t>Happy</a:t>
            </a:r>
          </a:p>
          <a:p>
            <a:pPr marL="457200" indent="-457200" algn="just" fontAlgn="base">
              <a:lnSpc>
                <a:spcPct val="150000"/>
              </a:lnSpc>
              <a:spcBef>
                <a:spcPct val="0"/>
              </a:spcBef>
              <a:spcAft>
                <a:spcPct val="0"/>
              </a:spcAft>
              <a:buFont typeface="+mj-lt"/>
              <a:buAutoNum type="arabicPeriod"/>
              <a:tabLst>
                <a:tab pos="457200" algn="l"/>
              </a:tabLst>
            </a:pPr>
            <a:r>
              <a:rPr lang="en-US" sz="2000" dirty="0" smtClean="0">
                <a:latin typeface="Times New Roman" pitchFamily="18" charset="0"/>
                <a:cs typeface="Times New Roman" pitchFamily="18" charset="0"/>
              </a:rPr>
              <a:t>Sad</a:t>
            </a:r>
          </a:p>
          <a:p>
            <a:pPr marL="457200" indent="-457200" algn="just" fontAlgn="base">
              <a:lnSpc>
                <a:spcPct val="150000"/>
              </a:lnSpc>
              <a:spcBef>
                <a:spcPct val="0"/>
              </a:spcBef>
              <a:spcAft>
                <a:spcPct val="0"/>
              </a:spcAft>
              <a:buFont typeface="+mj-lt"/>
              <a:buAutoNum type="arabicPeriod"/>
              <a:tabLst>
                <a:tab pos="457200" algn="l"/>
              </a:tabLst>
            </a:pPr>
            <a:r>
              <a:rPr lang="en-US" sz="2000" dirty="0" smtClean="0">
                <a:latin typeface="Times New Roman" pitchFamily="18" charset="0"/>
                <a:cs typeface="Times New Roman" pitchFamily="18" charset="0"/>
              </a:rPr>
              <a:t>Anger</a:t>
            </a:r>
          </a:p>
          <a:p>
            <a:pPr marL="457200" indent="-457200" algn="just" fontAlgn="base">
              <a:lnSpc>
                <a:spcPct val="150000"/>
              </a:lnSpc>
              <a:spcBef>
                <a:spcPct val="0"/>
              </a:spcBef>
              <a:spcAft>
                <a:spcPct val="0"/>
              </a:spcAft>
              <a:buFont typeface="+mj-lt"/>
              <a:buAutoNum type="arabicPeriod"/>
              <a:tabLst>
                <a:tab pos="457200" algn="l"/>
              </a:tabLst>
            </a:pPr>
            <a:r>
              <a:rPr lang="en-US" sz="2000" dirty="0" smtClean="0">
                <a:latin typeface="Times New Roman" pitchFamily="18" charset="0"/>
                <a:cs typeface="Times New Roman" pitchFamily="18" charset="0"/>
              </a:rPr>
              <a:t>Disgust</a:t>
            </a:r>
          </a:p>
          <a:p>
            <a:pPr marL="457200" indent="-457200" algn="just" fontAlgn="base">
              <a:lnSpc>
                <a:spcPct val="150000"/>
              </a:lnSpc>
              <a:spcBef>
                <a:spcPct val="0"/>
              </a:spcBef>
              <a:spcAft>
                <a:spcPct val="0"/>
              </a:spcAft>
              <a:buFont typeface="+mj-lt"/>
              <a:buAutoNum type="arabicPeriod"/>
              <a:tabLst>
                <a:tab pos="457200" algn="l"/>
              </a:tabLst>
            </a:pPr>
            <a:r>
              <a:rPr lang="en-US" sz="2000" dirty="0" smtClean="0">
                <a:latin typeface="Times New Roman" pitchFamily="18" charset="0"/>
                <a:cs typeface="Times New Roman" pitchFamily="18" charset="0"/>
              </a:rPr>
              <a:t>Fear</a:t>
            </a:r>
          </a:p>
          <a:p>
            <a:pPr marL="457200" indent="-457200" algn="just" fontAlgn="base">
              <a:lnSpc>
                <a:spcPct val="150000"/>
              </a:lnSpc>
              <a:spcBef>
                <a:spcPct val="0"/>
              </a:spcBef>
              <a:spcAft>
                <a:spcPct val="0"/>
              </a:spcAft>
              <a:buFont typeface="+mj-lt"/>
              <a:buAutoNum type="arabicPeriod"/>
              <a:tabLst>
                <a:tab pos="457200" algn="l"/>
              </a:tabLst>
            </a:pPr>
            <a:r>
              <a:rPr lang="en-US" sz="2000" dirty="0" smtClean="0">
                <a:latin typeface="Times New Roman" pitchFamily="18" charset="0"/>
                <a:cs typeface="Times New Roman" pitchFamily="18" charset="0"/>
              </a:rPr>
              <a:t>Surprise </a:t>
            </a:r>
          </a:p>
          <a:p>
            <a:pPr marL="457200" indent="-457200" algn="just" fontAlgn="base">
              <a:lnSpc>
                <a:spcPct val="150000"/>
              </a:lnSpc>
              <a:spcBef>
                <a:spcPct val="0"/>
              </a:spcBef>
              <a:spcAft>
                <a:spcPct val="0"/>
              </a:spcAft>
              <a:buFont typeface="+mj-lt"/>
              <a:buAutoNum type="arabicPeriod"/>
              <a:tabLst>
                <a:tab pos="457200" algn="l"/>
              </a:tabLst>
            </a:pPr>
            <a:r>
              <a:rPr lang="en-US" sz="2000" dirty="0" smtClean="0">
                <a:latin typeface="Times New Roman" pitchFamily="18" charset="0"/>
                <a:cs typeface="Times New Roman" pitchFamily="18" charset="0"/>
              </a:rPr>
              <a:t>Neutral</a:t>
            </a:r>
          </a:p>
          <a:p>
            <a:pPr marL="457200" indent="-457200" algn="just" fontAlgn="base">
              <a:lnSpc>
                <a:spcPct val="150000"/>
              </a:lnSpc>
              <a:spcBef>
                <a:spcPct val="0"/>
              </a:spcBef>
              <a:spcAft>
                <a:spcPct val="0"/>
              </a:spcAft>
              <a:tabLst>
                <a:tab pos="457200" algn="l"/>
              </a:tabLst>
            </a:pPr>
            <a:endParaRPr lang="en-US" sz="2000" dirty="0" smtClean="0">
              <a:latin typeface="Times New Roman" pitchFamily="18" charset="0"/>
              <a:cs typeface="Times New Roman" pitchFamily="18" charset="0"/>
            </a:endParaRPr>
          </a:p>
          <a:p>
            <a:pPr marL="0" marR="0" lvl="0" indent="0" algn="just" defTabSz="914400" rtl="0" eaLnBrk="1" fontAlgn="base" latinLnBrk="0" hangingPunct="1">
              <a:lnSpc>
                <a:spcPct val="150000"/>
              </a:lnSpc>
              <a:spcBef>
                <a:spcPct val="0"/>
              </a:spcBef>
              <a:spcAft>
                <a:spcPct val="0"/>
              </a:spcAft>
              <a:buClrTx/>
              <a:buSzTx/>
              <a:buFontTx/>
              <a:buNone/>
              <a:tabLst>
                <a:tab pos="457200" algn="l"/>
              </a:tabLst>
            </a:pPr>
            <a:endParaRPr kumimoji="0" lang="en-US" sz="2000" b="0" i="0" u="none" strike="noStrike" cap="none" normalizeH="0" baseline="0" dirty="0" smtClean="0">
              <a:ln>
                <a:noFill/>
              </a:ln>
              <a:solidFill>
                <a:srgbClr val="232F3E"/>
              </a:solidFill>
              <a:effectLst/>
              <a:latin typeface="Times New Roman" pitchFamily="18" charset="0"/>
              <a:ea typeface="Times New Roman" pitchFamily="18" charset="0"/>
              <a:cs typeface="Times New Roman" pitchFamily="18" charset="0"/>
            </a:endParaRPr>
          </a:p>
        </p:txBody>
      </p:sp>
      <p:pic>
        <p:nvPicPr>
          <p:cNvPr id="1026" name="Picture 2" descr="C:\Users\Admin\Desktop\images.jpg"/>
          <p:cNvPicPr>
            <a:picLocks noChangeAspect="1" noChangeArrowheads="1"/>
          </p:cNvPicPr>
          <p:nvPr/>
        </p:nvPicPr>
        <p:blipFill>
          <a:blip r:embed="rId2"/>
          <a:srcRect/>
          <a:stretch>
            <a:fillRect/>
          </a:stretch>
        </p:blipFill>
        <p:spPr bwMode="auto">
          <a:xfrm>
            <a:off x="3071802" y="2000240"/>
            <a:ext cx="5000660" cy="3786214"/>
          </a:xfrm>
          <a:prstGeom prst="rect">
            <a:avLst/>
          </a:prstGeom>
          <a:noFill/>
        </p:spPr>
      </p:pic>
    </p:spTree>
  </p:cSld>
  <p:clrMapOvr>
    <a:masterClrMapping/>
  </p:clrMapOvr>
  <p:transition spd="slow">
    <p:newsfla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0166" y="142852"/>
            <a:ext cx="6215106" cy="646331"/>
          </a:xfrm>
          <a:prstGeom prst="rect">
            <a:avLst/>
          </a:prstGeom>
          <a:noFill/>
        </p:spPr>
        <p:txBody>
          <a:bodyPr wrap="square" rtlCol="0">
            <a:spAutoFit/>
          </a:bodyPr>
          <a:lstStyle/>
          <a:p>
            <a:pPr algn="ctr"/>
            <a:r>
              <a:rPr lang="en-US" sz="3600" b="1" dirty="0" smtClean="0">
                <a:latin typeface="Times New Roman" pitchFamily="18" charset="0"/>
                <a:cs typeface="Times New Roman" pitchFamily="18" charset="0"/>
              </a:rPr>
              <a:t>Advantages  </a:t>
            </a:r>
            <a:endParaRPr lang="en-US" sz="3600" b="1" dirty="0">
              <a:latin typeface="Times New Roman" pitchFamily="18" charset="0"/>
              <a:cs typeface="Times New Roman" pitchFamily="18" charset="0"/>
            </a:endParaRPr>
          </a:p>
        </p:txBody>
      </p:sp>
      <p:sp>
        <p:nvSpPr>
          <p:cNvPr id="3" name="Rectangle 2"/>
          <p:cNvSpPr>
            <a:spLocks noChangeArrowheads="1"/>
          </p:cNvSpPr>
          <p:nvPr/>
        </p:nvSpPr>
        <p:spPr bwMode="auto">
          <a:xfrm>
            <a:off x="928662" y="1000108"/>
            <a:ext cx="7429552" cy="3323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 typeface="Wingdings" pitchFamily="2" charset="2"/>
              <a:buChar char="ü"/>
              <a:tabLst>
                <a:tab pos="457200" algn="l"/>
              </a:tabLst>
            </a:pPr>
            <a:r>
              <a:rPr lang="en-IN" sz="2000" dirty="0" smtClean="0">
                <a:solidFill>
                  <a:srgbClr val="232F3E"/>
                </a:solidFill>
                <a:latin typeface="Times New Roman" pitchFamily="18" charset="0"/>
                <a:cs typeface="Times New Roman" pitchFamily="18" charset="0"/>
              </a:rPr>
              <a:t>User friendly</a:t>
            </a:r>
          </a:p>
          <a:p>
            <a:pPr marL="0" marR="0" lvl="0" indent="0" algn="just" defTabSz="914400" rtl="0" eaLnBrk="1" fontAlgn="base" latinLnBrk="0" hangingPunct="1">
              <a:lnSpc>
                <a:spcPct val="150000"/>
              </a:lnSpc>
              <a:spcBef>
                <a:spcPct val="0"/>
              </a:spcBef>
              <a:spcAft>
                <a:spcPct val="0"/>
              </a:spcAft>
              <a:buClrTx/>
              <a:buSzTx/>
              <a:buFont typeface="Wingdings" pitchFamily="2" charset="2"/>
              <a:buChar char="ü"/>
              <a:tabLst>
                <a:tab pos="457200" algn="l"/>
              </a:tabLst>
            </a:pPr>
            <a:r>
              <a:rPr lang="en-IN" sz="2000" dirty="0" smtClean="0">
                <a:solidFill>
                  <a:srgbClr val="232F3E"/>
                </a:solidFill>
                <a:latin typeface="Times New Roman" pitchFamily="18" charset="0"/>
                <a:cs typeface="Times New Roman" pitchFamily="18" charset="0"/>
              </a:rPr>
              <a:t>To reveal from stress</a:t>
            </a:r>
          </a:p>
          <a:p>
            <a:pPr algn="just" fontAlgn="base">
              <a:lnSpc>
                <a:spcPct val="150000"/>
              </a:lnSpc>
              <a:spcBef>
                <a:spcPct val="0"/>
              </a:spcBef>
              <a:spcAft>
                <a:spcPct val="0"/>
              </a:spcAft>
              <a:buFont typeface="Wingdings" pitchFamily="2" charset="2"/>
              <a:buChar char="ü"/>
              <a:tabLst>
                <a:tab pos="457200" algn="l"/>
              </a:tabLst>
            </a:pPr>
            <a:r>
              <a:rPr lang="en-IN" sz="2000" dirty="0" smtClean="0">
                <a:latin typeface="Times New Roman" pitchFamily="18" charset="0"/>
                <a:cs typeface="Times New Roman" pitchFamily="18" charset="0"/>
              </a:rPr>
              <a:t>Based On Facial Expressions</a:t>
            </a:r>
          </a:p>
          <a:p>
            <a:pPr algn="just" fontAlgn="base">
              <a:lnSpc>
                <a:spcPct val="150000"/>
              </a:lnSpc>
              <a:spcBef>
                <a:spcPct val="0"/>
              </a:spcBef>
              <a:spcAft>
                <a:spcPct val="0"/>
              </a:spcAft>
              <a:buFont typeface="Wingdings" pitchFamily="2" charset="2"/>
              <a:buChar char="ü"/>
              <a:tabLst>
                <a:tab pos="457200" algn="l"/>
              </a:tabLst>
            </a:pPr>
            <a:r>
              <a:rPr lang="en-IN" sz="2000" dirty="0" smtClean="0">
                <a:latin typeface="Times New Roman" pitchFamily="18" charset="0"/>
                <a:cs typeface="Times New Roman" pitchFamily="18" charset="0"/>
              </a:rPr>
              <a:t>Easy of use</a:t>
            </a:r>
          </a:p>
          <a:p>
            <a:pPr algn="just" fontAlgn="base">
              <a:lnSpc>
                <a:spcPct val="150000"/>
              </a:lnSpc>
              <a:spcBef>
                <a:spcPct val="0"/>
              </a:spcBef>
              <a:spcAft>
                <a:spcPct val="0"/>
              </a:spcAft>
              <a:buFont typeface="Wingdings" pitchFamily="2" charset="2"/>
              <a:buChar char="ü"/>
              <a:tabLst>
                <a:tab pos="457200" algn="l"/>
              </a:tabLst>
            </a:pPr>
            <a:r>
              <a:rPr lang="en-IN" sz="2000" dirty="0" smtClean="0">
                <a:latin typeface="Times New Roman" pitchFamily="18" charset="0"/>
                <a:cs typeface="Times New Roman" pitchFamily="18" charset="0"/>
              </a:rPr>
              <a:t>Mixed mood detection </a:t>
            </a:r>
          </a:p>
          <a:p>
            <a:pPr marL="0" marR="0" lvl="0" indent="0" algn="just" defTabSz="914400" rtl="0" eaLnBrk="1" fontAlgn="base" latinLnBrk="0" hangingPunct="1">
              <a:lnSpc>
                <a:spcPct val="150000"/>
              </a:lnSpc>
              <a:spcBef>
                <a:spcPct val="0"/>
              </a:spcBef>
              <a:spcAft>
                <a:spcPct val="0"/>
              </a:spcAft>
              <a:buClrTx/>
              <a:buSzTx/>
              <a:buFont typeface="Wingdings" pitchFamily="2" charset="2"/>
              <a:buChar char="ü"/>
              <a:tabLst>
                <a:tab pos="457200" algn="l"/>
              </a:tabLst>
            </a:pPr>
            <a:r>
              <a:rPr lang="en-IN" sz="2000" dirty="0" smtClean="0">
                <a:solidFill>
                  <a:schemeClr val="tx1">
                    <a:lumMod val="95000"/>
                    <a:lumOff val="5000"/>
                  </a:schemeClr>
                </a:solidFill>
                <a:latin typeface="Times New Roman" pitchFamily="18" charset="0"/>
                <a:cs typeface="Times New Roman" pitchFamily="18" charset="0"/>
              </a:rPr>
              <a:t>Reduced computational time</a:t>
            </a:r>
          </a:p>
          <a:p>
            <a:pPr algn="just" fontAlgn="base">
              <a:lnSpc>
                <a:spcPct val="150000"/>
              </a:lnSpc>
              <a:spcBef>
                <a:spcPct val="0"/>
              </a:spcBef>
              <a:spcAft>
                <a:spcPct val="0"/>
              </a:spcAft>
              <a:buFont typeface="Wingdings" pitchFamily="2" charset="2"/>
              <a:buChar char="ü"/>
              <a:tabLst>
                <a:tab pos="457200" algn="l"/>
              </a:tabLst>
            </a:pPr>
            <a:r>
              <a:rPr lang="en-IN" sz="2000" dirty="0" smtClean="0">
                <a:latin typeface="Times New Roman" pitchFamily="18" charset="0"/>
                <a:cs typeface="Times New Roman" pitchFamily="18" charset="0"/>
              </a:rPr>
              <a:t>Web Application</a:t>
            </a:r>
          </a:p>
        </p:txBody>
      </p:sp>
    </p:spTree>
  </p:cSld>
  <p:clrMapOvr>
    <a:masterClrMapping/>
  </p:clrMapOvr>
  <p:transition spd="slow">
    <p:newsfla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0166" y="142852"/>
            <a:ext cx="6215106" cy="646331"/>
          </a:xfrm>
          <a:prstGeom prst="rect">
            <a:avLst/>
          </a:prstGeom>
          <a:noFill/>
        </p:spPr>
        <p:txBody>
          <a:bodyPr wrap="square" rtlCol="0">
            <a:spAutoFit/>
          </a:bodyPr>
          <a:lstStyle/>
          <a:p>
            <a:pPr algn="ctr"/>
            <a:r>
              <a:rPr lang="en-US" sz="3600" b="1" dirty="0" smtClean="0">
                <a:latin typeface="Times New Roman" pitchFamily="18" charset="0"/>
                <a:cs typeface="Times New Roman" pitchFamily="18" charset="0"/>
              </a:rPr>
              <a:t>Limitations  </a:t>
            </a:r>
            <a:endParaRPr lang="en-US" sz="3600" b="1" dirty="0">
              <a:latin typeface="Times New Roman" pitchFamily="18" charset="0"/>
              <a:cs typeface="Times New Roman" pitchFamily="18" charset="0"/>
            </a:endParaRPr>
          </a:p>
        </p:txBody>
      </p:sp>
      <p:sp>
        <p:nvSpPr>
          <p:cNvPr id="3" name="Rectangle 2"/>
          <p:cNvSpPr>
            <a:spLocks noChangeArrowheads="1"/>
          </p:cNvSpPr>
          <p:nvPr/>
        </p:nvSpPr>
        <p:spPr bwMode="auto">
          <a:xfrm>
            <a:off x="1285852" y="1428736"/>
            <a:ext cx="6643734"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200000"/>
              </a:lnSpc>
              <a:spcBef>
                <a:spcPct val="0"/>
              </a:spcBef>
              <a:spcAft>
                <a:spcPct val="0"/>
              </a:spcAft>
              <a:buClrTx/>
              <a:buSzTx/>
              <a:buFont typeface="Wingdings" pitchFamily="2" charset="2"/>
              <a:buChar char="ü"/>
              <a:tabLst>
                <a:tab pos="457200" algn="l"/>
              </a:tabLst>
            </a:pPr>
            <a:r>
              <a:rPr kumimoji="0" lang="en-US" sz="2000" b="0" i="0" u="none" strike="noStrike" cap="none" normalizeH="0" baseline="0" dirty="0" smtClean="0">
                <a:ln>
                  <a:noFill/>
                </a:ln>
                <a:solidFill>
                  <a:srgbClr val="232F3E"/>
                </a:solidFill>
                <a:effectLst/>
                <a:latin typeface="Times New Roman" pitchFamily="18" charset="0"/>
                <a:ea typeface="Times New Roman" pitchFamily="18" charset="0"/>
                <a:cs typeface="Times New Roman" pitchFamily="18" charset="0"/>
              </a:rPr>
              <a:t>Shuffled</a:t>
            </a:r>
            <a:r>
              <a:rPr kumimoji="0" lang="en-US" sz="2000" b="0" i="0" u="none" strike="noStrike" cap="none" normalizeH="0" dirty="0" smtClean="0">
                <a:ln>
                  <a:noFill/>
                </a:ln>
                <a:solidFill>
                  <a:srgbClr val="232F3E"/>
                </a:solidFill>
                <a:effectLst/>
                <a:latin typeface="Times New Roman" pitchFamily="18" charset="0"/>
                <a:ea typeface="Times New Roman" pitchFamily="18" charset="0"/>
                <a:cs typeface="Times New Roman" pitchFamily="18" charset="0"/>
              </a:rPr>
              <a:t> songs may not match the mood of the user.</a:t>
            </a:r>
          </a:p>
          <a:p>
            <a:pPr marL="0" marR="0" lvl="0" indent="0" algn="just" defTabSz="914400" rtl="0" eaLnBrk="1" fontAlgn="base" latinLnBrk="0" hangingPunct="1">
              <a:lnSpc>
                <a:spcPct val="200000"/>
              </a:lnSpc>
              <a:spcBef>
                <a:spcPct val="0"/>
              </a:spcBef>
              <a:spcAft>
                <a:spcPct val="0"/>
              </a:spcAft>
              <a:buClrTx/>
              <a:buSzTx/>
              <a:buFont typeface="Wingdings" pitchFamily="2" charset="2"/>
              <a:buChar char="ü"/>
              <a:tabLst>
                <a:tab pos="457200" algn="l"/>
              </a:tabLst>
            </a:pPr>
            <a:r>
              <a:rPr lang="en-US" sz="2000" baseline="0" dirty="0" smtClean="0">
                <a:solidFill>
                  <a:srgbClr val="232F3E"/>
                </a:solidFill>
                <a:latin typeface="Times New Roman" pitchFamily="18" charset="0"/>
                <a:ea typeface="Times New Roman" pitchFamily="18" charset="0"/>
                <a:cs typeface="Times New Roman" pitchFamily="18" charset="0"/>
              </a:rPr>
              <a:t>Time</a:t>
            </a:r>
            <a:r>
              <a:rPr lang="en-US" sz="2000" dirty="0" smtClean="0">
                <a:solidFill>
                  <a:srgbClr val="232F3E"/>
                </a:solidFill>
                <a:latin typeface="Times New Roman" pitchFamily="18" charset="0"/>
                <a:ea typeface="Times New Roman" pitchFamily="18" charset="0"/>
                <a:cs typeface="Times New Roman" pitchFamily="18" charset="0"/>
              </a:rPr>
              <a:t> consuming.</a:t>
            </a:r>
          </a:p>
          <a:p>
            <a:pPr marL="0" marR="0" lvl="0" indent="0" algn="just" defTabSz="914400" rtl="0" eaLnBrk="1" fontAlgn="base" latinLnBrk="0" hangingPunct="1">
              <a:lnSpc>
                <a:spcPct val="200000"/>
              </a:lnSpc>
              <a:spcBef>
                <a:spcPct val="0"/>
              </a:spcBef>
              <a:spcAft>
                <a:spcPct val="0"/>
              </a:spcAft>
              <a:buClrTx/>
              <a:buSzTx/>
              <a:buFont typeface="Wingdings" pitchFamily="2" charset="2"/>
              <a:buChar char="ü"/>
              <a:tabLst>
                <a:tab pos="457200" algn="l"/>
              </a:tabLst>
            </a:pPr>
            <a:r>
              <a:rPr lang="en-US" sz="2000" dirty="0" smtClean="0">
                <a:solidFill>
                  <a:srgbClr val="232F3E"/>
                </a:solidFill>
                <a:latin typeface="Times New Roman" pitchFamily="18" charset="0"/>
                <a:ea typeface="Times New Roman" pitchFamily="18" charset="0"/>
                <a:cs typeface="Times New Roman" pitchFamily="18" charset="0"/>
              </a:rPr>
              <a:t>Sensitive to lighting conditions.</a:t>
            </a:r>
          </a:p>
          <a:p>
            <a:pPr marL="0" marR="0" lvl="0" indent="0" algn="just" defTabSz="914400" rtl="0" eaLnBrk="1" fontAlgn="base" latinLnBrk="0" hangingPunct="1">
              <a:lnSpc>
                <a:spcPct val="100000"/>
              </a:lnSpc>
              <a:spcBef>
                <a:spcPct val="0"/>
              </a:spcBef>
              <a:spcAft>
                <a:spcPct val="0"/>
              </a:spcAft>
              <a:buClrTx/>
              <a:buSzTx/>
              <a:buFontTx/>
              <a:buNone/>
              <a:tabLst>
                <a:tab pos="457200" algn="l"/>
              </a:tabLst>
            </a:pPr>
            <a:endParaRPr kumimoji="0" lang="en-US" sz="2000" b="0" i="0" u="none" strike="noStrike" cap="none" normalizeH="0" baseline="0" dirty="0" smtClean="0">
              <a:ln>
                <a:noFill/>
              </a:ln>
              <a:solidFill>
                <a:srgbClr val="232F3E"/>
              </a:solidFill>
              <a:effectLst/>
              <a:latin typeface="Times New Roman" pitchFamily="18" charset="0"/>
              <a:ea typeface="Times New Roman" pitchFamily="18" charset="0"/>
              <a:cs typeface="Times New Roman" pitchFamily="18" charset="0"/>
            </a:endParaRPr>
          </a:p>
        </p:txBody>
      </p:sp>
    </p:spTree>
  </p:cSld>
  <p:clrMapOvr>
    <a:masterClrMapping/>
  </p:clrMapOvr>
  <p:transition spd="slow">
    <p:newsfla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764025"/>
            <a:ext cx="7858212" cy="3416320"/>
          </a:xfrm>
          <a:prstGeom prst="rect">
            <a:avLst/>
          </a:prstGeom>
          <a:noFill/>
        </p:spPr>
        <p:txBody>
          <a:bodyPr wrap="square" rtlCol="0">
            <a:spAutoFit/>
          </a:bodyPr>
          <a:lstStyle/>
          <a:p>
            <a:pPr marL="285750" indent="-285750">
              <a:lnSpc>
                <a:spcPct val="150000"/>
              </a:lnSpc>
            </a:pPr>
            <a:r>
              <a:rPr lang="en-IN" sz="2400" dirty="0" smtClean="0">
                <a:latin typeface="Times New Roman" pitchFamily="18" charset="0"/>
                <a:cs typeface="Times New Roman" pitchFamily="18" charset="0"/>
              </a:rPr>
              <a:t>                                                       </a:t>
            </a:r>
          </a:p>
          <a:p>
            <a:pPr marL="285750" indent="-285750">
              <a:lnSpc>
                <a:spcPct val="150000"/>
              </a:lnSpc>
            </a:pPr>
            <a:endParaRPr lang="en-IN" sz="2400" dirty="0" smtClean="0">
              <a:latin typeface="Times New Roman" pitchFamily="18" charset="0"/>
              <a:cs typeface="Times New Roman" pitchFamily="18" charset="0"/>
            </a:endParaRPr>
          </a:p>
          <a:p>
            <a:pPr marL="285750" indent="-285750">
              <a:lnSpc>
                <a:spcPct val="150000"/>
              </a:lnSpc>
              <a:buFont typeface="Wingdings" pitchFamily="2" charset="2"/>
              <a:buChar char="§"/>
            </a:pPr>
            <a:endParaRPr lang="en-IN" sz="2400" dirty="0" smtClean="0">
              <a:latin typeface="Times New Roman" pitchFamily="18" charset="0"/>
              <a:cs typeface="Times New Roman" pitchFamily="18" charset="0"/>
            </a:endParaRPr>
          </a:p>
          <a:p>
            <a:pPr marL="285750" indent="-285750">
              <a:lnSpc>
                <a:spcPct val="150000"/>
              </a:lnSpc>
              <a:buFont typeface="Wingdings" pitchFamily="2" charset="2"/>
              <a:buChar char="§"/>
            </a:pPr>
            <a:endParaRPr lang="en-IN" sz="2400" dirty="0" smtClean="0">
              <a:latin typeface="Times New Roman" pitchFamily="18" charset="0"/>
              <a:cs typeface="Times New Roman" pitchFamily="18" charset="0"/>
            </a:endParaRPr>
          </a:p>
          <a:p>
            <a:pPr marL="285750" indent="-285750">
              <a:lnSpc>
                <a:spcPct val="150000"/>
              </a:lnSpc>
              <a:buFont typeface="Wingdings" pitchFamily="2" charset="2"/>
              <a:buChar char="§"/>
            </a:pPr>
            <a:endParaRPr lang="en-IN" sz="2400" dirty="0" smtClean="0">
              <a:latin typeface="Times New Roman" pitchFamily="18" charset="0"/>
              <a:cs typeface="Times New Roman" pitchFamily="18" charset="0"/>
            </a:endParaRPr>
          </a:p>
          <a:p>
            <a:pPr marL="285750" indent="-285750">
              <a:lnSpc>
                <a:spcPct val="150000"/>
              </a:lnSpc>
            </a:pPr>
            <a:endParaRPr lang="en-US" sz="2400" dirty="0" smtClean="0">
              <a:latin typeface="Times New Roman" pitchFamily="18" charset="0"/>
              <a:cs typeface="Times New Roman" pitchFamily="18" charset="0"/>
            </a:endParaRPr>
          </a:p>
        </p:txBody>
      </p:sp>
      <p:sp>
        <p:nvSpPr>
          <p:cNvPr id="4" name="TextBox 3"/>
          <p:cNvSpPr txBox="1"/>
          <p:nvPr/>
        </p:nvSpPr>
        <p:spPr>
          <a:xfrm>
            <a:off x="1500166" y="142852"/>
            <a:ext cx="6215106" cy="646331"/>
          </a:xfrm>
          <a:prstGeom prst="rect">
            <a:avLst/>
          </a:prstGeom>
          <a:noFill/>
        </p:spPr>
        <p:txBody>
          <a:bodyPr wrap="square" rtlCol="0">
            <a:spAutoFit/>
          </a:bodyPr>
          <a:lstStyle/>
          <a:p>
            <a:pPr algn="ctr"/>
            <a:r>
              <a:rPr lang="en-US" sz="3600" b="1" dirty="0" smtClean="0">
                <a:latin typeface="Times New Roman" pitchFamily="18" charset="0"/>
                <a:cs typeface="Times New Roman" pitchFamily="18" charset="0"/>
              </a:rPr>
              <a:t>Future scope  </a:t>
            </a:r>
            <a:endParaRPr lang="en-US" sz="3600" b="1" dirty="0">
              <a:latin typeface="Times New Roman" pitchFamily="18" charset="0"/>
              <a:cs typeface="Times New Roman" pitchFamily="18" charset="0"/>
            </a:endParaRPr>
          </a:p>
        </p:txBody>
      </p:sp>
      <p:sp>
        <p:nvSpPr>
          <p:cNvPr id="5" name="Rectangle 4"/>
          <p:cNvSpPr>
            <a:spLocks noChangeArrowheads="1"/>
          </p:cNvSpPr>
          <p:nvPr/>
        </p:nvSpPr>
        <p:spPr bwMode="auto">
          <a:xfrm>
            <a:off x="642910" y="1428736"/>
            <a:ext cx="7929618"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 typeface="Wingdings" pitchFamily="2" charset="2"/>
              <a:buChar char="v"/>
              <a:tabLst>
                <a:tab pos="457200" algn="l"/>
              </a:tabLst>
            </a:pPr>
            <a:r>
              <a:rPr lang="en-US" sz="2000" dirty="0" smtClean="0">
                <a:solidFill>
                  <a:srgbClr val="232F3E"/>
                </a:solidFill>
                <a:latin typeface="Times New Roman" pitchFamily="18" charset="0"/>
                <a:ea typeface="Times New Roman" pitchFamily="18" charset="0"/>
                <a:cs typeface="Times New Roman" pitchFamily="18" charset="0"/>
              </a:rPr>
              <a:t> 	T</a:t>
            </a:r>
            <a:r>
              <a:rPr kumimoji="0" lang="en-US" sz="2000" b="0" i="0" u="none" strike="noStrike" cap="none" normalizeH="0" baseline="0" dirty="0" smtClean="0">
                <a:ln>
                  <a:noFill/>
                </a:ln>
                <a:solidFill>
                  <a:srgbClr val="232F3E"/>
                </a:solidFill>
                <a:effectLst/>
                <a:latin typeface="Times New Roman" pitchFamily="18" charset="0"/>
                <a:ea typeface="Times New Roman" pitchFamily="18" charset="0"/>
                <a:cs typeface="Times New Roman" pitchFamily="18" charset="0"/>
              </a:rPr>
              <a:t>he</a:t>
            </a:r>
            <a:r>
              <a:rPr kumimoji="0" lang="en-US" sz="2000" b="0" i="0" u="none" strike="noStrike" cap="none" normalizeH="0" dirty="0" smtClean="0">
                <a:ln>
                  <a:noFill/>
                </a:ln>
                <a:solidFill>
                  <a:srgbClr val="232F3E"/>
                </a:solidFill>
                <a:effectLst/>
                <a:latin typeface="Times New Roman" pitchFamily="18" charset="0"/>
                <a:ea typeface="Times New Roman" pitchFamily="18" charset="0"/>
                <a:cs typeface="Times New Roman" pitchFamily="18" charset="0"/>
              </a:rPr>
              <a:t> future scope in the system would to design a mechanism that would hel</a:t>
            </a:r>
            <a:r>
              <a:rPr lang="en-US" sz="2000" dirty="0" smtClean="0">
                <a:solidFill>
                  <a:srgbClr val="232F3E"/>
                </a:solidFill>
                <a:latin typeface="Times New Roman" pitchFamily="18" charset="0"/>
                <a:ea typeface="Times New Roman" pitchFamily="18" charset="0"/>
                <a:cs typeface="Times New Roman" pitchFamily="18" charset="0"/>
              </a:rPr>
              <a:t>p in music therapy treatment and provide the music therapist the help needed to treat the patients suffering from disorders like mental stress , anxiety acute depression.</a:t>
            </a:r>
          </a:p>
          <a:p>
            <a:pPr marL="0" marR="0" lvl="0" indent="0" algn="just" defTabSz="914400" rtl="0" eaLnBrk="1" fontAlgn="base" latinLnBrk="0" hangingPunct="1">
              <a:lnSpc>
                <a:spcPct val="150000"/>
              </a:lnSpc>
              <a:spcBef>
                <a:spcPct val="0"/>
              </a:spcBef>
              <a:spcAft>
                <a:spcPct val="0"/>
              </a:spcAft>
              <a:buClrTx/>
              <a:buSzTx/>
              <a:tabLst>
                <a:tab pos="457200" algn="l"/>
              </a:tabLst>
            </a:pPr>
            <a:endParaRPr lang="en-US" sz="2000" dirty="0" smtClean="0">
              <a:solidFill>
                <a:srgbClr val="232F3E"/>
              </a:solidFill>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50000"/>
              </a:lnSpc>
              <a:spcBef>
                <a:spcPct val="0"/>
              </a:spcBef>
              <a:spcAft>
                <a:spcPct val="0"/>
              </a:spcAft>
              <a:buClrTx/>
              <a:buSzTx/>
              <a:buFont typeface="Wingdings" pitchFamily="2" charset="2"/>
              <a:buChar char="v"/>
              <a:tabLst>
                <a:tab pos="457200" algn="l"/>
              </a:tabLst>
            </a:pPr>
            <a:r>
              <a:rPr lang="en-US" sz="2000" dirty="0" smtClean="0">
                <a:solidFill>
                  <a:srgbClr val="232F3E"/>
                </a:solidFill>
                <a:latin typeface="Times New Roman" pitchFamily="18" charset="0"/>
                <a:ea typeface="Times New Roman" pitchFamily="18" charset="0"/>
                <a:cs typeface="Times New Roman" pitchFamily="18" charset="0"/>
              </a:rPr>
              <a:t> 	The proposed system also tends to avoid in future the unpredictable results produced in extreme light conditions and very poor camera resolution.</a:t>
            </a:r>
          </a:p>
        </p:txBody>
      </p:sp>
    </p:spTree>
  </p:cSld>
  <p:clrMapOvr>
    <a:masterClrMapping/>
  </p:clrMapOvr>
  <p:transition spd="slow">
    <p:newsfla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0166" y="142852"/>
            <a:ext cx="6215106" cy="646331"/>
          </a:xfrm>
          <a:prstGeom prst="rect">
            <a:avLst/>
          </a:prstGeom>
          <a:noFill/>
        </p:spPr>
        <p:txBody>
          <a:bodyPr wrap="square" rtlCol="0">
            <a:spAutoFit/>
          </a:bodyPr>
          <a:lstStyle/>
          <a:p>
            <a:pPr algn="ctr"/>
            <a:r>
              <a:rPr lang="en-US" sz="3600" b="1" dirty="0" smtClean="0">
                <a:latin typeface="Times New Roman" pitchFamily="18" charset="0"/>
                <a:cs typeface="Times New Roman" pitchFamily="18" charset="0"/>
              </a:rPr>
              <a:t>Conclusion  </a:t>
            </a:r>
            <a:endParaRPr lang="en-US" sz="3600" b="1" dirty="0">
              <a:latin typeface="Times New Roman" pitchFamily="18" charset="0"/>
              <a:cs typeface="Times New Roman" pitchFamily="18" charset="0"/>
            </a:endParaRPr>
          </a:p>
        </p:txBody>
      </p:sp>
      <p:sp>
        <p:nvSpPr>
          <p:cNvPr id="3" name="Rectangle 2"/>
          <p:cNvSpPr/>
          <p:nvPr/>
        </p:nvSpPr>
        <p:spPr>
          <a:xfrm>
            <a:off x="228600" y="990600"/>
            <a:ext cx="8686800" cy="4708981"/>
          </a:xfrm>
          <a:prstGeom prst="rect">
            <a:avLst/>
          </a:prstGeom>
        </p:spPr>
        <p:txBody>
          <a:bodyPr wrap="square">
            <a:spAutoFit/>
          </a:bodyPr>
          <a:lstStyle/>
          <a:p>
            <a:pPr algn="just">
              <a:lnSpc>
                <a:spcPct val="150000"/>
              </a:lnSpc>
            </a:pPr>
            <a:r>
              <a:rPr lang="en-US" sz="2000" dirty="0" smtClean="0">
                <a:latin typeface="Times New Roman" pitchFamily="18" charset="0"/>
                <a:cs typeface="Times New Roman" pitchFamily="18" charset="0"/>
              </a:rPr>
              <a:t>	Music Player has changed in many different ways since it was first introduced. Now-a-days people like to get more out of different applications, so the designing of applications and the thought process behind it has changed. The users prefer more interactive &amp; sophisticated yet simple to use applications. </a:t>
            </a:r>
          </a:p>
          <a:p>
            <a:pPr algn="just">
              <a:lnSpc>
                <a:spcPct val="150000"/>
              </a:lnSpc>
            </a:pPr>
            <a:endParaRPr lang="en-IN" sz="2000" dirty="0" smtClean="0">
              <a:latin typeface="Times New Roman" pitchFamily="18" charset="0"/>
              <a:cs typeface="Times New Roman" pitchFamily="18" charset="0"/>
            </a:endParaRPr>
          </a:p>
          <a:p>
            <a:pPr algn="just">
              <a:lnSpc>
                <a:spcPct val="150000"/>
              </a:lnSpc>
            </a:pPr>
            <a:r>
              <a:rPr lang="en-IN"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proposed work presents facial expression recognition system to play a song according to the expression detected. It uses REKOGNITION service of AWS to extract features. In this work, real images i.e. user dependent images are captured utilizing the in-built camera by using </a:t>
            </a:r>
            <a:r>
              <a:rPr lang="en-US" sz="2000" dirty="0" err="1" smtClean="0">
                <a:latin typeface="Times New Roman" pitchFamily="18" charset="0"/>
                <a:cs typeface="Times New Roman" pitchFamily="18" charset="0"/>
              </a:rPr>
              <a:t>OpenCV</a:t>
            </a:r>
            <a:r>
              <a:rPr lang="en-US" sz="2000" dirty="0" smtClean="0">
                <a:latin typeface="Times New Roman" pitchFamily="18" charset="0"/>
                <a:cs typeface="Times New Roman" pitchFamily="18" charset="0"/>
              </a:rPr>
              <a:t>. The final result is obtained in the form of maximum </a:t>
            </a:r>
            <a:r>
              <a:rPr lang="en-US" sz="2000" dirty="0" err="1" smtClean="0">
                <a:latin typeface="Times New Roman" pitchFamily="18" charset="0"/>
                <a:cs typeface="Times New Roman" pitchFamily="18" charset="0"/>
              </a:rPr>
              <a:t>confidance</a:t>
            </a:r>
            <a:r>
              <a:rPr lang="en-US" sz="2000" dirty="0" smtClean="0">
                <a:latin typeface="Times New Roman" pitchFamily="18" charset="0"/>
                <a:cs typeface="Times New Roman" pitchFamily="18" charset="0"/>
              </a:rPr>
              <a:t> level of different expressions.</a:t>
            </a:r>
            <a:endParaRPr lang="en-US" sz="2000" dirty="0">
              <a:latin typeface="Times New Roman" pitchFamily="18" charset="0"/>
              <a:cs typeface="Times New Roman" pitchFamily="18" charset="0"/>
            </a:endParaRPr>
          </a:p>
        </p:txBody>
      </p:sp>
    </p:spTree>
  </p:cSld>
  <p:clrMapOvr>
    <a:masterClrMapping/>
  </p:clrMapOvr>
  <p:transition spd="slow">
    <p:newsfla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3048000"/>
            <a:ext cx="4256230" cy="923330"/>
          </a:xfrm>
          <a:prstGeom prst="rect">
            <a:avLst/>
          </a:prstGeom>
          <a:noFill/>
        </p:spPr>
        <p:txBody>
          <a:bodyPr wrap="square" rtlCol="0">
            <a:spAutoFit/>
          </a:bodyPr>
          <a:lstStyle/>
          <a:p>
            <a:r>
              <a:rPr lang="en-US" sz="5400" dirty="0" smtClean="0">
                <a:solidFill>
                  <a:srgbClr val="002060"/>
                </a:solidFill>
                <a:latin typeface="Showcard Gothic" pitchFamily="82" charset="0"/>
                <a:cs typeface="Times New Roman" pitchFamily="18" charset="0"/>
              </a:rPr>
              <a:t>THANK YOU</a:t>
            </a:r>
            <a:endParaRPr lang="en-US" sz="5400" dirty="0">
              <a:solidFill>
                <a:srgbClr val="002060"/>
              </a:solidFill>
              <a:latin typeface="Showcard Gothic" pitchFamily="82" charset="0"/>
              <a:cs typeface="Times New Roman" pitchFamily="18" charset="0"/>
            </a:endParaRPr>
          </a:p>
        </p:txBody>
      </p:sp>
    </p:spTree>
    <p:extLst>
      <p:ext uri="{BB962C8B-B14F-4D97-AF65-F5344CB8AC3E}">
        <p14:creationId xmlns:p14="http://schemas.microsoft.com/office/powerpoint/2010/main" xmlns="" val="1797751720"/>
      </p:ext>
    </p:extLst>
  </p:cSld>
  <p:clrMapOvr>
    <a:masterClrMapping/>
  </p:clrMapOvr>
  <p:transition spd="slow">
    <p:newsfla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40" y="0"/>
            <a:ext cx="3286148" cy="646331"/>
          </a:xfrm>
          <a:prstGeom prst="rect">
            <a:avLst/>
          </a:prstGeom>
          <a:noFill/>
        </p:spPr>
        <p:txBody>
          <a:bodyPr wrap="square" rtlCol="0">
            <a:spAutoFit/>
          </a:bodyPr>
          <a:lstStyle/>
          <a:p>
            <a:pPr algn="ctr"/>
            <a:r>
              <a:rPr lang="en-US" sz="3600" b="1" dirty="0" smtClean="0">
                <a:latin typeface="Times New Roman" pitchFamily="18" charset="0"/>
                <a:cs typeface="Times New Roman" pitchFamily="18" charset="0"/>
              </a:rPr>
              <a:t>Abstract</a:t>
            </a:r>
            <a:endParaRPr lang="en-US" sz="3600" b="1" dirty="0">
              <a:latin typeface="Times New Roman" pitchFamily="18" charset="0"/>
              <a:cs typeface="Times New Roman" pitchFamily="18" charset="0"/>
            </a:endParaRPr>
          </a:p>
        </p:txBody>
      </p:sp>
      <p:sp>
        <p:nvSpPr>
          <p:cNvPr id="3" name="TextBox 2"/>
          <p:cNvSpPr txBox="1"/>
          <p:nvPr/>
        </p:nvSpPr>
        <p:spPr>
          <a:xfrm>
            <a:off x="142844" y="642918"/>
            <a:ext cx="8858312" cy="6093976"/>
          </a:xfrm>
          <a:prstGeom prst="rect">
            <a:avLst/>
          </a:prstGeom>
          <a:noFill/>
        </p:spPr>
        <p:txBody>
          <a:bodyPr wrap="square" rtlCol="0">
            <a:spAutoFit/>
          </a:bodyPr>
          <a:lstStyle/>
          <a:p>
            <a:pPr marL="457200" indent="-457200" algn="just">
              <a:lnSpc>
                <a:spcPct val="150000"/>
              </a:lnSpc>
              <a:buFont typeface="Wingdings" pitchFamily="2" charset="2"/>
              <a:buChar char="Ø"/>
            </a:pPr>
            <a:r>
              <a:rPr lang="en-IN" sz="2000" dirty="0" smtClean="0">
                <a:latin typeface="Times New Roman" pitchFamily="18" charset="0"/>
                <a:cs typeface="Times New Roman" pitchFamily="18" charset="0"/>
              </a:rPr>
              <a:t>The human face is an important organ of an individuals body and it especially plays an important role in extraction of an individuals behaviour and emotional state.</a:t>
            </a:r>
          </a:p>
          <a:p>
            <a:pPr marL="457200" indent="-457200" algn="just">
              <a:lnSpc>
                <a:spcPct val="150000"/>
              </a:lnSpc>
              <a:buFont typeface="Wingdings" pitchFamily="2" charset="2"/>
              <a:buChar char="Ø"/>
            </a:pPr>
            <a:r>
              <a:rPr lang="en-IN" sz="2000" dirty="0" smtClean="0">
                <a:latin typeface="Times New Roman" pitchFamily="18" charset="0"/>
                <a:cs typeface="Times New Roman" pitchFamily="18" charset="0"/>
              </a:rPr>
              <a:t>Recent studies confirm that humans respond and react to music and that music has a high impact on person’s brain activity.</a:t>
            </a:r>
          </a:p>
          <a:p>
            <a:pPr marL="457200" indent="-457200" algn="just">
              <a:lnSpc>
                <a:spcPct val="150000"/>
              </a:lnSpc>
              <a:buFont typeface="Wingdings" pitchFamily="2" charset="2"/>
              <a:buChar char="Ø"/>
            </a:pPr>
            <a:r>
              <a:rPr lang="en-IN" sz="2000" dirty="0" smtClean="0">
                <a:latin typeface="Times New Roman" pitchFamily="18" charset="0"/>
                <a:cs typeface="Times New Roman" pitchFamily="18" charset="0"/>
              </a:rPr>
              <a:t>People tend to listen to music based on there mood and interests.</a:t>
            </a:r>
          </a:p>
          <a:p>
            <a:pPr marL="457200" indent="-457200" algn="just">
              <a:lnSpc>
                <a:spcPct val="150000"/>
              </a:lnSpc>
              <a:buFont typeface="Wingdings" pitchFamily="2" charset="2"/>
              <a:buChar char="Ø"/>
            </a:pPr>
            <a:r>
              <a:rPr lang="en-IN" sz="2000" dirty="0" smtClean="0">
                <a:latin typeface="Times New Roman" pitchFamily="18" charset="0"/>
                <a:cs typeface="Times New Roman" pitchFamily="18" charset="0"/>
              </a:rPr>
              <a:t>In this system, computer vision components are used to determine the user’s emotion through facial expressions. Once the emotion is recognized, the system suggests a play-list for that emotion.</a:t>
            </a:r>
          </a:p>
          <a:p>
            <a:pPr marL="457200" indent="-457200" algn="just">
              <a:lnSpc>
                <a:spcPct val="150000"/>
              </a:lnSpc>
              <a:buFont typeface="Wingdings" pitchFamily="2" charset="2"/>
              <a:buChar char="Ø"/>
            </a:pPr>
            <a:r>
              <a:rPr lang="en-US" sz="2000" dirty="0" smtClean="0">
                <a:latin typeface="Times New Roman" pitchFamily="18" charset="0"/>
                <a:cs typeface="Times New Roman" pitchFamily="18" charset="0"/>
              </a:rPr>
              <a:t>With the world moving towards fields like Artificial Intelligence(AI) and Machine Learning(ML), our aim is to provide the users a platform through which on their current mood expression, music is played using Facial Expression Recognition.</a:t>
            </a:r>
          </a:p>
        </p:txBody>
      </p:sp>
    </p:spTree>
    <p:extLst>
      <p:ext uri="{BB962C8B-B14F-4D97-AF65-F5344CB8AC3E}">
        <p14:creationId xmlns:p14="http://schemas.microsoft.com/office/powerpoint/2010/main" xmlns="" val="2912824534"/>
      </p:ext>
    </p:extLst>
  </p:cSld>
  <p:clrMapOvr>
    <a:masterClrMapping/>
  </p:clrMapOvr>
  <p:transition spd="slow">
    <p:newsfla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enovo\Desktop\PROJECT\app logo.jpg"/>
          <p:cNvPicPr>
            <a:picLocks noChangeAspect="1" noChangeArrowheads="1"/>
          </p:cNvPicPr>
          <p:nvPr/>
        </p:nvPicPr>
        <p:blipFill>
          <a:blip r:embed="rId3"/>
          <a:srcRect/>
          <a:stretch>
            <a:fillRect/>
          </a:stretch>
        </p:blipFill>
        <p:spPr bwMode="auto">
          <a:xfrm>
            <a:off x="857224" y="785794"/>
            <a:ext cx="7572428" cy="5357850"/>
          </a:xfrm>
          <a:prstGeom prst="rect">
            <a:avLst/>
          </a:prstGeom>
          <a:noFill/>
        </p:spPr>
      </p:pic>
    </p:spTree>
  </p:cSld>
  <p:clrMapOvr>
    <a:masterClrMapping/>
  </p:clrMapOvr>
  <p:transition spd="slow">
    <p:newsfla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32" y="0"/>
            <a:ext cx="5000660" cy="646331"/>
          </a:xfrm>
          <a:prstGeom prst="rect">
            <a:avLst/>
          </a:prstGeom>
        </p:spPr>
        <p:txBody>
          <a:bodyPr wrap="square">
            <a:spAutoFit/>
          </a:bodyPr>
          <a:lstStyle/>
          <a:p>
            <a:pPr algn="ctr"/>
            <a:r>
              <a:rPr lang="en-US" sz="3600" b="1" dirty="0" smtClean="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3" name="Rectangle 2"/>
          <p:cNvSpPr/>
          <p:nvPr/>
        </p:nvSpPr>
        <p:spPr>
          <a:xfrm>
            <a:off x="142844" y="785794"/>
            <a:ext cx="8858312" cy="5493812"/>
          </a:xfrm>
          <a:prstGeom prst="rect">
            <a:avLst/>
          </a:prstGeom>
        </p:spPr>
        <p:txBody>
          <a:bodyPr wrap="square">
            <a:spAutoFit/>
          </a:bodyPr>
          <a:lstStyle/>
          <a:p>
            <a:pPr marL="457200" indent="-457200" algn="just">
              <a:lnSpc>
                <a:spcPct val="150000"/>
              </a:lnSpc>
              <a:buFont typeface="Wingdings" pitchFamily="2" charset="2"/>
              <a:buChar char="Ø"/>
            </a:pPr>
            <a:r>
              <a:rPr lang="en-IN" dirty="0" smtClean="0">
                <a:latin typeface="Times New Roman" pitchFamily="18" charset="0"/>
                <a:cs typeface="Times New Roman" pitchFamily="18" charset="0"/>
              </a:rPr>
              <a:t>Various techniques and approaches have been proposed and developed to classify human emotional state of behaviour.</a:t>
            </a:r>
          </a:p>
          <a:p>
            <a:pPr marL="457200" indent="-457200" algn="just">
              <a:lnSpc>
                <a:spcPct val="150000"/>
              </a:lnSpc>
              <a:buFont typeface="Wingdings" pitchFamily="2" charset="2"/>
              <a:buChar char="Ø"/>
            </a:pPr>
            <a:r>
              <a:rPr lang="en-US" dirty="0" smtClean="0">
                <a:latin typeface="Times New Roman" pitchFamily="18" charset="0"/>
                <a:cs typeface="Times New Roman" pitchFamily="18" charset="0"/>
              </a:rPr>
              <a:t>Anukriti Dureha suggested manual segregation of a playlist and annotation of songs, in accordance with the current emotional state of a user, as a </a:t>
            </a:r>
            <a:r>
              <a:rPr lang="en-US" dirty="0" err="1" smtClean="0">
                <a:latin typeface="Times New Roman" pitchFamily="18" charset="0"/>
                <a:cs typeface="Times New Roman" pitchFamily="18" charset="0"/>
              </a:rPr>
              <a:t>labour</a:t>
            </a:r>
            <a:r>
              <a:rPr lang="en-US" dirty="0" smtClean="0">
                <a:latin typeface="Times New Roman" pitchFamily="18" charset="0"/>
                <a:cs typeface="Times New Roman" pitchFamily="18" charset="0"/>
              </a:rPr>
              <a:t> intensive and time consuming job. Nikhil Zaware et al stated that it is very time consuming and difficult to create and manage large playlists and to select songs from these playlists. </a:t>
            </a:r>
            <a:endParaRPr lang="en-IN" dirty="0" smtClean="0">
              <a:latin typeface="Times New Roman" pitchFamily="18" charset="0"/>
              <a:cs typeface="Times New Roman" pitchFamily="18" charset="0"/>
            </a:endParaRPr>
          </a:p>
          <a:p>
            <a:pPr marL="457200" indent="-457200" algn="just">
              <a:lnSpc>
                <a:spcPct val="150000"/>
              </a:lnSpc>
              <a:buFont typeface="Wingdings" pitchFamily="2" charset="2"/>
              <a:buChar char="Ø"/>
            </a:pPr>
            <a:r>
              <a:rPr lang="en-US" dirty="0" smtClean="0">
                <a:latin typeface="Times New Roman" pitchFamily="18" charset="0"/>
                <a:cs typeface="Times New Roman" pitchFamily="18" charset="0"/>
              </a:rPr>
              <a:t>To detect facial expression as indicator to cast a music playlist is one task carried out by Setiawardhana et al in their technical paper.</a:t>
            </a:r>
          </a:p>
          <a:p>
            <a:pPr marL="457200" indent="-457200" algn="just">
              <a:lnSpc>
                <a:spcPct val="150000"/>
              </a:lnSpc>
              <a:buFont typeface="Wingdings" pitchFamily="2" charset="2"/>
              <a:buChar char="Ø"/>
            </a:pPr>
            <a:r>
              <a:rPr lang="en-US" dirty="0" smtClean="0">
                <a:latin typeface="Times New Roman" pitchFamily="18" charset="0"/>
                <a:cs typeface="Times New Roman" pitchFamily="18" charset="0"/>
              </a:rPr>
              <a:t>The paper by Henal Shah et al conveys our proposed intelligent music player using sentimental or emotion analysis.  </a:t>
            </a:r>
          </a:p>
          <a:p>
            <a:pPr marL="457200" indent="-457200" algn="just">
              <a:lnSpc>
                <a:spcPct val="150000"/>
              </a:lnSpc>
              <a:buFont typeface="Wingdings" pitchFamily="2" charset="2"/>
              <a:buChar char="Ø"/>
            </a:pPr>
            <a:r>
              <a:rPr lang="en-US" dirty="0" smtClean="0">
                <a:latin typeface="Times New Roman" pitchFamily="18" charset="0"/>
                <a:cs typeface="Times New Roman" pitchFamily="18" charset="0"/>
              </a:rPr>
              <a:t>Thus, it would be very helpful if the music player itself selects a song according to the current mood based on expression of the user using an application to minimize the efforts of managing playlists.</a:t>
            </a:r>
          </a:p>
        </p:txBody>
      </p:sp>
    </p:spTree>
  </p:cSld>
  <p:clrMapOvr>
    <a:masterClrMapping/>
  </p:clrMapOvr>
  <p:transition spd="slow">
    <p:newsfla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00232" y="0"/>
            <a:ext cx="5000660" cy="646331"/>
          </a:xfrm>
          <a:prstGeom prst="rect">
            <a:avLst/>
          </a:prstGeom>
        </p:spPr>
        <p:txBody>
          <a:bodyPr wrap="square">
            <a:spAutoFit/>
          </a:bodyPr>
          <a:lstStyle/>
          <a:p>
            <a:pPr algn="ctr"/>
            <a:r>
              <a:rPr lang="en-IN" sz="3600" b="1" dirty="0" smtClean="0">
                <a:latin typeface="Times New Roman" pitchFamily="18" charset="0"/>
                <a:cs typeface="Times New Roman" pitchFamily="18" charset="0"/>
              </a:rPr>
              <a:t>Existing System</a:t>
            </a:r>
            <a:endParaRPr lang="en-US" sz="3600" b="1" dirty="0">
              <a:latin typeface="Times New Roman" pitchFamily="18" charset="0"/>
              <a:cs typeface="Times New Roman" pitchFamily="18" charset="0"/>
            </a:endParaRPr>
          </a:p>
        </p:txBody>
      </p:sp>
      <p:sp>
        <p:nvSpPr>
          <p:cNvPr id="4" name="TextBox 3"/>
          <p:cNvSpPr txBox="1"/>
          <p:nvPr/>
        </p:nvSpPr>
        <p:spPr>
          <a:xfrm>
            <a:off x="500034" y="1500174"/>
            <a:ext cx="8072494" cy="4708981"/>
          </a:xfrm>
          <a:prstGeom prst="rect">
            <a:avLst/>
          </a:prstGeom>
          <a:noFill/>
        </p:spPr>
        <p:txBody>
          <a:bodyPr wrap="square" rtlCol="0">
            <a:spAutoFit/>
          </a:bodyPr>
          <a:lstStyle/>
          <a:p>
            <a:pPr marL="457200" indent="-457200" algn="just">
              <a:lnSpc>
                <a:spcPct val="150000"/>
              </a:lnSpc>
              <a:buFont typeface="Wingdings" pitchFamily="2" charset="2"/>
              <a:buChar char="Ø"/>
            </a:pPr>
            <a:r>
              <a:rPr lang="en-IN" sz="2000" dirty="0" smtClean="0">
                <a:latin typeface="Times New Roman" pitchFamily="18" charset="0"/>
                <a:cs typeface="Times New Roman" pitchFamily="18" charset="0"/>
              </a:rPr>
              <a:t>Current music players have features such as</a:t>
            </a:r>
          </a:p>
          <a:p>
            <a:pPr marL="457200" indent="-457200" algn="just">
              <a:lnSpc>
                <a:spcPct val="150000"/>
              </a:lnSpc>
            </a:pPr>
            <a:r>
              <a:rPr lang="en-IN" sz="2000" dirty="0" smtClean="0">
                <a:latin typeface="Times New Roman" pitchFamily="18" charset="0"/>
                <a:cs typeface="Times New Roman" pitchFamily="18" charset="0"/>
              </a:rPr>
              <a:t> </a:t>
            </a:r>
          </a:p>
          <a:p>
            <a:pPr marL="914400" lvl="1" indent="-457200" algn="just">
              <a:lnSpc>
                <a:spcPct val="150000"/>
              </a:lnSpc>
              <a:buFont typeface="Courier New" pitchFamily="49" charset="0"/>
              <a:buChar char="o"/>
            </a:pPr>
            <a:r>
              <a:rPr lang="en-IN" sz="2000" dirty="0" smtClean="0">
                <a:latin typeface="Times New Roman" pitchFamily="18" charset="0"/>
                <a:cs typeface="Times New Roman" pitchFamily="18" charset="0"/>
              </a:rPr>
              <a:t>Play</a:t>
            </a:r>
          </a:p>
          <a:p>
            <a:pPr marL="914400" lvl="1" indent="-457200" algn="just">
              <a:lnSpc>
                <a:spcPct val="150000"/>
              </a:lnSpc>
              <a:buFont typeface="Courier New" pitchFamily="49" charset="0"/>
              <a:buChar char="o"/>
            </a:pPr>
            <a:r>
              <a:rPr lang="en-IN" sz="2000" dirty="0" smtClean="0">
                <a:latin typeface="Times New Roman" pitchFamily="18" charset="0"/>
                <a:cs typeface="Times New Roman" pitchFamily="18" charset="0"/>
              </a:rPr>
              <a:t>Play Next </a:t>
            </a:r>
          </a:p>
          <a:p>
            <a:pPr marL="914400" lvl="1" indent="-457200" algn="just">
              <a:lnSpc>
                <a:spcPct val="150000"/>
              </a:lnSpc>
              <a:buFont typeface="Courier New" pitchFamily="49" charset="0"/>
              <a:buChar char="o"/>
            </a:pPr>
            <a:r>
              <a:rPr lang="en-IN" sz="2000" dirty="0" smtClean="0">
                <a:latin typeface="Times New Roman" pitchFamily="18" charset="0"/>
                <a:cs typeface="Times New Roman" pitchFamily="18" charset="0"/>
              </a:rPr>
              <a:t>Play Previous</a:t>
            </a:r>
          </a:p>
          <a:p>
            <a:pPr marL="914400" lvl="1" indent="-457200" algn="just">
              <a:lnSpc>
                <a:spcPct val="150000"/>
              </a:lnSpc>
              <a:buFont typeface="Courier New" pitchFamily="49" charset="0"/>
              <a:buChar char="o"/>
            </a:pPr>
            <a:r>
              <a:rPr lang="en-IN" sz="2000" dirty="0" smtClean="0">
                <a:latin typeface="Times New Roman" pitchFamily="18" charset="0"/>
                <a:cs typeface="Times New Roman" pitchFamily="18" charset="0"/>
              </a:rPr>
              <a:t>Pause</a:t>
            </a:r>
          </a:p>
          <a:p>
            <a:pPr marL="914400" lvl="1" indent="-457200" algn="just">
              <a:lnSpc>
                <a:spcPct val="150000"/>
              </a:lnSpc>
              <a:buFont typeface="Courier New" pitchFamily="49" charset="0"/>
              <a:buChar char="o"/>
            </a:pPr>
            <a:r>
              <a:rPr lang="en-IN" sz="2000" dirty="0" smtClean="0">
                <a:latin typeface="Times New Roman" pitchFamily="18" charset="0"/>
                <a:cs typeface="Times New Roman" pitchFamily="18" charset="0"/>
              </a:rPr>
              <a:t>Shuffle</a:t>
            </a:r>
          </a:p>
          <a:p>
            <a:pPr marL="457200" indent="-457200" algn="just">
              <a:lnSpc>
                <a:spcPct val="150000"/>
              </a:lnSpc>
            </a:pPr>
            <a:endParaRPr lang="en-IN" sz="2000" dirty="0" smtClean="0">
              <a:latin typeface="Times New Roman" pitchFamily="18" charset="0"/>
              <a:cs typeface="Times New Roman" pitchFamily="18" charset="0"/>
            </a:endParaRPr>
          </a:p>
          <a:p>
            <a:pPr marL="457200" indent="-457200" algn="just">
              <a:lnSpc>
                <a:spcPct val="150000"/>
              </a:lnSpc>
            </a:pPr>
            <a:endParaRPr lang="en-IN" sz="2000" dirty="0" smtClean="0">
              <a:latin typeface="Times New Roman" pitchFamily="18" charset="0"/>
              <a:cs typeface="Times New Roman" pitchFamily="18" charset="0"/>
            </a:endParaRPr>
          </a:p>
          <a:p>
            <a:pPr marL="457200" indent="-457200" algn="just">
              <a:lnSpc>
                <a:spcPct val="150000"/>
              </a:lnSpc>
              <a:buFont typeface="Wingdings" pitchFamily="2" charset="2"/>
              <a:buChar char="Ø"/>
            </a:pPr>
            <a:endParaRPr lang="en-US" sz="2000" dirty="0" smtClean="0">
              <a:latin typeface="Times New Roman" pitchFamily="18" charset="0"/>
              <a:cs typeface="Times New Roman" pitchFamily="18" charset="0"/>
            </a:endParaRPr>
          </a:p>
        </p:txBody>
      </p:sp>
      <p:pic>
        <p:nvPicPr>
          <p:cNvPr id="5" name="Picture 4" descr="download (1).png"/>
          <p:cNvPicPr>
            <a:picLocks noChangeAspect="1"/>
          </p:cNvPicPr>
          <p:nvPr/>
        </p:nvPicPr>
        <p:blipFill>
          <a:blip r:embed="rId2"/>
          <a:stretch>
            <a:fillRect/>
          </a:stretch>
        </p:blipFill>
        <p:spPr>
          <a:xfrm>
            <a:off x="3786182" y="2357430"/>
            <a:ext cx="2891184" cy="2601094"/>
          </a:xfrm>
          <a:prstGeom prst="rect">
            <a:avLst/>
          </a:prstGeom>
        </p:spPr>
      </p:pic>
    </p:spTree>
  </p:cSld>
  <p:clrMapOvr>
    <a:masterClrMapping/>
  </p:clrMapOvr>
  <p:transition spd="slow">
    <p:newsfla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32" y="0"/>
            <a:ext cx="5000660" cy="646331"/>
          </a:xfrm>
          <a:prstGeom prst="rect">
            <a:avLst/>
          </a:prstGeom>
        </p:spPr>
        <p:txBody>
          <a:bodyPr wrap="square">
            <a:spAutoFit/>
          </a:bodyPr>
          <a:lstStyle/>
          <a:p>
            <a:pPr algn="ctr"/>
            <a:r>
              <a:rPr lang="en-IN" sz="3600" b="1" dirty="0" smtClean="0">
                <a:latin typeface="Times New Roman" pitchFamily="18" charset="0"/>
                <a:cs typeface="Times New Roman" pitchFamily="18" charset="0"/>
              </a:rPr>
              <a:t>Proposed System</a:t>
            </a:r>
            <a:endParaRPr lang="en-US" sz="3600" b="1" dirty="0">
              <a:latin typeface="Times New Roman" pitchFamily="18" charset="0"/>
              <a:cs typeface="Times New Roman" pitchFamily="18" charset="0"/>
            </a:endParaRPr>
          </a:p>
        </p:txBody>
      </p:sp>
      <p:sp>
        <p:nvSpPr>
          <p:cNvPr id="3" name="TextBox 2"/>
          <p:cNvSpPr txBox="1"/>
          <p:nvPr/>
        </p:nvSpPr>
        <p:spPr>
          <a:xfrm>
            <a:off x="457200" y="990600"/>
            <a:ext cx="8072494" cy="4708981"/>
          </a:xfrm>
          <a:prstGeom prst="rect">
            <a:avLst/>
          </a:prstGeom>
          <a:noFill/>
        </p:spPr>
        <p:txBody>
          <a:bodyPr wrap="square" rtlCol="0">
            <a:spAutoFit/>
          </a:bodyPr>
          <a:lstStyle/>
          <a:p>
            <a:pPr marL="457200" indent="-457200" algn="just">
              <a:lnSpc>
                <a:spcPct val="150000"/>
              </a:lnSpc>
              <a:buFont typeface="Wingdings" pitchFamily="2" charset="2"/>
              <a:buChar char="Ø"/>
            </a:pPr>
            <a:r>
              <a:rPr lang="en-IN" sz="2000" dirty="0" smtClean="0">
                <a:latin typeface="Times New Roman" pitchFamily="18" charset="0"/>
                <a:cs typeface="Times New Roman" pitchFamily="18" charset="0"/>
              </a:rPr>
              <a:t>This system will generate a playlist based on the facial expression extracted from captured image of the person.</a:t>
            </a:r>
          </a:p>
          <a:p>
            <a:pPr marL="457200" indent="-457200" algn="just">
              <a:lnSpc>
                <a:spcPct val="150000"/>
              </a:lnSpc>
              <a:buFont typeface="Wingdings" pitchFamily="2" charset="2"/>
              <a:buChar char="Ø"/>
            </a:pPr>
            <a:r>
              <a:rPr lang="en-IN" sz="2000" dirty="0" smtClean="0">
                <a:latin typeface="Times New Roman" pitchFamily="18" charset="0"/>
                <a:cs typeface="Times New Roman" pitchFamily="18" charset="0"/>
              </a:rPr>
              <a:t>The system involves the image processing and facial detection processing, uses  </a:t>
            </a:r>
            <a:r>
              <a:rPr lang="en-IN" sz="2000" dirty="0" err="1" smtClean="0">
                <a:latin typeface="Times New Roman" pitchFamily="18" charset="0"/>
                <a:cs typeface="Times New Roman" pitchFamily="18" charset="0"/>
              </a:rPr>
              <a:t>Rekognition</a:t>
            </a:r>
            <a:r>
              <a:rPr lang="en-IN" sz="2000" dirty="0" smtClean="0">
                <a:latin typeface="Times New Roman" pitchFamily="18" charset="0"/>
                <a:cs typeface="Times New Roman" pitchFamily="18" charset="0"/>
              </a:rPr>
              <a:t> service  of  AWS.</a:t>
            </a:r>
          </a:p>
          <a:p>
            <a:pPr marL="457200" indent="-457200" algn="just">
              <a:lnSpc>
                <a:spcPct val="150000"/>
              </a:lnSpc>
              <a:buFont typeface="Wingdings" pitchFamily="2" charset="2"/>
              <a:buChar char="Ø"/>
            </a:pPr>
            <a:r>
              <a:rPr lang="en-IN" sz="2000" dirty="0" smtClean="0">
                <a:latin typeface="Times New Roman" pitchFamily="18" charset="0"/>
                <a:cs typeface="Times New Roman" pitchFamily="18" charset="0"/>
              </a:rPr>
              <a:t>The proposed is not a normal system, in this if the person’s expression is sad, fear, anger or disgust then it will play songs quite opposite to that expressions as to overcome their mood from the present mood by listening pleasant music. </a:t>
            </a:r>
          </a:p>
          <a:p>
            <a:pPr marL="457200" indent="-457200" algn="just">
              <a:lnSpc>
                <a:spcPct val="150000"/>
              </a:lnSpc>
              <a:buFont typeface="Wingdings" pitchFamily="2" charset="2"/>
              <a:buChar char="Ø"/>
            </a:pPr>
            <a:r>
              <a:rPr lang="en-IN" sz="2000" dirty="0" smtClean="0">
                <a:latin typeface="Times New Roman" pitchFamily="18" charset="0"/>
                <a:cs typeface="Times New Roman" pitchFamily="18" charset="0"/>
              </a:rPr>
              <a:t>If the person expression is happy, surprise, neutral, confused it will play songs accordingly. </a:t>
            </a:r>
          </a:p>
        </p:txBody>
      </p:sp>
    </p:spTree>
  </p:cSld>
  <p:clrMapOvr>
    <a:masterClrMapping/>
  </p:clrMapOvr>
  <p:transition spd="slow">
    <p:newsfla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28860" y="142852"/>
            <a:ext cx="287258" cy="584775"/>
          </a:xfrm>
          <a:prstGeom prst="rect">
            <a:avLst/>
          </a:prstGeom>
          <a:noFill/>
        </p:spPr>
        <p:txBody>
          <a:bodyPr wrap="none" rtlCol="0">
            <a:spAutoFit/>
          </a:bodyPr>
          <a:lstStyle/>
          <a:p>
            <a:r>
              <a:rPr lang="en-US" sz="3200" b="1" dirty="0" smtClean="0">
                <a:latin typeface="Times New Roman" pitchFamily="18" charset="0"/>
                <a:cs typeface="Times New Roman" pitchFamily="18" charset="0"/>
              </a:rPr>
              <a:t> </a:t>
            </a:r>
          </a:p>
        </p:txBody>
      </p:sp>
      <p:sp>
        <p:nvSpPr>
          <p:cNvPr id="3" name="TextBox 2"/>
          <p:cNvSpPr txBox="1"/>
          <p:nvPr/>
        </p:nvSpPr>
        <p:spPr>
          <a:xfrm>
            <a:off x="642910" y="764025"/>
            <a:ext cx="7858212" cy="1200329"/>
          </a:xfrm>
          <a:prstGeom prst="rect">
            <a:avLst/>
          </a:prstGeom>
          <a:noFill/>
        </p:spPr>
        <p:txBody>
          <a:bodyPr wrap="square" rtlCol="0">
            <a:spAutoFit/>
          </a:bodyPr>
          <a:lstStyle/>
          <a:p>
            <a:pPr marL="285750" indent="-285750">
              <a:lnSpc>
                <a:spcPct val="150000"/>
              </a:lnSpc>
            </a:pPr>
            <a:r>
              <a:rPr lang="en-IN" sz="2400" dirty="0" smtClean="0">
                <a:latin typeface="Times New Roman" pitchFamily="18" charset="0"/>
                <a:cs typeface="Times New Roman" pitchFamily="18" charset="0"/>
              </a:rPr>
              <a:t>                                                       </a:t>
            </a:r>
          </a:p>
          <a:p>
            <a:pPr marL="285750" indent="-285750">
              <a:lnSpc>
                <a:spcPct val="150000"/>
              </a:lnSpc>
            </a:pPr>
            <a:endParaRPr lang="en-IN" sz="2400" dirty="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extLst>
      <p:ext uri="{BB962C8B-B14F-4D97-AF65-F5344CB8AC3E}">
        <p14:creationId xmlns="" xmlns:p14="http://schemas.microsoft.com/office/powerpoint/2010/main" val="15073769"/>
      </p:ext>
    </p:extLst>
  </p:cSld>
  <p:clrMapOvr>
    <a:masterClrMapping/>
  </p:clrMapOvr>
  <p:transition spd="slow">
    <p:newsfla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00166" y="285728"/>
            <a:ext cx="6215106" cy="646331"/>
          </a:xfrm>
          <a:prstGeom prst="rect">
            <a:avLst/>
          </a:prstGeom>
          <a:noFill/>
        </p:spPr>
        <p:txBody>
          <a:bodyPr wrap="square" rtlCol="0">
            <a:spAutoFit/>
          </a:bodyPr>
          <a:lstStyle/>
          <a:p>
            <a:pPr algn="ctr"/>
            <a:r>
              <a:rPr lang="en-US" sz="3600" b="1" dirty="0" smtClean="0">
                <a:latin typeface="Times New Roman" pitchFamily="18" charset="0"/>
                <a:cs typeface="Times New Roman" pitchFamily="18" charset="0"/>
              </a:rPr>
              <a:t>Software  Modules  </a:t>
            </a:r>
            <a:endParaRPr lang="en-US" sz="3600" b="1" dirty="0">
              <a:latin typeface="Times New Roman" pitchFamily="18" charset="0"/>
              <a:cs typeface="Times New Roman" pitchFamily="18" charset="0"/>
            </a:endParaRPr>
          </a:p>
        </p:txBody>
      </p:sp>
      <p:sp>
        <p:nvSpPr>
          <p:cNvPr id="6" name="TextBox 5"/>
          <p:cNvSpPr txBox="1"/>
          <p:nvPr/>
        </p:nvSpPr>
        <p:spPr>
          <a:xfrm>
            <a:off x="500034" y="1500174"/>
            <a:ext cx="8072494" cy="2862322"/>
          </a:xfrm>
          <a:prstGeom prst="rect">
            <a:avLst/>
          </a:prstGeom>
          <a:noFill/>
        </p:spPr>
        <p:txBody>
          <a:bodyPr wrap="square" rtlCol="0">
            <a:spAutoFit/>
          </a:bodyPr>
          <a:lstStyle/>
          <a:p>
            <a:pPr marL="457200" indent="-457200" algn="just">
              <a:lnSpc>
                <a:spcPct val="150000"/>
              </a:lnSpc>
              <a:buFont typeface="Wingdings" pitchFamily="2" charset="2"/>
              <a:buChar char="Ø"/>
            </a:pPr>
            <a:r>
              <a:rPr lang="en-IN" sz="2000" dirty="0" smtClean="0">
                <a:latin typeface="Times New Roman" pitchFamily="18" charset="0"/>
                <a:cs typeface="Times New Roman" pitchFamily="18" charset="0"/>
              </a:rPr>
              <a:t>Open CV</a:t>
            </a:r>
          </a:p>
          <a:p>
            <a:pPr marL="457200" indent="-457200" algn="just">
              <a:lnSpc>
                <a:spcPct val="150000"/>
              </a:lnSpc>
              <a:buFont typeface="Wingdings" pitchFamily="2" charset="2"/>
              <a:buChar char="Ø"/>
            </a:pPr>
            <a:r>
              <a:rPr lang="en-IN" sz="2000" dirty="0" smtClean="0">
                <a:latin typeface="Times New Roman" pitchFamily="18" charset="0"/>
                <a:cs typeface="Times New Roman" pitchFamily="18" charset="0"/>
              </a:rPr>
              <a:t>Boto3</a:t>
            </a:r>
          </a:p>
          <a:p>
            <a:pPr marL="457200" indent="-457200" algn="just">
              <a:lnSpc>
                <a:spcPct val="150000"/>
              </a:lnSpc>
              <a:buFont typeface="Wingdings" pitchFamily="2" charset="2"/>
              <a:buChar char="Ø"/>
            </a:pPr>
            <a:r>
              <a:rPr lang="en-IN" sz="2000" dirty="0" smtClean="0">
                <a:latin typeface="Times New Roman" pitchFamily="18" charset="0"/>
                <a:cs typeface="Times New Roman" pitchFamily="18" charset="0"/>
              </a:rPr>
              <a:t>AWS - Rekogntion</a:t>
            </a:r>
          </a:p>
          <a:p>
            <a:pPr marL="457200" indent="-457200" algn="just">
              <a:lnSpc>
                <a:spcPct val="150000"/>
              </a:lnSpc>
              <a:buFont typeface="Wingdings" pitchFamily="2" charset="2"/>
              <a:buChar char="Ø"/>
            </a:pPr>
            <a:r>
              <a:rPr lang="en-IN" sz="2000" dirty="0" smtClean="0">
                <a:latin typeface="Times New Roman" pitchFamily="18" charset="0"/>
                <a:cs typeface="Times New Roman" pitchFamily="18" charset="0"/>
              </a:rPr>
              <a:t>Python - Language</a:t>
            </a:r>
          </a:p>
          <a:p>
            <a:pPr marL="457200" indent="-457200" algn="just">
              <a:lnSpc>
                <a:spcPct val="150000"/>
              </a:lnSpc>
              <a:buFont typeface="Wingdings" pitchFamily="2" charset="2"/>
              <a:buChar char="Ø"/>
            </a:pPr>
            <a:endParaRPr lang="en-IN" sz="2000" dirty="0" smtClean="0">
              <a:latin typeface="Times New Roman" pitchFamily="18" charset="0"/>
              <a:cs typeface="Times New Roman" pitchFamily="18" charset="0"/>
            </a:endParaRPr>
          </a:p>
          <a:p>
            <a:pPr marL="457200" indent="-457200" algn="just">
              <a:lnSpc>
                <a:spcPct val="150000"/>
              </a:lnSpc>
              <a:buFont typeface="Wingdings" pitchFamily="2" charset="2"/>
              <a:buChar char="Ø"/>
            </a:pPr>
            <a:endParaRPr lang="en-US" sz="2000" dirty="0" smtClean="0">
              <a:latin typeface="Times New Roman" pitchFamily="18" charset="0"/>
              <a:cs typeface="Times New Roman" pitchFamily="18" charset="0"/>
            </a:endParaRPr>
          </a:p>
        </p:txBody>
      </p:sp>
    </p:spTree>
  </p:cSld>
  <p:clrMapOvr>
    <a:masterClrMapping/>
  </p:clrMapOvr>
  <p:transition spd="slow">
    <p:newsfla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0166" y="142852"/>
            <a:ext cx="6215106" cy="646331"/>
          </a:xfrm>
          <a:prstGeom prst="rect">
            <a:avLst/>
          </a:prstGeom>
          <a:noFill/>
        </p:spPr>
        <p:txBody>
          <a:bodyPr wrap="square" rtlCol="0">
            <a:spAutoFit/>
          </a:bodyPr>
          <a:lstStyle/>
          <a:p>
            <a:pPr algn="ctr"/>
            <a:r>
              <a:rPr lang="en-US" sz="3600" b="1" dirty="0" smtClean="0">
                <a:latin typeface="Times New Roman" pitchFamily="18" charset="0"/>
                <a:cs typeface="Times New Roman" pitchFamily="18" charset="0"/>
              </a:rPr>
              <a:t>Open CV  </a:t>
            </a:r>
            <a:endParaRPr lang="en-US" sz="3600" b="1" dirty="0">
              <a:latin typeface="Times New Roman" pitchFamily="18" charset="0"/>
              <a:cs typeface="Times New Roman" pitchFamily="18" charset="0"/>
            </a:endParaRPr>
          </a:p>
        </p:txBody>
      </p:sp>
      <p:sp>
        <p:nvSpPr>
          <p:cNvPr id="4" name="TextBox 3"/>
          <p:cNvSpPr txBox="1"/>
          <p:nvPr/>
        </p:nvSpPr>
        <p:spPr>
          <a:xfrm>
            <a:off x="571472" y="1857364"/>
            <a:ext cx="8072494" cy="1015663"/>
          </a:xfrm>
          <a:prstGeom prst="rect">
            <a:avLst/>
          </a:prstGeom>
          <a:noFill/>
        </p:spPr>
        <p:txBody>
          <a:bodyPr wrap="square" rtlCol="0">
            <a:spAutoFit/>
          </a:bodyPr>
          <a:lstStyle/>
          <a:p>
            <a:pPr marL="457200" indent="-457200" algn="just">
              <a:lnSpc>
                <a:spcPct val="150000"/>
              </a:lnSpc>
              <a:buFont typeface="Wingdings" pitchFamily="2" charset="2"/>
              <a:buChar char="Ø"/>
            </a:pPr>
            <a:endParaRPr lang="en-IN" sz="2000" dirty="0" smtClean="0">
              <a:latin typeface="Times New Roman" pitchFamily="18" charset="0"/>
              <a:cs typeface="Times New Roman" pitchFamily="18" charset="0"/>
            </a:endParaRPr>
          </a:p>
          <a:p>
            <a:pPr marL="457200" indent="-457200" algn="just">
              <a:lnSpc>
                <a:spcPct val="150000"/>
              </a:lnSpc>
              <a:buFont typeface="Wingdings" pitchFamily="2" charset="2"/>
              <a:buChar char="Ø"/>
            </a:pPr>
            <a:endParaRPr lang="en-US" sz="2000" dirty="0" smtClean="0">
              <a:latin typeface="Times New Roman" pitchFamily="18" charset="0"/>
              <a:cs typeface="Times New Roman" pitchFamily="18" charset="0"/>
            </a:endParaRPr>
          </a:p>
        </p:txBody>
      </p:sp>
      <p:sp>
        <p:nvSpPr>
          <p:cNvPr id="5" name="Rectangle 4"/>
          <p:cNvSpPr/>
          <p:nvPr/>
        </p:nvSpPr>
        <p:spPr>
          <a:xfrm>
            <a:off x="285720" y="785795"/>
            <a:ext cx="8572560" cy="5940088"/>
          </a:xfrm>
          <a:prstGeom prst="rect">
            <a:avLst/>
          </a:prstGeom>
        </p:spPr>
        <p:txBody>
          <a:bodyPr wrap="square">
            <a:spAutoFit/>
          </a:bodyPr>
          <a:lstStyle/>
          <a:p>
            <a:pPr algn="just">
              <a:lnSpc>
                <a:spcPct val="150000"/>
              </a:lnSpc>
              <a:buFont typeface="Wingdings" pitchFamily="2" charset="2"/>
              <a:buChar char="Ø"/>
            </a:pPr>
            <a:r>
              <a:rPr lang="en-US" sz="2000" dirty="0" smtClean="0">
                <a:latin typeface="Times New Roman" pitchFamily="18" charset="0"/>
                <a:cs typeface="Times New Roman" pitchFamily="18" charset="0"/>
              </a:rPr>
              <a:t> Open CV (Open Source Computer Vision Library) is an open source computer  vision and machine learning software library.</a:t>
            </a:r>
          </a:p>
          <a:p>
            <a:pPr algn="just">
              <a:lnSpc>
                <a:spcPct val="150000"/>
              </a:lnSpc>
              <a:buFont typeface="Wingdings" pitchFamily="2" charset="2"/>
              <a:buChar char="Ø"/>
            </a:pPr>
            <a:r>
              <a:rPr lang="en-US" sz="2000" dirty="0" smtClean="0">
                <a:latin typeface="Times New Roman" pitchFamily="18" charset="0"/>
                <a:cs typeface="Times New Roman" pitchFamily="18" charset="0"/>
              </a:rPr>
              <a:t> It was built to provide a common infrastructure for computer vision applications and to accelerate the use of machine perception in the commercial    products.</a:t>
            </a:r>
          </a:p>
          <a:p>
            <a:pPr algn="just">
              <a:lnSpc>
                <a:spcPct val="150000"/>
              </a:lnSpc>
              <a:buFont typeface="Wingdings" pitchFamily="2" charset="2"/>
              <a:buChar char="Ø"/>
            </a:pPr>
            <a:r>
              <a:rPr lang="en-US" sz="2000" dirty="0" smtClean="0">
                <a:latin typeface="Times New Roman" pitchFamily="18" charset="0"/>
                <a:cs typeface="Times New Roman" pitchFamily="18" charset="0"/>
              </a:rPr>
              <a:t> In simple language it is a library used for Image Processing. It is mainly used to do all the operation related to Images.</a:t>
            </a:r>
          </a:p>
          <a:p>
            <a:pPr algn="just">
              <a:lnSpc>
                <a:spcPct val="150000"/>
              </a:lnSpc>
              <a:buFont typeface="Wingdings" pitchFamily="2" charset="2"/>
              <a:buChar char="Ø"/>
            </a:pPr>
            <a:r>
              <a:rPr lang="en-US" sz="2000" dirty="0" smtClean="0">
                <a:latin typeface="Times New Roman" pitchFamily="18" charset="0"/>
                <a:cs typeface="Times New Roman" pitchFamily="18" charset="0"/>
              </a:rPr>
              <a:t> Features of Open CV Library</a:t>
            </a:r>
          </a:p>
          <a:p>
            <a:pPr lvl="1" algn="just">
              <a:lnSpc>
                <a:spcPct val="150000"/>
              </a:lnSpc>
              <a:buFont typeface="Wingdings" pitchFamily="2" charset="2"/>
              <a:buChar char="ü"/>
            </a:pPr>
            <a:r>
              <a:rPr lang="en-US" sz="2000" dirty="0" smtClean="0">
                <a:latin typeface="Times New Roman" pitchFamily="18" charset="0"/>
                <a:cs typeface="Times New Roman" pitchFamily="18" charset="0"/>
              </a:rPr>
              <a:t> Read and write images</a:t>
            </a:r>
          </a:p>
          <a:p>
            <a:pPr lvl="1" algn="just">
              <a:lnSpc>
                <a:spcPct val="150000"/>
              </a:lnSpc>
              <a:buFont typeface="Wingdings" pitchFamily="2" charset="2"/>
              <a:buChar char="ü"/>
            </a:pPr>
            <a:r>
              <a:rPr lang="en-US" sz="2000" dirty="0" smtClean="0">
                <a:latin typeface="Times New Roman" pitchFamily="18" charset="0"/>
                <a:cs typeface="Times New Roman" pitchFamily="18" charset="0"/>
              </a:rPr>
              <a:t> Capture and save videos</a:t>
            </a:r>
          </a:p>
          <a:p>
            <a:pPr lvl="1" algn="just">
              <a:lnSpc>
                <a:spcPct val="150000"/>
              </a:lnSpc>
              <a:buFont typeface="Wingdings" pitchFamily="2" charset="2"/>
              <a:buChar char="ü"/>
            </a:pPr>
            <a:r>
              <a:rPr lang="en-US" sz="2000" dirty="0" smtClean="0">
                <a:latin typeface="Times New Roman" pitchFamily="18" charset="0"/>
                <a:cs typeface="Times New Roman" pitchFamily="18" charset="0"/>
              </a:rPr>
              <a:t> Process images (filter, transform)</a:t>
            </a:r>
          </a:p>
          <a:p>
            <a:pPr lvl="1" algn="just">
              <a:lnSpc>
                <a:spcPct val="150000"/>
              </a:lnSpc>
              <a:buFont typeface="Wingdings" pitchFamily="2" charset="2"/>
              <a:buChar char="ü"/>
            </a:pPr>
            <a:r>
              <a:rPr lang="en-US" sz="2000" dirty="0" smtClean="0">
                <a:latin typeface="Times New Roman" pitchFamily="18" charset="0"/>
                <a:cs typeface="Times New Roman" pitchFamily="18" charset="0"/>
              </a:rPr>
              <a:t> Perform feature detection</a:t>
            </a:r>
            <a:endParaRPr lang="en-US" sz="2000" dirty="0" smtClean="0"/>
          </a:p>
          <a:p>
            <a:pPr algn="just"/>
            <a:endParaRPr lang="en-IN" sz="2000" dirty="0" smtClean="0">
              <a:latin typeface="Times New Roman" pitchFamily="18" charset="0"/>
              <a:cs typeface="Times New Roman" pitchFamily="18" charset="0"/>
            </a:endParaRPr>
          </a:p>
        </p:txBody>
      </p:sp>
      <p:pic>
        <p:nvPicPr>
          <p:cNvPr id="7" name="Picture 9" descr="C:\Users\Lenovo\Desktop\open cv logo.png"/>
          <p:cNvPicPr>
            <a:picLocks noChangeAspect="1" noChangeArrowheads="1"/>
          </p:cNvPicPr>
          <p:nvPr/>
        </p:nvPicPr>
        <p:blipFill>
          <a:blip r:embed="rId2"/>
          <a:srcRect/>
          <a:stretch>
            <a:fillRect/>
          </a:stretch>
        </p:blipFill>
        <p:spPr bwMode="auto">
          <a:xfrm>
            <a:off x="6500794" y="4717663"/>
            <a:ext cx="2643206" cy="2140337"/>
          </a:xfrm>
          <a:prstGeom prst="rect">
            <a:avLst/>
          </a:prstGeom>
          <a:noFill/>
        </p:spPr>
      </p:pic>
    </p:spTree>
  </p:cSld>
  <p:clrMapOvr>
    <a:masterClrMapping/>
  </p:clrMapOvr>
  <p:transition spd="slow">
    <p:newsflash/>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825</Words>
  <Application>Microsoft Office PowerPoint</Application>
  <PresentationFormat>On-screen Show (4:3)</PresentationFormat>
  <Paragraphs>133</Paragraphs>
  <Slides>19</Slides>
  <Notes>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Windows User</cp:lastModifiedBy>
  <cp:revision>17</cp:revision>
  <dcterms:created xsi:type="dcterms:W3CDTF">2006-08-16T00:00:00Z</dcterms:created>
  <dcterms:modified xsi:type="dcterms:W3CDTF">2020-06-05T04:24:06Z</dcterms:modified>
</cp:coreProperties>
</file>