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Poppins Light" panose="00000400000000000000" pitchFamily="2" charset="0"/>
      <p:regular r:id="rId11"/>
      <p:italic r:id="rId12"/>
    </p:embeddedFont>
    <p:embeddedFont>
      <p:font typeface="Roboto Light" panose="02000000000000000000" pitchFamily="2" charset="0"/>
      <p:regular r:id="rId13"/>
      <p: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050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81879F-B8A9-4DE0-841D-9EB311D841CE}" v="18" dt="2025-02-16T20:58:31.2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1DC16A49-DA6D-45D7-8A1E-38DA311A201B}" type="datetimeFigureOut">
              <a:t>2/16/2025</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29EA7F16-AE52-4D1E-B8CD-5F269F174733}" type="slidenum">
              <a:t>‹#›</a:t>
            </a:fld>
            <a:endParaRPr lang="en-US"/>
          </a:p>
        </p:txBody>
      </p:sp>
    </p:spTree>
    <p:extLst>
      <p:ext uri="{BB962C8B-B14F-4D97-AF65-F5344CB8AC3E}">
        <p14:creationId xmlns:p14="http://schemas.microsoft.com/office/powerpoint/2010/main" val="19505170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9191A"/>
          </a:solidFill>
          <a:ln/>
        </p:spPr>
      </p:sp>
      <p:sp>
        <p:nvSpPr>
          <p:cNvPr id="3" name="Shape 1"/>
          <p:cNvSpPr/>
          <p:nvPr/>
        </p:nvSpPr>
        <p:spPr>
          <a:xfrm>
            <a:off x="0" y="0"/>
            <a:ext cx="14630400" cy="8229600"/>
          </a:xfrm>
          <a:prstGeom prst="rect">
            <a:avLst/>
          </a:prstGeom>
          <a:solidFill>
            <a:srgbClr val="05050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410897"/>
            <a:ext cx="7556421" cy="1700927"/>
          </a:xfrm>
          <a:prstGeom prst="rect">
            <a:avLst/>
          </a:prstGeom>
          <a:noFill/>
          <a:ln/>
        </p:spPr>
        <p:txBody>
          <a:bodyPr wrap="square" lIns="0" tIns="0" rIns="0" bIns="0" rtlCol="0" anchor="t"/>
          <a:lstStyle/>
          <a:p>
            <a:pPr marL="0" indent="0">
              <a:lnSpc>
                <a:spcPts val="4450"/>
              </a:lnSpc>
              <a:buNone/>
            </a:pPr>
            <a:r>
              <a:rPr lang="en-US" sz="3550" dirty="0">
                <a:solidFill>
                  <a:srgbClr val="F2F2F3"/>
                </a:solidFill>
                <a:latin typeface="Poppins Light" pitchFamily="34" charset="0"/>
                <a:ea typeface="Poppins Light" pitchFamily="34" charset="-122"/>
                <a:cs typeface="Poppins Light" pitchFamily="34" charset="-120"/>
              </a:rPr>
              <a:t>Introducing Planit: Your Personalized Guide to Self-Improvement</a:t>
            </a:r>
            <a:endParaRPr lang="en-US" sz="3550" dirty="0"/>
          </a:p>
        </p:txBody>
      </p:sp>
      <p:sp>
        <p:nvSpPr>
          <p:cNvPr id="4" name="Text 1"/>
          <p:cNvSpPr/>
          <p:nvPr/>
        </p:nvSpPr>
        <p:spPr>
          <a:xfrm>
            <a:off x="793790" y="4366974"/>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Welcome to Planit, your comprehensive app designed to help you achieve your goals and live a more fulfilling life. This app provides personalized guidance and support to help you build better habits, track progress, and unlock your full potential.</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44391"/>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Habit Tracking: Stay Motivated and Reach Your Goals</a:t>
            </a:r>
            <a:endParaRPr lang="en-US" sz="4450" dirty="0"/>
          </a:p>
        </p:txBody>
      </p:sp>
      <p:sp>
        <p:nvSpPr>
          <p:cNvPr id="3" name="Text 1"/>
          <p:cNvSpPr/>
          <p:nvPr/>
        </p:nvSpPr>
        <p:spPr>
          <a:xfrm>
            <a:off x="793790" y="2806184"/>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Track your study sessions, recording the time spent on each subject and analyzing your progress over time. This feature will help you stay motivated and on track with your learning goals. You can set daily or weekly study goals and receive progress updates.</a:t>
            </a:r>
            <a:endParaRPr lang="en-US" sz="1750" dirty="0"/>
          </a:p>
        </p:txBody>
      </p:sp>
      <p:pic>
        <p:nvPicPr>
          <p:cNvPr id="4" name="Image 0" descr="preencoded.png"/>
          <p:cNvPicPr>
            <a:picLocks noChangeAspect="1"/>
          </p:cNvPicPr>
          <p:nvPr/>
        </p:nvPicPr>
        <p:blipFill>
          <a:blip r:embed="rId3"/>
          <a:stretch>
            <a:fillRect/>
          </a:stretch>
        </p:blipFill>
        <p:spPr>
          <a:xfrm>
            <a:off x="7599521" y="2857262"/>
            <a:ext cx="6244709" cy="4272677"/>
          </a:xfrm>
          <a:prstGeom prst="rect">
            <a:avLst/>
          </a:prstGeom>
        </p:spPr>
      </p:pic>
      <p:sp>
        <p:nvSpPr>
          <p:cNvPr id="6" name="Rectangle 5">
            <a:extLst>
              <a:ext uri="{FF2B5EF4-FFF2-40B4-BE49-F238E27FC236}">
                <a16:creationId xmlns:a16="http://schemas.microsoft.com/office/drawing/2014/main" id="{2234D029-B35F-826F-52D9-2491E3CDE4F5}"/>
              </a:ext>
            </a:extLst>
          </p:cNvPr>
          <p:cNvSpPr/>
          <p:nvPr/>
        </p:nvSpPr>
        <p:spPr>
          <a:xfrm>
            <a:off x="11428524" y="7338798"/>
            <a:ext cx="3199416" cy="888835"/>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19257" y="728305"/>
            <a:ext cx="7705487" cy="1926312"/>
          </a:xfrm>
          <a:prstGeom prst="rect">
            <a:avLst/>
          </a:prstGeom>
          <a:noFill/>
          <a:ln/>
        </p:spPr>
        <p:txBody>
          <a:bodyPr wrap="square" lIns="0" tIns="0" rIns="0" bIns="0" rtlCol="0" anchor="t"/>
          <a:lstStyle/>
          <a:p>
            <a:pPr marL="0" indent="0">
              <a:lnSpc>
                <a:spcPts val="5050"/>
              </a:lnSpc>
              <a:buNone/>
            </a:pPr>
            <a:r>
              <a:rPr lang="en-US" sz="4000" dirty="0">
                <a:solidFill>
                  <a:srgbClr val="F2F2F3"/>
                </a:solidFill>
                <a:latin typeface="Poppins Light" pitchFamily="34" charset="0"/>
                <a:ea typeface="Poppins Light" pitchFamily="34" charset="-122"/>
                <a:cs typeface="Poppins Light" pitchFamily="34" charset="-120"/>
              </a:rPr>
              <a:t>Productivity Timer: Boost Efficiency and Eliminate Distractions</a:t>
            </a:r>
            <a:endParaRPr lang="en-US" sz="4000" dirty="0"/>
          </a:p>
        </p:txBody>
      </p:sp>
      <p:pic>
        <p:nvPicPr>
          <p:cNvPr id="4" name="Image 1" descr="preencoded.png"/>
          <p:cNvPicPr>
            <a:picLocks noChangeAspect="1"/>
          </p:cNvPicPr>
          <p:nvPr/>
        </p:nvPicPr>
        <p:blipFill>
          <a:blip r:embed="rId4"/>
          <a:stretch>
            <a:fillRect/>
          </a:stretch>
        </p:blipFill>
        <p:spPr>
          <a:xfrm>
            <a:off x="719257" y="2962870"/>
            <a:ext cx="1027509" cy="1512808"/>
          </a:xfrm>
          <a:prstGeom prst="rect">
            <a:avLst/>
          </a:prstGeom>
        </p:spPr>
      </p:pic>
      <p:sp>
        <p:nvSpPr>
          <p:cNvPr id="5" name="Text 1"/>
          <p:cNvSpPr/>
          <p:nvPr/>
        </p:nvSpPr>
        <p:spPr>
          <a:xfrm>
            <a:off x="2055019" y="3168372"/>
            <a:ext cx="2568893" cy="321112"/>
          </a:xfrm>
          <a:prstGeom prst="rect">
            <a:avLst/>
          </a:prstGeom>
          <a:noFill/>
          <a:ln/>
        </p:spPr>
        <p:txBody>
          <a:bodyPr wrap="none" lIns="0" tIns="0" rIns="0" bIns="0" rtlCol="0" anchor="t"/>
          <a:lstStyle/>
          <a:p>
            <a:pPr marL="0" indent="0" algn="l">
              <a:lnSpc>
                <a:spcPts val="2500"/>
              </a:lnSpc>
              <a:buNone/>
            </a:pPr>
            <a:r>
              <a:rPr lang="en-US" sz="2000" dirty="0">
                <a:solidFill>
                  <a:srgbClr val="E5E0DF"/>
                </a:solidFill>
                <a:latin typeface="Poppins Light" pitchFamily="34" charset="0"/>
                <a:ea typeface="Poppins Light" pitchFamily="34" charset="-122"/>
                <a:cs typeface="Poppins Light" pitchFamily="34" charset="-120"/>
              </a:rPr>
              <a:t>Focus Sessions</a:t>
            </a:r>
            <a:endParaRPr lang="en-US" sz="2000" dirty="0"/>
          </a:p>
        </p:txBody>
      </p:sp>
      <p:sp>
        <p:nvSpPr>
          <p:cNvPr id="6" name="Text 2"/>
          <p:cNvSpPr/>
          <p:nvPr/>
        </p:nvSpPr>
        <p:spPr>
          <a:xfrm>
            <a:off x="2055019" y="3612713"/>
            <a:ext cx="6369725" cy="657463"/>
          </a:xfrm>
          <a:prstGeom prst="rect">
            <a:avLst/>
          </a:prstGeom>
          <a:noFill/>
          <a:ln/>
        </p:spPr>
        <p:txBody>
          <a:bodyPr wrap="square" lIns="0" tIns="0" rIns="0" bIns="0" rtlCol="0" anchor="t"/>
          <a:lstStyle/>
          <a:p>
            <a:pPr marL="0" indent="0" algn="l">
              <a:lnSpc>
                <a:spcPts val="2550"/>
              </a:lnSpc>
              <a:buNone/>
            </a:pPr>
            <a:r>
              <a:rPr lang="en-US" sz="1600" dirty="0">
                <a:solidFill>
                  <a:srgbClr val="E5E0DF"/>
                </a:solidFill>
                <a:latin typeface="Roboto Light" pitchFamily="34" charset="0"/>
                <a:ea typeface="Roboto Light" pitchFamily="34" charset="-122"/>
                <a:cs typeface="Roboto Light" pitchFamily="34" charset="-120"/>
              </a:rPr>
              <a:t>Set focused work sessions using the Pomodoro technique, working in blocks of time with short breaks in between.</a:t>
            </a:r>
            <a:endParaRPr lang="en-US" sz="1600" dirty="0"/>
          </a:p>
        </p:txBody>
      </p:sp>
      <p:pic>
        <p:nvPicPr>
          <p:cNvPr id="7" name="Image 2" descr="preencoded.png"/>
          <p:cNvPicPr>
            <a:picLocks noChangeAspect="1"/>
          </p:cNvPicPr>
          <p:nvPr/>
        </p:nvPicPr>
        <p:blipFill>
          <a:blip r:embed="rId5"/>
          <a:stretch>
            <a:fillRect/>
          </a:stretch>
        </p:blipFill>
        <p:spPr>
          <a:xfrm>
            <a:off x="719257" y="4475678"/>
            <a:ext cx="1027509" cy="1512808"/>
          </a:xfrm>
          <a:prstGeom prst="rect">
            <a:avLst/>
          </a:prstGeom>
        </p:spPr>
      </p:pic>
      <p:sp>
        <p:nvSpPr>
          <p:cNvPr id="8" name="Text 3"/>
          <p:cNvSpPr/>
          <p:nvPr/>
        </p:nvSpPr>
        <p:spPr>
          <a:xfrm>
            <a:off x="2055019" y="4681180"/>
            <a:ext cx="2656046" cy="321112"/>
          </a:xfrm>
          <a:prstGeom prst="rect">
            <a:avLst/>
          </a:prstGeom>
          <a:noFill/>
          <a:ln/>
        </p:spPr>
        <p:txBody>
          <a:bodyPr wrap="none" lIns="0" tIns="0" rIns="0" bIns="0" rtlCol="0" anchor="t"/>
          <a:lstStyle/>
          <a:p>
            <a:pPr marL="0" indent="0" algn="l">
              <a:lnSpc>
                <a:spcPts val="2500"/>
              </a:lnSpc>
              <a:buNone/>
            </a:pPr>
            <a:r>
              <a:rPr lang="en-US" sz="2000" dirty="0">
                <a:solidFill>
                  <a:srgbClr val="E5E0DF"/>
                </a:solidFill>
                <a:latin typeface="Poppins Light" pitchFamily="34" charset="0"/>
                <a:ea typeface="Poppins Light" pitchFamily="34" charset="-122"/>
                <a:cs typeface="Poppins Light" pitchFamily="34" charset="-120"/>
              </a:rPr>
              <a:t>Minimize Distractions</a:t>
            </a:r>
            <a:endParaRPr lang="en-US" sz="2000" dirty="0"/>
          </a:p>
        </p:txBody>
      </p:sp>
      <p:sp>
        <p:nvSpPr>
          <p:cNvPr id="9" name="Text 4"/>
          <p:cNvSpPr/>
          <p:nvPr/>
        </p:nvSpPr>
        <p:spPr>
          <a:xfrm>
            <a:off x="2055019" y="5125522"/>
            <a:ext cx="6369725" cy="657463"/>
          </a:xfrm>
          <a:prstGeom prst="rect">
            <a:avLst/>
          </a:prstGeom>
          <a:noFill/>
          <a:ln/>
        </p:spPr>
        <p:txBody>
          <a:bodyPr wrap="square" lIns="0" tIns="0" rIns="0" bIns="0" rtlCol="0" anchor="t"/>
          <a:lstStyle/>
          <a:p>
            <a:pPr marL="0" indent="0" algn="l">
              <a:lnSpc>
                <a:spcPts val="2550"/>
              </a:lnSpc>
              <a:buNone/>
            </a:pPr>
            <a:r>
              <a:rPr lang="en-US" sz="1600" dirty="0">
                <a:solidFill>
                  <a:srgbClr val="E5E0DF"/>
                </a:solidFill>
                <a:latin typeface="Roboto Light" pitchFamily="34" charset="0"/>
                <a:ea typeface="Roboto Light" pitchFamily="34" charset="-122"/>
                <a:cs typeface="Roboto Light" pitchFamily="34" charset="-120"/>
              </a:rPr>
              <a:t>Enable focus mode to block distracting notifications and websites, allowing you to concentrate on your tasks.</a:t>
            </a:r>
            <a:endParaRPr lang="en-US" sz="1600" dirty="0"/>
          </a:p>
        </p:txBody>
      </p:sp>
      <p:pic>
        <p:nvPicPr>
          <p:cNvPr id="10" name="Image 3" descr="preencoded.png"/>
          <p:cNvPicPr>
            <a:picLocks noChangeAspect="1"/>
          </p:cNvPicPr>
          <p:nvPr/>
        </p:nvPicPr>
        <p:blipFill>
          <a:blip r:embed="rId6"/>
          <a:stretch>
            <a:fillRect/>
          </a:stretch>
        </p:blipFill>
        <p:spPr>
          <a:xfrm>
            <a:off x="719257" y="5988487"/>
            <a:ext cx="1027509" cy="1512808"/>
          </a:xfrm>
          <a:prstGeom prst="rect">
            <a:avLst/>
          </a:prstGeom>
        </p:spPr>
      </p:pic>
      <p:sp>
        <p:nvSpPr>
          <p:cNvPr id="11" name="Text 5"/>
          <p:cNvSpPr/>
          <p:nvPr/>
        </p:nvSpPr>
        <p:spPr>
          <a:xfrm>
            <a:off x="2055019" y="6193988"/>
            <a:ext cx="2568893" cy="321112"/>
          </a:xfrm>
          <a:prstGeom prst="rect">
            <a:avLst/>
          </a:prstGeom>
          <a:noFill/>
          <a:ln/>
        </p:spPr>
        <p:txBody>
          <a:bodyPr wrap="none" lIns="0" tIns="0" rIns="0" bIns="0" rtlCol="0" anchor="t"/>
          <a:lstStyle/>
          <a:p>
            <a:pPr marL="0" indent="0" algn="l">
              <a:lnSpc>
                <a:spcPts val="2500"/>
              </a:lnSpc>
              <a:buNone/>
            </a:pPr>
            <a:r>
              <a:rPr lang="en-US" sz="2000" dirty="0">
                <a:solidFill>
                  <a:srgbClr val="E5E0DF"/>
                </a:solidFill>
                <a:latin typeface="Poppins Light" pitchFamily="34" charset="0"/>
                <a:ea typeface="Poppins Light" pitchFamily="34" charset="-122"/>
                <a:cs typeface="Poppins Light" pitchFamily="34" charset="-120"/>
              </a:rPr>
              <a:t>Track Your Time</a:t>
            </a:r>
            <a:endParaRPr lang="en-US" sz="2000" dirty="0"/>
          </a:p>
        </p:txBody>
      </p:sp>
      <p:sp>
        <p:nvSpPr>
          <p:cNvPr id="12" name="Text 6"/>
          <p:cNvSpPr/>
          <p:nvPr/>
        </p:nvSpPr>
        <p:spPr>
          <a:xfrm>
            <a:off x="2055019" y="6638330"/>
            <a:ext cx="6369725" cy="657463"/>
          </a:xfrm>
          <a:prstGeom prst="rect">
            <a:avLst/>
          </a:prstGeom>
          <a:noFill/>
          <a:ln/>
        </p:spPr>
        <p:txBody>
          <a:bodyPr wrap="square" lIns="0" tIns="0" rIns="0" bIns="0" rtlCol="0" anchor="t"/>
          <a:lstStyle/>
          <a:p>
            <a:pPr marL="0" indent="0" algn="l">
              <a:lnSpc>
                <a:spcPts val="2550"/>
              </a:lnSpc>
              <a:buNone/>
            </a:pPr>
            <a:r>
              <a:rPr lang="en-US" sz="1600" dirty="0">
                <a:solidFill>
                  <a:srgbClr val="E5E0DF"/>
                </a:solidFill>
                <a:latin typeface="Roboto Light" pitchFamily="34" charset="0"/>
                <a:ea typeface="Roboto Light" pitchFamily="34" charset="-122"/>
                <a:cs typeface="Roboto Light" pitchFamily="34" charset="-120"/>
              </a:rPr>
              <a:t>Monitor your productivity levels with detailed statistics, analyze your work patterns, and identify areas for improvement.</a:t>
            </a: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31969" y="755571"/>
            <a:ext cx="7652861" cy="1997035"/>
          </a:xfrm>
          <a:prstGeom prst="rect">
            <a:avLst/>
          </a:prstGeom>
          <a:noFill/>
          <a:ln/>
        </p:spPr>
        <p:txBody>
          <a:bodyPr wrap="square" lIns="0" tIns="0" rIns="0" bIns="0" rtlCol="0" anchor="t"/>
          <a:lstStyle/>
          <a:p>
            <a:pPr marL="0" indent="0">
              <a:lnSpc>
                <a:spcPts val="5200"/>
              </a:lnSpc>
              <a:buNone/>
            </a:pPr>
            <a:r>
              <a:rPr lang="en-US" sz="4150" dirty="0">
                <a:solidFill>
                  <a:srgbClr val="F2F2F3"/>
                </a:solidFill>
                <a:latin typeface="Poppins Light" pitchFamily="34" charset="0"/>
                <a:ea typeface="Poppins Light" pitchFamily="34" charset="-122"/>
                <a:cs typeface="Poppins Light" pitchFamily="34" charset="-120"/>
              </a:rPr>
              <a:t>Personal Goal Tracking: Measure Your Progress and Celebrate Milestones</a:t>
            </a:r>
            <a:endParaRPr lang="en-US" sz="4150" dirty="0"/>
          </a:p>
        </p:txBody>
      </p:sp>
      <p:sp>
        <p:nvSpPr>
          <p:cNvPr id="4" name="Shape 1"/>
          <p:cNvSpPr/>
          <p:nvPr/>
        </p:nvSpPr>
        <p:spPr>
          <a:xfrm>
            <a:off x="6231969" y="3072051"/>
            <a:ext cx="3719989" cy="2605564"/>
          </a:xfrm>
          <a:prstGeom prst="roundRect">
            <a:avLst>
              <a:gd name="adj" fmla="val 3434"/>
            </a:avLst>
          </a:prstGeom>
          <a:solidFill>
            <a:srgbClr val="3D3D42"/>
          </a:solidFill>
          <a:ln w="7620">
            <a:solidFill>
              <a:srgbClr val="56565B"/>
            </a:solidFill>
            <a:prstDash val="solid"/>
          </a:ln>
        </p:spPr>
      </p:sp>
      <p:sp>
        <p:nvSpPr>
          <p:cNvPr id="5" name="Text 2"/>
          <p:cNvSpPr/>
          <p:nvPr/>
        </p:nvSpPr>
        <p:spPr>
          <a:xfrm>
            <a:off x="6452592" y="3292673"/>
            <a:ext cx="2662714" cy="332780"/>
          </a:xfrm>
          <a:prstGeom prst="rect">
            <a:avLst/>
          </a:prstGeom>
          <a:noFill/>
          <a:ln/>
        </p:spPr>
        <p:txBody>
          <a:bodyPr wrap="none" lIns="0" tIns="0" rIns="0" bIns="0" rtlCol="0" anchor="t"/>
          <a:lstStyle/>
          <a:p>
            <a:pPr marL="0" indent="0">
              <a:lnSpc>
                <a:spcPts val="2600"/>
              </a:lnSpc>
              <a:buNone/>
            </a:pPr>
            <a:r>
              <a:rPr lang="en-US" sz="2050" dirty="0">
                <a:solidFill>
                  <a:srgbClr val="E5E0DF"/>
                </a:solidFill>
                <a:latin typeface="Poppins Light" pitchFamily="34" charset="0"/>
                <a:ea typeface="Poppins Light" pitchFamily="34" charset="-122"/>
                <a:cs typeface="Poppins Light" pitchFamily="34" charset="-120"/>
              </a:rPr>
              <a:t>Set Goals</a:t>
            </a:r>
            <a:endParaRPr lang="en-US" sz="2050" dirty="0"/>
          </a:p>
        </p:txBody>
      </p:sp>
      <p:sp>
        <p:nvSpPr>
          <p:cNvPr id="6" name="Text 3"/>
          <p:cNvSpPr/>
          <p:nvPr/>
        </p:nvSpPr>
        <p:spPr>
          <a:xfrm>
            <a:off x="6452592" y="3753207"/>
            <a:ext cx="3278743" cy="1363028"/>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Roboto Light" pitchFamily="34" charset="0"/>
                <a:ea typeface="Roboto Light" pitchFamily="34" charset="-122"/>
                <a:cs typeface="Roboto Light" pitchFamily="34" charset="-120"/>
              </a:rPr>
              <a:t>Set specific, measurable, achievable, relevant, and time-bound (SMART) goals to provide clear direction and motivation.</a:t>
            </a:r>
            <a:endParaRPr lang="en-US" sz="1650" dirty="0"/>
          </a:p>
        </p:txBody>
      </p:sp>
      <p:sp>
        <p:nvSpPr>
          <p:cNvPr id="7" name="Shape 4"/>
          <p:cNvSpPr/>
          <p:nvPr/>
        </p:nvSpPr>
        <p:spPr>
          <a:xfrm>
            <a:off x="10164961" y="3072051"/>
            <a:ext cx="3719989" cy="2605564"/>
          </a:xfrm>
          <a:prstGeom prst="roundRect">
            <a:avLst>
              <a:gd name="adj" fmla="val 3434"/>
            </a:avLst>
          </a:prstGeom>
          <a:solidFill>
            <a:srgbClr val="3D3D42"/>
          </a:solidFill>
          <a:ln w="7620">
            <a:solidFill>
              <a:srgbClr val="56565B"/>
            </a:solidFill>
            <a:prstDash val="solid"/>
          </a:ln>
        </p:spPr>
      </p:sp>
      <p:sp>
        <p:nvSpPr>
          <p:cNvPr id="8" name="Text 5"/>
          <p:cNvSpPr/>
          <p:nvPr/>
        </p:nvSpPr>
        <p:spPr>
          <a:xfrm>
            <a:off x="10385584" y="3292673"/>
            <a:ext cx="2662714" cy="332780"/>
          </a:xfrm>
          <a:prstGeom prst="rect">
            <a:avLst/>
          </a:prstGeom>
          <a:noFill/>
          <a:ln/>
        </p:spPr>
        <p:txBody>
          <a:bodyPr wrap="none" lIns="0" tIns="0" rIns="0" bIns="0" rtlCol="0" anchor="t"/>
          <a:lstStyle/>
          <a:p>
            <a:pPr marL="0" indent="0">
              <a:lnSpc>
                <a:spcPts val="2600"/>
              </a:lnSpc>
              <a:buNone/>
            </a:pPr>
            <a:r>
              <a:rPr lang="en-US" sz="2050" dirty="0">
                <a:solidFill>
                  <a:srgbClr val="E5E0DF"/>
                </a:solidFill>
                <a:latin typeface="Poppins Light" pitchFamily="34" charset="0"/>
                <a:ea typeface="Poppins Light" pitchFamily="34" charset="-122"/>
                <a:cs typeface="Poppins Light" pitchFamily="34" charset="-120"/>
              </a:rPr>
              <a:t>Track Progress</a:t>
            </a:r>
            <a:endParaRPr lang="en-US" sz="2050" dirty="0"/>
          </a:p>
        </p:txBody>
      </p:sp>
      <p:sp>
        <p:nvSpPr>
          <p:cNvPr id="9" name="Text 6"/>
          <p:cNvSpPr/>
          <p:nvPr/>
        </p:nvSpPr>
        <p:spPr>
          <a:xfrm>
            <a:off x="10385584" y="3753207"/>
            <a:ext cx="3278743" cy="1703784"/>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Roboto Light" pitchFamily="34" charset="0"/>
                <a:ea typeface="Roboto Light" pitchFamily="34" charset="-122"/>
                <a:cs typeface="Roboto Light" pitchFamily="34" charset="-120"/>
              </a:rPr>
              <a:t>Monitor your progress towards your goals with visual representations, such as progress bars, charts, or graphs, to stay motivated.</a:t>
            </a:r>
            <a:endParaRPr lang="en-US" sz="1650" dirty="0"/>
          </a:p>
        </p:txBody>
      </p:sp>
      <p:sp>
        <p:nvSpPr>
          <p:cNvPr id="10" name="Shape 7"/>
          <p:cNvSpPr/>
          <p:nvPr/>
        </p:nvSpPr>
        <p:spPr>
          <a:xfrm>
            <a:off x="6231969" y="5890617"/>
            <a:ext cx="7652861" cy="1583293"/>
          </a:xfrm>
          <a:prstGeom prst="roundRect">
            <a:avLst>
              <a:gd name="adj" fmla="val 5651"/>
            </a:avLst>
          </a:prstGeom>
          <a:solidFill>
            <a:srgbClr val="3D3D42"/>
          </a:solidFill>
          <a:ln w="7620">
            <a:solidFill>
              <a:srgbClr val="56565B"/>
            </a:solidFill>
            <a:prstDash val="solid"/>
          </a:ln>
        </p:spPr>
      </p:sp>
      <p:sp>
        <p:nvSpPr>
          <p:cNvPr id="11" name="Text 8"/>
          <p:cNvSpPr/>
          <p:nvPr/>
        </p:nvSpPr>
        <p:spPr>
          <a:xfrm>
            <a:off x="6452592" y="6111240"/>
            <a:ext cx="2769632" cy="332780"/>
          </a:xfrm>
          <a:prstGeom prst="rect">
            <a:avLst/>
          </a:prstGeom>
          <a:noFill/>
          <a:ln/>
        </p:spPr>
        <p:txBody>
          <a:bodyPr wrap="none" lIns="0" tIns="0" rIns="0" bIns="0" rtlCol="0" anchor="t"/>
          <a:lstStyle/>
          <a:p>
            <a:pPr marL="0" indent="0">
              <a:lnSpc>
                <a:spcPts val="2600"/>
              </a:lnSpc>
              <a:buNone/>
            </a:pPr>
            <a:r>
              <a:rPr lang="en-US" sz="2050" dirty="0">
                <a:solidFill>
                  <a:srgbClr val="E5E0DF"/>
                </a:solidFill>
                <a:latin typeface="Poppins Light" pitchFamily="34" charset="0"/>
                <a:ea typeface="Poppins Light" pitchFamily="34" charset="-122"/>
                <a:cs typeface="Poppins Light" pitchFamily="34" charset="-120"/>
              </a:rPr>
              <a:t>Celebrate Milestones</a:t>
            </a:r>
            <a:endParaRPr lang="en-US" sz="2050" dirty="0"/>
          </a:p>
        </p:txBody>
      </p:sp>
      <p:sp>
        <p:nvSpPr>
          <p:cNvPr id="12" name="Text 9"/>
          <p:cNvSpPr/>
          <p:nvPr/>
        </p:nvSpPr>
        <p:spPr>
          <a:xfrm>
            <a:off x="6452592" y="6571774"/>
            <a:ext cx="7211616" cy="681514"/>
          </a:xfrm>
          <a:prstGeom prst="rect">
            <a:avLst/>
          </a:prstGeom>
          <a:noFill/>
          <a:ln/>
        </p:spPr>
        <p:txBody>
          <a:bodyPr wrap="square" lIns="0" tIns="0" rIns="0" bIns="0" rtlCol="0" anchor="t"/>
          <a:lstStyle/>
          <a:p>
            <a:pPr marL="0" indent="0">
              <a:lnSpc>
                <a:spcPts val="2650"/>
              </a:lnSpc>
              <a:buNone/>
            </a:pPr>
            <a:r>
              <a:rPr lang="en-US" sz="1650" dirty="0">
                <a:solidFill>
                  <a:srgbClr val="E5E0DF"/>
                </a:solidFill>
                <a:latin typeface="Roboto Light" pitchFamily="34" charset="0"/>
                <a:ea typeface="Roboto Light" pitchFamily="34" charset="-122"/>
                <a:cs typeface="Roboto Light" pitchFamily="34" charset="-120"/>
              </a:rPr>
              <a:t>Recognize and celebrate your achievements along the way, acknowledging your efforts and reinforcing your commitment to your goals.</a:t>
            </a:r>
            <a:endParaRPr lang="en-US" sz="1650" dirty="0"/>
          </a:p>
        </p:txBody>
      </p:sp>
      <p:sp>
        <p:nvSpPr>
          <p:cNvPr id="14" name="Rectangle 13">
            <a:extLst>
              <a:ext uri="{FF2B5EF4-FFF2-40B4-BE49-F238E27FC236}">
                <a16:creationId xmlns:a16="http://schemas.microsoft.com/office/drawing/2014/main" id="{E4614E28-A06B-DD27-739F-ACB7BE5BA954}"/>
              </a:ext>
            </a:extLst>
          </p:cNvPr>
          <p:cNvSpPr/>
          <p:nvPr/>
        </p:nvSpPr>
        <p:spPr>
          <a:xfrm>
            <a:off x="11428524" y="7589519"/>
            <a:ext cx="3199416" cy="638114"/>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902381"/>
            <a:ext cx="5670590" cy="708779"/>
          </a:xfrm>
          <a:prstGeom prst="rect">
            <a:avLst/>
          </a:prstGeom>
          <a:noFill/>
          <a:ln/>
        </p:spPr>
        <p:txBody>
          <a:bodyPr wrap="non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How We Create It</a:t>
            </a:r>
            <a:endParaRPr lang="en-US" sz="4450" dirty="0"/>
          </a:p>
        </p:txBody>
      </p:sp>
      <p:pic>
        <p:nvPicPr>
          <p:cNvPr id="4" name="Image 1" descr="preencoded.png"/>
          <p:cNvPicPr>
            <a:picLocks noChangeAspect="1"/>
          </p:cNvPicPr>
          <p:nvPr/>
        </p:nvPicPr>
        <p:blipFill>
          <a:blip r:embed="rId4"/>
          <a:stretch>
            <a:fillRect/>
          </a:stretch>
        </p:blipFill>
        <p:spPr>
          <a:xfrm>
            <a:off x="6280190" y="2951321"/>
            <a:ext cx="566976" cy="566976"/>
          </a:xfrm>
          <a:prstGeom prst="rect">
            <a:avLst/>
          </a:prstGeom>
        </p:spPr>
      </p:pic>
      <p:sp>
        <p:nvSpPr>
          <p:cNvPr id="5" name="Text 1"/>
          <p:cNvSpPr/>
          <p:nvPr/>
        </p:nvSpPr>
        <p:spPr>
          <a:xfrm>
            <a:off x="6280190" y="3745111"/>
            <a:ext cx="3402330" cy="432911"/>
          </a:xfrm>
          <a:prstGeom prst="rect">
            <a:avLst/>
          </a:prstGeom>
          <a:noFill/>
          <a:ln/>
        </p:spPr>
        <p:txBody>
          <a:bodyPr wrap="none" lIns="0" tIns="0" rIns="0" bIns="0" rtlCol="0" anchor="t"/>
          <a:lstStyle/>
          <a:p>
            <a:pPr marL="0" indent="0" algn="l">
              <a:lnSpc>
                <a:spcPts val="3300"/>
              </a:lnSpc>
              <a:buNone/>
            </a:pPr>
            <a:r>
              <a:rPr lang="en-US" sz="2650" dirty="0">
                <a:solidFill>
                  <a:srgbClr val="000000"/>
                </a:solidFill>
                <a:latin typeface="Poppins Light" pitchFamily="34" charset="0"/>
                <a:ea typeface="Poppins Light" pitchFamily="34" charset="-122"/>
                <a:cs typeface="Poppins Light" pitchFamily="34" charset="-120"/>
              </a:rPr>
              <a:t>1️⃣</a:t>
            </a:r>
            <a:r>
              <a:rPr lang="en-US" sz="2650" b="1" dirty="0">
                <a:solidFill>
                  <a:srgbClr val="E5E0DF"/>
                </a:solidFill>
                <a:latin typeface="Poppins Light" pitchFamily="34" charset="0"/>
                <a:ea typeface="Poppins Light" pitchFamily="34" charset="-122"/>
                <a:cs typeface="Poppins Light" pitchFamily="34" charset="-120"/>
              </a:rPr>
              <a:t> UI/Design:</a:t>
            </a:r>
            <a:endParaRPr lang="en-US" sz="2650" dirty="0"/>
          </a:p>
        </p:txBody>
      </p:sp>
      <p:sp>
        <p:nvSpPr>
          <p:cNvPr id="6" name="Text 2"/>
          <p:cNvSpPr/>
          <p:nvPr/>
        </p:nvSpPr>
        <p:spPr>
          <a:xfrm>
            <a:off x="6280190" y="4314111"/>
            <a:ext cx="3608070" cy="1088708"/>
          </a:xfrm>
          <a:prstGeom prst="rect">
            <a:avLst/>
          </a:prstGeom>
          <a:noFill/>
          <a:ln/>
        </p:spPr>
        <p:txBody>
          <a:bodyPr wrap="square" lIns="0" tIns="0" rIns="0" bIns="0" rtlCol="0" anchor="t"/>
          <a:lstStyle/>
          <a:p>
            <a:pPr marL="342900" indent="-342900">
              <a:lnSpc>
                <a:spcPts val="2850"/>
              </a:lnSpc>
              <a:buSzPct val="100000"/>
              <a:buChar char="•"/>
            </a:pPr>
            <a:r>
              <a:rPr lang="en-US" sz="1750" dirty="0">
                <a:solidFill>
                  <a:srgbClr val="E5E0DF"/>
                </a:solidFill>
                <a:latin typeface="Roboto Light" pitchFamily="34" charset="0"/>
                <a:ea typeface="Roboto Light" pitchFamily="34" charset="-122"/>
                <a:cs typeface="Roboto Light" pitchFamily="34" charset="-120"/>
              </a:rPr>
              <a:t>Keep the timer </a:t>
            </a:r>
            <a:r>
              <a:rPr lang="en-US" sz="1750" b="1" dirty="0">
                <a:solidFill>
                  <a:srgbClr val="E5E0DF"/>
                </a:solidFill>
                <a:latin typeface="Roboto Light" pitchFamily="34" charset="0"/>
                <a:ea typeface="Roboto Light" pitchFamily="34" charset="-122"/>
                <a:cs typeface="Roboto Light" pitchFamily="34" charset="-120"/>
              </a:rPr>
              <a:t>visible and user-friendly</a:t>
            </a:r>
            <a:r>
              <a:rPr lang="en-US" sz="1750" dirty="0">
                <a:solidFill>
                  <a:srgbClr val="E5E0DF"/>
                </a:solidFill>
                <a:latin typeface="Roboto Light" pitchFamily="34" charset="0"/>
                <a:ea typeface="Roboto Light" pitchFamily="34" charset="-122"/>
                <a:cs typeface="Roboto Light" pitchFamily="34" charset="-120"/>
              </a:rPr>
              <a:t>, using a </a:t>
            </a:r>
            <a:r>
              <a:rPr lang="en-US" sz="1750" b="1" dirty="0">
                <a:solidFill>
                  <a:srgbClr val="E5E0DF"/>
                </a:solidFill>
                <a:latin typeface="Roboto Light" pitchFamily="34" charset="0"/>
                <a:ea typeface="Roboto Light" pitchFamily="34" charset="-122"/>
                <a:cs typeface="Roboto Light" pitchFamily="34" charset="-120"/>
              </a:rPr>
              <a:t>modern dark theme</a:t>
            </a:r>
            <a:r>
              <a:rPr lang="en-US" sz="1750" dirty="0">
                <a:solidFill>
                  <a:srgbClr val="E5E0DF"/>
                </a:solidFill>
                <a:latin typeface="Roboto Light" pitchFamily="34" charset="0"/>
                <a:ea typeface="Roboto Light" pitchFamily="34" charset="-122"/>
                <a:cs typeface="Roboto Light" pitchFamily="34" charset="-120"/>
              </a:rPr>
              <a:t> to match your app's style.</a:t>
            </a:r>
            <a:endParaRPr lang="en-US" sz="1750" dirty="0"/>
          </a:p>
        </p:txBody>
      </p:sp>
      <p:pic>
        <p:nvPicPr>
          <p:cNvPr id="7" name="Image 2" descr="preencoded.png"/>
          <p:cNvPicPr>
            <a:picLocks noChangeAspect="1"/>
          </p:cNvPicPr>
          <p:nvPr/>
        </p:nvPicPr>
        <p:blipFill>
          <a:blip r:embed="rId5"/>
          <a:stretch>
            <a:fillRect/>
          </a:stretch>
        </p:blipFill>
        <p:spPr>
          <a:xfrm>
            <a:off x="10228421" y="2951321"/>
            <a:ext cx="566976" cy="566976"/>
          </a:xfrm>
          <a:prstGeom prst="rect">
            <a:avLst/>
          </a:prstGeom>
        </p:spPr>
      </p:pic>
      <p:sp>
        <p:nvSpPr>
          <p:cNvPr id="8" name="Text 3"/>
          <p:cNvSpPr/>
          <p:nvPr/>
        </p:nvSpPr>
        <p:spPr>
          <a:xfrm>
            <a:off x="10228421" y="3745111"/>
            <a:ext cx="3608189" cy="858203"/>
          </a:xfrm>
          <a:prstGeom prst="rect">
            <a:avLst/>
          </a:prstGeom>
          <a:noFill/>
          <a:ln/>
        </p:spPr>
        <p:txBody>
          <a:bodyPr wrap="square" lIns="0" tIns="0" rIns="0" bIns="0" rtlCol="0" anchor="t"/>
          <a:lstStyle/>
          <a:p>
            <a:pPr marL="0" indent="0" algn="l">
              <a:lnSpc>
                <a:spcPts val="3300"/>
              </a:lnSpc>
              <a:buNone/>
            </a:pPr>
            <a:r>
              <a:rPr lang="en-US" sz="2650" dirty="0">
                <a:solidFill>
                  <a:srgbClr val="000000"/>
                </a:solidFill>
                <a:latin typeface="Poppins Light" pitchFamily="34" charset="0"/>
                <a:ea typeface="Poppins Light" pitchFamily="34" charset="-122"/>
                <a:cs typeface="Poppins Light" pitchFamily="34" charset="-120"/>
              </a:rPr>
              <a:t>2️⃣</a:t>
            </a:r>
            <a:r>
              <a:rPr lang="en-US" sz="2650" b="1" dirty="0">
                <a:solidFill>
                  <a:srgbClr val="E5E0DF"/>
                </a:solidFill>
                <a:latin typeface="Poppins Light" pitchFamily="34" charset="0"/>
                <a:ea typeface="Poppins Light" pitchFamily="34" charset="-122"/>
                <a:cs typeface="Poppins Light" pitchFamily="34" charset="-120"/>
              </a:rPr>
              <a:t> Functionality (Coding):</a:t>
            </a:r>
            <a:endParaRPr lang="en-US" sz="2650" dirty="0"/>
          </a:p>
        </p:txBody>
      </p:sp>
      <p:sp>
        <p:nvSpPr>
          <p:cNvPr id="9" name="Text 4"/>
          <p:cNvSpPr/>
          <p:nvPr/>
        </p:nvSpPr>
        <p:spPr>
          <a:xfrm>
            <a:off x="10228421" y="4739402"/>
            <a:ext cx="3608189" cy="362903"/>
          </a:xfrm>
          <a:prstGeom prst="rect">
            <a:avLst/>
          </a:prstGeom>
          <a:noFill/>
          <a:ln/>
        </p:spPr>
        <p:txBody>
          <a:bodyPr wrap="none" lIns="0" tIns="0" rIns="0" bIns="0" rtlCol="0" anchor="t"/>
          <a:lstStyle/>
          <a:p>
            <a:pPr marL="342900" indent="-342900">
              <a:lnSpc>
                <a:spcPts val="2850"/>
              </a:lnSpc>
              <a:buSzPct val="100000"/>
              <a:buChar char="•"/>
            </a:pPr>
            <a:endParaRPr lang="en-US" sz="1750" dirty="0"/>
          </a:p>
        </p:txBody>
      </p:sp>
      <p:sp>
        <p:nvSpPr>
          <p:cNvPr id="10" name="Text 5"/>
          <p:cNvSpPr/>
          <p:nvPr/>
        </p:nvSpPr>
        <p:spPr>
          <a:xfrm>
            <a:off x="10228421" y="5238393"/>
            <a:ext cx="3608189" cy="1088708"/>
          </a:xfrm>
          <a:prstGeom prst="rect">
            <a:avLst/>
          </a:prstGeom>
          <a:noFill/>
          <a:ln/>
        </p:spPr>
        <p:txBody>
          <a:bodyPr wrap="square" lIns="0" tIns="0" rIns="0" bIns="0" rtlCol="0" anchor="t"/>
          <a:lstStyle/>
          <a:p>
            <a:pPr marL="0" indent="0" algn="l">
              <a:lnSpc>
                <a:spcPts val="2850"/>
              </a:lnSpc>
              <a:buNone/>
            </a:pPr>
            <a:r>
              <a:rPr lang="en-US" sz="1750" dirty="0">
                <a:solidFill>
                  <a:srgbClr val="E5E0DF"/>
                </a:solidFill>
                <a:latin typeface="Roboto Light" pitchFamily="34" charset="0"/>
                <a:ea typeface="Roboto Light" pitchFamily="34" charset="-122"/>
                <a:cs typeface="Roboto Light" pitchFamily="34" charset="-120"/>
              </a:rPr>
              <a:t>Next, we design reusable components like buttons, icons, input fields, and checkboxes.</a:t>
            </a:r>
            <a:endParaRPr lang="en-US" sz="1750" dirty="0"/>
          </a:p>
        </p:txBody>
      </p:sp>
      <p:sp>
        <p:nvSpPr>
          <p:cNvPr id="11" name="Rectangle 10">
            <a:extLst>
              <a:ext uri="{FF2B5EF4-FFF2-40B4-BE49-F238E27FC236}">
                <a16:creationId xmlns:a16="http://schemas.microsoft.com/office/drawing/2014/main" id="{07D675B3-81A1-350B-962A-A73A02F0C5C5}"/>
              </a:ext>
            </a:extLst>
          </p:cNvPr>
          <p:cNvSpPr/>
          <p:nvPr/>
        </p:nvSpPr>
        <p:spPr>
          <a:xfrm>
            <a:off x="11428524" y="7338798"/>
            <a:ext cx="3199416" cy="888835"/>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82C6FD8-AF65-22A4-1CF3-37CA7D6C57AF}"/>
              </a:ext>
            </a:extLst>
          </p:cNvPr>
          <p:cNvSpPr/>
          <p:nvPr/>
        </p:nvSpPr>
        <p:spPr>
          <a:xfrm>
            <a:off x="11281039" y="7338797"/>
            <a:ext cx="3199416" cy="888835"/>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797957"/>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2F2F3"/>
                </a:solidFill>
                <a:latin typeface="Poppins Light" pitchFamily="34" charset="0"/>
                <a:ea typeface="Poppins Light" pitchFamily="34" charset="-122"/>
                <a:cs typeface="Poppins Light" pitchFamily="34" charset="-120"/>
              </a:rPr>
              <a:t>Key Challenges in Developing a Self-Improvement App</a:t>
            </a:r>
            <a:endParaRPr lang="en-US" sz="4450" dirty="0"/>
          </a:p>
        </p:txBody>
      </p:sp>
      <p:sp>
        <p:nvSpPr>
          <p:cNvPr id="3" name="Text 1"/>
          <p:cNvSpPr/>
          <p:nvPr/>
        </p:nvSpPr>
        <p:spPr>
          <a:xfrm>
            <a:off x="793790" y="2634972"/>
            <a:ext cx="6108740" cy="362903"/>
          </a:xfrm>
          <a:prstGeom prst="rect">
            <a:avLst/>
          </a:prstGeom>
          <a:noFill/>
          <a:ln/>
        </p:spPr>
        <p:txBody>
          <a:bodyPr wrap="none" lIns="0" tIns="0" rIns="0" bIns="0" rtlCol="0" anchor="t"/>
          <a:lstStyle/>
          <a:p>
            <a:pPr marL="342900" indent="-342900">
              <a:lnSpc>
                <a:spcPts val="2850"/>
              </a:lnSpc>
              <a:buSzPct val="100000"/>
              <a:buFont typeface="+mj-lt"/>
              <a:buAutoNum type="arabicPeriod"/>
            </a:pPr>
            <a:r>
              <a:rPr lang="en-US" sz="1750" dirty="0">
                <a:solidFill>
                  <a:srgbClr val="E5E0DF"/>
                </a:solidFill>
                <a:latin typeface="Roboto Light" pitchFamily="34" charset="0"/>
                <a:ea typeface="Roboto Light" pitchFamily="34" charset="-122"/>
                <a:cs typeface="Roboto Light" pitchFamily="34" charset="-120"/>
              </a:rPr>
              <a:t>User Experience (UX)</a:t>
            </a:r>
            <a:endParaRPr lang="en-US" sz="1750" dirty="0"/>
          </a:p>
        </p:txBody>
      </p:sp>
      <p:sp>
        <p:nvSpPr>
          <p:cNvPr id="4" name="Text 2"/>
          <p:cNvSpPr/>
          <p:nvPr/>
        </p:nvSpPr>
        <p:spPr>
          <a:xfrm>
            <a:off x="793790" y="3077170"/>
            <a:ext cx="6108740"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2"/>
            </a:pPr>
            <a:r>
              <a:rPr lang="en-US" sz="1750" dirty="0">
                <a:solidFill>
                  <a:srgbClr val="E5E0DF"/>
                </a:solidFill>
                <a:latin typeface="Roboto Light" pitchFamily="34" charset="0"/>
                <a:ea typeface="Roboto Light" pitchFamily="34" charset="-122"/>
                <a:cs typeface="Roboto Light" pitchFamily="34" charset="-120"/>
              </a:rPr>
              <a:t>Maintaining User Motivation</a:t>
            </a:r>
            <a:endParaRPr lang="en-US" sz="1750" dirty="0"/>
          </a:p>
        </p:txBody>
      </p:sp>
      <p:sp>
        <p:nvSpPr>
          <p:cNvPr id="5" name="Text 3"/>
          <p:cNvSpPr/>
          <p:nvPr/>
        </p:nvSpPr>
        <p:spPr>
          <a:xfrm>
            <a:off x="793790" y="3519368"/>
            <a:ext cx="6108740" cy="362903"/>
          </a:xfrm>
          <a:prstGeom prst="rect">
            <a:avLst/>
          </a:prstGeom>
          <a:noFill/>
          <a:ln/>
        </p:spPr>
        <p:txBody>
          <a:bodyPr wrap="none" lIns="0" tIns="0" rIns="0" bIns="0" rtlCol="0" anchor="t"/>
          <a:lstStyle/>
          <a:p>
            <a:pPr marL="342900" indent="-342900">
              <a:lnSpc>
                <a:spcPts val="2850"/>
              </a:lnSpc>
              <a:buSzPct val="100000"/>
              <a:buFont typeface="+mj-lt"/>
              <a:buAutoNum type="arabicPeriod" startAt="3"/>
            </a:pPr>
            <a:r>
              <a:rPr lang="en-US" sz="1750" dirty="0">
                <a:solidFill>
                  <a:srgbClr val="E5E0DF"/>
                </a:solidFill>
                <a:latin typeface="Roboto Light" pitchFamily="34" charset="0"/>
                <a:ea typeface="Roboto Light" pitchFamily="34" charset="-122"/>
                <a:cs typeface="Roboto Light" pitchFamily="34" charset="-120"/>
              </a:rPr>
              <a:t>Personalization</a:t>
            </a:r>
            <a:endParaRPr lang="en-US" sz="1750" dirty="0"/>
          </a:p>
        </p:txBody>
      </p:sp>
      <p:sp>
        <p:nvSpPr>
          <p:cNvPr id="6" name="Text 4"/>
          <p:cNvSpPr/>
          <p:nvPr/>
        </p:nvSpPr>
        <p:spPr>
          <a:xfrm>
            <a:off x="793790" y="4086344"/>
            <a:ext cx="6108740" cy="2177415"/>
          </a:xfrm>
          <a:prstGeom prst="rect">
            <a:avLst/>
          </a:prstGeom>
          <a:noFill/>
          <a:ln/>
        </p:spPr>
        <p:txBody>
          <a:bodyPr wrap="square" lIns="0" tIns="0" rIns="0" bIns="0" rtlCol="0" anchor="t"/>
          <a:lstStyle/>
          <a:p>
            <a:pPr marL="0" indent="0">
              <a:lnSpc>
                <a:spcPts val="2850"/>
              </a:lnSpc>
              <a:buNone/>
            </a:pPr>
            <a:r>
              <a:rPr lang="en-US" sz="1750" dirty="0">
                <a:solidFill>
                  <a:srgbClr val="E5E0DF"/>
                </a:solidFill>
                <a:latin typeface="Roboto Light" pitchFamily="34" charset="0"/>
                <a:ea typeface="Roboto Light" pitchFamily="34" charset="-122"/>
                <a:cs typeface="Roboto Light" pitchFamily="34" charset="-120"/>
              </a:rPr>
              <a:t>Developing a successful self-improvement app requires addressing key challenges. UX must balance simplicity with engagement. Maintaining user motivation is crucial for long-term adoption. Personalization ensures users find value and trust. Protecting user data is paramount for building a strong foundation.</a:t>
            </a:r>
            <a:endParaRPr lang="en-US" sz="1750" dirty="0"/>
          </a:p>
        </p:txBody>
      </p:sp>
      <p:pic>
        <p:nvPicPr>
          <p:cNvPr id="7" name="Image 0" descr="preencoded.png"/>
          <p:cNvPicPr>
            <a:picLocks noChangeAspect="1"/>
          </p:cNvPicPr>
          <p:nvPr/>
        </p:nvPicPr>
        <p:blipFill>
          <a:blip r:embed="rId3"/>
          <a:stretch>
            <a:fillRect/>
          </a:stretch>
        </p:blipFill>
        <p:spPr>
          <a:xfrm>
            <a:off x="7463552" y="2810828"/>
            <a:ext cx="6380559" cy="4365546"/>
          </a:xfrm>
          <a:prstGeom prst="rect">
            <a:avLst/>
          </a:prstGeom>
        </p:spPr>
      </p:pic>
      <p:sp>
        <p:nvSpPr>
          <p:cNvPr id="9" name="Rectangle 8">
            <a:extLst>
              <a:ext uri="{FF2B5EF4-FFF2-40B4-BE49-F238E27FC236}">
                <a16:creationId xmlns:a16="http://schemas.microsoft.com/office/drawing/2014/main" id="{687E0450-5FFA-E2E8-8338-5139AE7529DD}"/>
              </a:ext>
            </a:extLst>
          </p:cNvPr>
          <p:cNvSpPr/>
          <p:nvPr/>
        </p:nvSpPr>
        <p:spPr>
          <a:xfrm>
            <a:off x="11428524" y="7338798"/>
            <a:ext cx="3199416" cy="888835"/>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199198"/>
          </a:xfrm>
          <a:prstGeom prst="rect">
            <a:avLst/>
          </a:prstGeom>
        </p:spPr>
      </p:pic>
      <p:sp>
        <p:nvSpPr>
          <p:cNvPr id="3" name="Text 0"/>
          <p:cNvSpPr/>
          <p:nvPr/>
        </p:nvSpPr>
        <p:spPr>
          <a:xfrm>
            <a:off x="671513" y="1728430"/>
            <a:ext cx="5582364" cy="599599"/>
          </a:xfrm>
          <a:prstGeom prst="rect">
            <a:avLst/>
          </a:prstGeom>
          <a:noFill/>
          <a:ln/>
        </p:spPr>
        <p:txBody>
          <a:bodyPr wrap="none" lIns="0" tIns="0" rIns="0" bIns="0" rtlCol="0" anchor="t"/>
          <a:lstStyle/>
          <a:p>
            <a:pPr marL="0" indent="0">
              <a:lnSpc>
                <a:spcPts val="4700"/>
              </a:lnSpc>
              <a:buNone/>
            </a:pPr>
            <a:r>
              <a:rPr lang="en-US" sz="3750" dirty="0">
                <a:solidFill>
                  <a:srgbClr val="F2F2F3"/>
                </a:solidFill>
                <a:latin typeface="Poppins Light" pitchFamily="34" charset="0"/>
                <a:ea typeface="Poppins Light" pitchFamily="34" charset="-122"/>
                <a:cs typeface="Poppins Light" pitchFamily="34" charset="-120"/>
              </a:rPr>
              <a:t>Our Team of Innovators</a:t>
            </a:r>
            <a:endParaRPr lang="en-US" sz="3750" dirty="0"/>
          </a:p>
        </p:txBody>
      </p:sp>
      <p:sp>
        <p:nvSpPr>
          <p:cNvPr id="4" name="Shape 1"/>
          <p:cNvSpPr/>
          <p:nvPr/>
        </p:nvSpPr>
        <p:spPr>
          <a:xfrm>
            <a:off x="7303770" y="2615803"/>
            <a:ext cx="22860" cy="5084564"/>
          </a:xfrm>
          <a:prstGeom prst="roundRect">
            <a:avLst>
              <a:gd name="adj" fmla="val 352525"/>
            </a:avLst>
          </a:prstGeom>
          <a:solidFill>
            <a:srgbClr val="56565B"/>
          </a:solidFill>
          <a:ln/>
        </p:spPr>
      </p:sp>
      <p:sp>
        <p:nvSpPr>
          <p:cNvPr id="5" name="Shape 2"/>
          <p:cNvSpPr/>
          <p:nvPr/>
        </p:nvSpPr>
        <p:spPr>
          <a:xfrm>
            <a:off x="6450747" y="3035856"/>
            <a:ext cx="671513" cy="22860"/>
          </a:xfrm>
          <a:prstGeom prst="roundRect">
            <a:avLst>
              <a:gd name="adj" fmla="val 352525"/>
            </a:avLst>
          </a:prstGeom>
          <a:solidFill>
            <a:srgbClr val="56565B"/>
          </a:solidFill>
          <a:ln/>
        </p:spPr>
      </p:sp>
      <p:sp>
        <p:nvSpPr>
          <p:cNvPr id="6" name="Shape 3"/>
          <p:cNvSpPr/>
          <p:nvPr/>
        </p:nvSpPr>
        <p:spPr>
          <a:xfrm>
            <a:off x="7099399" y="2831544"/>
            <a:ext cx="431602" cy="431602"/>
          </a:xfrm>
          <a:prstGeom prst="roundRect">
            <a:avLst>
              <a:gd name="adj" fmla="val 18672"/>
            </a:avLst>
          </a:prstGeom>
          <a:solidFill>
            <a:srgbClr val="3D3D42"/>
          </a:solidFill>
          <a:ln w="7620">
            <a:solidFill>
              <a:srgbClr val="56565B"/>
            </a:solidFill>
            <a:prstDash val="solid"/>
          </a:ln>
        </p:spPr>
      </p:sp>
      <p:sp>
        <p:nvSpPr>
          <p:cNvPr id="7" name="Text 4"/>
          <p:cNvSpPr/>
          <p:nvPr/>
        </p:nvSpPr>
        <p:spPr>
          <a:xfrm>
            <a:off x="7273111" y="2903458"/>
            <a:ext cx="84058" cy="287774"/>
          </a:xfrm>
          <a:prstGeom prst="rect">
            <a:avLst/>
          </a:prstGeom>
          <a:noFill/>
          <a:ln/>
        </p:spPr>
        <p:txBody>
          <a:bodyPr wrap="none" lIns="0" tIns="0" rIns="0" bIns="0" rtlCol="0" anchor="t"/>
          <a:lstStyle/>
          <a:p>
            <a:pPr marL="0" indent="0" algn="ctr">
              <a:lnSpc>
                <a:spcPts val="2250"/>
              </a:lnSpc>
              <a:buNone/>
            </a:pPr>
            <a:r>
              <a:rPr lang="en-US" sz="2250" dirty="0">
                <a:solidFill>
                  <a:srgbClr val="E5E0DF"/>
                </a:solidFill>
                <a:latin typeface="Poppins Light" pitchFamily="34" charset="0"/>
                <a:ea typeface="Poppins Light" pitchFamily="34" charset="-122"/>
                <a:cs typeface="Poppins Light" pitchFamily="34" charset="-120"/>
              </a:rPr>
              <a:t>1</a:t>
            </a:r>
            <a:endParaRPr lang="en-US" sz="2250" dirty="0"/>
          </a:p>
        </p:txBody>
      </p:sp>
      <p:sp>
        <p:nvSpPr>
          <p:cNvPr id="8" name="Text 5"/>
          <p:cNvSpPr/>
          <p:nvPr/>
        </p:nvSpPr>
        <p:spPr>
          <a:xfrm>
            <a:off x="3495318" y="2807613"/>
            <a:ext cx="2764631" cy="299680"/>
          </a:xfrm>
          <a:prstGeom prst="rect">
            <a:avLst/>
          </a:prstGeom>
          <a:noFill/>
          <a:ln/>
        </p:spPr>
        <p:txBody>
          <a:bodyPr wrap="none" lIns="0" tIns="0" rIns="0" bIns="0" rtlCol="0" anchor="t"/>
          <a:lstStyle/>
          <a:p>
            <a:pPr marL="0" indent="0" algn="r">
              <a:lnSpc>
                <a:spcPts val="2350"/>
              </a:lnSpc>
              <a:buNone/>
            </a:pPr>
            <a:r>
              <a:rPr lang="en-US" sz="1850" dirty="0">
                <a:solidFill>
                  <a:srgbClr val="E5E0DF"/>
                </a:solidFill>
                <a:latin typeface="Poppins Light" pitchFamily="34" charset="0"/>
                <a:ea typeface="Poppins Light" pitchFamily="34" charset="-122"/>
                <a:cs typeface="Poppins Light" pitchFamily="34" charset="-120"/>
              </a:rPr>
              <a:t>Mohammed Mahmoud</a:t>
            </a:r>
            <a:endParaRPr lang="en-US" sz="1850" dirty="0"/>
          </a:p>
        </p:txBody>
      </p:sp>
      <p:sp>
        <p:nvSpPr>
          <p:cNvPr id="9" name="Text 6"/>
          <p:cNvSpPr/>
          <p:nvPr/>
        </p:nvSpPr>
        <p:spPr>
          <a:xfrm>
            <a:off x="671513" y="3222308"/>
            <a:ext cx="5588437" cy="307062"/>
          </a:xfrm>
          <a:prstGeom prst="rect">
            <a:avLst/>
          </a:prstGeom>
          <a:noFill/>
          <a:ln/>
        </p:spPr>
        <p:txBody>
          <a:bodyPr wrap="none" lIns="0" tIns="0" rIns="0" bIns="0" rtlCol="0" anchor="t"/>
          <a:lstStyle/>
          <a:p>
            <a:pPr marL="0" indent="0" algn="r">
              <a:lnSpc>
                <a:spcPts val="2400"/>
              </a:lnSpc>
              <a:buNone/>
            </a:pPr>
            <a:r>
              <a:rPr lang="en-US" sz="1500" dirty="0">
                <a:solidFill>
                  <a:srgbClr val="E5E0DF"/>
                </a:solidFill>
                <a:latin typeface="Roboto Light" pitchFamily="34" charset="0"/>
                <a:ea typeface="Roboto Light" pitchFamily="34" charset="-122"/>
                <a:cs typeface="Roboto Light" pitchFamily="34" charset="-120"/>
              </a:rPr>
              <a:t>Team Leader, leading the vision and development of the app.</a:t>
            </a:r>
            <a:endParaRPr lang="en-US" sz="1500" dirty="0"/>
          </a:p>
        </p:txBody>
      </p:sp>
      <p:sp>
        <p:nvSpPr>
          <p:cNvPr id="10" name="Shape 7"/>
          <p:cNvSpPr/>
          <p:nvPr/>
        </p:nvSpPr>
        <p:spPr>
          <a:xfrm>
            <a:off x="7508141" y="3995142"/>
            <a:ext cx="671513" cy="22860"/>
          </a:xfrm>
          <a:prstGeom prst="roundRect">
            <a:avLst>
              <a:gd name="adj" fmla="val 352525"/>
            </a:avLst>
          </a:prstGeom>
          <a:solidFill>
            <a:srgbClr val="56565B"/>
          </a:solidFill>
          <a:ln/>
        </p:spPr>
      </p:sp>
      <p:sp>
        <p:nvSpPr>
          <p:cNvPr id="11" name="Shape 8"/>
          <p:cNvSpPr/>
          <p:nvPr/>
        </p:nvSpPr>
        <p:spPr>
          <a:xfrm>
            <a:off x="7099399" y="3790831"/>
            <a:ext cx="431602" cy="431602"/>
          </a:xfrm>
          <a:prstGeom prst="roundRect">
            <a:avLst>
              <a:gd name="adj" fmla="val 18672"/>
            </a:avLst>
          </a:prstGeom>
          <a:solidFill>
            <a:srgbClr val="3D3D42"/>
          </a:solidFill>
          <a:ln w="7620">
            <a:solidFill>
              <a:srgbClr val="56565B"/>
            </a:solidFill>
            <a:prstDash val="solid"/>
          </a:ln>
        </p:spPr>
      </p:sp>
      <p:sp>
        <p:nvSpPr>
          <p:cNvPr id="12" name="Text 9"/>
          <p:cNvSpPr/>
          <p:nvPr/>
        </p:nvSpPr>
        <p:spPr>
          <a:xfrm>
            <a:off x="7232868" y="3862745"/>
            <a:ext cx="164663" cy="287774"/>
          </a:xfrm>
          <a:prstGeom prst="rect">
            <a:avLst/>
          </a:prstGeom>
          <a:noFill/>
          <a:ln/>
        </p:spPr>
        <p:txBody>
          <a:bodyPr wrap="none" lIns="0" tIns="0" rIns="0" bIns="0" rtlCol="0" anchor="t"/>
          <a:lstStyle/>
          <a:p>
            <a:pPr marL="0" indent="0" algn="ctr">
              <a:lnSpc>
                <a:spcPts val="2250"/>
              </a:lnSpc>
              <a:buNone/>
            </a:pPr>
            <a:r>
              <a:rPr lang="en-US" sz="2250" dirty="0">
                <a:solidFill>
                  <a:srgbClr val="E5E0DF"/>
                </a:solidFill>
                <a:latin typeface="Poppins Light" pitchFamily="34" charset="0"/>
                <a:ea typeface="Poppins Light" pitchFamily="34" charset="-122"/>
                <a:cs typeface="Poppins Light" pitchFamily="34" charset="-120"/>
              </a:rPr>
              <a:t>2</a:t>
            </a:r>
            <a:endParaRPr lang="en-US" sz="2250" dirty="0"/>
          </a:p>
        </p:txBody>
      </p:sp>
      <p:sp>
        <p:nvSpPr>
          <p:cNvPr id="13" name="Text 10"/>
          <p:cNvSpPr/>
          <p:nvPr/>
        </p:nvSpPr>
        <p:spPr>
          <a:xfrm>
            <a:off x="8370451" y="3766899"/>
            <a:ext cx="2398395" cy="299680"/>
          </a:xfrm>
          <a:prstGeom prst="rect">
            <a:avLst/>
          </a:prstGeom>
          <a:noFill/>
          <a:ln/>
        </p:spPr>
        <p:txBody>
          <a:bodyPr wrap="none" lIns="0" tIns="0" rIns="0" bIns="0" rtlCol="0" anchor="t"/>
          <a:lstStyle/>
          <a:p>
            <a:pPr marL="0" indent="0" algn="l">
              <a:lnSpc>
                <a:spcPts val="2350"/>
              </a:lnSpc>
              <a:buNone/>
            </a:pPr>
            <a:r>
              <a:rPr lang="en-US" sz="1850" dirty="0">
                <a:solidFill>
                  <a:srgbClr val="E5E0DF"/>
                </a:solidFill>
                <a:latin typeface="Poppins Light" pitchFamily="34" charset="0"/>
                <a:ea typeface="Poppins Light" pitchFamily="34" charset="-122"/>
                <a:cs typeface="Poppins Light" pitchFamily="34" charset="-120"/>
              </a:rPr>
              <a:t>Antoniuos Sameh</a:t>
            </a:r>
            <a:endParaRPr lang="en-US" sz="1850" dirty="0"/>
          </a:p>
        </p:txBody>
      </p:sp>
      <p:sp>
        <p:nvSpPr>
          <p:cNvPr id="14" name="Text 11"/>
          <p:cNvSpPr/>
          <p:nvPr/>
        </p:nvSpPr>
        <p:spPr>
          <a:xfrm>
            <a:off x="8370451" y="4181594"/>
            <a:ext cx="5588437" cy="307062"/>
          </a:xfrm>
          <a:prstGeom prst="rect">
            <a:avLst/>
          </a:prstGeom>
          <a:noFill/>
          <a:ln/>
        </p:spPr>
        <p:txBody>
          <a:bodyPr wrap="non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Backend developer and system architect</a:t>
            </a:r>
            <a:endParaRPr lang="en-US" sz="1500" dirty="0"/>
          </a:p>
        </p:txBody>
      </p:sp>
      <p:sp>
        <p:nvSpPr>
          <p:cNvPr id="15" name="Shape 12"/>
          <p:cNvSpPr/>
          <p:nvPr/>
        </p:nvSpPr>
        <p:spPr>
          <a:xfrm>
            <a:off x="6450747" y="4858464"/>
            <a:ext cx="671513" cy="22860"/>
          </a:xfrm>
          <a:prstGeom prst="roundRect">
            <a:avLst>
              <a:gd name="adj" fmla="val 352525"/>
            </a:avLst>
          </a:prstGeom>
          <a:solidFill>
            <a:srgbClr val="56565B"/>
          </a:solidFill>
          <a:ln/>
        </p:spPr>
      </p:sp>
      <p:sp>
        <p:nvSpPr>
          <p:cNvPr id="16" name="Shape 13"/>
          <p:cNvSpPr/>
          <p:nvPr/>
        </p:nvSpPr>
        <p:spPr>
          <a:xfrm>
            <a:off x="7099399" y="4654153"/>
            <a:ext cx="431602" cy="431602"/>
          </a:xfrm>
          <a:prstGeom prst="roundRect">
            <a:avLst>
              <a:gd name="adj" fmla="val 18672"/>
            </a:avLst>
          </a:prstGeom>
          <a:solidFill>
            <a:srgbClr val="3D3D42"/>
          </a:solidFill>
          <a:ln w="7620">
            <a:solidFill>
              <a:srgbClr val="56565B"/>
            </a:solidFill>
            <a:prstDash val="solid"/>
          </a:ln>
        </p:spPr>
      </p:sp>
      <p:sp>
        <p:nvSpPr>
          <p:cNvPr id="17" name="Text 14"/>
          <p:cNvSpPr/>
          <p:nvPr/>
        </p:nvSpPr>
        <p:spPr>
          <a:xfrm>
            <a:off x="7230963" y="4726067"/>
            <a:ext cx="168354" cy="287774"/>
          </a:xfrm>
          <a:prstGeom prst="rect">
            <a:avLst/>
          </a:prstGeom>
          <a:noFill/>
          <a:ln/>
        </p:spPr>
        <p:txBody>
          <a:bodyPr wrap="none" lIns="0" tIns="0" rIns="0" bIns="0" rtlCol="0" anchor="t"/>
          <a:lstStyle/>
          <a:p>
            <a:pPr marL="0" indent="0" algn="ctr">
              <a:lnSpc>
                <a:spcPts val="2250"/>
              </a:lnSpc>
              <a:buNone/>
            </a:pPr>
            <a:r>
              <a:rPr lang="en-US" sz="2250" dirty="0">
                <a:solidFill>
                  <a:srgbClr val="E5E0DF"/>
                </a:solidFill>
                <a:latin typeface="Poppins Light" pitchFamily="34" charset="0"/>
                <a:ea typeface="Poppins Light" pitchFamily="34" charset="-122"/>
                <a:cs typeface="Poppins Light" pitchFamily="34" charset="-120"/>
              </a:rPr>
              <a:t>3</a:t>
            </a:r>
            <a:endParaRPr lang="en-US" sz="2250" dirty="0"/>
          </a:p>
        </p:txBody>
      </p:sp>
      <p:sp>
        <p:nvSpPr>
          <p:cNvPr id="18" name="Text 15"/>
          <p:cNvSpPr/>
          <p:nvPr/>
        </p:nvSpPr>
        <p:spPr>
          <a:xfrm>
            <a:off x="3861554" y="4630222"/>
            <a:ext cx="2398395" cy="299680"/>
          </a:xfrm>
          <a:prstGeom prst="rect">
            <a:avLst/>
          </a:prstGeom>
          <a:noFill/>
          <a:ln/>
        </p:spPr>
        <p:txBody>
          <a:bodyPr wrap="none" lIns="0" tIns="0" rIns="0" bIns="0" rtlCol="0" anchor="t"/>
          <a:lstStyle/>
          <a:p>
            <a:pPr marL="0" indent="0" algn="r">
              <a:lnSpc>
                <a:spcPts val="2350"/>
              </a:lnSpc>
              <a:buNone/>
            </a:pPr>
            <a:r>
              <a:rPr lang="en-US" sz="1850" dirty="0">
                <a:solidFill>
                  <a:srgbClr val="E5E0DF"/>
                </a:solidFill>
                <a:latin typeface="Poppins Light" pitchFamily="34" charset="0"/>
                <a:ea typeface="Poppins Light" pitchFamily="34" charset="-122"/>
                <a:cs typeface="Poppins Light" pitchFamily="34" charset="-120"/>
              </a:rPr>
              <a:t>Mohammed Ezat</a:t>
            </a:r>
            <a:endParaRPr lang="en-US" sz="1850" dirty="0"/>
          </a:p>
        </p:txBody>
      </p:sp>
      <p:sp>
        <p:nvSpPr>
          <p:cNvPr id="19" name="Text 16"/>
          <p:cNvSpPr/>
          <p:nvPr/>
        </p:nvSpPr>
        <p:spPr>
          <a:xfrm>
            <a:off x="671513" y="5044916"/>
            <a:ext cx="5588437" cy="307062"/>
          </a:xfrm>
          <a:prstGeom prst="rect">
            <a:avLst/>
          </a:prstGeom>
          <a:noFill/>
          <a:ln/>
        </p:spPr>
        <p:txBody>
          <a:bodyPr wrap="none" lIns="0" tIns="0" rIns="0" bIns="0" rtlCol="0" anchor="t"/>
          <a:lstStyle/>
          <a:p>
            <a:pPr marL="0" indent="0" algn="r">
              <a:lnSpc>
                <a:spcPts val="2400"/>
              </a:lnSpc>
              <a:buNone/>
            </a:pPr>
            <a:r>
              <a:rPr lang="en-US" sz="1500" dirty="0">
                <a:solidFill>
                  <a:srgbClr val="E5E0DF"/>
                </a:solidFill>
                <a:latin typeface="Roboto Light" pitchFamily="34" charset="0"/>
                <a:ea typeface="Roboto Light" pitchFamily="34" charset="-122"/>
                <a:cs typeface="Roboto Light" pitchFamily="34" charset="-120"/>
              </a:rPr>
              <a:t>Frontend developer, ensuring an intuitive user experience</a:t>
            </a:r>
            <a:endParaRPr lang="en-US" sz="1500" dirty="0"/>
          </a:p>
        </p:txBody>
      </p:sp>
      <p:sp>
        <p:nvSpPr>
          <p:cNvPr id="20" name="Shape 17"/>
          <p:cNvSpPr/>
          <p:nvPr/>
        </p:nvSpPr>
        <p:spPr>
          <a:xfrm>
            <a:off x="7508141" y="5721906"/>
            <a:ext cx="671513" cy="22860"/>
          </a:xfrm>
          <a:prstGeom prst="roundRect">
            <a:avLst>
              <a:gd name="adj" fmla="val 352525"/>
            </a:avLst>
          </a:prstGeom>
          <a:solidFill>
            <a:srgbClr val="56565B"/>
          </a:solidFill>
          <a:ln/>
        </p:spPr>
      </p:sp>
      <p:sp>
        <p:nvSpPr>
          <p:cNvPr id="21" name="Shape 18"/>
          <p:cNvSpPr/>
          <p:nvPr/>
        </p:nvSpPr>
        <p:spPr>
          <a:xfrm>
            <a:off x="7099399" y="5517594"/>
            <a:ext cx="431602" cy="431602"/>
          </a:xfrm>
          <a:prstGeom prst="roundRect">
            <a:avLst>
              <a:gd name="adj" fmla="val 18672"/>
            </a:avLst>
          </a:prstGeom>
          <a:solidFill>
            <a:srgbClr val="3D3D42"/>
          </a:solidFill>
          <a:ln w="7620">
            <a:solidFill>
              <a:srgbClr val="56565B"/>
            </a:solidFill>
            <a:prstDash val="solid"/>
          </a:ln>
        </p:spPr>
      </p:sp>
      <p:sp>
        <p:nvSpPr>
          <p:cNvPr id="22" name="Text 19"/>
          <p:cNvSpPr/>
          <p:nvPr/>
        </p:nvSpPr>
        <p:spPr>
          <a:xfrm>
            <a:off x="7226915" y="5589508"/>
            <a:ext cx="176451" cy="287774"/>
          </a:xfrm>
          <a:prstGeom prst="rect">
            <a:avLst/>
          </a:prstGeom>
          <a:noFill/>
          <a:ln/>
        </p:spPr>
        <p:txBody>
          <a:bodyPr wrap="none" lIns="0" tIns="0" rIns="0" bIns="0" rtlCol="0" anchor="t"/>
          <a:lstStyle/>
          <a:p>
            <a:pPr marL="0" indent="0" algn="ctr">
              <a:lnSpc>
                <a:spcPts val="2250"/>
              </a:lnSpc>
              <a:buNone/>
            </a:pPr>
            <a:r>
              <a:rPr lang="en-US" sz="2250" dirty="0">
                <a:solidFill>
                  <a:srgbClr val="E5E0DF"/>
                </a:solidFill>
                <a:latin typeface="Poppins Light" pitchFamily="34" charset="0"/>
                <a:ea typeface="Poppins Light" pitchFamily="34" charset="-122"/>
                <a:cs typeface="Poppins Light" pitchFamily="34" charset="-120"/>
              </a:rPr>
              <a:t>4</a:t>
            </a:r>
            <a:endParaRPr lang="en-US" sz="2250" dirty="0"/>
          </a:p>
        </p:txBody>
      </p:sp>
      <p:sp>
        <p:nvSpPr>
          <p:cNvPr id="23" name="Text 20"/>
          <p:cNvSpPr/>
          <p:nvPr/>
        </p:nvSpPr>
        <p:spPr>
          <a:xfrm>
            <a:off x="8370451" y="5493663"/>
            <a:ext cx="2398395" cy="299680"/>
          </a:xfrm>
          <a:prstGeom prst="rect">
            <a:avLst/>
          </a:prstGeom>
          <a:noFill/>
          <a:ln/>
        </p:spPr>
        <p:txBody>
          <a:bodyPr wrap="none" lIns="0" tIns="0" rIns="0" bIns="0" rtlCol="0" anchor="t"/>
          <a:lstStyle/>
          <a:p>
            <a:pPr marL="0" indent="0" algn="l">
              <a:lnSpc>
                <a:spcPts val="2350"/>
              </a:lnSpc>
              <a:buNone/>
            </a:pPr>
            <a:r>
              <a:rPr lang="en-US" sz="1850" dirty="0">
                <a:solidFill>
                  <a:srgbClr val="E5E0DF"/>
                </a:solidFill>
                <a:latin typeface="Poppins Light" pitchFamily="34" charset="0"/>
                <a:ea typeface="Poppins Light" pitchFamily="34" charset="-122"/>
                <a:cs typeface="Poppins Light" pitchFamily="34" charset="-120"/>
              </a:rPr>
              <a:t>Maryam Mahmoud</a:t>
            </a:r>
            <a:endParaRPr lang="en-US" sz="1850" dirty="0"/>
          </a:p>
        </p:txBody>
      </p:sp>
      <p:sp>
        <p:nvSpPr>
          <p:cNvPr id="24" name="Text 21"/>
          <p:cNvSpPr/>
          <p:nvPr/>
        </p:nvSpPr>
        <p:spPr>
          <a:xfrm>
            <a:off x="8370451" y="5908358"/>
            <a:ext cx="5588437" cy="307062"/>
          </a:xfrm>
          <a:prstGeom prst="rect">
            <a:avLst/>
          </a:prstGeom>
          <a:noFill/>
          <a:ln/>
        </p:spPr>
        <p:txBody>
          <a:bodyPr wrap="none" lIns="0" tIns="0" rIns="0" bIns="0" rtlCol="0" anchor="t"/>
          <a:lstStyle/>
          <a:p>
            <a:pPr marL="0" indent="0" algn="l">
              <a:lnSpc>
                <a:spcPts val="2400"/>
              </a:lnSpc>
              <a:buNone/>
            </a:pPr>
            <a:r>
              <a:rPr lang="en-US" sz="1500" dirty="0">
                <a:solidFill>
                  <a:srgbClr val="E5E0DF"/>
                </a:solidFill>
                <a:latin typeface="Roboto Light" pitchFamily="34" charset="0"/>
                <a:ea typeface="Roboto Light" pitchFamily="34" charset="-122"/>
                <a:cs typeface="Roboto Light" pitchFamily="34" charset="-120"/>
              </a:rPr>
              <a:t>UX/UI designer creating engaging and user-friendly interfaces.</a:t>
            </a:r>
            <a:endParaRPr lang="en-US" sz="1500" dirty="0"/>
          </a:p>
        </p:txBody>
      </p:sp>
      <p:sp>
        <p:nvSpPr>
          <p:cNvPr id="25" name="Shape 22"/>
          <p:cNvSpPr/>
          <p:nvPr/>
        </p:nvSpPr>
        <p:spPr>
          <a:xfrm>
            <a:off x="6450747" y="6585347"/>
            <a:ext cx="671513" cy="22860"/>
          </a:xfrm>
          <a:prstGeom prst="roundRect">
            <a:avLst>
              <a:gd name="adj" fmla="val 352525"/>
            </a:avLst>
          </a:prstGeom>
          <a:solidFill>
            <a:srgbClr val="56565B"/>
          </a:solidFill>
          <a:ln/>
        </p:spPr>
      </p:sp>
      <p:sp>
        <p:nvSpPr>
          <p:cNvPr id="26" name="Shape 23"/>
          <p:cNvSpPr/>
          <p:nvPr/>
        </p:nvSpPr>
        <p:spPr>
          <a:xfrm>
            <a:off x="7099399" y="6381036"/>
            <a:ext cx="431602" cy="431602"/>
          </a:xfrm>
          <a:prstGeom prst="roundRect">
            <a:avLst>
              <a:gd name="adj" fmla="val 18672"/>
            </a:avLst>
          </a:prstGeom>
          <a:solidFill>
            <a:srgbClr val="3D3D42"/>
          </a:solidFill>
          <a:ln w="7620">
            <a:solidFill>
              <a:srgbClr val="56565B"/>
            </a:solidFill>
            <a:prstDash val="solid"/>
          </a:ln>
        </p:spPr>
      </p:sp>
      <p:sp>
        <p:nvSpPr>
          <p:cNvPr id="27" name="Text 24"/>
          <p:cNvSpPr/>
          <p:nvPr/>
        </p:nvSpPr>
        <p:spPr>
          <a:xfrm>
            <a:off x="7226320" y="6452949"/>
            <a:ext cx="177641" cy="287774"/>
          </a:xfrm>
          <a:prstGeom prst="rect">
            <a:avLst/>
          </a:prstGeom>
          <a:noFill/>
          <a:ln/>
        </p:spPr>
        <p:txBody>
          <a:bodyPr wrap="none" lIns="0" tIns="0" rIns="0" bIns="0" rtlCol="0" anchor="t"/>
          <a:lstStyle/>
          <a:p>
            <a:pPr marL="0" indent="0" algn="ctr">
              <a:lnSpc>
                <a:spcPts val="2250"/>
              </a:lnSpc>
              <a:buNone/>
            </a:pPr>
            <a:r>
              <a:rPr lang="en-US" sz="2250" dirty="0">
                <a:solidFill>
                  <a:srgbClr val="E5E0DF"/>
                </a:solidFill>
                <a:latin typeface="Poppins Light" pitchFamily="34" charset="0"/>
                <a:ea typeface="Poppins Light" pitchFamily="34" charset="-122"/>
                <a:cs typeface="Poppins Light" pitchFamily="34" charset="-120"/>
              </a:rPr>
              <a:t>5</a:t>
            </a:r>
            <a:endParaRPr lang="en-US" sz="2250" dirty="0"/>
          </a:p>
        </p:txBody>
      </p:sp>
      <p:sp>
        <p:nvSpPr>
          <p:cNvPr id="28" name="Text 25"/>
          <p:cNvSpPr/>
          <p:nvPr/>
        </p:nvSpPr>
        <p:spPr>
          <a:xfrm>
            <a:off x="3861554" y="6357104"/>
            <a:ext cx="2398395" cy="299680"/>
          </a:xfrm>
          <a:prstGeom prst="rect">
            <a:avLst/>
          </a:prstGeom>
          <a:noFill/>
          <a:ln/>
        </p:spPr>
        <p:txBody>
          <a:bodyPr wrap="none" lIns="0" tIns="0" rIns="0" bIns="0" rtlCol="0" anchor="t"/>
          <a:lstStyle/>
          <a:p>
            <a:pPr marL="0" indent="0" algn="r">
              <a:lnSpc>
                <a:spcPts val="2350"/>
              </a:lnSpc>
              <a:buNone/>
            </a:pPr>
            <a:r>
              <a:rPr lang="en-US" sz="1850" dirty="0">
                <a:solidFill>
                  <a:srgbClr val="E5E0DF"/>
                </a:solidFill>
                <a:latin typeface="Poppins Light" pitchFamily="34" charset="0"/>
                <a:ea typeface="Poppins Light" pitchFamily="34" charset="-122"/>
                <a:cs typeface="Poppins Light" pitchFamily="34" charset="-120"/>
              </a:rPr>
              <a:t>Menna Tarek</a:t>
            </a:r>
            <a:endParaRPr lang="en-US" sz="1850" dirty="0"/>
          </a:p>
        </p:txBody>
      </p:sp>
      <p:sp>
        <p:nvSpPr>
          <p:cNvPr id="29" name="Text 26"/>
          <p:cNvSpPr/>
          <p:nvPr/>
        </p:nvSpPr>
        <p:spPr>
          <a:xfrm>
            <a:off x="671513" y="6771799"/>
            <a:ext cx="5588437" cy="307062"/>
          </a:xfrm>
          <a:prstGeom prst="rect">
            <a:avLst/>
          </a:prstGeom>
          <a:noFill/>
          <a:ln/>
        </p:spPr>
        <p:txBody>
          <a:bodyPr wrap="none" lIns="0" tIns="0" rIns="0" bIns="0" rtlCol="0" anchor="t"/>
          <a:lstStyle/>
          <a:p>
            <a:pPr marL="0" indent="0" algn="r">
              <a:lnSpc>
                <a:spcPts val="2400"/>
              </a:lnSpc>
              <a:buNone/>
            </a:pPr>
            <a:r>
              <a:rPr lang="en-US" sz="1500" dirty="0">
                <a:solidFill>
                  <a:srgbClr val="E5E0DF"/>
                </a:solidFill>
                <a:latin typeface="Roboto Light" pitchFamily="34" charset="0"/>
                <a:ea typeface="Roboto Light" pitchFamily="34" charset="-122"/>
                <a:cs typeface="Roboto Light" pitchFamily="34" charset="-120"/>
              </a:rPr>
              <a:t>Content strategist, crafting helpful and inspiring in-app content.</a:t>
            </a:r>
            <a:endParaRPr lang="en-US" sz="1500" dirty="0"/>
          </a:p>
        </p:txBody>
      </p:sp>
      <p:sp>
        <p:nvSpPr>
          <p:cNvPr id="31" name="Rectangle 30">
            <a:extLst>
              <a:ext uri="{FF2B5EF4-FFF2-40B4-BE49-F238E27FC236}">
                <a16:creationId xmlns:a16="http://schemas.microsoft.com/office/drawing/2014/main" id="{D42C579B-9ED2-245F-C6D1-501107ACBBA1}"/>
              </a:ext>
            </a:extLst>
          </p:cNvPr>
          <p:cNvSpPr/>
          <p:nvPr/>
        </p:nvSpPr>
        <p:spPr>
          <a:xfrm>
            <a:off x="11428524" y="7338798"/>
            <a:ext cx="3199416" cy="888835"/>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479846" y="3099792"/>
            <a:ext cx="5670590" cy="708779"/>
          </a:xfrm>
          <a:prstGeom prst="rect">
            <a:avLst/>
          </a:prstGeom>
          <a:noFill/>
          <a:ln/>
        </p:spPr>
        <p:txBody>
          <a:bodyPr wrap="none" lIns="0" tIns="0" rIns="0" bIns="0" rtlCol="0" anchor="t"/>
          <a:lstStyle/>
          <a:p>
            <a:pPr marL="0" indent="0" algn="ctr">
              <a:lnSpc>
                <a:spcPts val="5550"/>
              </a:lnSpc>
              <a:buNone/>
            </a:pPr>
            <a:r>
              <a:rPr lang="en-US" sz="4450" dirty="0">
                <a:solidFill>
                  <a:srgbClr val="F2F2F3"/>
                </a:solidFill>
                <a:latin typeface="Poppins Light" pitchFamily="34" charset="0"/>
                <a:ea typeface="Poppins Light" pitchFamily="34" charset="-122"/>
                <a:cs typeface="Poppins Light" pitchFamily="34" charset="-120"/>
              </a:rPr>
              <a:t>Thank You</a:t>
            </a:r>
            <a:endParaRPr lang="en-US" sz="4450" dirty="0"/>
          </a:p>
        </p:txBody>
      </p:sp>
      <p:sp>
        <p:nvSpPr>
          <p:cNvPr id="3" name="Text 1"/>
          <p:cNvSpPr/>
          <p:nvPr/>
        </p:nvSpPr>
        <p:spPr>
          <a:xfrm>
            <a:off x="793790" y="4148733"/>
            <a:ext cx="13042821" cy="362903"/>
          </a:xfrm>
          <a:prstGeom prst="rect">
            <a:avLst/>
          </a:prstGeom>
          <a:noFill/>
          <a:ln/>
        </p:spPr>
        <p:txBody>
          <a:bodyPr wrap="none" lIns="0" tIns="0" rIns="0" bIns="0" rtlCol="0" anchor="t"/>
          <a:lstStyle/>
          <a:p>
            <a:pPr marL="0" indent="0" algn="ctr">
              <a:lnSpc>
                <a:spcPts val="2850"/>
              </a:lnSpc>
              <a:buNone/>
            </a:pPr>
            <a:r>
              <a:rPr lang="en-US" sz="1750" dirty="0">
                <a:solidFill>
                  <a:srgbClr val="E5E0DF"/>
                </a:solidFill>
                <a:latin typeface="Roboto Light" pitchFamily="34" charset="0"/>
                <a:ea typeface="Roboto Light" pitchFamily="34" charset="-122"/>
                <a:cs typeface="Roboto Light" pitchFamily="34" charset="-120"/>
              </a:rPr>
              <a:t>Thank you for taking the time to listen to my presentation.</a:t>
            </a:r>
            <a:endParaRPr lang="en-US" sz="1750" dirty="0"/>
          </a:p>
        </p:txBody>
      </p:sp>
      <p:sp>
        <p:nvSpPr>
          <p:cNvPr id="4" name="Text 2"/>
          <p:cNvSpPr/>
          <p:nvPr/>
        </p:nvSpPr>
        <p:spPr>
          <a:xfrm>
            <a:off x="793790" y="4766786"/>
            <a:ext cx="13042821" cy="362903"/>
          </a:xfrm>
          <a:prstGeom prst="rect">
            <a:avLst/>
          </a:prstGeom>
          <a:noFill/>
          <a:ln/>
        </p:spPr>
        <p:txBody>
          <a:bodyPr wrap="none" lIns="0" tIns="0" rIns="0" bIns="0" rtlCol="0" anchor="t"/>
          <a:lstStyle/>
          <a:p>
            <a:pPr marL="0" indent="0" algn="ctr">
              <a:lnSpc>
                <a:spcPts val="2850"/>
              </a:lnSpc>
              <a:buNone/>
            </a:pPr>
            <a:r>
              <a:rPr lang="en-US" sz="1750" dirty="0">
                <a:solidFill>
                  <a:srgbClr val="E5E0DF"/>
                </a:solidFill>
                <a:latin typeface="Roboto Light" pitchFamily="34" charset="0"/>
                <a:ea typeface="Roboto Light" pitchFamily="34" charset="-122"/>
                <a:cs typeface="Roboto Light" pitchFamily="34" charset="-120"/>
              </a:rPr>
              <a:t>I hope this information has been helpful and inspiring.</a:t>
            </a:r>
            <a:endParaRPr lang="en-US" sz="1750" dirty="0"/>
          </a:p>
        </p:txBody>
      </p:sp>
      <p:sp>
        <p:nvSpPr>
          <p:cNvPr id="6" name="Rectangle 5">
            <a:extLst>
              <a:ext uri="{FF2B5EF4-FFF2-40B4-BE49-F238E27FC236}">
                <a16:creationId xmlns:a16="http://schemas.microsoft.com/office/drawing/2014/main" id="{61DCEA7F-A850-E0CB-98F9-7B726F95CC5D}"/>
              </a:ext>
            </a:extLst>
          </p:cNvPr>
          <p:cNvSpPr/>
          <p:nvPr/>
        </p:nvSpPr>
        <p:spPr>
          <a:xfrm>
            <a:off x="11428524" y="7338798"/>
            <a:ext cx="3199416" cy="888835"/>
          </a:xfrm>
          <a:prstGeom prst="rect">
            <a:avLst/>
          </a:prstGeom>
          <a:solidFill>
            <a:srgbClr val="05050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10</cp:revision>
  <dcterms:created xsi:type="dcterms:W3CDTF">2025-02-16T20:53:16Z</dcterms:created>
  <dcterms:modified xsi:type="dcterms:W3CDTF">2025-02-16T20:59:11Z</dcterms:modified>
</cp:coreProperties>
</file>