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059669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10B981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608795" y="737788"/>
            <a:ext cx="2431861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Can Save </a:t>
            </a:r>
            <a:endParaRPr lang="en-US" sz="3150" dirty="0"/>
          </a:p>
        </p:txBody>
      </p:sp>
      <p:sp>
        <p:nvSpPr>
          <p:cNvPr id="6" name="Text 3"/>
          <p:cNvSpPr/>
          <p:nvPr/>
        </p:nvSpPr>
        <p:spPr>
          <a:xfrm>
            <a:off x="4040656" y="737788"/>
            <a:ext cx="2990776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295,000 Tonnes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7031431" y="737788"/>
            <a:ext cx="503774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of </a:t>
            </a:r>
            <a:endParaRPr lang="en-US" sz="3150" dirty="0"/>
          </a:p>
        </p:txBody>
      </p:sp>
      <p:sp>
        <p:nvSpPr>
          <p:cNvPr id="8" name="Text 5"/>
          <p:cNvSpPr/>
          <p:nvPr/>
        </p:nvSpPr>
        <p:spPr>
          <a:xfrm>
            <a:off x="3118610" y="1217842"/>
            <a:ext cx="2906781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CO₂ Every Year </a:t>
            </a:r>
            <a:endParaRPr lang="en-US" sz="3150" dirty="0"/>
          </a:p>
        </p:txBody>
      </p:sp>
      <p:sp>
        <p:nvSpPr>
          <p:cNvPr id="9" name="Text 6"/>
          <p:cNvSpPr/>
          <p:nvPr/>
        </p:nvSpPr>
        <p:spPr>
          <a:xfrm>
            <a:off x="1357313" y="1903279"/>
            <a:ext cx="6429375" cy="28002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Equivalent to taking 64,000 cars off the road </a:t>
            </a:r>
            <a:endParaRPr lang="en-US" sz="1575" dirty="0"/>
          </a:p>
        </p:txBody>
      </p:sp>
      <p:sp>
        <p:nvSpPr>
          <p:cNvPr id="10" name="Shape 7"/>
          <p:cNvSpPr/>
          <p:nvPr/>
        </p:nvSpPr>
        <p:spPr>
          <a:xfrm>
            <a:off x="4357688" y="2411909"/>
            <a:ext cx="428625" cy="28575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1" name="Text 8"/>
          <p:cNvSpPr/>
          <p:nvPr/>
        </p:nvSpPr>
        <p:spPr>
          <a:xfrm>
            <a:off x="1357313" y="2669084"/>
            <a:ext cx="6429375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Green AI Energy Forecasting Solution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357313" y="2989101"/>
            <a:ext cx="6429375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Achieving 99.5% carbon reduction in machine learning inference 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3527282" y="3537719"/>
            <a:ext cx="2089407" cy="355402"/>
          </a:xfrm>
          <a:prstGeom prst="rect">
            <a:avLst/>
          </a:prstGeom>
          <a:solidFill>
            <a:srgbClr val="F0FDF4"/>
          </a:solidFill>
          <a:ln w="198">
            <a:solidFill>
              <a:srgbClr val="05966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527282" y="3537719"/>
            <a:ext cx="2089407" cy="355402"/>
          </a:xfrm>
          <a:prstGeom prst="rect">
            <a:avLst/>
          </a:prstGeom>
          <a:noFill/>
          <a:ln/>
        </p:spPr>
        <p:txBody>
          <a:bodyPr wrap="square" lIns="204089" tIns="102108" rIns="204089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🏆 HACK4EARTH Green AI 2025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357313" y="4221733"/>
            <a:ext cx="64293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By Mohammed Mehedi Masum </a:t>
            </a:r>
            <a:endParaRPr lang="en-US" sz="73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32276" y="1382316"/>
            <a:ext cx="2451143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Lightweight Model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183419" y="1382316"/>
            <a:ext cx="144968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×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328387" y="1382316"/>
            <a:ext cx="1858352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Massive Scale 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6186739" y="1382316"/>
            <a:ext cx="144968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=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6331707" y="1382316"/>
            <a:ext cx="1079990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Massive 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4121162" y="1732359"/>
            <a:ext cx="901675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</a:t>
            </a:r>
            <a:endParaRPr lang="en-US" sz="2025" dirty="0"/>
          </a:p>
        </p:txBody>
      </p:sp>
      <p:sp>
        <p:nvSpPr>
          <p:cNvPr id="9" name="Text 6"/>
          <p:cNvSpPr/>
          <p:nvPr/>
        </p:nvSpPr>
        <p:spPr>
          <a:xfrm>
            <a:off x="1951918" y="2857500"/>
            <a:ext cx="100950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99.5%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1996092" y="3286125"/>
            <a:ext cx="9211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Savings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2023077" y="3421856"/>
            <a:ext cx="86712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Prediction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3247169" y="3032522"/>
            <a:ext cx="147117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×</a:t>
            </a:r>
            <a:endParaRPr lang="en-US" sz="2025" dirty="0"/>
          </a:p>
        </p:txBody>
      </p:sp>
      <p:sp>
        <p:nvSpPr>
          <p:cNvPr id="13" name="Text 10"/>
          <p:cNvSpPr/>
          <p:nvPr/>
        </p:nvSpPr>
        <p:spPr>
          <a:xfrm>
            <a:off x="3680036" y="2857500"/>
            <a:ext cx="92377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43.8B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3790373" y="3286125"/>
            <a:ext cx="7031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Predictions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3899595" y="3421856"/>
            <a:ext cx="4846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Year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4889562" y="3032522"/>
            <a:ext cx="147117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=</a:t>
            </a:r>
            <a:endParaRPr lang="en-US" sz="2025" dirty="0"/>
          </a:p>
        </p:txBody>
      </p:sp>
      <p:sp>
        <p:nvSpPr>
          <p:cNvPr id="17" name="Shape 14"/>
          <p:cNvSpPr/>
          <p:nvPr/>
        </p:nvSpPr>
        <p:spPr>
          <a:xfrm>
            <a:off x="5322429" y="2653903"/>
            <a:ext cx="1869625" cy="1107281"/>
          </a:xfrm>
          <a:prstGeom prst="rect">
            <a:avLst/>
          </a:prstGeom>
          <a:solidFill>
            <a:srgbClr val="ECFDF5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5551029" y="2793206"/>
            <a:ext cx="551408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Grid</a:t>
            </a:r>
            <a:endParaRPr lang="en-US" sz="2025" dirty="0"/>
          </a:p>
        </p:txBody>
      </p:sp>
      <p:sp>
        <p:nvSpPr>
          <p:cNvPr id="19" name="Text 16"/>
          <p:cNvSpPr/>
          <p:nvPr/>
        </p:nvSpPr>
        <p:spPr>
          <a:xfrm>
            <a:off x="5551029" y="3050381"/>
            <a:ext cx="1412425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Revolution</a:t>
            </a:r>
            <a:endParaRPr lang="en-US" sz="2025" dirty="0"/>
          </a:p>
        </p:txBody>
      </p:sp>
      <p:sp>
        <p:nvSpPr>
          <p:cNvPr id="20" name="Text 17"/>
          <p:cNvSpPr/>
          <p:nvPr/>
        </p:nvSpPr>
        <p:spPr>
          <a:xfrm>
            <a:off x="5587082" y="3439716"/>
            <a:ext cx="13403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Sustainable AI at Scale</a:t>
            </a:r>
            <a:endParaRPr lang="en-US" sz="73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97187" y="647793"/>
            <a:ext cx="1705766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Power of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02953" y="647793"/>
            <a:ext cx="2443860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Optimizing at Scale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1357313" y="1283587"/>
            <a:ext cx="6429375" cy="1504094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6" name="Text 3"/>
          <p:cNvSpPr/>
          <p:nvPr/>
        </p:nvSpPr>
        <p:spPr>
          <a:xfrm>
            <a:off x="1585913" y="1512187"/>
            <a:ext cx="59721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Core Insight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1585913" y="1767576"/>
            <a:ext cx="7730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is what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359000" y="1767576"/>
            <a:ext cx="5465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 AI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905525" y="1767576"/>
            <a:ext cx="8210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truly means.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1585913" y="2044731"/>
            <a:ext cx="59721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It's not about building one perfect model. It's about taking a lightweight, efficient model and deploying it across millions of devices, creating a compounding environmental benefit. When you multiply 99.5% carbon savings by 43.8 billion predictions annually, the collective impact becomes transformative. </a:t>
            </a:r>
            <a:endParaRPr lang="en-US" sz="785" dirty="0"/>
          </a:p>
        </p:txBody>
      </p:sp>
      <p:sp>
        <p:nvSpPr>
          <p:cNvPr id="11" name="Shape 8"/>
          <p:cNvSpPr/>
          <p:nvPr/>
        </p:nvSpPr>
        <p:spPr>
          <a:xfrm>
            <a:off x="1919269" y="3016281"/>
            <a:ext cx="1673228" cy="813662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2" name="Shape 9"/>
          <p:cNvSpPr/>
          <p:nvPr/>
        </p:nvSpPr>
        <p:spPr>
          <a:xfrm>
            <a:off x="1919269" y="3016281"/>
            <a:ext cx="28575" cy="813662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3" name="Text 10"/>
          <p:cNvSpPr/>
          <p:nvPr/>
        </p:nvSpPr>
        <p:spPr>
          <a:xfrm>
            <a:off x="2090719" y="3187731"/>
            <a:ext cx="1330328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5M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2090719" y="3519190"/>
            <a:ext cx="133032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Meters Deployed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3735372" y="3016281"/>
            <a:ext cx="1673228" cy="813662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6" name="Shape 13"/>
          <p:cNvSpPr/>
          <p:nvPr/>
        </p:nvSpPr>
        <p:spPr>
          <a:xfrm>
            <a:off x="3735372" y="3016281"/>
            <a:ext cx="28575" cy="813662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7" name="Text 14"/>
          <p:cNvSpPr/>
          <p:nvPr/>
        </p:nvSpPr>
        <p:spPr>
          <a:xfrm>
            <a:off x="3921109" y="3187731"/>
            <a:ext cx="1301753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295,650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3921109" y="3519190"/>
            <a:ext cx="130175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Tonnes CO₂ Avoided Annually</a:t>
            </a:r>
            <a:endParaRPr lang="en-US" sz="680" dirty="0"/>
          </a:p>
        </p:txBody>
      </p:sp>
      <p:sp>
        <p:nvSpPr>
          <p:cNvPr id="19" name="Shape 16"/>
          <p:cNvSpPr/>
          <p:nvPr/>
        </p:nvSpPr>
        <p:spPr>
          <a:xfrm>
            <a:off x="5537188" y="3016281"/>
            <a:ext cx="1644653" cy="813662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20" name="Shape 17"/>
          <p:cNvSpPr/>
          <p:nvPr/>
        </p:nvSpPr>
        <p:spPr>
          <a:xfrm>
            <a:off x="5537188" y="3016281"/>
            <a:ext cx="28575" cy="813662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1" name="Text 18"/>
          <p:cNvSpPr/>
          <p:nvPr/>
        </p:nvSpPr>
        <p:spPr>
          <a:xfrm>
            <a:off x="5708638" y="3187731"/>
            <a:ext cx="1301753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64,000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5708638" y="3519190"/>
            <a:ext cx="130175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Cars Off the Road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1954067" y="4079974"/>
            <a:ext cx="52358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i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 every smart meter ran on a greener model, the collective savings could help us fight 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2875387" y="4298556"/>
            <a:ext cx="22034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i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climate change. That's the power of 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5078871" y="4298556"/>
            <a:ext cx="11530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i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optimizing at scale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6231917" y="4298556"/>
            <a:ext cx="366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i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94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589959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Let's Build a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18584" y="285750"/>
            <a:ext cx="2268643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Greener AI Future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287227" y="285750"/>
            <a:ext cx="1201796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Together 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28625" y="848320"/>
            <a:ext cx="171165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project demonstrates that 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2140279" y="848320"/>
            <a:ext cx="17933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sustainable AI is not a trade-off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3933667" y="848320"/>
            <a:ext cx="4377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—it's an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428625" y="1031184"/>
            <a:ext cx="42375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opportunity. By focusing on efficiency at scale, we can build machine learning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428625" y="1214047"/>
            <a:ext cx="35659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systems that are both powerful and environmentally responsible. 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428625" y="1498709"/>
            <a:ext cx="4364162" cy="550069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2" name="Shape 9"/>
          <p:cNvSpPr/>
          <p:nvPr/>
        </p:nvSpPr>
        <p:spPr>
          <a:xfrm>
            <a:off x="428625" y="1498709"/>
            <a:ext cx="28575" cy="550069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3" name="Text 10"/>
          <p:cNvSpPr/>
          <p:nvPr/>
        </p:nvSpPr>
        <p:spPr>
          <a:xfrm>
            <a:off x="428625" y="1498709"/>
            <a:ext cx="4364162" cy="550069"/>
          </a:xfrm>
          <a:prstGeom prst="rect">
            <a:avLst/>
          </a:prstGeom>
          <a:noFill/>
          <a:ln/>
        </p:spPr>
        <p:txBody>
          <a:bodyPr wrap="square" lIns="136017" tIns="136017" rIns="136017" bIns="136017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All code, evidence, and documentation are available on GitHub. The solution is reproducible, transparent, and ready for real-world deployment. </a:t>
            </a:r>
            <a:endParaRPr lang="en-US" sz="785" dirty="0"/>
          </a:p>
        </p:txBody>
      </p:sp>
      <p:sp>
        <p:nvSpPr>
          <p:cNvPr id="14" name="Shape 11"/>
          <p:cNvSpPr/>
          <p:nvPr/>
        </p:nvSpPr>
        <p:spPr>
          <a:xfrm>
            <a:off x="428625" y="2163077"/>
            <a:ext cx="2139218" cy="478631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5" name="Shape 12"/>
          <p:cNvSpPr/>
          <p:nvPr/>
        </p:nvSpPr>
        <p:spPr>
          <a:xfrm>
            <a:off x="428625" y="2163077"/>
            <a:ext cx="21431" cy="478631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6" name="Text 13"/>
          <p:cNvSpPr/>
          <p:nvPr/>
        </p:nvSpPr>
        <p:spPr>
          <a:xfrm>
            <a:off x="514350" y="2248802"/>
            <a:ext cx="19677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99.5%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514350" y="2448827"/>
            <a:ext cx="196776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Reduction</a:t>
            </a:r>
            <a:endParaRPr lang="en-US" sz="575" dirty="0"/>
          </a:p>
        </p:txBody>
      </p:sp>
      <p:sp>
        <p:nvSpPr>
          <p:cNvPr id="18" name="Shape 15"/>
          <p:cNvSpPr/>
          <p:nvPr/>
        </p:nvSpPr>
        <p:spPr>
          <a:xfrm>
            <a:off x="2653568" y="2163077"/>
            <a:ext cx="2139218" cy="478631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9" name="Shape 16"/>
          <p:cNvSpPr/>
          <p:nvPr/>
        </p:nvSpPr>
        <p:spPr>
          <a:xfrm>
            <a:off x="2653568" y="2163077"/>
            <a:ext cx="21431" cy="478631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0" name="Text 17"/>
          <p:cNvSpPr/>
          <p:nvPr/>
        </p:nvSpPr>
        <p:spPr>
          <a:xfrm>
            <a:off x="2739293" y="2248802"/>
            <a:ext cx="19677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0.5%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2739293" y="2448827"/>
            <a:ext cx="196776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Loss</a:t>
            </a:r>
            <a:endParaRPr lang="en-US" sz="575" dirty="0"/>
          </a:p>
        </p:txBody>
      </p:sp>
      <p:sp>
        <p:nvSpPr>
          <p:cNvPr id="22" name="Shape 19"/>
          <p:cNvSpPr/>
          <p:nvPr/>
        </p:nvSpPr>
        <p:spPr>
          <a:xfrm>
            <a:off x="428625" y="2727434"/>
            <a:ext cx="2139218" cy="478631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3" name="Shape 20"/>
          <p:cNvSpPr/>
          <p:nvPr/>
        </p:nvSpPr>
        <p:spPr>
          <a:xfrm>
            <a:off x="428625" y="2727434"/>
            <a:ext cx="21431" cy="478631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4" name="Text 21"/>
          <p:cNvSpPr/>
          <p:nvPr/>
        </p:nvSpPr>
        <p:spPr>
          <a:xfrm>
            <a:off x="514350" y="2813159"/>
            <a:ext cx="19677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295,650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514350" y="3013184"/>
            <a:ext cx="196776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Tonnes CO₂/Year</a:t>
            </a:r>
            <a:endParaRPr lang="en-US" sz="575" dirty="0"/>
          </a:p>
        </p:txBody>
      </p:sp>
      <p:sp>
        <p:nvSpPr>
          <p:cNvPr id="26" name="Shape 23"/>
          <p:cNvSpPr/>
          <p:nvPr/>
        </p:nvSpPr>
        <p:spPr>
          <a:xfrm>
            <a:off x="2653568" y="2727434"/>
            <a:ext cx="2139218" cy="478631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7" name="Shape 24"/>
          <p:cNvSpPr/>
          <p:nvPr/>
        </p:nvSpPr>
        <p:spPr>
          <a:xfrm>
            <a:off x="2653568" y="2727434"/>
            <a:ext cx="21431" cy="478631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8" name="Text 25"/>
          <p:cNvSpPr/>
          <p:nvPr/>
        </p:nvSpPr>
        <p:spPr>
          <a:xfrm>
            <a:off x="2739293" y="2813159"/>
            <a:ext cx="19677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64,000</a:t>
            </a:r>
            <a:endParaRPr lang="en-US" sz="1046" dirty="0"/>
          </a:p>
        </p:txBody>
      </p:sp>
      <p:sp>
        <p:nvSpPr>
          <p:cNvPr id="29" name="Text 26"/>
          <p:cNvSpPr/>
          <p:nvPr/>
        </p:nvSpPr>
        <p:spPr>
          <a:xfrm>
            <a:off x="2739293" y="3013184"/>
            <a:ext cx="196776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Cars Off Road</a:t>
            </a:r>
            <a:endParaRPr lang="en-US" sz="575" dirty="0"/>
          </a:p>
        </p:txBody>
      </p:sp>
      <p:sp>
        <p:nvSpPr>
          <p:cNvPr id="30" name="Shape 27"/>
          <p:cNvSpPr/>
          <p:nvPr/>
        </p:nvSpPr>
        <p:spPr>
          <a:xfrm>
            <a:off x="5078537" y="835819"/>
            <a:ext cx="3636838" cy="1162645"/>
          </a:xfrm>
          <a:prstGeom prst="rect">
            <a:avLst/>
          </a:prstGeom>
          <a:solidFill>
            <a:srgbClr val="F9FAFB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221412" y="978694"/>
            <a:ext cx="335108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📁 GitHub Repository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5221412" y="1193006"/>
            <a:ext cx="155066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Mohammed-Mehedi-Masum/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5221412" y="1343025"/>
            <a:ext cx="136903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hack4earth-green-ai-2025 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5221412" y="1548408"/>
            <a:ext cx="335108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Complete notebook, evidence files, and full documentation available for review and reproducibility. 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5078537" y="2084189"/>
            <a:ext cx="3636838" cy="1576983"/>
          </a:xfrm>
          <a:prstGeom prst="rect">
            <a:avLst/>
          </a:prstGeom>
          <a:solidFill>
            <a:srgbClr val="F9FAFB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221412" y="2227064"/>
            <a:ext cx="335108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🏆 Competition Details</a:t>
            </a:r>
            <a:endParaRPr lang="en-US" sz="680" dirty="0"/>
          </a:p>
        </p:txBody>
      </p:sp>
      <p:sp>
        <p:nvSpPr>
          <p:cNvPr id="37" name="Text 34"/>
          <p:cNvSpPr/>
          <p:nvPr/>
        </p:nvSpPr>
        <p:spPr>
          <a:xfrm>
            <a:off x="5221412" y="2439591"/>
            <a:ext cx="33510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Competition: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5221412" y="2598539"/>
            <a:ext cx="122680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HACK4EARTH Green AI 2025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5221412" y="2789634"/>
            <a:ext cx="33510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Track: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5221412" y="2948583"/>
            <a:ext cx="62817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 Green AI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5221412" y="3139678"/>
            <a:ext cx="33510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Prize: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5221412" y="3298627"/>
            <a:ext cx="132404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$1,000 (Track) / $2,000 (Grand)</a:t>
            </a:r>
            <a:endParaRPr lang="en-US" sz="680" dirty="0"/>
          </a:p>
        </p:txBody>
      </p:sp>
      <p:sp>
        <p:nvSpPr>
          <p:cNvPr id="43" name="Shape 40"/>
          <p:cNvSpPr/>
          <p:nvPr/>
        </p:nvSpPr>
        <p:spPr>
          <a:xfrm>
            <a:off x="5078537" y="3746897"/>
            <a:ext cx="3636838" cy="570049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44" name="Text 41"/>
          <p:cNvSpPr/>
          <p:nvPr/>
        </p:nvSpPr>
        <p:spPr>
          <a:xfrm>
            <a:off x="5192837" y="3861197"/>
            <a:ext cx="3408238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43.8B</a:t>
            </a:r>
            <a:endParaRPr lang="en-US" sz="1350" dirty="0"/>
          </a:p>
        </p:txBody>
      </p:sp>
      <p:sp>
        <p:nvSpPr>
          <p:cNvPr id="45" name="Text 42"/>
          <p:cNvSpPr/>
          <p:nvPr/>
        </p:nvSpPr>
        <p:spPr>
          <a:xfrm>
            <a:off x="5192837" y="4095490"/>
            <a:ext cx="340823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Predictions per year at scale</a:t>
            </a:r>
            <a:endParaRPr lang="en-US" sz="575" dirty="0"/>
          </a:p>
        </p:txBody>
      </p:sp>
      <p:sp>
        <p:nvSpPr>
          <p:cNvPr id="46" name="Text 43"/>
          <p:cNvSpPr/>
          <p:nvPr/>
        </p:nvSpPr>
        <p:spPr>
          <a:xfrm>
            <a:off x="5309676" y="4616983"/>
            <a:ext cx="171533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you for reviewing this work. 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7025013" y="4616983"/>
            <a:ext cx="14591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Let's build Green AI together.</a:t>
            </a:r>
            <a:endParaRPr lang="en-US" sz="732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059669">
              <a:alpha val="8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10B981">
              <a:alpha val="8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3240081" y="1182319"/>
            <a:ext cx="1717263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spc="-1" kern="0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</a:t>
            </a:r>
            <a:endParaRPr lang="en-US" sz="4050" dirty="0"/>
          </a:p>
        </p:txBody>
      </p:sp>
      <p:sp>
        <p:nvSpPr>
          <p:cNvPr id="6" name="Text 3"/>
          <p:cNvSpPr/>
          <p:nvPr/>
        </p:nvSpPr>
        <p:spPr>
          <a:xfrm>
            <a:off x="4957344" y="1182319"/>
            <a:ext cx="946575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spc="-1" kern="0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You</a:t>
            </a:r>
            <a:endParaRPr lang="en-US" sz="4050" dirty="0"/>
          </a:p>
        </p:txBody>
      </p:sp>
      <p:sp>
        <p:nvSpPr>
          <p:cNvPr id="7" name="Shape 4"/>
          <p:cNvSpPr/>
          <p:nvPr/>
        </p:nvSpPr>
        <p:spPr>
          <a:xfrm>
            <a:off x="4286250" y="2044564"/>
            <a:ext cx="571500" cy="28575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8" name="Text 5"/>
          <p:cNvSpPr/>
          <p:nvPr/>
        </p:nvSpPr>
        <p:spPr>
          <a:xfrm>
            <a:off x="1714500" y="2301739"/>
            <a:ext cx="5715000" cy="4371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you for taking the time to review this Green AI Energy Forecasting solution. Your feedback and support are invaluable in advancing sustainable machine learning. 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1714500" y="2967503"/>
            <a:ext cx="5715000" cy="925813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0" name="Shape 7"/>
          <p:cNvSpPr/>
          <p:nvPr/>
        </p:nvSpPr>
        <p:spPr>
          <a:xfrm>
            <a:off x="1714500" y="2967503"/>
            <a:ext cx="28575" cy="925813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1" name="Text 8"/>
          <p:cNvSpPr/>
          <p:nvPr/>
        </p:nvSpPr>
        <p:spPr>
          <a:xfrm>
            <a:off x="1885950" y="3138953"/>
            <a:ext cx="5372100" cy="5829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Together, we can build AI systems that are not just intelligent, but also environmentally responsible. The future of technology depends on making sustainability a core principle, not an afterthought. 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434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2252876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Energy Grid's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681501" y="428625"/>
            <a:ext cx="1753177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Hidden Waste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28625" y="1121569"/>
            <a:ext cx="3929063" cy="4371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Power grids face a fundamental challenge: they cannot accurately predict electricity demand hour by hour. 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428625" y="1958783"/>
            <a:ext cx="3929063" cy="75294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7" name="Shape 4"/>
          <p:cNvSpPr/>
          <p:nvPr/>
        </p:nvSpPr>
        <p:spPr>
          <a:xfrm>
            <a:off x="428625" y="1958783"/>
            <a:ext cx="28575" cy="75294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8" name="Text 5"/>
          <p:cNvSpPr/>
          <p:nvPr/>
        </p:nvSpPr>
        <p:spPr>
          <a:xfrm>
            <a:off x="600075" y="2101658"/>
            <a:ext cx="3586163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20-30%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00075" y="2433117"/>
            <a:ext cx="35861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 energy is wasted due to inaccurate forecasts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428625" y="2997473"/>
            <a:ext cx="3929063" cy="65574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handle unexpected demand spikes, utilities run extra fossil fuel plants as "spinning reserves" — plants that sit idle but burn fuel continuously, ready to activate at a moment's notice. 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428625" y="4053269"/>
            <a:ext cx="3929063" cy="75294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2" name="Shape 9"/>
          <p:cNvSpPr/>
          <p:nvPr/>
        </p:nvSpPr>
        <p:spPr>
          <a:xfrm>
            <a:off x="428625" y="4053269"/>
            <a:ext cx="28575" cy="75294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3" name="Text 10"/>
          <p:cNvSpPr/>
          <p:nvPr/>
        </p:nvSpPr>
        <p:spPr>
          <a:xfrm>
            <a:off x="600075" y="4196144"/>
            <a:ext cx="3586163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Millions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600075" y="4527603"/>
            <a:ext cx="35861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 tonnes of CO₂ burned unnecessarily each year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428625" y="5161611"/>
            <a:ext cx="6304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Result: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1059117" y="5161611"/>
            <a:ext cx="32375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Massive environmental cost from a preventable inefficiency. 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28625" y="5344474"/>
            <a:ext cx="27332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Better forecasts could eliminate this waste entirely. 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4786313" y="1807285"/>
            <a:ext cx="3929063" cy="3021806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9" name="Shape 16"/>
          <p:cNvSpPr/>
          <p:nvPr/>
        </p:nvSpPr>
        <p:spPr>
          <a:xfrm>
            <a:off x="5679281" y="2093035"/>
            <a:ext cx="2143125" cy="2143125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20" name="Text 17"/>
          <p:cNvSpPr/>
          <p:nvPr/>
        </p:nvSpPr>
        <p:spPr>
          <a:xfrm>
            <a:off x="6394549" y="2775263"/>
            <a:ext cx="712589" cy="7786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500" dirty="0">
                <a:solidFill>
                  <a:srgbClr val="059669">
                    <a:alpha val="3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</a:t>
            </a:r>
            <a:endParaRPr lang="en-US" sz="4500" dirty="0"/>
          </a:p>
        </p:txBody>
      </p:sp>
      <p:sp>
        <p:nvSpPr>
          <p:cNvPr id="21" name="Text 18"/>
          <p:cNvSpPr/>
          <p:nvPr/>
        </p:nvSpPr>
        <p:spPr>
          <a:xfrm>
            <a:off x="5986239" y="4407610"/>
            <a:ext cx="152920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Power Grid with Spinning Reserves 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292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21186" y="428625"/>
            <a:ext cx="2677037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Carbon Paradox: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198222" y="428625"/>
            <a:ext cx="1424592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ML at Scale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1357313" y="1212986"/>
            <a:ext cx="3071813" cy="1692678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6" name="Shape 3"/>
          <p:cNvSpPr/>
          <p:nvPr/>
        </p:nvSpPr>
        <p:spPr>
          <a:xfrm>
            <a:off x="1357313" y="1212986"/>
            <a:ext cx="28575" cy="1692678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7" name="Text 4"/>
          <p:cNvSpPr/>
          <p:nvPr/>
        </p:nvSpPr>
        <p:spPr>
          <a:xfrm>
            <a:off x="1585913" y="1441586"/>
            <a:ext cx="2614613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✅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1585913" y="2022016"/>
            <a:ext cx="26146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Solution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585913" y="2311338"/>
            <a:ext cx="2614613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Machine learning can improve energy forecasts and reduce grid waste significantly. 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4714875" y="1121569"/>
            <a:ext cx="3071813" cy="1875541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1" name="Shape 8"/>
          <p:cNvSpPr/>
          <p:nvPr/>
        </p:nvSpPr>
        <p:spPr>
          <a:xfrm>
            <a:off x="4714875" y="1121569"/>
            <a:ext cx="28575" cy="187554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2" name="Text 9"/>
          <p:cNvSpPr/>
          <p:nvPr/>
        </p:nvSpPr>
        <p:spPr>
          <a:xfrm>
            <a:off x="4943475" y="1350169"/>
            <a:ext cx="2614613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</a:t>
            </a:r>
            <a:endParaRPr lang="en-US" sz="2700" dirty="0"/>
          </a:p>
        </p:txBody>
      </p:sp>
      <p:sp>
        <p:nvSpPr>
          <p:cNvPr id="13" name="Text 10"/>
          <p:cNvSpPr/>
          <p:nvPr/>
        </p:nvSpPr>
        <p:spPr>
          <a:xfrm>
            <a:off x="4943475" y="1930598"/>
            <a:ext cx="26146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Problem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4943475" y="2219920"/>
            <a:ext cx="2614613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Deploying traditional ML models on millions of smart meters creates a massive inference carbon footprint. 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1357313" y="3340010"/>
            <a:ext cx="6429375" cy="2056981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16" name="Text 13"/>
          <p:cNvSpPr/>
          <p:nvPr/>
        </p:nvSpPr>
        <p:spPr>
          <a:xfrm>
            <a:off x="1585913" y="3568610"/>
            <a:ext cx="59721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369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Core Challenge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1601846" y="3823999"/>
            <a:ext cx="11688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These models run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2770715" y="3823999"/>
            <a:ext cx="13377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8,760 times per year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4108438" y="3823999"/>
            <a:ext cx="34336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 each device. Training happens once, but inference 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4124316" y="4029717"/>
            <a:ext cx="8953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 continuous. 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1585913" y="4392597"/>
            <a:ext cx="5972175" cy="77579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22" name="Text 19"/>
          <p:cNvSpPr/>
          <p:nvPr/>
        </p:nvSpPr>
        <p:spPr>
          <a:xfrm>
            <a:off x="1757363" y="4564047"/>
            <a:ext cx="2728913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5M</a:t>
            </a:r>
            <a:endParaRPr lang="en-US" sz="1575" dirty="0"/>
          </a:p>
        </p:txBody>
      </p:sp>
      <p:sp>
        <p:nvSpPr>
          <p:cNvPr id="23" name="Text 20"/>
          <p:cNvSpPr/>
          <p:nvPr/>
        </p:nvSpPr>
        <p:spPr>
          <a:xfrm>
            <a:off x="1757363" y="4861210"/>
            <a:ext cx="27289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Meters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657725" y="4564047"/>
            <a:ext cx="2728913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43.8B</a:t>
            </a:r>
            <a:endParaRPr lang="en-US" sz="1575" dirty="0"/>
          </a:p>
        </p:txBody>
      </p:sp>
      <p:sp>
        <p:nvSpPr>
          <p:cNvPr id="25" name="Text 22"/>
          <p:cNvSpPr/>
          <p:nvPr/>
        </p:nvSpPr>
        <p:spPr>
          <a:xfrm>
            <a:off x="4657725" y="4861210"/>
            <a:ext cx="27289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Predictions/Year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1357313" y="5625592"/>
            <a:ext cx="64293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i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How can we get better forecasts WITHOUT creating a new carbon problem? 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938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1627156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Two Models,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55781" y="428625"/>
            <a:ext cx="2225278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One Clear Winner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28625" y="1121569"/>
            <a:ext cx="4029075" cy="3843672"/>
          </a:xfrm>
          <a:prstGeom prst="rect">
            <a:avLst/>
          </a:prstGeom>
          <a:solidFill>
            <a:srgbClr val="F9FAFB"/>
          </a:solidFill>
          <a:ln w="397">
            <a:solidFill>
              <a:srgbClr val="D1D5D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7225" y="1350169"/>
            <a:ext cx="3571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RandomForest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57225" y="1601986"/>
            <a:ext cx="3571875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Highly accurate but computationally expensive. Baseline model with 50 trees and max depth of 12. 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657225" y="2093454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657225" y="2093454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10" name="Text 7"/>
          <p:cNvSpPr/>
          <p:nvPr/>
        </p:nvSpPr>
        <p:spPr>
          <a:xfrm>
            <a:off x="771525" y="2207754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(R²)</a:t>
            </a:r>
            <a:endParaRPr lang="en-US" sz="628" dirty="0"/>
          </a:p>
        </p:txBody>
      </p:sp>
      <p:sp>
        <p:nvSpPr>
          <p:cNvPr id="11" name="Text 8"/>
          <p:cNvSpPr/>
          <p:nvPr/>
        </p:nvSpPr>
        <p:spPr>
          <a:xfrm>
            <a:off x="771525" y="2352415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0.9076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657225" y="2775682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657225" y="2775682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14" name="Text 11"/>
          <p:cNvSpPr/>
          <p:nvPr/>
        </p:nvSpPr>
        <p:spPr>
          <a:xfrm>
            <a:off x="771525" y="2889982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Mean Absolute Error</a:t>
            </a:r>
            <a:endParaRPr lang="en-US" sz="628" dirty="0"/>
          </a:p>
        </p:txBody>
      </p:sp>
      <p:sp>
        <p:nvSpPr>
          <p:cNvPr id="15" name="Text 12"/>
          <p:cNvSpPr/>
          <p:nvPr/>
        </p:nvSpPr>
        <p:spPr>
          <a:xfrm>
            <a:off x="771525" y="3034643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1,621 MW</a:t>
            </a:r>
            <a:endParaRPr lang="en-US" sz="1046" dirty="0"/>
          </a:p>
        </p:txBody>
      </p:sp>
      <p:sp>
        <p:nvSpPr>
          <p:cNvPr id="16" name="Shape 13"/>
          <p:cNvSpPr/>
          <p:nvPr/>
        </p:nvSpPr>
        <p:spPr>
          <a:xfrm>
            <a:off x="657225" y="3457910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657225" y="3457910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18" name="Text 15"/>
          <p:cNvSpPr/>
          <p:nvPr/>
        </p:nvSpPr>
        <p:spPr>
          <a:xfrm>
            <a:off x="771525" y="3572210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Time</a:t>
            </a:r>
            <a:endParaRPr lang="en-US" sz="628" dirty="0"/>
          </a:p>
        </p:txBody>
      </p:sp>
      <p:sp>
        <p:nvSpPr>
          <p:cNvPr id="19" name="Text 16"/>
          <p:cNvSpPr/>
          <p:nvPr/>
        </p:nvSpPr>
        <p:spPr>
          <a:xfrm>
            <a:off x="771525" y="3716871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 ms</a:t>
            </a:r>
            <a:endParaRPr lang="en-US" sz="1046" dirty="0"/>
          </a:p>
        </p:txBody>
      </p:sp>
      <p:sp>
        <p:nvSpPr>
          <p:cNvPr id="20" name="Shape 17"/>
          <p:cNvSpPr/>
          <p:nvPr/>
        </p:nvSpPr>
        <p:spPr>
          <a:xfrm>
            <a:off x="657225" y="4140138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657225" y="4140138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22" name="Text 19"/>
          <p:cNvSpPr/>
          <p:nvPr/>
        </p:nvSpPr>
        <p:spPr>
          <a:xfrm>
            <a:off x="771525" y="4254438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per Year</a:t>
            </a:r>
            <a:endParaRPr lang="en-US" sz="628" dirty="0"/>
          </a:p>
        </p:txBody>
      </p:sp>
      <p:sp>
        <p:nvSpPr>
          <p:cNvPr id="23" name="Text 20"/>
          <p:cNvSpPr/>
          <p:nvPr/>
        </p:nvSpPr>
        <p:spPr>
          <a:xfrm>
            <a:off x="771525" y="4399099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7.3 kg CO₂</a:t>
            </a:r>
            <a:endParaRPr lang="en-US" sz="1046" dirty="0"/>
          </a:p>
        </p:txBody>
      </p:sp>
      <p:sp>
        <p:nvSpPr>
          <p:cNvPr id="24" name="Shape 21"/>
          <p:cNvSpPr/>
          <p:nvPr/>
        </p:nvSpPr>
        <p:spPr>
          <a:xfrm>
            <a:off x="4686300" y="1121569"/>
            <a:ext cx="4029075" cy="3843672"/>
          </a:xfrm>
          <a:prstGeom prst="rect">
            <a:avLst/>
          </a:prstGeom>
          <a:solidFill>
            <a:srgbClr val="F9FAFB"/>
          </a:solidFill>
          <a:ln w="397">
            <a:solidFill>
              <a:srgbClr val="D1D5DB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4914900" y="1350169"/>
            <a:ext cx="3571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Ridge Regression</a:t>
            </a:r>
            <a:endParaRPr lang="en-US" sz="1046" dirty="0"/>
          </a:p>
        </p:txBody>
      </p:sp>
      <p:sp>
        <p:nvSpPr>
          <p:cNvPr id="26" name="Text 23"/>
          <p:cNvSpPr/>
          <p:nvPr/>
        </p:nvSpPr>
        <p:spPr>
          <a:xfrm>
            <a:off x="4914900" y="1601986"/>
            <a:ext cx="3571875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Lightweight and edge-friendly. Optimized with StandardScaler and alpha of 10. Perfect for smart meters. </a:t>
            </a:r>
            <a:endParaRPr lang="en-US" sz="732" dirty="0"/>
          </a:p>
        </p:txBody>
      </p:sp>
      <p:sp>
        <p:nvSpPr>
          <p:cNvPr id="27" name="Shape 24"/>
          <p:cNvSpPr/>
          <p:nvPr/>
        </p:nvSpPr>
        <p:spPr>
          <a:xfrm>
            <a:off x="4914900" y="2093454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4914900" y="2093454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29" name="Text 26"/>
          <p:cNvSpPr/>
          <p:nvPr/>
        </p:nvSpPr>
        <p:spPr>
          <a:xfrm>
            <a:off x="5029200" y="2207754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(R²)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5029200" y="2352415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0.9106</a:t>
            </a:r>
            <a:endParaRPr lang="en-US" sz="1046" dirty="0"/>
          </a:p>
        </p:txBody>
      </p:sp>
      <p:sp>
        <p:nvSpPr>
          <p:cNvPr id="31" name="Shape 28"/>
          <p:cNvSpPr/>
          <p:nvPr/>
        </p:nvSpPr>
        <p:spPr>
          <a:xfrm>
            <a:off x="4914900" y="2775682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4914900" y="2775682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33" name="Text 30"/>
          <p:cNvSpPr/>
          <p:nvPr/>
        </p:nvSpPr>
        <p:spPr>
          <a:xfrm>
            <a:off x="5029200" y="2889982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Mean Absolute Error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5029200" y="3034643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1,629 MW</a:t>
            </a:r>
            <a:endParaRPr lang="en-US" sz="1046" dirty="0"/>
          </a:p>
        </p:txBody>
      </p:sp>
      <p:sp>
        <p:nvSpPr>
          <p:cNvPr id="35" name="Shape 32"/>
          <p:cNvSpPr/>
          <p:nvPr/>
        </p:nvSpPr>
        <p:spPr>
          <a:xfrm>
            <a:off x="4914900" y="3457910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4914900" y="3457910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37" name="Text 34"/>
          <p:cNvSpPr/>
          <p:nvPr/>
        </p:nvSpPr>
        <p:spPr>
          <a:xfrm>
            <a:off x="5029200" y="3572210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Time</a:t>
            </a:r>
            <a:endParaRPr lang="en-US" sz="628" dirty="0"/>
          </a:p>
        </p:txBody>
      </p:sp>
      <p:sp>
        <p:nvSpPr>
          <p:cNvPr id="38" name="Text 35"/>
          <p:cNvSpPr/>
          <p:nvPr/>
        </p:nvSpPr>
        <p:spPr>
          <a:xfrm>
            <a:off x="5029200" y="3716871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 ms</a:t>
            </a:r>
            <a:endParaRPr lang="en-US" sz="1046" dirty="0"/>
          </a:p>
        </p:txBody>
      </p:sp>
      <p:sp>
        <p:nvSpPr>
          <p:cNvPr id="39" name="Shape 36"/>
          <p:cNvSpPr/>
          <p:nvPr/>
        </p:nvSpPr>
        <p:spPr>
          <a:xfrm>
            <a:off x="4914900" y="4140138"/>
            <a:ext cx="3571875" cy="5679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4914900" y="4140138"/>
            <a:ext cx="21431" cy="567928"/>
          </a:xfrm>
          <a:prstGeom prst="rect">
            <a:avLst/>
          </a:prstGeom>
          <a:solidFill>
            <a:srgbClr val="D1D5DB"/>
          </a:solidFill>
          <a:ln/>
        </p:spPr>
      </p:sp>
      <p:sp>
        <p:nvSpPr>
          <p:cNvPr id="41" name="Text 38"/>
          <p:cNvSpPr/>
          <p:nvPr/>
        </p:nvSpPr>
        <p:spPr>
          <a:xfrm>
            <a:off x="5029200" y="4254438"/>
            <a:ext cx="334327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per Year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5029200" y="4399099"/>
            <a:ext cx="33432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0.036 kg CO₂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488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584992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Winner: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13617" y="285750"/>
            <a:ext cx="2168686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Ridge Regression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28625" y="807244"/>
            <a:ext cx="8286750" cy="1228725"/>
          </a:xfrm>
          <a:prstGeom prst="rect">
            <a:avLst/>
          </a:prstGeom>
          <a:solidFill>
            <a:srgbClr val="ECFDF5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00075" y="978694"/>
            <a:ext cx="935301" cy="192881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7" name="Text 4"/>
          <p:cNvSpPr/>
          <p:nvPr/>
        </p:nvSpPr>
        <p:spPr>
          <a:xfrm>
            <a:off x="600075" y="978694"/>
            <a:ext cx="935301" cy="192881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🏆 Clear Winner</a:t>
            </a:r>
            <a:endParaRPr lang="en-US" sz="575" dirty="0"/>
          </a:p>
        </p:txBody>
      </p:sp>
      <p:sp>
        <p:nvSpPr>
          <p:cNvPr id="8" name="Text 5"/>
          <p:cNvSpPr/>
          <p:nvPr/>
        </p:nvSpPr>
        <p:spPr>
          <a:xfrm>
            <a:off x="600075" y="1228725"/>
            <a:ext cx="79438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Ridge Regression Dominates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600075" y="1514475"/>
            <a:ext cx="7943850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Ridge Regression isn't just competitive—it's superior across every dimension that matters. It achieves virtually identical accuracy to RandomForest while delivering massive advantages in speed, carbon efficiency, and deployment practicality. </a:t>
            </a:r>
            <a:endParaRPr lang="en-US" sz="785" dirty="0"/>
          </a:p>
        </p:txBody>
      </p:sp>
      <p:sp>
        <p:nvSpPr>
          <p:cNvPr id="10" name="Shape 7"/>
          <p:cNvSpPr/>
          <p:nvPr/>
        </p:nvSpPr>
        <p:spPr>
          <a:xfrm>
            <a:off x="428625" y="2150269"/>
            <a:ext cx="4086225" cy="810816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1" name="Shape 8"/>
          <p:cNvSpPr/>
          <p:nvPr/>
        </p:nvSpPr>
        <p:spPr>
          <a:xfrm>
            <a:off x="428625" y="2150269"/>
            <a:ext cx="28575" cy="810816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2" name="Text 9"/>
          <p:cNvSpPr/>
          <p:nvPr/>
        </p:nvSpPr>
        <p:spPr>
          <a:xfrm>
            <a:off x="571500" y="2293144"/>
            <a:ext cx="1607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789384" y="2307431"/>
            <a:ext cx="77046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Lightning Fast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2539603"/>
            <a:ext cx="38004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 milliseconds per prediction versus 100 milliseconds. Ridge is 20× faster, making it perfect for real-time edge deployment on smart meters. 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4629150" y="2150269"/>
            <a:ext cx="4086225" cy="810816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6" name="Shape 13"/>
          <p:cNvSpPr/>
          <p:nvPr/>
        </p:nvSpPr>
        <p:spPr>
          <a:xfrm>
            <a:off x="4629150" y="2150269"/>
            <a:ext cx="28575" cy="810816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7" name="Text 14"/>
          <p:cNvSpPr/>
          <p:nvPr/>
        </p:nvSpPr>
        <p:spPr>
          <a:xfrm>
            <a:off x="4772025" y="2293144"/>
            <a:ext cx="1607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🌱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4989909" y="2307431"/>
            <a:ext cx="85769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Efficient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4772025" y="2539603"/>
            <a:ext cx="38004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0.036 kg CO₂ per year versus 7.3 kg. A 99.5% reduction in inference carbon while maintaining predictive accuracy. </a:t>
            </a:r>
            <a:endParaRPr lang="en-US" sz="680" dirty="0"/>
          </a:p>
        </p:txBody>
      </p:sp>
      <p:sp>
        <p:nvSpPr>
          <p:cNvPr id="20" name="Shape 17"/>
          <p:cNvSpPr/>
          <p:nvPr/>
        </p:nvSpPr>
        <p:spPr>
          <a:xfrm>
            <a:off x="428625" y="3075384"/>
            <a:ext cx="4086225" cy="825103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1" name="Shape 18"/>
          <p:cNvSpPr/>
          <p:nvPr/>
        </p:nvSpPr>
        <p:spPr>
          <a:xfrm>
            <a:off x="428625" y="3075384"/>
            <a:ext cx="28575" cy="825103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2" name="Text 19"/>
          <p:cNvSpPr/>
          <p:nvPr/>
        </p:nvSpPr>
        <p:spPr>
          <a:xfrm>
            <a:off x="571500" y="3218259"/>
            <a:ext cx="1607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📱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789384" y="3232547"/>
            <a:ext cx="72888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Edge-Friendly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571500" y="3464719"/>
            <a:ext cx="38004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Lightweight model designed for deployment on resource-constrained smart meters. No heavy computations, just efficient predictions. </a:t>
            </a:r>
            <a:endParaRPr lang="en-US" sz="680" dirty="0"/>
          </a:p>
        </p:txBody>
      </p:sp>
      <p:sp>
        <p:nvSpPr>
          <p:cNvPr id="25" name="Shape 22"/>
          <p:cNvSpPr/>
          <p:nvPr/>
        </p:nvSpPr>
        <p:spPr>
          <a:xfrm>
            <a:off x="4629150" y="3075384"/>
            <a:ext cx="4086225" cy="825103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6" name="Shape 23"/>
          <p:cNvSpPr/>
          <p:nvPr/>
        </p:nvSpPr>
        <p:spPr>
          <a:xfrm>
            <a:off x="4629150" y="3075384"/>
            <a:ext cx="28575" cy="825103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7" name="Text 24"/>
          <p:cNvSpPr/>
          <p:nvPr/>
        </p:nvSpPr>
        <p:spPr>
          <a:xfrm>
            <a:off x="4772025" y="3218259"/>
            <a:ext cx="92980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922155" y="3239691"/>
            <a:ext cx="104413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Preserved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4772025" y="3479006"/>
            <a:ext cx="38004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R² of 0.9106 actually exceeds RandomForest's 0.9076. Only 0.5% MAE loss for massive efficiency gains. 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428625" y="4043363"/>
            <a:ext cx="8286750" cy="891183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31" name="Text 28"/>
          <p:cNvSpPr/>
          <p:nvPr/>
        </p:nvSpPr>
        <p:spPr>
          <a:xfrm>
            <a:off x="571500" y="4186238"/>
            <a:ext cx="800100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0369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Win-Win Solution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891964" y="4391620"/>
            <a:ext cx="15309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Ridge Regression achieves 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2422903" y="4391620"/>
            <a:ext cx="15710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virtually identical accuracy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3993970" y="4391620"/>
            <a:ext cx="7135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while using 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4707564" y="4391620"/>
            <a:ext cx="10195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99.5% less carbon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5727139" y="4391620"/>
            <a:ext cx="25248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It's not a trade-off—it's a superior solution. 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571500" y="4641652"/>
            <a:ext cx="80010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is the definition of Green AI: maintaining performance while dramatically reducing environmental impact through smart optimization.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234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3022922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Numbers Don't Lie: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51547" y="285750"/>
            <a:ext cx="3173555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&amp; Efficiency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428625" y="864394"/>
            <a:ext cx="2686050" cy="2778919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864394"/>
            <a:ext cx="28575" cy="2778919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7" name="Text 4"/>
          <p:cNvSpPr/>
          <p:nvPr/>
        </p:nvSpPr>
        <p:spPr>
          <a:xfrm>
            <a:off x="600075" y="1035844"/>
            <a:ext cx="23431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(R²)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600075" y="1325166"/>
            <a:ext cx="234315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Higher is better</a:t>
            </a:r>
            <a:endParaRPr lang="en-US" sz="628" dirty="0"/>
          </a:p>
        </p:txBody>
      </p:sp>
      <p:sp>
        <p:nvSpPr>
          <p:cNvPr id="9" name="Shape 6"/>
          <p:cNvSpPr/>
          <p:nvPr/>
        </p:nvSpPr>
        <p:spPr>
          <a:xfrm>
            <a:off x="600075" y="1526977"/>
            <a:ext cx="2343150" cy="3464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685800" y="1632347"/>
            <a:ext cx="17672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RandomForest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2453069" y="1612702"/>
            <a:ext cx="4044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0.9076</a:t>
            </a:r>
            <a:endParaRPr lang="en-US" sz="942" dirty="0"/>
          </a:p>
        </p:txBody>
      </p:sp>
      <p:sp>
        <p:nvSpPr>
          <p:cNvPr id="12" name="Shape 9"/>
          <p:cNvSpPr/>
          <p:nvPr/>
        </p:nvSpPr>
        <p:spPr>
          <a:xfrm>
            <a:off x="600075" y="1959173"/>
            <a:ext cx="2343150" cy="36254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Text 10"/>
          <p:cNvSpPr/>
          <p:nvPr/>
        </p:nvSpPr>
        <p:spPr>
          <a:xfrm>
            <a:off x="685800" y="2072580"/>
            <a:ext cx="11097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Ridge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1795565" y="2044898"/>
            <a:ext cx="4378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0.9106 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2319151" y="2052042"/>
            <a:ext cx="538349" cy="183952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16" name="Text 13"/>
          <p:cNvSpPr/>
          <p:nvPr/>
        </p:nvSpPr>
        <p:spPr>
          <a:xfrm>
            <a:off x="2319151" y="2052042"/>
            <a:ext cx="538349" cy="183952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62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Better</a:t>
            </a:r>
            <a:endParaRPr lang="en-US" sz="628" dirty="0"/>
          </a:p>
        </p:txBody>
      </p:sp>
      <p:sp>
        <p:nvSpPr>
          <p:cNvPr id="17" name="Text 14"/>
          <p:cNvSpPr/>
          <p:nvPr/>
        </p:nvSpPr>
        <p:spPr>
          <a:xfrm>
            <a:off x="600075" y="2500313"/>
            <a:ext cx="23431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MAE (MW)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600075" y="2693194"/>
            <a:ext cx="2343150" cy="3464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Text 16"/>
          <p:cNvSpPr/>
          <p:nvPr/>
        </p:nvSpPr>
        <p:spPr>
          <a:xfrm>
            <a:off x="685800" y="2798564"/>
            <a:ext cx="18408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RandomForest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2526627" y="2778919"/>
            <a:ext cx="3308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1,621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600075" y="3125391"/>
            <a:ext cx="2343150" cy="3464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9"/>
          <p:cNvSpPr/>
          <p:nvPr/>
        </p:nvSpPr>
        <p:spPr>
          <a:xfrm>
            <a:off x="685800" y="3230761"/>
            <a:ext cx="18408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Ridge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2526627" y="3211116"/>
            <a:ext cx="3308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1,629</a:t>
            </a:r>
            <a:endParaRPr lang="en-US" sz="942" dirty="0"/>
          </a:p>
        </p:txBody>
      </p:sp>
      <p:sp>
        <p:nvSpPr>
          <p:cNvPr id="24" name="Shape 21"/>
          <p:cNvSpPr/>
          <p:nvPr/>
        </p:nvSpPr>
        <p:spPr>
          <a:xfrm>
            <a:off x="3228975" y="864394"/>
            <a:ext cx="2686050" cy="2778919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5" name="Shape 22"/>
          <p:cNvSpPr/>
          <p:nvPr/>
        </p:nvSpPr>
        <p:spPr>
          <a:xfrm>
            <a:off x="3228975" y="864394"/>
            <a:ext cx="28575" cy="2778919"/>
          </a:xfrm>
          <a:prstGeom prst="rect">
            <a:avLst/>
          </a:prstGeom>
          <a:solidFill>
            <a:srgbClr val="0284C7"/>
          </a:solidFill>
          <a:ln/>
        </p:spPr>
      </p:sp>
      <p:sp>
        <p:nvSpPr>
          <p:cNvPr id="26" name="Text 23"/>
          <p:cNvSpPr/>
          <p:nvPr/>
        </p:nvSpPr>
        <p:spPr>
          <a:xfrm>
            <a:off x="3400425" y="1035844"/>
            <a:ext cx="23431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3400425" y="1325166"/>
            <a:ext cx="234315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Lower is better</a:t>
            </a:r>
            <a:endParaRPr lang="en-US" sz="628" dirty="0"/>
          </a:p>
        </p:txBody>
      </p:sp>
      <p:sp>
        <p:nvSpPr>
          <p:cNvPr id="28" name="Shape 25"/>
          <p:cNvSpPr/>
          <p:nvPr/>
        </p:nvSpPr>
        <p:spPr>
          <a:xfrm>
            <a:off x="3400425" y="1526977"/>
            <a:ext cx="2343150" cy="3464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Text 26"/>
          <p:cNvSpPr/>
          <p:nvPr/>
        </p:nvSpPr>
        <p:spPr>
          <a:xfrm>
            <a:off x="3486150" y="1632347"/>
            <a:ext cx="17274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RandomForest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5213570" y="1612702"/>
            <a:ext cx="4442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 ms</a:t>
            </a:r>
            <a:endParaRPr lang="en-US" sz="942" dirty="0"/>
          </a:p>
        </p:txBody>
      </p:sp>
      <p:sp>
        <p:nvSpPr>
          <p:cNvPr id="31" name="Shape 28"/>
          <p:cNvSpPr/>
          <p:nvPr/>
        </p:nvSpPr>
        <p:spPr>
          <a:xfrm>
            <a:off x="3400425" y="1959173"/>
            <a:ext cx="2343150" cy="36254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2" name="Text 29"/>
          <p:cNvSpPr/>
          <p:nvPr/>
        </p:nvSpPr>
        <p:spPr>
          <a:xfrm>
            <a:off x="3486150" y="2072580"/>
            <a:ext cx="10304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Ridge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4516580" y="2044898"/>
            <a:ext cx="33062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 ms </a:t>
            </a:r>
            <a:endParaRPr lang="en-US" sz="942" dirty="0"/>
          </a:p>
        </p:txBody>
      </p:sp>
      <p:sp>
        <p:nvSpPr>
          <p:cNvPr id="34" name="Shape 31"/>
          <p:cNvSpPr/>
          <p:nvPr/>
        </p:nvSpPr>
        <p:spPr>
          <a:xfrm>
            <a:off x="4932927" y="2052042"/>
            <a:ext cx="724923" cy="183952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5" name="Text 32"/>
          <p:cNvSpPr/>
          <p:nvPr/>
        </p:nvSpPr>
        <p:spPr>
          <a:xfrm>
            <a:off x="4932927" y="2052042"/>
            <a:ext cx="724923" cy="183952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62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20x Faster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3400425" y="2500313"/>
            <a:ext cx="23431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0284C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20×</a:t>
            </a:r>
            <a:endParaRPr lang="en-US" sz="1046" dirty="0"/>
          </a:p>
        </p:txBody>
      </p:sp>
      <p:sp>
        <p:nvSpPr>
          <p:cNvPr id="37" name="Text 34"/>
          <p:cNvSpPr/>
          <p:nvPr/>
        </p:nvSpPr>
        <p:spPr>
          <a:xfrm>
            <a:off x="3400425" y="2723555"/>
            <a:ext cx="234315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Speed Improvement</a:t>
            </a:r>
            <a:endParaRPr lang="en-US" sz="628" dirty="0"/>
          </a:p>
        </p:txBody>
      </p:sp>
      <p:sp>
        <p:nvSpPr>
          <p:cNvPr id="38" name="Shape 35"/>
          <p:cNvSpPr/>
          <p:nvPr/>
        </p:nvSpPr>
        <p:spPr>
          <a:xfrm>
            <a:off x="6029325" y="864394"/>
            <a:ext cx="2686050" cy="2778919"/>
          </a:xfrm>
          <a:prstGeom prst="rect">
            <a:avLst/>
          </a:prstGeom>
          <a:solidFill>
            <a:srgbClr val="DCFCE7"/>
          </a:solidFill>
          <a:ln/>
        </p:spPr>
      </p:sp>
      <p:sp>
        <p:nvSpPr>
          <p:cNvPr id="39" name="Shape 36"/>
          <p:cNvSpPr/>
          <p:nvPr/>
        </p:nvSpPr>
        <p:spPr>
          <a:xfrm>
            <a:off x="6029325" y="864394"/>
            <a:ext cx="28575" cy="2778919"/>
          </a:xfrm>
          <a:prstGeom prst="rect">
            <a:avLst/>
          </a:prstGeom>
          <a:solidFill>
            <a:srgbClr val="16A34A"/>
          </a:solidFill>
          <a:ln/>
        </p:spPr>
      </p:sp>
      <p:sp>
        <p:nvSpPr>
          <p:cNvPr id="40" name="Text 37"/>
          <p:cNvSpPr/>
          <p:nvPr/>
        </p:nvSpPr>
        <p:spPr>
          <a:xfrm>
            <a:off x="6200775" y="1035844"/>
            <a:ext cx="23431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Footprint</a:t>
            </a:r>
            <a:endParaRPr lang="en-US" sz="942" dirty="0"/>
          </a:p>
        </p:txBody>
      </p:sp>
      <p:sp>
        <p:nvSpPr>
          <p:cNvPr id="41" name="Text 38"/>
          <p:cNvSpPr/>
          <p:nvPr/>
        </p:nvSpPr>
        <p:spPr>
          <a:xfrm>
            <a:off x="6200775" y="1325166"/>
            <a:ext cx="234315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Lower is better</a:t>
            </a:r>
            <a:endParaRPr lang="en-US" sz="628" dirty="0"/>
          </a:p>
        </p:txBody>
      </p:sp>
      <p:sp>
        <p:nvSpPr>
          <p:cNvPr id="42" name="Shape 39"/>
          <p:cNvSpPr/>
          <p:nvPr/>
        </p:nvSpPr>
        <p:spPr>
          <a:xfrm>
            <a:off x="6200775" y="1526977"/>
            <a:ext cx="2343150" cy="3464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Text 40"/>
          <p:cNvSpPr/>
          <p:nvPr/>
        </p:nvSpPr>
        <p:spPr>
          <a:xfrm>
            <a:off x="6286500" y="1632347"/>
            <a:ext cx="17933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RandomForest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8079888" y="1612702"/>
            <a:ext cx="3783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7.3 kg</a:t>
            </a:r>
            <a:endParaRPr lang="en-US" sz="942" dirty="0"/>
          </a:p>
        </p:txBody>
      </p:sp>
      <p:sp>
        <p:nvSpPr>
          <p:cNvPr id="45" name="Shape 42"/>
          <p:cNvSpPr/>
          <p:nvPr/>
        </p:nvSpPr>
        <p:spPr>
          <a:xfrm>
            <a:off x="6200775" y="1959173"/>
            <a:ext cx="2343150" cy="36254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6" name="Text 43"/>
          <p:cNvSpPr/>
          <p:nvPr/>
        </p:nvSpPr>
        <p:spPr>
          <a:xfrm>
            <a:off x="6286500" y="2072580"/>
            <a:ext cx="9397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Ridge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7226238" y="2044898"/>
            <a:ext cx="5588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0.036 kg </a:t>
            </a:r>
            <a:endParaRPr lang="en-US" sz="942" dirty="0"/>
          </a:p>
        </p:txBody>
      </p:sp>
      <p:sp>
        <p:nvSpPr>
          <p:cNvPr id="48" name="Shape 45"/>
          <p:cNvSpPr/>
          <p:nvPr/>
        </p:nvSpPr>
        <p:spPr>
          <a:xfrm>
            <a:off x="7870822" y="2052042"/>
            <a:ext cx="587378" cy="183952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9" name="Text 46"/>
          <p:cNvSpPr/>
          <p:nvPr/>
        </p:nvSpPr>
        <p:spPr>
          <a:xfrm>
            <a:off x="7870822" y="2052042"/>
            <a:ext cx="587378" cy="183952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62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Winner</a:t>
            </a:r>
            <a:endParaRPr lang="en-US" sz="628" dirty="0"/>
          </a:p>
        </p:txBody>
      </p:sp>
      <p:sp>
        <p:nvSpPr>
          <p:cNvPr id="50" name="Text 47"/>
          <p:cNvSpPr/>
          <p:nvPr/>
        </p:nvSpPr>
        <p:spPr>
          <a:xfrm>
            <a:off x="6200775" y="2500313"/>
            <a:ext cx="23431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16A34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99.5%</a:t>
            </a:r>
            <a:endParaRPr lang="en-US" sz="1046" dirty="0"/>
          </a:p>
        </p:txBody>
      </p:sp>
      <p:sp>
        <p:nvSpPr>
          <p:cNvPr id="51" name="Text 48"/>
          <p:cNvSpPr/>
          <p:nvPr/>
        </p:nvSpPr>
        <p:spPr>
          <a:xfrm>
            <a:off x="6200775" y="2723555"/>
            <a:ext cx="234315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Reduction</a:t>
            </a:r>
            <a:endParaRPr lang="en-US" sz="628" dirty="0"/>
          </a:p>
        </p:txBody>
      </p:sp>
      <p:sp>
        <p:nvSpPr>
          <p:cNvPr id="52" name="Shape 49"/>
          <p:cNvSpPr/>
          <p:nvPr/>
        </p:nvSpPr>
        <p:spPr>
          <a:xfrm>
            <a:off x="428625" y="3786188"/>
            <a:ext cx="8286750" cy="1251552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3" name="Text 50"/>
          <p:cNvSpPr/>
          <p:nvPr/>
        </p:nvSpPr>
        <p:spPr>
          <a:xfrm>
            <a:off x="600075" y="3989784"/>
            <a:ext cx="168681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Ridge Regression achieves </a:t>
            </a:r>
            <a:endParaRPr lang="en-US" sz="942" dirty="0"/>
          </a:p>
        </p:txBody>
      </p:sp>
      <p:sp>
        <p:nvSpPr>
          <p:cNvPr id="54" name="Text 51"/>
          <p:cNvSpPr/>
          <p:nvPr/>
        </p:nvSpPr>
        <p:spPr>
          <a:xfrm>
            <a:off x="2286893" y="3973711"/>
            <a:ext cx="21308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essentially identical accuracy</a:t>
            </a:r>
            <a:endParaRPr lang="en-US" sz="1046" dirty="0"/>
          </a:p>
        </p:txBody>
      </p:sp>
      <p:sp>
        <p:nvSpPr>
          <p:cNvPr id="55" name="Text 52"/>
          <p:cNvSpPr/>
          <p:nvPr/>
        </p:nvSpPr>
        <p:spPr>
          <a:xfrm>
            <a:off x="600075" y="4218384"/>
            <a:ext cx="17286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RandomForest with only 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2328695" y="4202311"/>
            <a:ext cx="133362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0.5% accuracy loss</a:t>
            </a:r>
            <a:endParaRPr lang="en-US" sz="1046" dirty="0"/>
          </a:p>
        </p:txBody>
      </p:sp>
      <p:sp>
        <p:nvSpPr>
          <p:cNvPr id="57" name="Text 54"/>
          <p:cNvSpPr/>
          <p:nvPr/>
        </p:nvSpPr>
        <p:spPr>
          <a:xfrm>
            <a:off x="3662316" y="4218384"/>
            <a:ext cx="358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942" dirty="0"/>
          </a:p>
        </p:txBody>
      </p:sp>
      <p:sp>
        <p:nvSpPr>
          <p:cNvPr id="58" name="Text 55"/>
          <p:cNvSpPr/>
          <p:nvPr/>
        </p:nvSpPr>
        <p:spPr>
          <a:xfrm>
            <a:off x="600075" y="4500563"/>
            <a:ext cx="388620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But the real breakthrough is the carbon efficiency: 99.5% reduction in inference carbon while maintaining predictive power. </a:t>
            </a:r>
            <a:endParaRPr lang="en-US" sz="837" dirty="0"/>
          </a:p>
        </p:txBody>
      </p:sp>
      <p:sp>
        <p:nvSpPr>
          <p:cNvPr id="59" name="Shape 56"/>
          <p:cNvSpPr/>
          <p:nvPr/>
        </p:nvSpPr>
        <p:spPr>
          <a:xfrm>
            <a:off x="4657725" y="4085667"/>
            <a:ext cx="1900238" cy="65256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0" name="Text 57"/>
          <p:cNvSpPr/>
          <p:nvPr/>
        </p:nvSpPr>
        <p:spPr>
          <a:xfrm>
            <a:off x="4772025" y="4199967"/>
            <a:ext cx="1671638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0.5%</a:t>
            </a:r>
            <a:endParaRPr lang="en-US" sz="1575" dirty="0"/>
          </a:p>
        </p:txBody>
      </p:sp>
      <p:sp>
        <p:nvSpPr>
          <p:cNvPr id="61" name="Text 58"/>
          <p:cNvSpPr/>
          <p:nvPr/>
        </p:nvSpPr>
        <p:spPr>
          <a:xfrm>
            <a:off x="4772025" y="4497130"/>
            <a:ext cx="167163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Loss</a:t>
            </a:r>
            <a:endParaRPr lang="en-US" sz="680" dirty="0"/>
          </a:p>
        </p:txBody>
      </p:sp>
      <p:sp>
        <p:nvSpPr>
          <p:cNvPr id="62" name="Shape 59"/>
          <p:cNvSpPr/>
          <p:nvPr/>
        </p:nvSpPr>
        <p:spPr>
          <a:xfrm>
            <a:off x="6643688" y="4085667"/>
            <a:ext cx="1900238" cy="65256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3" name="Text 60"/>
          <p:cNvSpPr/>
          <p:nvPr/>
        </p:nvSpPr>
        <p:spPr>
          <a:xfrm>
            <a:off x="6757988" y="4199967"/>
            <a:ext cx="1671638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99.5%</a:t>
            </a:r>
            <a:endParaRPr lang="en-US" sz="1575" dirty="0"/>
          </a:p>
        </p:txBody>
      </p:sp>
      <p:sp>
        <p:nvSpPr>
          <p:cNvPr id="64" name="Text 61"/>
          <p:cNvSpPr/>
          <p:nvPr/>
        </p:nvSpPr>
        <p:spPr>
          <a:xfrm>
            <a:off x="6757988" y="4497130"/>
            <a:ext cx="167163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Savings</a:t>
            </a:r>
            <a:endParaRPr lang="en-US" sz="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94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2479858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Real-World Impact: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08483" y="428625"/>
            <a:ext cx="2989325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295,650 Tonnes Avoided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5897807" y="428625"/>
            <a:ext cx="1190467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Annually 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428625" y="892969"/>
            <a:ext cx="82867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Deploying Ridge Regression on 5 million smart meters enables grid optimization 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428625" y="1353741"/>
            <a:ext cx="2647931" cy="2236691"/>
          </a:xfrm>
          <a:prstGeom prst="rect">
            <a:avLst/>
          </a:prstGeom>
          <a:solidFill>
            <a:srgbClr val="F3F4F6"/>
          </a:solidFill>
          <a:ln w="397">
            <a:solidFill>
              <a:srgbClr val="9CA3A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00075" y="1582341"/>
            <a:ext cx="23050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Conservative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600075" y="1803797"/>
            <a:ext cx="230503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1.5% Improvement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0075" y="2152055"/>
            <a:ext cx="2305031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147,825</a:t>
            </a:r>
            <a:endParaRPr lang="en-US" sz="1575" dirty="0"/>
          </a:p>
        </p:txBody>
      </p:sp>
      <p:sp>
        <p:nvSpPr>
          <p:cNvPr id="11" name="Text 8"/>
          <p:cNvSpPr/>
          <p:nvPr/>
        </p:nvSpPr>
        <p:spPr>
          <a:xfrm>
            <a:off x="600075" y="2477793"/>
            <a:ext cx="230503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Tonnes CO₂/Year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600075" y="2983213"/>
            <a:ext cx="23050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32,000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461204" y="3238602"/>
            <a:ext cx="58277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Cars Off Road</a:t>
            </a:r>
            <a:endParaRPr lang="en-US" sz="628" dirty="0"/>
          </a:p>
        </p:txBody>
      </p:sp>
      <p:sp>
        <p:nvSpPr>
          <p:cNvPr id="14" name="Shape 11"/>
          <p:cNvSpPr/>
          <p:nvPr/>
        </p:nvSpPr>
        <p:spPr>
          <a:xfrm>
            <a:off x="3181807" y="1297823"/>
            <a:ext cx="2780357" cy="2348526"/>
          </a:xfrm>
          <a:prstGeom prst="rect">
            <a:avLst/>
          </a:prstGeom>
          <a:solidFill>
            <a:srgbClr val="F0FDF4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361830" y="1537853"/>
            <a:ext cx="2420312" cy="1425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Realistic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3361830" y="1770382"/>
            <a:ext cx="2420312" cy="2456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3% Improvement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3361830" y="2136053"/>
            <a:ext cx="2420312" cy="252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295,650</a:t>
            </a:r>
            <a:endParaRPr lang="en-US" sz="1575" dirty="0"/>
          </a:p>
        </p:txBody>
      </p:sp>
      <p:sp>
        <p:nvSpPr>
          <p:cNvPr id="18" name="Text 15"/>
          <p:cNvSpPr/>
          <p:nvPr/>
        </p:nvSpPr>
        <p:spPr>
          <a:xfrm>
            <a:off x="3361830" y="2478078"/>
            <a:ext cx="2420312" cy="13314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Tonnes CO₂/Year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361830" y="3008770"/>
            <a:ext cx="2420312" cy="2044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64,000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266015" y="3276928"/>
            <a:ext cx="611913" cy="12189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Cars Off Road</a:t>
            </a:r>
            <a:endParaRPr lang="en-US" sz="628" dirty="0"/>
          </a:p>
        </p:txBody>
      </p:sp>
      <p:sp>
        <p:nvSpPr>
          <p:cNvPr id="21" name="Shape 18"/>
          <p:cNvSpPr/>
          <p:nvPr/>
        </p:nvSpPr>
        <p:spPr>
          <a:xfrm>
            <a:off x="6067416" y="1353741"/>
            <a:ext cx="2647931" cy="2236691"/>
          </a:xfrm>
          <a:prstGeom prst="rect">
            <a:avLst/>
          </a:prstGeom>
          <a:solidFill>
            <a:srgbClr val="F0FDF4"/>
          </a:solidFill>
          <a:ln w="397">
            <a:solidFill>
              <a:srgbClr val="10B981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238866" y="1582341"/>
            <a:ext cx="23050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Optimistic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6238866" y="1803797"/>
            <a:ext cx="230503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5% Improvement</a:t>
            </a:r>
            <a:endParaRPr lang="en-US" sz="1350" dirty="0"/>
          </a:p>
        </p:txBody>
      </p:sp>
      <p:sp>
        <p:nvSpPr>
          <p:cNvPr id="24" name="Text 21"/>
          <p:cNvSpPr/>
          <p:nvPr/>
        </p:nvSpPr>
        <p:spPr>
          <a:xfrm>
            <a:off x="6238866" y="2152055"/>
            <a:ext cx="2305031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492,750</a:t>
            </a:r>
            <a:endParaRPr lang="en-US" sz="1575" dirty="0"/>
          </a:p>
        </p:txBody>
      </p:sp>
      <p:sp>
        <p:nvSpPr>
          <p:cNvPr id="25" name="Text 22"/>
          <p:cNvSpPr/>
          <p:nvPr/>
        </p:nvSpPr>
        <p:spPr>
          <a:xfrm>
            <a:off x="6238866" y="2477793"/>
            <a:ext cx="230503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Tonnes CO₂/Year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6238866" y="2954638"/>
            <a:ext cx="23050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106,000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7099995" y="3210027"/>
            <a:ext cx="58277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Cars Off Road</a:t>
            </a:r>
            <a:endParaRPr lang="en-US" sz="628" dirty="0"/>
          </a:p>
        </p:txBody>
      </p:sp>
      <p:sp>
        <p:nvSpPr>
          <p:cNvPr id="28" name="Shape 25"/>
          <p:cNvSpPr/>
          <p:nvPr/>
        </p:nvSpPr>
        <p:spPr>
          <a:xfrm>
            <a:off x="428625" y="3847607"/>
            <a:ext cx="8286750" cy="1090092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29" name="Text 26"/>
          <p:cNvSpPr/>
          <p:nvPr/>
        </p:nvSpPr>
        <p:spPr>
          <a:xfrm>
            <a:off x="657225" y="4076207"/>
            <a:ext cx="78295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369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728942" y="4311951"/>
            <a:ext cx="56851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Even in the worst-case scenario, we're removing tens of thousands of cars from the road </a:t>
            </a:r>
            <a:endParaRPr lang="en-US" sz="942" dirty="0"/>
          </a:p>
        </p:txBody>
      </p:sp>
      <p:sp>
        <p:nvSpPr>
          <p:cNvPr id="31" name="Text 28"/>
          <p:cNvSpPr/>
          <p:nvPr/>
        </p:nvSpPr>
        <p:spPr>
          <a:xfrm>
            <a:off x="6414055" y="4311951"/>
            <a:ext cx="8462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permanently</a:t>
            </a:r>
            <a:endParaRPr lang="en-US" sz="942" dirty="0"/>
          </a:p>
        </p:txBody>
      </p:sp>
      <p:sp>
        <p:nvSpPr>
          <p:cNvPr id="32" name="Text 29"/>
          <p:cNvSpPr/>
          <p:nvPr/>
        </p:nvSpPr>
        <p:spPr>
          <a:xfrm>
            <a:off x="7260310" y="4311951"/>
            <a:ext cx="11547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This is the power 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3865969" y="4517668"/>
            <a:ext cx="14120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 optimizing at scale. </a:t>
            </a:r>
            <a:endParaRPr lang="en-US" sz="9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550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3475490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Transparent, Reproducible,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904115" y="428625"/>
            <a:ext cx="1960290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Evidence-Based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28625" y="864394"/>
            <a:ext cx="82867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Full scientific rigor and open-source transparency 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428625" y="1305520"/>
            <a:ext cx="2609841" cy="2291693"/>
          </a:xfrm>
          <a:prstGeom prst="rect">
            <a:avLst/>
          </a:prstGeom>
          <a:solidFill>
            <a:srgbClr val="F9FAFB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28650" y="1505545"/>
            <a:ext cx="2209791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📓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628650" y="2009180"/>
            <a:ext cx="22097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Notebook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628650" y="2298502"/>
            <a:ext cx="2209791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Full Jupyter notebook with all analysis, feature engineering, and model training code. 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628650" y="2704244"/>
            <a:ext cx="2209791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 time-series features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628650" y="2925700"/>
            <a:ext cx="2209791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Detailed comments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628650" y="3147157"/>
            <a:ext cx="2209791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Reproducible workflow</a:t>
            </a:r>
            <a:endParaRPr lang="en-US" sz="680" dirty="0"/>
          </a:p>
        </p:txBody>
      </p:sp>
      <p:sp>
        <p:nvSpPr>
          <p:cNvPr id="13" name="Shape 10"/>
          <p:cNvSpPr/>
          <p:nvPr/>
        </p:nvSpPr>
        <p:spPr>
          <a:xfrm>
            <a:off x="3267066" y="1305520"/>
            <a:ext cx="2609841" cy="2291693"/>
          </a:xfrm>
          <a:prstGeom prst="rect">
            <a:avLst/>
          </a:prstGeom>
          <a:solidFill>
            <a:srgbClr val="F9FAFB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467091" y="1505545"/>
            <a:ext cx="2209791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3467091" y="2009180"/>
            <a:ext cx="22097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Evidence Files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3467091" y="2298502"/>
            <a:ext cx="2209791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Comprehensive data documenting all measurements and calculations. 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3467091" y="2704244"/>
            <a:ext cx="2209791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evidence.csv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3467091" y="2925700"/>
            <a:ext cx="2209791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impact_math.csv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467091" y="3147157"/>
            <a:ext cx="2209791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 scenarios included</a:t>
            </a:r>
            <a:endParaRPr lang="en-US" sz="680" dirty="0"/>
          </a:p>
        </p:txBody>
      </p:sp>
      <p:sp>
        <p:nvSpPr>
          <p:cNvPr id="20" name="Shape 17"/>
          <p:cNvSpPr/>
          <p:nvPr/>
        </p:nvSpPr>
        <p:spPr>
          <a:xfrm>
            <a:off x="6105506" y="1305520"/>
            <a:ext cx="2609869" cy="2291693"/>
          </a:xfrm>
          <a:prstGeom prst="rect">
            <a:avLst/>
          </a:prstGeom>
          <a:solidFill>
            <a:srgbClr val="F9FAFB"/>
          </a:solidFill>
          <a:ln w="397">
            <a:solidFill>
              <a:srgbClr val="059669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6305531" y="1505545"/>
            <a:ext cx="2209819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📖</a:t>
            </a:r>
            <a:endParaRPr lang="en-US" sz="2250" dirty="0"/>
          </a:p>
        </p:txBody>
      </p:sp>
      <p:sp>
        <p:nvSpPr>
          <p:cNvPr id="22" name="Text 19"/>
          <p:cNvSpPr/>
          <p:nvPr/>
        </p:nvSpPr>
        <p:spPr>
          <a:xfrm>
            <a:off x="6305531" y="2009180"/>
            <a:ext cx="220981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Documentation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6305531" y="2298502"/>
            <a:ext cx="220981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Detailed methodology and dataset documentation for transparency. 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6305531" y="2704244"/>
            <a:ext cx="2209819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FOOTPRINT.md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6305531" y="2925700"/>
            <a:ext cx="2209819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data_card.md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6305531" y="3147157"/>
            <a:ext cx="2209819" cy="221456"/>
          </a:xfrm>
          <a:prstGeom prst="rect">
            <a:avLst/>
          </a:prstGeom>
          <a:noFill/>
          <a:ln/>
        </p:spPr>
        <p:txBody>
          <a:bodyPr wrap="square" lIns="0" tIns="51054" rIns="0" bIns="51054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Ethics &amp; bias</a:t>
            </a:r>
            <a:endParaRPr lang="en-US" sz="680" dirty="0"/>
          </a:p>
        </p:txBody>
      </p:sp>
      <p:sp>
        <p:nvSpPr>
          <p:cNvPr id="27" name="Shape 24"/>
          <p:cNvSpPr/>
          <p:nvPr/>
        </p:nvSpPr>
        <p:spPr>
          <a:xfrm>
            <a:off x="428625" y="3854388"/>
            <a:ext cx="8286750" cy="120908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28" name="Shape 25"/>
          <p:cNvSpPr/>
          <p:nvPr/>
        </p:nvSpPr>
        <p:spPr>
          <a:xfrm>
            <a:off x="428625" y="3854388"/>
            <a:ext cx="28575" cy="120908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9" name="Text 26"/>
          <p:cNvSpPr/>
          <p:nvPr/>
        </p:nvSpPr>
        <p:spPr>
          <a:xfrm>
            <a:off x="657225" y="4082988"/>
            <a:ext cx="78295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Measurement Methodology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657225" y="4352665"/>
            <a:ext cx="8572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CPU Power: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1600200" y="4352665"/>
            <a:ext cx="15076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 watts (conservative estimate)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4657725" y="4352665"/>
            <a:ext cx="8572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Carbon Factor: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5600700" y="4352665"/>
            <a:ext cx="16123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0.4 kg CO₂/kWh (U.S. grid average)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657225" y="4679491"/>
            <a:ext cx="8572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Calculation: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1600200" y="4679491"/>
            <a:ext cx="2106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CPU Power × Inference Time × Carbon Factor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4657725" y="4679491"/>
            <a:ext cx="8572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Approach: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5600700" y="4679491"/>
            <a:ext cx="20816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time library + hardware assumptions</a:t>
            </a:r>
            <a:endParaRPr lang="en-US" sz="732" dirty="0"/>
          </a:p>
        </p:txBody>
      </p:sp>
      <p:sp>
        <p:nvSpPr>
          <p:cNvPr id="38" name="Shape 35"/>
          <p:cNvSpPr/>
          <p:nvPr/>
        </p:nvSpPr>
        <p:spPr>
          <a:xfrm>
            <a:off x="428625" y="5234918"/>
            <a:ext cx="8286750" cy="662918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39" name="Text 36"/>
          <p:cNvSpPr/>
          <p:nvPr/>
        </p:nvSpPr>
        <p:spPr>
          <a:xfrm>
            <a:off x="600075" y="5417083"/>
            <a:ext cx="11997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i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Honest About Limitations: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1799834" y="5417083"/>
            <a:ext cx="65223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 used hardware assumptions instead of actual measurements, but the approach is sound and fully verifiable. This is open science — anyone can </a:t>
            </a:r>
            <a:endParaRPr lang="en-US" sz="732" dirty="0"/>
          </a:p>
        </p:txBody>
      </p:sp>
      <p:sp>
        <p:nvSpPr>
          <p:cNvPr id="41" name="Text 38"/>
          <p:cNvSpPr/>
          <p:nvPr/>
        </p:nvSpPr>
        <p:spPr>
          <a:xfrm>
            <a:off x="600075" y="5577092"/>
            <a:ext cx="21755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review, validate, and reproduce every calculation. 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917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2107211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Ready to Deploy 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535836" y="428625"/>
            <a:ext cx="743843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Today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28625" y="1373749"/>
            <a:ext cx="3929063" cy="3886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solution isn't theoretical research—it's ready for immediate, practical deployment on existing utility infrastructure.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428625" y="2105258"/>
            <a:ext cx="39290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Advantages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428625" y="2346359"/>
            <a:ext cx="3929063" cy="56257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8" name="Shape 5"/>
          <p:cNvSpPr/>
          <p:nvPr/>
        </p:nvSpPr>
        <p:spPr>
          <a:xfrm>
            <a:off x="428625" y="2346359"/>
            <a:ext cx="28575" cy="56257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9" name="Text 6"/>
          <p:cNvSpPr/>
          <p:nvPr/>
        </p:nvSpPr>
        <p:spPr>
          <a:xfrm>
            <a:off x="571500" y="2460659"/>
            <a:ext cx="36433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No New Hardware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571500" y="2644611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Works on existing smart meters already deployed across the grid </a:t>
            </a:r>
            <a:endParaRPr lang="en-US" sz="732" dirty="0"/>
          </a:p>
        </p:txBody>
      </p:sp>
      <p:sp>
        <p:nvSpPr>
          <p:cNvPr id="11" name="Shape 8"/>
          <p:cNvSpPr/>
          <p:nvPr/>
        </p:nvSpPr>
        <p:spPr>
          <a:xfrm>
            <a:off x="428625" y="2994654"/>
            <a:ext cx="3929063" cy="56257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2" name="Shape 9"/>
          <p:cNvSpPr/>
          <p:nvPr/>
        </p:nvSpPr>
        <p:spPr>
          <a:xfrm>
            <a:off x="428625" y="2994654"/>
            <a:ext cx="28575" cy="56257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3" name="Text 10"/>
          <p:cNvSpPr/>
          <p:nvPr/>
        </p:nvSpPr>
        <p:spPr>
          <a:xfrm>
            <a:off x="571500" y="3108954"/>
            <a:ext cx="36433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Immediate Implementation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3292906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Ridge Regression model can be deployed via firmware update </a:t>
            </a:r>
            <a:endParaRPr lang="en-US" sz="732" dirty="0"/>
          </a:p>
        </p:txBody>
      </p:sp>
      <p:sp>
        <p:nvSpPr>
          <p:cNvPr id="15" name="Shape 12"/>
          <p:cNvSpPr/>
          <p:nvPr/>
        </p:nvSpPr>
        <p:spPr>
          <a:xfrm>
            <a:off x="428625" y="3642950"/>
            <a:ext cx="3929063" cy="56257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16" name="Shape 13"/>
          <p:cNvSpPr/>
          <p:nvPr/>
        </p:nvSpPr>
        <p:spPr>
          <a:xfrm>
            <a:off x="428625" y="3642950"/>
            <a:ext cx="28575" cy="56257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7" name="Text 14"/>
          <p:cNvSpPr/>
          <p:nvPr/>
        </p:nvSpPr>
        <p:spPr>
          <a:xfrm>
            <a:off x="571500" y="3757250"/>
            <a:ext cx="36433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Proven Performance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571500" y="3941201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Tested on 16 years of real grid data with 145,000 hourly measurements 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428625" y="4291245"/>
            <a:ext cx="3929063" cy="562570"/>
          </a:xfrm>
          <a:prstGeom prst="rect">
            <a:avLst/>
          </a:prstGeom>
          <a:solidFill>
            <a:srgbClr val="F0FDF4"/>
          </a:solidFill>
          <a:ln/>
        </p:spPr>
      </p:sp>
      <p:sp>
        <p:nvSpPr>
          <p:cNvPr id="20" name="Shape 17"/>
          <p:cNvSpPr/>
          <p:nvPr/>
        </p:nvSpPr>
        <p:spPr>
          <a:xfrm>
            <a:off x="428625" y="4291245"/>
            <a:ext cx="28575" cy="56257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1" name="Text 18"/>
          <p:cNvSpPr/>
          <p:nvPr/>
        </p:nvSpPr>
        <p:spPr>
          <a:xfrm>
            <a:off x="571500" y="4405545"/>
            <a:ext cx="36433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Scalable Architecture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571500" y="4589497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Lightweight model runs efficiently on edge devices at massive scale </a:t>
            </a:r>
            <a:endParaRPr lang="en-US" sz="732" dirty="0"/>
          </a:p>
        </p:txBody>
      </p:sp>
      <p:sp>
        <p:nvSpPr>
          <p:cNvPr id="23" name="Shape 20"/>
          <p:cNvSpPr/>
          <p:nvPr/>
        </p:nvSpPr>
        <p:spPr>
          <a:xfrm>
            <a:off x="4786313" y="1121569"/>
            <a:ext cx="3929063" cy="589359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4" name="Shape 21"/>
          <p:cNvSpPr/>
          <p:nvPr/>
        </p:nvSpPr>
        <p:spPr>
          <a:xfrm>
            <a:off x="4929188" y="1273373"/>
            <a:ext cx="285750" cy="285750"/>
          </a:xfrm>
          <a:prstGeom prst="ellipse">
            <a:avLst/>
          </a:prstGeom>
          <a:solidFill>
            <a:srgbClr val="059669"/>
          </a:solidFill>
          <a:ln/>
        </p:spPr>
      </p:sp>
      <p:sp>
        <p:nvSpPr>
          <p:cNvPr id="25" name="Text 22"/>
          <p:cNvSpPr/>
          <p:nvPr/>
        </p:nvSpPr>
        <p:spPr>
          <a:xfrm>
            <a:off x="4929188" y="1273373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5329238" y="1264444"/>
            <a:ext cx="32432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Existing Infrastructure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5329238" y="1428750"/>
            <a:ext cx="3243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 million smart meters already deployed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4786313" y="1768078"/>
            <a:ext cx="3929063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29" name="Shape 26"/>
          <p:cNvSpPr/>
          <p:nvPr/>
        </p:nvSpPr>
        <p:spPr>
          <a:xfrm>
            <a:off x="4786313" y="2032397"/>
            <a:ext cx="3929063" cy="589359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30" name="Shape 27"/>
          <p:cNvSpPr/>
          <p:nvPr/>
        </p:nvSpPr>
        <p:spPr>
          <a:xfrm>
            <a:off x="4929188" y="2184202"/>
            <a:ext cx="285750" cy="285750"/>
          </a:xfrm>
          <a:prstGeom prst="ellipse">
            <a:avLst/>
          </a:prstGeom>
          <a:solidFill>
            <a:srgbClr val="059669"/>
          </a:solidFill>
          <a:ln/>
        </p:spPr>
      </p:sp>
      <p:sp>
        <p:nvSpPr>
          <p:cNvPr id="31" name="Text 28"/>
          <p:cNvSpPr/>
          <p:nvPr/>
        </p:nvSpPr>
        <p:spPr>
          <a:xfrm>
            <a:off x="4929188" y="2184202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32" name="Text 29"/>
          <p:cNvSpPr/>
          <p:nvPr/>
        </p:nvSpPr>
        <p:spPr>
          <a:xfrm>
            <a:off x="5329238" y="2175272"/>
            <a:ext cx="32432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 Ridge Model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5329238" y="2339578"/>
            <a:ext cx="3243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Lightweight forecasting model via update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4786313" y="2678906"/>
            <a:ext cx="3929063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35" name="Shape 32"/>
          <p:cNvSpPr/>
          <p:nvPr/>
        </p:nvSpPr>
        <p:spPr>
          <a:xfrm>
            <a:off x="4786313" y="2943225"/>
            <a:ext cx="3929063" cy="589359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36" name="Shape 33"/>
          <p:cNvSpPr/>
          <p:nvPr/>
        </p:nvSpPr>
        <p:spPr>
          <a:xfrm>
            <a:off x="4929188" y="3095030"/>
            <a:ext cx="285750" cy="285750"/>
          </a:xfrm>
          <a:prstGeom prst="ellipse">
            <a:avLst/>
          </a:prstGeom>
          <a:solidFill>
            <a:srgbClr val="059669"/>
          </a:solidFill>
          <a:ln/>
        </p:spPr>
      </p:sp>
      <p:sp>
        <p:nvSpPr>
          <p:cNvPr id="37" name="Text 34"/>
          <p:cNvSpPr/>
          <p:nvPr/>
        </p:nvSpPr>
        <p:spPr>
          <a:xfrm>
            <a:off x="4929188" y="3095030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38" name="Text 35"/>
          <p:cNvSpPr/>
          <p:nvPr/>
        </p:nvSpPr>
        <p:spPr>
          <a:xfrm>
            <a:off x="5329238" y="3086100"/>
            <a:ext cx="32432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Improved Forecasts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5329238" y="3250406"/>
            <a:ext cx="3243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Hourly demand predictions at scale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4786313" y="3589734"/>
            <a:ext cx="3929063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1" name="Shape 38"/>
          <p:cNvSpPr/>
          <p:nvPr/>
        </p:nvSpPr>
        <p:spPr>
          <a:xfrm>
            <a:off x="4786313" y="3854053"/>
            <a:ext cx="3929063" cy="589359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42" name="Shape 39"/>
          <p:cNvSpPr/>
          <p:nvPr/>
        </p:nvSpPr>
        <p:spPr>
          <a:xfrm>
            <a:off x="4929188" y="4005858"/>
            <a:ext cx="285750" cy="285750"/>
          </a:xfrm>
          <a:prstGeom prst="ellipse">
            <a:avLst/>
          </a:prstGeom>
          <a:solidFill>
            <a:srgbClr val="059669"/>
          </a:solidFill>
          <a:ln/>
        </p:spPr>
      </p:sp>
      <p:sp>
        <p:nvSpPr>
          <p:cNvPr id="43" name="Text 40"/>
          <p:cNvSpPr/>
          <p:nvPr/>
        </p:nvSpPr>
        <p:spPr>
          <a:xfrm>
            <a:off x="4929188" y="4005858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5329238" y="3996928"/>
            <a:ext cx="32432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 Spinning Reserves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5329238" y="4161234"/>
            <a:ext cx="32432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Eliminate unnecessary fossil fuel plants</a:t>
            </a:r>
            <a:endParaRPr lang="en-US" sz="680" dirty="0"/>
          </a:p>
        </p:txBody>
      </p:sp>
      <p:sp>
        <p:nvSpPr>
          <p:cNvPr id="46" name="Shape 43"/>
          <p:cNvSpPr/>
          <p:nvPr/>
        </p:nvSpPr>
        <p:spPr>
          <a:xfrm>
            <a:off x="4786313" y="4672013"/>
            <a:ext cx="3929063" cy="691158"/>
          </a:xfrm>
          <a:prstGeom prst="rect">
            <a:avLst/>
          </a:prstGeom>
          <a:solidFill>
            <a:srgbClr val="E0E7FF"/>
          </a:solidFill>
          <a:ln/>
        </p:spPr>
      </p:sp>
      <p:sp>
        <p:nvSpPr>
          <p:cNvPr id="47" name="Text 44"/>
          <p:cNvSpPr/>
          <p:nvPr/>
        </p:nvSpPr>
        <p:spPr>
          <a:xfrm>
            <a:off x="4957763" y="4843463"/>
            <a:ext cx="35861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0369A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Outcome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4957763" y="5036344"/>
            <a:ext cx="3586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295,650 tonnes CO₂ avoided annually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2025-10-23T13:48:40Z</dcterms:created>
  <dcterms:modified xsi:type="dcterms:W3CDTF">2025-10-23T13:48:40Z</dcterms:modified>
</cp:coreProperties>
</file>