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9" r:id="rId5"/>
    <p:sldId id="260" r:id="rId6"/>
    <p:sldId id="261" r:id="rId7"/>
    <p:sldId id="262" r:id="rId8"/>
    <p:sldId id="258" r:id="rId9"/>
    <p:sldId id="279" r:id="rId10"/>
    <p:sldId id="280" r:id="rId11"/>
    <p:sldId id="281" r:id="rId12"/>
    <p:sldId id="282" r:id="rId13"/>
    <p:sldId id="28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E849-457C-4972-8DAE-D55A1138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264DE-2DAF-4316-B7EC-1561A36A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9EC2-7921-4AA4-BDCA-CB2A8256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D04D-2259-4A12-886F-C6D7A814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6051-F481-442F-877A-2F25736E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2739-9C62-48A9-9EB9-FE488CD3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111C-039C-4545-89EB-09C1F2E6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3AF9-175F-4396-B88A-3BD454C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A069-9CFC-4C1A-B374-30812044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B746-9B70-4ED5-BC5C-DFF088A2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B0F8-FB97-4B1C-A0EA-55215D94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7E6B-19E7-4C88-930C-EFD9C976D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7689-5C2E-4F73-B67C-89C415E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86FA-174B-4DF0-B0D7-861CB1BC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CEAF-0DB9-42AD-8BCF-2C6E9DA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2C05-22EB-431C-974E-748528E5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82B6-7774-489E-98E2-514212B4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8635-B4D3-44C1-AB0C-C58B4449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60CE-F4E1-4EA2-8E77-225D89CC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55A0-AB42-4C58-A6F5-D7FF6908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39A-1F3B-4F24-8945-C6EE8B1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29660-1CF7-45A8-A8CD-44E7A37A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3E54-42C9-4A21-928D-B725978E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C684-AD3D-4EC7-A8D2-EACC9A3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42C6-0881-4A0B-A605-1240CA8B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684D-B23B-4BAE-8DA8-105E1836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C92E-16B5-4E0F-82B6-0023C93A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70530-3D56-4EA7-B9E0-16A4E61C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D5243-C9B6-4441-AF89-9FE7A568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4A15-0A68-431A-91BF-99A45AC5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D86D0-524B-438F-AA52-9BCDB89F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6392-EF04-4301-B207-4BECA4C9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2F48C-EAA1-4C4B-A0DB-2673347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19383-C3BF-48A3-801C-EFA8B730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199A-7331-4AC3-93E4-7315BE150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00C9D-E6D5-448D-A497-992E803FF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D5632-659F-4D36-A005-CCB5CA7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0BB-63AD-4A37-AC49-7157181A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A15BE-E4BD-419A-9F39-E1E38D0B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B68E-0214-4406-9A33-FA1A7374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C95ED-E92B-4847-822F-F15753D8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AE49-07F0-4B80-9F61-BB6DECAC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F7836-AAFB-4819-B8FD-F1AC3581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94E6-751D-4FBA-9427-432A9DE6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4EE1-7AC8-4F45-AE39-5DE4269E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7DFAC-AC9E-4C50-949B-DEA4AAF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27B-F6CB-4486-B5DC-48E20603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59E-DCE8-4091-8C58-E855CAD5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423D-2CD3-4404-A83F-B4116135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2E22-606B-4138-8DDA-7B9F6C7D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C691-92A2-4DDC-9FE9-8EA2E884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96885-261B-4F3E-A97A-15C8C1C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D91C-2032-47B3-8943-75906866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1947E-0985-4AA2-8C85-36DFAC23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8CE77-ED7C-4F9A-9C21-5A6EFAD4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5493-A5C9-4C0B-A652-2C7161E2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3CCD3-0900-40A3-AF50-3586D494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C869-5AE5-4B7F-A58E-6A263AA8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D70D-D90B-4EAA-9263-D3320531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B02A-D3F9-4CF4-AA04-37205487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61A0-CF4C-44FD-9FB6-893ED7B3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D9A2-40A1-49D0-B766-C734898A970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510C-4C3C-4D3C-BCD3-3FDB5FC2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D80B-F2EC-4C85-861F-89E13988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01F2-B3A8-474D-918C-2C663D174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1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58E6-5BD1-496F-8475-C13FC7A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A0E3-6AA2-476E-BDAF-17202CB3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2613"/>
            <a:ext cx="483942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Most competitive neural sequence transduction models have an encoder-decoder structure [5, 2, 35]. Here, the encoder maps an input sequence of symbol representations (x1, ..., </a:t>
            </a:r>
            <a:r>
              <a:rPr lang="en-US" dirty="0" err="1"/>
              <a:t>xn</a:t>
            </a:r>
            <a:r>
              <a:rPr lang="en-US" dirty="0"/>
              <a:t>) to a sequence of continuous representations z = (z1, ..., </a:t>
            </a:r>
            <a:r>
              <a:rPr lang="en-US" dirty="0" err="1"/>
              <a:t>zn</a:t>
            </a:r>
            <a:r>
              <a:rPr lang="en-US" dirty="0"/>
              <a:t>). Given z, the decoder then generates an output sequence (y1, ..., </a:t>
            </a:r>
            <a:r>
              <a:rPr lang="en-US" dirty="0" err="1"/>
              <a:t>ym</a:t>
            </a:r>
            <a:r>
              <a:rPr lang="en-US" dirty="0"/>
              <a:t>) of symbols one element at a time. At each step the model is auto-regressive, consuming the previously generated symbols as additional input when generating the next. </a:t>
            </a:r>
          </a:p>
          <a:p>
            <a:pPr algn="just"/>
            <a:r>
              <a:rPr lang="en-US" dirty="0"/>
              <a:t>The Transformer follows this overall architecture using stacked self-attention and point-wise, fully connected layers for both the encoder and decoder.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48F454F-8F2F-4BA5-9969-65145E3F6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40780"/>
              </p:ext>
            </p:extLst>
          </p:nvPr>
        </p:nvGraphicFramePr>
        <p:xfrm>
          <a:off x="552712" y="1389030"/>
          <a:ext cx="5249356" cy="519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4610160" imgH="4564440" progId="Paint.Picture">
                  <p:embed/>
                </p:oleObj>
              </mc:Choice>
              <mc:Fallback>
                <p:oleObj name="Bitmap Image" r:id="rId3" imgW="4610160" imgH="456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712" y="1389030"/>
                        <a:ext cx="5249356" cy="519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39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98C-FEF2-4432-9E14-9EDE6437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48" y="209315"/>
            <a:ext cx="432435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Without Additional Dropout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DE1D0FB6-C90A-4B52-B113-30B38681C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142"/>
            <a:ext cx="5116603" cy="4351338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CF1729-F6D2-48D9-9063-0E4AC55D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9141"/>
            <a:ext cx="511660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031841-E185-4B66-98DC-B989AAF1C87B}"/>
              </a:ext>
            </a:extLst>
          </p:cNvPr>
          <p:cNvSpPr txBox="1">
            <a:spLocks/>
          </p:cNvSpPr>
          <p:nvPr/>
        </p:nvSpPr>
        <p:spPr>
          <a:xfrm>
            <a:off x="6564403" y="209315"/>
            <a:ext cx="432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With Additional Dropout</a:t>
            </a:r>
          </a:p>
        </p:txBody>
      </p:sp>
    </p:spTree>
    <p:extLst>
      <p:ext uri="{BB962C8B-B14F-4D97-AF65-F5344CB8AC3E}">
        <p14:creationId xmlns:p14="http://schemas.microsoft.com/office/powerpoint/2010/main" val="2173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0ECE90-5D6F-45A8-A191-4F94707A9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10748"/>
              </p:ext>
            </p:extLst>
          </p:nvPr>
        </p:nvGraphicFramePr>
        <p:xfrm>
          <a:off x="1174464" y="304800"/>
          <a:ext cx="4799011" cy="4105269"/>
        </p:xfrm>
        <a:graphic>
          <a:graphicData uri="http://schemas.openxmlformats.org/drawingml/2006/table">
            <a:tbl>
              <a:tblPr/>
              <a:tblGrid>
                <a:gridCol w="1647943">
                  <a:extLst>
                    <a:ext uri="{9D8B030D-6E8A-4147-A177-3AD203B41FA5}">
                      <a16:colId xmlns:a16="http://schemas.microsoft.com/office/drawing/2014/main" val="814066479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2331665825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66093453"/>
                    </a:ext>
                  </a:extLst>
                </a:gridCol>
              </a:tblGrid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Folders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32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3030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7467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63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2296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4703"/>
                  </a:ext>
                </a:extLst>
              </a:tr>
              <a:tr h="768507">
                <a:tc gridSpan="3">
                  <a:txBody>
                    <a:bodyPr/>
                    <a:lstStyle/>
                    <a:p>
                      <a:r>
                        <a:rPr lang="en-IN" dirty="0"/>
                        <a:t>Without Additional Dropout</a:t>
                      </a: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5016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ACA1B-CCBC-4004-B112-8DF972B1F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25698"/>
              </p:ext>
            </p:extLst>
          </p:nvPr>
        </p:nvGraphicFramePr>
        <p:xfrm>
          <a:off x="6096000" y="315913"/>
          <a:ext cx="4799011" cy="4105269"/>
        </p:xfrm>
        <a:graphic>
          <a:graphicData uri="http://schemas.openxmlformats.org/drawingml/2006/table">
            <a:tbl>
              <a:tblPr/>
              <a:tblGrid>
                <a:gridCol w="1647943">
                  <a:extLst>
                    <a:ext uri="{9D8B030D-6E8A-4147-A177-3AD203B41FA5}">
                      <a16:colId xmlns:a16="http://schemas.microsoft.com/office/drawing/2014/main" val="2054003031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589656294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1339710398"/>
                    </a:ext>
                  </a:extLst>
                </a:gridCol>
              </a:tblGrid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Folders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6065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83395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998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1423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514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08667"/>
                  </a:ext>
                </a:extLst>
              </a:tr>
              <a:tr h="768507"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en-IN" dirty="0"/>
                        <a:t>With Additional Dropout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3429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8AEA9AE-A48B-4A97-8D74-70C3D6A2D877}"/>
              </a:ext>
            </a:extLst>
          </p:cNvPr>
          <p:cNvSpPr txBox="1">
            <a:spLocks/>
          </p:cNvSpPr>
          <p:nvPr/>
        </p:nvSpPr>
        <p:spPr>
          <a:xfrm>
            <a:off x="1174464" y="0"/>
            <a:ext cx="432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707804-96C2-4C15-B779-63348E2C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37" y="4714869"/>
            <a:ext cx="5705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ACE59AF-50D0-40BE-964B-66C4B0A04535}"/>
              </a:ext>
            </a:extLst>
          </p:cNvPr>
          <p:cNvSpPr/>
          <p:nvPr/>
        </p:nvSpPr>
        <p:spPr>
          <a:xfrm>
            <a:off x="2857500" y="5663960"/>
            <a:ext cx="47625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2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77" y="4171546"/>
            <a:ext cx="4936375" cy="1062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Channel optimized  Result with return attention: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54027" y="5252432"/>
            <a:ext cx="3933306" cy="9067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0.31</a:t>
            </a:r>
          </a:p>
          <a:p>
            <a:pPr marL="342900" marR="0" lvl="0" indent="-34290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77" y="847909"/>
            <a:ext cx="52995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 _ in range(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num_transformer_blocks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):</a:t>
            </a:r>
            <a:br>
              <a:rPr lang="en-IN" dirty="0"/>
            </a:br>
            <a:r>
              <a:rPr lang="en-IN" dirty="0"/>
              <a:t>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print('block’, _ )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if _ != 1 and _ != 6:</a:t>
            </a:r>
            <a:br>
              <a:rPr lang="en-IN" dirty="0"/>
            </a:br>
            <a:r>
              <a:rPr lang="en-IN" dirty="0"/>
              <a:t>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x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transformer_encoder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(x,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head_size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num_heads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ff_dim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dropout,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return_attention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=False)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else:</a:t>
            </a:r>
            <a:br>
              <a:rPr lang="en-IN" dirty="0"/>
            </a:br>
            <a:r>
              <a:rPr lang="en-IN" dirty="0"/>
              <a:t>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x, attn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transformer_encoder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(x,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head_size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num_heads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ff_dim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dropout,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return_attention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=True)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z = inputs</a:t>
            </a:r>
            <a:br>
              <a:rPr lang="en-IN" dirty="0"/>
            </a:b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 _ in range(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num_transformer_blocks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):</a:t>
            </a:r>
            <a:br>
              <a:rPr lang="en-IN" dirty="0"/>
            </a:br>
            <a:r>
              <a:rPr lang="en-IN" dirty="0"/>
              <a:t>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if _ != 1 and _ != 6: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z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transformer_encoder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(z,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head_size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num_heads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ff_dim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dropout,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return_attention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=False)</a:t>
            </a:r>
            <a:br>
              <a:rPr lang="en-IN" dirty="0"/>
            </a:br>
            <a:r>
              <a:rPr lang="en-IN" dirty="0"/>
              <a:t>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else: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z, attn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transformer_encoder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(x,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head_size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num_heads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ff_dim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dropout,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return_attention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=True)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7027495" y="663243"/>
            <a:ext cx="3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With Additional Dropout</a:t>
            </a:r>
            <a:endParaRPr lang="en-IN" i="1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EAB63-BF75-42EE-A1B8-555F3B5D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36" y="1438905"/>
            <a:ext cx="54768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5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6E3C-0B69-4BCE-962E-D203C84F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Window -6, Concatenated channel results with block 1 &amp; 6 = True </a:t>
            </a:r>
            <a:r>
              <a:rPr lang="en-US" sz="2500" i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return attention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4252B-4F07-4698-B22B-29BDA46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18613"/>
              </p:ext>
            </p:extLst>
          </p:nvPr>
        </p:nvGraphicFramePr>
        <p:xfrm>
          <a:off x="4264376" y="640080"/>
          <a:ext cx="7234651" cy="55788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081334">
                  <a:extLst>
                    <a:ext uri="{9D8B030D-6E8A-4147-A177-3AD203B41FA5}">
                      <a16:colId xmlns:a16="http://schemas.microsoft.com/office/drawing/2014/main" val="4028199298"/>
                    </a:ext>
                  </a:extLst>
                </a:gridCol>
                <a:gridCol w="2231540">
                  <a:extLst>
                    <a:ext uri="{9D8B030D-6E8A-4147-A177-3AD203B41FA5}">
                      <a16:colId xmlns:a16="http://schemas.microsoft.com/office/drawing/2014/main" val="2503429188"/>
                    </a:ext>
                  </a:extLst>
                </a:gridCol>
                <a:gridCol w="2921777">
                  <a:extLst>
                    <a:ext uri="{9D8B030D-6E8A-4147-A177-3AD203B41FA5}">
                      <a16:colId xmlns:a16="http://schemas.microsoft.com/office/drawing/2014/main" val="1496019604"/>
                    </a:ext>
                  </a:extLst>
                </a:gridCol>
              </a:tblGrid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9993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78143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42140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5388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74506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5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6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7D4788-4274-4F89-AB55-C12499B66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Window – 7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Resampling -10</a:t>
            </a:r>
            <a:endParaRPr lang="en-I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0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Initial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0.34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116216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66647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5E9DDB4-FD5E-44B3-AB97-72645A8E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36" y="1533017"/>
            <a:ext cx="54768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94FFD7-F5DA-4FF1-B2AA-9E636076E6AB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57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0.35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14498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7E6A85-C5A7-4377-BD00-90572943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12" y="1530115"/>
            <a:ext cx="54768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4ED1D8-8806-4E39-9E8A-C1B3F320D502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1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0.32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1023024"/>
            <a:ext cx="3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+ </a:t>
            </a:r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FBFD3E-CD9D-40EE-8ACB-E35107DA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36" y="1530115"/>
            <a:ext cx="54768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233BDF-6A21-4A91-B1A6-F2AA01AC7EDC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5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6E3C-0B69-4BCE-962E-D203C84F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Window -7, Concatenated channel results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4252B-4F07-4698-B22B-29BDA46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609985"/>
              </p:ext>
            </p:extLst>
          </p:nvPr>
        </p:nvGraphicFramePr>
        <p:xfrm>
          <a:off x="4264376" y="640080"/>
          <a:ext cx="7234651" cy="55788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081334">
                  <a:extLst>
                    <a:ext uri="{9D8B030D-6E8A-4147-A177-3AD203B41FA5}">
                      <a16:colId xmlns:a16="http://schemas.microsoft.com/office/drawing/2014/main" val="4028199298"/>
                    </a:ext>
                  </a:extLst>
                </a:gridCol>
                <a:gridCol w="2231540">
                  <a:extLst>
                    <a:ext uri="{9D8B030D-6E8A-4147-A177-3AD203B41FA5}">
                      <a16:colId xmlns:a16="http://schemas.microsoft.com/office/drawing/2014/main" val="2503429188"/>
                    </a:ext>
                  </a:extLst>
                </a:gridCol>
                <a:gridCol w="2921777">
                  <a:extLst>
                    <a:ext uri="{9D8B030D-6E8A-4147-A177-3AD203B41FA5}">
                      <a16:colId xmlns:a16="http://schemas.microsoft.com/office/drawing/2014/main" val="1496019604"/>
                    </a:ext>
                  </a:extLst>
                </a:gridCol>
              </a:tblGrid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9993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78143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42140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0.31 </a:t>
                      </a:r>
                      <a:endParaRPr lang="en-IN" sz="3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5388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74506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5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0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7D4788-4274-4F89-AB55-C12499B66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Window – 12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Resampling -10</a:t>
            </a:r>
            <a:endParaRPr lang="en-I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3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7D4788-4274-4F89-AB55-C12499B66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Time Window – 6</a:t>
            </a:r>
            <a:br>
              <a:rPr lang="en-US" sz="4000" dirty="0"/>
            </a:br>
            <a:r>
              <a:rPr lang="en-US" sz="2800" dirty="0"/>
              <a:t>Resampling – 10 </a:t>
            </a:r>
            <a:endParaRPr lang="en-IN" sz="2800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Initial  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0.40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0.88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116216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66647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4FFD7-F5DA-4FF1-B2AA-9E636076E6AB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65457-B100-4564-A5EC-1C385ADC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76" y="1530115"/>
            <a:ext cx="55245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86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0.40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0.89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14498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ED1D8-8806-4E39-9E8A-C1B3F320D502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3BE0B9-BCD3-498B-A16C-5AFCFF7A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30115"/>
            <a:ext cx="54768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0.37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0.89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1023024"/>
            <a:ext cx="3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+ </a:t>
            </a:r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33BDF-6A21-4A91-B1A6-F2AA01AC7EDC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4E99E9-815C-461A-9963-106E4D44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76" y="1530115"/>
            <a:ext cx="55245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7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6E3C-0B69-4BCE-962E-D203C84F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Window -7, Concatenated channel results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4252B-4F07-4698-B22B-29BDA46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09819"/>
              </p:ext>
            </p:extLst>
          </p:nvPr>
        </p:nvGraphicFramePr>
        <p:xfrm>
          <a:off x="4264376" y="640080"/>
          <a:ext cx="7234651" cy="55788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081334">
                  <a:extLst>
                    <a:ext uri="{9D8B030D-6E8A-4147-A177-3AD203B41FA5}">
                      <a16:colId xmlns:a16="http://schemas.microsoft.com/office/drawing/2014/main" val="4028199298"/>
                    </a:ext>
                  </a:extLst>
                </a:gridCol>
                <a:gridCol w="2231540">
                  <a:extLst>
                    <a:ext uri="{9D8B030D-6E8A-4147-A177-3AD203B41FA5}">
                      <a16:colId xmlns:a16="http://schemas.microsoft.com/office/drawing/2014/main" val="2503429188"/>
                    </a:ext>
                  </a:extLst>
                </a:gridCol>
                <a:gridCol w="2921777">
                  <a:extLst>
                    <a:ext uri="{9D8B030D-6E8A-4147-A177-3AD203B41FA5}">
                      <a16:colId xmlns:a16="http://schemas.microsoft.com/office/drawing/2014/main" val="1496019604"/>
                    </a:ext>
                  </a:extLst>
                </a:gridCol>
              </a:tblGrid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9993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78143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42140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5388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74506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0.89 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5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7D4788-4274-4F89-AB55-C12499B66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Window – 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Resampling -12</a:t>
            </a:r>
            <a:endParaRPr lang="en-I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Initial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0.39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0.89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116216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66647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4FFD7-F5DA-4FF1-B2AA-9E636076E6AB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D31F18-B86A-44EF-A8DE-F8888369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76" y="1530115"/>
            <a:ext cx="54864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0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0.39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0.89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237710" y="1114498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ED1D8-8806-4E39-9E8A-C1B3F320D502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DAFFF1-0726-4397-9AF3-8B8C9ED6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10" y="1530115"/>
            <a:ext cx="54768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44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0.42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0.89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1023024"/>
            <a:ext cx="3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+ </a:t>
            </a:r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33BDF-6A21-4A91-B1A6-F2AA01AC7EDC}"/>
              </a:ext>
            </a:extLst>
          </p:cNvPr>
          <p:cNvSpPr/>
          <p:nvPr/>
        </p:nvSpPr>
        <p:spPr>
          <a:xfrm>
            <a:off x="1397700" y="-38065"/>
            <a:ext cx="8891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Overall Result of Every Folders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5658FE-1D8F-45B4-872E-E4DA59F6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5981"/>
            <a:ext cx="54768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6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6E3C-0B69-4BCE-962E-D203C84F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Window -5, Concatenated channel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4252B-4F07-4698-B22B-29BDA46A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11318"/>
              </p:ext>
            </p:extLst>
          </p:nvPr>
        </p:nvGraphicFramePr>
        <p:xfrm>
          <a:off x="4264376" y="640080"/>
          <a:ext cx="7234651" cy="55788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081334">
                  <a:extLst>
                    <a:ext uri="{9D8B030D-6E8A-4147-A177-3AD203B41FA5}">
                      <a16:colId xmlns:a16="http://schemas.microsoft.com/office/drawing/2014/main" val="4028199298"/>
                    </a:ext>
                  </a:extLst>
                </a:gridCol>
                <a:gridCol w="2231540">
                  <a:extLst>
                    <a:ext uri="{9D8B030D-6E8A-4147-A177-3AD203B41FA5}">
                      <a16:colId xmlns:a16="http://schemas.microsoft.com/office/drawing/2014/main" val="2503429188"/>
                    </a:ext>
                  </a:extLst>
                </a:gridCol>
                <a:gridCol w="2921777">
                  <a:extLst>
                    <a:ext uri="{9D8B030D-6E8A-4147-A177-3AD203B41FA5}">
                      <a16:colId xmlns:a16="http://schemas.microsoft.com/office/drawing/2014/main" val="1496019604"/>
                    </a:ext>
                  </a:extLst>
                </a:gridCol>
              </a:tblGrid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3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7797" marR="199888" marT="205997" marB="2059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9993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78143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42140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53881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74506"/>
                  </a:ext>
                </a:extLst>
              </a:tr>
              <a:tr h="92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31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3100" b="0" i="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n-IN" sz="31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7797" marR="199888" marT="205997" marB="2059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5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Result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0.41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875924D-A9DA-4FFE-B12E-2A9CC3EC9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" b="2900"/>
          <a:stretch/>
        </p:blipFill>
        <p:spPr bwMode="auto">
          <a:xfrm>
            <a:off x="4251706" y="1296532"/>
            <a:ext cx="7541006" cy="41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059" y="1331689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  <a:endParaRPr lang="en-US" altLang="en-US"/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9CAF3-68B0-437F-B001-7487AEC66053}"/>
              </a:ext>
            </a:extLst>
          </p:cNvPr>
          <p:cNvSpPr txBox="1"/>
          <p:nvPr/>
        </p:nvSpPr>
        <p:spPr>
          <a:xfrm>
            <a:off x="396701" y="300922"/>
            <a:ext cx="10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- 0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44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Optimized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0.33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875924D-A9DA-4FFE-B12E-2A9CC3EC9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" b="2900"/>
          <a:stretch/>
        </p:blipFill>
        <p:spPr bwMode="auto">
          <a:xfrm>
            <a:off x="4889268" y="1449625"/>
            <a:ext cx="6933924" cy="38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059" y="1331689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128,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061BA-E8C0-470A-8325-CEF17935BD98}"/>
              </a:ext>
            </a:extLst>
          </p:cNvPr>
          <p:cNvSpPr txBox="1"/>
          <p:nvPr/>
        </p:nvSpPr>
        <p:spPr>
          <a:xfrm>
            <a:off x="387047" y="317969"/>
            <a:ext cx="26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- 0: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84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Initial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0.32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116216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931550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CAEA23-BF88-46FC-934B-596ED2CE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0882"/>
            <a:ext cx="55245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0.31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931550"/>
            <a:ext cx="17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98C882-A7CA-48DE-8FE6-3477EB7C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14" y="1326760"/>
            <a:ext cx="55245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5C4A-3097-4BE8-A2DC-7ECE7DDA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530115"/>
            <a:ext cx="493637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 optimized  Result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AC2BBA-F5D0-45D4-B86F-38A62CBD73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981" y="4872922"/>
            <a:ext cx="3933306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= 0.30</a:t>
            </a:r>
          </a:p>
          <a:p>
            <a:pPr marR="0" lvl="0" algn="l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0.91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0FC05D-587E-4511-BF5A-6E8AC987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39" y="1300882"/>
            <a:ext cx="2514189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Head_size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Num_heads</a:t>
            </a:r>
            <a:r>
              <a:rPr lang="en-US" altLang="en-US" dirty="0"/>
              <a:t> = 256,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Ff_dim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num_transformer_blocks</a:t>
            </a:r>
            <a:r>
              <a:rPr lang="en-US" altLang="en-US" dirty="0"/>
              <a:t> = 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Mlp_units</a:t>
            </a:r>
            <a:r>
              <a:rPr lang="en-US" altLang="en-US" dirty="0"/>
              <a:t> = [128],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Mlp_dropouts</a:t>
            </a:r>
            <a:r>
              <a:rPr lang="en-US" altLang="en-US" dirty="0"/>
              <a:t> = 0.4,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Dropout =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A154A-5B77-48FB-814E-8D23FAB67395}"/>
              </a:ext>
            </a:extLst>
          </p:cNvPr>
          <p:cNvSpPr txBox="1"/>
          <p:nvPr/>
        </p:nvSpPr>
        <p:spPr>
          <a:xfrm>
            <a:off x="5414356" y="931550"/>
            <a:ext cx="30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Channel_first</a:t>
            </a:r>
            <a:r>
              <a:rPr lang="en-US" dirty="0"/>
              <a:t> + </a:t>
            </a:r>
            <a:r>
              <a:rPr lang="en-US" dirty="0" err="1"/>
              <a:t>channel_last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A57112-EC3E-4BD5-857E-109871BB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0115"/>
            <a:ext cx="54768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8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0ECE90-5D6F-45A8-A191-4F94707A9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2332"/>
              </p:ext>
            </p:extLst>
          </p:nvPr>
        </p:nvGraphicFramePr>
        <p:xfrm>
          <a:off x="1262063" y="1285875"/>
          <a:ext cx="4799011" cy="4105269"/>
        </p:xfrm>
        <a:graphic>
          <a:graphicData uri="http://schemas.openxmlformats.org/drawingml/2006/table">
            <a:tbl>
              <a:tblPr/>
              <a:tblGrid>
                <a:gridCol w="1647943">
                  <a:extLst>
                    <a:ext uri="{9D8B030D-6E8A-4147-A177-3AD203B41FA5}">
                      <a16:colId xmlns:a16="http://schemas.microsoft.com/office/drawing/2014/main" val="814066479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2331665825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66093453"/>
                    </a:ext>
                  </a:extLst>
                </a:gridCol>
              </a:tblGrid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32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3030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0.32 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7467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63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2296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0.32 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4703"/>
                  </a:ext>
                </a:extLst>
              </a:tr>
              <a:tr h="768507"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</a:rPr>
                        <a:t>Channel not Optimized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5016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ACA1B-CCBC-4004-B112-8DF972B1F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51383"/>
              </p:ext>
            </p:extLst>
          </p:nvPr>
        </p:nvGraphicFramePr>
        <p:xfrm>
          <a:off x="6127750" y="1285875"/>
          <a:ext cx="4799011" cy="4105269"/>
        </p:xfrm>
        <a:graphic>
          <a:graphicData uri="http://schemas.openxmlformats.org/drawingml/2006/table">
            <a:tbl>
              <a:tblPr/>
              <a:tblGrid>
                <a:gridCol w="1647943">
                  <a:extLst>
                    <a:ext uri="{9D8B030D-6E8A-4147-A177-3AD203B41FA5}">
                      <a16:colId xmlns:a16="http://schemas.microsoft.com/office/drawing/2014/main" val="2054003031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589656294"/>
                    </a:ext>
                  </a:extLst>
                </a:gridCol>
                <a:gridCol w="1575534">
                  <a:extLst>
                    <a:ext uri="{9D8B030D-6E8A-4147-A177-3AD203B41FA5}">
                      <a16:colId xmlns:a16="http://schemas.microsoft.com/office/drawing/2014/main" val="1339710398"/>
                    </a:ext>
                  </a:extLst>
                </a:gridCol>
              </a:tblGrid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Model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Val_Loss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Val-Accuracy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6065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Folder0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83395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Folder1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E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4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1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998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Folder2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1423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>
                          <a:effectLst/>
                          <a:latin typeface="Calibri" panose="020F0502020204030204" pitchFamily="34" charset="0"/>
                        </a:rPr>
                        <a:t>Folder3 </a:t>
                      </a:r>
                      <a:endParaRPr lang="en-IN" sz="1800" b="1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0.91 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5146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1" i="0" dirty="0">
                          <a:effectLst/>
                          <a:latin typeface="Calibri" panose="020F0502020204030204" pitchFamily="34" charset="0"/>
                        </a:rPr>
                        <a:t>Folder4 </a:t>
                      </a:r>
                      <a:endParaRPr lang="en-IN" sz="1800" b="1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  <a:endParaRPr lang="en-IN" sz="1800" b="0" i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08667"/>
                  </a:ext>
                </a:extLst>
              </a:tr>
              <a:tr h="768507"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</a:rPr>
                        <a:t>Channel Optimized</a:t>
                      </a:r>
                      <a:endParaRPr lang="en-IN" sz="1800" b="0" i="0" dirty="0">
                        <a:effectLst/>
                      </a:endParaRPr>
                    </a:p>
                  </a:txBody>
                  <a:tcPr marL="88728" marR="88728" marT="44364" marB="44364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B05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ase"/>
                      <a:endParaRPr lang="en-IN" sz="2000" b="0" i="0">
                        <a:effectLst/>
                      </a:endParaRPr>
                    </a:p>
                  </a:txBody>
                  <a:tcPr marL="99799" marR="99799" marT="49899" marB="49899">
                    <a:lnL w="7620" cap="flat" cmpd="sng" algn="ctr">
                      <a:solidFill>
                        <a:srgbClr val="306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3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7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0A37B-64C4-45C4-954E-087EC675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Obtained by DSM team: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80183-74E8-490F-B53F-1BB177686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95673"/>
            <a:ext cx="10905066" cy="33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5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1394</Words>
  <Application>Microsoft Office PowerPoint</Application>
  <PresentationFormat>Widescreen</PresentationFormat>
  <Paragraphs>330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Bitmap Image</vt:lpstr>
      <vt:lpstr>Transformer Model:</vt:lpstr>
      <vt:lpstr>Time Window – 6 Resampling – 10 </vt:lpstr>
      <vt:lpstr>Initial Result</vt:lpstr>
      <vt:lpstr>Optimized Result </vt:lpstr>
      <vt:lpstr>Channel Initial  Result </vt:lpstr>
      <vt:lpstr>Channel optimized  Result </vt:lpstr>
      <vt:lpstr>Channel optimized  Result </vt:lpstr>
      <vt:lpstr>PowerPoint Presentation</vt:lpstr>
      <vt:lpstr>Result Obtained by DSM team:</vt:lpstr>
      <vt:lpstr>Without Additional Dropout</vt:lpstr>
      <vt:lpstr>PowerPoint Presentation</vt:lpstr>
      <vt:lpstr>Overall Channel optimized  Result with return attention: </vt:lpstr>
      <vt:lpstr>Time Window -6, Concatenated channel results with block 1 &amp; 6 = True return attention</vt:lpstr>
      <vt:lpstr>Time Window – 7 Resampling -10</vt:lpstr>
      <vt:lpstr>Channel Initial  Result </vt:lpstr>
      <vt:lpstr>Channel optimized  Result</vt:lpstr>
      <vt:lpstr>Channel optimized  Result </vt:lpstr>
      <vt:lpstr>Time Window -7, Concatenated channel results</vt:lpstr>
      <vt:lpstr>Time Window – 12 Resampling -10</vt:lpstr>
      <vt:lpstr>Channel Initial  Result</vt:lpstr>
      <vt:lpstr>Channel optimized  Result</vt:lpstr>
      <vt:lpstr>Channel optimized  Result </vt:lpstr>
      <vt:lpstr>Time Window -7, Concatenated channel results</vt:lpstr>
      <vt:lpstr>Time Window – 5 Resampling -12</vt:lpstr>
      <vt:lpstr>Channel Initial  Result </vt:lpstr>
      <vt:lpstr>Channel optimized  Result </vt:lpstr>
      <vt:lpstr>Channel optimized  Result</vt:lpstr>
      <vt:lpstr>Time Window -5, Concatenated channel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Window - 6</dc:title>
  <dc:creator>MOHAMMED RAHMAN SHERIF KHAN MOHAMMAD</dc:creator>
  <cp:lastModifiedBy>MOHAMMED RAHMAN SHERIF KHAN MOHAMMAD</cp:lastModifiedBy>
  <cp:revision>15</cp:revision>
  <dcterms:created xsi:type="dcterms:W3CDTF">2022-01-11T02:05:19Z</dcterms:created>
  <dcterms:modified xsi:type="dcterms:W3CDTF">2022-02-07T19:53:37Z</dcterms:modified>
</cp:coreProperties>
</file>