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sldIdLst>
    <p:sldId id="298" r:id="rId5"/>
    <p:sldId id="301" r:id="rId6"/>
    <p:sldId id="302" r:id="rId7"/>
    <p:sldId id="307" r:id="rId8"/>
    <p:sldId id="310" r:id="rId9"/>
    <p:sldId id="303" r:id="rId10"/>
    <p:sldId id="311" r:id="rId11"/>
    <p:sldId id="309" r:id="rId12"/>
    <p:sldId id="312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73174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outlineViewPr>
    <p:cViewPr>
      <p:scale>
        <a:sx n="33" d="100"/>
        <a:sy n="33" d="100"/>
      </p:scale>
      <p:origin x="0" y="-28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1032" y="-24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262D0-B304-4903-BF26-DEADDE998520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43B42-90E6-47B1-BDEA-65CA564CC9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8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10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89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15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0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74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62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9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3B42-90E6-47B1-BDEA-65CA564CC98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1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mrscienceshow.com/2010/06/bring-us-your-burning-science-question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iem.com/2013/02/does-assessment-drive-learn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glishfury.com/mixedink/its-all-about-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publicaio/publica-author-development-report-issue-1-21300c09e30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publicaio/publica-author-development-report-issue-1-21300c09e30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dresrebollo.com/examen-nivel-preparation-disponi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publicaio/publica-author-development-report-issue-1-21300c09e30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publicaio/publica-author-development-report-issue-1-21300c09e30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6090" y="1847094"/>
            <a:ext cx="3214307" cy="3163812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CIS3140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R&amp;D Project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/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4000" dirty="0"/>
              <a:t/>
            </a:r>
            <a:br>
              <a:rPr lang="en-US" sz="4000" dirty="0"/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900" b="1" u="sng" dirty="0"/>
              <a:t>Coursework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9BC73A9-50EC-4F75-A74C-F80EA267B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3898900" y="1231900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3BDC-93C3-45AB-87B7-80EBFFE0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Assessment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03DB-5C43-4497-A1E6-944A47B82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8445"/>
            <a:ext cx="6058894" cy="40408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schemeClr val="tx1"/>
                </a:solidFill>
              </a:rPr>
              <a:t>Two Coursework assignments: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3000" dirty="0">
                <a:solidFill>
                  <a:schemeClr val="tx1"/>
                </a:solidFill>
              </a:rPr>
              <a:t>CW1 – Interim Report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2600" dirty="0">
                <a:solidFill>
                  <a:schemeClr val="tx1"/>
                </a:solidFill>
              </a:rPr>
              <a:t>Report– 25%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3000" dirty="0">
                <a:solidFill>
                  <a:schemeClr val="tx1"/>
                </a:solidFill>
              </a:rPr>
              <a:t>CW2 – Project Report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2600" dirty="0">
                <a:solidFill>
                  <a:schemeClr val="tx1"/>
                </a:solidFill>
              </a:rPr>
              <a:t>Project proposal+ artefact – 75%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sz="3000" dirty="0"/>
          </a:p>
          <a:p>
            <a:pPr lvl="1">
              <a:buFont typeface="Wingdings" panose="05000000000000000000" pitchFamily="2" charset="2"/>
              <a:buChar char="q"/>
            </a:pPr>
            <a:endParaRPr lang="en-GB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E9E93-F653-45B4-9A55-5016DBF89A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7275443" y="2215216"/>
            <a:ext cx="4476750" cy="2686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24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CW1 – Overall description</a:t>
            </a:r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10DB-6174-479C-A5C7-853BC80C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53894" cy="388177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schemeClr val="tx1"/>
                </a:solidFill>
              </a:rPr>
              <a:t>The aim is to assess your progress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schemeClr val="tx1"/>
                </a:solidFill>
              </a:rPr>
              <a:t>The main report is approx. 2000 words + evidence of progress as an appendix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schemeClr val="tx1"/>
                </a:solidFill>
              </a:rPr>
              <a:t>Due in </a:t>
            </a:r>
            <a:r>
              <a:rPr lang="en-GB" sz="3200" dirty="0" smtClean="0">
                <a:solidFill>
                  <a:srgbClr val="FF0000"/>
                </a:solidFill>
              </a:rPr>
              <a:t>2</a:t>
            </a:r>
            <a:r>
              <a:rPr lang="en-GB" sz="3200" baseline="30000" dirty="0" smtClean="0">
                <a:solidFill>
                  <a:srgbClr val="FF0000"/>
                </a:solidFill>
              </a:rPr>
              <a:t>nd</a:t>
            </a:r>
            <a:r>
              <a:rPr lang="en-GB" sz="3200" dirty="0" smtClean="0">
                <a:solidFill>
                  <a:srgbClr val="FF0000"/>
                </a:solidFill>
              </a:rPr>
              <a:t>  </a:t>
            </a:r>
            <a:r>
              <a:rPr lang="en-GB" sz="3200" dirty="0">
                <a:solidFill>
                  <a:srgbClr val="FF0000"/>
                </a:solidFill>
              </a:rPr>
              <a:t>of March </a:t>
            </a:r>
            <a:r>
              <a:rPr lang="en-GB" sz="3200" dirty="0" smtClean="0">
                <a:solidFill>
                  <a:schemeClr val="tx1"/>
                </a:solidFill>
              </a:rPr>
              <a:t>(approx.</a:t>
            </a:r>
            <a:r>
              <a:rPr lang="en-GB" sz="3200" i="1" dirty="0" smtClean="0">
                <a:solidFill>
                  <a:schemeClr val="tx1"/>
                </a:solidFill>
              </a:rPr>
              <a:t>5 </a:t>
            </a:r>
            <a:r>
              <a:rPr lang="en-GB" sz="3200" i="1" dirty="0">
                <a:solidFill>
                  <a:schemeClr val="tx1"/>
                </a:solidFill>
              </a:rPr>
              <a:t>weeks since project has commenced</a:t>
            </a:r>
            <a:r>
              <a:rPr lang="en-GB" sz="3200" dirty="0">
                <a:solidFill>
                  <a:schemeClr val="tx1"/>
                </a:solidFill>
              </a:rPr>
              <a:t>)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GB" sz="2600" dirty="0">
                <a:solidFill>
                  <a:schemeClr val="tx1"/>
                </a:solidFill>
              </a:rPr>
              <a:t>Marks and feedback out on the 30</a:t>
            </a:r>
            <a:r>
              <a:rPr lang="en-GB" sz="2600" baseline="30000" dirty="0">
                <a:solidFill>
                  <a:schemeClr val="tx1"/>
                </a:solidFill>
              </a:rPr>
              <a:t>th</a:t>
            </a:r>
            <a:r>
              <a:rPr lang="en-GB" sz="2600" dirty="0">
                <a:solidFill>
                  <a:schemeClr val="tx1"/>
                </a:solidFill>
              </a:rPr>
              <a:t> of March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2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1800" dirty="0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875CDEF-17DB-4BB6-BD20-7F491B32C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7503159" y="2418744"/>
            <a:ext cx="4372385" cy="32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Interim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10DB-6174-479C-A5C7-853BC80C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28688"/>
            <a:ext cx="8735834" cy="39215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tx1"/>
                </a:solidFill>
              </a:rPr>
              <a:t>Should demonstrate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tx1"/>
                </a:solidFill>
              </a:rPr>
              <a:t>The problem your project is addressing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tx1"/>
                </a:solidFill>
              </a:rPr>
              <a:t>How the solution will be evaluated</a:t>
            </a:r>
          </a:p>
          <a:p>
            <a:pPr marL="0" indent="0">
              <a:buNone/>
            </a:pPr>
            <a:r>
              <a:rPr lang="en-GB" sz="3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note</a:t>
            </a:r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means </a:t>
            </a:r>
            <a:r>
              <a:rPr lang="en-GB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you are doing what your doing (a gap/motivation) NOT what problems you have come across while working on the project</a:t>
            </a:r>
          </a:p>
        </p:txBody>
      </p:sp>
      <p:pic>
        <p:nvPicPr>
          <p:cNvPr id="6" name="Picture 5" descr="A picture containing computer, table, computer, monitor&#10;&#10;Description automatically generated">
            <a:extLst>
              <a:ext uri="{FF2B5EF4-FFF2-40B4-BE49-F238E27FC236}">
                <a16:creationId xmlns:a16="http://schemas.microsoft.com/office/drawing/2014/main" id="{1DC50D15-A759-4CBE-93A7-E148C037B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164390" y="647877"/>
            <a:ext cx="2242269" cy="21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Interim Report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10DB-6174-479C-A5C7-853BC80C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28687"/>
            <a:ext cx="9226592" cy="41814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tx1"/>
                </a:solidFill>
              </a:rPr>
              <a:t>Should demonstrate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tx1"/>
                </a:solidFill>
              </a:rPr>
              <a:t>The problem your project is addressing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tx1"/>
                </a:solidFill>
              </a:rPr>
              <a:t>How the solution will be evaluated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note</a:t>
            </a: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this means to:</a:t>
            </a:r>
          </a:p>
          <a:p>
            <a:pPr lvl="1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 brief background to your project</a:t>
            </a:r>
          </a:p>
          <a:p>
            <a:pPr lvl="1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 your </a:t>
            </a:r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objectives</a:t>
            </a:r>
          </a:p>
          <a:p>
            <a:pPr lvl="1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 the methods to be used for achieving the aim (completing objectives)</a:t>
            </a:r>
          </a:p>
        </p:txBody>
      </p:sp>
      <p:pic>
        <p:nvPicPr>
          <p:cNvPr id="6" name="Picture 5" descr="A picture containing computer, table, computer, monitor&#10;&#10;Description automatically generated">
            <a:extLst>
              <a:ext uri="{FF2B5EF4-FFF2-40B4-BE49-F238E27FC236}">
                <a16:creationId xmlns:a16="http://schemas.microsoft.com/office/drawing/2014/main" id="{1DC50D15-A759-4CBE-93A7-E148C037B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164390" y="647877"/>
            <a:ext cx="2242269" cy="21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Interim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10DB-6174-479C-A5C7-853BC80C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28688"/>
            <a:ext cx="8474423" cy="3775764"/>
          </a:xfrm>
        </p:spPr>
        <p:txBody>
          <a:bodyPr>
            <a:noAutofit/>
          </a:bodyPr>
          <a:lstStyle/>
          <a:p>
            <a:pPr marL="274320" lvl="0" indent="-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progress against the plan should be reported and evaluated </a:t>
            </a:r>
          </a:p>
          <a:p>
            <a:pPr marL="640080" lvl="1" indent="-27432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evidence</a:t>
            </a:r>
            <a:r>
              <a:rPr lang="en-GB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914400" lvl="2" indent="-228600"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4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draft Lit review chapter, UI designs, architectural design, conceptual framework, experiment design, etc. 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None/>
            </a:pP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Please note</a:t>
            </a:r>
            <a:r>
              <a:rPr lang="en-GB" sz="2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changes from the original topic, aims and objectives and chosen approach are perfectly acceptable as long as you clearly communicate them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2880E1-2572-44A5-B32E-B0EE59173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329041" y="286602"/>
            <a:ext cx="2577774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Recommended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10DB-6174-479C-A5C7-853BC80C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28687"/>
            <a:ext cx="9226592" cy="4181435"/>
          </a:xfrm>
        </p:spPr>
        <p:txBody>
          <a:bodyPr>
            <a:normAutofit fontScale="92500" lnSpcReduction="10000"/>
          </a:bodyPr>
          <a:lstStyle/>
          <a:p>
            <a:pPr marL="274320" lvl="0" indent="-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title</a:t>
            </a:r>
          </a:p>
          <a:p>
            <a:pPr marL="274320" lvl="0" indent="-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brief project background</a:t>
            </a:r>
          </a:p>
          <a:p>
            <a:pPr marL="274320" lvl="0" indent="-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 and objectives</a:t>
            </a:r>
          </a:p>
          <a:p>
            <a:pPr marL="274320" lvl="0" indent="-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 methods</a:t>
            </a:r>
          </a:p>
          <a:p>
            <a:pPr marL="274320" lvl="0" indent="-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changes to original project proposal</a:t>
            </a:r>
          </a:p>
          <a:p>
            <a:pPr marL="274320" lvl="0" indent="-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 report against the original plan</a:t>
            </a:r>
          </a:p>
          <a:p>
            <a:pPr marL="274320" lvl="0" indent="-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Updated project plan/work schedule </a:t>
            </a:r>
          </a:p>
          <a:p>
            <a:pPr marL="274320" lvl="0" indent="-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 </a:t>
            </a:r>
            <a:endParaRPr lang="en-GB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0" indent="-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AA2B1E"/>
              </a:buClr>
              <a:buSzPct val="85000"/>
              <a:buFont typeface="Brush Script MT" pitchFamily="66" charset="0"/>
              <a:buChar char="O"/>
            </a:pP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Appendices (evidence)</a:t>
            </a:r>
          </a:p>
        </p:txBody>
      </p:sp>
      <p:pic>
        <p:nvPicPr>
          <p:cNvPr id="6" name="Picture 5" descr="A picture containing computer, table, computer, monitor&#10;&#10;Description automatically generated">
            <a:extLst>
              <a:ext uri="{FF2B5EF4-FFF2-40B4-BE49-F238E27FC236}">
                <a16:creationId xmlns:a16="http://schemas.microsoft.com/office/drawing/2014/main" id="{1DC50D15-A759-4CBE-93A7-E148C037B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164390" y="647877"/>
            <a:ext cx="2242269" cy="2178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F8348-D1D5-4DD7-AF90-8735C5336C17}"/>
              </a:ext>
            </a:extLst>
          </p:cNvPr>
          <p:cNvSpPr txBox="1"/>
          <p:nvPr/>
        </p:nvSpPr>
        <p:spPr>
          <a:xfrm>
            <a:off x="7079226" y="3118169"/>
            <a:ext cx="4917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be written in 3</a:t>
            </a:r>
            <a:r>
              <a:rPr lang="en-GB" sz="2800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person!</a:t>
            </a:r>
          </a:p>
        </p:txBody>
      </p:sp>
    </p:spTree>
    <p:extLst>
      <p:ext uri="{BB962C8B-B14F-4D97-AF65-F5344CB8AC3E}">
        <p14:creationId xmlns:p14="http://schemas.microsoft.com/office/powerpoint/2010/main" val="30502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A52-5859-4690-AF54-DE26706D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What you need to submit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10DB-6174-479C-A5C7-853BC80C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28688"/>
            <a:ext cx="8735834" cy="39215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tx1"/>
                </a:solidFill>
              </a:rPr>
              <a:t>A PDF version of Report via Learning Edge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tx1"/>
                </a:solidFill>
              </a:rPr>
              <a:t>Report should be written in 3</a:t>
            </a:r>
            <a:r>
              <a:rPr lang="en-GB" sz="2800" baseline="30000" dirty="0">
                <a:solidFill>
                  <a:schemeClr val="tx1"/>
                </a:solidFill>
              </a:rPr>
              <a:t>rd</a:t>
            </a:r>
            <a:r>
              <a:rPr lang="en-GB" sz="2800" dirty="0">
                <a:solidFill>
                  <a:schemeClr val="tx1"/>
                </a:solidFill>
              </a:rPr>
              <a:t> person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GB" sz="2800" dirty="0">
                <a:solidFill>
                  <a:schemeClr val="tx1"/>
                </a:solidFill>
              </a:rPr>
              <a:t>Must include evidence of your progress</a:t>
            </a:r>
          </a:p>
        </p:txBody>
      </p:sp>
      <p:pic>
        <p:nvPicPr>
          <p:cNvPr id="6" name="Picture 5" descr="A picture containing computer, table, computer, monitor&#10;&#10;Description automatically generated">
            <a:extLst>
              <a:ext uri="{FF2B5EF4-FFF2-40B4-BE49-F238E27FC236}">
                <a16:creationId xmlns:a16="http://schemas.microsoft.com/office/drawing/2014/main" id="{1DC50D15-A759-4CBE-93A7-E148C037B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9833113" y="0"/>
            <a:ext cx="2242269" cy="21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C514913-A923-49DA-8EED-1C5322582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11319"/>
              </p:ext>
            </p:extLst>
          </p:nvPr>
        </p:nvGraphicFramePr>
        <p:xfrm>
          <a:off x="756432" y="110031"/>
          <a:ext cx="9950897" cy="663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9114569" imgH="5048822" progId="Word.Document.12">
                  <p:embed/>
                </p:oleObj>
              </mc:Choice>
              <mc:Fallback>
                <p:oleObj name="Document" r:id="rId3" imgW="9114569" imgH="5048822" progId="Word.Documen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432" y="110031"/>
                        <a:ext cx="9950897" cy="663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3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documentManagement/types"/>
    <ds:schemaRef ds:uri="http://purl.org/dc/terms/"/>
    <ds:schemaRef ds:uri="16c05727-aa75-4e4a-9b5f-8a80a1165891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55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Bookman Old Style</vt:lpstr>
      <vt:lpstr>Brush Script MT</vt:lpstr>
      <vt:lpstr>Calibri</vt:lpstr>
      <vt:lpstr>Franklin Gothic Book</vt:lpstr>
      <vt:lpstr>Wingdings</vt:lpstr>
      <vt:lpstr>1_RetrospectVTI</vt:lpstr>
      <vt:lpstr>Document</vt:lpstr>
      <vt:lpstr>CIS3140 R&amp;D Project    </vt:lpstr>
      <vt:lpstr>Assessment information</vt:lpstr>
      <vt:lpstr>CW1 – Overall description</vt:lpstr>
      <vt:lpstr>Interim Report </vt:lpstr>
      <vt:lpstr>Interim Report (cont.) </vt:lpstr>
      <vt:lpstr>Interim Report</vt:lpstr>
      <vt:lpstr>Recommended content</vt:lpstr>
      <vt:lpstr>What you need to submit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2020-09-16T15:49:49Z</dcterms:created>
  <dcterms:modified xsi:type="dcterms:W3CDTF">2022-01-27T09:17:46Z</dcterms:modified>
</cp:coreProperties>
</file>