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4"/>
  </p:notesMasterIdLst>
  <p:sldIdLst>
    <p:sldId id="298" r:id="rId5"/>
    <p:sldId id="301" r:id="rId6"/>
    <p:sldId id="313" r:id="rId7"/>
    <p:sldId id="307" r:id="rId8"/>
    <p:sldId id="310" r:id="rId9"/>
    <p:sldId id="314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12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0760" autoAdjust="0"/>
  </p:normalViewPr>
  <p:slideViewPr>
    <p:cSldViewPr snapToGrid="0">
      <p:cViewPr varScale="1">
        <p:scale>
          <a:sx n="90" d="100"/>
          <a:sy n="90" d="100"/>
        </p:scale>
        <p:origin x="810" y="78"/>
      </p:cViewPr>
      <p:guideLst/>
    </p:cSldViewPr>
  </p:slideViewPr>
  <p:outlineViewPr>
    <p:cViewPr>
      <p:scale>
        <a:sx n="33" d="100"/>
        <a:sy n="33" d="100"/>
      </p:scale>
      <p:origin x="0" y="-28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032" y="-24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262D0-B304-4903-BF26-DEADDE99852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3B42-90E6-47B1-BDEA-65CA564C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103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12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3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18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125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59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87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1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3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0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61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03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10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59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447474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663440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4485132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120900"/>
            <a:ext cx="3479802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58" y="2120900"/>
            <a:ext cx="3479802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57400"/>
            <a:ext cx="347980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958279"/>
            <a:ext cx="347980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2057400"/>
            <a:ext cx="347980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958278"/>
            <a:ext cx="347980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2" y="786384"/>
            <a:ext cx="2638175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8" y="812804"/>
            <a:ext cx="4446258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601" y="3043055"/>
            <a:ext cx="2638175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598" y="6446525"/>
            <a:ext cx="2638176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94239" y="6446525"/>
            <a:ext cx="4000514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2" y="4578350"/>
            <a:ext cx="9141619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799362"/>
            <a:ext cx="7585234" cy="743682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715000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1" y="6446843"/>
            <a:ext cx="511369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108204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819" y="6446843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1" y="6446843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186" y="6446843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49" y="189738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25" i="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rscienceshow.com/2010/06/bring-us-your-burning-science-quest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iem.com/2013/02/does-assessment-drive-learn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fe.up.pt/~tasso/studio.htm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medium.com/publicaio/publica-author-development-report-issue-1-21300c09e30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publicaio/publica-author-development-report-issue-1-21300c09e30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857254"/>
            <a:ext cx="9141545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" y="857250"/>
            <a:ext cx="9143985" cy="51435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4457" y="1786086"/>
            <a:ext cx="2726945" cy="326681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2070" y="2242573"/>
            <a:ext cx="2410730" cy="2372859"/>
          </a:xfrm>
        </p:spPr>
        <p:txBody>
          <a:bodyPr anchor="b"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CIS3140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R&amp;D Project</a:t>
            </a:r>
            <a:br>
              <a:rPr lang="en-US" sz="30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900" dirty="0">
                <a:solidFill>
                  <a:schemeClr val="tx1"/>
                </a:solidFill>
              </a:rPr>
            </a:br>
            <a:br>
              <a:rPr lang="en-US" sz="3000" dirty="0"/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558" y="4219619"/>
            <a:ext cx="2404230" cy="833280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2175" b="1" u="sng" dirty="0"/>
              <a:t>Coursework 2:</a:t>
            </a:r>
          </a:p>
          <a:p>
            <a:pPr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2175" b="1" u="sng" dirty="0"/>
              <a:t>Project report &amp; Artefact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2068" y="4238639"/>
            <a:ext cx="2331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57850"/>
            <a:ext cx="9144000" cy="3429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Writing Lit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8B3BE3-0E03-44C0-876B-2132454F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2108200"/>
            <a:ext cx="7543800" cy="376078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5800" dirty="0">
                <a:solidFill>
                  <a:schemeClr val="tx1"/>
                </a:solidFill>
              </a:rPr>
              <a:t>Organise your writing around the concepts </a:t>
            </a:r>
          </a:p>
          <a:p>
            <a:pPr marL="0" indent="0">
              <a:buNone/>
            </a:pPr>
            <a:r>
              <a:rPr lang="en-GB" sz="4500" dirty="0">
                <a:solidFill>
                  <a:schemeClr val="tx1"/>
                </a:solidFill>
              </a:rPr>
              <a:t>e.g. </a:t>
            </a:r>
            <a:r>
              <a:rPr lang="en-GB" sz="4500" i="1" dirty="0">
                <a:solidFill>
                  <a:schemeClr val="tx1"/>
                </a:solidFill>
              </a:rPr>
              <a:t>there is considerable evidence for A (Smith, 2018; Rogers, 2019)  and B (Jones, 2019; Rogers, 2019)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5800" dirty="0">
                <a:solidFill>
                  <a:schemeClr val="tx1"/>
                </a:solidFill>
              </a:rPr>
              <a:t>Not around authors</a:t>
            </a:r>
          </a:p>
          <a:p>
            <a:pPr marL="0" indent="0">
              <a:buNone/>
            </a:pPr>
            <a:r>
              <a:rPr lang="en-GB" sz="4500" dirty="0">
                <a:solidFill>
                  <a:schemeClr val="tx1"/>
                </a:solidFill>
              </a:rPr>
              <a:t>e.g. </a:t>
            </a:r>
            <a:r>
              <a:rPr lang="en-GB" sz="4500" i="1" dirty="0">
                <a:solidFill>
                  <a:schemeClr val="tx1"/>
                </a:solidFill>
              </a:rPr>
              <a:t>Smith (2018) found A, Jones (2019) also found B and Rogers’ work (2019) also concluded A and B </a:t>
            </a:r>
          </a:p>
          <a:p>
            <a:pPr marL="0" indent="0">
              <a:buNone/>
            </a:pPr>
            <a:r>
              <a:rPr lang="en-GB" sz="4800" dirty="0">
                <a:solidFill>
                  <a:schemeClr val="tx1"/>
                </a:solidFill>
              </a:rPr>
              <a:t>	</a:t>
            </a:r>
            <a:endParaRPr lang="en-GB" sz="4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GB" sz="4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4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Suggested content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E32549-8E7A-430C-8AC4-D9C2F63ED2E7}"/>
              </a:ext>
            </a:extLst>
          </p:cNvPr>
          <p:cNvSpPr txBox="1">
            <a:spLocks/>
          </p:cNvSpPr>
          <p:nvPr/>
        </p:nvSpPr>
        <p:spPr>
          <a:xfrm>
            <a:off x="822960" y="2095718"/>
            <a:ext cx="7442266" cy="39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Georgia" panose="02040502050405020303" pitchFamily="18" charset="0"/>
              </a:rPr>
              <a:t>Chapter 3</a:t>
            </a:r>
            <a:r>
              <a:rPr lang="en-GB">
                <a:latin typeface="Georgia" panose="02040502050405020303" pitchFamily="18" charset="0"/>
              </a:rPr>
              <a:t>: Requirements gathering and analysis</a:t>
            </a:r>
          </a:p>
          <a:p>
            <a:pPr marL="365760" lvl="1" indent="0">
              <a:buFont typeface="Brush Script MT" pitchFamily="66" charset="0"/>
              <a:buNone/>
            </a:pPr>
            <a:r>
              <a:rPr lang="en-GB">
                <a:latin typeface="Georgia" panose="02040502050405020303" pitchFamily="18" charset="0"/>
              </a:rPr>
              <a:t>(</a:t>
            </a:r>
            <a:r>
              <a:rPr lang="en-GB" i="1">
                <a:latin typeface="Georgia" panose="02040502050405020303" pitchFamily="18" charset="0"/>
              </a:rPr>
              <a:t>Project Requirements</a:t>
            </a:r>
            <a:r>
              <a:rPr lang="en-GB">
                <a:latin typeface="Georgia" panose="02040502050405020303" pitchFamily="18" charset="0"/>
              </a:rPr>
              <a:t>) 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Describing the requirements gathering process, methods and techniques used in this process. 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Describe where the requirements derived from and how the information was gathered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List the requirements</a:t>
            </a:r>
          </a:p>
          <a:p>
            <a:pPr lvl="2"/>
            <a:r>
              <a:rPr lang="en-GB">
                <a:latin typeface="Georgia" panose="02040502050405020303" pitchFamily="18" charset="0"/>
              </a:rPr>
              <a:t>Full requirements spec as an appendix if  necessary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7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Suggested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3A9C1-F686-44DC-A9AA-7EB70F32F38B}"/>
              </a:ext>
            </a:extLst>
          </p:cNvPr>
          <p:cNvSpPr txBox="1">
            <a:spLocks/>
          </p:cNvSpPr>
          <p:nvPr/>
        </p:nvSpPr>
        <p:spPr>
          <a:xfrm>
            <a:off x="641268" y="2119256"/>
            <a:ext cx="7725492" cy="42459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Georgia" panose="02040502050405020303" pitchFamily="18" charset="0"/>
              </a:rPr>
              <a:t>Chapter 4</a:t>
            </a:r>
            <a:r>
              <a:rPr lang="en-GB">
                <a:latin typeface="Georgia" panose="02040502050405020303" pitchFamily="18" charset="0"/>
              </a:rPr>
              <a:t>: Design </a:t>
            </a:r>
          </a:p>
          <a:p>
            <a:r>
              <a:rPr lang="en-GB" b="1">
                <a:latin typeface="Georgia" panose="02040502050405020303" pitchFamily="18" charset="0"/>
              </a:rPr>
              <a:t>Chapter 5</a:t>
            </a:r>
            <a:r>
              <a:rPr lang="en-GB">
                <a:latin typeface="Georgia" panose="02040502050405020303" pitchFamily="18" charset="0"/>
              </a:rPr>
              <a:t>: Implementation</a:t>
            </a:r>
          </a:p>
          <a:p>
            <a:r>
              <a:rPr lang="en-GB" b="1">
                <a:latin typeface="Georgia" panose="02040502050405020303" pitchFamily="18" charset="0"/>
              </a:rPr>
              <a:t>Chapter 6</a:t>
            </a:r>
            <a:r>
              <a:rPr lang="en-GB">
                <a:latin typeface="Georgia" panose="02040502050405020303" pitchFamily="18" charset="0"/>
              </a:rPr>
              <a:t>: Testing</a:t>
            </a:r>
          </a:p>
          <a:p>
            <a:pPr marL="0" indent="0">
              <a:buFont typeface="Brush Script MT" pitchFamily="66" charset="0"/>
              <a:buNone/>
            </a:pPr>
            <a:endParaRPr lang="en-GB">
              <a:latin typeface="Georgia" panose="02040502050405020303" pitchFamily="18" charset="0"/>
            </a:endParaRPr>
          </a:p>
          <a:p>
            <a:pPr marL="0" indent="0">
              <a:buFont typeface="Brush Script MT" pitchFamily="66" charset="0"/>
              <a:buNone/>
            </a:pPr>
            <a:r>
              <a:rPr lang="en-GB" b="1" i="1">
                <a:latin typeface="Georgia" panose="02040502050405020303" pitchFamily="18" charset="0"/>
              </a:rPr>
              <a:t>OR..</a:t>
            </a:r>
          </a:p>
          <a:p>
            <a:r>
              <a:rPr lang="en-GB" b="1" i="1">
                <a:latin typeface="Georgia" panose="02040502050405020303" pitchFamily="18" charset="0"/>
              </a:rPr>
              <a:t>Chapter 4</a:t>
            </a:r>
            <a:r>
              <a:rPr lang="en-GB" i="1">
                <a:latin typeface="Georgia" panose="02040502050405020303" pitchFamily="18" charset="0"/>
              </a:rPr>
              <a:t>: Requirements and Design</a:t>
            </a:r>
          </a:p>
          <a:p>
            <a:r>
              <a:rPr lang="en-GB" b="1" i="1">
                <a:latin typeface="Georgia" panose="02040502050405020303" pitchFamily="18" charset="0"/>
              </a:rPr>
              <a:t>Chapter 5</a:t>
            </a:r>
            <a:r>
              <a:rPr lang="en-GB" i="1">
                <a:latin typeface="Georgia" panose="02040502050405020303" pitchFamily="18" charset="0"/>
              </a:rPr>
              <a:t>: Implementation and Testing</a:t>
            </a:r>
          </a:p>
          <a:p>
            <a:endParaRPr lang="en-GB" i="1">
              <a:latin typeface="Georgia" panose="02040502050405020303" pitchFamily="18" charset="0"/>
            </a:endParaRPr>
          </a:p>
          <a:p>
            <a:r>
              <a:rPr lang="en-GB" b="1" i="1">
                <a:latin typeface="Georgia" panose="02040502050405020303" pitchFamily="18" charset="0"/>
              </a:rPr>
              <a:t>Chapter 4</a:t>
            </a:r>
            <a:r>
              <a:rPr lang="en-GB" i="1">
                <a:latin typeface="Georgia" panose="02040502050405020303" pitchFamily="18" charset="0"/>
              </a:rPr>
              <a:t>:Development </a:t>
            </a:r>
          </a:p>
          <a:p>
            <a:pPr lvl="1"/>
            <a:r>
              <a:rPr lang="en-GB" i="1">
                <a:latin typeface="Georgia" panose="02040502050405020303" pitchFamily="18" charset="0"/>
              </a:rPr>
              <a:t>4.1 1</a:t>
            </a:r>
            <a:r>
              <a:rPr lang="en-GB" i="1" baseline="30000">
                <a:latin typeface="Georgia" panose="02040502050405020303" pitchFamily="18" charset="0"/>
              </a:rPr>
              <a:t>st</a:t>
            </a:r>
            <a:r>
              <a:rPr lang="en-GB" i="1">
                <a:latin typeface="Georgia" panose="02040502050405020303" pitchFamily="18" charset="0"/>
              </a:rPr>
              <a:t> Iteration/Increment 1</a:t>
            </a:r>
          </a:p>
          <a:p>
            <a:pPr lvl="2"/>
            <a:r>
              <a:rPr lang="en-GB" i="1">
                <a:latin typeface="Georgia" panose="02040502050405020303" pitchFamily="18" charset="0"/>
              </a:rPr>
              <a:t>Design -&gt; development -&gt;testing</a:t>
            </a:r>
          </a:p>
          <a:p>
            <a:pPr lvl="1"/>
            <a:r>
              <a:rPr lang="en-GB" i="1">
                <a:latin typeface="Georgia" panose="02040502050405020303" pitchFamily="18" charset="0"/>
              </a:rPr>
              <a:t>4.2 2</a:t>
            </a:r>
            <a:r>
              <a:rPr lang="en-GB" i="1" baseline="30000">
                <a:latin typeface="Georgia" panose="02040502050405020303" pitchFamily="18" charset="0"/>
              </a:rPr>
              <a:t>nd</a:t>
            </a:r>
            <a:r>
              <a:rPr lang="en-GB" i="1">
                <a:latin typeface="Georgia" panose="02040502050405020303" pitchFamily="18" charset="0"/>
              </a:rPr>
              <a:t>  Iteration/Increment 2</a:t>
            </a:r>
          </a:p>
          <a:p>
            <a:pPr lvl="1"/>
            <a:r>
              <a:rPr lang="en-GB" i="1">
                <a:latin typeface="Georgia" panose="02040502050405020303" pitchFamily="18" charset="0"/>
              </a:rPr>
              <a:t>Design -&gt; development -&gt;testing</a:t>
            </a:r>
          </a:p>
          <a:p>
            <a:pPr marL="365760" lvl="1" indent="0">
              <a:buFont typeface="Brush Script MT" pitchFamily="66" charset="0"/>
              <a:buNone/>
            </a:pPr>
            <a:endParaRPr lang="en-GB" i="1">
              <a:latin typeface="Georgia" panose="02040502050405020303" pitchFamily="18" charset="0"/>
            </a:endParaRPr>
          </a:p>
          <a:p>
            <a:pPr marL="365760" lvl="1" indent="0">
              <a:buFont typeface="Brush Script MT" pitchFamily="66" charset="0"/>
              <a:buNone/>
            </a:pPr>
            <a:endParaRPr lang="en-GB" i="1">
              <a:latin typeface="Georgia" panose="02040502050405020303" pitchFamily="18" charset="0"/>
            </a:endParaRPr>
          </a:p>
          <a:p>
            <a:pPr lvl="1"/>
            <a:endParaRPr lang="en-GB" i="1" dirty="0">
              <a:latin typeface="Georgia" panose="020405020504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2D4602-EE96-46E2-B808-081DE9A02A78}"/>
              </a:ext>
            </a:extLst>
          </p:cNvPr>
          <p:cNvCxnSpPr>
            <a:cxnSpLocks/>
          </p:cNvCxnSpPr>
          <p:nvPr/>
        </p:nvCxnSpPr>
        <p:spPr>
          <a:xfrm>
            <a:off x="822960" y="3224851"/>
            <a:ext cx="73710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3349E6-C7C2-4290-8414-AF2BECA0F343}"/>
              </a:ext>
            </a:extLst>
          </p:cNvPr>
          <p:cNvCxnSpPr>
            <a:cxnSpLocks/>
          </p:cNvCxnSpPr>
          <p:nvPr/>
        </p:nvCxnSpPr>
        <p:spPr>
          <a:xfrm>
            <a:off x="822960" y="4398529"/>
            <a:ext cx="73710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Suggested 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9823D6-8FEC-495D-B2BD-1CFFAA897449}"/>
              </a:ext>
            </a:extLst>
          </p:cNvPr>
          <p:cNvSpPr txBox="1">
            <a:spLocks/>
          </p:cNvSpPr>
          <p:nvPr/>
        </p:nvSpPr>
        <p:spPr>
          <a:xfrm>
            <a:off x="653143" y="1988840"/>
            <a:ext cx="7980218" cy="4582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Chapter 3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Research Design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Description of the chosen research methods and the research process.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Also..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Requirements for tests, test parameters and variables, etc.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Questionnaire/interview questions design</a:t>
            </a:r>
          </a:p>
        </p:txBody>
      </p:sp>
    </p:spTree>
    <p:extLst>
      <p:ext uri="{BB962C8B-B14F-4D97-AF65-F5344CB8AC3E}">
        <p14:creationId xmlns:p14="http://schemas.microsoft.com/office/powerpoint/2010/main" val="5828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Suggested 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133AC2-BC18-4E97-8CA1-7219F19FE922}"/>
              </a:ext>
            </a:extLst>
          </p:cNvPr>
          <p:cNvSpPr txBox="1">
            <a:spLocks/>
          </p:cNvSpPr>
          <p:nvPr/>
        </p:nvSpPr>
        <p:spPr>
          <a:xfrm>
            <a:off x="641268" y="2119255"/>
            <a:ext cx="7291449" cy="4079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Georgia" panose="02040502050405020303" pitchFamily="18" charset="0"/>
              </a:rPr>
              <a:t>Chapter 4</a:t>
            </a:r>
            <a:r>
              <a:rPr lang="en-GB">
                <a:latin typeface="Georgia" panose="02040502050405020303" pitchFamily="18" charset="0"/>
              </a:rPr>
              <a:t>: Data gathering and analysis/Experiments </a:t>
            </a:r>
          </a:p>
          <a:p>
            <a:pPr marL="1051560" lvl="3" indent="0">
              <a:buFont typeface="Brush Script MT" pitchFamily="66" charset="0"/>
              <a:buNone/>
            </a:pPr>
            <a:endParaRPr lang="en-GB">
              <a:latin typeface="Georgia" panose="02040502050405020303" pitchFamily="18" charset="0"/>
            </a:endParaRPr>
          </a:p>
          <a:p>
            <a:r>
              <a:rPr lang="en-GB" b="1">
                <a:latin typeface="Georgia" panose="02040502050405020303" pitchFamily="18" charset="0"/>
              </a:rPr>
              <a:t>Chapter 5</a:t>
            </a:r>
            <a:r>
              <a:rPr lang="en-GB">
                <a:latin typeface="Georgia" panose="02040502050405020303" pitchFamily="18" charset="0"/>
              </a:rPr>
              <a:t>: X_Y_Z Framework/protocol/method/approach/model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Describing design, development and testing of …</a:t>
            </a:r>
          </a:p>
          <a:p>
            <a:endParaRPr lang="en-GB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Chapter n (last): 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F51AFC-EA4F-405C-A81A-C69F3EB296E4}"/>
              </a:ext>
            </a:extLst>
          </p:cNvPr>
          <p:cNvSpPr txBox="1">
            <a:spLocks/>
          </p:cNvSpPr>
          <p:nvPr/>
        </p:nvSpPr>
        <p:spPr>
          <a:xfrm>
            <a:off x="415636" y="2119256"/>
            <a:ext cx="7243809" cy="3818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Georgia" panose="02040502050405020303" pitchFamily="18" charset="0"/>
              </a:rPr>
              <a:t>n.1 Summary of the project</a:t>
            </a:r>
          </a:p>
          <a:p>
            <a:pPr lvl="1"/>
            <a:r>
              <a:rPr lang="en-GB" i="1" dirty="0">
                <a:latin typeface="Georgia" panose="02040502050405020303" pitchFamily="18" charset="0"/>
              </a:rPr>
              <a:t>Problem description</a:t>
            </a:r>
          </a:p>
          <a:p>
            <a:pPr lvl="1"/>
            <a:r>
              <a:rPr lang="en-GB" i="1" dirty="0">
                <a:latin typeface="Georgia" panose="02040502050405020303" pitchFamily="18" charset="0"/>
              </a:rPr>
              <a:t>The Aim and how it was fulfilled</a:t>
            </a:r>
          </a:p>
          <a:p>
            <a:pPr lvl="1"/>
            <a:r>
              <a:rPr lang="en-GB" i="1" dirty="0">
                <a:latin typeface="Georgia" panose="02040502050405020303" pitchFamily="18" charset="0"/>
              </a:rPr>
              <a:t>Used approach and methods</a:t>
            </a:r>
          </a:p>
          <a:p>
            <a:pPr lvl="1"/>
            <a:r>
              <a:rPr lang="en-GB" i="1" dirty="0">
                <a:latin typeface="Georgia" panose="02040502050405020303" pitchFamily="18" charset="0"/>
              </a:rPr>
              <a:t>Results and limitations</a:t>
            </a:r>
          </a:p>
          <a:p>
            <a:r>
              <a:rPr lang="en-GB" dirty="0">
                <a:latin typeface="Georgia" panose="02040502050405020303" pitchFamily="18" charset="0"/>
              </a:rPr>
              <a:t>n.2 Critical Evaluation</a:t>
            </a:r>
          </a:p>
          <a:p>
            <a:pPr lvl="1"/>
            <a:r>
              <a:rPr lang="en-GB" i="1" dirty="0">
                <a:latin typeface="Georgia" panose="02040502050405020303" pitchFamily="18" charset="0"/>
              </a:rPr>
              <a:t>Choices made</a:t>
            </a:r>
          </a:p>
          <a:p>
            <a:pPr lvl="1"/>
            <a:r>
              <a:rPr lang="en-GB" i="1" dirty="0">
                <a:latin typeface="Georgia" panose="02040502050405020303" pitchFamily="18" charset="0"/>
              </a:rPr>
              <a:t>Lessons learnt</a:t>
            </a:r>
          </a:p>
          <a:p>
            <a:r>
              <a:rPr lang="en-GB" dirty="0">
                <a:latin typeface="Georgia" panose="02040502050405020303" pitchFamily="18" charset="0"/>
              </a:rPr>
              <a:t>n.3 Future work/directions</a:t>
            </a:r>
          </a:p>
        </p:txBody>
      </p:sp>
    </p:spTree>
    <p:extLst>
      <p:ext uri="{BB962C8B-B14F-4D97-AF65-F5344CB8AC3E}">
        <p14:creationId xmlns:p14="http://schemas.microsoft.com/office/powerpoint/2010/main" val="240003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rest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76EEE-11E5-44D2-BA41-04419934A775}"/>
              </a:ext>
            </a:extLst>
          </p:cNvPr>
          <p:cNvSpPr txBox="1">
            <a:spLocks/>
          </p:cNvSpPr>
          <p:nvPr/>
        </p:nvSpPr>
        <p:spPr>
          <a:xfrm>
            <a:off x="514456" y="2082330"/>
            <a:ext cx="7456856" cy="4259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Georgia" panose="02040502050405020303" pitchFamily="18" charset="0"/>
              </a:rPr>
              <a:t>References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Provide reference list </a:t>
            </a:r>
            <a:r>
              <a:rPr lang="en-GB">
                <a:solidFill>
                  <a:srgbClr val="FF0000"/>
                </a:solidFill>
                <a:latin typeface="Georgia" panose="02040502050405020303" pitchFamily="18" charset="0"/>
              </a:rPr>
              <a:t>not Bibliography</a:t>
            </a:r>
          </a:p>
          <a:p>
            <a:pPr lvl="2"/>
            <a:r>
              <a:rPr lang="en-GB" i="1">
                <a:latin typeface="Georgia" panose="02040502050405020303" pitchFamily="18" charset="0"/>
              </a:rPr>
              <a:t>Harvard style</a:t>
            </a:r>
          </a:p>
          <a:p>
            <a:pPr lvl="2"/>
            <a:r>
              <a:rPr lang="en-GB" i="1">
                <a:latin typeface="Georgia" panose="02040502050405020303" pitchFamily="18" charset="0"/>
              </a:rPr>
              <a:t>No less than 10 academic references, preferably all combined 20 + </a:t>
            </a:r>
          </a:p>
          <a:p>
            <a:r>
              <a:rPr lang="en-GB">
                <a:latin typeface="Georgia" panose="02040502050405020303" pitchFamily="18" charset="0"/>
              </a:rPr>
              <a:t>Appendices (examples)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Appendix A: Requirements Specification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Appendix B: Questionnaire example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Appendix C: Test data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Appendix D: User Manual</a:t>
            </a:r>
          </a:p>
          <a:p>
            <a:pPr lvl="1"/>
            <a:r>
              <a:rPr lang="en-GB">
                <a:latin typeface="Georgia" panose="02040502050405020303" pitchFamily="18" charset="0"/>
              </a:rPr>
              <a:t>Appendix C: </a:t>
            </a:r>
            <a:r>
              <a:rPr lang="en-GB" i="1">
                <a:latin typeface="Georgia" panose="02040502050405020303" pitchFamily="18" charset="0"/>
              </a:rPr>
              <a:t>Project artefact </a:t>
            </a:r>
            <a:r>
              <a:rPr lang="en-GB">
                <a:latin typeface="Georgia" panose="02040502050405020303" pitchFamily="18" charset="0"/>
              </a:rPr>
              <a:t>(if paper-based)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5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Tips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DBCEE3-C95B-4139-A632-B44AB2A5F82B}"/>
              </a:ext>
            </a:extLst>
          </p:cNvPr>
          <p:cNvSpPr txBox="1">
            <a:spLocks/>
          </p:cNvSpPr>
          <p:nvPr/>
        </p:nvSpPr>
        <p:spPr>
          <a:xfrm>
            <a:off x="822960" y="2030681"/>
            <a:ext cx="7846027" cy="4132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Write in </a:t>
            </a:r>
            <a:r>
              <a:rPr kumimoji="0" lang="en-GB" sz="3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third 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person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Try to avoid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Terms: “clearly”, “obviously”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Opinions that are not based on accepted facts supported by the literature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Have all figures and tables numbered and captioned. Also explain them within the text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Set deadlines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Allow time for revision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Get someone to proof read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85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48154-B445-49C1-81DE-925209FC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5" y="231826"/>
            <a:ext cx="8592850" cy="56939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ED1A68-D4F1-4544-B013-77E29A38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92530" y="1567543"/>
            <a:ext cx="12350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48574-F026-4874-8003-D4086E5EC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99466" y="1743694"/>
            <a:ext cx="12350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C73A9-50EC-4F75-A74C-F80EA267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24175" y="1781175"/>
            <a:ext cx="329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3BDC-93C3-45AB-87B7-80EBFFE0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Assessment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03DB-5C43-4497-A1E6-944A47B8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95" y="2320885"/>
            <a:ext cx="5546372" cy="3961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Two Coursework assignments: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250" dirty="0">
                <a:solidFill>
                  <a:schemeClr val="tx1"/>
                </a:solidFill>
              </a:rPr>
              <a:t>CW1 – Interim Report </a:t>
            </a:r>
            <a:endParaRPr lang="en-GB" sz="2250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950" dirty="0">
                <a:solidFill>
                  <a:schemeClr val="tx1"/>
                </a:solidFill>
              </a:rPr>
              <a:t>Report– 25%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250" b="1" dirty="0">
                <a:solidFill>
                  <a:schemeClr val="tx1"/>
                </a:solidFill>
              </a:rPr>
              <a:t>CW2 – Project Report 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950" dirty="0">
                <a:solidFill>
                  <a:schemeClr val="tx1"/>
                </a:solidFill>
              </a:rPr>
              <a:t>Project report+ artefact – 75%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sz="2250" dirty="0"/>
          </a:p>
          <a:p>
            <a:pPr lvl="1">
              <a:buFont typeface="Wingdings" panose="05000000000000000000" pitchFamily="2" charset="2"/>
              <a:buChar char="q"/>
            </a:pPr>
            <a:endParaRPr lang="en-GB" sz="22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E9E93-F653-45B4-9A55-5016DBF8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32166" y="2320885"/>
            <a:ext cx="3473201" cy="2083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248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3BDC-93C3-45AB-87B7-80EBFFE0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CW2 – Practical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03DB-5C43-4497-A1E6-944A47B8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95" y="2320885"/>
            <a:ext cx="5546372" cy="3961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75% - Due in </a:t>
            </a:r>
            <a:r>
              <a:rPr lang="en-GB" sz="2400" dirty="0">
                <a:solidFill>
                  <a:srgbClr val="FF0000"/>
                </a:solidFill>
              </a:rPr>
              <a:t>Wednesday the 11</a:t>
            </a:r>
            <a:r>
              <a:rPr lang="en-GB" sz="2400" baseline="30000" dirty="0">
                <a:solidFill>
                  <a:srgbClr val="FF0000"/>
                </a:solidFill>
              </a:rPr>
              <a:t>th</a:t>
            </a:r>
            <a:r>
              <a:rPr lang="en-GB" sz="2400" dirty="0">
                <a:solidFill>
                  <a:srgbClr val="FF0000"/>
                </a:solidFill>
              </a:rPr>
              <a:t> of May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250" dirty="0">
                <a:solidFill>
                  <a:schemeClr val="tx1"/>
                </a:solidFill>
              </a:rPr>
              <a:t>Two parts to be assessed 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950" dirty="0">
                <a:solidFill>
                  <a:schemeClr val="tx1"/>
                </a:solidFill>
              </a:rPr>
              <a:t>Project report (70%)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GB" sz="1950" dirty="0">
                <a:solidFill>
                  <a:schemeClr val="tx1"/>
                </a:solidFill>
              </a:rPr>
              <a:t>Approx. 8000 word report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950" dirty="0">
                <a:solidFill>
                  <a:schemeClr val="tx1"/>
                </a:solidFill>
              </a:rPr>
              <a:t>Project artefact (30%)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GB" sz="1950" i="1" dirty="0">
                <a:solidFill>
                  <a:schemeClr val="tx1"/>
                </a:solidFill>
              </a:rPr>
              <a:t>E.g. algorithm(s), Framework, Software tool, App, Architectural Design of a system, app software/design, protocol, etc.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sz="2250" dirty="0"/>
          </a:p>
          <a:p>
            <a:pPr lvl="1">
              <a:buFont typeface="Wingdings" panose="05000000000000000000" pitchFamily="2" charset="2"/>
              <a:buChar char="q"/>
            </a:pPr>
            <a:endParaRPr lang="en-GB" sz="22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4E369-A026-40CD-982E-0C3919BF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93193" y="2476146"/>
            <a:ext cx="2258364" cy="219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2984D-4DFD-4C3E-8ADB-CF710369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332" t="47929" r="2364" b="30881"/>
          <a:stretch/>
        </p:blipFill>
        <p:spPr>
          <a:xfrm>
            <a:off x="6028287" y="5233146"/>
            <a:ext cx="2964426" cy="4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Project Report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589" y="1909141"/>
            <a:ext cx="5882640" cy="44916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Cover page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Abstract</a:t>
            </a:r>
          </a:p>
          <a:p>
            <a:pPr marL="488633" lvl="1" indent="-214313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Georgia" panose="02040502050405020303" pitchFamily="18" charset="0"/>
              </a:rPr>
              <a:t>Summarising the report no more than half a page long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Acknowledgment</a:t>
            </a:r>
          </a:p>
          <a:p>
            <a:pPr marL="488633" lvl="1" indent="-214313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Georgia" panose="02040502050405020303" pitchFamily="18" charset="0"/>
              </a:rPr>
              <a:t>Optional but professional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Table of contents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List of figures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Chapter 1: Introduction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 . . . . . . . . . . . . . . 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Chapter n (5/6) – Conclusions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References</a:t>
            </a:r>
          </a:p>
          <a:p>
            <a:pPr marL="488633" lvl="1" indent="-214313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Georgia" panose="02040502050405020303" pitchFamily="18" charset="0"/>
              </a:rPr>
              <a:t>Harvard style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Appendices</a:t>
            </a:r>
          </a:p>
          <a:p>
            <a:pPr marL="488633" lvl="1" indent="-214313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C00000"/>
                </a:solidFill>
                <a:latin typeface="Georgia" panose="02040502050405020303" pitchFamily="18" charset="0"/>
              </a:rPr>
              <a:t>no program code listing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50D15-A759-4CBE-93A7-E148C037B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79265" y="3111335"/>
            <a:ext cx="2579112" cy="25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3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Cover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01932"/>
            <a:ext cx="6919944" cy="3257827"/>
          </a:xfrm>
        </p:spPr>
        <p:txBody>
          <a:bodyPr>
            <a:normAutofit fontScale="92500" lnSpcReduction="10000"/>
          </a:bodyPr>
          <a:lstStyle/>
          <a:p>
            <a:pPr marL="489204" indent="-3429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350" dirty="0">
                <a:solidFill>
                  <a:prstClr val="black"/>
                </a:solidFill>
                <a:latin typeface="Georgia" panose="02040502050405020303" pitchFamily="18" charset="0"/>
              </a:rPr>
              <a:t>Project Title </a:t>
            </a:r>
          </a:p>
          <a:p>
            <a:pPr marL="489204" indent="-3429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350" dirty="0">
                <a:solidFill>
                  <a:prstClr val="black"/>
                </a:solidFill>
                <a:latin typeface="Georgia" panose="02040502050405020303" pitchFamily="18" charset="0"/>
              </a:rPr>
              <a:t>Your name</a:t>
            </a:r>
          </a:p>
          <a:p>
            <a:pPr marL="489204" indent="-3429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350" dirty="0">
                <a:solidFill>
                  <a:prstClr val="black"/>
                </a:solidFill>
                <a:latin typeface="Georgia" panose="02040502050405020303" pitchFamily="18" charset="0"/>
              </a:rPr>
              <a:t>Supervisor’s name</a:t>
            </a:r>
          </a:p>
          <a:p>
            <a:pPr marL="489204" indent="-3429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350" dirty="0">
                <a:solidFill>
                  <a:prstClr val="black"/>
                </a:solidFill>
                <a:latin typeface="Georgia" panose="02040502050405020303" pitchFamily="18" charset="0"/>
              </a:rPr>
              <a:t>Date </a:t>
            </a:r>
          </a:p>
          <a:p>
            <a:pPr marL="489204" indent="-3429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2350" dirty="0">
                <a:solidFill>
                  <a:prstClr val="black"/>
                </a:solidFill>
                <a:latin typeface="Georgia" panose="02040502050405020303" pitchFamily="18" charset="0"/>
              </a:rPr>
              <a:t>Statement:</a:t>
            </a:r>
          </a:p>
          <a:p>
            <a:pPr marL="489204" indent="-3429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endParaRPr lang="en-GB" sz="235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en-GB" sz="1800" i="1" dirty="0">
                <a:solidFill>
                  <a:prstClr val="black"/>
                </a:solidFill>
              </a:rPr>
              <a:t>This Report is submitted in partial fulfilment of the requirements for the BSc Honours </a:t>
            </a:r>
            <a:r>
              <a:rPr lang="en-GB" sz="1800" i="1" dirty="0">
                <a:solidFill>
                  <a:srgbClr val="C00000"/>
                </a:solidFill>
              </a:rPr>
              <a:t>Computing (or Web Systems Development, or Computer Science)</a:t>
            </a:r>
            <a:r>
              <a:rPr lang="en-GB" sz="1800" i="1" dirty="0">
                <a:solidFill>
                  <a:prstClr val="black"/>
                </a:solidFill>
              </a:rPr>
              <a:t> Degree at Edge Hill University</a:t>
            </a:r>
            <a:endParaRPr lang="en-GB" sz="1800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DF1D6-F0B5-41A6-9357-CE9B669EC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06" y="421115"/>
            <a:ext cx="2820984" cy="395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97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01932"/>
            <a:ext cx="7881653" cy="4096987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en-GB" sz="2200" dirty="0">
                <a:solidFill>
                  <a:prstClr val="black"/>
                </a:solidFill>
                <a:latin typeface="Georgia" panose="02040502050405020303" pitchFamily="18" charset="0"/>
              </a:rPr>
              <a:t>1.1 Introduction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Motivation / Outline of the problem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Background information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Purpose of the project</a:t>
            </a:r>
          </a:p>
          <a:p>
            <a:pPr marL="0" lv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en-GB" sz="2200" dirty="0">
                <a:solidFill>
                  <a:prstClr val="black"/>
                </a:solidFill>
                <a:latin typeface="Georgia" panose="02040502050405020303" pitchFamily="18" charset="0"/>
              </a:rPr>
              <a:t>1.2 Aim and Objectives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i="1" dirty="0">
                <a:solidFill>
                  <a:prstClr val="black"/>
                </a:solidFill>
                <a:latin typeface="Georgia" panose="02040502050405020303" pitchFamily="18" charset="0"/>
              </a:rPr>
              <a:t>Research questions / Hypothesis? </a:t>
            </a:r>
            <a:r>
              <a:rPr lang="en-GB" sz="2000" i="1" dirty="0">
                <a:solidFill>
                  <a:srgbClr val="FF0000"/>
                </a:solidFill>
                <a:latin typeface="Georgia" panose="02040502050405020303" pitchFamily="18" charset="0"/>
              </a:rPr>
              <a:t>If you have any</a:t>
            </a:r>
          </a:p>
          <a:p>
            <a:pPr marL="0" lv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en-GB" sz="2200" dirty="0">
                <a:solidFill>
                  <a:prstClr val="black"/>
                </a:solidFill>
                <a:latin typeface="Georgia" panose="02040502050405020303" pitchFamily="18" charset="0"/>
              </a:rPr>
              <a:t>1.3 Scope</a:t>
            </a:r>
          </a:p>
          <a:p>
            <a:pPr marL="0" lv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en-GB" sz="2200" dirty="0">
                <a:solidFill>
                  <a:prstClr val="black"/>
                </a:solidFill>
                <a:latin typeface="Georgia" panose="02040502050405020303" pitchFamily="18" charset="0"/>
              </a:rPr>
              <a:t>1.4 Methods </a:t>
            </a:r>
          </a:p>
          <a:p>
            <a:pPr marL="0" lv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en-GB" sz="2200" dirty="0">
                <a:solidFill>
                  <a:prstClr val="black"/>
                </a:solidFill>
                <a:latin typeface="Georgia" panose="02040502050405020303" pitchFamily="18" charset="0"/>
              </a:rPr>
              <a:t>1.5 Ethics</a:t>
            </a:r>
          </a:p>
          <a:p>
            <a:pPr marL="0" lv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en-GB" sz="2200" dirty="0">
                <a:solidFill>
                  <a:prstClr val="black"/>
                </a:solidFill>
                <a:latin typeface="Georgia" panose="02040502050405020303" pitchFamily="18" charset="0"/>
              </a:rPr>
              <a:t>1.6 Report Structure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Brief description of each chapter</a:t>
            </a:r>
          </a:p>
          <a:p>
            <a:pPr marL="914400" lvl="2" indent="-2286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1800" i="1" dirty="0">
                <a:solidFill>
                  <a:prstClr val="black"/>
                </a:solidFill>
                <a:latin typeface="Georgia" panose="02040502050405020303" pitchFamily="18" charset="0"/>
              </a:rPr>
              <a:t>This report consists of n chapters and is organised as follows</a:t>
            </a:r>
          </a:p>
          <a:p>
            <a:pPr marL="489204" indent="-3429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endParaRPr lang="en-GB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8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9F46CBE-B8D2-41DA-9E98-CBEAE87E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32509" y="1248356"/>
            <a:ext cx="3693225" cy="43612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Proposal </a:t>
            </a:r>
            <a:r>
              <a:rPr lang="en-GB" sz="1400" i="1" dirty="0"/>
              <a:t>(CIS3161, 2000 words)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Title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1. Background/Lit Review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2. Aims and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3. Methods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4. Project plan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5. Ethics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FDF0-9194-478E-B1DC-CE9B84D6C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281972" y="914399"/>
            <a:ext cx="4446392" cy="5213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Report </a:t>
            </a:r>
            <a:r>
              <a:rPr lang="en-GB" sz="1200" i="1" dirty="0"/>
              <a:t>(CIS3140, 8000 words)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i="1" dirty="0"/>
              <a:t>(example)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rgbClr val="0070C0"/>
                </a:solidFill>
              </a:rPr>
              <a:t>Title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Chapter 1</a:t>
            </a:r>
            <a:r>
              <a:rPr lang="en-GB" sz="1600" dirty="0"/>
              <a:t>: 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/>
              <a:t>  </a:t>
            </a:r>
            <a:r>
              <a:rPr lang="en-GB" sz="2000" dirty="0"/>
              <a:t>-</a:t>
            </a:r>
            <a:r>
              <a:rPr lang="en-GB" sz="1600" dirty="0">
                <a:solidFill>
                  <a:srgbClr val="0070C0"/>
                </a:solidFill>
              </a:rPr>
              <a:t>Background and motivation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/>
              <a:t>  - </a:t>
            </a:r>
            <a:r>
              <a:rPr lang="en-GB" sz="1600" dirty="0">
                <a:solidFill>
                  <a:srgbClr val="0070C0"/>
                </a:solidFill>
              </a:rPr>
              <a:t>Aims and Objectives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/>
              <a:t>  - Scope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/>
              <a:t>  - </a:t>
            </a:r>
            <a:r>
              <a:rPr lang="en-GB" sz="1600" dirty="0">
                <a:solidFill>
                  <a:srgbClr val="0070C0"/>
                </a:solidFill>
              </a:rPr>
              <a:t>Methods used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0070C0"/>
                </a:solidFill>
              </a:rPr>
              <a:t>  - Ethics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/>
              <a:t>  - Structure of the report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Chapter 2</a:t>
            </a:r>
            <a:r>
              <a:rPr lang="en-GB" sz="1600" dirty="0"/>
              <a:t>: </a:t>
            </a:r>
            <a:r>
              <a:rPr lang="en-GB" sz="1600" dirty="0">
                <a:solidFill>
                  <a:srgbClr val="0070C0"/>
                </a:solidFill>
              </a:rPr>
              <a:t>Background/lit review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Chapter 3</a:t>
            </a:r>
            <a:r>
              <a:rPr lang="en-GB" sz="1600" dirty="0"/>
              <a:t>: Problem analysis/requirements/</a:t>
            </a:r>
            <a:r>
              <a:rPr lang="en-GB" sz="1600" dirty="0">
                <a:solidFill>
                  <a:srgbClr val="0070C0"/>
                </a:solidFill>
              </a:rPr>
              <a:t>methodology/research design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Chapter 4</a:t>
            </a:r>
            <a:r>
              <a:rPr lang="en-GB" sz="1600" dirty="0"/>
              <a:t>: Development/experiments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Chapter 5</a:t>
            </a:r>
            <a:r>
              <a:rPr lang="en-GB" sz="1600" dirty="0"/>
              <a:t>: Evaluation/testing/ data interpretation and recommendation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Chapter 6</a:t>
            </a:r>
            <a:r>
              <a:rPr lang="en-GB" sz="1600" dirty="0"/>
              <a:t>: Conclusions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 - Critical evaluation of the process/ choices made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 - Future work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Appendices </a:t>
            </a:r>
          </a:p>
        </p:txBody>
      </p:sp>
      <p:sp>
        <p:nvSpPr>
          <p:cNvPr id="4" name="Right Arrow 12">
            <a:extLst>
              <a:ext uri="{FF2B5EF4-FFF2-40B4-BE49-F238E27FC236}">
                <a16:creationId xmlns:a16="http://schemas.microsoft.com/office/drawing/2014/main" id="{9741E901-9B94-494E-8B72-A5679AD6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3392" y="3198935"/>
            <a:ext cx="488580" cy="4601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699C4-91CE-4899-ADAA-145DB009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6997" y="201881"/>
            <a:ext cx="4031672" cy="712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/>
              <a:t>Those in </a:t>
            </a:r>
            <a:r>
              <a:rPr lang="en-GB" b="1" i="1" dirty="0">
                <a:solidFill>
                  <a:srgbClr val="0070C0"/>
                </a:solidFill>
              </a:rPr>
              <a:t>Blue</a:t>
            </a:r>
            <a:r>
              <a:rPr lang="en-GB" i="1" dirty="0"/>
              <a:t> can be re-used from the proposal/interim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239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Recommended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01932"/>
            <a:ext cx="7881653" cy="4096987"/>
          </a:xfrm>
        </p:spPr>
        <p:txBody>
          <a:bodyPr>
            <a:normAutofit/>
          </a:bodyPr>
          <a:lstStyle/>
          <a:p>
            <a:pPr marL="274320" lvl="0" indent="-27432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200" b="1" dirty="0">
                <a:solidFill>
                  <a:prstClr val="black"/>
                </a:solidFill>
                <a:latin typeface="Georgia" panose="02040502050405020303" pitchFamily="18" charset="0"/>
              </a:rPr>
              <a:t>Chapter 2</a:t>
            </a:r>
            <a:r>
              <a:rPr lang="en-GB" sz="2200" dirty="0">
                <a:solidFill>
                  <a:prstClr val="black"/>
                </a:solidFill>
                <a:latin typeface="Georgia" panose="02040502050405020303" pitchFamily="18" charset="0"/>
              </a:rPr>
              <a:t>: Background and Literature Review/Related work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Background work to your project</a:t>
            </a:r>
          </a:p>
          <a:p>
            <a:pPr marL="914400" lvl="2" indent="-2286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1900" i="1" dirty="0">
                <a:solidFill>
                  <a:prstClr val="black"/>
                </a:solidFill>
                <a:latin typeface="Georgia" panose="02040502050405020303" pitchFamily="18" charset="0"/>
              </a:rPr>
              <a:t>Project topic, main concepts and definitions, previous work…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Lit Review / Related work</a:t>
            </a:r>
          </a:p>
          <a:p>
            <a:pPr marL="914400" lvl="2" indent="-2286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1900" dirty="0">
                <a:solidFill>
                  <a:prstClr val="black"/>
                </a:solidFill>
                <a:latin typeface="Georgia" panose="02040502050405020303" pitchFamily="18" charset="0"/>
              </a:rPr>
              <a:t>Critical evaluation of other similar or related work</a:t>
            </a:r>
          </a:p>
          <a:p>
            <a:pPr marL="1280160" lvl="3" indent="-2286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1700" i="1" dirty="0">
                <a:solidFill>
                  <a:prstClr val="black"/>
                </a:solidFill>
                <a:latin typeface="Georgia" panose="02040502050405020303" pitchFamily="18" charset="0"/>
              </a:rPr>
              <a:t>Research or technical publications related to your work</a:t>
            </a:r>
          </a:p>
          <a:p>
            <a:pPr marL="1280160" lvl="3" indent="-2286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1700" i="1" dirty="0">
                <a:solidFill>
                  <a:prstClr val="black"/>
                </a:solidFill>
                <a:latin typeface="Georgia" panose="02040502050405020303" pitchFamily="18" charset="0"/>
              </a:rPr>
              <a:t>Discussions on /evaluation of similar software, applications/systems/frameworks/protocols/algorithms 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Avoid unjustified/personal opinions</a:t>
            </a:r>
          </a:p>
          <a:p>
            <a:pPr marL="914400" lvl="2" indent="-2286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1900" dirty="0">
                <a:solidFill>
                  <a:srgbClr val="FF0000"/>
                </a:solidFill>
                <a:latin typeface="Georgia" panose="02040502050405020303" pitchFamily="18" charset="0"/>
              </a:rPr>
              <a:t>All opinion statements should be based on accepted facts that are referenced </a:t>
            </a:r>
          </a:p>
          <a:p>
            <a:pPr marL="489204" indent="-3429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endParaRPr lang="en-GB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5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01932"/>
            <a:ext cx="7881653" cy="4096987"/>
          </a:xfrm>
        </p:spPr>
        <p:txBody>
          <a:bodyPr>
            <a:normAutofit/>
          </a:bodyPr>
          <a:lstStyle/>
          <a:p>
            <a:pPr marL="274320" lvl="0" indent="-27432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200" dirty="0">
                <a:solidFill>
                  <a:srgbClr val="FF0000"/>
                </a:solidFill>
                <a:latin typeface="Georgia" panose="02040502050405020303" pitchFamily="18" charset="0"/>
              </a:rPr>
              <a:t>Is Not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A report listing all the papers and books you have read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Describing/summarising the content of each paper/article</a:t>
            </a:r>
          </a:p>
          <a:p>
            <a:pPr marL="274320" lvl="0" indent="-27432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200" dirty="0">
                <a:solidFill>
                  <a:srgbClr val="0070C0"/>
                </a:solidFill>
                <a:latin typeface="Georgia" panose="02040502050405020303" pitchFamily="18" charset="0"/>
              </a:rPr>
              <a:t>It must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Be organised around concepts/themes within the field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Critically evaluate past and current related research/work</a:t>
            </a:r>
          </a:p>
          <a:p>
            <a:pPr marL="640080" lvl="1" indent="-27432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000" dirty="0">
                <a:solidFill>
                  <a:prstClr val="black"/>
                </a:solidFill>
                <a:latin typeface="Georgia" panose="02040502050405020303" pitchFamily="18" charset="0"/>
              </a:rPr>
              <a:t>Position your project within a wider context</a:t>
            </a:r>
          </a:p>
          <a:p>
            <a:pPr marL="489204" indent="-342900" defTabSz="9144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Wingdings" panose="05000000000000000000" pitchFamily="2" charset="2"/>
              <a:buChar char="§"/>
            </a:pPr>
            <a:endParaRPr lang="en-GB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107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Office PowerPoint</Application>
  <PresentationFormat>On-screen Show (4:3)</PresentationFormat>
  <Paragraphs>185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Brush Script MT</vt:lpstr>
      <vt:lpstr>Calibri</vt:lpstr>
      <vt:lpstr>Franklin Gothic Book</vt:lpstr>
      <vt:lpstr>Georgia</vt:lpstr>
      <vt:lpstr>Wingdings</vt:lpstr>
      <vt:lpstr>1_RetrospectVTI</vt:lpstr>
      <vt:lpstr>CIS3140 R&amp;D Project     </vt:lpstr>
      <vt:lpstr>Assessment information</vt:lpstr>
      <vt:lpstr>CW2 – Practical Assignment </vt:lpstr>
      <vt:lpstr>Project Report Content</vt:lpstr>
      <vt:lpstr>Cover Page</vt:lpstr>
      <vt:lpstr>Chapter 1: Introduction</vt:lpstr>
      <vt:lpstr>PowerPoint Presentation</vt:lpstr>
      <vt:lpstr>Recommended content</vt:lpstr>
      <vt:lpstr>Literature Review </vt:lpstr>
      <vt:lpstr>Writing Lit review</vt:lpstr>
      <vt:lpstr>Suggested content</vt:lpstr>
      <vt:lpstr>Suggested content</vt:lpstr>
      <vt:lpstr>Suggested content</vt:lpstr>
      <vt:lpstr>Suggested content</vt:lpstr>
      <vt:lpstr>Chapter n (last): Conclusions</vt:lpstr>
      <vt:lpstr>The rest</vt:lpstr>
      <vt:lpstr>Tips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2020-09-16T15:49:49Z</dcterms:created>
  <dcterms:modified xsi:type="dcterms:W3CDTF">2022-03-02T15:08:05Z</dcterms:modified>
</cp:coreProperties>
</file>