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notesSlides/notesSlide1.xml" ContentType="application/vnd.openxmlformats-officedocument.presentationml.notesSl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notesSlides/notesSlide2.xml" ContentType="application/vnd.openxmlformats-officedocument.presentationml.notesSlide+xml"/>
  <Override PartName="/ppt/theme/themeOverride25.xml" ContentType="application/vnd.openxmlformats-officedocument.themeOverride+xml"/>
  <Override PartName="/ppt/theme/themeOverride26.xml" ContentType="application/vnd.openxmlformats-officedocument.themeOverride+xml"/>
  <Override PartName="/ppt/notesSlides/notesSlide3.xml" ContentType="application/vnd.openxmlformats-officedocument.presentationml.notesSl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theme/themeOverride44.xml" ContentType="application/vnd.openxmlformats-officedocument.themeOverride+xml"/>
  <Override PartName="/ppt/theme/themeOverride45.xml" ContentType="application/vnd.openxmlformats-officedocument.themeOverride+xml"/>
  <Override PartName="/ppt/theme/themeOverride46.xml" ContentType="application/vnd.openxmlformats-officedocument.themeOverride+xml"/>
  <Override PartName="/ppt/theme/themeOverride47.xml" ContentType="application/vnd.openxmlformats-officedocument.themeOverride+xml"/>
  <Override PartName="/ppt/theme/themeOverride48.xml" ContentType="application/vnd.openxmlformats-officedocument.themeOverride+xml"/>
  <Override PartName="/ppt/theme/themeOverride49.xml" ContentType="application/vnd.openxmlformats-officedocument.themeOverride+xml"/>
  <Override PartName="/ppt/theme/themeOverride50.xml" ContentType="application/vnd.openxmlformats-officedocument.themeOverride+xml"/>
  <Override PartName="/ppt/theme/themeOverride51.xml" ContentType="application/vnd.openxmlformats-officedocument.themeOverride+xml"/>
  <Override PartName="/ppt/theme/themeOverride52.xml" ContentType="application/vnd.openxmlformats-officedocument.themeOverride+xml"/>
  <Override PartName="/ppt/theme/themeOverride53.xml" ContentType="application/vnd.openxmlformats-officedocument.themeOverride+xml"/>
  <Override PartName="/ppt/theme/themeOverride54.xml" ContentType="application/vnd.openxmlformats-officedocument.themeOverride+xml"/>
  <Override PartName="/ppt/theme/themeOverride55.xml" ContentType="application/vnd.openxmlformats-officedocument.themeOverride+xml"/>
  <Override PartName="/ppt/theme/themeOverride56.xml" ContentType="application/vnd.openxmlformats-officedocument.themeOverride+xml"/>
  <Override PartName="/ppt/theme/themeOverride57.xml" ContentType="application/vnd.openxmlformats-officedocument.themeOverride+xml"/>
  <Override PartName="/ppt/theme/themeOverride58.xml" ContentType="application/vnd.openxmlformats-officedocument.themeOverride+xml"/>
  <Override PartName="/ppt/theme/themeOverride59.xml" ContentType="application/vnd.openxmlformats-officedocument.themeOverride+xml"/>
  <Override PartName="/ppt/theme/themeOverride60.xml" ContentType="application/vnd.openxmlformats-officedocument.themeOverride+xml"/>
  <Override PartName="/ppt/theme/themeOverride61.xml" ContentType="application/vnd.openxmlformats-officedocument.themeOverride+xml"/>
  <Override PartName="/ppt/theme/themeOverride62.xml" ContentType="application/vnd.openxmlformats-officedocument.themeOverride+xml"/>
  <Override PartName="/ppt/theme/themeOverride63.xml" ContentType="application/vnd.openxmlformats-officedocument.themeOverride+xml"/>
  <Override PartName="/ppt/theme/themeOverride64.xml" ContentType="application/vnd.openxmlformats-officedocument.themeOverride+xml"/>
  <Override PartName="/ppt/theme/themeOverride65.xml" ContentType="application/vnd.openxmlformats-officedocument.themeOverride+xml"/>
  <Override PartName="/ppt/theme/themeOverride66.xml" ContentType="application/vnd.openxmlformats-officedocument.themeOverride+xml"/>
  <Override PartName="/ppt/theme/themeOverride67.xml" ContentType="application/vnd.openxmlformats-officedocument.themeOverride+xml"/>
  <Override PartName="/ppt/theme/themeOverride68.xml" ContentType="application/vnd.openxmlformats-officedocument.themeOverride+xml"/>
  <Override PartName="/ppt/theme/themeOverride69.xml" ContentType="application/vnd.openxmlformats-officedocument.themeOverride+xml"/>
  <Override PartName="/ppt/theme/themeOverride70.xml" ContentType="application/vnd.openxmlformats-officedocument.themeOverride+xml"/>
  <Override PartName="/ppt/theme/themeOverride71.xml" ContentType="application/vnd.openxmlformats-officedocument.themeOverride+xml"/>
  <Override PartName="/ppt/theme/themeOverride72.xml" ContentType="application/vnd.openxmlformats-officedocument.themeOverride+xml"/>
  <Override PartName="/ppt/theme/themeOverride73.xml" ContentType="application/vnd.openxmlformats-officedocument.themeOverride+xml"/>
  <Override PartName="/ppt/theme/themeOverride74.xml" ContentType="application/vnd.openxmlformats-officedocument.themeOverride+xml"/>
  <Override PartName="/ppt/theme/themeOverride75.xml" ContentType="application/vnd.openxmlformats-officedocument.themeOverride+xml"/>
  <Override PartName="/ppt/theme/themeOverride76.xml" ContentType="application/vnd.openxmlformats-officedocument.themeOverride+xml"/>
  <Override PartName="/ppt/theme/themeOverride77.xml" ContentType="application/vnd.openxmlformats-officedocument.themeOverride+xml"/>
  <Override PartName="/ppt/theme/themeOverride78.xml" ContentType="application/vnd.openxmlformats-officedocument.themeOverride+xml"/>
  <Override PartName="/ppt/theme/themeOverride79.xml" ContentType="application/vnd.openxmlformats-officedocument.themeOverride+xml"/>
  <Override PartName="/ppt/theme/themeOverride80.xml" ContentType="application/vnd.openxmlformats-officedocument.themeOverride+xml"/>
  <Override PartName="/ppt/theme/themeOverride81.xml" ContentType="application/vnd.openxmlformats-officedocument.themeOverride+xml"/>
  <Override PartName="/ppt/theme/themeOverride82.xml" ContentType="application/vnd.openxmlformats-officedocument.themeOverride+xml"/>
  <Override PartName="/ppt/theme/themeOverride83.xml" ContentType="application/vnd.openxmlformats-officedocument.themeOverride+xml"/>
  <Override PartName="/ppt/theme/themeOverride84.xml" ContentType="application/vnd.openxmlformats-officedocument.themeOverride+xml"/>
  <Override PartName="/ppt/theme/themeOverride85.xml" ContentType="application/vnd.openxmlformats-officedocument.themeOverride+xml"/>
  <Override PartName="/ppt/theme/themeOverride86.xml" ContentType="application/vnd.openxmlformats-officedocument.themeOverride+xml"/>
  <Override PartName="/ppt/theme/themeOverride87.xml" ContentType="application/vnd.openxmlformats-officedocument.themeOverride+xml"/>
  <Override PartName="/ppt/theme/themeOverride88.xml" ContentType="application/vnd.openxmlformats-officedocument.themeOverride+xml"/>
  <Override PartName="/ppt/theme/themeOverride89.xml" ContentType="application/vnd.openxmlformats-officedocument.themeOverride+xml"/>
  <Override PartName="/ppt/theme/themeOverride90.xml" ContentType="application/vnd.openxmlformats-officedocument.themeOverride+xml"/>
  <Override PartName="/ppt/theme/themeOverride91.xml" ContentType="application/vnd.openxmlformats-officedocument.themeOverride+xml"/>
  <Override PartName="/ppt/theme/themeOverride92.xml" ContentType="application/vnd.openxmlformats-officedocument.themeOverride+xml"/>
  <Override PartName="/ppt/theme/themeOverride93.xml" ContentType="application/vnd.openxmlformats-officedocument.themeOverride+xml"/>
  <Override PartName="/ppt/theme/themeOverride94.xml" ContentType="application/vnd.openxmlformats-officedocument.themeOverride+xml"/>
  <Override PartName="/ppt/theme/themeOverride95.xml" ContentType="application/vnd.openxmlformats-officedocument.themeOverride+xml"/>
  <Override PartName="/ppt/theme/themeOverride96.xml" ContentType="application/vnd.openxmlformats-officedocument.themeOverride+xml"/>
  <Override PartName="/ppt/theme/themeOverride97.xml" ContentType="application/vnd.openxmlformats-officedocument.themeOverride+xml"/>
  <Override PartName="/ppt/theme/themeOverride98.xml" ContentType="application/vnd.openxmlformats-officedocument.themeOverride+xml"/>
  <Override PartName="/ppt/theme/themeOverride99.xml" ContentType="application/vnd.openxmlformats-officedocument.themeOverride+xml"/>
  <Override PartName="/ppt/theme/themeOverride100.xml" ContentType="application/vnd.openxmlformats-officedocument.themeOverride+xml"/>
  <Override PartName="/ppt/theme/themeOverride101.xml" ContentType="application/vnd.openxmlformats-officedocument.themeOverride+xml"/>
  <Override PartName="/ppt/theme/themeOverride102.xml" ContentType="application/vnd.openxmlformats-officedocument.themeOverride+xml"/>
  <Override PartName="/ppt/theme/themeOverride103.xml" ContentType="application/vnd.openxmlformats-officedocument.themeOverride+xml"/>
  <Override PartName="/ppt/theme/themeOverride104.xml" ContentType="application/vnd.openxmlformats-officedocument.themeOverride+xml"/>
  <Override PartName="/ppt/theme/themeOverride105.xml" ContentType="application/vnd.openxmlformats-officedocument.themeOverride+xml"/>
  <Override PartName="/ppt/theme/themeOverride106.xml" ContentType="application/vnd.openxmlformats-officedocument.themeOverride+xml"/>
  <Override PartName="/ppt/theme/themeOverride107.xml" ContentType="application/vnd.openxmlformats-officedocument.themeOverride+xml"/>
  <Override PartName="/ppt/theme/themeOverride108.xml" ContentType="application/vnd.openxmlformats-officedocument.themeOverride+xml"/>
  <Override PartName="/ppt/theme/themeOverride109.xml" ContentType="application/vnd.openxmlformats-officedocument.themeOverride+xml"/>
  <Override PartName="/ppt/theme/themeOverride110.xml" ContentType="application/vnd.openxmlformats-officedocument.themeOverride+xml"/>
  <Override PartName="/ppt/theme/themeOverride111.xml" ContentType="application/vnd.openxmlformats-officedocument.themeOverride+xml"/>
  <Override PartName="/ppt/notesSlides/notesSlide4.xml" ContentType="application/vnd.openxmlformats-officedocument.presentationml.notesSlide+xml"/>
  <Override PartName="/ppt/theme/themeOverride112.xml" ContentType="application/vnd.openxmlformats-officedocument.themeOverride+xml"/>
  <Override PartName="/ppt/theme/themeOverride113.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118"/>
  </p:notesMasterIdLst>
  <p:sldIdLst>
    <p:sldId id="256" r:id="rId5"/>
    <p:sldId id="658" r:id="rId6"/>
    <p:sldId id="660" r:id="rId7"/>
    <p:sldId id="657" r:id="rId8"/>
    <p:sldId id="258" r:id="rId9"/>
    <p:sldId id="259" r:id="rId10"/>
    <p:sldId id="260" r:id="rId11"/>
    <p:sldId id="261" r:id="rId12"/>
    <p:sldId id="262" r:id="rId13"/>
    <p:sldId id="263" r:id="rId14"/>
    <p:sldId id="264" r:id="rId15"/>
    <p:sldId id="265" r:id="rId16"/>
    <p:sldId id="266" r:id="rId17"/>
    <p:sldId id="267" r:id="rId18"/>
    <p:sldId id="269" r:id="rId19"/>
    <p:sldId id="270" r:id="rId20"/>
    <p:sldId id="271" r:id="rId21"/>
    <p:sldId id="272" r:id="rId22"/>
    <p:sldId id="362" r:id="rId23"/>
    <p:sldId id="363" r:id="rId24"/>
    <p:sldId id="364" r:id="rId25"/>
    <p:sldId id="365" r:id="rId26"/>
    <p:sldId id="366" r:id="rId27"/>
    <p:sldId id="273" r:id="rId28"/>
    <p:sldId id="370" r:id="rId29"/>
    <p:sldId id="274" r:id="rId30"/>
    <p:sldId id="275" r:id="rId31"/>
    <p:sldId id="371" r:id="rId32"/>
    <p:sldId id="372" r:id="rId33"/>
    <p:sldId id="386" r:id="rId34"/>
    <p:sldId id="373" r:id="rId35"/>
    <p:sldId id="387" r:id="rId36"/>
    <p:sldId id="388" r:id="rId37"/>
    <p:sldId id="374" r:id="rId38"/>
    <p:sldId id="375" r:id="rId39"/>
    <p:sldId id="376" r:id="rId40"/>
    <p:sldId id="377" r:id="rId41"/>
    <p:sldId id="378" r:id="rId42"/>
    <p:sldId id="379" r:id="rId43"/>
    <p:sldId id="380" r:id="rId44"/>
    <p:sldId id="381" r:id="rId45"/>
    <p:sldId id="382" r:id="rId46"/>
    <p:sldId id="383" r:id="rId47"/>
    <p:sldId id="384" r:id="rId48"/>
    <p:sldId id="385" r:id="rId49"/>
    <p:sldId id="389" r:id="rId50"/>
    <p:sldId id="281" r:id="rId51"/>
    <p:sldId id="282" r:id="rId52"/>
    <p:sldId id="283" r:id="rId53"/>
    <p:sldId id="284" r:id="rId54"/>
    <p:sldId id="285" r:id="rId55"/>
    <p:sldId id="286" r:id="rId56"/>
    <p:sldId id="287" r:id="rId57"/>
    <p:sldId id="288" r:id="rId58"/>
    <p:sldId id="289" r:id="rId59"/>
    <p:sldId id="290" r:id="rId60"/>
    <p:sldId id="291" r:id="rId61"/>
    <p:sldId id="292" r:id="rId62"/>
    <p:sldId id="293" r:id="rId63"/>
    <p:sldId id="294" r:id="rId64"/>
    <p:sldId id="295" r:id="rId65"/>
    <p:sldId id="296" r:id="rId66"/>
    <p:sldId id="305" r:id="rId67"/>
    <p:sldId id="304" r:id="rId68"/>
    <p:sldId id="303" r:id="rId69"/>
    <p:sldId id="306" r:id="rId70"/>
    <p:sldId id="297" r:id="rId71"/>
    <p:sldId id="298" r:id="rId72"/>
    <p:sldId id="299" r:id="rId73"/>
    <p:sldId id="300" r:id="rId74"/>
    <p:sldId id="301" r:id="rId75"/>
    <p:sldId id="302" r:id="rId76"/>
    <p:sldId id="318" r:id="rId77"/>
    <p:sldId id="319" r:id="rId78"/>
    <p:sldId id="320" r:id="rId79"/>
    <p:sldId id="321" r:id="rId80"/>
    <p:sldId id="322" r:id="rId81"/>
    <p:sldId id="323" r:id="rId82"/>
    <p:sldId id="324" r:id="rId83"/>
    <p:sldId id="325" r:id="rId84"/>
    <p:sldId id="359" r:id="rId85"/>
    <p:sldId id="327" r:id="rId86"/>
    <p:sldId id="328" r:id="rId87"/>
    <p:sldId id="329" r:id="rId88"/>
    <p:sldId id="330" r:id="rId89"/>
    <p:sldId id="331" r:id="rId90"/>
    <p:sldId id="332" r:id="rId91"/>
    <p:sldId id="333" r:id="rId92"/>
    <p:sldId id="334" r:id="rId93"/>
    <p:sldId id="335" r:id="rId94"/>
    <p:sldId id="336" r:id="rId95"/>
    <p:sldId id="337" r:id="rId96"/>
    <p:sldId id="338" r:id="rId97"/>
    <p:sldId id="339" r:id="rId98"/>
    <p:sldId id="340" r:id="rId99"/>
    <p:sldId id="341" r:id="rId100"/>
    <p:sldId id="342" r:id="rId101"/>
    <p:sldId id="343" r:id="rId102"/>
    <p:sldId id="344" r:id="rId103"/>
    <p:sldId id="345" r:id="rId104"/>
    <p:sldId id="346" r:id="rId105"/>
    <p:sldId id="347" r:id="rId106"/>
    <p:sldId id="348" r:id="rId107"/>
    <p:sldId id="349" r:id="rId108"/>
    <p:sldId id="350" r:id="rId109"/>
    <p:sldId id="351" r:id="rId110"/>
    <p:sldId id="352" r:id="rId111"/>
    <p:sldId id="353" r:id="rId112"/>
    <p:sldId id="354" r:id="rId113"/>
    <p:sldId id="355" r:id="rId114"/>
    <p:sldId id="356" r:id="rId115"/>
    <p:sldId id="357" r:id="rId116"/>
    <p:sldId id="358" r:id="rId11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E0F54D-8123-461B-A425-6A9DFB12385F}" v="2" dt="2021-09-17T04:12:24.502"/>
    <p1510:client id="{F28C68C0-BC94-4F94-8BF4-47F06A2C728F}" v="3" dt="2021-09-16T06:33:12.21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microsoft.com/office/2016/11/relationships/changesInfo" Target="changesInfos/changesInfo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notesMaster" Target="notesMasters/notesMaster1.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microsoft.com/office/2015/10/relationships/revisionInfo" Target="revisionInfo.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presProps" Target="presProps.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theme" Target="theme/theme1.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 VISNU PAWAN" userId="S::201910101460@presidencyuniversity.in::08842365-8195-4e06-9bd9-311e3e08f73d" providerId="AD" clId="Web-{F28C68C0-BC94-4F94-8BF4-47F06A2C728F}"/>
    <pc:docChg chg="addSld modSld">
      <pc:chgData name="P VISNU PAWAN" userId="S::201910101460@presidencyuniversity.in::08842365-8195-4e06-9bd9-311e3e08f73d" providerId="AD" clId="Web-{F28C68C0-BC94-4F94-8BF4-47F06A2C728F}" dt="2021-09-16T06:33:12.216" v="2"/>
      <pc:docMkLst>
        <pc:docMk/>
      </pc:docMkLst>
      <pc:sldChg chg="modSp">
        <pc:chgData name="P VISNU PAWAN" userId="S::201910101460@presidencyuniversity.in::08842365-8195-4e06-9bd9-311e3e08f73d" providerId="AD" clId="Web-{F28C68C0-BC94-4F94-8BF4-47F06A2C728F}" dt="2021-09-16T06:31:52.679" v="1" actId="1076"/>
        <pc:sldMkLst>
          <pc:docMk/>
          <pc:sldMk cId="0" sldId="293"/>
        </pc:sldMkLst>
        <pc:spChg chg="mod">
          <ac:chgData name="P VISNU PAWAN" userId="S::201910101460@presidencyuniversity.in::08842365-8195-4e06-9bd9-311e3e08f73d" providerId="AD" clId="Web-{F28C68C0-BC94-4F94-8BF4-47F06A2C728F}" dt="2021-09-16T06:31:52.679" v="1" actId="1076"/>
          <ac:spMkLst>
            <pc:docMk/>
            <pc:sldMk cId="0" sldId="293"/>
            <ac:spMk id="2" creationId="{00000000-0000-0000-0000-000000000000}"/>
          </ac:spMkLst>
        </pc:spChg>
      </pc:sldChg>
      <pc:sldChg chg="new">
        <pc:chgData name="P VISNU PAWAN" userId="S::201910101460@presidencyuniversity.in::08842365-8195-4e06-9bd9-311e3e08f73d" providerId="AD" clId="Web-{F28C68C0-BC94-4F94-8BF4-47F06A2C728F}" dt="2021-09-16T06:33:12.216" v="2"/>
        <pc:sldMkLst>
          <pc:docMk/>
          <pc:sldMk cId="629193437" sldId="661"/>
        </pc:sldMkLst>
      </pc:sldChg>
    </pc:docChg>
  </pc:docChgLst>
  <pc:docChgLst>
    <pc:chgData name="P VISNU PAWAN" userId="S::201910101460@presidencyuniversity.in::08842365-8195-4e06-9bd9-311e3e08f73d" providerId="AD" clId="Web-{71E0F54D-8123-461B-A425-6A9DFB12385F}"/>
    <pc:docChg chg="delSld sldOrd">
      <pc:chgData name="P VISNU PAWAN" userId="S::201910101460@presidencyuniversity.in::08842365-8195-4e06-9bd9-311e3e08f73d" providerId="AD" clId="Web-{71E0F54D-8123-461B-A425-6A9DFB12385F}" dt="2021-09-17T04:12:24.502" v="1"/>
      <pc:docMkLst>
        <pc:docMk/>
      </pc:docMkLst>
      <pc:sldChg chg="del ord">
        <pc:chgData name="P VISNU PAWAN" userId="S::201910101460@presidencyuniversity.in::08842365-8195-4e06-9bd9-311e3e08f73d" providerId="AD" clId="Web-{71E0F54D-8123-461B-A425-6A9DFB12385F}" dt="2021-09-17T04:12:24.502" v="1"/>
        <pc:sldMkLst>
          <pc:docMk/>
          <pc:sldMk cId="629193437" sldId="6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C4CE9D12-10F2-4946-8000-9FD732E4BB29}" type="datetimeFigureOut">
              <a:rPr lang="en-IN" smtClean="0"/>
              <a:t>16-09-2021</a:t>
            </a:fld>
            <a:endParaRPr lang="en-IN"/>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4842296B-B9DE-4380-94E9-0019CAD3C638}" type="slidenum">
              <a:rPr lang="en-IN" smtClean="0"/>
              <a:t>‹#›</a:t>
            </a:fld>
            <a:endParaRPr lang="en-IN"/>
          </a:p>
        </p:txBody>
      </p:sp>
    </p:spTree>
    <p:extLst>
      <p:ext uri="{BB962C8B-B14F-4D97-AF65-F5344CB8AC3E}">
        <p14:creationId xmlns:p14="http://schemas.microsoft.com/office/powerpoint/2010/main" val="1638515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Polynomial vs. Non-deterministic polynomial time </a:t>
            </a:r>
            <a:endParaRPr lang="en-IN"/>
          </a:p>
        </p:txBody>
      </p:sp>
      <p:sp>
        <p:nvSpPr>
          <p:cNvPr id="4" name="Slide Number Placeholder 3"/>
          <p:cNvSpPr>
            <a:spLocks noGrp="1"/>
          </p:cNvSpPr>
          <p:nvPr>
            <p:ph type="sldNum" sz="quarter" idx="10"/>
          </p:nvPr>
        </p:nvSpPr>
        <p:spPr/>
        <p:txBody>
          <a:bodyPr/>
          <a:lstStyle/>
          <a:p>
            <a:fld id="{4842296B-B9DE-4380-94E9-0019CAD3C638}" type="slidenum">
              <a:rPr lang="en-IN" smtClean="0"/>
              <a:t>16</a:t>
            </a:fld>
            <a:endParaRPr lang="en-IN"/>
          </a:p>
        </p:txBody>
      </p:sp>
    </p:spTree>
    <p:extLst>
      <p:ext uri="{BB962C8B-B14F-4D97-AF65-F5344CB8AC3E}">
        <p14:creationId xmlns:p14="http://schemas.microsoft.com/office/powerpoint/2010/main" val="630771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Google duplex</a:t>
            </a:r>
            <a:r>
              <a:rPr lang="en-US" baseline="0"/>
              <a:t> is a AI chat agent that can carry out specific verbal tasks like making an appointment or reservation…it is built using a RNN and </a:t>
            </a:r>
            <a:r>
              <a:rPr lang="en-US" baseline="0" err="1"/>
              <a:t>Tensorflow</a:t>
            </a:r>
            <a:endParaRPr lang="en-IN"/>
          </a:p>
        </p:txBody>
      </p:sp>
      <p:sp>
        <p:nvSpPr>
          <p:cNvPr id="4" name="Slide Number Placeholder 3"/>
          <p:cNvSpPr>
            <a:spLocks noGrp="1"/>
          </p:cNvSpPr>
          <p:nvPr>
            <p:ph type="sldNum" sz="quarter" idx="10"/>
          </p:nvPr>
        </p:nvSpPr>
        <p:spPr/>
        <p:txBody>
          <a:bodyPr/>
          <a:lstStyle/>
          <a:p>
            <a:fld id="{4842296B-B9DE-4380-94E9-0019CAD3C638}" type="slidenum">
              <a:rPr lang="en-IN" smtClean="0"/>
              <a:t>24</a:t>
            </a:fld>
            <a:endParaRPr lang="en-IN"/>
          </a:p>
        </p:txBody>
      </p:sp>
    </p:spTree>
    <p:extLst>
      <p:ext uri="{BB962C8B-B14F-4D97-AF65-F5344CB8AC3E}">
        <p14:creationId xmlns:p14="http://schemas.microsoft.com/office/powerpoint/2010/main" val="2110854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Tay</a:t>
            </a:r>
            <a:r>
              <a:rPr lang="en-US"/>
              <a:t> was</a:t>
            </a:r>
            <a:r>
              <a:rPr lang="en-US" baseline="0"/>
              <a:t> an AI chatter bot originally released by Microsoft via Twitter on March 23, 2016. It caused subsequent controversy when the bot began to post inflammatory and offensive tweets through its twitter account, forcing MS to shut down the service only 16 </a:t>
            </a:r>
            <a:r>
              <a:rPr lang="en-US" baseline="0" err="1"/>
              <a:t>hrs</a:t>
            </a:r>
            <a:r>
              <a:rPr lang="en-US" baseline="0"/>
              <a:t> after its launch</a:t>
            </a:r>
            <a:endParaRPr lang="en-US"/>
          </a:p>
          <a:p>
            <a:endParaRPr lang="en-US"/>
          </a:p>
          <a:p>
            <a:r>
              <a:rPr lang="en-US"/>
              <a:t>COMPAS</a:t>
            </a:r>
            <a:r>
              <a:rPr lang="en-US" baseline="0"/>
              <a:t> is a case management and decision support tool developed and owned by </a:t>
            </a:r>
            <a:r>
              <a:rPr lang="en-US" baseline="0" err="1"/>
              <a:t>Northpointe</a:t>
            </a:r>
            <a:r>
              <a:rPr lang="en-US" baseline="0"/>
              <a:t>, used by U.S. courts to assess the likelihood of a defendant becoming a recidivist (recurring offender)</a:t>
            </a:r>
            <a:endParaRPr lang="en-IN"/>
          </a:p>
        </p:txBody>
      </p:sp>
      <p:sp>
        <p:nvSpPr>
          <p:cNvPr id="4" name="Slide Number Placeholder 3"/>
          <p:cNvSpPr>
            <a:spLocks noGrp="1"/>
          </p:cNvSpPr>
          <p:nvPr>
            <p:ph type="sldNum" sz="quarter" idx="10"/>
          </p:nvPr>
        </p:nvSpPr>
        <p:spPr/>
        <p:txBody>
          <a:bodyPr/>
          <a:lstStyle/>
          <a:p>
            <a:fld id="{4842296B-B9DE-4380-94E9-0019CAD3C638}" type="slidenum">
              <a:rPr lang="en-IN" smtClean="0"/>
              <a:t>26</a:t>
            </a:fld>
            <a:endParaRPr lang="en-IN"/>
          </a:p>
        </p:txBody>
      </p:sp>
    </p:spTree>
    <p:extLst>
      <p:ext uri="{BB962C8B-B14F-4D97-AF65-F5344CB8AC3E}">
        <p14:creationId xmlns:p14="http://schemas.microsoft.com/office/powerpoint/2010/main" val="201738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842296B-B9DE-4380-94E9-0019CAD3C638}" type="slidenum">
              <a:rPr lang="en-IN" smtClean="0"/>
              <a:t>112</a:t>
            </a:fld>
            <a:endParaRPr lang="en-IN"/>
          </a:p>
        </p:txBody>
      </p:sp>
    </p:spTree>
    <p:extLst>
      <p:ext uri="{BB962C8B-B14F-4D97-AF65-F5344CB8AC3E}">
        <p14:creationId xmlns:p14="http://schemas.microsoft.com/office/powerpoint/2010/main" val="3126320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96237"/>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C3920C3E-FB77-42A6-AFFD-F19A4EB62DD8}" type="datetime1">
              <a:rPr lang="en-US"/>
              <a:pPr>
                <a:defRPr/>
              </a:pPr>
              <a:t>9/16/2021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7085013" y="6381750"/>
            <a:ext cx="2057400" cy="365125"/>
          </a:xfrm>
        </p:spPr>
        <p:txBody>
          <a:bodyPr/>
          <a:lstStyle>
            <a:lvl1pPr>
              <a:defRPr sz="1600" b="1">
                <a:solidFill>
                  <a:schemeClr val="bg1"/>
                </a:solidFill>
                <a:latin typeface="Cambria" panose="02040503050406030204" pitchFamily="18" charset="0"/>
              </a:defRPr>
            </a:lvl1pPr>
          </a:lstStyle>
          <a:p>
            <a:pPr>
              <a:defRPr/>
            </a:pPr>
            <a:fld id="{B26EE276-99AC-4C63-95EF-23ACAA489D7F}" type="slidenum">
              <a:rPr lang="en-US"/>
              <a:pPr>
                <a:defRPr/>
              </a:pPr>
              <a:t>‹#›</a:t>
            </a:fld>
            <a:endParaRPr lang="en-US"/>
          </a:p>
        </p:txBody>
      </p:sp>
    </p:spTree>
    <p:extLst>
      <p:ext uri="{BB962C8B-B14F-4D97-AF65-F5344CB8AC3E}">
        <p14:creationId xmlns:p14="http://schemas.microsoft.com/office/powerpoint/2010/main" val="4130201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CC48232-C80B-4A1B-A6FE-0E7728F50751}" type="datetime1">
              <a:rPr lang="en-US"/>
              <a:pPr>
                <a:defRPr/>
              </a:pPr>
              <a:t>9/16/2021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09032B2-7F34-47DB-A6A4-3403287EEDBF}" type="slidenum">
              <a:rPr lang="en-US"/>
              <a:pPr>
                <a:defRPr/>
              </a:pPr>
              <a:t>‹#›</a:t>
            </a:fld>
            <a:endParaRPr lang="en-US"/>
          </a:p>
        </p:txBody>
      </p:sp>
    </p:spTree>
    <p:extLst>
      <p:ext uri="{BB962C8B-B14F-4D97-AF65-F5344CB8AC3E}">
        <p14:creationId xmlns:p14="http://schemas.microsoft.com/office/powerpoint/2010/main" val="2591790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C03245F-183F-4155-9385-B0F5ECFCB596}" type="datetime1">
              <a:rPr lang="en-US"/>
              <a:pPr>
                <a:defRPr/>
              </a:pPr>
              <a:t>9/16/2021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DBDEC7-B372-4959-8261-240102A9EEF5}" type="slidenum">
              <a:rPr lang="en-US"/>
              <a:pPr>
                <a:defRPr/>
              </a:pPr>
              <a:t>‹#›</a:t>
            </a:fld>
            <a:endParaRPr lang="en-US"/>
          </a:p>
        </p:txBody>
      </p:sp>
    </p:spTree>
    <p:extLst>
      <p:ext uri="{BB962C8B-B14F-4D97-AF65-F5344CB8AC3E}">
        <p14:creationId xmlns:p14="http://schemas.microsoft.com/office/powerpoint/2010/main" val="404518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fld id="{1AF03E40-3197-494D-A22D-1E8B858F02FD}" type="slidenum">
              <a:rPr lang="en-US" altLang="en-US"/>
              <a:pPr/>
              <a:t>‹#›</a:t>
            </a:fld>
            <a:endParaRPr lang="en-US" altLang="en-US"/>
          </a:p>
        </p:txBody>
      </p:sp>
    </p:spTree>
    <p:extLst>
      <p:ext uri="{BB962C8B-B14F-4D97-AF65-F5344CB8AC3E}">
        <p14:creationId xmlns:p14="http://schemas.microsoft.com/office/powerpoint/2010/main" val="971682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dt" sz="half" idx="10"/>
          </p:nvPr>
        </p:nvSpPr>
        <p:spPr>
          <a:ln/>
        </p:spPr>
        <p:txBody>
          <a:bodyPr/>
          <a:lstStyle>
            <a:lvl1pPr>
              <a:defRPr/>
            </a:lvl1pPr>
          </a:lstStyle>
          <a:p>
            <a:pPr>
              <a:defRPr/>
            </a:pPr>
            <a:endParaRPr lang="en-US"/>
          </a:p>
        </p:txBody>
      </p:sp>
      <p:sp>
        <p:nvSpPr>
          <p:cNvPr id="8" name="Rectangle 10"/>
          <p:cNvSpPr>
            <a:spLocks noGrp="1" noChangeArrowheads="1"/>
          </p:cNvSpPr>
          <p:nvPr>
            <p:ph type="ftr" sz="quarter" idx="11"/>
          </p:nvPr>
        </p:nvSpPr>
        <p:spPr>
          <a:ln/>
        </p:spPr>
        <p:txBody>
          <a:bodyPr/>
          <a:lstStyle>
            <a:lvl1pPr>
              <a:defRPr/>
            </a:lvl1pPr>
          </a:lstStyle>
          <a:p>
            <a:pPr>
              <a:defRPr/>
            </a:pPr>
            <a:endParaRPr lang="en-US"/>
          </a:p>
        </p:txBody>
      </p:sp>
      <p:sp>
        <p:nvSpPr>
          <p:cNvPr id="9" name="Rectangle 11"/>
          <p:cNvSpPr>
            <a:spLocks noGrp="1" noChangeArrowheads="1"/>
          </p:cNvSpPr>
          <p:nvPr>
            <p:ph type="sldNum" sz="quarter" idx="12"/>
          </p:nvPr>
        </p:nvSpPr>
        <p:spPr>
          <a:ln/>
        </p:spPr>
        <p:txBody>
          <a:bodyPr/>
          <a:lstStyle>
            <a:lvl1pPr>
              <a:defRPr/>
            </a:lvl1pPr>
          </a:lstStyle>
          <a:p>
            <a:fld id="{C9FC182C-9A43-494F-BA4E-D249F3E5DE8B}" type="slidenum">
              <a:rPr lang="en-US" altLang="en-US"/>
              <a:pPr/>
              <a:t>‹#›</a:t>
            </a:fld>
            <a:endParaRPr lang="en-US" altLang="en-US"/>
          </a:p>
        </p:txBody>
      </p:sp>
    </p:spTree>
    <p:extLst>
      <p:ext uri="{BB962C8B-B14F-4D97-AF65-F5344CB8AC3E}">
        <p14:creationId xmlns:p14="http://schemas.microsoft.com/office/powerpoint/2010/main" val="3365212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832370"/>
          </a:xfrm>
        </p:spPr>
        <p:txBody>
          <a:bodyPr/>
          <a:lstStyle/>
          <a:p>
            <a:r>
              <a:rPr lang="en-US"/>
              <a:t>Click to edit Master title style</a:t>
            </a:r>
          </a:p>
        </p:txBody>
      </p:sp>
      <p:sp>
        <p:nvSpPr>
          <p:cNvPr id="3" name="Content Placeholder 2"/>
          <p:cNvSpPr>
            <a:spLocks noGrp="1"/>
          </p:cNvSpPr>
          <p:nvPr>
            <p:ph idx="1"/>
          </p:nvPr>
        </p:nvSpPr>
        <p:spPr>
          <a:xfrm>
            <a:off x="628650" y="1306285"/>
            <a:ext cx="7886700" cy="38796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C36103A-DADC-47C1-B430-B75C13325C31}" type="datetime1">
              <a:rPr lang="en-US"/>
              <a:pPr>
                <a:defRPr/>
              </a:pPr>
              <a:t>9/16/2021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7061200" y="6429375"/>
            <a:ext cx="2057400" cy="365125"/>
          </a:xfrm>
        </p:spPr>
        <p:txBody>
          <a:bodyPr/>
          <a:lstStyle>
            <a:lvl1pPr>
              <a:defRPr sz="1400" b="1">
                <a:solidFill>
                  <a:schemeClr val="bg1"/>
                </a:solidFill>
              </a:defRPr>
            </a:lvl1pPr>
          </a:lstStyle>
          <a:p>
            <a:pPr>
              <a:defRPr/>
            </a:pPr>
            <a:fld id="{ABC515CB-251B-430B-8B36-975003BC8E78}" type="slidenum">
              <a:rPr lang="en-US"/>
              <a:pPr>
                <a:defRPr/>
              </a:pPr>
              <a:t>‹#›</a:t>
            </a:fld>
            <a:endParaRPr lang="en-US"/>
          </a:p>
        </p:txBody>
      </p:sp>
    </p:spTree>
    <p:extLst>
      <p:ext uri="{BB962C8B-B14F-4D97-AF65-F5344CB8AC3E}">
        <p14:creationId xmlns:p14="http://schemas.microsoft.com/office/powerpoint/2010/main" val="4097812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730023"/>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727315"/>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5941F43A-FCFE-4648-B9C8-2B58C41F369F}" type="datetime1">
              <a:rPr lang="en-US"/>
              <a:pPr>
                <a:defRPr/>
              </a:pPr>
              <a:t>9/16/2021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C211A3-966A-4A23-9C94-DC3FF5890C5A}" type="slidenum">
              <a:rPr lang="en-US"/>
              <a:pPr>
                <a:defRPr/>
              </a:pPr>
              <a:t>‹#›</a:t>
            </a:fld>
            <a:endParaRPr lang="en-US"/>
          </a:p>
        </p:txBody>
      </p:sp>
    </p:spTree>
    <p:extLst>
      <p:ext uri="{BB962C8B-B14F-4D97-AF65-F5344CB8AC3E}">
        <p14:creationId xmlns:p14="http://schemas.microsoft.com/office/powerpoint/2010/main" val="2581656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271EF4A-EDDE-4954-B4F2-21615195BD19}" type="datetime1">
              <a:rPr lang="en-US"/>
              <a:pPr>
                <a:defRPr/>
              </a:pPr>
              <a:t>9/16/2021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E8953AB-B673-4DA0-B8E5-6EBFEB44FC00}" type="slidenum">
              <a:rPr lang="en-US"/>
              <a:pPr>
                <a:defRPr/>
              </a:pPr>
              <a:t>‹#›</a:t>
            </a:fld>
            <a:endParaRPr lang="en-US"/>
          </a:p>
        </p:txBody>
      </p:sp>
    </p:spTree>
    <p:extLst>
      <p:ext uri="{BB962C8B-B14F-4D97-AF65-F5344CB8AC3E}">
        <p14:creationId xmlns:p14="http://schemas.microsoft.com/office/powerpoint/2010/main" val="3437796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9A8AFDA0-83CC-47E2-942A-FC54C6CF776E}" type="datetime1">
              <a:rPr lang="en-US"/>
              <a:pPr>
                <a:defRPr/>
              </a:pPr>
              <a:t>9/16/2021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0A1DEDC-1E52-4341-A5F1-1D467AF82E1E}" type="slidenum">
              <a:rPr lang="en-US"/>
              <a:pPr>
                <a:defRPr/>
              </a:pPr>
              <a:t>‹#›</a:t>
            </a:fld>
            <a:endParaRPr lang="en-US"/>
          </a:p>
        </p:txBody>
      </p:sp>
    </p:spTree>
    <p:extLst>
      <p:ext uri="{BB962C8B-B14F-4D97-AF65-F5344CB8AC3E}">
        <p14:creationId xmlns:p14="http://schemas.microsoft.com/office/powerpoint/2010/main" val="337745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AD80420-5DA5-4ED5-AC9B-DE906BF6B727}" type="datetime1">
              <a:rPr lang="en-US"/>
              <a:pPr>
                <a:defRPr/>
              </a:pPr>
              <a:t>9/16/2021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3BC462C-F78C-4BED-9E5D-8B3DB4710ACB}" type="slidenum">
              <a:rPr lang="en-US"/>
              <a:pPr>
                <a:defRPr/>
              </a:pPr>
              <a:t>‹#›</a:t>
            </a:fld>
            <a:endParaRPr lang="en-US"/>
          </a:p>
        </p:txBody>
      </p:sp>
    </p:spTree>
    <p:extLst>
      <p:ext uri="{BB962C8B-B14F-4D97-AF65-F5344CB8AC3E}">
        <p14:creationId xmlns:p14="http://schemas.microsoft.com/office/powerpoint/2010/main" val="1406638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E8372A1-F72A-4257-93DA-EA6D72658D07}" type="datetime1">
              <a:rPr lang="en-US"/>
              <a:pPr>
                <a:defRPr/>
              </a:pPr>
              <a:t>9/16/2021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FD01A55-797E-4767-B758-6FB481E2F601}" type="slidenum">
              <a:rPr lang="en-US"/>
              <a:pPr>
                <a:defRPr/>
              </a:pPr>
              <a:t>‹#›</a:t>
            </a:fld>
            <a:endParaRPr lang="en-US"/>
          </a:p>
        </p:txBody>
      </p:sp>
    </p:spTree>
    <p:extLst>
      <p:ext uri="{BB962C8B-B14F-4D97-AF65-F5344CB8AC3E}">
        <p14:creationId xmlns:p14="http://schemas.microsoft.com/office/powerpoint/2010/main" val="1772931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771B340A-7FFB-4477-95E1-CED892A815E3}" type="datetime1">
              <a:rPr lang="en-US"/>
              <a:pPr>
                <a:defRPr/>
              </a:pPr>
              <a:t>9/16/2021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DBFA74E-5137-4FFA-AFDC-1C0FB6BEC010}" type="slidenum">
              <a:rPr lang="en-US"/>
              <a:pPr>
                <a:defRPr/>
              </a:pPr>
              <a:t>‹#›</a:t>
            </a:fld>
            <a:endParaRPr lang="en-US"/>
          </a:p>
        </p:txBody>
      </p:sp>
    </p:spTree>
    <p:extLst>
      <p:ext uri="{BB962C8B-B14F-4D97-AF65-F5344CB8AC3E}">
        <p14:creationId xmlns:p14="http://schemas.microsoft.com/office/powerpoint/2010/main" val="4178202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12C42A07-AA7C-440F-B0CD-9F5ECF1AC513}" type="datetime1">
              <a:rPr lang="en-US"/>
              <a:pPr>
                <a:defRPr/>
              </a:pPr>
              <a:t>9/16/2021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D1C8FF2-5209-47E7-A3FB-109F4E4E6962}" type="slidenum">
              <a:rPr lang="en-US"/>
              <a:pPr>
                <a:defRPr/>
              </a:pPr>
              <a:t>‹#›</a:t>
            </a:fld>
            <a:endParaRPr lang="en-US"/>
          </a:p>
        </p:txBody>
      </p:sp>
    </p:spTree>
    <p:extLst>
      <p:ext uri="{BB962C8B-B14F-4D97-AF65-F5344CB8AC3E}">
        <p14:creationId xmlns:p14="http://schemas.microsoft.com/office/powerpoint/2010/main" val="4261335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0AEA952A-7A13-4821-B0C2-EE974F621F60}" type="datetime1">
              <a:rPr lang="en-US"/>
              <a:pPr>
                <a:defRPr/>
              </a:pPr>
              <a:t>9/16/2021</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A78FD6F9-8F9F-46A7-8026-DFF74B2CB91C}" type="slidenum">
              <a:rPr lang="en-US"/>
              <a:pPr>
                <a:defRPr/>
              </a:pPr>
              <a:t>‹#›</a:t>
            </a:fld>
            <a:endParaRPr lang="en-US"/>
          </a:p>
        </p:txBody>
      </p:sp>
      <p:pic>
        <p:nvPicPr>
          <p:cNvPr id="1031" name="Picture 7"/>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5153025"/>
            <a:ext cx="9144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083895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Lst>
  <p:hf hdr="0" ftr="0" dt="0"/>
  <p:txStyles>
    <p:titleStyle>
      <a:lvl1pPr algn="l" rtl="0" eaLnBrk="0" fontAlgn="base" hangingPunct="0">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00.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slideLayout" Target="../slideLayouts/slideLayout7.xml"/><Relationship Id="rId1" Type="http://schemas.openxmlformats.org/officeDocument/2006/relationships/themeOverride" Target="../theme/themeOverride100.xml"/></Relationships>
</file>

<file path=ppt/slides/_rels/slide101.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slideLayout" Target="../slideLayouts/slideLayout7.xml"/><Relationship Id="rId1" Type="http://schemas.openxmlformats.org/officeDocument/2006/relationships/themeOverride" Target="../theme/themeOverride101.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2.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3.xml"/></Relationships>
</file>

<file path=ppt/slides/_rels/slide10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hemeOverride" Target="../theme/themeOverride104.xml"/></Relationships>
</file>

<file path=ppt/slides/_rels/slide10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themeOverride" Target="../theme/themeOverride105.xml"/><Relationship Id="rId5" Type="http://schemas.openxmlformats.org/officeDocument/2006/relationships/image" Target="../media/image48.jpg"/><Relationship Id="rId4" Type="http://schemas.openxmlformats.org/officeDocument/2006/relationships/image" Target="../media/image47.png"/></Relationships>
</file>

<file path=ppt/slides/_rels/slide106.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slideLayout" Target="../slideLayouts/slideLayout6.xml"/><Relationship Id="rId1" Type="http://schemas.openxmlformats.org/officeDocument/2006/relationships/themeOverride" Target="../theme/themeOverride106.xml"/></Relationships>
</file>

<file path=ppt/slides/_rels/slide10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themeOverride" Target="../theme/themeOverride107.xml"/></Relationships>
</file>

<file path=ppt/slides/_rels/slide108.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slideLayout" Target="../slideLayouts/slideLayout6.xml"/><Relationship Id="rId1" Type="http://schemas.openxmlformats.org/officeDocument/2006/relationships/themeOverride" Target="../theme/themeOverride108.xml"/></Relationships>
</file>

<file path=ppt/slides/_rels/slide109.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slideLayout" Target="../slideLayouts/slideLayout2.xml"/><Relationship Id="rId1" Type="http://schemas.openxmlformats.org/officeDocument/2006/relationships/themeOverride" Target="../theme/themeOverride10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10.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slideLayout" Target="../slideLayouts/slideLayout6.xml"/><Relationship Id="rId1" Type="http://schemas.openxmlformats.org/officeDocument/2006/relationships/themeOverride" Target="../theme/themeOverride110.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11.xml"/></Relationships>
</file>

<file path=ppt/slides/_rels/slide112.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slideLayout" Target="../slideLayouts/slideLayout2.xml"/><Relationship Id="rId1" Type="http://schemas.openxmlformats.org/officeDocument/2006/relationships/themeOverride" Target="../theme/themeOverride112.xml"/><Relationship Id="rId4" Type="http://schemas.openxmlformats.org/officeDocument/2006/relationships/image" Target="../media/image55.jpg"/></Relationships>
</file>

<file path=ppt/slides/_rels/slide11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2.xml"/><Relationship Id="rId1" Type="http://schemas.openxmlformats.org/officeDocument/2006/relationships/themeOverride" Target="../theme/themeOverride11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6.xml"/><Relationship Id="rId1" Type="http://schemas.openxmlformats.org/officeDocument/2006/relationships/themeOverride" Target="../theme/themeOverride18.xml"/><Relationship Id="rId4" Type="http://schemas.openxmlformats.org/officeDocument/2006/relationships/hyperlink" Target="http://www.javatpoint.com/history-of-artificial-intelligence" TargetMode="Externa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8.jpg"/><Relationship Id="rId2" Type="http://schemas.openxmlformats.org/officeDocument/2006/relationships/slideLayout" Target="../slideLayouts/slideLayout2.xml"/><Relationship Id="rId1" Type="http://schemas.openxmlformats.org/officeDocument/2006/relationships/themeOverride" Target="../theme/themeOverride26.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2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Layout" Target="../slideLayouts/slideLayout2.xml"/><Relationship Id="rId1" Type="http://schemas.openxmlformats.org/officeDocument/2006/relationships/themeOverride" Target="../theme/themeOverride27.xml"/><Relationship Id="rId4" Type="http://schemas.openxmlformats.org/officeDocument/2006/relationships/image" Target="../media/image10.jp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0.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themeOverride" Target="../theme/themeOverride3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5.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3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8.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3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0.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4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43.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4.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hemeOverride" Target="../theme/themeOverride45.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6.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slideLayout" Target="../slideLayouts/slideLayout2.xml"/><Relationship Id="rId1" Type="http://schemas.openxmlformats.org/officeDocument/2006/relationships/themeOverride" Target="../theme/themeOverride48.xml"/><Relationship Id="rId5" Type="http://schemas.openxmlformats.org/officeDocument/2006/relationships/image" Target="../media/image18.png"/><Relationship Id="rId4" Type="http://schemas.openxmlformats.org/officeDocument/2006/relationships/hyperlink" Target="http://www.javatpoint.com/knowledge-representation-in-ai"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slideLayout" Target="../slideLayouts/slideLayout6.xml"/><Relationship Id="rId1" Type="http://schemas.openxmlformats.org/officeDocument/2006/relationships/themeOverride" Target="../theme/themeOverride4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0.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1.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3.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4.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5.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6.xml"/></Relationships>
</file>

<file path=ppt/slides/_rels/slide5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slideLayout" Target="../slideLayouts/slideLayout6.xml"/><Relationship Id="rId1" Type="http://schemas.openxmlformats.org/officeDocument/2006/relationships/themeOverride" Target="../theme/themeOverride57.xml"/></Relationships>
</file>

<file path=ppt/slides/_rels/slide5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slideLayout" Target="../slideLayouts/slideLayout6.xml"/><Relationship Id="rId1" Type="http://schemas.openxmlformats.org/officeDocument/2006/relationships/themeOverride" Target="../theme/themeOverride58.xml"/></Relationships>
</file>

<file path=ppt/slides/_rels/slide5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slideLayout" Target="../slideLayouts/slideLayout7.xml"/><Relationship Id="rId1" Type="http://schemas.openxmlformats.org/officeDocument/2006/relationships/themeOverride" Target="../theme/themeOverride5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0.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1.xml"/></Relationships>
</file>

<file path=ppt/slides/_rels/slide6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slideLayout" Target="../slideLayouts/slideLayout6.xml"/><Relationship Id="rId1" Type="http://schemas.openxmlformats.org/officeDocument/2006/relationships/themeOverride" Target="../theme/themeOverride62.xml"/><Relationship Id="rId4" Type="http://schemas.openxmlformats.org/officeDocument/2006/relationships/hyperlink" Target="http://www.researchgate.net/figure/Expert-System-Architecture-23-Knowledge-Base_fig1_319208444" TargetMode="External"/></Relationships>
</file>

<file path=ppt/slides/_rels/slide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hemeOverride" Target="../theme/themeOverride63.xml"/></Relationships>
</file>

<file path=ppt/slides/_rels/slide6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slideLayout" Target="../slideLayouts/slideLayout2.xml"/><Relationship Id="rId1" Type="http://schemas.openxmlformats.org/officeDocument/2006/relationships/themeOverride" Target="../theme/themeOverride64.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5.xml"/></Relationships>
</file>

<file path=ppt/slides/_rels/slide6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slideLayout" Target="../slideLayouts/slideLayout2.xml"/><Relationship Id="rId1" Type="http://schemas.openxmlformats.org/officeDocument/2006/relationships/themeOverride" Target="../theme/themeOverride66.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7.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8.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0.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1.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2.xml"/></Relationships>
</file>

<file path=ppt/slides/_rels/slide7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slideLayout" Target="../slideLayouts/slideLayout2.xml"/><Relationship Id="rId1" Type="http://schemas.openxmlformats.org/officeDocument/2006/relationships/themeOverride" Target="../theme/themeOverride73.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4.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5.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6.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7.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8.xml"/></Relationships>
</file>

<file path=ppt/slides/_rels/slide7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hemeOverride" Target="../theme/themeOverride79.xml"/><Relationship Id="rId4" Type="http://schemas.openxmlformats.org/officeDocument/2006/relationships/hyperlink" Target="http://www.javatpoint.com/ai-techniques-of-knowledge-representation" TargetMode="Externa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8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slideLayout" Target="../slideLayouts/slideLayout6.xml"/><Relationship Id="rId1" Type="http://schemas.openxmlformats.org/officeDocument/2006/relationships/themeOverride" Target="../theme/themeOverride80.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1.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2.xml"/></Relationships>
</file>

<file path=ppt/slides/_rels/slide8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slideLayout" Target="../slideLayouts/slideLayout2.xml"/><Relationship Id="rId1" Type="http://schemas.openxmlformats.org/officeDocument/2006/relationships/themeOverride" Target="../theme/themeOverride83.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4.xml"/></Relationships>
</file>

<file path=ppt/slides/_rels/slide8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slideLayout" Target="../slideLayouts/slideLayout6.xml"/><Relationship Id="rId1" Type="http://schemas.openxmlformats.org/officeDocument/2006/relationships/themeOverride" Target="../theme/themeOverride85.xml"/></Relationships>
</file>

<file path=ppt/slides/_rels/slide86.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slideLayout" Target="../slideLayouts/slideLayout6.xml"/><Relationship Id="rId1" Type="http://schemas.openxmlformats.org/officeDocument/2006/relationships/themeOverride" Target="../theme/themeOverride86.xml"/></Relationships>
</file>

<file path=ppt/slides/_rels/slide87.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slideLayout" Target="../slideLayouts/slideLayout6.xml"/><Relationship Id="rId1" Type="http://schemas.openxmlformats.org/officeDocument/2006/relationships/themeOverride" Target="../theme/themeOverride87.xml"/></Relationships>
</file>

<file path=ppt/slides/_rels/slide88.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slideLayout" Target="../slideLayouts/slideLayout6.xml"/><Relationship Id="rId1" Type="http://schemas.openxmlformats.org/officeDocument/2006/relationships/themeOverride" Target="../theme/themeOverride88.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0.xml"/></Relationships>
</file>

<file path=ppt/slides/_rels/slide91.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slideLayout" Target="../slideLayouts/slideLayout6.xml"/><Relationship Id="rId1" Type="http://schemas.openxmlformats.org/officeDocument/2006/relationships/themeOverride" Target="../theme/themeOverride91.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2.xml"/></Relationships>
</file>

<file path=ppt/slides/_rels/slide9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hemeOverride" Target="../theme/themeOverride93.xml"/></Relationships>
</file>

<file path=ppt/slides/_rels/slide9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6.xml"/><Relationship Id="rId1" Type="http://schemas.openxmlformats.org/officeDocument/2006/relationships/themeOverride" Target="../theme/themeOverride94.xml"/></Relationships>
</file>

<file path=ppt/slides/_rels/slide95.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slideLayout" Target="../slideLayouts/slideLayout7.xml"/><Relationship Id="rId1" Type="http://schemas.openxmlformats.org/officeDocument/2006/relationships/themeOverride" Target="../theme/themeOverride95.xml"/><Relationship Id="rId4" Type="http://schemas.openxmlformats.org/officeDocument/2006/relationships/hyperlink" Target="http://www.slideserve.com/kacy/knowledge-representation-techniques" TargetMode="External"/></Relationships>
</file>

<file path=ppt/slides/_rels/slide9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hemeOverride" Target="../theme/themeOverride96.xml"/></Relationships>
</file>

<file path=ppt/slides/_rels/slide97.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slideLayout" Target="../slideLayouts/slideLayout2.xml"/><Relationship Id="rId1" Type="http://schemas.openxmlformats.org/officeDocument/2006/relationships/themeOverride" Target="../theme/themeOverride97.xml"/></Relationships>
</file>

<file path=ppt/slides/_rels/slide98.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slideLayout" Target="../slideLayouts/slideLayout2.xml"/><Relationship Id="rId1" Type="http://schemas.openxmlformats.org/officeDocument/2006/relationships/themeOverride" Target="../theme/themeOverride98.xml"/></Relationships>
</file>

<file path=ppt/slides/_rels/slide99.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slideLayout" Target="../slideLayouts/slideLayout7.xml"/><Relationship Id="rId1" Type="http://schemas.openxmlformats.org/officeDocument/2006/relationships/themeOverride" Target="../theme/themeOverride9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1219200"/>
            <a:ext cx="6537959" cy="873957"/>
          </a:xfrm>
          <a:prstGeom prst="rect">
            <a:avLst/>
          </a:prstGeom>
        </p:spPr>
        <p:txBody>
          <a:bodyPr vert="horz" wrap="square" lIns="0" tIns="12065" rIns="0" bIns="0" rtlCol="0">
            <a:spAutoFit/>
          </a:bodyPr>
          <a:lstStyle/>
          <a:p>
            <a:pPr marL="12700" algn="ctr">
              <a:lnSpc>
                <a:spcPct val="100000"/>
              </a:lnSpc>
              <a:spcBef>
                <a:spcPts val="95"/>
              </a:spcBef>
            </a:pPr>
            <a:r>
              <a:rPr lang="en-US" sz="2800" b="1" spc="-10">
                <a:latin typeface="+mn-lt"/>
              </a:rPr>
              <a:t>Module 1: Introduction to Artificial Intelligence and Knowledge based Systems</a:t>
            </a:r>
            <a:endParaRPr sz="2800" b="1">
              <a:latin typeface="+mn-lt"/>
            </a:endParaRPr>
          </a:p>
        </p:txBody>
      </p:sp>
      <p:sp>
        <p:nvSpPr>
          <p:cNvPr id="5" name="Slide Number Placeholder 4"/>
          <p:cNvSpPr>
            <a:spLocks noGrp="1"/>
          </p:cNvSpPr>
          <p:nvPr>
            <p:ph type="sldNum" sz="quarter" idx="12"/>
          </p:nvPr>
        </p:nvSpPr>
        <p:spPr/>
        <p:txBody>
          <a:bodyPr/>
          <a:lstStyle/>
          <a:p>
            <a:fld id="{B6F15528-21DE-4FAA-801E-634DDDAF4B2B}" type="slidenum">
              <a:rPr lang="en-IN" smtClean="0"/>
              <a:t>1</a:t>
            </a:fld>
            <a:endParaRPr lang="en-IN"/>
          </a:p>
        </p:txBody>
      </p:sp>
      <p:sp>
        <p:nvSpPr>
          <p:cNvPr id="3" name="object 3"/>
          <p:cNvSpPr txBox="1"/>
          <p:nvPr/>
        </p:nvSpPr>
        <p:spPr>
          <a:xfrm>
            <a:off x="1676400" y="3041904"/>
            <a:ext cx="6019800" cy="2778325"/>
          </a:xfrm>
          <a:prstGeom prst="rect">
            <a:avLst/>
          </a:prstGeom>
        </p:spPr>
        <p:txBody>
          <a:bodyPr vert="horz" wrap="square" lIns="0" tIns="109855" rIns="0" bIns="0" rtlCol="0">
            <a:spAutoFit/>
          </a:bodyPr>
          <a:lstStyle/>
          <a:p>
            <a:pPr algn="ctr">
              <a:lnSpc>
                <a:spcPct val="100000"/>
              </a:lnSpc>
              <a:spcBef>
                <a:spcPts val="770"/>
              </a:spcBef>
            </a:pPr>
            <a:r>
              <a:rPr lang="en-US" sz="2000" b="1">
                <a:solidFill>
                  <a:srgbClr val="C00000"/>
                </a:solidFill>
                <a:cs typeface="Arial" pitchFamily="34" charset="0"/>
              </a:rPr>
              <a:t>Course Title &amp; Code: </a:t>
            </a:r>
            <a:r>
              <a:rPr lang="en-US" sz="2000" b="1">
                <a:cs typeface="Arial" pitchFamily="34" charset="0"/>
              </a:rPr>
              <a:t>Principles of Artificial Intelligence/CSE 228</a:t>
            </a:r>
          </a:p>
          <a:p>
            <a:pPr algn="ctr">
              <a:lnSpc>
                <a:spcPct val="100000"/>
              </a:lnSpc>
              <a:spcBef>
                <a:spcPts val="770"/>
              </a:spcBef>
            </a:pPr>
            <a:r>
              <a:rPr lang="en-US" sz="2000" b="1">
                <a:solidFill>
                  <a:srgbClr val="C00000"/>
                </a:solidFill>
                <a:cs typeface="Arial" pitchFamily="34" charset="0"/>
              </a:rPr>
              <a:t>Semester:</a:t>
            </a:r>
            <a:r>
              <a:rPr lang="en-US" sz="2000" b="1">
                <a:cs typeface="Arial" pitchFamily="34" charset="0"/>
              </a:rPr>
              <a:t> </a:t>
            </a:r>
            <a:r>
              <a:rPr lang="en-US" sz="2000" b="1" err="1">
                <a:cs typeface="Arial" pitchFamily="34" charset="0"/>
              </a:rPr>
              <a:t>B.Tech</a:t>
            </a:r>
            <a:endParaRPr lang="en-US" sz="2000" b="1">
              <a:cs typeface="Arial" pitchFamily="34" charset="0"/>
            </a:endParaRPr>
          </a:p>
          <a:p>
            <a:pPr algn="ctr">
              <a:lnSpc>
                <a:spcPct val="100000"/>
              </a:lnSpc>
              <a:spcBef>
                <a:spcPts val="770"/>
              </a:spcBef>
            </a:pPr>
            <a:endParaRPr lang="en-US" sz="2000" b="1">
              <a:cs typeface="Arial" pitchFamily="34" charset="0"/>
            </a:endParaRPr>
          </a:p>
          <a:p>
            <a:pPr algn="ctr"/>
            <a:r>
              <a:rPr lang="en-IN" sz="2000">
                <a:cs typeface="Arial" pitchFamily="34" charset="0"/>
              </a:rPr>
              <a:t>Department of Computer Science &amp; Engineering,</a:t>
            </a:r>
          </a:p>
          <a:p>
            <a:pPr algn="ctr"/>
            <a:r>
              <a:rPr lang="en-IN" sz="2000">
                <a:cs typeface="Arial" pitchFamily="34" charset="0"/>
              </a:rPr>
              <a:t>School of Engineering, Presidency University,</a:t>
            </a:r>
          </a:p>
          <a:p>
            <a:pPr algn="ctr"/>
            <a:r>
              <a:rPr lang="en-IN" sz="2000">
                <a:cs typeface="Arial" pitchFamily="34" charset="0"/>
              </a:rPr>
              <a:t>Bengaluru</a:t>
            </a:r>
          </a:p>
          <a:p>
            <a:pPr algn="ctr"/>
            <a:endParaRPr sz="2000" b="1">
              <a:cs typeface="Arial"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txBox="1"/>
          <p:nvPr/>
        </p:nvSpPr>
        <p:spPr>
          <a:xfrm>
            <a:off x="535940" y="1556465"/>
            <a:ext cx="8037195" cy="3916457"/>
          </a:xfrm>
          <a:prstGeom prst="rect">
            <a:avLst/>
          </a:prstGeom>
        </p:spPr>
        <p:txBody>
          <a:bodyPr vert="horz" wrap="square" lIns="0" tIns="12700" rIns="0" bIns="0" rtlCol="0">
            <a:spAutoFit/>
          </a:bodyPr>
          <a:lstStyle/>
          <a:p>
            <a:pPr marL="355600" marR="38735" indent="-342900">
              <a:lnSpc>
                <a:spcPct val="150100"/>
              </a:lnSpc>
              <a:spcBef>
                <a:spcPts val="100"/>
              </a:spcBef>
              <a:buChar char="•"/>
              <a:tabLst>
                <a:tab pos="354965" algn="l"/>
                <a:tab pos="355600" algn="l"/>
              </a:tabLst>
            </a:pPr>
            <a:r>
              <a:rPr sz="2400">
                <a:cs typeface="Arial"/>
              </a:rPr>
              <a:t>Once we have a </a:t>
            </a:r>
            <a:r>
              <a:rPr sz="2400" spc="-5">
                <a:cs typeface="Arial"/>
              </a:rPr>
              <a:t>sufficiently </a:t>
            </a:r>
            <a:r>
              <a:rPr sz="2400">
                <a:cs typeface="Arial"/>
              </a:rPr>
              <a:t>precise theory of the mind, it  becomes </a:t>
            </a:r>
            <a:r>
              <a:rPr sz="2400" spc="-5">
                <a:cs typeface="Arial"/>
              </a:rPr>
              <a:t>possible </a:t>
            </a:r>
            <a:r>
              <a:rPr sz="2400">
                <a:cs typeface="Arial"/>
              </a:rPr>
              <a:t>to </a:t>
            </a:r>
            <a:r>
              <a:rPr sz="2400" spc="-5">
                <a:cs typeface="Arial"/>
              </a:rPr>
              <a:t>express the theory as a </a:t>
            </a:r>
            <a:r>
              <a:rPr sz="2400">
                <a:cs typeface="Arial"/>
              </a:rPr>
              <a:t>computer  </a:t>
            </a:r>
            <a:r>
              <a:rPr sz="2400" spc="-5">
                <a:cs typeface="Arial"/>
              </a:rPr>
              <a:t>program.</a:t>
            </a:r>
            <a:endParaRPr lang="en-US" sz="2400">
              <a:cs typeface="Arial"/>
            </a:endParaRPr>
          </a:p>
          <a:p>
            <a:pPr marL="355600" marR="38735" indent="-342900">
              <a:lnSpc>
                <a:spcPct val="150100"/>
              </a:lnSpc>
              <a:spcBef>
                <a:spcPts val="100"/>
              </a:spcBef>
              <a:buChar char="•"/>
              <a:tabLst>
                <a:tab pos="354965" algn="l"/>
                <a:tab pos="355600" algn="l"/>
              </a:tabLst>
            </a:pPr>
            <a:endParaRPr lang="en-US" sz="2400">
              <a:cs typeface="Arial"/>
            </a:endParaRPr>
          </a:p>
          <a:p>
            <a:pPr marL="355600" marR="38735" indent="-342900">
              <a:lnSpc>
                <a:spcPct val="150100"/>
              </a:lnSpc>
              <a:spcBef>
                <a:spcPts val="100"/>
              </a:spcBef>
              <a:buChar char="•"/>
              <a:tabLst>
                <a:tab pos="354965" algn="l"/>
                <a:tab pos="355600" algn="l"/>
              </a:tabLst>
            </a:pPr>
            <a:r>
              <a:rPr sz="2400">
                <a:cs typeface="Arial"/>
              </a:rPr>
              <a:t>If the </a:t>
            </a:r>
            <a:r>
              <a:rPr sz="2400" spc="-10">
                <a:cs typeface="Arial"/>
              </a:rPr>
              <a:t>program’s </a:t>
            </a:r>
            <a:r>
              <a:rPr sz="2400" spc="-5">
                <a:cs typeface="Arial"/>
              </a:rPr>
              <a:t>input-output behavior matches  </a:t>
            </a:r>
            <a:r>
              <a:rPr sz="2400">
                <a:cs typeface="Arial"/>
              </a:rPr>
              <a:t>corresponding </a:t>
            </a:r>
            <a:r>
              <a:rPr sz="2400" spc="-5">
                <a:cs typeface="Arial"/>
              </a:rPr>
              <a:t>human </a:t>
            </a:r>
            <a:r>
              <a:rPr sz="2400" spc="-15">
                <a:cs typeface="Arial"/>
              </a:rPr>
              <a:t>behavior, </a:t>
            </a:r>
            <a:r>
              <a:rPr sz="2400">
                <a:cs typeface="Arial"/>
              </a:rPr>
              <a:t>that </a:t>
            </a:r>
            <a:r>
              <a:rPr sz="2400" spc="-5">
                <a:cs typeface="Arial"/>
              </a:rPr>
              <a:t>is evidence </a:t>
            </a:r>
            <a:r>
              <a:rPr sz="2400">
                <a:cs typeface="Arial"/>
              </a:rPr>
              <a:t>that </a:t>
            </a:r>
            <a:r>
              <a:rPr sz="2400" spc="-5">
                <a:cs typeface="Arial"/>
              </a:rPr>
              <a:t>the  </a:t>
            </a:r>
            <a:r>
              <a:rPr sz="2400" spc="-10">
                <a:cs typeface="Arial"/>
              </a:rPr>
              <a:t>program’s </a:t>
            </a:r>
            <a:r>
              <a:rPr sz="2400" spc="-5">
                <a:cs typeface="Arial"/>
              </a:rPr>
              <a:t>mechanisms </a:t>
            </a:r>
            <a:r>
              <a:rPr sz="2400">
                <a:cs typeface="Arial"/>
              </a:rPr>
              <a:t>could </a:t>
            </a:r>
            <a:r>
              <a:rPr sz="2400" spc="-5">
                <a:cs typeface="Arial"/>
              </a:rPr>
              <a:t>also be working in</a:t>
            </a:r>
            <a:r>
              <a:rPr sz="2400" spc="90">
                <a:cs typeface="Arial"/>
              </a:rPr>
              <a:t> </a:t>
            </a:r>
            <a:r>
              <a:rPr sz="2400" spc="-5">
                <a:cs typeface="Arial"/>
              </a:rPr>
              <a:t>humans</a:t>
            </a:r>
            <a:endParaRPr sz="2400">
              <a:cs typeface="Arial"/>
            </a:endParaRPr>
          </a:p>
        </p:txBody>
      </p:sp>
      <p:sp>
        <p:nvSpPr>
          <p:cNvPr id="5" name="object 2"/>
          <p:cNvSpPr txBox="1">
            <a:spLocks noGrp="1"/>
          </p:cNvSpPr>
          <p:nvPr>
            <p:ph type="title"/>
          </p:nvPr>
        </p:nvSpPr>
        <p:spPr>
          <a:xfrm>
            <a:off x="152400" y="165373"/>
            <a:ext cx="8001000" cy="1243930"/>
          </a:xfrm>
          <a:prstGeom prst="rect">
            <a:avLst/>
          </a:prstGeom>
        </p:spPr>
        <p:txBody>
          <a:bodyPr vert="horz" wrap="square" lIns="0" tIns="12700" rIns="0" bIns="0" rtlCol="0">
            <a:spAutoFit/>
          </a:bodyPr>
          <a:lstStyle/>
          <a:p>
            <a:pPr marL="12700" marR="5080" indent="30480" algn="l">
              <a:spcBef>
                <a:spcPts val="100"/>
              </a:spcBef>
            </a:pPr>
            <a:r>
              <a:rPr sz="4000" b="1">
                <a:latin typeface="+mn-lt"/>
              </a:rPr>
              <a:t>Thinking humanly:  Cognitive Modeling</a:t>
            </a:r>
          </a:p>
        </p:txBody>
      </p:sp>
      <p:sp>
        <p:nvSpPr>
          <p:cNvPr id="2" name="Date Placeholder 1"/>
          <p:cNvSpPr>
            <a:spLocks noGrp="1"/>
          </p:cNvSpPr>
          <p:nvPr>
            <p:ph type="dt" sz="half" idx="10"/>
          </p:nvPr>
        </p:nvSpPr>
        <p:spPr/>
        <p:txBody>
          <a:bodyPr/>
          <a:lstStyle/>
          <a:p>
            <a:fld id="{0200ACE7-3BCF-425B-810E-9BCBC64438F8}" type="datetime1">
              <a:rPr lang="en-US" smtClean="0"/>
              <a:t>9/16/2021</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IN" smtClean="0"/>
              <a:t>10</a:t>
            </a:fld>
            <a:endParaRPr lang="en-IN"/>
          </a:p>
        </p:txBody>
      </p:sp>
    </p:spTree>
  </p:cSld>
  <p:clrMapOvr>
    <a:overrideClrMapping bg1="lt1" tx1="dk1" bg2="lt2" tx2="dk2" accent1="accent1" accent2="accent2" accent3="accent3" accent4="accent4" accent5="accent5" accent6="accent6" hlink="hlink" folHlink="folHlink"/>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457200" y="228600"/>
            <a:ext cx="8339737" cy="6361176"/>
          </a:xfrm>
          <a:prstGeom prst="rect">
            <a:avLst/>
          </a:prstGeom>
          <a:blipFill>
            <a:blip r:embed="rId3" cstate="print"/>
            <a:stretch>
              <a:fillRect/>
            </a:stretch>
          </a:blipFill>
        </p:spPr>
        <p:txBody>
          <a:bodyPr wrap="square" lIns="0" tIns="0" rIns="0" bIns="0" rtlCol="0"/>
          <a:lstStyle/>
          <a:p>
            <a:endParaRPr/>
          </a:p>
        </p:txBody>
      </p:sp>
      <p:sp>
        <p:nvSpPr>
          <p:cNvPr id="3" name="Date Placeholder 2"/>
          <p:cNvSpPr>
            <a:spLocks noGrp="1"/>
          </p:cNvSpPr>
          <p:nvPr>
            <p:ph type="dt" sz="half" idx="10"/>
          </p:nvPr>
        </p:nvSpPr>
        <p:spPr/>
        <p:txBody>
          <a:bodyPr/>
          <a:lstStyle/>
          <a:p>
            <a:fld id="{B1E48397-09DC-4094-A066-3A2353FC4A1B}" type="datetime1">
              <a:rPr lang="en-US" smtClean="0"/>
              <a:t>9/16/2021</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IN" smtClean="0"/>
              <a:t>100</a:t>
            </a:fld>
            <a:endParaRPr lang="en-IN"/>
          </a:p>
        </p:txBody>
      </p:sp>
    </p:spTree>
  </p:cSld>
  <p:clrMapOvr>
    <a:overrideClrMapping bg1="lt1" tx1="dk1" bg2="lt2" tx2="dk2" accent1="accent1" accent2="accent2" accent3="accent3" accent4="accent4" accent5="accent5" accent6="accent6" hlink="hlink" folHlink="folHlink"/>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p:nvPr/>
        </p:nvSpPr>
        <p:spPr>
          <a:xfrm>
            <a:off x="307340" y="6611518"/>
            <a:ext cx="2561590" cy="208279"/>
          </a:xfrm>
          <a:prstGeom prst="rect">
            <a:avLst/>
          </a:prstGeom>
        </p:spPr>
        <p:txBody>
          <a:bodyPr vert="horz" wrap="square" lIns="0" tIns="12700" rIns="0" bIns="0" rtlCol="0">
            <a:spAutoFit/>
          </a:bodyPr>
          <a:lstStyle/>
          <a:p>
            <a:pPr marL="12700">
              <a:lnSpc>
                <a:spcPct val="100000"/>
              </a:lnSpc>
              <a:spcBef>
                <a:spcPts val="100"/>
              </a:spcBef>
            </a:pPr>
            <a:r>
              <a:rPr sz="1200" spc="-5">
                <a:latin typeface="Arial"/>
                <a:cs typeface="Arial"/>
              </a:rPr>
              <a:t>https://slideplayer.com/slide/6072316/</a:t>
            </a:r>
            <a:endParaRPr sz="1200">
              <a:latin typeface="Arial"/>
              <a:cs typeface="Arial"/>
            </a:endParaRPr>
          </a:p>
        </p:txBody>
      </p:sp>
      <p:sp>
        <p:nvSpPr>
          <p:cNvPr id="3" name="object 3"/>
          <p:cNvSpPr/>
          <p:nvPr/>
        </p:nvSpPr>
        <p:spPr>
          <a:xfrm>
            <a:off x="298986" y="586575"/>
            <a:ext cx="8688659" cy="5324406"/>
          </a:xfrm>
          <a:prstGeom prst="rect">
            <a:avLst/>
          </a:prstGeom>
          <a:blipFill>
            <a:blip r:embed="rId3" cstate="print"/>
            <a:stretch>
              <a:fillRect/>
            </a:stretch>
          </a:blipFill>
        </p:spPr>
        <p:txBody>
          <a:bodyPr wrap="square" lIns="0" tIns="0" rIns="0" bIns="0" rtlCol="0"/>
          <a:lstStyle/>
          <a:p>
            <a:endParaRPr/>
          </a:p>
        </p:txBody>
      </p:sp>
      <p:sp>
        <p:nvSpPr>
          <p:cNvPr id="4" name="Date Placeholder 3"/>
          <p:cNvSpPr>
            <a:spLocks noGrp="1"/>
          </p:cNvSpPr>
          <p:nvPr>
            <p:ph type="dt" sz="half" idx="10"/>
          </p:nvPr>
        </p:nvSpPr>
        <p:spPr/>
        <p:txBody>
          <a:bodyPr/>
          <a:lstStyle/>
          <a:p>
            <a:fld id="{0AB3D1C0-49D4-4E9D-A85D-9BF375C3A0A5}"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101</a:t>
            </a:fld>
            <a:endParaRPr lang="en-IN"/>
          </a:p>
        </p:txBody>
      </p:sp>
    </p:spTree>
  </p:cSld>
  <p:clrMapOvr>
    <a:overrideClrMapping bg1="lt1" tx1="dk1" bg2="lt2" tx2="dk2" accent1="accent1" accent2="accent2" accent3="accent3" accent4="accent4" accent5="accent5" accent6="accent6" hlink="hlink" folHlink="folHlink"/>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150745" y="360933"/>
            <a:ext cx="4842510" cy="690574"/>
          </a:xfrm>
          <a:prstGeom prst="rect">
            <a:avLst/>
          </a:prstGeom>
        </p:spPr>
        <p:txBody>
          <a:bodyPr vert="horz" wrap="square" lIns="0" tIns="13335" rIns="0" bIns="0" rtlCol="0">
            <a:spAutoFit/>
          </a:bodyPr>
          <a:lstStyle/>
          <a:p>
            <a:pPr marL="12700">
              <a:lnSpc>
                <a:spcPct val="100000"/>
              </a:lnSpc>
              <a:spcBef>
                <a:spcPts val="105"/>
              </a:spcBef>
            </a:pPr>
            <a:r>
              <a:rPr b="1">
                <a:latin typeface="+mn-lt"/>
              </a:rPr>
              <a:t>Conceptual</a:t>
            </a:r>
            <a:r>
              <a:rPr b="1" spc="-55">
                <a:latin typeface="+mn-lt"/>
              </a:rPr>
              <a:t> </a:t>
            </a:r>
            <a:r>
              <a:rPr b="1" spc="-5">
                <a:latin typeface="+mn-lt"/>
              </a:rPr>
              <a:t>Graphs</a:t>
            </a:r>
          </a:p>
        </p:txBody>
      </p:sp>
      <p:sp>
        <p:nvSpPr>
          <p:cNvPr id="4" name="Date Placeholder 3"/>
          <p:cNvSpPr>
            <a:spLocks noGrp="1"/>
          </p:cNvSpPr>
          <p:nvPr>
            <p:ph type="dt" sz="half" idx="10"/>
          </p:nvPr>
        </p:nvSpPr>
        <p:spPr/>
        <p:txBody>
          <a:bodyPr/>
          <a:lstStyle/>
          <a:p>
            <a:fld id="{050E49B3-1718-45AB-B51D-1FF5EBF95087}"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102</a:t>
            </a:fld>
            <a:endParaRPr lang="en-IN"/>
          </a:p>
        </p:txBody>
      </p:sp>
      <p:sp>
        <p:nvSpPr>
          <p:cNvPr id="3" name="object 3"/>
          <p:cNvSpPr txBox="1"/>
          <p:nvPr/>
        </p:nvSpPr>
        <p:spPr>
          <a:xfrm>
            <a:off x="457200" y="1082579"/>
            <a:ext cx="8531860" cy="4198585"/>
          </a:xfrm>
          <a:prstGeom prst="rect">
            <a:avLst/>
          </a:prstGeom>
        </p:spPr>
        <p:txBody>
          <a:bodyPr vert="horz" wrap="square" lIns="0" tIns="12700" rIns="0" bIns="0" rtlCol="0">
            <a:spAutoFit/>
          </a:bodyPr>
          <a:lstStyle/>
          <a:p>
            <a:pPr marL="355600" marR="534670" indent="-342900">
              <a:lnSpc>
                <a:spcPct val="100000"/>
              </a:lnSpc>
              <a:spcBef>
                <a:spcPts val="100"/>
              </a:spcBef>
              <a:buChar char="•"/>
              <a:tabLst>
                <a:tab pos="354965" algn="l"/>
                <a:tab pos="355600" algn="l"/>
                <a:tab pos="7051040" algn="l"/>
              </a:tabLst>
            </a:pPr>
            <a:r>
              <a:rPr sz="2200" spc="-5">
                <a:cs typeface="Arial"/>
              </a:rPr>
              <a:t>Semantic Network where each</a:t>
            </a:r>
            <a:r>
              <a:rPr sz="2200" spc="130">
                <a:cs typeface="Arial"/>
              </a:rPr>
              <a:t> </a:t>
            </a:r>
            <a:r>
              <a:rPr sz="2200" spc="-5">
                <a:cs typeface="Arial"/>
              </a:rPr>
              <a:t>graph</a:t>
            </a:r>
            <a:r>
              <a:rPr sz="2200" spc="35">
                <a:cs typeface="Arial"/>
              </a:rPr>
              <a:t> </a:t>
            </a:r>
            <a:r>
              <a:rPr sz="2200" spc="-5">
                <a:cs typeface="Arial"/>
              </a:rPr>
              <a:t>represents</a:t>
            </a:r>
            <a:r>
              <a:rPr lang="en-US" sz="2200" spc="-5">
                <a:cs typeface="Arial"/>
              </a:rPr>
              <a:t> </a:t>
            </a:r>
            <a:r>
              <a:rPr sz="2200" spc="-5">
                <a:cs typeface="Arial"/>
              </a:rPr>
              <a:t>a</a:t>
            </a:r>
            <a:r>
              <a:rPr sz="2200" spc="-75">
                <a:cs typeface="Arial"/>
              </a:rPr>
              <a:t> </a:t>
            </a:r>
            <a:r>
              <a:rPr sz="2200" spc="-10">
                <a:cs typeface="Arial"/>
              </a:rPr>
              <a:t>single  </a:t>
            </a:r>
            <a:r>
              <a:rPr sz="2200" spc="-5">
                <a:cs typeface="Arial"/>
              </a:rPr>
              <a:t>preposition</a:t>
            </a:r>
            <a:endParaRPr sz="2200">
              <a:cs typeface="Arial"/>
            </a:endParaRPr>
          </a:p>
          <a:p>
            <a:pPr marL="355600" marR="684530" indent="-342900">
              <a:lnSpc>
                <a:spcPct val="100000"/>
              </a:lnSpc>
              <a:spcBef>
                <a:spcPts val="580"/>
              </a:spcBef>
              <a:buChar char="•"/>
              <a:tabLst>
                <a:tab pos="354965" algn="l"/>
                <a:tab pos="355600" algn="l"/>
              </a:tabLst>
            </a:pPr>
            <a:r>
              <a:rPr sz="2200" spc="-5">
                <a:cs typeface="Arial"/>
              </a:rPr>
              <a:t>Consists of basic concepts and </a:t>
            </a:r>
            <a:r>
              <a:rPr sz="2200">
                <a:cs typeface="Arial"/>
              </a:rPr>
              <a:t>the </a:t>
            </a:r>
            <a:r>
              <a:rPr sz="2200" spc="-5">
                <a:cs typeface="Arial"/>
              </a:rPr>
              <a:t>relationship between</a:t>
            </a:r>
            <a:r>
              <a:rPr lang="en-US" sz="2200" spc="-5">
                <a:cs typeface="Arial"/>
              </a:rPr>
              <a:t> </a:t>
            </a:r>
            <a:r>
              <a:rPr sz="2200">
                <a:cs typeface="Arial"/>
              </a:rPr>
              <a:t>them</a:t>
            </a:r>
          </a:p>
          <a:p>
            <a:pPr marL="355600" indent="-342900">
              <a:lnSpc>
                <a:spcPct val="100000"/>
              </a:lnSpc>
              <a:spcBef>
                <a:spcPts val="575"/>
              </a:spcBef>
              <a:buChar char="•"/>
              <a:tabLst>
                <a:tab pos="354965" algn="l"/>
                <a:tab pos="355600" algn="l"/>
              </a:tabLst>
            </a:pPr>
            <a:r>
              <a:rPr sz="2200">
                <a:cs typeface="Arial"/>
              </a:rPr>
              <a:t>KB consists of </a:t>
            </a:r>
            <a:r>
              <a:rPr sz="2200" spc="-5">
                <a:cs typeface="Arial"/>
              </a:rPr>
              <a:t>set of Conceptual</a:t>
            </a:r>
            <a:r>
              <a:rPr sz="2200" spc="10">
                <a:cs typeface="Arial"/>
              </a:rPr>
              <a:t> </a:t>
            </a:r>
            <a:r>
              <a:rPr sz="2200" spc="-5">
                <a:cs typeface="Arial"/>
              </a:rPr>
              <a:t>Graphs</a:t>
            </a:r>
            <a:endParaRPr sz="2200">
              <a:cs typeface="Arial"/>
            </a:endParaRPr>
          </a:p>
          <a:p>
            <a:pPr marL="355600" marR="1265555" indent="-342900">
              <a:lnSpc>
                <a:spcPct val="100000"/>
              </a:lnSpc>
              <a:spcBef>
                <a:spcPts val="575"/>
              </a:spcBef>
              <a:buChar char="•"/>
              <a:tabLst>
                <a:tab pos="354965" algn="l"/>
                <a:tab pos="355600" algn="l"/>
              </a:tabLst>
            </a:pPr>
            <a:r>
              <a:rPr sz="2200">
                <a:cs typeface="Arial"/>
              </a:rPr>
              <a:t>It </a:t>
            </a:r>
            <a:r>
              <a:rPr sz="2200" spc="-5">
                <a:cs typeface="Arial"/>
              </a:rPr>
              <a:t>tries </a:t>
            </a:r>
            <a:r>
              <a:rPr sz="2200">
                <a:cs typeface="Arial"/>
              </a:rPr>
              <a:t>to </a:t>
            </a:r>
            <a:r>
              <a:rPr sz="2200" spc="-5">
                <a:cs typeface="Arial"/>
              </a:rPr>
              <a:t>capture </a:t>
            </a:r>
            <a:r>
              <a:rPr sz="2200">
                <a:cs typeface="Arial"/>
              </a:rPr>
              <a:t>the </a:t>
            </a:r>
            <a:r>
              <a:rPr sz="2200" spc="-5">
                <a:cs typeface="Arial"/>
              </a:rPr>
              <a:t>concepts about the events and</a:t>
            </a:r>
            <a:r>
              <a:rPr lang="en-US" sz="2200" spc="-5">
                <a:cs typeface="Arial"/>
              </a:rPr>
              <a:t>  </a:t>
            </a:r>
            <a:r>
              <a:rPr sz="2200" spc="-5">
                <a:cs typeface="Arial"/>
              </a:rPr>
              <a:t>represents </a:t>
            </a:r>
            <a:r>
              <a:rPr sz="2200">
                <a:cs typeface="Arial"/>
              </a:rPr>
              <a:t>them </a:t>
            </a:r>
            <a:r>
              <a:rPr sz="2200" spc="-5">
                <a:cs typeface="Arial"/>
              </a:rPr>
              <a:t>in </a:t>
            </a:r>
            <a:r>
              <a:rPr sz="2200">
                <a:cs typeface="Arial"/>
              </a:rPr>
              <a:t>the form of </a:t>
            </a:r>
            <a:r>
              <a:rPr sz="2200" spc="-5">
                <a:cs typeface="Arial"/>
              </a:rPr>
              <a:t>a</a:t>
            </a:r>
            <a:r>
              <a:rPr sz="2200" spc="-10">
                <a:cs typeface="Arial"/>
              </a:rPr>
              <a:t> </a:t>
            </a:r>
            <a:r>
              <a:rPr sz="2200" spc="-5">
                <a:cs typeface="Arial"/>
              </a:rPr>
              <a:t>graph.</a:t>
            </a:r>
            <a:endParaRPr sz="2200">
              <a:cs typeface="Arial"/>
            </a:endParaRPr>
          </a:p>
          <a:p>
            <a:pPr marL="355600" indent="-342900">
              <a:lnSpc>
                <a:spcPct val="100000"/>
              </a:lnSpc>
              <a:spcBef>
                <a:spcPts val="580"/>
              </a:spcBef>
              <a:buChar char="•"/>
              <a:tabLst>
                <a:tab pos="354965" algn="l"/>
                <a:tab pos="355600" algn="l"/>
              </a:tabLst>
            </a:pPr>
            <a:r>
              <a:rPr sz="2200">
                <a:cs typeface="Arial"/>
              </a:rPr>
              <a:t>A </a:t>
            </a:r>
            <a:r>
              <a:rPr sz="2200" spc="-5">
                <a:cs typeface="Arial"/>
              </a:rPr>
              <a:t>concept may be individual or</a:t>
            </a:r>
            <a:r>
              <a:rPr sz="2200" spc="-75">
                <a:cs typeface="Arial"/>
              </a:rPr>
              <a:t> </a:t>
            </a:r>
            <a:r>
              <a:rPr sz="2200" spc="-5">
                <a:cs typeface="Arial"/>
              </a:rPr>
              <a:t>generic.</a:t>
            </a:r>
            <a:endParaRPr sz="2200">
              <a:cs typeface="Arial"/>
            </a:endParaRPr>
          </a:p>
          <a:p>
            <a:pPr marL="355600" marR="20955" indent="-342900" algn="just">
              <a:lnSpc>
                <a:spcPct val="100000"/>
              </a:lnSpc>
              <a:spcBef>
                <a:spcPts val="575"/>
              </a:spcBef>
              <a:buChar char="•"/>
              <a:tabLst>
                <a:tab pos="355600" algn="l"/>
              </a:tabLst>
            </a:pPr>
            <a:r>
              <a:rPr sz="2200" spc="-5">
                <a:cs typeface="Arial"/>
              </a:rPr>
              <a:t>An individual concept has a type field followed by a reference field.</a:t>
            </a:r>
            <a:endParaRPr sz="2200">
              <a:cs typeface="Arial"/>
            </a:endParaRPr>
          </a:p>
          <a:p>
            <a:pPr marL="355600" marR="5080" indent="-342900" algn="just">
              <a:lnSpc>
                <a:spcPct val="100000"/>
              </a:lnSpc>
              <a:spcBef>
                <a:spcPts val="580"/>
              </a:spcBef>
              <a:buChar char="•"/>
              <a:tabLst>
                <a:tab pos="355600" algn="l"/>
              </a:tabLst>
            </a:pPr>
            <a:r>
              <a:rPr sz="2200">
                <a:cs typeface="Arial"/>
              </a:rPr>
              <a:t>A </a:t>
            </a:r>
            <a:r>
              <a:rPr sz="2200" spc="-10">
                <a:cs typeface="Arial"/>
              </a:rPr>
              <a:t>single </a:t>
            </a:r>
            <a:r>
              <a:rPr sz="2200" spc="-5">
                <a:cs typeface="Arial"/>
              </a:rPr>
              <a:t>conceptual graph is roughly equivalent </a:t>
            </a:r>
            <a:r>
              <a:rPr sz="2200">
                <a:cs typeface="Arial"/>
              </a:rPr>
              <a:t>to </a:t>
            </a:r>
            <a:r>
              <a:rPr sz="2200" spc="-5">
                <a:cs typeface="Arial"/>
              </a:rPr>
              <a:t>a graphical  diagram </a:t>
            </a:r>
            <a:r>
              <a:rPr sz="2200">
                <a:cs typeface="Arial"/>
              </a:rPr>
              <a:t>of </a:t>
            </a:r>
            <a:r>
              <a:rPr sz="2200" spc="-5">
                <a:cs typeface="Arial"/>
              </a:rPr>
              <a:t>a natural language sentence where </a:t>
            </a:r>
            <a:r>
              <a:rPr sz="2200">
                <a:cs typeface="Arial"/>
              </a:rPr>
              <a:t>the </a:t>
            </a:r>
            <a:r>
              <a:rPr sz="2200" spc="-5">
                <a:cs typeface="Arial"/>
              </a:rPr>
              <a:t>words are  depicted as concepts and</a:t>
            </a:r>
            <a:r>
              <a:rPr sz="2200" spc="35">
                <a:cs typeface="Arial"/>
              </a:rPr>
              <a:t> </a:t>
            </a:r>
            <a:r>
              <a:rPr sz="2200" spc="-5">
                <a:cs typeface="Arial"/>
              </a:rPr>
              <a:t>relationships.</a:t>
            </a:r>
            <a:endParaRPr sz="2200">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p:nvPr/>
        </p:nvSpPr>
        <p:spPr>
          <a:xfrm>
            <a:off x="297891" y="761745"/>
            <a:ext cx="8491855" cy="5783763"/>
          </a:xfrm>
          <a:prstGeom prst="rect">
            <a:avLst/>
          </a:prstGeom>
        </p:spPr>
        <p:txBody>
          <a:bodyPr vert="horz" wrap="square" lIns="0" tIns="13335" rIns="0" bIns="0" rtlCol="0">
            <a:spAutoFit/>
          </a:bodyPr>
          <a:lstStyle/>
          <a:p>
            <a:pPr marL="355600" indent="-342900">
              <a:lnSpc>
                <a:spcPct val="100000"/>
              </a:lnSpc>
              <a:spcBef>
                <a:spcPts val="105"/>
              </a:spcBef>
              <a:buFont typeface="Bookman Old Style"/>
              <a:buChar char="•"/>
              <a:tabLst>
                <a:tab pos="354965" algn="l"/>
                <a:tab pos="355600" algn="l"/>
              </a:tabLst>
            </a:pPr>
            <a:r>
              <a:rPr sz="2000" b="1" spc="-5">
                <a:solidFill>
                  <a:srgbClr val="FF0000"/>
                </a:solidFill>
                <a:cs typeface="Bookman Old Style"/>
              </a:rPr>
              <a:t>Conceptual</a:t>
            </a:r>
            <a:r>
              <a:rPr sz="2000" b="1" spc="-55">
                <a:solidFill>
                  <a:srgbClr val="FF0000"/>
                </a:solidFill>
                <a:cs typeface="Bookman Old Style"/>
              </a:rPr>
              <a:t> </a:t>
            </a:r>
            <a:r>
              <a:rPr sz="2000" b="1" spc="-5">
                <a:solidFill>
                  <a:srgbClr val="FF0000"/>
                </a:solidFill>
                <a:cs typeface="Bookman Old Style"/>
              </a:rPr>
              <a:t>graph</a:t>
            </a:r>
            <a:endParaRPr sz="2000">
              <a:cs typeface="Bookman Old Style"/>
            </a:endParaRPr>
          </a:p>
          <a:p>
            <a:pPr marL="756285" lvl="1" indent="-287020">
              <a:lnSpc>
                <a:spcPct val="100000"/>
              </a:lnSpc>
              <a:spcBef>
                <a:spcPts val="915"/>
              </a:spcBef>
              <a:buChar char="–"/>
              <a:tabLst>
                <a:tab pos="756285" algn="l"/>
                <a:tab pos="756920" algn="l"/>
              </a:tabLst>
            </a:pPr>
            <a:r>
              <a:rPr sz="1300" b="0" spc="-5">
                <a:cs typeface="Bookman Old Style"/>
              </a:rPr>
              <a:t>A finite, connected, bipartite</a:t>
            </a:r>
            <a:r>
              <a:rPr sz="1300" b="0" spc="-20">
                <a:cs typeface="Bookman Old Style"/>
              </a:rPr>
              <a:t> </a:t>
            </a:r>
            <a:r>
              <a:rPr sz="1300" b="0" spc="-10">
                <a:cs typeface="Bookman Old Style"/>
              </a:rPr>
              <a:t>graph.</a:t>
            </a:r>
            <a:endParaRPr sz="1300">
              <a:cs typeface="Bookman Old Style"/>
            </a:endParaRPr>
          </a:p>
          <a:p>
            <a:pPr marL="756285" lvl="1" indent="-287020">
              <a:lnSpc>
                <a:spcPct val="100000"/>
              </a:lnSpc>
              <a:spcBef>
                <a:spcPts val="780"/>
              </a:spcBef>
              <a:buChar char="–"/>
              <a:tabLst>
                <a:tab pos="756285" algn="l"/>
                <a:tab pos="756920" algn="l"/>
              </a:tabLst>
            </a:pPr>
            <a:r>
              <a:rPr sz="1300" b="0" spc="-5">
                <a:cs typeface="Bookman Old Style"/>
              </a:rPr>
              <a:t>No arc labels</a:t>
            </a:r>
            <a:r>
              <a:rPr lang="en-US" sz="1300" b="0" spc="-5">
                <a:cs typeface="Bookman Old Style"/>
              </a:rPr>
              <a:t>, </a:t>
            </a:r>
            <a:r>
              <a:rPr sz="1300" b="0" spc="-5">
                <a:cs typeface="Bookman Old Style"/>
              </a:rPr>
              <a:t>instead the conceptual relation nodes represent relations </a:t>
            </a:r>
            <a:r>
              <a:rPr sz="1300" b="0">
                <a:cs typeface="Bookman Old Style"/>
              </a:rPr>
              <a:t>between</a:t>
            </a:r>
            <a:r>
              <a:rPr sz="1300" b="0" spc="-25">
                <a:cs typeface="Bookman Old Style"/>
              </a:rPr>
              <a:t> </a:t>
            </a:r>
            <a:r>
              <a:rPr sz="1300" b="0" spc="-5">
                <a:cs typeface="Bookman Old Style"/>
              </a:rPr>
              <a:t>concepts</a:t>
            </a:r>
            <a:endParaRPr sz="1300">
              <a:cs typeface="Bookman Old Style"/>
            </a:endParaRPr>
          </a:p>
          <a:p>
            <a:pPr marL="756285" lvl="1" indent="-287020">
              <a:lnSpc>
                <a:spcPct val="100000"/>
              </a:lnSpc>
              <a:spcBef>
                <a:spcPts val="780"/>
              </a:spcBef>
              <a:buChar char="–"/>
              <a:tabLst>
                <a:tab pos="756285" algn="l"/>
                <a:tab pos="756920" algn="l"/>
              </a:tabLst>
            </a:pPr>
            <a:r>
              <a:rPr sz="1300" b="0" spc="-5">
                <a:cs typeface="Bookman Old Style"/>
              </a:rPr>
              <a:t>Concepts are </a:t>
            </a:r>
            <a:r>
              <a:rPr sz="1300" b="0">
                <a:cs typeface="Bookman Old Style"/>
              </a:rPr>
              <a:t>represented </a:t>
            </a:r>
            <a:r>
              <a:rPr sz="1300" b="0" spc="-5">
                <a:cs typeface="Bookman Old Style"/>
              </a:rPr>
              <a:t>as boxes and conceptual relations as</a:t>
            </a:r>
            <a:r>
              <a:rPr sz="1300" b="0" spc="-80">
                <a:cs typeface="Bookman Old Style"/>
              </a:rPr>
              <a:t> </a:t>
            </a:r>
            <a:r>
              <a:rPr sz="1300" b="0" spc="-5">
                <a:cs typeface="Bookman Old Style"/>
              </a:rPr>
              <a:t>ellipses</a:t>
            </a:r>
            <a:endParaRPr sz="1300">
              <a:cs typeface="Bookman Old Style"/>
            </a:endParaRPr>
          </a:p>
          <a:p>
            <a:pPr marL="756285" lvl="1" indent="-287020">
              <a:lnSpc>
                <a:spcPct val="100000"/>
              </a:lnSpc>
              <a:spcBef>
                <a:spcPts val="780"/>
              </a:spcBef>
              <a:buChar char="–"/>
              <a:tabLst>
                <a:tab pos="756285" algn="l"/>
                <a:tab pos="756920" algn="l"/>
              </a:tabLst>
            </a:pPr>
            <a:r>
              <a:rPr sz="1300" b="0" spc="-5">
                <a:cs typeface="Bookman Old Style"/>
              </a:rPr>
              <a:t>Nodes</a:t>
            </a:r>
            <a:endParaRPr sz="1300">
              <a:cs typeface="Bookman Old Style"/>
            </a:endParaRPr>
          </a:p>
          <a:p>
            <a:pPr marL="1155700" lvl="2" indent="-229235">
              <a:lnSpc>
                <a:spcPct val="100000"/>
              </a:lnSpc>
              <a:spcBef>
                <a:spcPts val="860"/>
              </a:spcBef>
              <a:buFont typeface="Bookman Old Style"/>
              <a:buChar char="•"/>
              <a:tabLst>
                <a:tab pos="1155065" algn="l"/>
                <a:tab pos="1156335" algn="l"/>
              </a:tabLst>
            </a:pPr>
            <a:r>
              <a:rPr sz="1500" b="1" spc="-5">
                <a:solidFill>
                  <a:srgbClr val="FF0000"/>
                </a:solidFill>
                <a:cs typeface="Bookman Old Style"/>
              </a:rPr>
              <a:t>Concept Nodes </a:t>
            </a:r>
            <a:r>
              <a:rPr sz="1500" b="1">
                <a:solidFill>
                  <a:srgbClr val="FF0000"/>
                </a:solidFill>
                <a:cs typeface="Bookman Old Style"/>
              </a:rPr>
              <a:t>– </a:t>
            </a:r>
            <a:r>
              <a:rPr sz="1500" b="1" spc="-5">
                <a:solidFill>
                  <a:srgbClr val="FF0000"/>
                </a:solidFill>
                <a:cs typeface="Bookman Old Style"/>
              </a:rPr>
              <a:t>box</a:t>
            </a:r>
            <a:r>
              <a:rPr sz="1500" b="1" spc="-10">
                <a:solidFill>
                  <a:srgbClr val="FF0000"/>
                </a:solidFill>
                <a:cs typeface="Bookman Old Style"/>
              </a:rPr>
              <a:t> </a:t>
            </a:r>
            <a:r>
              <a:rPr sz="1500" b="1" spc="-5">
                <a:solidFill>
                  <a:srgbClr val="FF0000"/>
                </a:solidFill>
                <a:cs typeface="Bookman Old Style"/>
              </a:rPr>
              <a:t>nodes</a:t>
            </a:r>
            <a:endParaRPr sz="1500">
              <a:cs typeface="Bookman Old Style"/>
            </a:endParaRPr>
          </a:p>
          <a:p>
            <a:pPr marL="1384300">
              <a:lnSpc>
                <a:spcPct val="100000"/>
              </a:lnSpc>
              <a:spcBef>
                <a:spcPts val="819"/>
              </a:spcBef>
              <a:tabLst>
                <a:tab pos="1612900" algn="l"/>
              </a:tabLst>
            </a:pPr>
            <a:r>
              <a:rPr sz="1300" b="0" spc="-5">
                <a:cs typeface="Bookman Old Style"/>
              </a:rPr>
              <a:t>–	Concrete concepts:</a:t>
            </a:r>
            <a:endParaRPr sz="1300">
              <a:cs typeface="Bookman Old Style"/>
            </a:endParaRPr>
          </a:p>
          <a:p>
            <a:pPr marL="1841500">
              <a:lnSpc>
                <a:spcPct val="100000"/>
              </a:lnSpc>
              <a:spcBef>
                <a:spcPts val="780"/>
              </a:spcBef>
              <a:tabLst>
                <a:tab pos="2070100" algn="l"/>
              </a:tabLst>
            </a:pPr>
            <a:r>
              <a:rPr sz="1300" spc="-5">
                <a:cs typeface="Arial"/>
              </a:rPr>
              <a:t>»	These concepts are characterized by our ability to form an image of them in our</a:t>
            </a:r>
            <a:r>
              <a:rPr sz="1300" spc="20">
                <a:cs typeface="Arial"/>
              </a:rPr>
              <a:t> </a:t>
            </a:r>
            <a:r>
              <a:rPr sz="1300" spc="-5">
                <a:cs typeface="Arial"/>
              </a:rPr>
              <a:t>minds.</a:t>
            </a:r>
            <a:endParaRPr sz="1300">
              <a:cs typeface="Arial"/>
            </a:endParaRPr>
          </a:p>
          <a:p>
            <a:pPr marL="1841500">
              <a:lnSpc>
                <a:spcPct val="100000"/>
              </a:lnSpc>
              <a:spcBef>
                <a:spcPts val="780"/>
              </a:spcBef>
              <a:tabLst>
                <a:tab pos="2070100" algn="l"/>
              </a:tabLst>
            </a:pPr>
            <a:r>
              <a:rPr sz="1300" b="0" spc="-5">
                <a:cs typeface="Bookman Old Style"/>
              </a:rPr>
              <a:t>»	cat, </a:t>
            </a:r>
            <a:r>
              <a:rPr sz="1300" b="0">
                <a:cs typeface="Bookman Old Style"/>
              </a:rPr>
              <a:t>telephone,</a:t>
            </a:r>
            <a:r>
              <a:rPr sz="1300" b="0" spc="-45">
                <a:cs typeface="Bookman Old Style"/>
              </a:rPr>
              <a:t> </a:t>
            </a:r>
            <a:r>
              <a:rPr sz="1300" b="0" spc="-5">
                <a:cs typeface="Bookman Old Style"/>
              </a:rPr>
              <a:t>classroom</a:t>
            </a:r>
            <a:endParaRPr sz="1300">
              <a:cs typeface="Bookman Old Style"/>
            </a:endParaRPr>
          </a:p>
          <a:p>
            <a:pPr marL="1841500">
              <a:lnSpc>
                <a:spcPct val="100000"/>
              </a:lnSpc>
              <a:spcBef>
                <a:spcPts val="780"/>
              </a:spcBef>
              <a:tabLst>
                <a:tab pos="2070100" algn="l"/>
              </a:tabLst>
            </a:pPr>
            <a:r>
              <a:rPr sz="1300" spc="-5">
                <a:cs typeface="Arial"/>
              </a:rPr>
              <a:t>»	Concrete concepts include generic concepts such as cat or book along with concepts</a:t>
            </a:r>
            <a:r>
              <a:rPr sz="1300" spc="315">
                <a:cs typeface="Arial"/>
              </a:rPr>
              <a:t> </a:t>
            </a:r>
            <a:r>
              <a:rPr sz="1300" spc="-5">
                <a:cs typeface="Arial"/>
              </a:rPr>
              <a:t>of</a:t>
            </a:r>
            <a:endParaRPr sz="1300">
              <a:cs typeface="Arial"/>
            </a:endParaRPr>
          </a:p>
          <a:p>
            <a:pPr marL="2070100">
              <a:lnSpc>
                <a:spcPct val="100000"/>
              </a:lnSpc>
              <a:spcBef>
                <a:spcPts val="470"/>
              </a:spcBef>
            </a:pPr>
            <a:r>
              <a:rPr sz="1300" spc="-5">
                <a:cs typeface="Arial"/>
              </a:rPr>
              <a:t>specific cats and</a:t>
            </a:r>
            <a:r>
              <a:rPr sz="1300" spc="35">
                <a:cs typeface="Arial"/>
              </a:rPr>
              <a:t> </a:t>
            </a:r>
            <a:r>
              <a:rPr sz="1300" spc="-5">
                <a:cs typeface="Arial"/>
              </a:rPr>
              <a:t>books</a:t>
            </a:r>
            <a:endParaRPr sz="1300">
              <a:cs typeface="Arial"/>
            </a:endParaRPr>
          </a:p>
          <a:p>
            <a:pPr marL="1384300">
              <a:lnSpc>
                <a:spcPct val="100000"/>
              </a:lnSpc>
              <a:spcBef>
                <a:spcPts val="780"/>
              </a:spcBef>
              <a:tabLst>
                <a:tab pos="1612900" algn="l"/>
              </a:tabLst>
            </a:pPr>
            <a:r>
              <a:rPr sz="1300" b="0" spc="-5">
                <a:cs typeface="Bookman Old Style"/>
              </a:rPr>
              <a:t>–	</a:t>
            </a:r>
            <a:r>
              <a:rPr sz="1300" b="0" spc="-10">
                <a:cs typeface="Bookman Old Style"/>
              </a:rPr>
              <a:t>Abstract</a:t>
            </a:r>
            <a:r>
              <a:rPr sz="1300" b="0" spc="5">
                <a:cs typeface="Bookman Old Style"/>
              </a:rPr>
              <a:t> </a:t>
            </a:r>
            <a:r>
              <a:rPr sz="1300" b="0" spc="-5">
                <a:cs typeface="Bookman Old Style"/>
              </a:rPr>
              <a:t>objects:</a:t>
            </a:r>
            <a:endParaRPr sz="1300">
              <a:cs typeface="Bookman Old Style"/>
            </a:endParaRPr>
          </a:p>
          <a:p>
            <a:pPr marL="1841500">
              <a:lnSpc>
                <a:spcPct val="100000"/>
              </a:lnSpc>
              <a:spcBef>
                <a:spcPts val="780"/>
              </a:spcBef>
              <a:tabLst>
                <a:tab pos="2070100" algn="l"/>
              </a:tabLst>
            </a:pPr>
            <a:r>
              <a:rPr sz="1300" b="0" spc="-5">
                <a:cs typeface="Bookman Old Style"/>
              </a:rPr>
              <a:t>»	</a:t>
            </a:r>
            <a:r>
              <a:rPr sz="1300" b="0" spc="-10">
                <a:cs typeface="Bookman Old Style"/>
              </a:rPr>
              <a:t>Abstract </a:t>
            </a:r>
            <a:r>
              <a:rPr sz="1300" b="0" spc="-5">
                <a:cs typeface="Bookman Old Style"/>
              </a:rPr>
              <a:t>Concepts </a:t>
            </a:r>
            <a:r>
              <a:rPr sz="1300" spc="-5">
                <a:cs typeface="Arial"/>
              </a:rPr>
              <a:t>that do not correspond to images in our</a:t>
            </a:r>
            <a:r>
              <a:rPr sz="1300" spc="180">
                <a:cs typeface="Arial"/>
              </a:rPr>
              <a:t> </a:t>
            </a:r>
            <a:r>
              <a:rPr sz="1300" spc="-5">
                <a:cs typeface="Arial"/>
              </a:rPr>
              <a:t>minds</a:t>
            </a:r>
            <a:endParaRPr sz="1300">
              <a:cs typeface="Arial"/>
            </a:endParaRPr>
          </a:p>
          <a:p>
            <a:pPr marL="1841500">
              <a:lnSpc>
                <a:spcPct val="100000"/>
              </a:lnSpc>
              <a:spcBef>
                <a:spcPts val="780"/>
              </a:spcBef>
              <a:tabLst>
                <a:tab pos="2070100" algn="l"/>
              </a:tabLst>
            </a:pPr>
            <a:r>
              <a:rPr sz="1300" b="0" spc="-5">
                <a:cs typeface="Bookman Old Style"/>
              </a:rPr>
              <a:t>»	love, beauty,</a:t>
            </a:r>
            <a:r>
              <a:rPr sz="1300" b="0" spc="-40">
                <a:cs typeface="Bookman Old Style"/>
              </a:rPr>
              <a:t> </a:t>
            </a:r>
            <a:r>
              <a:rPr sz="1300" b="0" spc="-10">
                <a:cs typeface="Bookman Old Style"/>
              </a:rPr>
              <a:t>loyalty</a:t>
            </a:r>
            <a:endParaRPr sz="1300">
              <a:cs typeface="Bookman Old Style"/>
            </a:endParaRPr>
          </a:p>
          <a:p>
            <a:pPr marL="1155700" indent="-229235">
              <a:lnSpc>
                <a:spcPct val="100000"/>
              </a:lnSpc>
              <a:spcBef>
                <a:spcPts val="860"/>
              </a:spcBef>
              <a:buFont typeface="Bookman Old Style"/>
              <a:buChar char="•"/>
              <a:tabLst>
                <a:tab pos="1155065" algn="l"/>
                <a:tab pos="1156335" algn="l"/>
              </a:tabLst>
            </a:pPr>
            <a:r>
              <a:rPr sz="1500" b="1" spc="-5">
                <a:solidFill>
                  <a:srgbClr val="FF0000"/>
                </a:solidFill>
                <a:cs typeface="Bookman Old Style"/>
              </a:rPr>
              <a:t>Conceptual Relation Nodes </a:t>
            </a:r>
            <a:r>
              <a:rPr sz="1500" b="1">
                <a:solidFill>
                  <a:srgbClr val="FF0000"/>
                </a:solidFill>
                <a:cs typeface="Bookman Old Style"/>
              </a:rPr>
              <a:t>– </a:t>
            </a:r>
            <a:r>
              <a:rPr sz="1500" b="1" spc="-5">
                <a:solidFill>
                  <a:srgbClr val="FF0000"/>
                </a:solidFill>
                <a:cs typeface="Bookman Old Style"/>
              </a:rPr>
              <a:t>ellipse</a:t>
            </a:r>
            <a:r>
              <a:rPr sz="1500" b="1" spc="45">
                <a:solidFill>
                  <a:srgbClr val="FF0000"/>
                </a:solidFill>
                <a:cs typeface="Bookman Old Style"/>
              </a:rPr>
              <a:t> </a:t>
            </a:r>
            <a:r>
              <a:rPr sz="1500" b="1" spc="-5">
                <a:solidFill>
                  <a:srgbClr val="FF0000"/>
                </a:solidFill>
                <a:cs typeface="Bookman Old Style"/>
              </a:rPr>
              <a:t>nodes</a:t>
            </a:r>
            <a:endParaRPr sz="1500">
              <a:cs typeface="Bookman Old Style"/>
            </a:endParaRPr>
          </a:p>
          <a:p>
            <a:pPr marL="1384300">
              <a:lnSpc>
                <a:spcPct val="100000"/>
              </a:lnSpc>
              <a:spcBef>
                <a:spcPts val="825"/>
              </a:spcBef>
              <a:tabLst>
                <a:tab pos="1612900" algn="l"/>
              </a:tabLst>
            </a:pPr>
            <a:r>
              <a:rPr sz="1300" b="0" spc="-5">
                <a:cs typeface="Bookman Old Style"/>
              </a:rPr>
              <a:t>–	Relations </a:t>
            </a:r>
            <a:r>
              <a:rPr sz="1300" b="0" spc="-10">
                <a:cs typeface="Bookman Old Style"/>
              </a:rPr>
              <a:t>involving one or </a:t>
            </a:r>
            <a:r>
              <a:rPr sz="1300" b="0" spc="-5">
                <a:cs typeface="Bookman Old Style"/>
              </a:rPr>
              <a:t>more</a:t>
            </a:r>
            <a:r>
              <a:rPr sz="1300" b="0" spc="80">
                <a:cs typeface="Bookman Old Style"/>
              </a:rPr>
              <a:t> </a:t>
            </a:r>
            <a:r>
              <a:rPr sz="1300" b="0" spc="-5">
                <a:cs typeface="Bookman Old Style"/>
              </a:rPr>
              <a:t>concepts</a:t>
            </a:r>
            <a:endParaRPr sz="1300">
              <a:cs typeface="Bookman Old Style"/>
            </a:endParaRPr>
          </a:p>
          <a:p>
            <a:pPr marL="1612900" marR="124460" indent="-228600">
              <a:lnSpc>
                <a:spcPct val="130000"/>
              </a:lnSpc>
              <a:spcBef>
                <a:spcPts val="310"/>
              </a:spcBef>
              <a:tabLst>
                <a:tab pos="1612900" algn="l"/>
              </a:tabLst>
            </a:pPr>
            <a:r>
              <a:rPr sz="1300" spc="-5">
                <a:cs typeface="Arial"/>
              </a:rPr>
              <a:t>–	Some special relation nodes, </a:t>
            </a:r>
            <a:r>
              <a:rPr sz="1300" spc="-20">
                <a:cs typeface="Arial"/>
              </a:rPr>
              <a:t>namely, </a:t>
            </a:r>
            <a:r>
              <a:rPr sz="1300" spc="-5">
                <a:cs typeface="Arial"/>
              </a:rPr>
              <a:t>agent, recipient, object, </a:t>
            </a:r>
            <a:r>
              <a:rPr sz="1300" spc="-10">
                <a:cs typeface="Arial"/>
              </a:rPr>
              <a:t>experiencer, </a:t>
            </a:r>
            <a:r>
              <a:rPr sz="1300" spc="-5">
                <a:cs typeface="Arial"/>
              </a:rPr>
              <a:t>are used to link a  subject and the</a:t>
            </a:r>
            <a:r>
              <a:rPr sz="1300" spc="40">
                <a:cs typeface="Arial"/>
              </a:rPr>
              <a:t> </a:t>
            </a:r>
            <a:r>
              <a:rPr sz="1300" spc="-10">
                <a:cs typeface="Arial"/>
              </a:rPr>
              <a:t>verb</a:t>
            </a:r>
            <a:endParaRPr sz="1300">
              <a:cs typeface="Arial"/>
            </a:endParaRPr>
          </a:p>
          <a:p>
            <a:pPr marL="1384300">
              <a:lnSpc>
                <a:spcPct val="100000"/>
              </a:lnSpc>
              <a:spcBef>
                <a:spcPts val="780"/>
              </a:spcBef>
              <a:tabLst>
                <a:tab pos="1612900" algn="l"/>
              </a:tabLst>
            </a:pPr>
            <a:r>
              <a:rPr sz="1300" b="0" spc="-5">
                <a:cs typeface="Bookman Old Style"/>
              </a:rPr>
              <a:t>–	Arity – number </a:t>
            </a:r>
            <a:r>
              <a:rPr sz="1300" b="0" spc="-10">
                <a:cs typeface="Bookman Old Style"/>
              </a:rPr>
              <a:t>of box </a:t>
            </a:r>
            <a:r>
              <a:rPr sz="1300" b="0" spc="-5">
                <a:cs typeface="Bookman Old Style"/>
              </a:rPr>
              <a:t>nodes linked</a:t>
            </a:r>
            <a:r>
              <a:rPr sz="1300" b="0" spc="10">
                <a:cs typeface="Bookman Old Style"/>
              </a:rPr>
              <a:t> </a:t>
            </a:r>
            <a:r>
              <a:rPr sz="1300" b="0" spc="-5">
                <a:cs typeface="Bookman Old Style"/>
              </a:rPr>
              <a:t>to</a:t>
            </a:r>
            <a:endParaRPr sz="1300">
              <a:cs typeface="Bookman Old Style"/>
            </a:endParaRPr>
          </a:p>
        </p:txBody>
      </p:sp>
      <p:sp>
        <p:nvSpPr>
          <p:cNvPr id="5" name="object 2"/>
          <p:cNvSpPr txBox="1">
            <a:spLocks noGrp="1"/>
          </p:cNvSpPr>
          <p:nvPr>
            <p:ph type="title"/>
          </p:nvPr>
        </p:nvSpPr>
        <p:spPr>
          <a:xfrm>
            <a:off x="2122563" y="89756"/>
            <a:ext cx="4842510" cy="690574"/>
          </a:xfrm>
          <a:prstGeom prst="rect">
            <a:avLst/>
          </a:prstGeom>
        </p:spPr>
        <p:txBody>
          <a:bodyPr vert="horz" wrap="square" lIns="0" tIns="13335" rIns="0" bIns="0" rtlCol="0">
            <a:spAutoFit/>
          </a:bodyPr>
          <a:lstStyle/>
          <a:p>
            <a:pPr marL="12700">
              <a:lnSpc>
                <a:spcPct val="100000"/>
              </a:lnSpc>
              <a:spcBef>
                <a:spcPts val="105"/>
              </a:spcBef>
            </a:pPr>
            <a:r>
              <a:rPr b="1">
                <a:latin typeface="+mn-lt"/>
              </a:rPr>
              <a:t>Conceptual</a:t>
            </a:r>
            <a:r>
              <a:rPr b="1" spc="-55">
                <a:latin typeface="+mn-lt"/>
              </a:rPr>
              <a:t> </a:t>
            </a:r>
            <a:r>
              <a:rPr b="1" spc="-5">
                <a:latin typeface="+mn-lt"/>
              </a:rPr>
              <a:t>Graphs</a:t>
            </a:r>
          </a:p>
        </p:txBody>
      </p:sp>
      <p:sp>
        <p:nvSpPr>
          <p:cNvPr id="6" name="Date Placeholder 5"/>
          <p:cNvSpPr>
            <a:spLocks noGrp="1"/>
          </p:cNvSpPr>
          <p:nvPr>
            <p:ph type="dt" sz="half" idx="10"/>
          </p:nvPr>
        </p:nvSpPr>
        <p:spPr/>
        <p:txBody>
          <a:bodyPr/>
          <a:lstStyle/>
          <a:p>
            <a:fld id="{0B77280C-BA26-4E15-A44C-0C1522442E2A}" type="datetime1">
              <a:rPr lang="en-US" smtClean="0"/>
              <a:t>9/16/2021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IN" smtClean="0"/>
              <a:t>103</a:t>
            </a:fld>
            <a:endParaRPr lang="en-IN"/>
          </a:p>
        </p:txBody>
      </p:sp>
    </p:spTree>
  </p:cSld>
  <p:clrMapOvr>
    <a:overrideClrMapping bg1="lt1" tx1="dk1" bg2="lt2" tx2="dk2" accent1="accent1" accent2="accent2" accent3="accent3" accent4="accent4" accent5="accent5" accent6="accent6" hlink="hlink" folHlink="folHlink"/>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p:nvPr/>
        </p:nvSpPr>
        <p:spPr>
          <a:xfrm>
            <a:off x="707542" y="1616455"/>
            <a:ext cx="1544955" cy="299720"/>
          </a:xfrm>
          <a:prstGeom prst="rect">
            <a:avLst/>
          </a:prstGeom>
        </p:spPr>
        <p:txBody>
          <a:bodyPr vert="horz" wrap="square" lIns="0" tIns="12700" rIns="0" bIns="0" rtlCol="0">
            <a:spAutoFit/>
          </a:bodyPr>
          <a:lstStyle/>
          <a:p>
            <a:pPr marL="355600" indent="-342900">
              <a:lnSpc>
                <a:spcPct val="100000"/>
              </a:lnSpc>
              <a:spcBef>
                <a:spcPts val="100"/>
              </a:spcBef>
              <a:buFont typeface="Bookman Old Style"/>
              <a:buChar char="•"/>
              <a:tabLst>
                <a:tab pos="354965" algn="l"/>
                <a:tab pos="355600" algn="l"/>
              </a:tabLst>
            </a:pPr>
            <a:r>
              <a:rPr sz="1800" b="1">
                <a:solidFill>
                  <a:srgbClr val="FF0000"/>
                </a:solidFill>
                <a:uFill>
                  <a:solidFill>
                    <a:srgbClr val="FF0000"/>
                  </a:solidFill>
                </a:uFill>
                <a:cs typeface="Bookman Old Style"/>
              </a:rPr>
              <a:t>Example</a:t>
            </a:r>
            <a:r>
              <a:rPr sz="1800" b="1" spc="-105">
                <a:solidFill>
                  <a:srgbClr val="FF0000"/>
                </a:solidFill>
                <a:uFill>
                  <a:solidFill>
                    <a:srgbClr val="FF0000"/>
                  </a:solidFill>
                </a:uFill>
                <a:cs typeface="Bookman Old Style"/>
              </a:rPr>
              <a:t> </a:t>
            </a:r>
            <a:r>
              <a:rPr sz="1800" b="1">
                <a:solidFill>
                  <a:srgbClr val="FF0000"/>
                </a:solidFill>
                <a:uFill>
                  <a:solidFill>
                    <a:srgbClr val="FF0000"/>
                  </a:solidFill>
                </a:uFill>
                <a:cs typeface="Bookman Old Style"/>
              </a:rPr>
              <a:t>:</a:t>
            </a:r>
            <a:endParaRPr sz="1800">
              <a:cs typeface="Bookman Old Style"/>
            </a:endParaRPr>
          </a:p>
        </p:txBody>
      </p:sp>
      <p:sp>
        <p:nvSpPr>
          <p:cNvPr id="4" name="object 4"/>
          <p:cNvSpPr/>
          <p:nvPr/>
        </p:nvSpPr>
        <p:spPr>
          <a:xfrm>
            <a:off x="2210548" y="2051304"/>
            <a:ext cx="5074171" cy="3476244"/>
          </a:xfrm>
          <a:prstGeom prst="rect">
            <a:avLst/>
          </a:prstGeom>
          <a:blipFill>
            <a:blip r:embed="rId3" cstate="print"/>
            <a:stretch>
              <a:fillRect/>
            </a:stretch>
          </a:blipFill>
        </p:spPr>
        <p:txBody>
          <a:bodyPr wrap="square" lIns="0" tIns="0" rIns="0" bIns="0" rtlCol="0"/>
          <a:lstStyle/>
          <a:p>
            <a:endParaRPr/>
          </a:p>
        </p:txBody>
      </p:sp>
      <p:sp>
        <p:nvSpPr>
          <p:cNvPr id="6" name="object 2"/>
          <p:cNvSpPr txBox="1">
            <a:spLocks noGrp="1"/>
          </p:cNvSpPr>
          <p:nvPr>
            <p:ph type="title"/>
          </p:nvPr>
        </p:nvSpPr>
        <p:spPr>
          <a:xfrm>
            <a:off x="2150745" y="360933"/>
            <a:ext cx="4842510" cy="690574"/>
          </a:xfrm>
          <a:prstGeom prst="rect">
            <a:avLst/>
          </a:prstGeom>
        </p:spPr>
        <p:txBody>
          <a:bodyPr vert="horz" wrap="square" lIns="0" tIns="13335" rIns="0" bIns="0" rtlCol="0">
            <a:spAutoFit/>
          </a:bodyPr>
          <a:lstStyle/>
          <a:p>
            <a:pPr marL="12700">
              <a:lnSpc>
                <a:spcPct val="100000"/>
              </a:lnSpc>
              <a:spcBef>
                <a:spcPts val="105"/>
              </a:spcBef>
            </a:pPr>
            <a:r>
              <a:rPr b="1">
                <a:latin typeface="+mn-lt"/>
              </a:rPr>
              <a:t>Conceptual</a:t>
            </a:r>
            <a:r>
              <a:rPr b="1" spc="-55">
                <a:latin typeface="+mn-lt"/>
              </a:rPr>
              <a:t> </a:t>
            </a:r>
            <a:r>
              <a:rPr b="1" spc="-5">
                <a:latin typeface="+mn-lt"/>
              </a:rPr>
              <a:t>Graphs</a:t>
            </a:r>
          </a:p>
        </p:txBody>
      </p:sp>
      <p:sp>
        <p:nvSpPr>
          <p:cNvPr id="7" name="Date Placeholder 6"/>
          <p:cNvSpPr>
            <a:spLocks noGrp="1"/>
          </p:cNvSpPr>
          <p:nvPr>
            <p:ph type="dt" sz="half" idx="10"/>
          </p:nvPr>
        </p:nvSpPr>
        <p:spPr/>
        <p:txBody>
          <a:bodyPr/>
          <a:lstStyle/>
          <a:p>
            <a:fld id="{87D6EBBD-76CE-46D3-A9E5-6DEC9AD8F01D}" type="datetime1">
              <a:rPr lang="en-US" smtClean="0"/>
              <a:t>9/16/2021</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IN" smtClean="0"/>
              <a:t>104</a:t>
            </a:fld>
            <a:endParaRPr lang="en-IN"/>
          </a:p>
        </p:txBody>
      </p:sp>
    </p:spTree>
  </p:cSld>
  <p:clrMapOvr>
    <a:overrideClrMapping bg1="lt1" tx1="dk1" bg2="lt2" tx2="dk2" accent1="accent1" accent2="accent2" accent3="accent3" accent4="accent4" accent5="accent5" accent6="accent6" hlink="hlink" folHlink="folHlink"/>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p:nvPr/>
        </p:nvSpPr>
        <p:spPr>
          <a:xfrm>
            <a:off x="1832033" y="2275839"/>
            <a:ext cx="4513906" cy="443484"/>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1371600" y="2884326"/>
            <a:ext cx="5943854" cy="243656"/>
          </a:xfrm>
          <a:prstGeom prst="rect">
            <a:avLst/>
          </a:prstGeom>
        </p:spPr>
        <p:txBody>
          <a:bodyPr vert="horz" wrap="square" lIns="0" tIns="12700" rIns="0" bIns="0" rtlCol="0">
            <a:spAutoFit/>
          </a:bodyPr>
          <a:lstStyle/>
          <a:p>
            <a:pPr marL="12700">
              <a:lnSpc>
                <a:spcPct val="100000"/>
              </a:lnSpc>
              <a:spcBef>
                <a:spcPts val="100"/>
              </a:spcBef>
            </a:pPr>
            <a:r>
              <a:rPr sz="1500" spc="-5">
                <a:cs typeface="Times New Roman"/>
              </a:rPr>
              <a:t>Conceptual </a:t>
            </a:r>
            <a:r>
              <a:rPr sz="1500">
                <a:cs typeface="Times New Roman"/>
              </a:rPr>
              <a:t>graph </a:t>
            </a:r>
            <a:r>
              <a:rPr sz="1500" spc="-5">
                <a:cs typeface="Times New Roman"/>
              </a:rPr>
              <a:t>indicating that </a:t>
            </a:r>
            <a:r>
              <a:rPr sz="1500">
                <a:cs typeface="Times New Roman"/>
              </a:rPr>
              <a:t>a </a:t>
            </a:r>
            <a:r>
              <a:rPr sz="1500" spc="-5">
                <a:cs typeface="Times New Roman"/>
              </a:rPr>
              <a:t>particular </a:t>
            </a:r>
            <a:r>
              <a:rPr sz="1500">
                <a:cs typeface="Times New Roman"/>
              </a:rPr>
              <a:t>(but </a:t>
            </a:r>
            <a:r>
              <a:rPr sz="1500" spc="-5">
                <a:cs typeface="Times New Roman"/>
              </a:rPr>
              <a:t>unnamed) </a:t>
            </a:r>
            <a:r>
              <a:rPr sz="1500">
                <a:cs typeface="Times New Roman"/>
              </a:rPr>
              <a:t>dog </a:t>
            </a:r>
            <a:r>
              <a:rPr sz="1500" spc="-5">
                <a:cs typeface="Times New Roman"/>
              </a:rPr>
              <a:t>is</a:t>
            </a:r>
            <a:r>
              <a:rPr sz="1500" spc="-140">
                <a:cs typeface="Times New Roman"/>
              </a:rPr>
              <a:t> </a:t>
            </a:r>
            <a:r>
              <a:rPr sz="1500">
                <a:cs typeface="Times New Roman"/>
              </a:rPr>
              <a:t>brown.</a:t>
            </a:r>
          </a:p>
        </p:txBody>
      </p:sp>
      <p:sp>
        <p:nvSpPr>
          <p:cNvPr id="5" name="object 5"/>
          <p:cNvSpPr/>
          <p:nvPr/>
        </p:nvSpPr>
        <p:spPr>
          <a:xfrm>
            <a:off x="1841897" y="3292985"/>
            <a:ext cx="4529137" cy="435863"/>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1693147" y="3903050"/>
            <a:ext cx="4826635" cy="243656"/>
          </a:xfrm>
          <a:prstGeom prst="rect">
            <a:avLst/>
          </a:prstGeom>
        </p:spPr>
        <p:txBody>
          <a:bodyPr vert="horz" wrap="square" lIns="0" tIns="12700" rIns="0" bIns="0" rtlCol="0">
            <a:spAutoFit/>
          </a:bodyPr>
          <a:lstStyle/>
          <a:p>
            <a:pPr marL="12700">
              <a:lnSpc>
                <a:spcPct val="100000"/>
              </a:lnSpc>
              <a:spcBef>
                <a:spcPts val="100"/>
              </a:spcBef>
            </a:pPr>
            <a:r>
              <a:rPr sz="1500" spc="-5">
                <a:cs typeface="Times New Roman"/>
              </a:rPr>
              <a:t>Conceptual </a:t>
            </a:r>
            <a:r>
              <a:rPr sz="1500">
                <a:cs typeface="Times New Roman"/>
              </a:rPr>
              <a:t>graph </a:t>
            </a:r>
            <a:r>
              <a:rPr sz="1500" spc="-5">
                <a:cs typeface="Times New Roman"/>
              </a:rPr>
              <a:t>indicating that </a:t>
            </a:r>
            <a:r>
              <a:rPr sz="1500">
                <a:cs typeface="Times New Roman"/>
              </a:rPr>
              <a:t>a dog </a:t>
            </a:r>
            <a:r>
              <a:rPr sz="1500" spc="-10">
                <a:cs typeface="Times New Roman"/>
              </a:rPr>
              <a:t>named Emma </a:t>
            </a:r>
            <a:r>
              <a:rPr sz="1500" spc="-5">
                <a:cs typeface="Times New Roman"/>
              </a:rPr>
              <a:t>is</a:t>
            </a:r>
            <a:r>
              <a:rPr sz="1500" spc="-70">
                <a:cs typeface="Times New Roman"/>
              </a:rPr>
              <a:t> </a:t>
            </a:r>
            <a:r>
              <a:rPr sz="1500">
                <a:cs typeface="Times New Roman"/>
              </a:rPr>
              <a:t>brown.</a:t>
            </a:r>
          </a:p>
        </p:txBody>
      </p:sp>
      <p:sp>
        <p:nvSpPr>
          <p:cNvPr id="7" name="object 7"/>
          <p:cNvSpPr/>
          <p:nvPr/>
        </p:nvSpPr>
        <p:spPr>
          <a:xfrm>
            <a:off x="1887954" y="4320908"/>
            <a:ext cx="4494177" cy="1193291"/>
          </a:xfrm>
          <a:prstGeom prst="rect">
            <a:avLst/>
          </a:prstGeom>
          <a:blipFill>
            <a:blip r:embed="rId5" cstate="print"/>
            <a:stretch>
              <a:fillRect/>
            </a:stretch>
          </a:blipFill>
        </p:spPr>
        <p:txBody>
          <a:bodyPr wrap="square" lIns="0" tIns="0" rIns="0" bIns="0" rtlCol="0"/>
          <a:lstStyle/>
          <a:p>
            <a:endParaRPr/>
          </a:p>
        </p:txBody>
      </p:sp>
      <p:sp>
        <p:nvSpPr>
          <p:cNvPr id="8" name="object 8"/>
          <p:cNvSpPr txBox="1"/>
          <p:nvPr/>
        </p:nvSpPr>
        <p:spPr>
          <a:xfrm>
            <a:off x="914400" y="985251"/>
            <a:ext cx="5826760" cy="1054776"/>
          </a:xfrm>
          <a:prstGeom prst="rect">
            <a:avLst/>
          </a:prstGeom>
        </p:spPr>
        <p:txBody>
          <a:bodyPr vert="horz" wrap="square" lIns="0" tIns="173355" rIns="0" bIns="0" rtlCol="0">
            <a:spAutoFit/>
          </a:bodyPr>
          <a:lstStyle/>
          <a:p>
            <a:pPr marL="355600" indent="-342900">
              <a:lnSpc>
                <a:spcPct val="100000"/>
              </a:lnSpc>
              <a:spcBef>
                <a:spcPts val="1365"/>
              </a:spcBef>
              <a:buFont typeface="Bookman Old Style"/>
              <a:buChar char="•"/>
              <a:tabLst>
                <a:tab pos="354965" algn="l"/>
                <a:tab pos="355600" algn="l"/>
              </a:tabLst>
            </a:pPr>
            <a:r>
              <a:rPr sz="1800" b="1" u="heavy">
                <a:solidFill>
                  <a:srgbClr val="FF0000"/>
                </a:solidFill>
                <a:uFill>
                  <a:solidFill>
                    <a:srgbClr val="FF0000"/>
                  </a:solidFill>
                </a:uFill>
                <a:cs typeface="Bookman Old Style"/>
              </a:rPr>
              <a:t>Example</a:t>
            </a:r>
            <a:r>
              <a:rPr sz="1800" b="1" u="heavy" spc="-30">
                <a:solidFill>
                  <a:srgbClr val="FF0000"/>
                </a:solidFill>
                <a:uFill>
                  <a:solidFill>
                    <a:srgbClr val="FF0000"/>
                  </a:solidFill>
                </a:uFill>
                <a:cs typeface="Bookman Old Style"/>
              </a:rPr>
              <a:t> </a:t>
            </a:r>
            <a:r>
              <a:rPr sz="1800" b="1" u="heavy">
                <a:solidFill>
                  <a:srgbClr val="FF0000"/>
                </a:solidFill>
                <a:uFill>
                  <a:solidFill>
                    <a:srgbClr val="FF0000"/>
                  </a:solidFill>
                </a:uFill>
                <a:cs typeface="Bookman Old Style"/>
              </a:rPr>
              <a:t>:</a:t>
            </a:r>
            <a:endParaRPr sz="1800">
              <a:cs typeface="Bookman Old Style"/>
            </a:endParaRPr>
          </a:p>
          <a:p>
            <a:pPr marL="864869">
              <a:lnSpc>
                <a:spcPct val="100000"/>
              </a:lnSpc>
              <a:spcBef>
                <a:spcPts val="1050"/>
              </a:spcBef>
            </a:pPr>
            <a:r>
              <a:rPr sz="1500" spc="-5">
                <a:cs typeface="Times New Roman"/>
              </a:rPr>
              <a:t>Conceptual </a:t>
            </a:r>
            <a:r>
              <a:rPr sz="1500">
                <a:cs typeface="Times New Roman"/>
              </a:rPr>
              <a:t>graph </a:t>
            </a:r>
            <a:r>
              <a:rPr sz="1500" spc="-5">
                <a:cs typeface="Times New Roman"/>
              </a:rPr>
              <a:t>indicating that </a:t>
            </a:r>
            <a:r>
              <a:rPr sz="1500">
                <a:cs typeface="Times New Roman"/>
              </a:rPr>
              <a:t>the dog </a:t>
            </a:r>
            <a:r>
              <a:rPr sz="1500" spc="-10">
                <a:cs typeface="Times New Roman"/>
              </a:rPr>
              <a:t>named Emma </a:t>
            </a:r>
            <a:r>
              <a:rPr sz="1500" spc="-5">
                <a:cs typeface="Times New Roman"/>
              </a:rPr>
              <a:t>is</a:t>
            </a:r>
            <a:r>
              <a:rPr sz="1500" spc="-70">
                <a:cs typeface="Times New Roman"/>
              </a:rPr>
              <a:t> </a:t>
            </a:r>
            <a:r>
              <a:rPr sz="1500">
                <a:cs typeface="Times New Roman"/>
              </a:rPr>
              <a:t>brown.</a:t>
            </a:r>
          </a:p>
        </p:txBody>
      </p:sp>
      <p:sp>
        <p:nvSpPr>
          <p:cNvPr id="10" name="object 2"/>
          <p:cNvSpPr txBox="1">
            <a:spLocks noGrp="1"/>
          </p:cNvSpPr>
          <p:nvPr>
            <p:ph type="title"/>
          </p:nvPr>
        </p:nvSpPr>
        <p:spPr>
          <a:xfrm>
            <a:off x="2150745" y="360933"/>
            <a:ext cx="4842510" cy="690574"/>
          </a:xfrm>
          <a:prstGeom prst="rect">
            <a:avLst/>
          </a:prstGeom>
        </p:spPr>
        <p:txBody>
          <a:bodyPr vert="horz" wrap="square" lIns="0" tIns="13335" rIns="0" bIns="0" rtlCol="0">
            <a:spAutoFit/>
          </a:bodyPr>
          <a:lstStyle/>
          <a:p>
            <a:pPr marL="12700">
              <a:lnSpc>
                <a:spcPct val="100000"/>
              </a:lnSpc>
              <a:spcBef>
                <a:spcPts val="105"/>
              </a:spcBef>
            </a:pPr>
            <a:r>
              <a:rPr b="1">
                <a:latin typeface="+mn-lt"/>
              </a:rPr>
              <a:t>Conceptual</a:t>
            </a:r>
            <a:r>
              <a:rPr b="1" spc="-55">
                <a:latin typeface="+mn-lt"/>
              </a:rPr>
              <a:t> </a:t>
            </a:r>
            <a:r>
              <a:rPr b="1" spc="-5">
                <a:latin typeface="+mn-lt"/>
              </a:rPr>
              <a:t>Graphs</a:t>
            </a:r>
          </a:p>
        </p:txBody>
      </p:sp>
      <p:sp>
        <p:nvSpPr>
          <p:cNvPr id="11" name="Date Placeholder 10"/>
          <p:cNvSpPr>
            <a:spLocks noGrp="1"/>
          </p:cNvSpPr>
          <p:nvPr>
            <p:ph type="dt" sz="half" idx="10"/>
          </p:nvPr>
        </p:nvSpPr>
        <p:spPr/>
        <p:txBody>
          <a:bodyPr/>
          <a:lstStyle/>
          <a:p>
            <a:fld id="{A17881D1-1D30-4CE6-AC66-B0BFD26E6FF7}" type="datetime1">
              <a:rPr lang="en-US" smtClean="0"/>
              <a:t>9/16/2021</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IN" smtClean="0"/>
              <a:t>105</a:t>
            </a:fld>
            <a:endParaRPr lang="en-IN"/>
          </a:p>
        </p:txBody>
      </p:sp>
    </p:spTree>
  </p:cSld>
  <p:clrMapOvr>
    <a:overrideClrMapping bg1="lt1" tx1="dk1" bg2="lt2" tx2="dk2" accent1="accent1" accent2="accent2" accent3="accent3" accent4="accent4" accent5="accent5" accent6="accent6" hlink="hlink" folHlink="folHlink"/>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152400"/>
            <a:ext cx="7468234" cy="1672589"/>
          </a:xfrm>
          <a:prstGeom prst="rect">
            <a:avLst/>
          </a:prstGeom>
        </p:spPr>
        <p:txBody>
          <a:bodyPr vert="horz" wrap="square" lIns="0" tIns="12700" rIns="0" bIns="0" rtlCol="0">
            <a:spAutoFit/>
          </a:bodyPr>
          <a:lstStyle/>
          <a:p>
            <a:pPr marL="12700" marR="5080" indent="-635" algn="ctr">
              <a:lnSpc>
                <a:spcPct val="100000"/>
              </a:lnSpc>
              <a:spcBef>
                <a:spcPts val="100"/>
              </a:spcBef>
            </a:pPr>
            <a:r>
              <a:rPr lang="en-US" sz="3600" b="1">
                <a:latin typeface="+mn-lt"/>
              </a:rPr>
              <a:t>Example: </a:t>
            </a:r>
            <a:r>
              <a:rPr sz="3600">
                <a:latin typeface="+mn-lt"/>
              </a:rPr>
              <a:t>Her name was </a:t>
            </a:r>
            <a:r>
              <a:rPr sz="3600" spc="-5">
                <a:latin typeface="+mn-lt"/>
              </a:rPr>
              <a:t>McGill </a:t>
            </a:r>
            <a:r>
              <a:rPr sz="3600">
                <a:latin typeface="+mn-lt"/>
              </a:rPr>
              <a:t>and she called  herself Lil, but everyone </a:t>
            </a:r>
            <a:r>
              <a:rPr sz="3600" spc="-5">
                <a:latin typeface="+mn-lt"/>
              </a:rPr>
              <a:t>knew her</a:t>
            </a:r>
            <a:r>
              <a:rPr sz="3600" spc="-95">
                <a:latin typeface="+mn-lt"/>
              </a:rPr>
              <a:t> </a:t>
            </a:r>
            <a:r>
              <a:rPr sz="3600" spc="-5">
                <a:latin typeface="+mn-lt"/>
              </a:rPr>
              <a:t>as  Nancy</a:t>
            </a:r>
            <a:endParaRPr sz="3600">
              <a:latin typeface="+mn-lt"/>
            </a:endParaRPr>
          </a:p>
        </p:txBody>
      </p:sp>
      <p:sp>
        <p:nvSpPr>
          <p:cNvPr id="4" name="Date Placeholder 3"/>
          <p:cNvSpPr>
            <a:spLocks noGrp="1"/>
          </p:cNvSpPr>
          <p:nvPr>
            <p:ph type="dt" sz="half" idx="10"/>
          </p:nvPr>
        </p:nvSpPr>
        <p:spPr/>
        <p:txBody>
          <a:bodyPr/>
          <a:lstStyle/>
          <a:p>
            <a:fld id="{F2AB7114-D4BE-4A09-859E-9B601EEF6028}"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106</a:t>
            </a:fld>
            <a:endParaRPr lang="en-IN"/>
          </a:p>
        </p:txBody>
      </p:sp>
      <p:sp>
        <p:nvSpPr>
          <p:cNvPr id="3" name="object 3"/>
          <p:cNvSpPr/>
          <p:nvPr/>
        </p:nvSpPr>
        <p:spPr>
          <a:xfrm>
            <a:off x="1676400" y="2209800"/>
            <a:ext cx="5479050" cy="3143603"/>
          </a:xfrm>
          <a:prstGeom prst="rect">
            <a:avLst/>
          </a:prstGeom>
          <a:blipFill>
            <a:blip r:embed="rId3" cstate="print"/>
            <a:stretch>
              <a:fillRect/>
            </a:stretch>
          </a:blip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txBox="1"/>
          <p:nvPr/>
        </p:nvSpPr>
        <p:spPr>
          <a:xfrm>
            <a:off x="707542" y="1616455"/>
            <a:ext cx="5241925" cy="739140"/>
          </a:xfrm>
          <a:prstGeom prst="rect">
            <a:avLst/>
          </a:prstGeom>
        </p:spPr>
        <p:txBody>
          <a:bodyPr vert="horz" wrap="square" lIns="0" tIns="12700" rIns="0" bIns="0" rtlCol="0">
            <a:spAutoFit/>
          </a:bodyPr>
          <a:lstStyle/>
          <a:p>
            <a:pPr marL="355600" indent="-342900">
              <a:lnSpc>
                <a:spcPct val="100000"/>
              </a:lnSpc>
              <a:spcBef>
                <a:spcPts val="100"/>
              </a:spcBef>
              <a:buFont typeface="Bookman Old Style"/>
              <a:buChar char="•"/>
              <a:tabLst>
                <a:tab pos="354965" algn="l"/>
                <a:tab pos="355600" algn="l"/>
              </a:tabLst>
            </a:pPr>
            <a:r>
              <a:rPr sz="1800" b="1" u="heavy">
                <a:solidFill>
                  <a:srgbClr val="FF0000"/>
                </a:solidFill>
                <a:uFill>
                  <a:solidFill>
                    <a:srgbClr val="FF0000"/>
                  </a:solidFill>
                </a:uFill>
                <a:cs typeface="Bookman Old Style"/>
              </a:rPr>
              <a:t>Example</a:t>
            </a:r>
            <a:r>
              <a:rPr sz="1800" b="1" u="heavy" spc="-30">
                <a:solidFill>
                  <a:srgbClr val="FF0000"/>
                </a:solidFill>
                <a:uFill>
                  <a:solidFill>
                    <a:srgbClr val="FF0000"/>
                  </a:solidFill>
                </a:uFill>
                <a:cs typeface="Bookman Old Style"/>
              </a:rPr>
              <a:t> </a:t>
            </a:r>
            <a:r>
              <a:rPr sz="1800" b="1" u="heavy">
                <a:solidFill>
                  <a:srgbClr val="FF0000"/>
                </a:solidFill>
                <a:uFill>
                  <a:solidFill>
                    <a:srgbClr val="FF0000"/>
                  </a:solidFill>
                </a:uFill>
                <a:cs typeface="Bookman Old Style"/>
              </a:rPr>
              <a:t>:</a:t>
            </a:r>
            <a:endParaRPr sz="1800">
              <a:cs typeface="Bookman Old Style"/>
            </a:endParaRPr>
          </a:p>
          <a:p>
            <a:pPr marL="1591945">
              <a:lnSpc>
                <a:spcPct val="100000"/>
              </a:lnSpc>
              <a:spcBef>
                <a:spcPts val="1655"/>
              </a:spcBef>
            </a:pPr>
            <a:r>
              <a:rPr sz="1500" spc="-5">
                <a:cs typeface="Book Antiqua"/>
              </a:rPr>
              <a:t>Each graph represents </a:t>
            </a:r>
            <a:r>
              <a:rPr sz="1500">
                <a:cs typeface="Book Antiqua"/>
              </a:rPr>
              <a:t>a </a:t>
            </a:r>
            <a:r>
              <a:rPr sz="1500" spc="-5">
                <a:cs typeface="Book Antiqua"/>
              </a:rPr>
              <a:t>single</a:t>
            </a:r>
            <a:r>
              <a:rPr sz="1500" spc="-35">
                <a:cs typeface="Book Antiqua"/>
              </a:rPr>
              <a:t> </a:t>
            </a:r>
            <a:r>
              <a:rPr sz="1500" spc="-5">
                <a:cs typeface="Book Antiqua"/>
              </a:rPr>
              <a:t>proposition.</a:t>
            </a:r>
            <a:endParaRPr sz="1500">
              <a:cs typeface="Book Antiqua"/>
            </a:endParaRPr>
          </a:p>
        </p:txBody>
      </p:sp>
      <p:sp>
        <p:nvSpPr>
          <p:cNvPr id="4" name="object 4"/>
          <p:cNvSpPr/>
          <p:nvPr/>
        </p:nvSpPr>
        <p:spPr>
          <a:xfrm>
            <a:off x="2318505" y="2906619"/>
            <a:ext cx="3809052" cy="959791"/>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734056" y="4048455"/>
            <a:ext cx="6343143" cy="798295"/>
          </a:xfrm>
          <a:prstGeom prst="rect">
            <a:avLst/>
          </a:prstGeom>
        </p:spPr>
        <p:txBody>
          <a:bodyPr vert="horz" wrap="square" lIns="0" tIns="160655" rIns="0" bIns="0" rtlCol="0">
            <a:spAutoFit/>
          </a:bodyPr>
          <a:lstStyle/>
          <a:p>
            <a:pPr marL="269875" indent="-257810">
              <a:lnSpc>
                <a:spcPct val="100000"/>
              </a:lnSpc>
              <a:spcBef>
                <a:spcPts val="1265"/>
              </a:spcBef>
              <a:buChar char="•"/>
              <a:tabLst>
                <a:tab pos="269875" algn="l"/>
                <a:tab pos="270510" algn="l"/>
              </a:tabLst>
            </a:pPr>
            <a:r>
              <a:rPr sz="1800" b="0" spc="-5">
                <a:solidFill>
                  <a:srgbClr val="FF0000"/>
                </a:solidFill>
                <a:cs typeface="Bookman Old Style"/>
              </a:rPr>
              <a:t>Advantage:</a:t>
            </a:r>
            <a:endParaRPr sz="1800">
              <a:cs typeface="Bookman Old Style"/>
            </a:endParaRPr>
          </a:p>
          <a:p>
            <a:pPr marL="570230" marR="5080" indent="-215265">
              <a:lnSpc>
                <a:spcPct val="150000"/>
              </a:lnSpc>
              <a:spcBef>
                <a:spcPts val="70"/>
              </a:spcBef>
            </a:pPr>
            <a:r>
              <a:rPr sz="1500" b="0">
                <a:cs typeface="Bookman Old Style"/>
              </a:rPr>
              <a:t>– </a:t>
            </a:r>
            <a:r>
              <a:rPr sz="1500" b="0" spc="-5">
                <a:cs typeface="Bookman Old Style"/>
              </a:rPr>
              <a:t>Single relationship between </a:t>
            </a:r>
            <a:r>
              <a:rPr sz="1500" b="0" spc="-10">
                <a:cs typeface="Bookman Old Style"/>
              </a:rPr>
              <a:t>multiple </a:t>
            </a:r>
            <a:r>
              <a:rPr sz="1500" b="0" spc="-5">
                <a:cs typeface="Bookman Old Style"/>
              </a:rPr>
              <a:t>concepts is easily  </a:t>
            </a:r>
            <a:r>
              <a:rPr sz="1500" b="0">
                <a:cs typeface="Bookman Old Style"/>
              </a:rPr>
              <a:t>represent</a:t>
            </a:r>
            <a:r>
              <a:rPr sz="1500" b="0" spc="-5">
                <a:cs typeface="Bookman Old Style"/>
              </a:rPr>
              <a:t>able.</a:t>
            </a:r>
            <a:endParaRPr sz="1500">
              <a:cs typeface="Bookman Old Style"/>
            </a:endParaRPr>
          </a:p>
        </p:txBody>
      </p:sp>
      <p:sp>
        <p:nvSpPr>
          <p:cNvPr id="7" name="object 2"/>
          <p:cNvSpPr txBox="1">
            <a:spLocks noGrp="1"/>
          </p:cNvSpPr>
          <p:nvPr>
            <p:ph type="title"/>
          </p:nvPr>
        </p:nvSpPr>
        <p:spPr>
          <a:xfrm>
            <a:off x="2150745" y="360933"/>
            <a:ext cx="4842510" cy="690574"/>
          </a:xfrm>
          <a:prstGeom prst="rect">
            <a:avLst/>
          </a:prstGeom>
        </p:spPr>
        <p:txBody>
          <a:bodyPr vert="horz" wrap="square" lIns="0" tIns="13335" rIns="0" bIns="0" rtlCol="0">
            <a:spAutoFit/>
          </a:bodyPr>
          <a:lstStyle/>
          <a:p>
            <a:pPr marL="12700">
              <a:lnSpc>
                <a:spcPct val="100000"/>
              </a:lnSpc>
              <a:spcBef>
                <a:spcPts val="105"/>
              </a:spcBef>
            </a:pPr>
            <a:r>
              <a:rPr b="1">
                <a:latin typeface="+mn-lt"/>
              </a:rPr>
              <a:t>Conceptual</a:t>
            </a:r>
            <a:r>
              <a:rPr b="1" spc="-55">
                <a:latin typeface="+mn-lt"/>
              </a:rPr>
              <a:t> </a:t>
            </a:r>
            <a:r>
              <a:rPr b="1" spc="-5">
                <a:latin typeface="+mn-lt"/>
              </a:rPr>
              <a:t>Graphs</a:t>
            </a:r>
          </a:p>
        </p:txBody>
      </p:sp>
      <p:sp>
        <p:nvSpPr>
          <p:cNvPr id="8" name="Date Placeholder 7"/>
          <p:cNvSpPr>
            <a:spLocks noGrp="1"/>
          </p:cNvSpPr>
          <p:nvPr>
            <p:ph type="dt" sz="half" idx="10"/>
          </p:nvPr>
        </p:nvSpPr>
        <p:spPr/>
        <p:txBody>
          <a:bodyPr/>
          <a:lstStyle/>
          <a:p>
            <a:fld id="{E8466EFE-01B1-48E5-9CEF-CB689C11037E}" type="datetime1">
              <a:rPr lang="en-US" smtClean="0"/>
              <a:t>9/16/2021</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IN" smtClean="0"/>
              <a:t>107</a:t>
            </a:fld>
            <a:endParaRPr lang="en-IN"/>
          </a:p>
        </p:txBody>
      </p:sp>
    </p:spTree>
  </p:cSld>
  <p:clrMapOvr>
    <a:overrideClrMapping bg1="lt1" tx1="dk1" bg2="lt2" tx2="dk2" accent1="accent1" accent2="accent2" accent3="accent3" accent4="accent4" accent5="accent5" accent6="accent6" hlink="hlink" folHlink="folHlink"/>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685800"/>
            <a:ext cx="8153400" cy="690574"/>
          </a:xfrm>
          <a:prstGeom prst="rect">
            <a:avLst/>
          </a:prstGeom>
        </p:spPr>
        <p:txBody>
          <a:bodyPr vert="horz" wrap="square" lIns="0" tIns="13335" rIns="0" bIns="0" rtlCol="0">
            <a:spAutoFit/>
          </a:bodyPr>
          <a:lstStyle/>
          <a:p>
            <a:pPr marL="12700">
              <a:lnSpc>
                <a:spcPct val="100000"/>
              </a:lnSpc>
              <a:spcBef>
                <a:spcPts val="105"/>
              </a:spcBef>
            </a:pPr>
            <a:r>
              <a:rPr lang="en-US" b="1">
                <a:latin typeface="+mn-lt"/>
              </a:rPr>
              <a:t>Example: </a:t>
            </a:r>
            <a:r>
              <a:rPr>
                <a:latin typeface="+mn-lt"/>
              </a:rPr>
              <a:t>Mary gave John the</a:t>
            </a:r>
            <a:r>
              <a:rPr spc="-70">
                <a:latin typeface="+mn-lt"/>
              </a:rPr>
              <a:t> </a:t>
            </a:r>
            <a:r>
              <a:rPr>
                <a:latin typeface="+mn-lt"/>
              </a:rPr>
              <a:t>book</a:t>
            </a:r>
          </a:p>
        </p:txBody>
      </p:sp>
      <p:sp>
        <p:nvSpPr>
          <p:cNvPr id="4" name="Date Placeholder 3"/>
          <p:cNvSpPr>
            <a:spLocks noGrp="1"/>
          </p:cNvSpPr>
          <p:nvPr>
            <p:ph type="dt" sz="half" idx="10"/>
          </p:nvPr>
        </p:nvSpPr>
        <p:spPr/>
        <p:txBody>
          <a:bodyPr/>
          <a:lstStyle/>
          <a:p>
            <a:fld id="{6788FC26-07F0-4C11-A308-11C7000AA283}"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108</a:t>
            </a:fld>
            <a:endParaRPr lang="en-IN"/>
          </a:p>
        </p:txBody>
      </p:sp>
      <p:sp>
        <p:nvSpPr>
          <p:cNvPr id="3" name="object 3"/>
          <p:cNvSpPr/>
          <p:nvPr/>
        </p:nvSpPr>
        <p:spPr>
          <a:xfrm>
            <a:off x="1200051" y="2598979"/>
            <a:ext cx="6636901" cy="2225729"/>
          </a:xfrm>
          <a:prstGeom prst="rect">
            <a:avLst/>
          </a:prstGeom>
          <a:blipFill>
            <a:blip r:embed="rId3" cstate="print"/>
            <a:stretch>
              <a:fillRect/>
            </a:stretch>
          </a:blip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31140" y="230200"/>
            <a:ext cx="8664082" cy="1367682"/>
          </a:xfrm>
          <a:prstGeom prst="rect">
            <a:avLst/>
          </a:prstGeom>
        </p:spPr>
        <p:txBody>
          <a:bodyPr vert="horz" wrap="square" lIns="0" tIns="13335" rIns="0" bIns="0" rtlCol="0">
            <a:spAutoFit/>
          </a:bodyPr>
          <a:lstStyle/>
          <a:p>
            <a:pPr marL="12700">
              <a:lnSpc>
                <a:spcPct val="100000"/>
              </a:lnSpc>
              <a:spcBef>
                <a:spcPts val="105"/>
              </a:spcBef>
            </a:pPr>
            <a:r>
              <a:rPr lang="en-US" b="1">
                <a:latin typeface="+mn-lt"/>
              </a:rPr>
              <a:t>Example: </a:t>
            </a:r>
            <a:r>
              <a:rPr>
                <a:latin typeface="+mn-lt"/>
              </a:rPr>
              <a:t>John is going to Boston </a:t>
            </a:r>
            <a:br>
              <a:rPr lang="en-US">
                <a:latin typeface="+mn-lt"/>
              </a:rPr>
            </a:br>
            <a:r>
              <a:rPr>
                <a:latin typeface="+mn-lt"/>
              </a:rPr>
              <a:t>by</a:t>
            </a:r>
            <a:r>
              <a:rPr spc="-50">
                <a:latin typeface="+mn-lt"/>
              </a:rPr>
              <a:t> </a:t>
            </a:r>
            <a:r>
              <a:rPr spc="-5">
                <a:latin typeface="+mn-lt"/>
              </a:rPr>
              <a:t>bus</a:t>
            </a:r>
          </a:p>
        </p:txBody>
      </p:sp>
      <p:sp>
        <p:nvSpPr>
          <p:cNvPr id="5" name="Date Placeholder 4"/>
          <p:cNvSpPr>
            <a:spLocks noGrp="1"/>
          </p:cNvSpPr>
          <p:nvPr>
            <p:ph type="dt" sz="half" idx="10"/>
          </p:nvPr>
        </p:nvSpPr>
        <p:spPr/>
        <p:txBody>
          <a:bodyPr/>
          <a:lstStyle/>
          <a:p>
            <a:fld id="{EF3AC10C-BE0C-4AD9-ADF0-81ADE238ABFC}" type="datetime1">
              <a:rPr lang="en-US" smtClean="0"/>
              <a:t>9/16/2021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IN" smtClean="0"/>
              <a:t>109</a:t>
            </a:fld>
            <a:endParaRPr lang="en-IN"/>
          </a:p>
        </p:txBody>
      </p:sp>
      <p:sp>
        <p:nvSpPr>
          <p:cNvPr id="3" name="object 3"/>
          <p:cNvSpPr txBox="1"/>
          <p:nvPr/>
        </p:nvSpPr>
        <p:spPr>
          <a:xfrm>
            <a:off x="270169" y="1676400"/>
            <a:ext cx="3928265" cy="4875694"/>
          </a:xfrm>
          <a:prstGeom prst="rect">
            <a:avLst/>
          </a:prstGeom>
        </p:spPr>
        <p:txBody>
          <a:bodyPr vert="horz" wrap="square" lIns="0" tIns="12700" rIns="0" bIns="0" rtlCol="0">
            <a:spAutoFit/>
          </a:bodyPr>
          <a:lstStyle/>
          <a:p>
            <a:pPr marL="355600" marR="29209" indent="-342900">
              <a:lnSpc>
                <a:spcPct val="100000"/>
              </a:lnSpc>
              <a:spcBef>
                <a:spcPts val="100"/>
              </a:spcBef>
              <a:buChar char="•"/>
              <a:tabLst>
                <a:tab pos="354965" algn="l"/>
                <a:tab pos="355600" algn="l"/>
              </a:tabLst>
            </a:pPr>
            <a:r>
              <a:rPr sz="1800" spc="-5">
                <a:cs typeface="Arial"/>
              </a:rPr>
              <a:t>Each of </a:t>
            </a:r>
            <a:r>
              <a:rPr sz="1800">
                <a:cs typeface="Arial"/>
              </a:rPr>
              <a:t>the </a:t>
            </a:r>
            <a:r>
              <a:rPr sz="1800" spc="-5">
                <a:cs typeface="Arial"/>
              </a:rPr>
              <a:t>four concepts has a  </a:t>
            </a:r>
            <a:r>
              <a:rPr sz="1800" spc="-10">
                <a:cs typeface="Arial"/>
              </a:rPr>
              <a:t>type </a:t>
            </a:r>
            <a:r>
              <a:rPr sz="1800" spc="-5">
                <a:cs typeface="Arial"/>
              </a:rPr>
              <a:t>label, </a:t>
            </a:r>
            <a:r>
              <a:rPr sz="1800" spc="-15">
                <a:cs typeface="Arial"/>
              </a:rPr>
              <a:t>which </a:t>
            </a:r>
            <a:r>
              <a:rPr sz="1800" spc="-5">
                <a:cs typeface="Arial"/>
              </a:rPr>
              <a:t>represents the  </a:t>
            </a:r>
            <a:r>
              <a:rPr sz="1800" spc="-10">
                <a:cs typeface="Arial"/>
              </a:rPr>
              <a:t>type </a:t>
            </a:r>
            <a:r>
              <a:rPr sz="1800" spc="-5">
                <a:cs typeface="Arial"/>
              </a:rPr>
              <a:t>of entity </a:t>
            </a:r>
            <a:r>
              <a:rPr sz="1800">
                <a:cs typeface="Arial"/>
              </a:rPr>
              <a:t>the </a:t>
            </a:r>
            <a:r>
              <a:rPr sz="1800" spc="-5">
                <a:cs typeface="Arial"/>
              </a:rPr>
              <a:t>concept refers  to</a:t>
            </a:r>
            <a:r>
              <a:rPr sz="1800" b="1" spc="-5">
                <a:cs typeface="Arial"/>
              </a:rPr>
              <a:t>: Person, </a:t>
            </a:r>
            <a:r>
              <a:rPr sz="1800" b="1">
                <a:cs typeface="Arial"/>
              </a:rPr>
              <a:t>Go, </a:t>
            </a:r>
            <a:r>
              <a:rPr sz="1800" b="1" spc="-5">
                <a:cs typeface="Arial"/>
              </a:rPr>
              <a:t>Boston, or  Bus</a:t>
            </a:r>
            <a:r>
              <a:rPr sz="1800" spc="-5">
                <a:cs typeface="Arial"/>
              </a:rPr>
              <a:t>.</a:t>
            </a:r>
            <a:endParaRPr sz="1800">
              <a:cs typeface="Arial"/>
            </a:endParaRPr>
          </a:p>
          <a:p>
            <a:pPr marL="355600" marR="652145" indent="-342900" algn="just">
              <a:lnSpc>
                <a:spcPct val="100000"/>
              </a:lnSpc>
              <a:spcBef>
                <a:spcPts val="434"/>
              </a:spcBef>
              <a:buChar char="•"/>
              <a:tabLst>
                <a:tab pos="355600" algn="l"/>
              </a:tabLst>
            </a:pPr>
            <a:r>
              <a:rPr sz="1800" spc="-45">
                <a:cs typeface="Arial"/>
              </a:rPr>
              <a:t>Two </a:t>
            </a:r>
            <a:r>
              <a:rPr sz="1800">
                <a:cs typeface="Arial"/>
              </a:rPr>
              <a:t>of the </a:t>
            </a:r>
            <a:r>
              <a:rPr sz="1800" spc="-5">
                <a:cs typeface="Arial"/>
              </a:rPr>
              <a:t>concepts have  names, </a:t>
            </a:r>
            <a:r>
              <a:rPr sz="1800" spc="-15">
                <a:cs typeface="Arial"/>
              </a:rPr>
              <a:t>which </a:t>
            </a:r>
            <a:r>
              <a:rPr sz="1800" spc="-5">
                <a:cs typeface="Arial"/>
              </a:rPr>
              <a:t>identify </a:t>
            </a:r>
            <a:r>
              <a:rPr sz="1800">
                <a:cs typeface="Arial"/>
              </a:rPr>
              <a:t>the  </a:t>
            </a:r>
            <a:r>
              <a:rPr sz="1800" spc="-5">
                <a:cs typeface="Arial"/>
              </a:rPr>
              <a:t>referent: John or</a:t>
            </a:r>
            <a:r>
              <a:rPr sz="1800" spc="-10">
                <a:cs typeface="Arial"/>
              </a:rPr>
              <a:t> </a:t>
            </a:r>
            <a:r>
              <a:rPr sz="1800" spc="-5">
                <a:cs typeface="Arial"/>
              </a:rPr>
              <a:t>Boston.</a:t>
            </a:r>
            <a:endParaRPr sz="1800">
              <a:cs typeface="Arial"/>
            </a:endParaRPr>
          </a:p>
          <a:p>
            <a:pPr marL="355600" marR="5080" indent="-342900">
              <a:lnSpc>
                <a:spcPct val="100000"/>
              </a:lnSpc>
              <a:spcBef>
                <a:spcPts val="430"/>
              </a:spcBef>
              <a:buChar char="•"/>
              <a:tabLst>
                <a:tab pos="354965" algn="l"/>
                <a:tab pos="355600" algn="l"/>
              </a:tabLst>
            </a:pPr>
            <a:r>
              <a:rPr sz="1800" spc="-5">
                <a:cs typeface="Arial"/>
              </a:rPr>
              <a:t>Each of </a:t>
            </a:r>
            <a:r>
              <a:rPr sz="1800">
                <a:cs typeface="Arial"/>
              </a:rPr>
              <a:t>the </a:t>
            </a:r>
            <a:r>
              <a:rPr sz="1800" spc="-5">
                <a:cs typeface="Arial"/>
              </a:rPr>
              <a:t>three conceptual  relations has a </a:t>
            </a:r>
            <a:r>
              <a:rPr sz="1800" spc="-10">
                <a:cs typeface="Arial"/>
              </a:rPr>
              <a:t>type </a:t>
            </a:r>
            <a:r>
              <a:rPr sz="1800" spc="-5">
                <a:cs typeface="Arial"/>
              </a:rPr>
              <a:t>label that  represents the </a:t>
            </a:r>
            <a:r>
              <a:rPr sz="1800" spc="-10">
                <a:cs typeface="Arial"/>
              </a:rPr>
              <a:t>type </a:t>
            </a:r>
            <a:r>
              <a:rPr sz="1800">
                <a:cs typeface="Arial"/>
              </a:rPr>
              <a:t>of </a:t>
            </a:r>
            <a:r>
              <a:rPr sz="1800" spc="-5">
                <a:cs typeface="Arial"/>
              </a:rPr>
              <a:t>relation:  agent (Agnt), destination (Dest),  or instrument</a:t>
            </a:r>
            <a:r>
              <a:rPr sz="1800" spc="10">
                <a:cs typeface="Arial"/>
              </a:rPr>
              <a:t> </a:t>
            </a:r>
            <a:r>
              <a:rPr sz="1800">
                <a:cs typeface="Arial"/>
              </a:rPr>
              <a:t>(Inst).</a:t>
            </a:r>
          </a:p>
          <a:p>
            <a:pPr marL="355600" marR="323215" indent="-342900">
              <a:lnSpc>
                <a:spcPct val="100000"/>
              </a:lnSpc>
              <a:spcBef>
                <a:spcPts val="434"/>
              </a:spcBef>
              <a:buChar char="•"/>
              <a:tabLst>
                <a:tab pos="354965" algn="l"/>
                <a:tab pos="355600" algn="l"/>
              </a:tabLst>
            </a:pPr>
            <a:r>
              <a:rPr sz="1800">
                <a:cs typeface="Arial"/>
              </a:rPr>
              <a:t>The CG </a:t>
            </a:r>
            <a:r>
              <a:rPr sz="1800" spc="-5">
                <a:cs typeface="Arial"/>
              </a:rPr>
              <a:t>as </a:t>
            </a:r>
            <a:r>
              <a:rPr sz="1800">
                <a:cs typeface="Arial"/>
              </a:rPr>
              <a:t>a </a:t>
            </a:r>
            <a:r>
              <a:rPr sz="1800" spc="-15">
                <a:cs typeface="Arial"/>
              </a:rPr>
              <a:t>whole </a:t>
            </a:r>
            <a:r>
              <a:rPr sz="1800" spc="-5">
                <a:cs typeface="Arial"/>
              </a:rPr>
              <a:t>indicates  that </a:t>
            </a:r>
            <a:r>
              <a:rPr sz="1800">
                <a:cs typeface="Arial"/>
              </a:rPr>
              <a:t>the </a:t>
            </a:r>
            <a:r>
              <a:rPr sz="1800" spc="-5">
                <a:cs typeface="Arial"/>
              </a:rPr>
              <a:t>person John is </a:t>
            </a:r>
            <a:r>
              <a:rPr sz="1800">
                <a:cs typeface="Arial"/>
              </a:rPr>
              <a:t>the  </a:t>
            </a:r>
            <a:r>
              <a:rPr sz="1800" spc="-5">
                <a:cs typeface="Arial"/>
              </a:rPr>
              <a:t>agent </a:t>
            </a:r>
            <a:r>
              <a:rPr sz="1800">
                <a:cs typeface="Arial"/>
              </a:rPr>
              <a:t>of </a:t>
            </a:r>
            <a:r>
              <a:rPr sz="1800" spc="-5">
                <a:cs typeface="Arial"/>
              </a:rPr>
              <a:t>some instance of  going, the </a:t>
            </a:r>
            <a:r>
              <a:rPr sz="1800">
                <a:cs typeface="Arial"/>
              </a:rPr>
              <a:t>city </a:t>
            </a:r>
            <a:r>
              <a:rPr sz="1800" spc="-5">
                <a:cs typeface="Arial"/>
              </a:rPr>
              <a:t>Boston is </a:t>
            </a:r>
            <a:r>
              <a:rPr sz="1800">
                <a:cs typeface="Arial"/>
              </a:rPr>
              <a:t>the  </a:t>
            </a:r>
            <a:r>
              <a:rPr sz="1800" spc="-5">
                <a:cs typeface="Arial"/>
              </a:rPr>
              <a:t>destination, and a bus is </a:t>
            </a:r>
            <a:r>
              <a:rPr sz="1800">
                <a:cs typeface="Arial"/>
              </a:rPr>
              <a:t>the  </a:t>
            </a:r>
            <a:r>
              <a:rPr sz="1800" spc="-5">
                <a:cs typeface="Arial"/>
              </a:rPr>
              <a:t>instrument.</a:t>
            </a:r>
            <a:endParaRPr sz="1800">
              <a:cs typeface="Arial"/>
            </a:endParaRPr>
          </a:p>
        </p:txBody>
      </p:sp>
      <p:sp>
        <p:nvSpPr>
          <p:cNvPr id="4" name="object 4"/>
          <p:cNvSpPr/>
          <p:nvPr/>
        </p:nvSpPr>
        <p:spPr>
          <a:xfrm>
            <a:off x="4349231" y="2392022"/>
            <a:ext cx="4545991" cy="3043310"/>
          </a:xfrm>
          <a:prstGeom prst="rect">
            <a:avLst/>
          </a:prstGeom>
          <a:blipFill>
            <a:blip r:embed="rId3" cstate="print"/>
            <a:stretch>
              <a:fillRect/>
            </a:stretch>
          </a:blip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304800"/>
            <a:ext cx="7777758" cy="566822"/>
          </a:xfrm>
          <a:prstGeom prst="rect">
            <a:avLst/>
          </a:prstGeom>
        </p:spPr>
        <p:txBody>
          <a:bodyPr vert="horz" wrap="square" lIns="0" tIns="12700" rIns="0" bIns="0" rtlCol="0">
            <a:spAutoFit/>
          </a:bodyPr>
          <a:lstStyle/>
          <a:p>
            <a:pPr marL="2460625" marR="5080" indent="-2447925">
              <a:lnSpc>
                <a:spcPct val="100000"/>
              </a:lnSpc>
              <a:spcBef>
                <a:spcPts val="100"/>
              </a:spcBef>
            </a:pPr>
            <a:r>
              <a:rPr sz="3600" b="1">
                <a:latin typeface="+mn-lt"/>
              </a:rPr>
              <a:t>Thinking </a:t>
            </a:r>
            <a:r>
              <a:rPr sz="3600" b="1" spc="-5">
                <a:latin typeface="+mn-lt"/>
              </a:rPr>
              <a:t>Rationally: “Laws of  </a:t>
            </a:r>
            <a:r>
              <a:rPr sz="3600" b="1">
                <a:latin typeface="+mn-lt"/>
              </a:rPr>
              <a:t>Thought"</a:t>
            </a:r>
          </a:p>
        </p:txBody>
      </p:sp>
      <p:sp>
        <p:nvSpPr>
          <p:cNvPr id="4" name="Date Placeholder 3"/>
          <p:cNvSpPr>
            <a:spLocks noGrp="1"/>
          </p:cNvSpPr>
          <p:nvPr>
            <p:ph type="dt" sz="half" idx="10"/>
          </p:nvPr>
        </p:nvSpPr>
        <p:spPr/>
        <p:txBody>
          <a:bodyPr/>
          <a:lstStyle/>
          <a:p>
            <a:fld id="{FF59AE37-5965-42A4-8967-FD7261BD95F2}"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11</a:t>
            </a:fld>
            <a:endParaRPr lang="en-IN"/>
          </a:p>
        </p:txBody>
      </p:sp>
      <p:sp>
        <p:nvSpPr>
          <p:cNvPr id="3" name="object 3"/>
          <p:cNvSpPr txBox="1"/>
          <p:nvPr/>
        </p:nvSpPr>
        <p:spPr>
          <a:xfrm>
            <a:off x="231140" y="1692655"/>
            <a:ext cx="8379460" cy="4183196"/>
          </a:xfrm>
          <a:prstGeom prst="rect">
            <a:avLst/>
          </a:prstGeom>
        </p:spPr>
        <p:txBody>
          <a:bodyPr vert="horz" wrap="square" lIns="0" tIns="12700" rIns="0" bIns="0" rtlCol="0">
            <a:spAutoFit/>
          </a:bodyPr>
          <a:lstStyle/>
          <a:p>
            <a:pPr marL="622300" marR="193040" indent="-609600">
              <a:lnSpc>
                <a:spcPct val="100000"/>
              </a:lnSpc>
              <a:spcBef>
                <a:spcPts val="100"/>
              </a:spcBef>
              <a:buChar char="•"/>
              <a:tabLst>
                <a:tab pos="621665" algn="l"/>
                <a:tab pos="622300" algn="l"/>
              </a:tabLst>
            </a:pPr>
            <a:r>
              <a:rPr sz="2400">
                <a:cs typeface="Arial"/>
              </a:rPr>
              <a:t>Aristotle: </a:t>
            </a:r>
            <a:r>
              <a:rPr sz="2400" spc="-5">
                <a:cs typeface="Arial"/>
              </a:rPr>
              <a:t>one </a:t>
            </a:r>
            <a:r>
              <a:rPr sz="2400">
                <a:cs typeface="Arial"/>
              </a:rPr>
              <a:t>of the first to attempt to  </a:t>
            </a:r>
            <a:r>
              <a:rPr sz="2400" spc="-5">
                <a:cs typeface="Arial"/>
              </a:rPr>
              <a:t>codify </a:t>
            </a:r>
            <a:r>
              <a:rPr sz="2400" b="1">
                <a:cs typeface="Arial"/>
              </a:rPr>
              <a:t>“right thinking”</a:t>
            </a:r>
            <a:r>
              <a:rPr sz="2400">
                <a:cs typeface="Arial"/>
              </a:rPr>
              <a:t>.</a:t>
            </a:r>
            <a:r>
              <a:rPr sz="2400" spc="-55">
                <a:cs typeface="Arial"/>
              </a:rPr>
              <a:t> </a:t>
            </a:r>
            <a:r>
              <a:rPr sz="2400" spc="-5">
                <a:cs typeface="Arial"/>
              </a:rPr>
              <a:t>Mathematical  </a:t>
            </a:r>
            <a:r>
              <a:rPr sz="2400">
                <a:cs typeface="Arial"/>
              </a:rPr>
              <a:t>representation.</a:t>
            </a:r>
          </a:p>
          <a:p>
            <a:pPr>
              <a:lnSpc>
                <a:spcPct val="100000"/>
              </a:lnSpc>
              <a:spcBef>
                <a:spcPts val="5"/>
              </a:spcBef>
              <a:buFont typeface="Arial"/>
              <a:buChar char="•"/>
            </a:pPr>
            <a:endParaRPr sz="3500">
              <a:cs typeface="Times New Roman"/>
            </a:endParaRPr>
          </a:p>
          <a:p>
            <a:pPr marL="622300" marR="5080" indent="-609600">
              <a:lnSpc>
                <a:spcPct val="100000"/>
              </a:lnSpc>
              <a:spcBef>
                <a:spcPts val="5"/>
              </a:spcBef>
              <a:buChar char="•"/>
              <a:tabLst>
                <a:tab pos="621665" algn="l"/>
                <a:tab pos="622300" algn="l"/>
              </a:tabLst>
            </a:pPr>
            <a:r>
              <a:rPr sz="2400" spc="-5">
                <a:cs typeface="Arial"/>
              </a:rPr>
              <a:t>His </a:t>
            </a:r>
            <a:r>
              <a:rPr sz="2400" b="1" spc="-5">
                <a:cs typeface="Arial"/>
              </a:rPr>
              <a:t>syllogisms </a:t>
            </a:r>
            <a:r>
              <a:rPr sz="2400" spc="-5">
                <a:cs typeface="Arial"/>
              </a:rPr>
              <a:t>provided </a:t>
            </a:r>
            <a:r>
              <a:rPr sz="2400">
                <a:cs typeface="Arial"/>
              </a:rPr>
              <a:t>patterns for  </a:t>
            </a:r>
            <a:r>
              <a:rPr sz="2400" b="1">
                <a:cs typeface="Arial"/>
              </a:rPr>
              <a:t>argument structures </a:t>
            </a:r>
            <a:r>
              <a:rPr sz="2400">
                <a:cs typeface="Arial"/>
              </a:rPr>
              <a:t>that </a:t>
            </a:r>
            <a:r>
              <a:rPr sz="2400" spc="-5">
                <a:cs typeface="Arial"/>
              </a:rPr>
              <a:t>always  yielded </a:t>
            </a:r>
            <a:r>
              <a:rPr sz="2400">
                <a:cs typeface="Arial"/>
              </a:rPr>
              <a:t>correct </a:t>
            </a:r>
            <a:r>
              <a:rPr sz="2400" spc="-5">
                <a:cs typeface="Arial"/>
              </a:rPr>
              <a:t>conclusions when given premises are</a:t>
            </a:r>
            <a:r>
              <a:rPr sz="2400" spc="20">
                <a:cs typeface="Arial"/>
              </a:rPr>
              <a:t> </a:t>
            </a:r>
            <a:r>
              <a:rPr sz="2400">
                <a:cs typeface="Arial"/>
              </a:rPr>
              <a:t>correct.</a:t>
            </a:r>
          </a:p>
          <a:p>
            <a:pPr marR="1713864" algn="r">
              <a:lnSpc>
                <a:spcPct val="100000"/>
              </a:lnSpc>
              <a:spcBef>
                <a:spcPts val="575"/>
              </a:spcBef>
              <a:tabLst>
                <a:tab pos="1676400" algn="l"/>
              </a:tabLst>
            </a:pPr>
            <a:r>
              <a:rPr sz="2400" b="1" spc="-5">
                <a:cs typeface="Arial"/>
              </a:rPr>
              <a:t>Example</a:t>
            </a:r>
            <a:r>
              <a:rPr sz="2400" b="1" spc="10">
                <a:cs typeface="Arial"/>
              </a:rPr>
              <a:t> </a:t>
            </a:r>
            <a:r>
              <a:rPr sz="2400" b="1">
                <a:cs typeface="Arial"/>
              </a:rPr>
              <a:t>–	</a:t>
            </a:r>
            <a:r>
              <a:rPr sz="2400" spc="-5">
                <a:cs typeface="Arial"/>
              </a:rPr>
              <a:t>Socrates is a</a:t>
            </a:r>
            <a:r>
              <a:rPr sz="2400" spc="-40">
                <a:cs typeface="Arial"/>
              </a:rPr>
              <a:t> </a:t>
            </a:r>
            <a:r>
              <a:rPr sz="2400">
                <a:cs typeface="Arial"/>
              </a:rPr>
              <a:t>man</a:t>
            </a:r>
          </a:p>
          <a:p>
            <a:pPr marR="1699895" algn="r">
              <a:lnSpc>
                <a:spcPct val="100000"/>
              </a:lnSpc>
              <a:spcBef>
                <a:spcPts val="580"/>
              </a:spcBef>
            </a:pPr>
            <a:r>
              <a:rPr sz="2400" spc="-5">
                <a:cs typeface="Arial"/>
              </a:rPr>
              <a:t>All </a:t>
            </a:r>
            <a:r>
              <a:rPr sz="2400">
                <a:cs typeface="Arial"/>
              </a:rPr>
              <a:t>men are</a:t>
            </a:r>
            <a:r>
              <a:rPr sz="2400" spc="-85">
                <a:cs typeface="Arial"/>
              </a:rPr>
              <a:t> </a:t>
            </a:r>
            <a:r>
              <a:rPr sz="2400">
                <a:cs typeface="Arial"/>
              </a:rPr>
              <a:t>mortal</a:t>
            </a:r>
          </a:p>
          <a:p>
            <a:pPr marR="2155825" algn="ctr">
              <a:lnSpc>
                <a:spcPct val="100000"/>
              </a:lnSpc>
              <a:spcBef>
                <a:spcPts val="575"/>
              </a:spcBef>
            </a:pPr>
            <a:r>
              <a:rPr lang="en-US" sz="2400" spc="-5">
                <a:cs typeface="Arial"/>
              </a:rPr>
              <a:t>	</a:t>
            </a:r>
            <a:r>
              <a:rPr sz="2400" spc="-5">
                <a:cs typeface="Arial"/>
              </a:rPr>
              <a:t>Therefore</a:t>
            </a:r>
            <a:endParaRPr sz="2400">
              <a:cs typeface="Arial"/>
            </a:endParaRPr>
          </a:p>
          <a:p>
            <a:pPr marL="43180" algn="ctr">
              <a:lnSpc>
                <a:spcPct val="100000"/>
              </a:lnSpc>
              <a:spcBef>
                <a:spcPts val="575"/>
              </a:spcBef>
            </a:pPr>
            <a:r>
              <a:rPr lang="en-US" sz="2400" spc="-5">
                <a:cs typeface="Arial"/>
              </a:rPr>
              <a:t>			</a:t>
            </a:r>
            <a:r>
              <a:rPr sz="2400" spc="-5">
                <a:cs typeface="Arial"/>
              </a:rPr>
              <a:t>Socrates is</a:t>
            </a:r>
            <a:r>
              <a:rPr sz="2400" spc="-10">
                <a:cs typeface="Arial"/>
              </a:rPr>
              <a:t> </a:t>
            </a:r>
            <a:r>
              <a:rPr sz="2400" spc="-5">
                <a:cs typeface="Arial"/>
              </a:rPr>
              <a:t>mortal</a:t>
            </a:r>
            <a:endParaRPr sz="2400">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47955"/>
            <a:ext cx="8686800" cy="1367041"/>
          </a:xfrm>
          <a:prstGeom prst="rect">
            <a:avLst/>
          </a:prstGeom>
        </p:spPr>
        <p:txBody>
          <a:bodyPr vert="horz" wrap="square" lIns="0" tIns="12700" rIns="0" bIns="0" rtlCol="0">
            <a:spAutoFit/>
          </a:bodyPr>
          <a:lstStyle/>
          <a:p>
            <a:pPr marL="942340" marR="5080" indent="-716280">
              <a:lnSpc>
                <a:spcPct val="100000"/>
              </a:lnSpc>
              <a:spcBef>
                <a:spcPts val="100"/>
              </a:spcBef>
            </a:pPr>
            <a:r>
              <a:rPr lang="en-US" b="1">
                <a:latin typeface="+mn-lt"/>
              </a:rPr>
              <a:t>Example</a:t>
            </a:r>
            <a:r>
              <a:rPr lang="en-US" b="1"/>
              <a:t>: </a:t>
            </a:r>
            <a:r>
              <a:t>John agent eat object</a:t>
            </a:r>
            <a:r>
              <a:rPr spc="-55"/>
              <a:t> </a:t>
            </a:r>
            <a:r>
              <a:t>soup instrument hand</a:t>
            </a:r>
            <a:r>
              <a:rPr spc="-20"/>
              <a:t> </a:t>
            </a:r>
            <a:r>
              <a:t>part</a:t>
            </a:r>
          </a:p>
        </p:txBody>
      </p:sp>
      <p:sp>
        <p:nvSpPr>
          <p:cNvPr id="4" name="Date Placeholder 3"/>
          <p:cNvSpPr>
            <a:spLocks noGrp="1"/>
          </p:cNvSpPr>
          <p:nvPr>
            <p:ph type="dt" sz="half" idx="10"/>
          </p:nvPr>
        </p:nvSpPr>
        <p:spPr/>
        <p:txBody>
          <a:bodyPr/>
          <a:lstStyle/>
          <a:p>
            <a:fld id="{2D4A0F00-FFB5-4038-91F6-71EFD7D158F9}"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110</a:t>
            </a:fld>
            <a:endParaRPr lang="en-IN"/>
          </a:p>
        </p:txBody>
      </p:sp>
      <p:sp>
        <p:nvSpPr>
          <p:cNvPr id="3" name="object 3"/>
          <p:cNvSpPr/>
          <p:nvPr/>
        </p:nvSpPr>
        <p:spPr>
          <a:xfrm>
            <a:off x="463295" y="1676400"/>
            <a:ext cx="8223504" cy="4920996"/>
          </a:xfrm>
          <a:prstGeom prst="rect">
            <a:avLst/>
          </a:prstGeom>
          <a:blipFill>
            <a:blip r:embed="rId3" cstate="print"/>
            <a:stretch>
              <a:fillRect/>
            </a:stretch>
          </a:blip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457200"/>
            <a:ext cx="5257800" cy="689932"/>
          </a:xfrm>
          <a:prstGeom prst="rect">
            <a:avLst/>
          </a:prstGeom>
        </p:spPr>
        <p:txBody>
          <a:bodyPr vert="horz" wrap="square" lIns="0" tIns="12700" rIns="0" bIns="0" rtlCol="0">
            <a:spAutoFit/>
          </a:bodyPr>
          <a:lstStyle/>
          <a:p>
            <a:pPr marL="12700" algn="ctr">
              <a:lnSpc>
                <a:spcPct val="100000"/>
              </a:lnSpc>
              <a:spcBef>
                <a:spcPts val="100"/>
              </a:spcBef>
            </a:pPr>
            <a:r>
              <a:rPr b="1" spc="-5">
                <a:latin typeface="+mn-lt"/>
                <a:cs typeface="Bookman Old Style"/>
              </a:rPr>
              <a:t>S</a:t>
            </a:r>
            <a:r>
              <a:rPr b="1" spc="10">
                <a:latin typeface="+mn-lt"/>
                <a:cs typeface="Bookman Old Style"/>
              </a:rPr>
              <a:t>u</a:t>
            </a:r>
            <a:r>
              <a:rPr b="1">
                <a:latin typeface="+mn-lt"/>
                <a:cs typeface="Bookman Old Style"/>
              </a:rPr>
              <a:t>mmary</a:t>
            </a:r>
            <a:endParaRPr>
              <a:latin typeface="+mn-lt"/>
              <a:cs typeface="Bookman Old Style"/>
            </a:endParaRPr>
          </a:p>
        </p:txBody>
      </p:sp>
      <p:sp>
        <p:nvSpPr>
          <p:cNvPr id="3" name="object 3"/>
          <p:cNvSpPr txBox="1">
            <a:spLocks noGrp="1"/>
          </p:cNvSpPr>
          <p:nvPr>
            <p:ph idx="1"/>
          </p:nvPr>
        </p:nvSpPr>
        <p:spPr>
          <a:xfrm>
            <a:off x="707238" y="1066800"/>
            <a:ext cx="7729524" cy="3942105"/>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1800">
                <a:latin typeface="+mn-lt"/>
              </a:rPr>
              <a:t>Graphs are </a:t>
            </a:r>
            <a:r>
              <a:rPr sz="1800" b="1" spc="-5">
                <a:solidFill>
                  <a:srgbClr val="FF0000"/>
                </a:solidFill>
                <a:latin typeface="+mn-lt"/>
              </a:rPr>
              <a:t>very </a:t>
            </a:r>
            <a:r>
              <a:rPr sz="1800" b="1">
                <a:solidFill>
                  <a:srgbClr val="FF0000"/>
                </a:solidFill>
                <a:latin typeface="+mn-lt"/>
              </a:rPr>
              <a:t>easy </a:t>
            </a:r>
            <a:r>
              <a:rPr sz="1800" b="1" spc="-5">
                <a:solidFill>
                  <a:srgbClr val="FF0000"/>
                </a:solidFill>
                <a:latin typeface="+mn-lt"/>
              </a:rPr>
              <a:t>to store </a:t>
            </a:r>
            <a:r>
              <a:rPr sz="1800" spc="-5">
                <a:latin typeface="+mn-lt"/>
              </a:rPr>
              <a:t>inside </a:t>
            </a:r>
            <a:r>
              <a:rPr sz="1800">
                <a:latin typeface="+mn-lt"/>
              </a:rPr>
              <a:t>a</a:t>
            </a:r>
            <a:r>
              <a:rPr sz="1800" spc="-114">
                <a:latin typeface="+mn-lt"/>
              </a:rPr>
              <a:t> </a:t>
            </a:r>
            <a:r>
              <a:rPr sz="1800" spc="-5">
                <a:latin typeface="+mn-lt"/>
              </a:rPr>
              <a:t>computer</a:t>
            </a:r>
            <a:r>
              <a:rPr lang="en-US" sz="1800" spc="-5">
                <a:latin typeface="+mn-lt"/>
              </a:rPr>
              <a:t>, by s</a:t>
            </a:r>
            <a:r>
              <a:rPr sz="1800" spc="-5">
                <a:latin typeface="+mn-lt"/>
              </a:rPr>
              <a:t>tructuring knowledge in </a:t>
            </a:r>
            <a:r>
              <a:rPr sz="1800">
                <a:latin typeface="+mn-lt"/>
              </a:rPr>
              <a:t>a </a:t>
            </a:r>
            <a:r>
              <a:rPr sz="1800" spc="-5">
                <a:latin typeface="+mn-lt"/>
              </a:rPr>
              <a:t>useful</a:t>
            </a:r>
            <a:r>
              <a:rPr sz="1800" spc="-10">
                <a:latin typeface="+mn-lt"/>
              </a:rPr>
              <a:t> </a:t>
            </a:r>
            <a:r>
              <a:rPr sz="1800" spc="-5">
                <a:latin typeface="+mn-lt"/>
              </a:rPr>
              <a:t>fashion</a:t>
            </a:r>
          </a:p>
          <a:p>
            <a:pPr>
              <a:lnSpc>
                <a:spcPct val="100000"/>
              </a:lnSpc>
              <a:spcBef>
                <a:spcPts val="30"/>
              </a:spcBef>
              <a:buFont typeface="Bookman Old Style"/>
              <a:buChar char="•"/>
            </a:pPr>
            <a:endParaRPr sz="1800">
              <a:latin typeface="+mn-lt"/>
              <a:cs typeface="Times New Roman"/>
            </a:endParaRPr>
          </a:p>
          <a:p>
            <a:pPr marL="355600" indent="-342900">
              <a:lnSpc>
                <a:spcPct val="100000"/>
              </a:lnSpc>
              <a:spcBef>
                <a:spcPts val="5"/>
              </a:spcBef>
              <a:buChar char="•"/>
              <a:tabLst>
                <a:tab pos="354965" algn="l"/>
                <a:tab pos="355600" algn="l"/>
              </a:tabLst>
            </a:pPr>
            <a:r>
              <a:rPr sz="1800" spc="-5">
                <a:latin typeface="+mn-lt"/>
              </a:rPr>
              <a:t>An </a:t>
            </a:r>
            <a:r>
              <a:rPr sz="1800" b="1" spc="-5">
                <a:solidFill>
                  <a:srgbClr val="FF0000"/>
                </a:solidFill>
                <a:latin typeface="+mn-lt"/>
              </a:rPr>
              <a:t>ontology </a:t>
            </a:r>
            <a:r>
              <a:rPr sz="1800" spc="-5">
                <a:latin typeface="+mn-lt"/>
              </a:rPr>
              <a:t>formally represents concepts in </a:t>
            </a:r>
            <a:r>
              <a:rPr sz="1800">
                <a:latin typeface="+mn-lt"/>
              </a:rPr>
              <a:t>a </a:t>
            </a:r>
            <a:r>
              <a:rPr sz="1800" b="1" spc="-5">
                <a:solidFill>
                  <a:srgbClr val="FF0000"/>
                </a:solidFill>
                <a:latin typeface="+mn-lt"/>
              </a:rPr>
              <a:t>domain and</a:t>
            </a:r>
            <a:r>
              <a:rPr sz="1800" b="1" spc="95">
                <a:solidFill>
                  <a:srgbClr val="FF0000"/>
                </a:solidFill>
                <a:latin typeface="+mn-lt"/>
              </a:rPr>
              <a:t> </a:t>
            </a:r>
            <a:r>
              <a:rPr sz="1800" b="1" spc="-5">
                <a:solidFill>
                  <a:srgbClr val="FF0000"/>
                </a:solidFill>
                <a:latin typeface="+mn-lt"/>
              </a:rPr>
              <a:t>relationships</a:t>
            </a:r>
          </a:p>
          <a:p>
            <a:pPr>
              <a:lnSpc>
                <a:spcPct val="100000"/>
              </a:lnSpc>
              <a:spcBef>
                <a:spcPts val="15"/>
              </a:spcBef>
              <a:buFont typeface="Bookman Old Style"/>
              <a:buChar char="•"/>
            </a:pPr>
            <a:endParaRPr sz="1800">
              <a:latin typeface="+mn-lt"/>
              <a:cs typeface="Times New Roman"/>
            </a:endParaRPr>
          </a:p>
          <a:p>
            <a:pPr marL="355600">
              <a:lnSpc>
                <a:spcPct val="100000"/>
              </a:lnSpc>
            </a:pPr>
            <a:r>
              <a:rPr sz="1800" spc="-5">
                <a:latin typeface="+mn-lt"/>
              </a:rPr>
              <a:t>between those</a:t>
            </a:r>
            <a:r>
              <a:rPr sz="1800" spc="-40">
                <a:latin typeface="+mn-lt"/>
              </a:rPr>
              <a:t> </a:t>
            </a:r>
            <a:r>
              <a:rPr sz="1800">
                <a:latin typeface="+mn-lt"/>
              </a:rPr>
              <a:t>concepts</a:t>
            </a:r>
          </a:p>
          <a:p>
            <a:pPr marL="355600" marR="5080" indent="-342900">
              <a:lnSpc>
                <a:spcPct val="200000"/>
              </a:lnSpc>
              <a:spcBef>
                <a:spcPts val="365"/>
              </a:spcBef>
              <a:buChar char="•"/>
              <a:tabLst>
                <a:tab pos="354965" algn="l"/>
                <a:tab pos="355600" algn="l"/>
              </a:tabLst>
            </a:pPr>
            <a:r>
              <a:rPr sz="1800" spc="-5">
                <a:latin typeface="+mn-lt"/>
              </a:rPr>
              <a:t>The concept originated in philosophy; </a:t>
            </a:r>
            <a:r>
              <a:rPr sz="1800">
                <a:latin typeface="+mn-lt"/>
              </a:rPr>
              <a:t>a </a:t>
            </a:r>
            <a:r>
              <a:rPr sz="1800" spc="-5">
                <a:latin typeface="+mn-lt"/>
              </a:rPr>
              <a:t>model of </a:t>
            </a:r>
            <a:r>
              <a:rPr sz="1800">
                <a:latin typeface="+mn-lt"/>
              </a:rPr>
              <a:t>a </a:t>
            </a:r>
            <a:r>
              <a:rPr sz="1800" b="1" spc="-10">
                <a:solidFill>
                  <a:srgbClr val="FF0000"/>
                </a:solidFill>
                <a:latin typeface="+mn-lt"/>
              </a:rPr>
              <a:t>theory </a:t>
            </a:r>
            <a:r>
              <a:rPr sz="1800" b="1">
                <a:solidFill>
                  <a:srgbClr val="FF0000"/>
                </a:solidFill>
                <a:latin typeface="+mn-lt"/>
              </a:rPr>
              <a:t>of </a:t>
            </a:r>
            <a:r>
              <a:rPr sz="1800" b="1" spc="-5">
                <a:solidFill>
                  <a:srgbClr val="FF0000"/>
                </a:solidFill>
                <a:latin typeface="+mn-lt"/>
              </a:rPr>
              <a:t>nature </a:t>
            </a:r>
            <a:r>
              <a:rPr sz="1800" spc="-5">
                <a:latin typeface="+mn-lt"/>
              </a:rPr>
              <a:t>or  existence.</a:t>
            </a:r>
          </a:p>
          <a:p>
            <a:pPr>
              <a:lnSpc>
                <a:spcPct val="100000"/>
              </a:lnSpc>
              <a:spcBef>
                <a:spcPts val="30"/>
              </a:spcBef>
              <a:buFont typeface="Bookman Old Style"/>
              <a:buChar char="•"/>
            </a:pPr>
            <a:endParaRPr sz="1800">
              <a:latin typeface="+mn-lt"/>
              <a:cs typeface="Times New Roman"/>
            </a:endParaRPr>
          </a:p>
          <a:p>
            <a:pPr marL="355600" indent="-342900">
              <a:lnSpc>
                <a:spcPct val="100000"/>
              </a:lnSpc>
              <a:buChar char="•"/>
              <a:tabLst>
                <a:tab pos="354965" algn="l"/>
                <a:tab pos="355600" algn="l"/>
              </a:tabLst>
            </a:pPr>
            <a:r>
              <a:rPr sz="1800" spc="-5">
                <a:latin typeface="+mn-lt"/>
              </a:rPr>
              <a:t>An </a:t>
            </a:r>
            <a:r>
              <a:rPr sz="1800" spc="-10">
                <a:latin typeface="+mn-lt"/>
              </a:rPr>
              <a:t>ontology </a:t>
            </a:r>
            <a:r>
              <a:rPr sz="1800" spc="-5">
                <a:latin typeface="+mn-lt"/>
              </a:rPr>
              <a:t>describes </a:t>
            </a:r>
            <a:r>
              <a:rPr sz="1800" spc="-10">
                <a:latin typeface="+mn-lt"/>
              </a:rPr>
              <a:t>the </a:t>
            </a:r>
            <a:r>
              <a:rPr sz="1800" spc="-5">
                <a:latin typeface="+mn-lt"/>
              </a:rPr>
              <a:t>things we want </a:t>
            </a:r>
            <a:r>
              <a:rPr sz="1800">
                <a:latin typeface="+mn-lt"/>
              </a:rPr>
              <a:t>to </a:t>
            </a:r>
            <a:r>
              <a:rPr sz="1800" spc="-5">
                <a:latin typeface="+mn-lt"/>
              </a:rPr>
              <a:t>talk about, </a:t>
            </a:r>
            <a:r>
              <a:rPr sz="1800" b="1" spc="-5">
                <a:solidFill>
                  <a:srgbClr val="FF0000"/>
                </a:solidFill>
                <a:latin typeface="+mn-lt"/>
              </a:rPr>
              <a:t>including</a:t>
            </a:r>
            <a:r>
              <a:rPr sz="1800" b="1" spc="190">
                <a:solidFill>
                  <a:srgbClr val="FF0000"/>
                </a:solidFill>
                <a:latin typeface="+mn-lt"/>
              </a:rPr>
              <a:t> </a:t>
            </a:r>
            <a:r>
              <a:rPr sz="1800" b="1" spc="-5">
                <a:solidFill>
                  <a:srgbClr val="FF0000"/>
                </a:solidFill>
                <a:latin typeface="+mn-lt"/>
              </a:rPr>
              <a:t>both</a:t>
            </a:r>
          </a:p>
          <a:p>
            <a:pPr>
              <a:lnSpc>
                <a:spcPct val="100000"/>
              </a:lnSpc>
              <a:spcBef>
                <a:spcPts val="20"/>
              </a:spcBef>
            </a:pPr>
            <a:endParaRPr sz="1800">
              <a:latin typeface="+mn-lt"/>
              <a:cs typeface="Times New Roman"/>
            </a:endParaRPr>
          </a:p>
          <a:p>
            <a:pPr marL="355600">
              <a:lnSpc>
                <a:spcPct val="100000"/>
              </a:lnSpc>
            </a:pPr>
            <a:r>
              <a:rPr sz="1800" b="1" spc="-5">
                <a:solidFill>
                  <a:srgbClr val="FF0000"/>
                </a:solidFill>
                <a:latin typeface="+mn-lt"/>
              </a:rPr>
              <a:t>objects and</a:t>
            </a:r>
            <a:r>
              <a:rPr sz="1800" b="1" spc="5">
                <a:solidFill>
                  <a:srgbClr val="FF0000"/>
                </a:solidFill>
                <a:latin typeface="+mn-lt"/>
              </a:rPr>
              <a:t> </a:t>
            </a:r>
            <a:r>
              <a:rPr sz="1800" b="1" spc="-5">
                <a:solidFill>
                  <a:srgbClr val="FF0000"/>
                </a:solidFill>
                <a:latin typeface="+mn-lt"/>
              </a:rPr>
              <a:t>relationships</a:t>
            </a:r>
          </a:p>
        </p:txBody>
      </p:sp>
      <p:sp>
        <p:nvSpPr>
          <p:cNvPr id="4" name="Date Placeholder 3"/>
          <p:cNvSpPr>
            <a:spLocks noGrp="1"/>
          </p:cNvSpPr>
          <p:nvPr>
            <p:ph type="dt" sz="half" idx="10"/>
          </p:nvPr>
        </p:nvSpPr>
        <p:spPr/>
        <p:txBody>
          <a:bodyPr/>
          <a:lstStyle/>
          <a:p>
            <a:fld id="{360C1301-F7A0-44AD-ACD0-A098C865A1B5}"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111</a:t>
            </a:fld>
            <a:endParaRPr lang="en-IN"/>
          </a:p>
        </p:txBody>
      </p:sp>
    </p:spTree>
  </p:cSld>
  <p:clrMapOvr>
    <a:overrideClrMapping bg1="lt1" tx1="dk1" bg2="lt2" tx2="dk2" accent1="accent1" accent2="accent2" accent3="accent3" accent4="accent4" accent5="accent5" accent6="accent6" hlink="hlink" folHlink="folHlink"/>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594732" y="1219200"/>
            <a:ext cx="5382883" cy="2975507"/>
          </a:xfrm>
          <a:prstGeom prst="rect">
            <a:avLst/>
          </a:prstGeom>
          <a:blipFill>
            <a:blip r:embed="rId3"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886200" y="228600"/>
            <a:ext cx="1362710" cy="696595"/>
          </a:xfrm>
          <a:prstGeom prst="rect">
            <a:avLst/>
          </a:prstGeom>
        </p:spPr>
        <p:txBody>
          <a:bodyPr vert="horz" wrap="square" lIns="0" tIns="13335" rIns="0" bIns="0" rtlCol="0">
            <a:spAutoFit/>
          </a:bodyPr>
          <a:lstStyle/>
          <a:p>
            <a:pPr marL="12700">
              <a:lnSpc>
                <a:spcPct val="100000"/>
              </a:lnSpc>
              <a:spcBef>
                <a:spcPts val="105"/>
              </a:spcBef>
            </a:pPr>
            <a:r>
              <a:rPr b="1">
                <a:latin typeface="+mn-lt"/>
              </a:rPr>
              <a:t>Logic</a:t>
            </a:r>
          </a:p>
        </p:txBody>
      </p:sp>
      <p:sp>
        <p:nvSpPr>
          <p:cNvPr id="6" name="Date Placeholder 5"/>
          <p:cNvSpPr>
            <a:spLocks noGrp="1"/>
          </p:cNvSpPr>
          <p:nvPr>
            <p:ph type="dt" sz="half" idx="10"/>
          </p:nvPr>
        </p:nvSpPr>
        <p:spPr/>
        <p:txBody>
          <a:bodyPr/>
          <a:lstStyle/>
          <a:p>
            <a:fld id="{74635ADD-3368-4ADA-A6D3-2F3934C40E9D}" type="datetime1">
              <a:rPr lang="en-US" smtClean="0"/>
              <a:t>9/16/2021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IN" smtClean="0"/>
              <a:t>112</a:t>
            </a:fld>
            <a:endParaRPr lang="en-IN"/>
          </a:p>
        </p:txBody>
      </p:sp>
      <p:sp>
        <p:nvSpPr>
          <p:cNvPr id="4" name="object 4"/>
          <p:cNvSpPr/>
          <p:nvPr/>
        </p:nvSpPr>
        <p:spPr>
          <a:xfrm>
            <a:off x="6187092" y="2834289"/>
            <a:ext cx="2641677" cy="1730703"/>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593879" y="4194707"/>
            <a:ext cx="5416337" cy="1959511"/>
          </a:xfrm>
          <a:prstGeom prst="rect">
            <a:avLst/>
          </a:prstGeom>
        </p:spPr>
        <p:txBody>
          <a:bodyPr vert="horz" wrap="square" lIns="0" tIns="12700" rIns="0" bIns="0" rtlCol="0">
            <a:spAutoFit/>
          </a:bodyPr>
          <a:lstStyle/>
          <a:p>
            <a:pPr marL="299085" marR="233679" indent="-287020">
              <a:lnSpc>
                <a:spcPct val="100000"/>
              </a:lnSpc>
              <a:spcBef>
                <a:spcPts val="100"/>
              </a:spcBef>
              <a:buFont typeface="Times New Roman"/>
              <a:buChar char="•"/>
              <a:tabLst>
                <a:tab pos="299085" algn="l"/>
                <a:tab pos="299720" algn="l"/>
              </a:tabLst>
            </a:pPr>
            <a:r>
              <a:rPr sz="1800" b="1" spc="-5">
                <a:solidFill>
                  <a:srgbClr val="333333"/>
                </a:solidFill>
                <a:cs typeface="Times New Roman"/>
              </a:rPr>
              <a:t>A </a:t>
            </a:r>
            <a:r>
              <a:rPr sz="1800" b="1">
                <a:solidFill>
                  <a:srgbClr val="333333"/>
                </a:solidFill>
                <a:cs typeface="Times New Roman"/>
              </a:rPr>
              <a:t>logic </a:t>
            </a:r>
            <a:r>
              <a:rPr sz="1800" b="1" spc="-5">
                <a:solidFill>
                  <a:srgbClr val="333333"/>
                </a:solidFill>
                <a:cs typeface="Times New Roman"/>
              </a:rPr>
              <a:t>is </a:t>
            </a:r>
            <a:r>
              <a:rPr sz="1800" b="1">
                <a:solidFill>
                  <a:srgbClr val="333333"/>
                </a:solidFill>
                <a:cs typeface="Times New Roman"/>
              </a:rPr>
              <a:t>a formal </a:t>
            </a:r>
            <a:r>
              <a:rPr sz="1800" b="1" spc="-5">
                <a:solidFill>
                  <a:srgbClr val="333333"/>
                </a:solidFill>
                <a:cs typeface="Times New Roman"/>
              </a:rPr>
              <a:t>language, </a:t>
            </a:r>
            <a:r>
              <a:rPr sz="1800" b="1">
                <a:solidFill>
                  <a:srgbClr val="333333"/>
                </a:solidFill>
                <a:cs typeface="Times New Roman"/>
              </a:rPr>
              <a:t>with </a:t>
            </a:r>
            <a:r>
              <a:rPr sz="1800" b="1" spc="-5">
                <a:solidFill>
                  <a:srgbClr val="333333"/>
                </a:solidFill>
                <a:cs typeface="Times New Roman"/>
              </a:rPr>
              <a:t>precisely defined </a:t>
            </a:r>
            <a:r>
              <a:rPr sz="1800" b="1">
                <a:solidFill>
                  <a:srgbClr val="333333"/>
                </a:solidFill>
                <a:cs typeface="Times New Roman"/>
              </a:rPr>
              <a:t>syntax </a:t>
            </a:r>
            <a:r>
              <a:rPr sz="1800" b="1" spc="-5">
                <a:solidFill>
                  <a:srgbClr val="333333"/>
                </a:solidFill>
                <a:cs typeface="Times New Roman"/>
              </a:rPr>
              <a:t>and</a:t>
            </a:r>
            <a:r>
              <a:rPr sz="1800" b="1" spc="-125">
                <a:solidFill>
                  <a:srgbClr val="333333"/>
                </a:solidFill>
                <a:cs typeface="Times New Roman"/>
              </a:rPr>
              <a:t> </a:t>
            </a:r>
            <a:r>
              <a:rPr sz="1800" b="1">
                <a:solidFill>
                  <a:srgbClr val="333333"/>
                </a:solidFill>
                <a:cs typeface="Times New Roman"/>
              </a:rPr>
              <a:t>semantics,  which </a:t>
            </a:r>
            <a:r>
              <a:rPr sz="1800" b="1" spc="-5">
                <a:solidFill>
                  <a:srgbClr val="333333"/>
                </a:solidFill>
                <a:cs typeface="Times New Roman"/>
              </a:rPr>
              <a:t>supports sound inference.</a:t>
            </a:r>
            <a:endParaRPr sz="1800" b="1">
              <a:cs typeface="Times New Roman"/>
            </a:endParaRPr>
          </a:p>
          <a:p>
            <a:pPr>
              <a:lnSpc>
                <a:spcPct val="100000"/>
              </a:lnSpc>
              <a:spcBef>
                <a:spcPts val="35"/>
              </a:spcBef>
              <a:buClr>
                <a:srgbClr val="333333"/>
              </a:buClr>
              <a:buFont typeface="Times New Roman"/>
              <a:buChar char="•"/>
            </a:pPr>
            <a:endParaRPr sz="1850" b="1">
              <a:cs typeface="Times New Roman"/>
            </a:endParaRPr>
          </a:p>
          <a:p>
            <a:pPr marL="299085" marR="5080" indent="-287020">
              <a:lnSpc>
                <a:spcPct val="100000"/>
              </a:lnSpc>
              <a:buFont typeface="Times New Roman"/>
              <a:buChar char="•"/>
              <a:tabLst>
                <a:tab pos="299085" algn="l"/>
                <a:tab pos="299720" algn="l"/>
              </a:tabLst>
            </a:pPr>
            <a:r>
              <a:rPr sz="1800" b="1" spc="-5">
                <a:solidFill>
                  <a:srgbClr val="333333"/>
                </a:solidFill>
                <a:cs typeface="Times New Roman"/>
              </a:rPr>
              <a:t>Different </a:t>
            </a:r>
            <a:r>
              <a:rPr sz="1800" b="1">
                <a:solidFill>
                  <a:srgbClr val="333333"/>
                </a:solidFill>
                <a:cs typeface="Times New Roman"/>
              </a:rPr>
              <a:t>logics exist, which allow you to </a:t>
            </a:r>
            <a:r>
              <a:rPr sz="1800" b="1" spc="-10">
                <a:solidFill>
                  <a:srgbClr val="333333"/>
                </a:solidFill>
                <a:cs typeface="Times New Roman"/>
              </a:rPr>
              <a:t>represent </a:t>
            </a:r>
            <a:r>
              <a:rPr sz="1800" b="1" spc="-5">
                <a:solidFill>
                  <a:srgbClr val="333333"/>
                </a:solidFill>
                <a:cs typeface="Times New Roman"/>
              </a:rPr>
              <a:t>different kinds </a:t>
            </a:r>
            <a:r>
              <a:rPr sz="1800" b="1">
                <a:solidFill>
                  <a:srgbClr val="333333"/>
                </a:solidFill>
                <a:cs typeface="Times New Roman"/>
              </a:rPr>
              <a:t>of </a:t>
            </a:r>
            <a:r>
              <a:rPr sz="1800" b="1" spc="-5">
                <a:solidFill>
                  <a:srgbClr val="333333"/>
                </a:solidFill>
                <a:cs typeface="Times New Roman"/>
              </a:rPr>
              <a:t>things,  and </a:t>
            </a:r>
            <a:r>
              <a:rPr sz="1800" b="1">
                <a:solidFill>
                  <a:srgbClr val="333333"/>
                </a:solidFill>
                <a:cs typeface="Times New Roman"/>
              </a:rPr>
              <a:t>which allow </a:t>
            </a:r>
            <a:r>
              <a:rPr sz="1800" b="1" spc="-10">
                <a:solidFill>
                  <a:srgbClr val="333333"/>
                </a:solidFill>
                <a:cs typeface="Times New Roman"/>
              </a:rPr>
              <a:t>more </a:t>
            </a:r>
            <a:r>
              <a:rPr sz="1800" b="1">
                <a:solidFill>
                  <a:srgbClr val="333333"/>
                </a:solidFill>
                <a:cs typeface="Times New Roman"/>
              </a:rPr>
              <a:t>or less efficient</a:t>
            </a:r>
            <a:r>
              <a:rPr sz="1800" b="1" spc="-105">
                <a:solidFill>
                  <a:srgbClr val="333333"/>
                </a:solidFill>
                <a:cs typeface="Times New Roman"/>
              </a:rPr>
              <a:t> </a:t>
            </a:r>
            <a:r>
              <a:rPr sz="1800" b="1" spc="-5">
                <a:solidFill>
                  <a:srgbClr val="333333"/>
                </a:solidFill>
                <a:cs typeface="Times New Roman"/>
              </a:rPr>
              <a:t>inference.</a:t>
            </a:r>
            <a:endParaRPr sz="1800" b="1">
              <a:cs typeface="Times New Roman"/>
            </a:endParaRPr>
          </a:p>
        </p:txBody>
      </p:sp>
    </p:spTree>
  </p:cSld>
  <p:clrMapOvr>
    <a:overrideClrMapping bg1="lt1" tx1="dk1" bg2="lt2" tx2="dk2" accent1="accent1" accent2="accent2" accent3="accent3" accent4="accent4" accent5="accent5" accent6="accent6" hlink="hlink" folHlink="folHlink"/>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83234"/>
            <a:ext cx="7315200" cy="1121461"/>
          </a:xfrm>
          <a:prstGeom prst="rect">
            <a:avLst/>
          </a:prstGeom>
        </p:spPr>
        <p:txBody>
          <a:bodyPr vert="horz" wrap="square" lIns="0" tIns="13335" rIns="0" bIns="0" rtlCol="0">
            <a:spAutoFit/>
          </a:bodyPr>
          <a:lstStyle/>
          <a:p>
            <a:pPr marL="12700">
              <a:lnSpc>
                <a:spcPct val="100000"/>
              </a:lnSpc>
              <a:spcBef>
                <a:spcPts val="105"/>
              </a:spcBef>
            </a:pPr>
            <a:r>
              <a:rPr lang="en-US" sz="2800" b="1">
                <a:latin typeface="+mn-lt"/>
              </a:rPr>
              <a:t>Acknowledgement &amp; Disclaimer</a:t>
            </a:r>
            <a:br>
              <a:rPr lang="en-US" b="1">
                <a:latin typeface="+mn-lt"/>
              </a:rPr>
            </a:br>
            <a:endParaRPr b="1">
              <a:latin typeface="+mn-lt"/>
            </a:endParaRPr>
          </a:p>
        </p:txBody>
      </p:sp>
      <p:sp>
        <p:nvSpPr>
          <p:cNvPr id="4" name="Date Placeholder 3"/>
          <p:cNvSpPr>
            <a:spLocks noGrp="1"/>
          </p:cNvSpPr>
          <p:nvPr>
            <p:ph type="dt" sz="half" idx="10"/>
          </p:nvPr>
        </p:nvSpPr>
        <p:spPr/>
        <p:txBody>
          <a:bodyPr/>
          <a:lstStyle/>
          <a:p>
            <a:fld id="{D5FF4F8E-F9C9-4DF9-8DAF-AEC278C79D9A}"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113</a:t>
            </a:fld>
            <a:endParaRPr lang="en-IN"/>
          </a:p>
        </p:txBody>
      </p:sp>
      <p:sp>
        <p:nvSpPr>
          <p:cNvPr id="3" name="object 3"/>
          <p:cNvSpPr txBox="1"/>
          <p:nvPr/>
        </p:nvSpPr>
        <p:spPr>
          <a:xfrm>
            <a:off x="457200" y="1043964"/>
            <a:ext cx="7757159" cy="5125121"/>
          </a:xfrm>
          <a:prstGeom prst="rect">
            <a:avLst/>
          </a:prstGeom>
        </p:spPr>
        <p:txBody>
          <a:bodyPr vert="horz" wrap="square" lIns="0" tIns="13335" rIns="0" bIns="0" rtlCol="0">
            <a:spAutoFit/>
          </a:bodyPr>
          <a:lstStyle/>
          <a:p>
            <a:pPr marL="355600" marR="5080" indent="-342900">
              <a:lnSpc>
                <a:spcPct val="100000"/>
              </a:lnSpc>
              <a:spcBef>
                <a:spcPts val="105"/>
              </a:spcBef>
              <a:buChar char="•"/>
              <a:tabLst>
                <a:tab pos="354965" algn="l"/>
                <a:tab pos="355600" algn="l"/>
              </a:tabLst>
            </a:pPr>
            <a:r>
              <a:rPr sz="3200">
                <a:cs typeface="Arial"/>
              </a:rPr>
              <a:t>The content in </a:t>
            </a:r>
            <a:r>
              <a:rPr sz="3200" spc="-5">
                <a:cs typeface="Arial"/>
              </a:rPr>
              <a:t>the </a:t>
            </a:r>
            <a:r>
              <a:rPr sz="3200">
                <a:cs typeface="Arial"/>
              </a:rPr>
              <a:t>slides is</a:t>
            </a:r>
            <a:r>
              <a:rPr sz="3200" spc="-95">
                <a:cs typeface="Arial"/>
              </a:rPr>
              <a:t> </a:t>
            </a:r>
            <a:r>
              <a:rPr sz="3200">
                <a:cs typeface="Arial"/>
              </a:rPr>
              <a:t>amalgamated  from we</a:t>
            </a:r>
            <a:r>
              <a:rPr lang="en-US" sz="3200">
                <a:cs typeface="Arial"/>
              </a:rPr>
              <a:t>b.</a:t>
            </a:r>
          </a:p>
          <a:p>
            <a:pPr marL="355600" marR="5080" indent="-342900">
              <a:lnSpc>
                <a:spcPct val="100000"/>
              </a:lnSpc>
              <a:spcBef>
                <a:spcPts val="105"/>
              </a:spcBef>
              <a:buChar char="•"/>
              <a:tabLst>
                <a:tab pos="354965" algn="l"/>
                <a:tab pos="355600" algn="l"/>
              </a:tabLst>
            </a:pPr>
            <a:r>
              <a:rPr lang="en-US" sz="3200">
                <a:cs typeface="Arial"/>
              </a:rPr>
              <a:t>Many websites have been visited and different tutorials have been used</a:t>
            </a:r>
          </a:p>
          <a:p>
            <a:pPr marL="355600" marR="5080" indent="-342900">
              <a:lnSpc>
                <a:spcPct val="100000"/>
              </a:lnSpc>
              <a:spcBef>
                <a:spcPts val="105"/>
              </a:spcBef>
              <a:buChar char="•"/>
              <a:tabLst>
                <a:tab pos="354965" algn="l"/>
                <a:tab pos="355600" algn="l"/>
              </a:tabLst>
            </a:pPr>
            <a:r>
              <a:rPr lang="en-US" sz="3200">
                <a:cs typeface="Arial"/>
              </a:rPr>
              <a:t>I want to thank my colleagues and students for being so supportive and understanding.</a:t>
            </a:r>
          </a:p>
          <a:p>
            <a:pPr marL="355600" marR="5080" indent="-342900">
              <a:lnSpc>
                <a:spcPct val="100000"/>
              </a:lnSpc>
              <a:spcBef>
                <a:spcPts val="105"/>
              </a:spcBef>
              <a:buChar char="•"/>
              <a:tabLst>
                <a:tab pos="354965" algn="l"/>
                <a:tab pos="355600" algn="l"/>
              </a:tabLst>
            </a:pPr>
            <a:r>
              <a:rPr lang="en-US" sz="3200">
                <a:cs typeface="Arial"/>
              </a:rPr>
              <a:t>If you find any mistake do point the slide no and point.</a:t>
            </a:r>
          </a:p>
          <a:p>
            <a:pPr marL="355600" marR="5080" indent="-342900">
              <a:lnSpc>
                <a:spcPct val="100000"/>
              </a:lnSpc>
              <a:spcBef>
                <a:spcPts val="105"/>
              </a:spcBef>
              <a:buChar char="•"/>
              <a:tabLst>
                <a:tab pos="354965" algn="l"/>
                <a:tab pos="355600" algn="l"/>
              </a:tabLst>
            </a:pPr>
            <a:endParaRPr lang="en-US" sz="3200">
              <a:cs typeface="Arial"/>
            </a:endParaRPr>
          </a:p>
          <a:p>
            <a:pPr marL="12700" marR="5080">
              <a:lnSpc>
                <a:spcPct val="100000"/>
              </a:lnSpc>
              <a:spcBef>
                <a:spcPts val="105"/>
              </a:spcBef>
              <a:tabLst>
                <a:tab pos="354965" algn="l"/>
                <a:tab pos="355600" algn="l"/>
              </a:tabLst>
            </a:pPr>
            <a:r>
              <a:rPr lang="en-US" sz="3200">
                <a:cs typeface="Arial"/>
              </a:rPr>
              <a:t>					     </a:t>
            </a:r>
            <a:r>
              <a:rPr lang="en-US" sz="4000" b="1">
                <a:cs typeface="Arial"/>
              </a:rPr>
              <a:t>Thank you!</a:t>
            </a:r>
            <a:endParaRPr sz="4000" b="1">
              <a:cs typeface="Arial"/>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96189" y="228600"/>
            <a:ext cx="8140065" cy="696595"/>
          </a:xfrm>
          <a:prstGeom prst="rect">
            <a:avLst/>
          </a:prstGeom>
        </p:spPr>
        <p:txBody>
          <a:bodyPr vert="horz" wrap="square" lIns="0" tIns="12700" rIns="0" bIns="0" rtlCol="0">
            <a:spAutoFit/>
          </a:bodyPr>
          <a:lstStyle/>
          <a:p>
            <a:pPr marL="12700">
              <a:lnSpc>
                <a:spcPct val="100000"/>
              </a:lnSpc>
              <a:spcBef>
                <a:spcPts val="100"/>
              </a:spcBef>
            </a:pPr>
            <a:r>
              <a:rPr b="1">
                <a:latin typeface="+mn-lt"/>
              </a:rPr>
              <a:t>Acting Rationally: Rational</a:t>
            </a:r>
            <a:r>
              <a:rPr b="1" spc="-310">
                <a:latin typeface="+mn-lt"/>
              </a:rPr>
              <a:t> </a:t>
            </a:r>
            <a:r>
              <a:rPr b="1">
                <a:latin typeface="+mn-lt"/>
              </a:rPr>
              <a:t>Agent</a:t>
            </a:r>
          </a:p>
        </p:txBody>
      </p:sp>
      <p:sp>
        <p:nvSpPr>
          <p:cNvPr id="4" name="Date Placeholder 3"/>
          <p:cNvSpPr>
            <a:spLocks noGrp="1"/>
          </p:cNvSpPr>
          <p:nvPr>
            <p:ph type="dt" sz="half" idx="10"/>
          </p:nvPr>
        </p:nvSpPr>
        <p:spPr/>
        <p:txBody>
          <a:bodyPr/>
          <a:lstStyle/>
          <a:p>
            <a:fld id="{2FC4B548-D3A4-4408-9A69-1C17318E61B5}"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12</a:t>
            </a:fld>
            <a:endParaRPr lang="en-IN"/>
          </a:p>
        </p:txBody>
      </p:sp>
      <p:sp>
        <p:nvSpPr>
          <p:cNvPr id="3" name="object 3"/>
          <p:cNvSpPr txBox="1"/>
          <p:nvPr/>
        </p:nvSpPr>
        <p:spPr>
          <a:xfrm>
            <a:off x="307340" y="1295400"/>
            <a:ext cx="8491855" cy="4859022"/>
          </a:xfrm>
          <a:prstGeom prst="rect">
            <a:avLst/>
          </a:prstGeom>
        </p:spPr>
        <p:txBody>
          <a:bodyPr vert="horz" wrap="square" lIns="0" tIns="97790" rIns="0" bIns="0" rtlCol="0">
            <a:spAutoFit/>
          </a:bodyPr>
          <a:lstStyle/>
          <a:p>
            <a:pPr marL="355600" indent="-342900">
              <a:lnSpc>
                <a:spcPct val="100000"/>
              </a:lnSpc>
              <a:spcBef>
                <a:spcPts val="770"/>
              </a:spcBef>
              <a:buChar char="•"/>
              <a:tabLst>
                <a:tab pos="354965" algn="l"/>
                <a:tab pos="355600" algn="l"/>
              </a:tabLst>
            </a:pPr>
            <a:r>
              <a:rPr sz="2600" spc="-5">
                <a:cs typeface="Arial"/>
              </a:rPr>
              <a:t>An </a:t>
            </a:r>
            <a:r>
              <a:rPr sz="2600">
                <a:solidFill>
                  <a:srgbClr val="FF0000"/>
                </a:solidFill>
                <a:cs typeface="Arial"/>
              </a:rPr>
              <a:t>agent </a:t>
            </a:r>
            <a:r>
              <a:rPr sz="2600" spc="-5">
                <a:cs typeface="Arial"/>
              </a:rPr>
              <a:t>is an </a:t>
            </a:r>
            <a:r>
              <a:rPr sz="2600">
                <a:cs typeface="Arial"/>
              </a:rPr>
              <a:t>entity </a:t>
            </a:r>
            <a:r>
              <a:rPr sz="2600" spc="-5">
                <a:cs typeface="Arial"/>
              </a:rPr>
              <a:t>that perceives </a:t>
            </a:r>
            <a:r>
              <a:rPr sz="2600">
                <a:cs typeface="Arial"/>
              </a:rPr>
              <a:t>and</a:t>
            </a:r>
            <a:r>
              <a:rPr sz="2600" spc="15">
                <a:cs typeface="Arial"/>
              </a:rPr>
              <a:t> </a:t>
            </a:r>
            <a:r>
              <a:rPr sz="2600">
                <a:cs typeface="Arial"/>
              </a:rPr>
              <a:t>acts</a:t>
            </a:r>
          </a:p>
          <a:p>
            <a:pPr marL="355600" marR="98425" indent="-342900">
              <a:lnSpc>
                <a:spcPct val="100000"/>
              </a:lnSpc>
              <a:spcBef>
                <a:spcPts val="670"/>
              </a:spcBef>
              <a:buChar char="•"/>
              <a:tabLst>
                <a:tab pos="354965" algn="l"/>
                <a:tab pos="355600" algn="l"/>
              </a:tabLst>
            </a:pPr>
            <a:r>
              <a:rPr sz="2600" spc="-5">
                <a:cs typeface="Arial"/>
              </a:rPr>
              <a:t>A </a:t>
            </a:r>
            <a:r>
              <a:rPr sz="2600">
                <a:cs typeface="Arial"/>
              </a:rPr>
              <a:t>system </a:t>
            </a:r>
            <a:r>
              <a:rPr sz="2600" spc="-5">
                <a:cs typeface="Arial"/>
              </a:rPr>
              <a:t>is rational if it does the “right thing,” given  what it</a:t>
            </a:r>
            <a:r>
              <a:rPr sz="2600" spc="10">
                <a:cs typeface="Arial"/>
              </a:rPr>
              <a:t> </a:t>
            </a:r>
            <a:r>
              <a:rPr sz="2600" spc="-5">
                <a:cs typeface="Arial"/>
              </a:rPr>
              <a:t>knows.</a:t>
            </a:r>
            <a:endParaRPr sz="2600">
              <a:cs typeface="Arial"/>
            </a:endParaRPr>
          </a:p>
          <a:p>
            <a:pPr marL="355600" indent="-342900">
              <a:lnSpc>
                <a:spcPct val="100000"/>
              </a:lnSpc>
              <a:spcBef>
                <a:spcPts val="675"/>
              </a:spcBef>
              <a:buChar char="•"/>
              <a:tabLst>
                <a:tab pos="354965" algn="l"/>
                <a:tab pos="355600" algn="l"/>
              </a:tabLst>
            </a:pPr>
            <a:r>
              <a:rPr sz="2600" spc="-5">
                <a:cs typeface="Arial"/>
              </a:rPr>
              <a:t>This </a:t>
            </a:r>
            <a:r>
              <a:rPr sz="2600">
                <a:cs typeface="Arial"/>
              </a:rPr>
              <a:t>course is </a:t>
            </a:r>
            <a:r>
              <a:rPr sz="2600" spc="-5">
                <a:cs typeface="Arial"/>
              </a:rPr>
              <a:t>about designing </a:t>
            </a:r>
            <a:r>
              <a:rPr sz="2600">
                <a:cs typeface="Arial"/>
              </a:rPr>
              <a:t>rational</a:t>
            </a:r>
            <a:r>
              <a:rPr sz="2600" spc="25">
                <a:cs typeface="Arial"/>
              </a:rPr>
              <a:t> </a:t>
            </a:r>
            <a:r>
              <a:rPr sz="2600" spc="-5">
                <a:cs typeface="Arial"/>
              </a:rPr>
              <a:t>agents</a:t>
            </a:r>
            <a:endParaRPr sz="2600">
              <a:cs typeface="Arial"/>
            </a:endParaRPr>
          </a:p>
          <a:p>
            <a:pPr marL="355600" marR="5080" indent="-342900" algn="just">
              <a:lnSpc>
                <a:spcPct val="100000"/>
              </a:lnSpc>
              <a:spcBef>
                <a:spcPts val="670"/>
              </a:spcBef>
              <a:buChar char="•"/>
              <a:tabLst>
                <a:tab pos="355600" algn="l"/>
              </a:tabLst>
            </a:pPr>
            <a:r>
              <a:rPr sz="2600" spc="-5">
                <a:cs typeface="Arial"/>
              </a:rPr>
              <a:t>Rational agent </a:t>
            </a:r>
            <a:r>
              <a:rPr sz="2600">
                <a:cs typeface="Arial"/>
              </a:rPr>
              <a:t>is </a:t>
            </a:r>
            <a:r>
              <a:rPr sz="2600" spc="-5">
                <a:cs typeface="Arial"/>
              </a:rPr>
              <a:t>one </a:t>
            </a:r>
            <a:r>
              <a:rPr sz="2600">
                <a:cs typeface="Arial"/>
              </a:rPr>
              <a:t>that acts </a:t>
            </a:r>
            <a:r>
              <a:rPr sz="2600" spc="-5">
                <a:cs typeface="Arial"/>
              </a:rPr>
              <a:t>so as to </a:t>
            </a:r>
            <a:r>
              <a:rPr sz="2600">
                <a:cs typeface="Arial"/>
              </a:rPr>
              <a:t>achieve </a:t>
            </a:r>
            <a:r>
              <a:rPr sz="2600" spc="-5">
                <a:cs typeface="Arial"/>
              </a:rPr>
              <a:t>the  best outcome </a:t>
            </a:r>
            <a:r>
              <a:rPr sz="2600" spc="-55">
                <a:cs typeface="Arial"/>
              </a:rPr>
              <a:t>or, </a:t>
            </a:r>
            <a:r>
              <a:rPr sz="2600" spc="-5">
                <a:cs typeface="Arial"/>
              </a:rPr>
              <a:t>when </a:t>
            </a:r>
            <a:r>
              <a:rPr sz="2600">
                <a:cs typeface="Arial"/>
              </a:rPr>
              <a:t>there </a:t>
            </a:r>
            <a:r>
              <a:rPr sz="2600" spc="-5">
                <a:cs typeface="Arial"/>
              </a:rPr>
              <a:t>is </a:t>
            </a:r>
            <a:r>
              <a:rPr sz="2600" spc="-20">
                <a:cs typeface="Arial"/>
              </a:rPr>
              <a:t>uncertainty, </a:t>
            </a:r>
            <a:r>
              <a:rPr sz="2600" spc="-5">
                <a:cs typeface="Arial"/>
              </a:rPr>
              <a:t>the </a:t>
            </a:r>
            <a:r>
              <a:rPr sz="2600">
                <a:cs typeface="Arial"/>
              </a:rPr>
              <a:t>best  </a:t>
            </a:r>
            <a:r>
              <a:rPr sz="2600" spc="-5">
                <a:cs typeface="Arial"/>
              </a:rPr>
              <a:t>expected</a:t>
            </a:r>
            <a:r>
              <a:rPr sz="2600">
                <a:cs typeface="Arial"/>
              </a:rPr>
              <a:t> outcome.</a:t>
            </a:r>
          </a:p>
          <a:p>
            <a:pPr>
              <a:lnSpc>
                <a:spcPct val="100000"/>
              </a:lnSpc>
              <a:spcBef>
                <a:spcPts val="50"/>
              </a:spcBef>
              <a:buFont typeface="Arial"/>
              <a:buChar char="•"/>
            </a:pPr>
            <a:endParaRPr sz="2600">
              <a:cs typeface="Times New Roman"/>
            </a:endParaRPr>
          </a:p>
          <a:p>
            <a:pPr marL="355600" marR="915669" indent="-342900">
              <a:lnSpc>
                <a:spcPct val="100000"/>
              </a:lnSpc>
              <a:buChar char="•"/>
              <a:tabLst>
                <a:tab pos="354965" algn="l"/>
                <a:tab pos="355600" algn="l"/>
              </a:tabLst>
            </a:pPr>
            <a:r>
              <a:rPr sz="2600" spc="-20">
                <a:cs typeface="Arial"/>
              </a:rPr>
              <a:t>Abstractly, </a:t>
            </a:r>
            <a:r>
              <a:rPr sz="2600" spc="-5">
                <a:cs typeface="Arial"/>
              </a:rPr>
              <a:t>an agent </a:t>
            </a:r>
            <a:r>
              <a:rPr sz="2600">
                <a:cs typeface="Arial"/>
              </a:rPr>
              <a:t>is </a:t>
            </a:r>
            <a:r>
              <a:rPr sz="2600" spc="-5">
                <a:cs typeface="Arial"/>
              </a:rPr>
              <a:t>a </a:t>
            </a:r>
            <a:r>
              <a:rPr sz="2600">
                <a:cs typeface="Arial"/>
              </a:rPr>
              <a:t>function from percept</a:t>
            </a:r>
            <a:r>
              <a:rPr lang="en-US" sz="2600">
                <a:cs typeface="Arial"/>
              </a:rPr>
              <a:t> </a:t>
            </a:r>
            <a:r>
              <a:rPr sz="2600">
                <a:cs typeface="Arial"/>
              </a:rPr>
              <a:t>histories </a:t>
            </a:r>
            <a:r>
              <a:rPr sz="2600" spc="-5">
                <a:cs typeface="Arial"/>
              </a:rPr>
              <a:t>to</a:t>
            </a:r>
            <a:r>
              <a:rPr sz="2600" spc="-15">
                <a:cs typeface="Arial"/>
              </a:rPr>
              <a:t> </a:t>
            </a:r>
            <a:r>
              <a:rPr sz="2600">
                <a:cs typeface="Arial"/>
              </a:rPr>
              <a:t>actions:</a:t>
            </a:r>
          </a:p>
          <a:p>
            <a:pPr marL="190500" algn="ctr">
              <a:lnSpc>
                <a:spcPct val="100000"/>
              </a:lnSpc>
              <a:spcBef>
                <a:spcPts val="560"/>
              </a:spcBef>
            </a:pPr>
            <a:r>
              <a:rPr sz="2600" spc="-5">
                <a:cs typeface="Arial"/>
              </a:rPr>
              <a:t>[</a:t>
            </a:r>
            <a:r>
              <a:rPr sz="2600" i="1" spc="-5">
                <a:cs typeface="Arial"/>
              </a:rPr>
              <a:t>f</a:t>
            </a:r>
            <a:r>
              <a:rPr sz="2600" spc="-5">
                <a:cs typeface="Arial"/>
              </a:rPr>
              <a:t>: </a:t>
            </a:r>
            <a:r>
              <a:rPr sz="2600" i="1" spc="-5">
                <a:cs typeface="Monotype Corsiva"/>
              </a:rPr>
              <a:t>P* </a:t>
            </a:r>
            <a:r>
              <a:rPr sz="2600">
                <a:cs typeface="Wingdings"/>
              </a:rPr>
              <a:t></a:t>
            </a:r>
            <a:r>
              <a:rPr sz="2600" spc="310">
                <a:cs typeface="Times New Roman"/>
              </a:rPr>
              <a:t> </a:t>
            </a:r>
            <a:r>
              <a:rPr sz="2600" i="1" spc="-5">
                <a:cs typeface="Monotype Corsiva"/>
              </a:rPr>
              <a:t>A</a:t>
            </a:r>
            <a:r>
              <a:rPr sz="2600" spc="-5">
                <a:cs typeface="Arial"/>
              </a:rPr>
              <a:t>]</a:t>
            </a:r>
            <a:endParaRPr sz="2600">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986434" y="0"/>
            <a:ext cx="6673215" cy="696595"/>
          </a:xfrm>
          <a:prstGeom prst="rect">
            <a:avLst/>
          </a:prstGeom>
        </p:spPr>
        <p:txBody>
          <a:bodyPr vert="horz" wrap="square" lIns="0" tIns="12700" rIns="0" bIns="0" rtlCol="0">
            <a:spAutoFit/>
          </a:bodyPr>
          <a:lstStyle/>
          <a:p>
            <a:pPr marL="12700">
              <a:lnSpc>
                <a:spcPct val="100000"/>
              </a:lnSpc>
              <a:spcBef>
                <a:spcPts val="100"/>
              </a:spcBef>
            </a:pPr>
            <a:r>
              <a:rPr b="1" spc="-5">
                <a:latin typeface="+mn-lt"/>
                <a:cs typeface="Arial"/>
              </a:rPr>
              <a:t>Behave</a:t>
            </a:r>
            <a:r>
              <a:rPr b="1" spc="-55">
                <a:latin typeface="+mn-lt"/>
                <a:cs typeface="Arial"/>
              </a:rPr>
              <a:t> </a:t>
            </a:r>
            <a:r>
              <a:rPr b="1" spc="-5">
                <a:latin typeface="+mn-lt"/>
                <a:cs typeface="Arial"/>
              </a:rPr>
              <a:t>Rationally……….</a:t>
            </a:r>
          </a:p>
        </p:txBody>
      </p:sp>
      <p:sp>
        <p:nvSpPr>
          <p:cNvPr id="4" name="Date Placeholder 3"/>
          <p:cNvSpPr>
            <a:spLocks noGrp="1"/>
          </p:cNvSpPr>
          <p:nvPr>
            <p:ph type="dt" sz="half" idx="10"/>
          </p:nvPr>
        </p:nvSpPr>
        <p:spPr/>
        <p:txBody>
          <a:bodyPr/>
          <a:lstStyle/>
          <a:p>
            <a:fld id="{BC3DBE78-4C38-40E8-978E-A35B5F7338CE}"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13</a:t>
            </a:fld>
            <a:endParaRPr lang="en-IN"/>
          </a:p>
        </p:txBody>
      </p:sp>
      <p:sp>
        <p:nvSpPr>
          <p:cNvPr id="3" name="object 3"/>
          <p:cNvSpPr txBox="1"/>
          <p:nvPr/>
        </p:nvSpPr>
        <p:spPr>
          <a:xfrm>
            <a:off x="291490" y="1049782"/>
            <a:ext cx="8613775" cy="4924425"/>
          </a:xfrm>
          <a:prstGeom prst="rect">
            <a:avLst/>
          </a:prstGeom>
        </p:spPr>
        <p:txBody>
          <a:bodyPr vert="horz" wrap="square" lIns="0" tIns="12700" rIns="0" bIns="0" rtlCol="0">
            <a:spAutoFit/>
          </a:bodyPr>
          <a:lstStyle/>
          <a:p>
            <a:pPr marL="355600" indent="-342900">
              <a:lnSpc>
                <a:spcPts val="1789"/>
              </a:lnSpc>
              <a:spcBef>
                <a:spcPts val="100"/>
              </a:spcBef>
              <a:buFont typeface="Arial"/>
              <a:buChar char="•"/>
              <a:tabLst>
                <a:tab pos="354965" algn="l"/>
                <a:tab pos="355600" algn="l"/>
              </a:tabLst>
            </a:pPr>
            <a:r>
              <a:rPr sz="1600" b="1" spc="-5">
                <a:cs typeface="Arial"/>
              </a:rPr>
              <a:t>What means </a:t>
            </a:r>
            <a:r>
              <a:rPr sz="1600" b="1" spc="-10">
                <a:cs typeface="Arial"/>
              </a:rPr>
              <a:t>“behave rationally” </a:t>
            </a:r>
            <a:r>
              <a:rPr sz="1600" b="1">
                <a:cs typeface="Arial"/>
              </a:rPr>
              <a:t>for a</a:t>
            </a:r>
            <a:r>
              <a:rPr sz="1600" b="1" spc="35">
                <a:cs typeface="Arial"/>
              </a:rPr>
              <a:t> </a:t>
            </a:r>
            <a:r>
              <a:rPr sz="1600" b="1" spc="-5">
                <a:cs typeface="Arial"/>
              </a:rPr>
              <a:t>person/system:</a:t>
            </a:r>
            <a:endParaRPr sz="1600">
              <a:cs typeface="Arial"/>
            </a:endParaRPr>
          </a:p>
          <a:p>
            <a:pPr marL="756285" marR="71755" lvl="1" indent="-287020">
              <a:lnSpc>
                <a:spcPct val="80000"/>
              </a:lnSpc>
              <a:spcBef>
                <a:spcPts val="565"/>
              </a:spcBef>
              <a:buChar char="–"/>
              <a:tabLst>
                <a:tab pos="756920" algn="l"/>
                <a:tab pos="7279640" algn="l"/>
              </a:tabLst>
            </a:pPr>
            <a:r>
              <a:rPr sz="1600" spc="-70">
                <a:cs typeface="Arial"/>
              </a:rPr>
              <a:t>Take </a:t>
            </a:r>
            <a:r>
              <a:rPr sz="1600" spc="-5">
                <a:cs typeface="Arial"/>
              </a:rPr>
              <a:t>the right/ </a:t>
            </a:r>
            <a:r>
              <a:rPr sz="1600">
                <a:cs typeface="Arial"/>
              </a:rPr>
              <a:t>best action to </a:t>
            </a:r>
            <a:r>
              <a:rPr sz="1600" spc="-5">
                <a:cs typeface="Arial"/>
              </a:rPr>
              <a:t>achieve</a:t>
            </a:r>
            <a:r>
              <a:rPr sz="1600" spc="130">
                <a:cs typeface="Arial"/>
              </a:rPr>
              <a:t> </a:t>
            </a:r>
            <a:r>
              <a:rPr sz="1600">
                <a:cs typeface="Arial"/>
              </a:rPr>
              <a:t>the</a:t>
            </a:r>
            <a:r>
              <a:rPr sz="1600" spc="10">
                <a:cs typeface="Arial"/>
              </a:rPr>
              <a:t> </a:t>
            </a:r>
            <a:r>
              <a:rPr sz="1600" spc="-5">
                <a:cs typeface="Arial"/>
              </a:rPr>
              <a:t>goals,</a:t>
            </a:r>
            <a:r>
              <a:rPr lang="en-US" sz="1600" spc="-5">
                <a:cs typeface="Arial"/>
              </a:rPr>
              <a:t> </a:t>
            </a:r>
            <a:r>
              <a:rPr sz="1600" spc="-5">
                <a:cs typeface="Arial"/>
              </a:rPr>
              <a:t>based</a:t>
            </a:r>
            <a:r>
              <a:rPr sz="1600" spc="-70">
                <a:cs typeface="Arial"/>
              </a:rPr>
              <a:t> </a:t>
            </a:r>
            <a:r>
              <a:rPr sz="1600" spc="-5">
                <a:cs typeface="Arial"/>
              </a:rPr>
              <a:t>on  his/its </a:t>
            </a:r>
            <a:r>
              <a:rPr sz="1600">
                <a:cs typeface="Arial"/>
              </a:rPr>
              <a:t>knowledge </a:t>
            </a:r>
            <a:r>
              <a:rPr sz="1600" spc="-5">
                <a:cs typeface="Arial"/>
              </a:rPr>
              <a:t>and</a:t>
            </a:r>
            <a:r>
              <a:rPr sz="1600" spc="55">
                <a:cs typeface="Arial"/>
              </a:rPr>
              <a:t> </a:t>
            </a:r>
            <a:r>
              <a:rPr sz="1600" spc="-5">
                <a:cs typeface="Arial"/>
              </a:rPr>
              <a:t>belief</a:t>
            </a:r>
            <a:endParaRPr sz="1600">
              <a:cs typeface="Arial"/>
            </a:endParaRPr>
          </a:p>
          <a:p>
            <a:pPr marL="12700">
              <a:lnSpc>
                <a:spcPts val="1620"/>
              </a:lnSpc>
              <a:spcBef>
                <a:spcPts val="20"/>
              </a:spcBef>
              <a:tabLst>
                <a:tab pos="354965" algn="l"/>
                <a:tab pos="355600" algn="l"/>
              </a:tabLst>
            </a:pPr>
            <a:r>
              <a:rPr lang="en-US" sz="1600" b="1">
                <a:cs typeface="Arial"/>
              </a:rPr>
              <a:t>	</a:t>
            </a:r>
          </a:p>
          <a:p>
            <a:pPr marL="12700">
              <a:lnSpc>
                <a:spcPts val="1620"/>
              </a:lnSpc>
              <a:spcBef>
                <a:spcPts val="20"/>
              </a:spcBef>
              <a:tabLst>
                <a:tab pos="354965" algn="l"/>
                <a:tab pos="355600" algn="l"/>
              </a:tabLst>
            </a:pPr>
            <a:r>
              <a:rPr lang="en-US" sz="1600" b="1">
                <a:cs typeface="Arial"/>
              </a:rPr>
              <a:t>	</a:t>
            </a:r>
            <a:r>
              <a:rPr sz="1600">
                <a:cs typeface="Arial"/>
              </a:rPr>
              <a:t>Example</a:t>
            </a:r>
            <a:r>
              <a:rPr lang="en-US" sz="1600">
                <a:cs typeface="Arial"/>
              </a:rPr>
              <a:t>: </a:t>
            </a:r>
            <a:r>
              <a:rPr sz="1600" spc="-5">
                <a:cs typeface="Arial"/>
              </a:rPr>
              <a:t>Assume </a:t>
            </a:r>
            <a:r>
              <a:rPr sz="1600">
                <a:cs typeface="Arial"/>
              </a:rPr>
              <a:t>I don’t </a:t>
            </a:r>
            <a:r>
              <a:rPr sz="1600" spc="-5">
                <a:cs typeface="Arial"/>
              </a:rPr>
              <a:t>like </a:t>
            </a:r>
            <a:r>
              <a:rPr sz="1600">
                <a:cs typeface="Arial"/>
              </a:rPr>
              <a:t>to get </a:t>
            </a:r>
            <a:r>
              <a:rPr sz="1600" spc="-10">
                <a:cs typeface="Arial"/>
              </a:rPr>
              <a:t>wet </a:t>
            </a:r>
            <a:r>
              <a:rPr sz="1600">
                <a:cs typeface="Arial"/>
              </a:rPr>
              <a:t>in rain (my goal), so I bring an umbrella (my action). </a:t>
            </a:r>
            <a:r>
              <a:rPr sz="1600" spc="-5">
                <a:cs typeface="Arial"/>
              </a:rPr>
              <a:t>Do</a:t>
            </a:r>
            <a:r>
              <a:rPr sz="1600" spc="-270">
                <a:cs typeface="Arial"/>
              </a:rPr>
              <a:t> </a:t>
            </a:r>
            <a:r>
              <a:rPr sz="1600">
                <a:cs typeface="Arial"/>
              </a:rPr>
              <a:t>I</a:t>
            </a:r>
          </a:p>
          <a:p>
            <a:pPr marL="355600">
              <a:lnSpc>
                <a:spcPts val="1620"/>
              </a:lnSpc>
            </a:pPr>
            <a:r>
              <a:rPr sz="1600" spc="-5">
                <a:cs typeface="Arial"/>
              </a:rPr>
              <a:t>behave rationally?</a:t>
            </a:r>
            <a:endParaRPr lang="en-US" sz="1600" spc="-5">
              <a:cs typeface="Arial"/>
            </a:endParaRPr>
          </a:p>
          <a:p>
            <a:pPr marL="355600">
              <a:lnSpc>
                <a:spcPts val="1620"/>
              </a:lnSpc>
            </a:pPr>
            <a:endParaRPr sz="1600">
              <a:cs typeface="Arial"/>
            </a:endParaRPr>
          </a:p>
          <a:p>
            <a:pPr marL="756285" lvl="1" indent="-287020">
              <a:lnSpc>
                <a:spcPts val="1675"/>
              </a:lnSpc>
              <a:buChar char="–"/>
              <a:tabLst>
                <a:tab pos="756285" algn="l"/>
                <a:tab pos="756920" algn="l"/>
              </a:tabLst>
            </a:pPr>
            <a:r>
              <a:rPr sz="1600">
                <a:cs typeface="Arial"/>
              </a:rPr>
              <a:t>The answer is dependent on my knowledge and</a:t>
            </a:r>
            <a:r>
              <a:rPr sz="1600" spc="-140">
                <a:cs typeface="Arial"/>
              </a:rPr>
              <a:t> </a:t>
            </a:r>
            <a:r>
              <a:rPr sz="1600">
                <a:cs typeface="Arial"/>
              </a:rPr>
              <a:t>belief</a:t>
            </a:r>
          </a:p>
          <a:p>
            <a:pPr marL="756285" lvl="1" indent="-287020">
              <a:lnSpc>
                <a:spcPct val="100000"/>
              </a:lnSpc>
              <a:buChar char="–"/>
              <a:tabLst>
                <a:tab pos="756285" algn="l"/>
                <a:tab pos="756920" algn="l"/>
              </a:tabLst>
            </a:pPr>
            <a:r>
              <a:rPr sz="1600">
                <a:cs typeface="Arial"/>
              </a:rPr>
              <a:t>If </a:t>
            </a:r>
            <a:r>
              <a:rPr sz="1600" spc="-5">
                <a:cs typeface="Arial"/>
              </a:rPr>
              <a:t>I’ve </a:t>
            </a:r>
            <a:r>
              <a:rPr sz="1600">
                <a:cs typeface="Arial"/>
              </a:rPr>
              <a:t>heard the forecast </a:t>
            </a:r>
            <a:r>
              <a:rPr sz="1600" spc="-5">
                <a:cs typeface="Arial"/>
              </a:rPr>
              <a:t>for </a:t>
            </a:r>
            <a:r>
              <a:rPr sz="1600">
                <a:cs typeface="Arial"/>
              </a:rPr>
              <a:t>rain </a:t>
            </a:r>
            <a:r>
              <a:rPr sz="1600" spc="-5">
                <a:cs typeface="Arial"/>
              </a:rPr>
              <a:t>and </a:t>
            </a:r>
            <a:r>
              <a:rPr sz="1600">
                <a:cs typeface="Arial"/>
              </a:rPr>
              <a:t>I </a:t>
            </a:r>
            <a:r>
              <a:rPr sz="1600" spc="-5">
                <a:cs typeface="Arial"/>
              </a:rPr>
              <a:t>believe it, then bringing </a:t>
            </a:r>
            <a:r>
              <a:rPr sz="1600">
                <a:cs typeface="Arial"/>
              </a:rPr>
              <a:t>the </a:t>
            </a:r>
            <a:r>
              <a:rPr sz="1600" spc="-5">
                <a:cs typeface="Arial"/>
              </a:rPr>
              <a:t>umbrella is</a:t>
            </a:r>
            <a:r>
              <a:rPr sz="1600" spc="-215">
                <a:cs typeface="Arial"/>
              </a:rPr>
              <a:t> </a:t>
            </a:r>
            <a:r>
              <a:rPr sz="1600" spc="-5">
                <a:cs typeface="Arial"/>
              </a:rPr>
              <a:t>rational.</a:t>
            </a:r>
            <a:endParaRPr sz="1600">
              <a:cs typeface="Arial"/>
            </a:endParaRPr>
          </a:p>
          <a:p>
            <a:pPr marL="756285" marR="344805" lvl="1" indent="-287020">
              <a:lnSpc>
                <a:spcPts val="1340"/>
              </a:lnSpc>
              <a:spcBef>
                <a:spcPts val="330"/>
              </a:spcBef>
              <a:buChar char="–"/>
              <a:tabLst>
                <a:tab pos="756285" algn="l"/>
                <a:tab pos="756920" algn="l"/>
              </a:tabLst>
            </a:pPr>
            <a:r>
              <a:rPr sz="1600">
                <a:cs typeface="Arial"/>
              </a:rPr>
              <a:t>If </a:t>
            </a:r>
            <a:r>
              <a:rPr sz="1600" spc="-5">
                <a:cs typeface="Arial"/>
              </a:rPr>
              <a:t>I’ve not </a:t>
            </a:r>
            <a:r>
              <a:rPr sz="1600">
                <a:cs typeface="Arial"/>
              </a:rPr>
              <a:t>heard the </a:t>
            </a:r>
            <a:r>
              <a:rPr sz="1600" spc="-5">
                <a:cs typeface="Arial"/>
              </a:rPr>
              <a:t>forecast for </a:t>
            </a:r>
            <a:r>
              <a:rPr sz="1600">
                <a:cs typeface="Arial"/>
              </a:rPr>
              <a:t>rain </a:t>
            </a:r>
            <a:r>
              <a:rPr sz="1600" spc="-5">
                <a:cs typeface="Arial"/>
              </a:rPr>
              <a:t>and </a:t>
            </a:r>
            <a:r>
              <a:rPr sz="1600">
                <a:cs typeface="Arial"/>
              </a:rPr>
              <a:t>I </a:t>
            </a:r>
            <a:r>
              <a:rPr sz="1600" spc="-5">
                <a:cs typeface="Arial"/>
              </a:rPr>
              <a:t>do not believe that it is going </a:t>
            </a:r>
            <a:r>
              <a:rPr sz="1600">
                <a:cs typeface="Arial"/>
              </a:rPr>
              <a:t>to rain, </a:t>
            </a:r>
            <a:r>
              <a:rPr sz="1600" spc="-5">
                <a:cs typeface="Arial"/>
              </a:rPr>
              <a:t>then bringing the  </a:t>
            </a:r>
            <a:r>
              <a:rPr sz="1600">
                <a:cs typeface="Arial"/>
              </a:rPr>
              <a:t>umbrella is not</a:t>
            </a:r>
            <a:r>
              <a:rPr sz="1600" spc="-60">
                <a:cs typeface="Arial"/>
              </a:rPr>
              <a:t> </a:t>
            </a:r>
            <a:r>
              <a:rPr sz="1600">
                <a:cs typeface="Arial"/>
              </a:rPr>
              <a:t>rational</a:t>
            </a:r>
          </a:p>
          <a:p>
            <a:pPr lvl="1">
              <a:lnSpc>
                <a:spcPct val="100000"/>
              </a:lnSpc>
              <a:spcBef>
                <a:spcPts val="35"/>
              </a:spcBef>
              <a:buChar char="–"/>
            </a:pPr>
            <a:endParaRPr sz="1600">
              <a:cs typeface="Times New Roman"/>
            </a:endParaRPr>
          </a:p>
          <a:p>
            <a:pPr marL="355600" indent="-342900">
              <a:lnSpc>
                <a:spcPts val="1789"/>
              </a:lnSpc>
              <a:buFont typeface="Arial"/>
              <a:buChar char="•"/>
              <a:tabLst>
                <a:tab pos="354965" algn="l"/>
                <a:tab pos="355600" algn="l"/>
              </a:tabLst>
            </a:pPr>
            <a:r>
              <a:rPr sz="1600" b="1" spc="-10">
                <a:cs typeface="Arial"/>
              </a:rPr>
              <a:t>“Behave rationally” </a:t>
            </a:r>
            <a:r>
              <a:rPr sz="1600" b="1" spc="-5">
                <a:cs typeface="Arial"/>
              </a:rPr>
              <a:t>does not </a:t>
            </a:r>
            <a:r>
              <a:rPr sz="1600" b="1" spc="-10">
                <a:cs typeface="Arial"/>
              </a:rPr>
              <a:t>always </a:t>
            </a:r>
            <a:r>
              <a:rPr sz="1600" b="1" spc="-5">
                <a:cs typeface="Arial"/>
              </a:rPr>
              <a:t>achieve </a:t>
            </a:r>
            <a:r>
              <a:rPr sz="1600" b="1">
                <a:cs typeface="Arial"/>
              </a:rPr>
              <a:t>the </a:t>
            </a:r>
            <a:r>
              <a:rPr sz="1600" b="1" spc="-5">
                <a:cs typeface="Arial"/>
              </a:rPr>
              <a:t>goals</a:t>
            </a:r>
            <a:r>
              <a:rPr sz="1600" b="1" spc="95">
                <a:cs typeface="Arial"/>
              </a:rPr>
              <a:t> </a:t>
            </a:r>
            <a:r>
              <a:rPr sz="1600" b="1" spc="-5">
                <a:cs typeface="Arial"/>
              </a:rPr>
              <a:t>successfully</a:t>
            </a:r>
            <a:endParaRPr sz="1600">
              <a:cs typeface="Arial"/>
            </a:endParaRPr>
          </a:p>
          <a:p>
            <a:pPr marL="469265" lvl="1">
              <a:lnSpc>
                <a:spcPts val="2870"/>
              </a:lnSpc>
              <a:tabLst>
                <a:tab pos="756920" algn="l"/>
              </a:tabLst>
            </a:pPr>
            <a:r>
              <a:rPr sz="1600" spc="-5">
                <a:cs typeface="Arial"/>
              </a:rPr>
              <a:t>Example</a:t>
            </a:r>
            <a:r>
              <a:rPr lang="en-US" sz="1600" spc="-5">
                <a:cs typeface="Arial"/>
              </a:rPr>
              <a:t>:</a:t>
            </a:r>
            <a:endParaRPr sz="1600">
              <a:cs typeface="Arial"/>
            </a:endParaRPr>
          </a:p>
          <a:p>
            <a:pPr marL="1155700" marR="5080" lvl="2" indent="-229235">
              <a:lnSpc>
                <a:spcPct val="80000"/>
              </a:lnSpc>
              <a:spcBef>
                <a:spcPts val="484"/>
              </a:spcBef>
              <a:buChar char="•"/>
              <a:tabLst>
                <a:tab pos="1155700" algn="l"/>
                <a:tab pos="1156335" algn="l"/>
              </a:tabLst>
            </a:pPr>
            <a:r>
              <a:rPr sz="1600">
                <a:cs typeface="Arial"/>
              </a:rPr>
              <a:t>My goals – (</a:t>
            </a:r>
            <a:r>
              <a:rPr lang="en-US" sz="1600">
                <a:cs typeface="Arial"/>
              </a:rPr>
              <a:t>i</a:t>
            </a:r>
            <a:r>
              <a:rPr sz="1600">
                <a:cs typeface="Arial"/>
              </a:rPr>
              <a:t>) do not get wet if rain; (</a:t>
            </a:r>
            <a:r>
              <a:rPr lang="en-US" sz="1600">
                <a:cs typeface="Arial"/>
              </a:rPr>
              <a:t>ii</a:t>
            </a:r>
            <a:r>
              <a:rPr sz="1600">
                <a:cs typeface="Arial"/>
              </a:rPr>
              <a:t>) do not looked stupid</a:t>
            </a:r>
            <a:r>
              <a:rPr sz="1600" spc="-245">
                <a:cs typeface="Arial"/>
              </a:rPr>
              <a:t> </a:t>
            </a:r>
            <a:r>
              <a:rPr sz="1600">
                <a:cs typeface="Arial"/>
              </a:rPr>
              <a:t>(such  as bring an umbrella when not</a:t>
            </a:r>
            <a:r>
              <a:rPr sz="1600" spc="-100">
                <a:cs typeface="Arial"/>
              </a:rPr>
              <a:t> </a:t>
            </a:r>
            <a:r>
              <a:rPr sz="1600">
                <a:cs typeface="Arial"/>
              </a:rPr>
              <a:t>raining)</a:t>
            </a:r>
          </a:p>
          <a:p>
            <a:pPr marL="1155700" lvl="2" indent="-229235">
              <a:lnSpc>
                <a:spcPct val="100000"/>
              </a:lnSpc>
              <a:buChar char="•"/>
              <a:tabLst>
                <a:tab pos="1155700" algn="l"/>
                <a:tab pos="1156335" algn="l"/>
              </a:tabLst>
            </a:pPr>
            <a:r>
              <a:rPr sz="1600">
                <a:cs typeface="Arial"/>
              </a:rPr>
              <a:t>My knowledge/belief – weather forecast for rain and I believe</a:t>
            </a:r>
            <a:r>
              <a:rPr sz="1600" spc="-204">
                <a:cs typeface="Arial"/>
              </a:rPr>
              <a:t> </a:t>
            </a:r>
            <a:r>
              <a:rPr sz="1600" spc="-5">
                <a:cs typeface="Arial"/>
              </a:rPr>
              <a:t>it</a:t>
            </a:r>
            <a:endParaRPr sz="1600">
              <a:cs typeface="Arial"/>
            </a:endParaRPr>
          </a:p>
          <a:p>
            <a:pPr marL="1155700" lvl="2" indent="-229235">
              <a:lnSpc>
                <a:spcPct val="100000"/>
              </a:lnSpc>
              <a:buChar char="•"/>
              <a:tabLst>
                <a:tab pos="1155700" algn="l"/>
                <a:tab pos="1156335" algn="l"/>
              </a:tabLst>
            </a:pPr>
            <a:r>
              <a:rPr sz="1600">
                <a:cs typeface="Arial"/>
              </a:rPr>
              <a:t>My rational behaviour – bring an</a:t>
            </a:r>
            <a:r>
              <a:rPr sz="1600" spc="-100">
                <a:cs typeface="Arial"/>
              </a:rPr>
              <a:t> </a:t>
            </a:r>
            <a:r>
              <a:rPr sz="1600">
                <a:cs typeface="Arial"/>
              </a:rPr>
              <a:t>umbrella</a:t>
            </a:r>
          </a:p>
          <a:p>
            <a:pPr marL="1155700" marR="146050" lvl="2" indent="-229235" algn="just">
              <a:lnSpc>
                <a:spcPct val="80100"/>
              </a:lnSpc>
              <a:spcBef>
                <a:spcPts val="480"/>
              </a:spcBef>
              <a:buChar char="•"/>
              <a:tabLst>
                <a:tab pos="1156335" algn="l"/>
              </a:tabLst>
            </a:pPr>
            <a:r>
              <a:rPr sz="1600">
                <a:cs typeface="Arial"/>
              </a:rPr>
              <a:t>The outcome of my behaviour: If rain, then my rational behaviour  achieves both goals; If no rain, then my rational behaviour fails</a:t>
            </a:r>
            <a:r>
              <a:rPr sz="1600" spc="-215">
                <a:cs typeface="Arial"/>
              </a:rPr>
              <a:t> </a:t>
            </a:r>
            <a:r>
              <a:rPr sz="1600" spc="-5">
                <a:cs typeface="Arial"/>
              </a:rPr>
              <a:t>to  </a:t>
            </a:r>
            <a:r>
              <a:rPr sz="1600">
                <a:cs typeface="Arial"/>
              </a:rPr>
              <a:t>achieve the 2nd</a:t>
            </a:r>
            <a:r>
              <a:rPr sz="1600" spc="-55">
                <a:cs typeface="Arial"/>
              </a:rPr>
              <a:t> </a:t>
            </a:r>
            <a:r>
              <a:rPr sz="1600">
                <a:cs typeface="Arial"/>
              </a:rPr>
              <a:t>goal</a:t>
            </a:r>
          </a:p>
          <a:p>
            <a:pPr lvl="2">
              <a:lnSpc>
                <a:spcPct val="100000"/>
              </a:lnSpc>
              <a:buFont typeface="Arial"/>
              <a:buChar char="•"/>
            </a:pPr>
            <a:endParaRPr sz="1600">
              <a:cs typeface="Times New Roman"/>
            </a:endParaRPr>
          </a:p>
          <a:p>
            <a:pPr marL="355600" indent="-342900">
              <a:lnSpc>
                <a:spcPct val="100000"/>
              </a:lnSpc>
              <a:spcBef>
                <a:spcPts val="5"/>
              </a:spcBef>
              <a:buFont typeface="Arial"/>
              <a:buChar char="•"/>
              <a:tabLst>
                <a:tab pos="354965" algn="l"/>
                <a:tab pos="355600" algn="l"/>
              </a:tabLst>
            </a:pPr>
            <a:r>
              <a:rPr sz="1600" b="1" spc="-15">
                <a:cs typeface="Arial"/>
              </a:rPr>
              <a:t>The </a:t>
            </a:r>
            <a:r>
              <a:rPr sz="1600" b="1" spc="-5">
                <a:cs typeface="Arial"/>
              </a:rPr>
              <a:t>successfulness of </a:t>
            </a:r>
            <a:r>
              <a:rPr sz="1600" b="1" spc="-10">
                <a:cs typeface="Arial"/>
              </a:rPr>
              <a:t>“behave rationally” </a:t>
            </a:r>
            <a:r>
              <a:rPr sz="1600" b="1">
                <a:cs typeface="Arial"/>
              </a:rPr>
              <a:t>is </a:t>
            </a:r>
            <a:r>
              <a:rPr sz="1600" b="1" spc="-5">
                <a:cs typeface="Arial"/>
              </a:rPr>
              <a:t>limited by my </a:t>
            </a:r>
            <a:r>
              <a:rPr sz="1600" b="1">
                <a:cs typeface="Arial"/>
              </a:rPr>
              <a:t>knowledge </a:t>
            </a:r>
            <a:r>
              <a:rPr sz="1600" b="1" spc="-5">
                <a:cs typeface="Arial"/>
              </a:rPr>
              <a:t>and</a:t>
            </a:r>
            <a:r>
              <a:rPr sz="1600" b="1" spc="25">
                <a:cs typeface="Arial"/>
              </a:rPr>
              <a:t> </a:t>
            </a:r>
            <a:r>
              <a:rPr sz="1600" b="1" spc="-5">
                <a:cs typeface="Arial"/>
              </a:rPr>
              <a:t>belief</a:t>
            </a:r>
            <a:endParaRPr sz="1600">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400" y="228600"/>
            <a:ext cx="4056633" cy="689932"/>
          </a:xfrm>
          <a:prstGeom prst="rect">
            <a:avLst/>
          </a:prstGeom>
        </p:spPr>
        <p:txBody>
          <a:bodyPr vert="horz" wrap="square" lIns="0" tIns="12700" rIns="0" bIns="0" rtlCol="0">
            <a:spAutoFit/>
          </a:bodyPr>
          <a:lstStyle/>
          <a:p>
            <a:pPr marL="12700" algn="ctr">
              <a:lnSpc>
                <a:spcPct val="100000"/>
              </a:lnSpc>
              <a:spcBef>
                <a:spcPts val="100"/>
              </a:spcBef>
            </a:pPr>
            <a:r>
              <a:rPr b="1" spc="-5">
                <a:latin typeface="+mn-lt"/>
                <a:cs typeface="Arial"/>
              </a:rPr>
              <a:t>Definition </a:t>
            </a:r>
            <a:r>
              <a:rPr b="1">
                <a:latin typeface="+mn-lt"/>
                <a:cs typeface="Arial"/>
              </a:rPr>
              <a:t>of</a:t>
            </a:r>
            <a:r>
              <a:rPr b="1" spc="-480">
                <a:latin typeface="+mn-lt"/>
                <a:cs typeface="Arial"/>
              </a:rPr>
              <a:t> </a:t>
            </a:r>
            <a:r>
              <a:rPr b="1">
                <a:latin typeface="+mn-lt"/>
                <a:cs typeface="Arial"/>
              </a:rPr>
              <a:t>AI</a:t>
            </a:r>
          </a:p>
        </p:txBody>
      </p:sp>
      <p:sp>
        <p:nvSpPr>
          <p:cNvPr id="4" name="Date Placeholder 3"/>
          <p:cNvSpPr>
            <a:spLocks noGrp="1"/>
          </p:cNvSpPr>
          <p:nvPr>
            <p:ph type="dt" sz="half" idx="10"/>
          </p:nvPr>
        </p:nvSpPr>
        <p:spPr/>
        <p:txBody>
          <a:bodyPr/>
          <a:lstStyle/>
          <a:p>
            <a:fld id="{16699A8D-8F9B-490B-B9FC-F45E0433BF74}"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14</a:t>
            </a:fld>
            <a:endParaRPr lang="en-IN"/>
          </a:p>
        </p:txBody>
      </p:sp>
      <p:sp>
        <p:nvSpPr>
          <p:cNvPr id="3" name="object 3"/>
          <p:cNvSpPr txBox="1"/>
          <p:nvPr/>
        </p:nvSpPr>
        <p:spPr>
          <a:xfrm>
            <a:off x="381000" y="1600200"/>
            <a:ext cx="8465820" cy="3411831"/>
          </a:xfrm>
          <a:prstGeom prst="rect">
            <a:avLst/>
          </a:prstGeom>
        </p:spPr>
        <p:txBody>
          <a:bodyPr vert="horz" wrap="square" lIns="0" tIns="13335" rIns="0" bIns="0" rtlCol="0">
            <a:spAutoFit/>
          </a:bodyPr>
          <a:lstStyle/>
          <a:p>
            <a:pPr marL="355600" marR="5080" indent="-342900">
              <a:lnSpc>
                <a:spcPct val="100000"/>
              </a:lnSpc>
              <a:spcBef>
                <a:spcPts val="105"/>
              </a:spcBef>
              <a:buFont typeface="Arial" pitchFamily="34" charset="0"/>
              <a:buChar char="•"/>
            </a:pPr>
            <a:r>
              <a:rPr sz="2000">
                <a:cs typeface="Arial"/>
              </a:rPr>
              <a:t>Existing definitions advocate everything from replicating human</a:t>
            </a:r>
            <a:r>
              <a:rPr sz="2000" spc="-165">
                <a:cs typeface="Arial"/>
              </a:rPr>
              <a:t> </a:t>
            </a:r>
            <a:r>
              <a:rPr sz="2000">
                <a:cs typeface="Arial"/>
              </a:rPr>
              <a:t>intelligence  to simply solving knowledge-intensive</a:t>
            </a:r>
            <a:r>
              <a:rPr sz="2000" spc="-70">
                <a:cs typeface="Arial"/>
              </a:rPr>
              <a:t> </a:t>
            </a:r>
            <a:r>
              <a:rPr sz="2000">
                <a:cs typeface="Arial"/>
              </a:rPr>
              <a:t>tasks.</a:t>
            </a:r>
          </a:p>
          <a:p>
            <a:pPr>
              <a:lnSpc>
                <a:spcPct val="100000"/>
              </a:lnSpc>
              <a:spcBef>
                <a:spcPts val="5"/>
              </a:spcBef>
            </a:pPr>
            <a:endParaRPr sz="2000">
              <a:cs typeface="Times New Roman"/>
            </a:endParaRPr>
          </a:p>
          <a:p>
            <a:pPr marL="12700">
              <a:lnSpc>
                <a:spcPct val="100000"/>
              </a:lnSpc>
              <a:spcBef>
                <a:spcPts val="5"/>
              </a:spcBef>
            </a:pPr>
            <a:r>
              <a:rPr sz="2000" spc="-5">
                <a:cs typeface="Arial"/>
              </a:rPr>
              <a:t>Examples:</a:t>
            </a:r>
            <a:endParaRPr sz="2000">
              <a:cs typeface="Arial"/>
            </a:endParaRPr>
          </a:p>
          <a:p>
            <a:pPr>
              <a:lnSpc>
                <a:spcPct val="100000"/>
              </a:lnSpc>
            </a:pPr>
            <a:endParaRPr sz="2000">
              <a:cs typeface="Times New Roman"/>
            </a:endParaRPr>
          </a:p>
          <a:p>
            <a:pPr>
              <a:lnSpc>
                <a:spcPct val="100000"/>
              </a:lnSpc>
              <a:spcBef>
                <a:spcPts val="5"/>
              </a:spcBef>
            </a:pPr>
            <a:endParaRPr sz="2000" b="1">
              <a:cs typeface="Times New Roman"/>
            </a:endParaRPr>
          </a:p>
          <a:p>
            <a:pPr marL="756285" marR="237490" indent="-287020">
              <a:lnSpc>
                <a:spcPct val="100000"/>
              </a:lnSpc>
            </a:pPr>
            <a:r>
              <a:rPr sz="2000" b="1" spc="-5">
                <a:cs typeface="Arial"/>
              </a:rPr>
              <a:t>“Artificial Intelligence is </a:t>
            </a:r>
            <a:r>
              <a:rPr sz="2000" b="1">
                <a:cs typeface="Arial"/>
              </a:rPr>
              <a:t>the design, </a:t>
            </a:r>
            <a:r>
              <a:rPr sz="2000" b="1" spc="-5">
                <a:cs typeface="Arial"/>
              </a:rPr>
              <a:t>study and  </a:t>
            </a:r>
            <a:r>
              <a:rPr sz="2000" b="1">
                <a:cs typeface="Arial"/>
              </a:rPr>
              <a:t>construction </a:t>
            </a:r>
            <a:r>
              <a:rPr sz="2000" b="1" spc="-5">
                <a:cs typeface="Arial"/>
              </a:rPr>
              <a:t>of computer </a:t>
            </a:r>
            <a:r>
              <a:rPr sz="2000" b="1">
                <a:cs typeface="Arial"/>
              </a:rPr>
              <a:t>programs that </a:t>
            </a:r>
            <a:r>
              <a:rPr sz="2000" b="1" spc="-5">
                <a:cs typeface="Arial"/>
              </a:rPr>
              <a:t>behave  </a:t>
            </a:r>
            <a:r>
              <a:rPr sz="2000" b="1" spc="-20">
                <a:cs typeface="Arial"/>
              </a:rPr>
              <a:t>intelligently.” </a:t>
            </a:r>
            <a:r>
              <a:rPr sz="2000" b="1" spc="-5">
                <a:cs typeface="Arial"/>
              </a:rPr>
              <a:t>-- </a:t>
            </a:r>
            <a:r>
              <a:rPr sz="2000" b="1" spc="-110">
                <a:cs typeface="Arial"/>
              </a:rPr>
              <a:t>Tom</a:t>
            </a:r>
            <a:r>
              <a:rPr sz="2000" b="1">
                <a:cs typeface="Arial"/>
              </a:rPr>
              <a:t> </a:t>
            </a:r>
            <a:r>
              <a:rPr sz="2000" b="1" spc="-5">
                <a:cs typeface="Arial"/>
              </a:rPr>
              <a:t>Dean.</a:t>
            </a:r>
            <a:endParaRPr sz="2000" b="1">
              <a:cs typeface="Arial"/>
            </a:endParaRPr>
          </a:p>
          <a:p>
            <a:pPr>
              <a:lnSpc>
                <a:spcPct val="100000"/>
              </a:lnSpc>
              <a:spcBef>
                <a:spcPts val="50"/>
              </a:spcBef>
            </a:pPr>
            <a:endParaRPr sz="2000" b="1">
              <a:cs typeface="Times New Roman"/>
            </a:endParaRPr>
          </a:p>
          <a:p>
            <a:pPr marL="756285" marR="284480" indent="-287020">
              <a:lnSpc>
                <a:spcPct val="100000"/>
              </a:lnSpc>
            </a:pPr>
            <a:r>
              <a:rPr sz="2000" b="1" spc="-5">
                <a:cs typeface="Arial"/>
              </a:rPr>
              <a:t>“Artificial Intelligence is </a:t>
            </a:r>
            <a:r>
              <a:rPr sz="2000" b="1">
                <a:cs typeface="Arial"/>
              </a:rPr>
              <a:t>the enterprise </a:t>
            </a:r>
            <a:r>
              <a:rPr sz="2000" b="1" spc="-10">
                <a:cs typeface="Arial"/>
              </a:rPr>
              <a:t>of  </a:t>
            </a:r>
            <a:r>
              <a:rPr sz="2000" b="1">
                <a:cs typeface="Arial"/>
              </a:rPr>
              <a:t>constructing </a:t>
            </a:r>
            <a:r>
              <a:rPr sz="2000" b="1" spc="-5">
                <a:cs typeface="Arial"/>
              </a:rPr>
              <a:t>a </a:t>
            </a:r>
            <a:r>
              <a:rPr sz="2000" b="1">
                <a:cs typeface="Arial"/>
              </a:rPr>
              <a:t>physical </a:t>
            </a:r>
            <a:r>
              <a:rPr sz="2000" b="1" spc="-5">
                <a:cs typeface="Arial"/>
              </a:rPr>
              <a:t>symbol </a:t>
            </a:r>
            <a:r>
              <a:rPr sz="2000" b="1">
                <a:cs typeface="Arial"/>
              </a:rPr>
              <a:t>system that </a:t>
            </a:r>
            <a:r>
              <a:rPr sz="2000" b="1" spc="-5">
                <a:cs typeface="Arial"/>
              </a:rPr>
              <a:t>can  reliably pass the </a:t>
            </a:r>
            <a:r>
              <a:rPr sz="2000" b="1" spc="-25">
                <a:cs typeface="Arial"/>
              </a:rPr>
              <a:t>Turing </a:t>
            </a:r>
            <a:r>
              <a:rPr sz="2000" b="1">
                <a:cs typeface="Arial"/>
              </a:rPr>
              <a:t>test.” </a:t>
            </a:r>
            <a:r>
              <a:rPr sz="2000" b="1" spc="-5">
                <a:cs typeface="Arial"/>
              </a:rPr>
              <a:t>-- Matt</a:t>
            </a:r>
            <a:r>
              <a:rPr sz="2000" b="1" spc="80">
                <a:cs typeface="Arial"/>
              </a:rPr>
              <a:t> </a:t>
            </a:r>
            <a:r>
              <a:rPr sz="2000" b="1" spc="-5">
                <a:cs typeface="Arial"/>
              </a:rPr>
              <a:t>Ginsberg.</a:t>
            </a:r>
            <a:endParaRPr sz="2000" b="1">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336928" y="308609"/>
            <a:ext cx="3038475" cy="696595"/>
          </a:xfrm>
          <a:prstGeom prst="rect">
            <a:avLst/>
          </a:prstGeom>
        </p:spPr>
        <p:txBody>
          <a:bodyPr vert="horz" wrap="square" lIns="0" tIns="12700" rIns="0" bIns="0" rtlCol="0">
            <a:spAutoFit/>
          </a:bodyPr>
          <a:lstStyle/>
          <a:p>
            <a:pPr marL="12700">
              <a:lnSpc>
                <a:spcPct val="100000"/>
              </a:lnSpc>
              <a:spcBef>
                <a:spcPts val="100"/>
              </a:spcBef>
            </a:pPr>
            <a:r>
              <a:rPr b="1">
                <a:latin typeface="+mn-lt"/>
              </a:rPr>
              <a:t>History of</a:t>
            </a:r>
            <a:r>
              <a:rPr b="1" spc="-345">
                <a:latin typeface="+mn-lt"/>
              </a:rPr>
              <a:t> </a:t>
            </a:r>
            <a:r>
              <a:rPr b="1">
                <a:latin typeface="+mn-lt"/>
              </a:rPr>
              <a:t>AI</a:t>
            </a:r>
          </a:p>
        </p:txBody>
      </p:sp>
      <p:sp>
        <p:nvSpPr>
          <p:cNvPr id="10" name="Date Placeholder 9"/>
          <p:cNvSpPr>
            <a:spLocks noGrp="1"/>
          </p:cNvSpPr>
          <p:nvPr>
            <p:ph type="dt" sz="half" idx="10"/>
          </p:nvPr>
        </p:nvSpPr>
        <p:spPr/>
        <p:txBody>
          <a:bodyPr/>
          <a:lstStyle/>
          <a:p>
            <a:fld id="{AC9694F7-7D8A-4665-AD74-D6165EE91436}" type="datetime1">
              <a:rPr lang="en-US" smtClean="0"/>
              <a:t>9/16/2021</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IN" smtClean="0"/>
              <a:t>15</a:t>
            </a:fld>
            <a:endParaRPr lang="en-IN"/>
          </a:p>
        </p:txBody>
      </p:sp>
      <p:sp>
        <p:nvSpPr>
          <p:cNvPr id="3" name="object 3"/>
          <p:cNvSpPr txBox="1"/>
          <p:nvPr/>
        </p:nvSpPr>
        <p:spPr>
          <a:xfrm>
            <a:off x="307338" y="1752600"/>
            <a:ext cx="934719" cy="330835"/>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a:cs typeface="Arial"/>
              </a:rPr>
              <a:t>1943</a:t>
            </a:r>
          </a:p>
        </p:txBody>
      </p:sp>
      <p:sp>
        <p:nvSpPr>
          <p:cNvPr id="4" name="object 4"/>
          <p:cNvSpPr txBox="1"/>
          <p:nvPr/>
        </p:nvSpPr>
        <p:spPr>
          <a:xfrm>
            <a:off x="2118106" y="1748832"/>
            <a:ext cx="6664705" cy="936795"/>
          </a:xfrm>
          <a:prstGeom prst="rect">
            <a:avLst/>
          </a:prstGeom>
        </p:spPr>
        <p:txBody>
          <a:bodyPr vert="horz" wrap="square" lIns="0" tIns="13335" rIns="0" bIns="0" rtlCol="0">
            <a:spAutoFit/>
          </a:bodyPr>
          <a:lstStyle/>
          <a:p>
            <a:pPr marL="12700"/>
            <a:r>
              <a:rPr lang="en-IN" sz="2000">
                <a:cs typeface="Arial"/>
              </a:rPr>
              <a:t>McCulloch &amp; </a:t>
            </a:r>
            <a:r>
              <a:rPr lang="en-IN" sz="2000" spc="-5">
                <a:cs typeface="Arial"/>
              </a:rPr>
              <a:t>Pitts </a:t>
            </a:r>
            <a:r>
              <a:rPr lang="en-IN" sz="2000">
                <a:cs typeface="Arial"/>
              </a:rPr>
              <a:t>developed </a:t>
            </a:r>
            <a:r>
              <a:rPr lang="en-IN" sz="2000" b="1">
                <a:cs typeface="Arial"/>
              </a:rPr>
              <a:t>Boolean circuit</a:t>
            </a:r>
            <a:r>
              <a:rPr lang="en-IN" sz="2000" b="1" spc="-105">
                <a:cs typeface="Arial"/>
              </a:rPr>
              <a:t> </a:t>
            </a:r>
            <a:r>
              <a:rPr lang="en-IN" sz="2000" b="1">
                <a:cs typeface="Arial"/>
              </a:rPr>
              <a:t>model of</a:t>
            </a:r>
            <a:r>
              <a:rPr lang="en-IN" sz="2000" b="1" spc="-20">
                <a:cs typeface="Arial"/>
              </a:rPr>
              <a:t> </a:t>
            </a:r>
            <a:r>
              <a:rPr lang="en-IN" sz="2000" b="1">
                <a:cs typeface="Arial"/>
              </a:rPr>
              <a:t>brain</a:t>
            </a:r>
            <a:endParaRPr lang="en-US" sz="2000" spc="-10">
              <a:cs typeface="Arial"/>
            </a:endParaRPr>
          </a:p>
          <a:p>
            <a:pPr marL="12700">
              <a:lnSpc>
                <a:spcPct val="100000"/>
              </a:lnSpc>
            </a:pPr>
            <a:r>
              <a:rPr sz="2000" spc="-10">
                <a:cs typeface="Arial"/>
              </a:rPr>
              <a:t>Turing's </a:t>
            </a:r>
            <a:r>
              <a:rPr sz="2000" b="1">
                <a:cs typeface="Arial"/>
              </a:rPr>
              <a:t>"Computing Machinery and</a:t>
            </a:r>
            <a:r>
              <a:rPr sz="2000" b="1" spc="-85">
                <a:cs typeface="Arial"/>
              </a:rPr>
              <a:t> </a:t>
            </a:r>
            <a:r>
              <a:rPr sz="2000" b="1">
                <a:cs typeface="Arial"/>
              </a:rPr>
              <a:t>Intelligence"</a:t>
            </a:r>
            <a:endParaRPr sz="2000">
              <a:cs typeface="Arial"/>
            </a:endParaRPr>
          </a:p>
          <a:p>
            <a:pPr marL="12700">
              <a:lnSpc>
                <a:spcPct val="100000"/>
              </a:lnSpc>
            </a:pPr>
            <a:r>
              <a:rPr sz="2000">
                <a:cs typeface="Arial"/>
              </a:rPr>
              <a:t>Dartmouth meeting: </a:t>
            </a:r>
            <a:r>
              <a:rPr sz="2000" b="1">
                <a:cs typeface="Arial"/>
              </a:rPr>
              <a:t>"Artificial Intelligence"</a:t>
            </a:r>
            <a:r>
              <a:rPr sz="2000" b="1" spc="-170">
                <a:cs typeface="Arial"/>
              </a:rPr>
              <a:t> </a:t>
            </a:r>
            <a:r>
              <a:rPr sz="2000">
                <a:cs typeface="Arial"/>
              </a:rPr>
              <a:t>adopted</a:t>
            </a:r>
          </a:p>
        </p:txBody>
      </p:sp>
      <p:sp>
        <p:nvSpPr>
          <p:cNvPr id="5" name="object 5"/>
          <p:cNvSpPr txBox="1"/>
          <p:nvPr/>
        </p:nvSpPr>
        <p:spPr>
          <a:xfrm>
            <a:off x="307340" y="2083435"/>
            <a:ext cx="1473835" cy="940435"/>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a:cs typeface="Arial"/>
              </a:rPr>
              <a:t>1950</a:t>
            </a:r>
          </a:p>
          <a:p>
            <a:pPr marL="355600" indent="-342900">
              <a:lnSpc>
                <a:spcPct val="100000"/>
              </a:lnSpc>
              <a:buChar char="•"/>
              <a:tabLst>
                <a:tab pos="354965" algn="l"/>
                <a:tab pos="355600" algn="l"/>
              </a:tabLst>
            </a:pPr>
            <a:r>
              <a:rPr sz="2000">
                <a:solidFill>
                  <a:srgbClr val="FF0000"/>
                </a:solidFill>
                <a:cs typeface="Arial"/>
              </a:rPr>
              <a:t>1956</a:t>
            </a:r>
            <a:endParaRPr sz="2000">
              <a:cs typeface="Arial"/>
            </a:endParaRPr>
          </a:p>
          <a:p>
            <a:pPr marL="355600" indent="-342900">
              <a:lnSpc>
                <a:spcPct val="100000"/>
              </a:lnSpc>
              <a:buChar char="•"/>
              <a:tabLst>
                <a:tab pos="354965" algn="l"/>
                <a:tab pos="355600" algn="l"/>
              </a:tabLst>
            </a:pPr>
            <a:r>
              <a:rPr sz="2000">
                <a:cs typeface="Arial"/>
              </a:rPr>
              <a:t>1952</a:t>
            </a:r>
            <a:r>
              <a:rPr sz="2000" spc="-5">
                <a:cs typeface="Arial"/>
              </a:rPr>
              <a:t>—</a:t>
            </a:r>
            <a:r>
              <a:rPr sz="2000">
                <a:cs typeface="Arial"/>
              </a:rPr>
              <a:t>69</a:t>
            </a:r>
          </a:p>
        </p:txBody>
      </p:sp>
      <p:sp>
        <p:nvSpPr>
          <p:cNvPr id="6" name="object 6"/>
          <p:cNvSpPr txBox="1"/>
          <p:nvPr/>
        </p:nvSpPr>
        <p:spPr>
          <a:xfrm>
            <a:off x="307340" y="3912489"/>
            <a:ext cx="1062990" cy="330835"/>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2000">
                <a:cs typeface="Arial"/>
              </a:rPr>
              <a:t>1950s</a:t>
            </a:r>
          </a:p>
        </p:txBody>
      </p:sp>
      <p:sp>
        <p:nvSpPr>
          <p:cNvPr id="7" name="object 7"/>
          <p:cNvSpPr txBox="1"/>
          <p:nvPr/>
        </p:nvSpPr>
        <p:spPr>
          <a:xfrm>
            <a:off x="307340" y="6285687"/>
            <a:ext cx="935355" cy="330835"/>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2000">
                <a:cs typeface="Arial"/>
              </a:rPr>
              <a:t>1965</a:t>
            </a:r>
          </a:p>
        </p:txBody>
      </p:sp>
      <p:sp>
        <p:nvSpPr>
          <p:cNvPr id="8" name="object 8"/>
          <p:cNvSpPr txBox="1"/>
          <p:nvPr/>
        </p:nvSpPr>
        <p:spPr>
          <a:xfrm>
            <a:off x="2136394" y="2693035"/>
            <a:ext cx="6734809" cy="3923665"/>
          </a:xfrm>
          <a:prstGeom prst="rect">
            <a:avLst/>
          </a:prstGeom>
        </p:spPr>
        <p:txBody>
          <a:bodyPr vert="horz" wrap="square" lIns="0" tIns="13335" rIns="0" bIns="0" rtlCol="0">
            <a:spAutoFit/>
          </a:bodyPr>
          <a:lstStyle/>
          <a:p>
            <a:pPr marL="76200" marR="777875" indent="-64135">
              <a:lnSpc>
                <a:spcPct val="100000"/>
              </a:lnSpc>
              <a:spcBef>
                <a:spcPts val="105"/>
              </a:spcBef>
            </a:pPr>
            <a:r>
              <a:rPr sz="2000">
                <a:cs typeface="Arial"/>
              </a:rPr>
              <a:t>McCarthy referred </a:t>
            </a:r>
            <a:r>
              <a:rPr sz="2000" b="1">
                <a:cs typeface="Arial"/>
              </a:rPr>
              <a:t>“Look, Ma, no </a:t>
            </a:r>
            <a:r>
              <a:rPr sz="2000" b="1" spc="-5">
                <a:cs typeface="Arial"/>
              </a:rPr>
              <a:t>hands!” </a:t>
            </a:r>
            <a:r>
              <a:rPr sz="2000" spc="5">
                <a:cs typeface="Arial"/>
              </a:rPr>
              <a:t>era  </a:t>
            </a:r>
            <a:r>
              <a:rPr sz="2000">
                <a:cs typeface="Arial"/>
              </a:rPr>
              <a:t>People thought “Only </a:t>
            </a:r>
            <a:r>
              <a:rPr sz="2000" spc="-5">
                <a:cs typeface="Arial"/>
              </a:rPr>
              <a:t>arithmetic </a:t>
            </a:r>
            <a:r>
              <a:rPr sz="2000">
                <a:cs typeface="Arial"/>
              </a:rPr>
              <a:t>can </a:t>
            </a:r>
            <a:r>
              <a:rPr sz="2000" spc="-5">
                <a:cs typeface="Arial"/>
              </a:rPr>
              <a:t>be done and no  </a:t>
            </a:r>
            <a:r>
              <a:rPr sz="2000">
                <a:cs typeface="Arial"/>
              </a:rPr>
              <a:t>more </a:t>
            </a:r>
            <a:r>
              <a:rPr sz="2000" spc="-5">
                <a:cs typeface="Arial"/>
              </a:rPr>
              <a:t>before 1952”. </a:t>
            </a:r>
            <a:r>
              <a:rPr sz="2000">
                <a:cs typeface="Arial"/>
              </a:rPr>
              <a:t>Astonishing </a:t>
            </a:r>
            <a:r>
              <a:rPr sz="2000" spc="-5">
                <a:cs typeface="Arial"/>
              </a:rPr>
              <a:t>if </a:t>
            </a:r>
            <a:r>
              <a:rPr sz="2000">
                <a:cs typeface="Arial"/>
              </a:rPr>
              <a:t>something </a:t>
            </a:r>
            <a:r>
              <a:rPr sz="2000" spc="-5">
                <a:cs typeface="Arial"/>
              </a:rPr>
              <a:t>is done  </a:t>
            </a:r>
            <a:r>
              <a:rPr sz="2000">
                <a:cs typeface="Arial"/>
              </a:rPr>
              <a:t>remotely</a:t>
            </a:r>
            <a:r>
              <a:rPr sz="2000" spc="-45">
                <a:cs typeface="Arial"/>
              </a:rPr>
              <a:t> </a:t>
            </a:r>
            <a:r>
              <a:rPr sz="2000" spc="-15">
                <a:cs typeface="Arial"/>
              </a:rPr>
              <a:t>clever.</a:t>
            </a:r>
            <a:endParaRPr sz="2000">
              <a:cs typeface="Arial"/>
            </a:endParaRPr>
          </a:p>
          <a:p>
            <a:pPr marL="12700">
              <a:lnSpc>
                <a:spcPct val="100000"/>
              </a:lnSpc>
            </a:pPr>
            <a:r>
              <a:rPr sz="2000">
                <a:cs typeface="Arial"/>
              </a:rPr>
              <a:t>Early AI programs,</a:t>
            </a:r>
            <a:r>
              <a:rPr sz="2000" spc="-190">
                <a:cs typeface="Arial"/>
              </a:rPr>
              <a:t> </a:t>
            </a:r>
            <a:r>
              <a:rPr sz="2000">
                <a:cs typeface="Arial"/>
              </a:rPr>
              <a:t>including</a:t>
            </a:r>
          </a:p>
          <a:p>
            <a:pPr marL="12700">
              <a:lnSpc>
                <a:spcPct val="100000"/>
              </a:lnSpc>
              <a:spcBef>
                <a:spcPts val="10"/>
              </a:spcBef>
              <a:tabLst>
                <a:tab pos="304800" algn="l"/>
              </a:tabLst>
            </a:pPr>
            <a:r>
              <a:rPr sz="1800" spc="-5">
                <a:cs typeface="Arial"/>
              </a:rPr>
              <a:t>»	</a:t>
            </a:r>
            <a:r>
              <a:rPr sz="1800" b="1" spc="-5">
                <a:cs typeface="Arial"/>
              </a:rPr>
              <a:t>Samuel's checkers</a:t>
            </a:r>
            <a:r>
              <a:rPr sz="1800" b="1" spc="5">
                <a:cs typeface="Arial"/>
              </a:rPr>
              <a:t> </a:t>
            </a:r>
            <a:r>
              <a:rPr sz="1800" b="1" spc="-5">
                <a:cs typeface="Arial"/>
              </a:rPr>
              <a:t>program</a:t>
            </a:r>
            <a:r>
              <a:rPr sz="1800" spc="-5">
                <a:cs typeface="Arial"/>
              </a:rPr>
              <a:t>,</a:t>
            </a:r>
            <a:endParaRPr sz="1800">
              <a:cs typeface="Arial"/>
            </a:endParaRPr>
          </a:p>
          <a:p>
            <a:pPr marL="241300" marR="148590" indent="-228600">
              <a:lnSpc>
                <a:spcPct val="100000"/>
              </a:lnSpc>
              <a:tabLst>
                <a:tab pos="304800" algn="l"/>
              </a:tabLst>
            </a:pPr>
            <a:r>
              <a:rPr sz="1800" spc="-5">
                <a:cs typeface="Arial"/>
              </a:rPr>
              <a:t>»		</a:t>
            </a:r>
            <a:r>
              <a:rPr sz="1800" b="1">
                <a:cs typeface="Arial"/>
              </a:rPr>
              <a:t>Newell </a:t>
            </a:r>
            <a:r>
              <a:rPr sz="1800" b="1" spc="-5">
                <a:cs typeface="Arial"/>
              </a:rPr>
              <a:t>&amp; </a:t>
            </a:r>
            <a:r>
              <a:rPr sz="1800" b="1">
                <a:cs typeface="Arial"/>
              </a:rPr>
              <a:t>Simon's Logic </a:t>
            </a:r>
            <a:r>
              <a:rPr sz="1800" b="1" spc="-5">
                <a:cs typeface="Arial"/>
              </a:rPr>
              <a:t>Theorist </a:t>
            </a:r>
            <a:r>
              <a:rPr sz="1800">
                <a:cs typeface="Arial"/>
              </a:rPr>
              <a:t>: It </a:t>
            </a:r>
            <a:r>
              <a:rPr sz="1800" spc="-15">
                <a:cs typeface="Arial"/>
              </a:rPr>
              <a:t>was </a:t>
            </a:r>
            <a:r>
              <a:rPr sz="1800">
                <a:cs typeface="Arial"/>
              </a:rPr>
              <a:t>the first </a:t>
            </a:r>
            <a:r>
              <a:rPr sz="1800" spc="-5">
                <a:cs typeface="Arial"/>
              </a:rPr>
              <a:t>program  deliberately engineered </a:t>
            </a:r>
            <a:r>
              <a:rPr sz="1800">
                <a:cs typeface="Arial"/>
              </a:rPr>
              <a:t>to </a:t>
            </a:r>
            <a:r>
              <a:rPr sz="1800" spc="-5">
                <a:cs typeface="Arial"/>
              </a:rPr>
              <a:t>mimic </a:t>
            </a:r>
            <a:r>
              <a:rPr sz="1800">
                <a:cs typeface="Arial"/>
              </a:rPr>
              <a:t>the </a:t>
            </a:r>
            <a:r>
              <a:rPr sz="1800" spc="-5">
                <a:cs typeface="Arial"/>
              </a:rPr>
              <a:t>problem solving skills </a:t>
            </a:r>
            <a:r>
              <a:rPr sz="1800">
                <a:cs typeface="Arial"/>
              </a:rPr>
              <a:t>of </a:t>
            </a:r>
            <a:r>
              <a:rPr sz="1800" spc="-5">
                <a:cs typeface="Arial"/>
              </a:rPr>
              <a:t>a  human </a:t>
            </a:r>
            <a:r>
              <a:rPr sz="1800" spc="-10">
                <a:cs typeface="Arial"/>
              </a:rPr>
              <a:t>being and </a:t>
            </a:r>
            <a:r>
              <a:rPr sz="1800">
                <a:cs typeface="Arial"/>
              </a:rPr>
              <a:t>is </a:t>
            </a:r>
            <a:r>
              <a:rPr sz="1800" spc="-5">
                <a:cs typeface="Arial"/>
              </a:rPr>
              <a:t>called "the first</a:t>
            </a:r>
            <a:r>
              <a:rPr sz="1800" spc="60">
                <a:cs typeface="Arial"/>
              </a:rPr>
              <a:t> </a:t>
            </a:r>
            <a:r>
              <a:rPr sz="1800" spc="-5">
                <a:cs typeface="Arial"/>
              </a:rPr>
              <a:t>artificial</a:t>
            </a:r>
            <a:endParaRPr sz="1800">
              <a:cs typeface="Arial"/>
            </a:endParaRPr>
          </a:p>
          <a:p>
            <a:pPr marL="241300" marR="5080">
              <a:lnSpc>
                <a:spcPct val="100000"/>
              </a:lnSpc>
            </a:pPr>
            <a:r>
              <a:rPr sz="1800" spc="-5">
                <a:cs typeface="Arial"/>
              </a:rPr>
              <a:t>intelligence program". </a:t>
            </a:r>
            <a:r>
              <a:rPr sz="1800">
                <a:cs typeface="Arial"/>
              </a:rPr>
              <a:t>It </a:t>
            </a:r>
            <a:r>
              <a:rPr sz="1800" spc="-15">
                <a:cs typeface="Arial"/>
              </a:rPr>
              <a:t>would </a:t>
            </a:r>
            <a:r>
              <a:rPr sz="1800" spc="-5">
                <a:cs typeface="Arial"/>
              </a:rPr>
              <a:t>eventually prove 38 </a:t>
            </a:r>
            <a:r>
              <a:rPr sz="1800">
                <a:cs typeface="Arial"/>
              </a:rPr>
              <a:t>of the first </a:t>
            </a:r>
            <a:r>
              <a:rPr sz="1800" spc="-5">
                <a:cs typeface="Arial"/>
              </a:rPr>
              <a:t>52  theorems in Whitehead and Russell's </a:t>
            </a:r>
            <a:r>
              <a:rPr sz="1800" i="1" spc="-5">
                <a:cs typeface="Arial"/>
              </a:rPr>
              <a:t>Principia</a:t>
            </a:r>
            <a:r>
              <a:rPr sz="1800" i="1" spc="80">
                <a:cs typeface="Arial"/>
              </a:rPr>
              <a:t> </a:t>
            </a:r>
            <a:r>
              <a:rPr sz="1800" i="1" spc="-5">
                <a:cs typeface="Arial"/>
              </a:rPr>
              <a:t>Mathematica</a:t>
            </a:r>
            <a:endParaRPr sz="1800">
              <a:cs typeface="Arial"/>
            </a:endParaRPr>
          </a:p>
          <a:p>
            <a:pPr marL="12700">
              <a:lnSpc>
                <a:spcPct val="100000"/>
              </a:lnSpc>
            </a:pPr>
            <a:r>
              <a:rPr sz="1800" spc="-5">
                <a:cs typeface="Arial"/>
              </a:rPr>
              <a:t>» </a:t>
            </a:r>
            <a:r>
              <a:rPr sz="1800" b="1" spc="-5">
                <a:cs typeface="Arial"/>
              </a:rPr>
              <a:t>Gelernter's Geometry</a:t>
            </a:r>
            <a:r>
              <a:rPr sz="1800" b="1" spc="-195">
                <a:cs typeface="Arial"/>
              </a:rPr>
              <a:t> </a:t>
            </a:r>
            <a:r>
              <a:rPr sz="1800" b="1">
                <a:cs typeface="Arial"/>
              </a:rPr>
              <a:t>Engine</a:t>
            </a:r>
            <a:endParaRPr sz="1800">
              <a:cs typeface="Arial"/>
            </a:endParaRPr>
          </a:p>
          <a:p>
            <a:pPr marL="12700">
              <a:lnSpc>
                <a:spcPct val="100000"/>
              </a:lnSpc>
              <a:spcBef>
                <a:spcPts val="1155"/>
              </a:spcBef>
            </a:pPr>
            <a:r>
              <a:rPr sz="2000">
                <a:cs typeface="Arial"/>
              </a:rPr>
              <a:t>Robinson's complete algorithm for logical</a:t>
            </a:r>
            <a:r>
              <a:rPr sz="2000" spc="-110">
                <a:cs typeface="Arial"/>
              </a:rPr>
              <a:t> </a:t>
            </a:r>
            <a:r>
              <a:rPr sz="2000">
                <a:cs typeface="Arial"/>
              </a:rPr>
              <a:t>reasoning</a:t>
            </a:r>
          </a:p>
        </p:txBody>
      </p:sp>
      <p:sp>
        <p:nvSpPr>
          <p:cNvPr id="9" name="object 9"/>
          <p:cNvSpPr/>
          <p:nvPr/>
        </p:nvSpPr>
        <p:spPr>
          <a:xfrm>
            <a:off x="5468486" y="304800"/>
            <a:ext cx="2281428" cy="1278636"/>
          </a:xfrm>
          <a:prstGeom prst="rect">
            <a:avLst/>
          </a:prstGeom>
          <a:blipFill>
            <a:blip r:embed="rId3" cstate="print"/>
            <a:stretch>
              <a:fillRect/>
            </a:stretch>
          </a:blip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397122" y="0"/>
            <a:ext cx="2325370" cy="696595"/>
          </a:xfrm>
          <a:prstGeom prst="rect">
            <a:avLst/>
          </a:prstGeom>
        </p:spPr>
        <p:txBody>
          <a:bodyPr vert="horz" wrap="square" lIns="0" tIns="12700" rIns="0" bIns="0" rtlCol="0">
            <a:spAutoFit/>
          </a:bodyPr>
          <a:lstStyle/>
          <a:p>
            <a:pPr marL="12700">
              <a:lnSpc>
                <a:spcPct val="100000"/>
              </a:lnSpc>
              <a:spcBef>
                <a:spcPts val="100"/>
              </a:spcBef>
            </a:pPr>
            <a:r>
              <a:rPr b="1">
                <a:latin typeface="+mn-lt"/>
              </a:rPr>
              <a:t>AI</a:t>
            </a:r>
            <a:r>
              <a:rPr b="1" spc="-80">
                <a:latin typeface="+mn-lt"/>
              </a:rPr>
              <a:t> </a:t>
            </a:r>
            <a:r>
              <a:rPr b="1">
                <a:latin typeface="+mn-lt"/>
              </a:rPr>
              <a:t>Winter</a:t>
            </a:r>
          </a:p>
        </p:txBody>
      </p:sp>
      <p:sp>
        <p:nvSpPr>
          <p:cNvPr id="4" name="Date Placeholder 3"/>
          <p:cNvSpPr>
            <a:spLocks noGrp="1"/>
          </p:cNvSpPr>
          <p:nvPr>
            <p:ph type="dt" sz="half" idx="10"/>
          </p:nvPr>
        </p:nvSpPr>
        <p:spPr/>
        <p:txBody>
          <a:bodyPr/>
          <a:lstStyle/>
          <a:p>
            <a:fld id="{BC9BBF19-4FEB-4DC6-964B-AE3B670FEC0B}"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16</a:t>
            </a:fld>
            <a:endParaRPr lang="en-IN"/>
          </a:p>
        </p:txBody>
      </p:sp>
      <p:sp>
        <p:nvSpPr>
          <p:cNvPr id="3" name="object 3"/>
          <p:cNvSpPr txBox="1"/>
          <p:nvPr/>
        </p:nvSpPr>
        <p:spPr>
          <a:xfrm>
            <a:off x="307340" y="762355"/>
            <a:ext cx="8303260" cy="5717591"/>
          </a:xfrm>
          <a:prstGeom prst="rect">
            <a:avLst/>
          </a:prstGeom>
        </p:spPr>
        <p:txBody>
          <a:bodyPr vert="horz" wrap="square" lIns="0" tIns="109855" rIns="0" bIns="0" rtlCol="0">
            <a:spAutoFit/>
          </a:bodyPr>
          <a:lstStyle/>
          <a:p>
            <a:pPr marL="355600" indent="-342900">
              <a:lnSpc>
                <a:spcPct val="100000"/>
              </a:lnSpc>
              <a:spcBef>
                <a:spcPts val="865"/>
              </a:spcBef>
              <a:buChar char="•"/>
              <a:tabLst>
                <a:tab pos="354965" algn="l"/>
                <a:tab pos="355600" algn="l"/>
              </a:tabLst>
            </a:pPr>
            <a:r>
              <a:rPr sz="3200" spc="-5">
                <a:cs typeface="Arial"/>
              </a:rPr>
              <a:t>Funding</a:t>
            </a:r>
            <a:r>
              <a:rPr sz="3200" spc="-25">
                <a:cs typeface="Arial"/>
              </a:rPr>
              <a:t> </a:t>
            </a:r>
            <a:r>
              <a:rPr sz="3200" spc="-5">
                <a:cs typeface="Arial"/>
              </a:rPr>
              <a:t>Reduces</a:t>
            </a:r>
            <a:endParaRPr sz="3200">
              <a:cs typeface="Arial"/>
            </a:endParaRPr>
          </a:p>
          <a:p>
            <a:pPr marL="355600" indent="-342900">
              <a:lnSpc>
                <a:spcPct val="100000"/>
              </a:lnSpc>
              <a:spcBef>
                <a:spcPts val="770"/>
              </a:spcBef>
              <a:buChar char="•"/>
              <a:tabLst>
                <a:tab pos="354965" algn="l"/>
                <a:tab pos="355600" algn="l"/>
              </a:tabLst>
            </a:pPr>
            <a:r>
              <a:rPr sz="3200">
                <a:cs typeface="Arial"/>
              </a:rPr>
              <a:t>P Vs</a:t>
            </a:r>
            <a:r>
              <a:rPr sz="3200" spc="-65">
                <a:cs typeface="Arial"/>
              </a:rPr>
              <a:t> </a:t>
            </a:r>
            <a:r>
              <a:rPr sz="3200">
                <a:cs typeface="Arial"/>
              </a:rPr>
              <a:t>NP</a:t>
            </a:r>
          </a:p>
          <a:p>
            <a:pPr marL="355600" marR="1443355" indent="-342900">
              <a:lnSpc>
                <a:spcPct val="100000"/>
              </a:lnSpc>
              <a:spcBef>
                <a:spcPts val="770"/>
              </a:spcBef>
              <a:buChar char="•"/>
              <a:tabLst>
                <a:tab pos="354965" algn="l"/>
                <a:tab pos="355600" algn="l"/>
              </a:tabLst>
            </a:pPr>
            <a:r>
              <a:rPr sz="3200" spc="-5">
                <a:cs typeface="Arial"/>
              </a:rPr>
              <a:t>Exponential time and</a:t>
            </a:r>
            <a:r>
              <a:rPr sz="3200" spc="-60">
                <a:cs typeface="Arial"/>
              </a:rPr>
              <a:t> </a:t>
            </a:r>
            <a:r>
              <a:rPr sz="3200">
                <a:cs typeface="Arial"/>
              </a:rPr>
              <a:t>complexity</a:t>
            </a:r>
            <a:r>
              <a:rPr lang="en-US" sz="3200">
                <a:cs typeface="Arial"/>
              </a:rPr>
              <a:t> explosions</a:t>
            </a:r>
            <a:endParaRPr sz="3200">
              <a:cs typeface="Arial"/>
            </a:endParaRPr>
          </a:p>
          <a:p>
            <a:pPr marL="355600" indent="-342900">
              <a:lnSpc>
                <a:spcPct val="100000"/>
              </a:lnSpc>
              <a:spcBef>
                <a:spcPts val="770"/>
              </a:spcBef>
              <a:buChar char="•"/>
              <a:tabLst>
                <a:tab pos="354965" algn="l"/>
                <a:tab pos="355600" algn="l"/>
              </a:tabLst>
            </a:pPr>
            <a:r>
              <a:rPr sz="3200" spc="-5">
                <a:cs typeface="Arial"/>
              </a:rPr>
              <a:t>Limited Computational</a:t>
            </a:r>
            <a:r>
              <a:rPr sz="3200" spc="-15">
                <a:cs typeface="Arial"/>
              </a:rPr>
              <a:t> </a:t>
            </a:r>
            <a:r>
              <a:rPr sz="3200" spc="-5">
                <a:cs typeface="Arial"/>
              </a:rPr>
              <a:t>Capabilities</a:t>
            </a:r>
            <a:endParaRPr sz="3200">
              <a:cs typeface="Arial"/>
            </a:endParaRPr>
          </a:p>
          <a:p>
            <a:pPr marL="756285" lvl="1" indent="-287020">
              <a:lnSpc>
                <a:spcPct val="100000"/>
              </a:lnSpc>
              <a:spcBef>
                <a:spcPts val="690"/>
              </a:spcBef>
              <a:buChar char="–"/>
              <a:tabLst>
                <a:tab pos="756920" algn="l"/>
              </a:tabLst>
            </a:pPr>
            <a:r>
              <a:rPr sz="2800" spc="-5">
                <a:cs typeface="Arial"/>
              </a:rPr>
              <a:t>RAM</a:t>
            </a:r>
            <a:endParaRPr sz="2800">
              <a:cs typeface="Arial"/>
            </a:endParaRPr>
          </a:p>
          <a:p>
            <a:pPr marL="756285" lvl="1" indent="-287020">
              <a:lnSpc>
                <a:spcPct val="100000"/>
              </a:lnSpc>
              <a:spcBef>
                <a:spcPts val="670"/>
              </a:spcBef>
              <a:buChar char="–"/>
              <a:tabLst>
                <a:tab pos="756920" algn="l"/>
              </a:tabLst>
            </a:pPr>
            <a:r>
              <a:rPr sz="2800" spc="-5">
                <a:cs typeface="Arial"/>
              </a:rPr>
              <a:t>Processing</a:t>
            </a:r>
            <a:r>
              <a:rPr sz="2800">
                <a:cs typeface="Arial"/>
              </a:rPr>
              <a:t> </a:t>
            </a:r>
            <a:r>
              <a:rPr sz="2800" spc="-5">
                <a:cs typeface="Arial"/>
              </a:rPr>
              <a:t>Power</a:t>
            </a:r>
            <a:endParaRPr sz="2800">
              <a:cs typeface="Arial"/>
            </a:endParaRPr>
          </a:p>
          <a:p>
            <a:pPr marL="756285" lvl="1" indent="-287020">
              <a:lnSpc>
                <a:spcPct val="100000"/>
              </a:lnSpc>
              <a:spcBef>
                <a:spcPts val="670"/>
              </a:spcBef>
              <a:buChar char="–"/>
              <a:tabLst>
                <a:tab pos="756920" algn="l"/>
              </a:tabLst>
            </a:pPr>
            <a:r>
              <a:rPr sz="2800" spc="-5">
                <a:cs typeface="Arial"/>
              </a:rPr>
              <a:t>Data</a:t>
            </a:r>
            <a:endParaRPr sz="2800">
              <a:cs typeface="Arial"/>
            </a:endParaRPr>
          </a:p>
          <a:p>
            <a:pPr marL="355600" indent="-342900">
              <a:lnSpc>
                <a:spcPct val="100000"/>
              </a:lnSpc>
              <a:spcBef>
                <a:spcPts val="755"/>
              </a:spcBef>
              <a:buChar char="•"/>
              <a:tabLst>
                <a:tab pos="354965" algn="l"/>
                <a:tab pos="355600" algn="l"/>
                <a:tab pos="3996690" algn="l"/>
              </a:tabLst>
            </a:pPr>
            <a:r>
              <a:rPr sz="3200" err="1">
                <a:cs typeface="Arial"/>
              </a:rPr>
              <a:t>Moravec's</a:t>
            </a:r>
            <a:r>
              <a:rPr sz="3200" spc="-25">
                <a:cs typeface="Arial"/>
              </a:rPr>
              <a:t> </a:t>
            </a:r>
            <a:r>
              <a:rPr sz="3200" spc="-5">
                <a:cs typeface="Arial"/>
              </a:rPr>
              <a:t>paradox</a:t>
            </a:r>
            <a:r>
              <a:rPr sz="3200">
                <a:cs typeface="Arial"/>
              </a:rPr>
              <a:t>@</a:t>
            </a:r>
            <a:r>
              <a:rPr sz="3200" spc="-15">
                <a:cs typeface="Arial"/>
              </a:rPr>
              <a:t> </a:t>
            </a:r>
            <a:r>
              <a:rPr sz="3200">
                <a:cs typeface="Arial"/>
              </a:rPr>
              <a:t>CMU</a:t>
            </a:r>
          </a:p>
          <a:p>
            <a:pPr marL="756285" marR="5080" lvl="1" indent="-287020">
              <a:lnSpc>
                <a:spcPct val="100000"/>
              </a:lnSpc>
              <a:spcBef>
                <a:spcPts val="515"/>
              </a:spcBef>
              <a:buChar char="–"/>
              <a:tabLst>
                <a:tab pos="756285" algn="l"/>
                <a:tab pos="756920" algn="l"/>
              </a:tabLst>
            </a:pPr>
            <a:r>
              <a:rPr sz="2000">
                <a:cs typeface="Arial"/>
              </a:rPr>
              <a:t>High-level reasoning requires very </a:t>
            </a:r>
            <a:r>
              <a:rPr sz="2000" spc="-5">
                <a:cs typeface="Arial"/>
              </a:rPr>
              <a:t>little </a:t>
            </a:r>
            <a:r>
              <a:rPr sz="2000">
                <a:cs typeface="Arial"/>
              </a:rPr>
              <a:t>computation, but</a:t>
            </a:r>
            <a:r>
              <a:rPr sz="2000" spc="-145">
                <a:cs typeface="Arial"/>
              </a:rPr>
              <a:t> </a:t>
            </a:r>
            <a:r>
              <a:rPr sz="2000" spc="5">
                <a:cs typeface="Arial"/>
              </a:rPr>
              <a:t>low-  </a:t>
            </a:r>
            <a:r>
              <a:rPr sz="2000">
                <a:cs typeface="Arial"/>
              </a:rPr>
              <a:t>level subconscious tasks require enormous computational  resources</a:t>
            </a:r>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966973" y="228600"/>
            <a:ext cx="3038475" cy="696595"/>
          </a:xfrm>
          <a:prstGeom prst="rect">
            <a:avLst/>
          </a:prstGeom>
        </p:spPr>
        <p:txBody>
          <a:bodyPr vert="horz" wrap="square" lIns="0" tIns="13335" rIns="0" bIns="0" rtlCol="0">
            <a:spAutoFit/>
          </a:bodyPr>
          <a:lstStyle/>
          <a:p>
            <a:pPr marL="12700">
              <a:lnSpc>
                <a:spcPct val="100000"/>
              </a:lnSpc>
              <a:spcBef>
                <a:spcPts val="105"/>
              </a:spcBef>
            </a:pPr>
            <a:r>
              <a:rPr b="1">
                <a:latin typeface="+mn-lt"/>
              </a:rPr>
              <a:t>History of</a:t>
            </a:r>
            <a:r>
              <a:rPr b="1" spc="-345">
                <a:latin typeface="+mn-lt"/>
              </a:rPr>
              <a:t> </a:t>
            </a:r>
            <a:r>
              <a:rPr b="1">
                <a:latin typeface="+mn-lt"/>
              </a:rPr>
              <a:t>AI</a:t>
            </a:r>
          </a:p>
        </p:txBody>
      </p:sp>
      <p:sp>
        <p:nvSpPr>
          <p:cNvPr id="8" name="Date Placeholder 7"/>
          <p:cNvSpPr>
            <a:spLocks noGrp="1"/>
          </p:cNvSpPr>
          <p:nvPr>
            <p:ph type="dt" sz="half" idx="10"/>
          </p:nvPr>
        </p:nvSpPr>
        <p:spPr/>
        <p:txBody>
          <a:bodyPr/>
          <a:lstStyle/>
          <a:p>
            <a:fld id="{6EAE6351-1ADC-46BD-B634-45EFF5A33FC8}" type="datetime1">
              <a:rPr lang="en-US" smtClean="0"/>
              <a:t>9/16/2021</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IN" smtClean="0"/>
              <a:t>17</a:t>
            </a:fld>
            <a:endParaRPr lang="en-IN"/>
          </a:p>
        </p:txBody>
      </p:sp>
      <p:sp>
        <p:nvSpPr>
          <p:cNvPr id="3" name="object 3"/>
          <p:cNvSpPr txBox="1"/>
          <p:nvPr/>
        </p:nvSpPr>
        <p:spPr>
          <a:xfrm>
            <a:off x="535940" y="1721866"/>
            <a:ext cx="1473835" cy="330835"/>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a:cs typeface="Arial"/>
              </a:rPr>
              <a:t>196</a:t>
            </a:r>
            <a:r>
              <a:rPr sz="2000" spc="-5">
                <a:cs typeface="Arial"/>
              </a:rPr>
              <a:t>6</a:t>
            </a:r>
            <a:r>
              <a:rPr sz="2000">
                <a:cs typeface="Arial"/>
              </a:rPr>
              <a:t>—73</a:t>
            </a:r>
          </a:p>
        </p:txBody>
      </p:sp>
      <p:sp>
        <p:nvSpPr>
          <p:cNvPr id="4" name="object 4"/>
          <p:cNvSpPr txBox="1"/>
          <p:nvPr/>
        </p:nvSpPr>
        <p:spPr>
          <a:xfrm>
            <a:off x="535940" y="2697607"/>
            <a:ext cx="1473835" cy="1885950"/>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a:cs typeface="Arial"/>
              </a:rPr>
              <a:t>196</a:t>
            </a:r>
            <a:r>
              <a:rPr sz="2000" spc="-5">
                <a:cs typeface="Arial"/>
              </a:rPr>
              <a:t>9</a:t>
            </a:r>
            <a:r>
              <a:rPr sz="2000">
                <a:cs typeface="Arial"/>
              </a:rPr>
              <a:t>—79</a:t>
            </a:r>
          </a:p>
          <a:p>
            <a:pPr marL="355600" indent="-342900">
              <a:lnSpc>
                <a:spcPct val="100000"/>
              </a:lnSpc>
              <a:spcBef>
                <a:spcPts val="1675"/>
              </a:spcBef>
              <a:buChar char="•"/>
              <a:tabLst>
                <a:tab pos="354965" algn="l"/>
                <a:tab pos="355600" algn="l"/>
              </a:tabLst>
            </a:pPr>
            <a:r>
              <a:rPr sz="2000">
                <a:cs typeface="Arial"/>
              </a:rPr>
              <a:t>1980--</a:t>
            </a:r>
          </a:p>
          <a:p>
            <a:pPr marL="355600" indent="-342900">
              <a:lnSpc>
                <a:spcPct val="100000"/>
              </a:lnSpc>
              <a:spcBef>
                <a:spcPts val="1685"/>
              </a:spcBef>
              <a:buChar char="•"/>
              <a:tabLst>
                <a:tab pos="354965" algn="l"/>
                <a:tab pos="355600" algn="l"/>
              </a:tabLst>
            </a:pPr>
            <a:r>
              <a:rPr sz="2000">
                <a:cs typeface="Arial"/>
              </a:rPr>
              <a:t>1986--</a:t>
            </a:r>
          </a:p>
          <a:p>
            <a:pPr marL="355600" indent="-342900">
              <a:lnSpc>
                <a:spcPct val="100000"/>
              </a:lnSpc>
              <a:spcBef>
                <a:spcPts val="1680"/>
              </a:spcBef>
              <a:buChar char="•"/>
              <a:tabLst>
                <a:tab pos="354965" algn="l"/>
                <a:tab pos="355600" algn="l"/>
              </a:tabLst>
            </a:pPr>
            <a:r>
              <a:rPr sz="2000">
                <a:cs typeface="Arial"/>
              </a:rPr>
              <a:t>1987--</a:t>
            </a:r>
          </a:p>
        </p:txBody>
      </p:sp>
      <p:sp>
        <p:nvSpPr>
          <p:cNvPr id="5" name="object 5"/>
          <p:cNvSpPr txBox="1"/>
          <p:nvPr/>
        </p:nvSpPr>
        <p:spPr>
          <a:xfrm>
            <a:off x="2364994" y="1569694"/>
            <a:ext cx="5697220" cy="3013710"/>
          </a:xfrm>
          <a:prstGeom prst="rect">
            <a:avLst/>
          </a:prstGeom>
        </p:spPr>
        <p:txBody>
          <a:bodyPr vert="horz" wrap="square" lIns="0" tIns="12700" rIns="0" bIns="0" rtlCol="0">
            <a:spAutoFit/>
          </a:bodyPr>
          <a:lstStyle/>
          <a:p>
            <a:pPr marL="12700" marR="481965">
              <a:lnSpc>
                <a:spcPct val="150100"/>
              </a:lnSpc>
              <a:spcBef>
                <a:spcPts val="100"/>
              </a:spcBef>
            </a:pPr>
            <a:r>
              <a:rPr sz="2000">
                <a:cs typeface="Arial"/>
              </a:rPr>
              <a:t>AI discovers </a:t>
            </a:r>
            <a:r>
              <a:rPr sz="2000" b="1">
                <a:cs typeface="Arial"/>
              </a:rPr>
              <a:t>computational complexity  Neural network research </a:t>
            </a:r>
            <a:r>
              <a:rPr sz="2000">
                <a:cs typeface="Arial"/>
              </a:rPr>
              <a:t>almost</a:t>
            </a:r>
            <a:r>
              <a:rPr sz="2000" spc="-135">
                <a:cs typeface="Arial"/>
              </a:rPr>
              <a:t> </a:t>
            </a:r>
            <a:r>
              <a:rPr sz="2000" b="1">
                <a:cs typeface="Arial"/>
              </a:rPr>
              <a:t>disappears</a:t>
            </a:r>
            <a:endParaRPr sz="2000">
              <a:cs typeface="Arial"/>
            </a:endParaRPr>
          </a:p>
          <a:p>
            <a:pPr marL="12700">
              <a:lnSpc>
                <a:spcPct val="100000"/>
              </a:lnSpc>
              <a:spcBef>
                <a:spcPts val="1680"/>
              </a:spcBef>
            </a:pPr>
            <a:r>
              <a:rPr sz="2000">
                <a:cs typeface="Arial"/>
              </a:rPr>
              <a:t>Early development of </a:t>
            </a:r>
            <a:r>
              <a:rPr sz="2000" b="1">
                <a:cs typeface="Arial"/>
              </a:rPr>
              <a:t>knowledge-based</a:t>
            </a:r>
            <a:r>
              <a:rPr sz="2000" b="1" spc="-130">
                <a:cs typeface="Arial"/>
              </a:rPr>
              <a:t> </a:t>
            </a:r>
            <a:r>
              <a:rPr sz="2000" b="1" spc="-5">
                <a:cs typeface="Arial"/>
              </a:rPr>
              <a:t>systems</a:t>
            </a:r>
            <a:endParaRPr sz="2000">
              <a:cs typeface="Arial"/>
            </a:endParaRPr>
          </a:p>
          <a:p>
            <a:pPr marL="12700">
              <a:lnSpc>
                <a:spcPct val="100000"/>
              </a:lnSpc>
              <a:spcBef>
                <a:spcPts val="1680"/>
              </a:spcBef>
            </a:pPr>
            <a:r>
              <a:rPr sz="2000">
                <a:cs typeface="Arial"/>
              </a:rPr>
              <a:t>AI becomes an</a:t>
            </a:r>
            <a:r>
              <a:rPr sz="2000" spc="-60">
                <a:cs typeface="Arial"/>
              </a:rPr>
              <a:t> </a:t>
            </a:r>
            <a:r>
              <a:rPr sz="2000" b="1">
                <a:cs typeface="Arial"/>
              </a:rPr>
              <a:t>industry</a:t>
            </a:r>
            <a:endParaRPr sz="2000">
              <a:cs typeface="Arial"/>
            </a:endParaRPr>
          </a:p>
          <a:p>
            <a:pPr marL="12700" marR="1514475">
              <a:lnSpc>
                <a:spcPct val="170000"/>
              </a:lnSpc>
            </a:pPr>
            <a:r>
              <a:rPr sz="2000" b="1">
                <a:cs typeface="Arial"/>
              </a:rPr>
              <a:t>Neural networks </a:t>
            </a:r>
            <a:r>
              <a:rPr sz="2000">
                <a:cs typeface="Arial"/>
              </a:rPr>
              <a:t>return to</a:t>
            </a:r>
            <a:r>
              <a:rPr sz="2000" spc="-155">
                <a:cs typeface="Arial"/>
              </a:rPr>
              <a:t> </a:t>
            </a:r>
            <a:r>
              <a:rPr sz="2000">
                <a:cs typeface="Arial"/>
              </a:rPr>
              <a:t>popularity  AI becomes a</a:t>
            </a:r>
            <a:r>
              <a:rPr sz="2000" spc="-55">
                <a:cs typeface="Arial"/>
              </a:rPr>
              <a:t> </a:t>
            </a:r>
            <a:r>
              <a:rPr sz="2000" b="1">
                <a:cs typeface="Arial"/>
              </a:rPr>
              <a:t>science</a:t>
            </a:r>
            <a:endParaRPr sz="2000">
              <a:cs typeface="Arial"/>
            </a:endParaRPr>
          </a:p>
        </p:txBody>
      </p:sp>
      <p:sp>
        <p:nvSpPr>
          <p:cNvPr id="6" name="object 6"/>
          <p:cNvSpPr txBox="1"/>
          <p:nvPr/>
        </p:nvSpPr>
        <p:spPr>
          <a:xfrm>
            <a:off x="535940" y="4770501"/>
            <a:ext cx="1106170" cy="330835"/>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2000">
                <a:cs typeface="Arial"/>
              </a:rPr>
              <a:t>199</a:t>
            </a:r>
            <a:r>
              <a:rPr sz="2000" spc="-5">
                <a:cs typeface="Arial"/>
              </a:rPr>
              <a:t>5</a:t>
            </a:r>
            <a:r>
              <a:rPr sz="2000">
                <a:cs typeface="Arial"/>
              </a:rPr>
              <a:t>--</a:t>
            </a:r>
          </a:p>
        </p:txBody>
      </p:sp>
      <p:sp>
        <p:nvSpPr>
          <p:cNvPr id="7" name="object 7"/>
          <p:cNvSpPr txBox="1"/>
          <p:nvPr/>
        </p:nvSpPr>
        <p:spPr>
          <a:xfrm>
            <a:off x="2364994" y="4770501"/>
            <a:ext cx="4242435" cy="330835"/>
          </a:xfrm>
          <a:prstGeom prst="rect">
            <a:avLst/>
          </a:prstGeom>
        </p:spPr>
        <p:txBody>
          <a:bodyPr vert="horz" wrap="square" lIns="0" tIns="12700" rIns="0" bIns="0" rtlCol="0">
            <a:spAutoFit/>
          </a:bodyPr>
          <a:lstStyle/>
          <a:p>
            <a:pPr marL="12700">
              <a:lnSpc>
                <a:spcPct val="100000"/>
              </a:lnSpc>
              <a:spcBef>
                <a:spcPts val="100"/>
              </a:spcBef>
            </a:pPr>
            <a:r>
              <a:rPr sz="2000">
                <a:cs typeface="Arial"/>
              </a:rPr>
              <a:t>The emergence of </a:t>
            </a:r>
            <a:r>
              <a:rPr sz="2000" b="1">
                <a:cs typeface="Arial"/>
              </a:rPr>
              <a:t>intelligent</a:t>
            </a:r>
            <a:r>
              <a:rPr sz="2000" b="1" spc="-145">
                <a:cs typeface="Arial"/>
              </a:rPr>
              <a:t> </a:t>
            </a:r>
            <a:r>
              <a:rPr sz="2000" b="1">
                <a:cs typeface="Arial"/>
              </a:rPr>
              <a:t>agents</a:t>
            </a:r>
            <a:endParaRPr sz="2000">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667000" y="109009"/>
            <a:ext cx="3038475" cy="696595"/>
          </a:xfrm>
          <a:prstGeom prst="rect">
            <a:avLst/>
          </a:prstGeom>
        </p:spPr>
        <p:txBody>
          <a:bodyPr vert="horz" wrap="square" lIns="0" tIns="13335" rIns="0" bIns="0" rtlCol="0">
            <a:spAutoFit/>
          </a:bodyPr>
          <a:lstStyle/>
          <a:p>
            <a:pPr marL="12700">
              <a:lnSpc>
                <a:spcPct val="100000"/>
              </a:lnSpc>
              <a:spcBef>
                <a:spcPts val="105"/>
              </a:spcBef>
            </a:pPr>
            <a:r>
              <a:rPr b="1">
                <a:latin typeface="+mn-lt"/>
              </a:rPr>
              <a:t>History of</a:t>
            </a:r>
            <a:r>
              <a:rPr b="1" spc="-345">
                <a:latin typeface="+mn-lt"/>
              </a:rPr>
              <a:t> </a:t>
            </a:r>
            <a:r>
              <a:rPr b="1">
                <a:latin typeface="+mn-lt"/>
              </a:rPr>
              <a:t>AI</a:t>
            </a:r>
          </a:p>
        </p:txBody>
      </p:sp>
      <p:sp>
        <p:nvSpPr>
          <p:cNvPr id="5" name="Date Placeholder 4"/>
          <p:cNvSpPr>
            <a:spLocks noGrp="1"/>
          </p:cNvSpPr>
          <p:nvPr>
            <p:ph type="dt" sz="half" idx="10"/>
          </p:nvPr>
        </p:nvSpPr>
        <p:spPr/>
        <p:txBody>
          <a:bodyPr/>
          <a:lstStyle/>
          <a:p>
            <a:fld id="{63A09207-4524-4695-BB62-63ABEFF4F3CE}" type="datetime1">
              <a:rPr lang="en-US" smtClean="0"/>
              <a:t>9/16/2021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IN" smtClean="0"/>
              <a:t>18</a:t>
            </a:fld>
            <a:endParaRPr lang="en-IN"/>
          </a:p>
        </p:txBody>
      </p:sp>
      <p:sp>
        <p:nvSpPr>
          <p:cNvPr id="3" name="object 3"/>
          <p:cNvSpPr/>
          <p:nvPr/>
        </p:nvSpPr>
        <p:spPr>
          <a:xfrm>
            <a:off x="152400" y="1676400"/>
            <a:ext cx="8664952" cy="4495422"/>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78739" y="6611518"/>
            <a:ext cx="3766820" cy="193675"/>
          </a:xfrm>
          <a:prstGeom prst="rect">
            <a:avLst/>
          </a:prstGeom>
        </p:spPr>
        <p:txBody>
          <a:bodyPr vert="horz" wrap="square" lIns="0" tIns="12700" rIns="0" bIns="0" rtlCol="0">
            <a:spAutoFit/>
          </a:bodyPr>
          <a:lstStyle/>
          <a:p>
            <a:pPr marL="12700">
              <a:lnSpc>
                <a:spcPct val="100000"/>
              </a:lnSpc>
              <a:spcBef>
                <a:spcPts val="100"/>
              </a:spcBef>
            </a:pPr>
            <a:r>
              <a:rPr sz="1100" spc="-5">
                <a:latin typeface="Arial"/>
                <a:cs typeface="Arial"/>
              </a:rPr>
              <a:t>Ref </a:t>
            </a:r>
            <a:r>
              <a:rPr sz="1100">
                <a:latin typeface="Arial"/>
                <a:cs typeface="Arial"/>
              </a:rPr>
              <a:t>:</a:t>
            </a:r>
            <a:r>
              <a:rPr sz="1100" spc="110">
                <a:latin typeface="Arial"/>
                <a:cs typeface="Arial"/>
              </a:rPr>
              <a:t> </a:t>
            </a:r>
            <a:r>
              <a:rPr sz="1100" spc="-5">
                <a:latin typeface="Arial"/>
                <a:cs typeface="Arial"/>
              </a:rPr>
              <a:t>https://</a:t>
            </a:r>
            <a:r>
              <a:rPr sz="1050" spc="-5">
                <a:latin typeface="Arial"/>
                <a:cs typeface="Arial"/>
                <a:hlinkClick r:id="rId4"/>
              </a:rPr>
              <a:t>www.javatpoint.com/history-of-artificial-intelligence</a:t>
            </a:r>
            <a:endParaRPr sz="1050">
              <a:latin typeface="Arial"/>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228600"/>
            <a:ext cx="8379460" cy="629018"/>
          </a:xfrm>
          <a:prstGeom prst="rect">
            <a:avLst/>
          </a:prstGeom>
        </p:spPr>
        <p:txBody>
          <a:bodyPr vert="horz" wrap="square" lIns="0" tIns="13335" rIns="0" bIns="0" rtlCol="0">
            <a:spAutoFit/>
          </a:bodyPr>
          <a:lstStyle/>
          <a:p>
            <a:pPr marL="1489710" marR="5080" indent="-1477645">
              <a:lnSpc>
                <a:spcPct val="100000"/>
              </a:lnSpc>
              <a:spcBef>
                <a:spcPts val="105"/>
              </a:spcBef>
            </a:pPr>
            <a:r>
              <a:rPr sz="4000" b="1">
                <a:latin typeface="+mn-lt"/>
              </a:rPr>
              <a:t>Foundations of</a:t>
            </a:r>
            <a:r>
              <a:rPr sz="4000" b="1" spc="-290">
                <a:latin typeface="+mn-lt"/>
              </a:rPr>
              <a:t> </a:t>
            </a:r>
            <a:r>
              <a:rPr sz="4000" b="1">
                <a:latin typeface="+mn-lt"/>
              </a:rPr>
              <a:t>Artificial  Intelligence</a:t>
            </a:r>
          </a:p>
        </p:txBody>
      </p:sp>
      <p:sp>
        <p:nvSpPr>
          <p:cNvPr id="4" name="Date Placeholder 3"/>
          <p:cNvSpPr>
            <a:spLocks noGrp="1"/>
          </p:cNvSpPr>
          <p:nvPr>
            <p:ph type="dt" sz="half" idx="10"/>
          </p:nvPr>
        </p:nvSpPr>
        <p:spPr/>
        <p:txBody>
          <a:bodyPr/>
          <a:lstStyle/>
          <a:p>
            <a:fld id="{60CB27CE-04EE-4644-B351-B166964E53D9}"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19</a:t>
            </a:fld>
            <a:endParaRPr lang="en-IN"/>
          </a:p>
        </p:txBody>
      </p:sp>
      <p:sp>
        <p:nvSpPr>
          <p:cNvPr id="3" name="object 3"/>
          <p:cNvSpPr txBox="1"/>
          <p:nvPr/>
        </p:nvSpPr>
        <p:spPr>
          <a:xfrm>
            <a:off x="307340" y="1341961"/>
            <a:ext cx="8303260" cy="5141792"/>
          </a:xfrm>
          <a:prstGeom prst="rect">
            <a:avLst/>
          </a:prstGeom>
        </p:spPr>
        <p:txBody>
          <a:bodyPr vert="horz" wrap="square" lIns="0" tIns="164465" rIns="0" bIns="0" rtlCol="0">
            <a:spAutoFit/>
          </a:bodyPr>
          <a:lstStyle/>
          <a:p>
            <a:pPr marL="12700">
              <a:lnSpc>
                <a:spcPct val="100000"/>
              </a:lnSpc>
              <a:spcBef>
                <a:spcPts val="1295"/>
              </a:spcBef>
            </a:pPr>
            <a:r>
              <a:rPr sz="2000">
                <a:cs typeface="Arial"/>
              </a:rPr>
              <a:t>Below are the disciplines that contributed </a:t>
            </a:r>
            <a:r>
              <a:rPr sz="2000" b="1">
                <a:cs typeface="Arial"/>
              </a:rPr>
              <a:t>ideas</a:t>
            </a:r>
            <a:r>
              <a:rPr sz="2000">
                <a:cs typeface="Arial"/>
              </a:rPr>
              <a:t>, </a:t>
            </a:r>
            <a:r>
              <a:rPr sz="2000" b="1">
                <a:cs typeface="Arial"/>
              </a:rPr>
              <a:t>viewpoints</a:t>
            </a:r>
            <a:r>
              <a:rPr sz="2000" b="1" spc="-180">
                <a:cs typeface="Arial"/>
              </a:rPr>
              <a:t> </a:t>
            </a:r>
            <a:r>
              <a:rPr lang="en-US" sz="2000" b="1" spc="-180">
                <a:cs typeface="Arial"/>
              </a:rPr>
              <a:t> </a:t>
            </a:r>
            <a:r>
              <a:rPr sz="2000">
                <a:cs typeface="Arial"/>
              </a:rPr>
              <a:t>and</a:t>
            </a:r>
            <a:r>
              <a:rPr lang="en-US" sz="2000">
                <a:cs typeface="Arial"/>
              </a:rPr>
              <a:t> </a:t>
            </a:r>
            <a:r>
              <a:rPr sz="2000" b="1">
                <a:cs typeface="Arial"/>
              </a:rPr>
              <a:t>techniques </a:t>
            </a:r>
            <a:r>
              <a:rPr sz="2000">
                <a:cs typeface="Arial"/>
              </a:rPr>
              <a:t>to</a:t>
            </a:r>
            <a:r>
              <a:rPr sz="2000" spc="-165">
                <a:cs typeface="Arial"/>
              </a:rPr>
              <a:t> </a:t>
            </a:r>
            <a:r>
              <a:rPr sz="2000" spc="-10">
                <a:cs typeface="Arial"/>
              </a:rPr>
              <a:t>AI:</a:t>
            </a:r>
            <a:endParaRPr sz="2000">
              <a:cs typeface="Arial"/>
            </a:endParaRPr>
          </a:p>
          <a:p>
            <a:pPr marL="469900" indent="-457200">
              <a:lnSpc>
                <a:spcPct val="100000"/>
              </a:lnSpc>
              <a:spcBef>
                <a:spcPts val="1680"/>
              </a:spcBef>
              <a:buAutoNum type="arabicPeriod"/>
              <a:tabLst>
                <a:tab pos="469265" algn="l"/>
                <a:tab pos="469900" algn="l"/>
              </a:tabLst>
            </a:pPr>
            <a:r>
              <a:rPr sz="2000">
                <a:cs typeface="Arial"/>
              </a:rPr>
              <a:t>Philosophy</a:t>
            </a:r>
          </a:p>
          <a:p>
            <a:pPr marL="469900" indent="-457200">
              <a:lnSpc>
                <a:spcPct val="100000"/>
              </a:lnSpc>
              <a:spcBef>
                <a:spcPts val="1680"/>
              </a:spcBef>
              <a:buAutoNum type="arabicPeriod"/>
              <a:tabLst>
                <a:tab pos="469265" algn="l"/>
                <a:tab pos="469900" algn="l"/>
              </a:tabLst>
            </a:pPr>
            <a:r>
              <a:rPr sz="2000">
                <a:cs typeface="Arial"/>
              </a:rPr>
              <a:t>Mathematics</a:t>
            </a:r>
          </a:p>
          <a:p>
            <a:pPr marL="469900" indent="-457200">
              <a:lnSpc>
                <a:spcPct val="100000"/>
              </a:lnSpc>
              <a:spcBef>
                <a:spcPts val="1680"/>
              </a:spcBef>
              <a:buAutoNum type="arabicPeriod"/>
              <a:tabLst>
                <a:tab pos="469265" algn="l"/>
                <a:tab pos="469900" algn="l"/>
              </a:tabLst>
            </a:pPr>
            <a:r>
              <a:rPr sz="2000">
                <a:cs typeface="Arial"/>
              </a:rPr>
              <a:t>Economics</a:t>
            </a:r>
          </a:p>
          <a:p>
            <a:pPr marL="469900" indent="-457200">
              <a:lnSpc>
                <a:spcPct val="100000"/>
              </a:lnSpc>
              <a:spcBef>
                <a:spcPts val="1685"/>
              </a:spcBef>
              <a:buAutoNum type="arabicPeriod"/>
              <a:tabLst>
                <a:tab pos="469265" algn="l"/>
                <a:tab pos="469900" algn="l"/>
              </a:tabLst>
            </a:pPr>
            <a:r>
              <a:rPr sz="2000">
                <a:cs typeface="Arial"/>
              </a:rPr>
              <a:t>Neuroscience</a:t>
            </a:r>
          </a:p>
          <a:p>
            <a:pPr marL="469900" indent="-457200">
              <a:lnSpc>
                <a:spcPct val="100000"/>
              </a:lnSpc>
              <a:spcBef>
                <a:spcPts val="1680"/>
              </a:spcBef>
              <a:buAutoNum type="arabicPeriod"/>
              <a:tabLst>
                <a:tab pos="469265" algn="l"/>
                <a:tab pos="469900" algn="l"/>
              </a:tabLst>
            </a:pPr>
            <a:r>
              <a:rPr sz="2000">
                <a:cs typeface="Arial"/>
              </a:rPr>
              <a:t>Psychology</a:t>
            </a:r>
          </a:p>
          <a:p>
            <a:pPr marL="469900" indent="-457200">
              <a:lnSpc>
                <a:spcPct val="100000"/>
              </a:lnSpc>
              <a:spcBef>
                <a:spcPts val="1680"/>
              </a:spcBef>
              <a:buAutoNum type="arabicPeriod"/>
              <a:tabLst>
                <a:tab pos="469265" algn="l"/>
                <a:tab pos="469900" algn="l"/>
              </a:tabLst>
            </a:pPr>
            <a:r>
              <a:rPr sz="2000">
                <a:cs typeface="Arial"/>
              </a:rPr>
              <a:t>Computer</a:t>
            </a:r>
            <a:r>
              <a:rPr sz="2000" spc="-45">
                <a:cs typeface="Arial"/>
              </a:rPr>
              <a:t> </a:t>
            </a:r>
            <a:r>
              <a:rPr sz="2000">
                <a:cs typeface="Arial"/>
              </a:rPr>
              <a:t>Engineering</a:t>
            </a:r>
          </a:p>
          <a:p>
            <a:pPr marL="469900" indent="-457200">
              <a:lnSpc>
                <a:spcPct val="100000"/>
              </a:lnSpc>
              <a:spcBef>
                <a:spcPts val="1680"/>
              </a:spcBef>
              <a:buAutoNum type="arabicPeriod"/>
              <a:tabLst>
                <a:tab pos="469265" algn="l"/>
                <a:tab pos="469900" algn="l"/>
              </a:tabLst>
            </a:pPr>
            <a:r>
              <a:rPr sz="2000">
                <a:cs typeface="Arial"/>
              </a:rPr>
              <a:t>Control</a:t>
            </a:r>
            <a:r>
              <a:rPr sz="2000" spc="-30">
                <a:cs typeface="Arial"/>
              </a:rPr>
              <a:t> </a:t>
            </a:r>
            <a:r>
              <a:rPr sz="2000">
                <a:cs typeface="Arial"/>
              </a:rPr>
              <a:t>theory</a:t>
            </a:r>
          </a:p>
          <a:p>
            <a:pPr marL="469900" indent="-457200">
              <a:lnSpc>
                <a:spcPct val="100000"/>
              </a:lnSpc>
              <a:spcBef>
                <a:spcPts val="1680"/>
              </a:spcBef>
              <a:buAutoNum type="arabicPeriod"/>
              <a:tabLst>
                <a:tab pos="469265" algn="l"/>
                <a:tab pos="469900" algn="l"/>
              </a:tabLst>
            </a:pPr>
            <a:r>
              <a:rPr sz="2000">
                <a:cs typeface="Arial"/>
              </a:rPr>
              <a:t>Linguistics</a:t>
            </a:r>
          </a:p>
        </p:txBody>
      </p:sp>
    </p:spTree>
    <p:extLst>
      <p:ext uri="{BB962C8B-B14F-4D97-AF65-F5344CB8AC3E}">
        <p14:creationId xmlns:p14="http://schemas.microsoft.com/office/powerpoint/2010/main" val="68282521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52B3F855-BF2A-4CCF-91BE-56E56F3E6B20}"/>
              </a:ext>
            </a:extLst>
          </p:cNvPr>
          <p:cNvSpPr txBox="1">
            <a:spLocks noGrp="1"/>
          </p:cNvSpPr>
          <p:nvPr>
            <p:ph type="title"/>
          </p:nvPr>
        </p:nvSpPr>
        <p:spPr>
          <a:xfrm>
            <a:off x="3124200" y="166644"/>
            <a:ext cx="2346198" cy="690574"/>
          </a:xfrm>
          <a:prstGeom prst="rect">
            <a:avLst/>
          </a:prstGeom>
        </p:spPr>
        <p:txBody>
          <a:bodyPr vert="horz" wrap="square" lIns="0" tIns="13335" rIns="0" bIns="0" rtlCol="0">
            <a:spAutoFit/>
          </a:bodyPr>
          <a:lstStyle/>
          <a:p>
            <a:pPr marL="12700">
              <a:lnSpc>
                <a:spcPct val="100000"/>
              </a:lnSpc>
              <a:spcBef>
                <a:spcPts val="105"/>
              </a:spcBef>
            </a:pPr>
            <a:r>
              <a:rPr lang="en-US" b="1">
                <a:latin typeface="+mn-lt"/>
              </a:rPr>
              <a:t>Contents</a:t>
            </a:r>
            <a:endParaRPr b="1">
              <a:latin typeface="+mn-lt"/>
            </a:endParaRPr>
          </a:p>
        </p:txBody>
      </p:sp>
      <p:sp>
        <p:nvSpPr>
          <p:cNvPr id="4" name="Slide Number Placeholder 3"/>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ABC515CB-251B-430B-8B36-975003BC8E78}" type="slidenum">
              <a:rPr kumimoji="0" lang="en-US" sz="1400" b="1" i="0" u="none" strike="noStrike" kern="1200" cap="none" spc="0" normalizeH="0" baseline="0" noProof="0" smtClean="0">
                <a:ln>
                  <a:noFill/>
                </a:ln>
                <a:solidFill>
                  <a:prstClr val="white"/>
                </a:solidFill>
                <a:effectLst/>
                <a:uLnTx/>
                <a:uFillTx/>
                <a:latin typeface="Calibri" panose="020F0502020204030204" pitchFamily="34" charset="0"/>
                <a:ea typeface="+mn-ea"/>
                <a:cs typeface="Arial"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2</a:t>
            </a:fld>
            <a:endParaRPr kumimoji="0" lang="en-US" sz="1400" b="1" i="0" u="none" strike="noStrike" kern="1200" cap="none" spc="0" normalizeH="0" baseline="0" noProof="0">
              <a:ln>
                <a:noFill/>
              </a:ln>
              <a:solidFill>
                <a:prstClr val="white"/>
              </a:solidFill>
              <a:effectLst/>
              <a:uLnTx/>
              <a:uFillTx/>
              <a:latin typeface="Calibri" panose="020F0502020204030204" pitchFamily="34" charset="0"/>
              <a:ea typeface="+mn-ea"/>
              <a:cs typeface="Arial" panose="020B0604020202020204" pitchFamily="34" charset="0"/>
            </a:endParaRPr>
          </a:p>
        </p:txBody>
      </p:sp>
      <p:sp>
        <p:nvSpPr>
          <p:cNvPr id="7" name="object 3">
            <a:extLst>
              <a:ext uri="{FF2B5EF4-FFF2-40B4-BE49-F238E27FC236}">
                <a16:creationId xmlns:a16="http://schemas.microsoft.com/office/drawing/2014/main" id="{8908EE5F-99B2-46F4-A031-E63C70F9D86B}"/>
              </a:ext>
            </a:extLst>
          </p:cNvPr>
          <p:cNvSpPr txBox="1"/>
          <p:nvPr/>
        </p:nvSpPr>
        <p:spPr>
          <a:xfrm>
            <a:off x="654800" y="685800"/>
            <a:ext cx="7834399" cy="4600618"/>
          </a:xfrm>
          <a:prstGeom prst="rect">
            <a:avLst/>
          </a:prstGeom>
        </p:spPr>
        <p:txBody>
          <a:bodyPr vert="horz" wrap="square" lIns="0" tIns="98425" rIns="0" bIns="0" rtlCol="0">
            <a:spAutoFit/>
          </a:bodyPr>
          <a:lstStyle/>
          <a:p>
            <a:pPr marL="12700">
              <a:spcBef>
                <a:spcPts val="775"/>
              </a:spcBef>
              <a:tabLst>
                <a:tab pos="354965" algn="l"/>
                <a:tab pos="355600" algn="l"/>
              </a:tabLst>
            </a:pPr>
            <a:r>
              <a:rPr lang="en-US" sz="1400" spc="-5">
                <a:cs typeface="Arial"/>
              </a:rPr>
              <a:t>Artificial Intelligence</a:t>
            </a:r>
          </a:p>
          <a:p>
            <a:pPr marL="812800" lvl="1" indent="-342900">
              <a:spcBef>
                <a:spcPts val="775"/>
              </a:spcBef>
              <a:buChar char="•"/>
              <a:tabLst>
                <a:tab pos="354965" algn="l"/>
                <a:tab pos="355600" algn="l"/>
              </a:tabLst>
            </a:pPr>
            <a:r>
              <a:rPr sz="1400" spc="-5">
                <a:cs typeface="Arial"/>
              </a:rPr>
              <a:t>What is AI</a:t>
            </a:r>
            <a:r>
              <a:rPr sz="1400" spc="-165">
                <a:cs typeface="Arial"/>
              </a:rPr>
              <a:t> </a:t>
            </a:r>
            <a:r>
              <a:rPr sz="1400" spc="-5">
                <a:cs typeface="Arial"/>
              </a:rPr>
              <a:t>?</a:t>
            </a:r>
            <a:endParaRPr sz="1400">
              <a:cs typeface="Arial"/>
            </a:endParaRPr>
          </a:p>
          <a:p>
            <a:pPr marL="812800" lvl="1" indent="-342900">
              <a:spcBef>
                <a:spcPts val="670"/>
              </a:spcBef>
              <a:buChar char="•"/>
              <a:tabLst>
                <a:tab pos="354965" algn="l"/>
                <a:tab pos="355600" algn="l"/>
              </a:tabLst>
            </a:pPr>
            <a:r>
              <a:rPr sz="1400" spc="-5">
                <a:cs typeface="Arial"/>
              </a:rPr>
              <a:t>Foundations of </a:t>
            </a:r>
            <a:r>
              <a:rPr sz="1400">
                <a:cs typeface="Arial"/>
              </a:rPr>
              <a:t>Artificial</a:t>
            </a:r>
            <a:r>
              <a:rPr sz="1400" spc="-130">
                <a:cs typeface="Arial"/>
              </a:rPr>
              <a:t> </a:t>
            </a:r>
            <a:r>
              <a:rPr sz="1400" spc="-5">
                <a:cs typeface="Arial"/>
              </a:rPr>
              <a:t>Intelligence</a:t>
            </a:r>
            <a:endParaRPr sz="1400">
              <a:cs typeface="Arial"/>
            </a:endParaRPr>
          </a:p>
          <a:p>
            <a:pPr marL="812800" lvl="1" indent="-342900">
              <a:spcBef>
                <a:spcPts val="675"/>
              </a:spcBef>
              <a:buChar char="•"/>
              <a:tabLst>
                <a:tab pos="354965" algn="l"/>
                <a:tab pos="355600" algn="l"/>
              </a:tabLst>
            </a:pPr>
            <a:r>
              <a:rPr sz="1400" spc="-5">
                <a:cs typeface="Arial"/>
              </a:rPr>
              <a:t>History of </a:t>
            </a:r>
            <a:r>
              <a:rPr sz="1400">
                <a:cs typeface="Arial"/>
              </a:rPr>
              <a:t>Artificial</a:t>
            </a:r>
            <a:r>
              <a:rPr sz="1400" spc="-155">
                <a:cs typeface="Arial"/>
              </a:rPr>
              <a:t> </a:t>
            </a:r>
            <a:r>
              <a:rPr sz="1400" spc="-5">
                <a:cs typeface="Arial"/>
              </a:rPr>
              <a:t>Intelligence</a:t>
            </a:r>
            <a:endParaRPr lang="en-US" sz="1400" spc="-5">
              <a:cs typeface="Arial"/>
            </a:endParaRPr>
          </a:p>
          <a:p>
            <a:pPr marL="812800" lvl="1" indent="-342900">
              <a:spcBef>
                <a:spcPts val="675"/>
              </a:spcBef>
              <a:buChar char="•"/>
              <a:tabLst>
                <a:tab pos="354965" algn="l"/>
                <a:tab pos="355600" algn="l"/>
              </a:tabLst>
            </a:pPr>
            <a:r>
              <a:rPr lang="en-US" sz="1400" spc="-5">
                <a:cs typeface="Arial"/>
              </a:rPr>
              <a:t>Applications of AI</a:t>
            </a:r>
          </a:p>
          <a:p>
            <a:pPr marL="12700">
              <a:lnSpc>
                <a:spcPct val="100000"/>
              </a:lnSpc>
              <a:spcBef>
                <a:spcPts val="675"/>
              </a:spcBef>
              <a:tabLst>
                <a:tab pos="354965" algn="l"/>
                <a:tab pos="355600" algn="l"/>
              </a:tabLst>
            </a:pPr>
            <a:r>
              <a:rPr lang="en-US" sz="1400" spc="-5">
                <a:cs typeface="Arial"/>
              </a:rPr>
              <a:t>Agents</a:t>
            </a:r>
          </a:p>
          <a:p>
            <a:pPr marL="812800" lvl="1" indent="-342900">
              <a:spcBef>
                <a:spcPts val="675"/>
              </a:spcBef>
              <a:buChar char="•"/>
              <a:tabLst>
                <a:tab pos="354965" algn="l"/>
                <a:tab pos="355600" algn="l"/>
              </a:tabLst>
            </a:pPr>
            <a:r>
              <a:rPr lang="en-US" sz="1400" spc="-5">
                <a:cs typeface="Arial"/>
              </a:rPr>
              <a:t>Agents: definition, structure and types</a:t>
            </a:r>
          </a:p>
          <a:p>
            <a:pPr marL="812800" lvl="1" indent="-342900">
              <a:spcBef>
                <a:spcPts val="675"/>
              </a:spcBef>
              <a:buChar char="•"/>
              <a:tabLst>
                <a:tab pos="354965" algn="l"/>
                <a:tab pos="355600" algn="l"/>
              </a:tabLst>
            </a:pPr>
            <a:r>
              <a:rPr lang="en-US" sz="1400" spc="-5">
                <a:cs typeface="Arial"/>
              </a:rPr>
              <a:t>Different Agent Types relation with environment</a:t>
            </a:r>
          </a:p>
          <a:p>
            <a:pPr marL="12700">
              <a:lnSpc>
                <a:spcPct val="100000"/>
              </a:lnSpc>
              <a:spcBef>
                <a:spcPts val="670"/>
              </a:spcBef>
              <a:tabLst>
                <a:tab pos="354965" algn="l"/>
                <a:tab pos="355600" algn="l"/>
              </a:tabLst>
            </a:pPr>
            <a:r>
              <a:rPr sz="1400" spc="-5">
                <a:cs typeface="Arial"/>
              </a:rPr>
              <a:t>Definition and </a:t>
            </a:r>
            <a:r>
              <a:rPr sz="1400">
                <a:cs typeface="Arial"/>
              </a:rPr>
              <a:t>Importance of</a:t>
            </a:r>
            <a:r>
              <a:rPr sz="1400" spc="5">
                <a:cs typeface="Arial"/>
              </a:rPr>
              <a:t> </a:t>
            </a:r>
            <a:r>
              <a:rPr sz="1400" spc="-5">
                <a:cs typeface="Arial"/>
              </a:rPr>
              <a:t>Knowledge</a:t>
            </a:r>
            <a:endParaRPr sz="1400">
              <a:cs typeface="Arial"/>
            </a:endParaRPr>
          </a:p>
          <a:p>
            <a:pPr marL="812800" lvl="1" indent="-342900">
              <a:spcBef>
                <a:spcPts val="675"/>
              </a:spcBef>
              <a:buChar char="•"/>
              <a:tabLst>
                <a:tab pos="354965" algn="l"/>
                <a:tab pos="355600" algn="l"/>
              </a:tabLst>
            </a:pPr>
            <a:r>
              <a:rPr sz="1400" spc="-5">
                <a:cs typeface="Arial"/>
              </a:rPr>
              <a:t>Knowledge-Based</a:t>
            </a:r>
            <a:r>
              <a:rPr sz="1400" spc="35">
                <a:cs typeface="Arial"/>
              </a:rPr>
              <a:t> </a:t>
            </a:r>
            <a:r>
              <a:rPr sz="1400" spc="-5">
                <a:cs typeface="Arial"/>
              </a:rPr>
              <a:t>Systems</a:t>
            </a:r>
            <a:endParaRPr sz="1400">
              <a:cs typeface="Arial"/>
            </a:endParaRPr>
          </a:p>
          <a:p>
            <a:pPr marL="812800" lvl="1" indent="-342900">
              <a:spcBef>
                <a:spcPts val="675"/>
              </a:spcBef>
              <a:buChar char="•"/>
              <a:tabLst>
                <a:tab pos="354965" algn="l"/>
                <a:tab pos="355600" algn="l"/>
              </a:tabLst>
            </a:pPr>
            <a:r>
              <a:rPr sz="1400">
                <a:cs typeface="Arial"/>
              </a:rPr>
              <a:t>Representation </a:t>
            </a:r>
            <a:r>
              <a:rPr sz="1400" spc="-5">
                <a:cs typeface="Arial"/>
              </a:rPr>
              <a:t>of</a:t>
            </a:r>
            <a:r>
              <a:rPr sz="1400">
                <a:cs typeface="Arial"/>
              </a:rPr>
              <a:t> </a:t>
            </a:r>
            <a:r>
              <a:rPr sz="1400" spc="-5">
                <a:cs typeface="Arial"/>
              </a:rPr>
              <a:t>Knowledge</a:t>
            </a:r>
            <a:endParaRPr sz="1400">
              <a:cs typeface="Arial"/>
            </a:endParaRPr>
          </a:p>
          <a:p>
            <a:pPr marL="812800" lvl="1" indent="-342900">
              <a:spcBef>
                <a:spcPts val="670"/>
              </a:spcBef>
              <a:buChar char="•"/>
              <a:tabLst>
                <a:tab pos="354965" algn="l"/>
                <a:tab pos="355600" algn="l"/>
              </a:tabLst>
            </a:pPr>
            <a:r>
              <a:rPr sz="1400" spc="-5">
                <a:cs typeface="Arial"/>
              </a:rPr>
              <a:t>Knowledge</a:t>
            </a:r>
            <a:r>
              <a:rPr sz="1400" spc="20">
                <a:cs typeface="Arial"/>
              </a:rPr>
              <a:t> </a:t>
            </a:r>
            <a:r>
              <a:rPr sz="1400" spc="-5">
                <a:cs typeface="Arial"/>
              </a:rPr>
              <a:t>Organization</a:t>
            </a:r>
            <a:endParaRPr lang="en-US" sz="1400" spc="-5">
              <a:cs typeface="Arial"/>
            </a:endParaRPr>
          </a:p>
          <a:p>
            <a:pPr marL="812800" lvl="1" indent="-342900">
              <a:spcBef>
                <a:spcPts val="670"/>
              </a:spcBef>
              <a:buChar char="•"/>
              <a:tabLst>
                <a:tab pos="354965" algn="l"/>
                <a:tab pos="355600" algn="l"/>
              </a:tabLst>
            </a:pPr>
            <a:r>
              <a:rPr lang="en-US" sz="1400" spc="-5">
                <a:cs typeface="Arial"/>
              </a:rPr>
              <a:t>Semantic Network</a:t>
            </a:r>
            <a:endParaRPr sz="1400">
              <a:cs typeface="Arial"/>
            </a:endParaRPr>
          </a:p>
          <a:p>
            <a:pPr marL="355600" indent="-342900">
              <a:lnSpc>
                <a:spcPct val="100000"/>
              </a:lnSpc>
              <a:spcBef>
                <a:spcPts val="670"/>
              </a:spcBef>
              <a:buChar char="•"/>
              <a:tabLst>
                <a:tab pos="354965" algn="l"/>
                <a:tab pos="355600" algn="l"/>
              </a:tabLst>
            </a:pPr>
            <a:r>
              <a:rPr sz="1400" spc="-5">
                <a:cs typeface="Arial"/>
              </a:rPr>
              <a:t>Frame</a:t>
            </a:r>
            <a:r>
              <a:rPr sz="1400" spc="25">
                <a:cs typeface="Arial"/>
              </a:rPr>
              <a:t> </a:t>
            </a:r>
            <a:r>
              <a:rPr sz="1400">
                <a:cs typeface="Arial"/>
              </a:rPr>
              <a:t>Structures</a:t>
            </a:r>
          </a:p>
          <a:p>
            <a:pPr marL="355600" indent="-342900">
              <a:lnSpc>
                <a:spcPct val="100000"/>
              </a:lnSpc>
              <a:spcBef>
                <a:spcPts val="675"/>
              </a:spcBef>
              <a:buChar char="•"/>
              <a:tabLst>
                <a:tab pos="354965" algn="l"/>
                <a:tab pos="355600" algn="l"/>
              </a:tabLst>
            </a:pPr>
            <a:r>
              <a:rPr sz="1400">
                <a:cs typeface="Arial"/>
              </a:rPr>
              <a:t>Conceptual</a:t>
            </a:r>
            <a:r>
              <a:rPr sz="1400" spc="5">
                <a:cs typeface="Arial"/>
              </a:rPr>
              <a:t> </a:t>
            </a:r>
            <a:r>
              <a:rPr sz="1400">
                <a:cs typeface="Arial"/>
              </a:rPr>
              <a:t>graphs</a:t>
            </a:r>
          </a:p>
        </p:txBody>
      </p:sp>
    </p:spTree>
    <p:extLst>
      <p:ext uri="{BB962C8B-B14F-4D97-AF65-F5344CB8AC3E}">
        <p14:creationId xmlns:p14="http://schemas.microsoft.com/office/powerpoint/2010/main" val="3469845199"/>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txBox="1"/>
          <p:nvPr/>
        </p:nvSpPr>
        <p:spPr>
          <a:xfrm>
            <a:off x="535940" y="1524000"/>
            <a:ext cx="8074659" cy="4919039"/>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a:cs typeface="Arial"/>
              </a:rPr>
              <a:t>Philosophy</a:t>
            </a:r>
          </a:p>
          <a:p>
            <a:pPr marL="927100">
              <a:lnSpc>
                <a:spcPct val="100000"/>
              </a:lnSpc>
            </a:pPr>
            <a:r>
              <a:rPr sz="2000">
                <a:cs typeface="Arial"/>
              </a:rPr>
              <a:t>Can formal rules be used to draw valid</a:t>
            </a:r>
            <a:r>
              <a:rPr sz="2000" spc="-135">
                <a:cs typeface="Arial"/>
              </a:rPr>
              <a:t> </a:t>
            </a:r>
            <a:r>
              <a:rPr sz="2000">
                <a:cs typeface="Arial"/>
              </a:rPr>
              <a:t>conclusions?</a:t>
            </a:r>
          </a:p>
          <a:p>
            <a:pPr marL="927100" marR="1791970">
              <a:lnSpc>
                <a:spcPct val="100000"/>
              </a:lnSpc>
            </a:pPr>
            <a:r>
              <a:rPr sz="2000">
                <a:cs typeface="Arial"/>
              </a:rPr>
              <a:t>How does the mind arise from a physical</a:t>
            </a:r>
            <a:r>
              <a:rPr sz="2000" spc="-160">
                <a:cs typeface="Arial"/>
              </a:rPr>
              <a:t> </a:t>
            </a:r>
            <a:r>
              <a:rPr sz="2000">
                <a:cs typeface="Arial"/>
              </a:rPr>
              <a:t>brain?  Where does knowledge come</a:t>
            </a:r>
            <a:r>
              <a:rPr sz="2000" spc="-114">
                <a:cs typeface="Arial"/>
              </a:rPr>
              <a:t> </a:t>
            </a:r>
            <a:r>
              <a:rPr sz="2000" spc="5">
                <a:cs typeface="Arial"/>
              </a:rPr>
              <a:t>from?</a:t>
            </a:r>
            <a:endParaRPr sz="2000">
              <a:cs typeface="Arial"/>
            </a:endParaRPr>
          </a:p>
          <a:p>
            <a:pPr marL="927100">
              <a:lnSpc>
                <a:spcPct val="100000"/>
              </a:lnSpc>
            </a:pPr>
            <a:r>
              <a:rPr sz="2000">
                <a:cs typeface="Arial"/>
              </a:rPr>
              <a:t>How does knowledge lead to</a:t>
            </a:r>
            <a:r>
              <a:rPr sz="2000" spc="-90">
                <a:cs typeface="Arial"/>
              </a:rPr>
              <a:t> </a:t>
            </a:r>
            <a:r>
              <a:rPr sz="2000">
                <a:cs typeface="Arial"/>
              </a:rPr>
              <a:t>action?</a:t>
            </a:r>
          </a:p>
          <a:p>
            <a:pPr>
              <a:lnSpc>
                <a:spcPct val="100000"/>
              </a:lnSpc>
              <a:spcBef>
                <a:spcPts val="5"/>
              </a:spcBef>
            </a:pPr>
            <a:endParaRPr sz="2500">
              <a:cs typeface="Times New Roman"/>
            </a:endParaRPr>
          </a:p>
          <a:p>
            <a:pPr marL="12700" marR="5080" algn="just">
              <a:lnSpc>
                <a:spcPct val="100000"/>
              </a:lnSpc>
            </a:pPr>
            <a:r>
              <a:rPr sz="2000">
                <a:cs typeface="Arial"/>
              </a:rPr>
              <a:t>Aristotle was the </a:t>
            </a:r>
            <a:r>
              <a:rPr sz="2000" spc="-5">
                <a:cs typeface="Arial"/>
              </a:rPr>
              <a:t>first to formulate </a:t>
            </a:r>
            <a:r>
              <a:rPr sz="2000">
                <a:cs typeface="Arial"/>
              </a:rPr>
              <a:t>a </a:t>
            </a:r>
            <a:r>
              <a:rPr sz="2000" spc="-5">
                <a:cs typeface="Arial"/>
              </a:rPr>
              <a:t>precise </a:t>
            </a:r>
            <a:r>
              <a:rPr sz="2000">
                <a:cs typeface="Arial"/>
              </a:rPr>
              <a:t>set of laws governing </a:t>
            </a:r>
            <a:r>
              <a:rPr sz="2000" spc="-5">
                <a:cs typeface="Arial"/>
              </a:rPr>
              <a:t>the  </a:t>
            </a:r>
            <a:r>
              <a:rPr sz="2000" b="1">
                <a:cs typeface="Arial"/>
              </a:rPr>
              <a:t>rational </a:t>
            </a:r>
            <a:r>
              <a:rPr sz="2000" b="1" spc="-5">
                <a:cs typeface="Arial"/>
              </a:rPr>
              <a:t>part </a:t>
            </a:r>
            <a:r>
              <a:rPr sz="2000" b="1" spc="-10">
                <a:cs typeface="Arial"/>
              </a:rPr>
              <a:t>of </a:t>
            </a:r>
            <a:r>
              <a:rPr sz="2000" b="1">
                <a:cs typeface="Arial"/>
              </a:rPr>
              <a:t>the </a:t>
            </a:r>
            <a:r>
              <a:rPr sz="2000" b="1" spc="-5">
                <a:cs typeface="Arial"/>
              </a:rPr>
              <a:t>mind</a:t>
            </a:r>
            <a:r>
              <a:rPr sz="2000" spc="-5">
                <a:cs typeface="Arial"/>
              </a:rPr>
              <a:t>. </a:t>
            </a:r>
            <a:r>
              <a:rPr sz="2000">
                <a:cs typeface="Arial"/>
              </a:rPr>
              <a:t>He developed an </a:t>
            </a:r>
            <a:r>
              <a:rPr sz="2000" spc="-5">
                <a:cs typeface="Arial"/>
              </a:rPr>
              <a:t>informal system </a:t>
            </a:r>
            <a:r>
              <a:rPr sz="2000">
                <a:cs typeface="Arial"/>
              </a:rPr>
              <a:t>of  </a:t>
            </a:r>
            <a:r>
              <a:rPr sz="2000" b="1" spc="-5">
                <a:cs typeface="Arial"/>
              </a:rPr>
              <a:t>syllogisms </a:t>
            </a:r>
            <a:r>
              <a:rPr sz="2000">
                <a:cs typeface="Arial"/>
              </a:rPr>
              <a:t>for </a:t>
            </a:r>
            <a:r>
              <a:rPr sz="2000" b="1" spc="-5">
                <a:cs typeface="Arial"/>
              </a:rPr>
              <a:t>proper </a:t>
            </a:r>
            <a:r>
              <a:rPr sz="2000" b="1">
                <a:cs typeface="Arial"/>
              </a:rPr>
              <a:t>reasoning</a:t>
            </a:r>
            <a:r>
              <a:rPr sz="2000">
                <a:cs typeface="Arial"/>
              </a:rPr>
              <a:t>, </a:t>
            </a:r>
            <a:r>
              <a:rPr sz="2000" spc="-5">
                <a:cs typeface="Arial"/>
              </a:rPr>
              <a:t>which in principle </a:t>
            </a:r>
            <a:r>
              <a:rPr sz="2000">
                <a:cs typeface="Arial"/>
              </a:rPr>
              <a:t>allowed </a:t>
            </a:r>
            <a:r>
              <a:rPr sz="2000" spc="-5">
                <a:cs typeface="Arial"/>
              </a:rPr>
              <a:t>one </a:t>
            </a:r>
            <a:r>
              <a:rPr sz="2000" spc="-10">
                <a:cs typeface="Arial"/>
              </a:rPr>
              <a:t>to  </a:t>
            </a:r>
            <a:r>
              <a:rPr sz="2000">
                <a:cs typeface="Arial"/>
              </a:rPr>
              <a:t>generate </a:t>
            </a:r>
            <a:r>
              <a:rPr sz="2000" b="1">
                <a:cs typeface="Arial"/>
              </a:rPr>
              <a:t>conclusions </a:t>
            </a:r>
            <a:r>
              <a:rPr sz="2000" spc="-10">
                <a:cs typeface="Arial"/>
              </a:rPr>
              <a:t>mechanically, </a:t>
            </a:r>
            <a:r>
              <a:rPr sz="2000">
                <a:cs typeface="Arial"/>
              </a:rPr>
              <a:t>given initial</a:t>
            </a:r>
            <a:r>
              <a:rPr sz="2000" spc="-85">
                <a:cs typeface="Arial"/>
              </a:rPr>
              <a:t> </a:t>
            </a:r>
            <a:r>
              <a:rPr sz="2000" b="1">
                <a:cs typeface="Arial"/>
              </a:rPr>
              <a:t>premises</a:t>
            </a:r>
            <a:r>
              <a:rPr sz="2000">
                <a:cs typeface="Arial"/>
              </a:rPr>
              <a:t>.</a:t>
            </a:r>
          </a:p>
          <a:p>
            <a:pPr>
              <a:lnSpc>
                <a:spcPct val="100000"/>
              </a:lnSpc>
              <a:spcBef>
                <a:spcPts val="45"/>
              </a:spcBef>
            </a:pPr>
            <a:endParaRPr sz="2050">
              <a:cs typeface="Times New Roman"/>
            </a:endParaRPr>
          </a:p>
          <a:p>
            <a:pPr marL="12700">
              <a:lnSpc>
                <a:spcPts val="2160"/>
              </a:lnSpc>
            </a:pPr>
            <a:r>
              <a:rPr sz="2000" i="1" spc="-5">
                <a:cs typeface="Arial"/>
              </a:rPr>
              <a:t>All </a:t>
            </a:r>
            <a:r>
              <a:rPr sz="2000" i="1">
                <a:cs typeface="Arial"/>
              </a:rPr>
              <a:t>dogs are animals; all animals have four legs; therefore all dogs</a:t>
            </a:r>
            <a:r>
              <a:rPr sz="2000" i="1" spc="-70">
                <a:cs typeface="Arial"/>
              </a:rPr>
              <a:t> </a:t>
            </a:r>
            <a:r>
              <a:rPr sz="2000" i="1" spc="5">
                <a:cs typeface="Arial"/>
              </a:rPr>
              <a:t>have</a:t>
            </a:r>
            <a:endParaRPr sz="2000">
              <a:cs typeface="Arial"/>
            </a:endParaRPr>
          </a:p>
          <a:p>
            <a:pPr marL="12700">
              <a:lnSpc>
                <a:spcPts val="2160"/>
              </a:lnSpc>
            </a:pPr>
            <a:r>
              <a:rPr sz="2000" i="1">
                <a:cs typeface="Arial"/>
              </a:rPr>
              <a:t>four</a:t>
            </a:r>
            <a:r>
              <a:rPr sz="2000" i="1" spc="-30">
                <a:cs typeface="Arial"/>
              </a:rPr>
              <a:t> </a:t>
            </a:r>
            <a:r>
              <a:rPr sz="2000" i="1">
                <a:cs typeface="Arial"/>
              </a:rPr>
              <a:t>legs</a:t>
            </a:r>
            <a:endParaRPr sz="2000">
              <a:cs typeface="Arial"/>
            </a:endParaRPr>
          </a:p>
          <a:p>
            <a:pPr>
              <a:lnSpc>
                <a:spcPct val="100000"/>
              </a:lnSpc>
              <a:spcBef>
                <a:spcPts val="45"/>
              </a:spcBef>
            </a:pPr>
            <a:endParaRPr sz="2450">
              <a:cs typeface="Times New Roman"/>
            </a:endParaRPr>
          </a:p>
          <a:p>
            <a:pPr marL="12700" marR="879475">
              <a:lnSpc>
                <a:spcPts val="1920"/>
              </a:lnSpc>
            </a:pPr>
            <a:r>
              <a:rPr sz="2000">
                <a:cs typeface="Arial"/>
              </a:rPr>
              <a:t>Descartes was a strong advocate of the </a:t>
            </a:r>
            <a:r>
              <a:rPr sz="2000" b="1" spc="5">
                <a:cs typeface="Arial"/>
              </a:rPr>
              <a:t>power </a:t>
            </a:r>
            <a:r>
              <a:rPr sz="2000" b="1">
                <a:cs typeface="Arial"/>
              </a:rPr>
              <a:t>of reasoning </a:t>
            </a:r>
            <a:r>
              <a:rPr sz="2000">
                <a:cs typeface="Arial"/>
              </a:rPr>
              <a:t>in  understanding the world, philosophy now called as</a:t>
            </a:r>
            <a:r>
              <a:rPr sz="2000" spc="-135">
                <a:cs typeface="Arial"/>
              </a:rPr>
              <a:t> </a:t>
            </a:r>
            <a:r>
              <a:rPr sz="2000" b="1">
                <a:cs typeface="Arial"/>
              </a:rPr>
              <a:t>rationalism</a:t>
            </a:r>
            <a:r>
              <a:rPr sz="2000">
                <a:cs typeface="Arial"/>
              </a:rPr>
              <a:t>.</a:t>
            </a:r>
          </a:p>
        </p:txBody>
      </p:sp>
      <p:sp>
        <p:nvSpPr>
          <p:cNvPr id="5" name="object 2"/>
          <p:cNvSpPr txBox="1">
            <a:spLocks noGrp="1"/>
          </p:cNvSpPr>
          <p:nvPr>
            <p:ph type="title"/>
          </p:nvPr>
        </p:nvSpPr>
        <p:spPr>
          <a:xfrm>
            <a:off x="307340" y="228600"/>
            <a:ext cx="8379460" cy="629018"/>
          </a:xfrm>
          <a:prstGeom prst="rect">
            <a:avLst/>
          </a:prstGeom>
        </p:spPr>
        <p:txBody>
          <a:bodyPr vert="horz" wrap="square" lIns="0" tIns="13335" rIns="0" bIns="0" rtlCol="0">
            <a:spAutoFit/>
          </a:bodyPr>
          <a:lstStyle/>
          <a:p>
            <a:pPr marL="1489710" marR="5080" indent="-1477645">
              <a:lnSpc>
                <a:spcPct val="100000"/>
              </a:lnSpc>
              <a:spcBef>
                <a:spcPts val="105"/>
              </a:spcBef>
            </a:pPr>
            <a:r>
              <a:rPr sz="4000" b="1">
                <a:latin typeface="+mn-lt"/>
              </a:rPr>
              <a:t>Foundations of</a:t>
            </a:r>
            <a:r>
              <a:rPr sz="4000" b="1" spc="-290">
                <a:latin typeface="+mn-lt"/>
              </a:rPr>
              <a:t> </a:t>
            </a:r>
            <a:r>
              <a:rPr sz="4000" b="1">
                <a:latin typeface="+mn-lt"/>
              </a:rPr>
              <a:t>Artificial  Intelligence</a:t>
            </a:r>
          </a:p>
        </p:txBody>
      </p:sp>
      <p:sp>
        <p:nvSpPr>
          <p:cNvPr id="6" name="Date Placeholder 5"/>
          <p:cNvSpPr>
            <a:spLocks noGrp="1"/>
          </p:cNvSpPr>
          <p:nvPr>
            <p:ph type="dt" sz="half" idx="10"/>
          </p:nvPr>
        </p:nvSpPr>
        <p:spPr/>
        <p:txBody>
          <a:bodyPr/>
          <a:lstStyle/>
          <a:p>
            <a:fld id="{82D3E607-AF4F-4E95-9CF9-210C75B4B5B1}" type="datetime1">
              <a:rPr lang="en-US" smtClean="0"/>
              <a:t>9/16/2021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IN" smtClean="0"/>
              <a:t>20</a:t>
            </a:fld>
            <a:endParaRPr lang="en-IN"/>
          </a:p>
        </p:txBody>
      </p:sp>
    </p:spTree>
    <p:extLst>
      <p:ext uri="{BB962C8B-B14F-4D97-AF65-F5344CB8AC3E}">
        <p14:creationId xmlns:p14="http://schemas.microsoft.com/office/powerpoint/2010/main" val="3360925744"/>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txBox="1"/>
          <p:nvPr/>
        </p:nvSpPr>
        <p:spPr>
          <a:xfrm>
            <a:off x="231140" y="1412494"/>
            <a:ext cx="8679815" cy="5077416"/>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a:cs typeface="Arial"/>
              </a:rPr>
              <a:t>Mathematics</a:t>
            </a:r>
          </a:p>
          <a:p>
            <a:pPr marL="927100" marR="1860550">
              <a:lnSpc>
                <a:spcPct val="100000"/>
              </a:lnSpc>
            </a:pPr>
            <a:r>
              <a:rPr sz="2000">
                <a:cs typeface="Arial"/>
              </a:rPr>
              <a:t>What are the formal rules to draw valid</a:t>
            </a:r>
            <a:r>
              <a:rPr sz="2000" spc="-165">
                <a:cs typeface="Arial"/>
              </a:rPr>
              <a:t> </a:t>
            </a:r>
            <a:r>
              <a:rPr sz="2000">
                <a:cs typeface="Arial"/>
              </a:rPr>
              <a:t>conclusions?  What can be</a:t>
            </a:r>
            <a:r>
              <a:rPr sz="2000" spc="-70">
                <a:cs typeface="Arial"/>
              </a:rPr>
              <a:t> </a:t>
            </a:r>
            <a:r>
              <a:rPr sz="2000">
                <a:cs typeface="Arial"/>
              </a:rPr>
              <a:t>computed?</a:t>
            </a:r>
          </a:p>
          <a:p>
            <a:pPr marL="927100">
              <a:lnSpc>
                <a:spcPct val="100000"/>
              </a:lnSpc>
            </a:pPr>
            <a:r>
              <a:rPr sz="2000">
                <a:cs typeface="Arial"/>
              </a:rPr>
              <a:t>How do we reason with uncertain</a:t>
            </a:r>
            <a:r>
              <a:rPr sz="2000" spc="-110">
                <a:cs typeface="Arial"/>
              </a:rPr>
              <a:t> </a:t>
            </a:r>
            <a:r>
              <a:rPr sz="2000">
                <a:cs typeface="Arial"/>
              </a:rPr>
              <a:t>information?</a:t>
            </a:r>
          </a:p>
          <a:p>
            <a:pPr>
              <a:lnSpc>
                <a:spcPct val="100000"/>
              </a:lnSpc>
              <a:spcBef>
                <a:spcPts val="50"/>
              </a:spcBef>
            </a:pPr>
            <a:endParaRPr sz="2250">
              <a:cs typeface="Times New Roman"/>
            </a:endParaRPr>
          </a:p>
          <a:p>
            <a:pPr marL="12700" marR="755015" indent="69850">
              <a:lnSpc>
                <a:spcPct val="110000"/>
              </a:lnSpc>
              <a:spcBef>
                <a:spcPts val="5"/>
              </a:spcBef>
            </a:pPr>
            <a:r>
              <a:rPr sz="2000" b="1">
                <a:cs typeface="Arial"/>
              </a:rPr>
              <a:t>Formal representation and proof algorithms: </a:t>
            </a:r>
            <a:r>
              <a:rPr sz="2000">
                <a:cs typeface="Arial"/>
              </a:rPr>
              <a:t>Propositional logic  </a:t>
            </a:r>
            <a:r>
              <a:rPr sz="2000" b="1">
                <a:cs typeface="Arial"/>
              </a:rPr>
              <a:t>Computation: </a:t>
            </a:r>
            <a:r>
              <a:rPr sz="2000" spc="-10">
                <a:cs typeface="Arial"/>
              </a:rPr>
              <a:t>Turing </a:t>
            </a:r>
            <a:r>
              <a:rPr sz="2000">
                <a:cs typeface="Arial"/>
              </a:rPr>
              <a:t>tried to characterize exactly which functions are  computable - capable of being</a:t>
            </a:r>
            <a:r>
              <a:rPr sz="2000" spc="-105">
                <a:cs typeface="Arial"/>
              </a:rPr>
              <a:t> </a:t>
            </a:r>
            <a:r>
              <a:rPr sz="2000">
                <a:cs typeface="Arial"/>
              </a:rPr>
              <a:t>computed.</a:t>
            </a:r>
          </a:p>
          <a:p>
            <a:pPr>
              <a:lnSpc>
                <a:spcPct val="100000"/>
              </a:lnSpc>
              <a:spcBef>
                <a:spcPts val="25"/>
              </a:spcBef>
            </a:pPr>
            <a:endParaRPr sz="2900">
              <a:cs typeface="Times New Roman"/>
            </a:endParaRPr>
          </a:p>
          <a:p>
            <a:pPr marL="12700" marR="5080" indent="69850">
              <a:lnSpc>
                <a:spcPct val="100000"/>
              </a:lnSpc>
            </a:pPr>
            <a:r>
              <a:rPr sz="2000" b="1" spc="-5">
                <a:cs typeface="Arial"/>
              </a:rPr>
              <a:t>(un)decidability: </a:t>
            </a:r>
            <a:r>
              <a:rPr sz="2000" b="1">
                <a:cs typeface="Arial"/>
              </a:rPr>
              <a:t>Incompleteness theory </a:t>
            </a:r>
            <a:r>
              <a:rPr sz="2000">
                <a:cs typeface="Arial"/>
              </a:rPr>
              <a:t>showed that in any formal</a:t>
            </a:r>
            <a:r>
              <a:rPr sz="2000" spc="-125">
                <a:cs typeface="Arial"/>
              </a:rPr>
              <a:t> </a:t>
            </a:r>
            <a:r>
              <a:rPr sz="2000" spc="-20">
                <a:cs typeface="Arial"/>
              </a:rPr>
              <a:t>theory,  </a:t>
            </a:r>
            <a:r>
              <a:rPr sz="2000">
                <a:cs typeface="Arial"/>
              </a:rPr>
              <a:t>there are </a:t>
            </a:r>
            <a:r>
              <a:rPr sz="2000" b="1">
                <a:cs typeface="Arial"/>
              </a:rPr>
              <a:t>true statements that are undecidable </a:t>
            </a:r>
            <a:r>
              <a:rPr sz="2000">
                <a:cs typeface="Arial"/>
              </a:rPr>
              <a:t>i.e. they </a:t>
            </a:r>
            <a:r>
              <a:rPr sz="2000" spc="-5">
                <a:cs typeface="Arial"/>
              </a:rPr>
              <a:t>have </a:t>
            </a:r>
            <a:r>
              <a:rPr sz="2000">
                <a:cs typeface="Arial"/>
              </a:rPr>
              <a:t>no proof  within the</a:t>
            </a:r>
            <a:r>
              <a:rPr sz="2000" spc="-35">
                <a:cs typeface="Arial"/>
              </a:rPr>
              <a:t> </a:t>
            </a:r>
            <a:r>
              <a:rPr sz="2000" spc="-20">
                <a:cs typeface="Arial"/>
              </a:rPr>
              <a:t>theory.</a:t>
            </a:r>
            <a:endParaRPr sz="2000">
              <a:cs typeface="Arial"/>
            </a:endParaRPr>
          </a:p>
          <a:p>
            <a:pPr marL="1408430" algn="just">
              <a:lnSpc>
                <a:spcPct val="100000"/>
              </a:lnSpc>
              <a:spcBef>
                <a:spcPts val="480"/>
              </a:spcBef>
            </a:pPr>
            <a:r>
              <a:rPr sz="2000" b="1">
                <a:cs typeface="Arial"/>
              </a:rPr>
              <a:t>“ </a:t>
            </a:r>
            <a:r>
              <a:rPr sz="2000" i="1">
                <a:cs typeface="Arial"/>
              </a:rPr>
              <a:t>a line can be extended infinitely in both</a:t>
            </a:r>
            <a:r>
              <a:rPr sz="2000" i="1" spc="-100">
                <a:cs typeface="Arial"/>
              </a:rPr>
              <a:t> </a:t>
            </a:r>
            <a:r>
              <a:rPr sz="2000" i="1">
                <a:cs typeface="Arial"/>
              </a:rPr>
              <a:t>directions</a:t>
            </a:r>
            <a:r>
              <a:rPr sz="2000" b="1">
                <a:cs typeface="Arial"/>
              </a:rPr>
              <a:t>”</a:t>
            </a:r>
            <a:endParaRPr sz="2000">
              <a:cs typeface="Arial"/>
            </a:endParaRPr>
          </a:p>
          <a:p>
            <a:pPr marL="12700" marR="271780" indent="69850" algn="just">
              <a:lnSpc>
                <a:spcPct val="110000"/>
              </a:lnSpc>
              <a:spcBef>
                <a:spcPts val="240"/>
              </a:spcBef>
            </a:pPr>
            <a:r>
              <a:rPr sz="2000" b="1" spc="-5">
                <a:cs typeface="Arial"/>
              </a:rPr>
              <a:t>(in)tractability: </a:t>
            </a:r>
            <a:r>
              <a:rPr sz="2000">
                <a:cs typeface="Arial"/>
              </a:rPr>
              <a:t>A problem is called intractable if the </a:t>
            </a:r>
            <a:r>
              <a:rPr sz="2000" spc="-5">
                <a:cs typeface="Arial"/>
              </a:rPr>
              <a:t>time </a:t>
            </a:r>
            <a:r>
              <a:rPr sz="2000">
                <a:cs typeface="Arial"/>
              </a:rPr>
              <a:t>required to</a:t>
            </a:r>
            <a:r>
              <a:rPr sz="2000" spc="-245">
                <a:cs typeface="Arial"/>
              </a:rPr>
              <a:t> </a:t>
            </a:r>
            <a:r>
              <a:rPr sz="2000">
                <a:cs typeface="Arial"/>
              </a:rPr>
              <a:t>solve  instances of the problem grows exponentially with the size of the instance.  </a:t>
            </a:r>
            <a:r>
              <a:rPr sz="2000" b="1" spc="-5">
                <a:cs typeface="Arial"/>
              </a:rPr>
              <a:t>probability: </a:t>
            </a:r>
            <a:r>
              <a:rPr sz="2000">
                <a:cs typeface="Arial"/>
              </a:rPr>
              <a:t>Predicting the</a:t>
            </a:r>
            <a:r>
              <a:rPr sz="2000" spc="-35">
                <a:cs typeface="Arial"/>
              </a:rPr>
              <a:t> </a:t>
            </a:r>
            <a:r>
              <a:rPr sz="2000">
                <a:cs typeface="Arial"/>
              </a:rPr>
              <a:t>future.</a:t>
            </a:r>
          </a:p>
        </p:txBody>
      </p:sp>
      <p:sp>
        <p:nvSpPr>
          <p:cNvPr id="5" name="object 2"/>
          <p:cNvSpPr txBox="1">
            <a:spLocks noGrp="1"/>
          </p:cNvSpPr>
          <p:nvPr>
            <p:ph type="title"/>
          </p:nvPr>
        </p:nvSpPr>
        <p:spPr>
          <a:xfrm>
            <a:off x="307340" y="228600"/>
            <a:ext cx="8379460" cy="629018"/>
          </a:xfrm>
          <a:prstGeom prst="rect">
            <a:avLst/>
          </a:prstGeom>
        </p:spPr>
        <p:txBody>
          <a:bodyPr vert="horz" wrap="square" lIns="0" tIns="13335" rIns="0" bIns="0" rtlCol="0">
            <a:spAutoFit/>
          </a:bodyPr>
          <a:lstStyle/>
          <a:p>
            <a:pPr marL="1489710" marR="5080" indent="-1477645">
              <a:lnSpc>
                <a:spcPct val="100000"/>
              </a:lnSpc>
              <a:spcBef>
                <a:spcPts val="105"/>
              </a:spcBef>
            </a:pPr>
            <a:r>
              <a:rPr sz="4000" b="1">
                <a:latin typeface="+mn-lt"/>
              </a:rPr>
              <a:t>Foundations of</a:t>
            </a:r>
            <a:r>
              <a:rPr sz="4000" b="1" spc="-290">
                <a:latin typeface="+mn-lt"/>
              </a:rPr>
              <a:t> </a:t>
            </a:r>
            <a:r>
              <a:rPr sz="4000" b="1">
                <a:latin typeface="+mn-lt"/>
              </a:rPr>
              <a:t>Artificial  Intelligence</a:t>
            </a:r>
          </a:p>
        </p:txBody>
      </p:sp>
      <p:sp>
        <p:nvSpPr>
          <p:cNvPr id="6" name="Date Placeholder 5"/>
          <p:cNvSpPr>
            <a:spLocks noGrp="1"/>
          </p:cNvSpPr>
          <p:nvPr>
            <p:ph type="dt" sz="half" idx="10"/>
          </p:nvPr>
        </p:nvSpPr>
        <p:spPr/>
        <p:txBody>
          <a:bodyPr/>
          <a:lstStyle/>
          <a:p>
            <a:fld id="{B869C96D-D718-4E02-995B-4AC7E420949C}" type="datetime1">
              <a:rPr lang="en-US" smtClean="0"/>
              <a:t>9/16/2021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IN" smtClean="0"/>
              <a:t>21</a:t>
            </a:fld>
            <a:endParaRPr lang="en-IN"/>
          </a:p>
        </p:txBody>
      </p:sp>
    </p:spTree>
    <p:extLst>
      <p:ext uri="{BB962C8B-B14F-4D97-AF65-F5344CB8AC3E}">
        <p14:creationId xmlns:p14="http://schemas.microsoft.com/office/powerpoint/2010/main" val="104265475"/>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txBox="1"/>
          <p:nvPr/>
        </p:nvSpPr>
        <p:spPr>
          <a:xfrm>
            <a:off x="528506" y="1295400"/>
            <a:ext cx="7777480" cy="5358518"/>
          </a:xfrm>
          <a:prstGeom prst="rect">
            <a:avLst/>
          </a:prstGeom>
        </p:spPr>
        <p:txBody>
          <a:bodyPr vert="horz" wrap="square" lIns="0" tIns="13335" rIns="0" bIns="0" rtlCol="0">
            <a:spAutoFit/>
          </a:bodyPr>
          <a:lstStyle/>
          <a:p>
            <a:pPr marL="355600" indent="-342900">
              <a:lnSpc>
                <a:spcPct val="100000"/>
              </a:lnSpc>
              <a:spcBef>
                <a:spcPts val="105"/>
              </a:spcBef>
              <a:buFont typeface="Arial"/>
              <a:buChar char="•"/>
              <a:tabLst>
                <a:tab pos="354965" algn="l"/>
                <a:tab pos="355600" algn="l"/>
              </a:tabLst>
            </a:pPr>
            <a:r>
              <a:rPr sz="2000" b="1">
                <a:cs typeface="Arial"/>
              </a:rPr>
              <a:t>Economics</a:t>
            </a:r>
            <a:endParaRPr sz="2000">
              <a:cs typeface="Arial"/>
            </a:endParaRPr>
          </a:p>
          <a:p>
            <a:pPr>
              <a:lnSpc>
                <a:spcPct val="100000"/>
              </a:lnSpc>
              <a:spcBef>
                <a:spcPts val="40"/>
              </a:spcBef>
              <a:buFont typeface="Arial"/>
              <a:buChar char="•"/>
            </a:pPr>
            <a:endParaRPr sz="2050">
              <a:cs typeface="Times New Roman"/>
            </a:endParaRPr>
          </a:p>
          <a:p>
            <a:pPr marL="927100">
              <a:lnSpc>
                <a:spcPct val="100000"/>
              </a:lnSpc>
              <a:spcBef>
                <a:spcPts val="5"/>
              </a:spcBef>
            </a:pPr>
            <a:r>
              <a:rPr sz="2000">
                <a:cs typeface="Arial"/>
              </a:rPr>
              <a:t>How should we make decisions so as to maximize</a:t>
            </a:r>
            <a:r>
              <a:rPr sz="2000" spc="-180">
                <a:cs typeface="Arial"/>
              </a:rPr>
              <a:t> </a:t>
            </a:r>
            <a:r>
              <a:rPr sz="2000" spc="-5">
                <a:cs typeface="Arial"/>
              </a:rPr>
              <a:t>payoff?</a:t>
            </a:r>
            <a:endParaRPr sz="2000">
              <a:cs typeface="Arial"/>
            </a:endParaRPr>
          </a:p>
          <a:p>
            <a:pPr>
              <a:lnSpc>
                <a:spcPct val="100000"/>
              </a:lnSpc>
              <a:spcBef>
                <a:spcPts val="40"/>
              </a:spcBef>
            </a:pPr>
            <a:endParaRPr sz="2050">
              <a:cs typeface="Times New Roman"/>
            </a:endParaRPr>
          </a:p>
          <a:p>
            <a:pPr marL="12700">
              <a:lnSpc>
                <a:spcPts val="2160"/>
              </a:lnSpc>
            </a:pPr>
            <a:r>
              <a:rPr sz="2000">
                <a:cs typeface="Arial"/>
              </a:rPr>
              <a:t>Economics is the study of how people make choices that lead</a:t>
            </a:r>
            <a:r>
              <a:rPr sz="2000" spc="-220">
                <a:cs typeface="Arial"/>
              </a:rPr>
              <a:t> </a:t>
            </a:r>
            <a:r>
              <a:rPr sz="2000">
                <a:cs typeface="Arial"/>
              </a:rPr>
              <a:t>to</a:t>
            </a:r>
          </a:p>
          <a:p>
            <a:pPr marL="12700">
              <a:lnSpc>
                <a:spcPts val="2160"/>
              </a:lnSpc>
            </a:pPr>
            <a:r>
              <a:rPr sz="2000" b="1">
                <a:cs typeface="Arial"/>
              </a:rPr>
              <a:t>preferred</a:t>
            </a:r>
            <a:r>
              <a:rPr sz="2000" b="1" spc="-45">
                <a:cs typeface="Arial"/>
              </a:rPr>
              <a:t> </a:t>
            </a:r>
            <a:r>
              <a:rPr sz="2000" b="1">
                <a:cs typeface="Arial"/>
              </a:rPr>
              <a:t>outcomes</a:t>
            </a:r>
            <a:r>
              <a:rPr sz="2000">
                <a:cs typeface="Arial"/>
              </a:rPr>
              <a:t>(utility).</a:t>
            </a:r>
          </a:p>
          <a:p>
            <a:pPr>
              <a:lnSpc>
                <a:spcPct val="100000"/>
              </a:lnSpc>
              <a:spcBef>
                <a:spcPts val="5"/>
              </a:spcBef>
            </a:pPr>
            <a:endParaRPr sz="2500">
              <a:cs typeface="Times New Roman"/>
            </a:endParaRPr>
          </a:p>
          <a:p>
            <a:pPr marL="12700" marR="5080" algn="just">
              <a:lnSpc>
                <a:spcPct val="80000"/>
              </a:lnSpc>
            </a:pPr>
            <a:r>
              <a:rPr sz="2000" b="1">
                <a:cs typeface="Arial"/>
              </a:rPr>
              <a:t>Decision </a:t>
            </a:r>
            <a:r>
              <a:rPr sz="2000" b="1" spc="-5">
                <a:cs typeface="Arial"/>
              </a:rPr>
              <a:t>theory: </a:t>
            </a:r>
            <a:r>
              <a:rPr sz="2000">
                <a:cs typeface="Arial"/>
              </a:rPr>
              <a:t>It combines </a:t>
            </a:r>
            <a:r>
              <a:rPr sz="2000" b="1" spc="-5">
                <a:cs typeface="Arial"/>
              </a:rPr>
              <a:t>probability </a:t>
            </a:r>
            <a:r>
              <a:rPr sz="2000" b="1">
                <a:cs typeface="Arial"/>
              </a:rPr>
              <a:t>theory </a:t>
            </a:r>
            <a:r>
              <a:rPr sz="2000">
                <a:cs typeface="Arial"/>
              </a:rPr>
              <a:t>with </a:t>
            </a:r>
            <a:r>
              <a:rPr sz="2000" b="1">
                <a:cs typeface="Arial"/>
              </a:rPr>
              <a:t>utility</a:t>
            </a:r>
            <a:r>
              <a:rPr sz="2000" b="1" spc="-100">
                <a:cs typeface="Arial"/>
              </a:rPr>
              <a:t> </a:t>
            </a:r>
            <a:r>
              <a:rPr sz="2000" b="1" spc="-5">
                <a:cs typeface="Arial"/>
              </a:rPr>
              <a:t>theory</a:t>
            </a:r>
            <a:r>
              <a:rPr sz="2000" spc="-5">
                <a:cs typeface="Arial"/>
              </a:rPr>
              <a:t>,  </a:t>
            </a:r>
            <a:r>
              <a:rPr sz="2000">
                <a:cs typeface="Arial"/>
              </a:rPr>
              <a:t>provides a formal and complete framework for decisions made under  </a:t>
            </a:r>
            <a:r>
              <a:rPr sz="2000" spc="-15">
                <a:cs typeface="Arial"/>
              </a:rPr>
              <a:t>uncertainty.</a:t>
            </a:r>
            <a:endParaRPr sz="2000">
              <a:cs typeface="Arial"/>
            </a:endParaRPr>
          </a:p>
          <a:p>
            <a:pPr>
              <a:lnSpc>
                <a:spcPct val="100000"/>
              </a:lnSpc>
              <a:spcBef>
                <a:spcPts val="45"/>
              </a:spcBef>
            </a:pPr>
            <a:endParaRPr sz="2050">
              <a:cs typeface="Times New Roman"/>
            </a:endParaRPr>
          </a:p>
          <a:p>
            <a:pPr marL="355600" indent="-342900">
              <a:lnSpc>
                <a:spcPct val="100000"/>
              </a:lnSpc>
              <a:buFont typeface="Arial"/>
              <a:buChar char="•"/>
              <a:tabLst>
                <a:tab pos="354965" algn="l"/>
                <a:tab pos="355600" algn="l"/>
              </a:tabLst>
            </a:pPr>
            <a:r>
              <a:rPr sz="2000" b="1">
                <a:cs typeface="Arial"/>
              </a:rPr>
              <a:t>Neuroscience</a:t>
            </a:r>
            <a:endParaRPr sz="2000">
              <a:cs typeface="Arial"/>
            </a:endParaRPr>
          </a:p>
          <a:p>
            <a:pPr marL="927100">
              <a:lnSpc>
                <a:spcPct val="100000"/>
              </a:lnSpc>
            </a:pPr>
            <a:r>
              <a:rPr sz="2000">
                <a:cs typeface="Arial"/>
              </a:rPr>
              <a:t>How do brains process</a:t>
            </a:r>
            <a:r>
              <a:rPr sz="2000" spc="-90">
                <a:cs typeface="Arial"/>
              </a:rPr>
              <a:t> </a:t>
            </a:r>
            <a:r>
              <a:rPr sz="2000">
                <a:cs typeface="Arial"/>
              </a:rPr>
              <a:t>information?</a:t>
            </a:r>
          </a:p>
          <a:p>
            <a:pPr>
              <a:lnSpc>
                <a:spcPct val="100000"/>
              </a:lnSpc>
              <a:spcBef>
                <a:spcPts val="45"/>
              </a:spcBef>
            </a:pPr>
            <a:endParaRPr sz="2450">
              <a:cs typeface="Times New Roman"/>
            </a:endParaRPr>
          </a:p>
          <a:p>
            <a:pPr marL="469900" marR="313055">
              <a:lnSpc>
                <a:spcPts val="1920"/>
              </a:lnSpc>
              <a:spcBef>
                <a:spcPts val="5"/>
              </a:spcBef>
            </a:pPr>
            <a:r>
              <a:rPr sz="2000">
                <a:cs typeface="Arial"/>
              </a:rPr>
              <a:t>Neuroscience is the study of the </a:t>
            </a:r>
            <a:r>
              <a:rPr sz="2000" b="1" spc="-5">
                <a:cs typeface="Arial"/>
              </a:rPr>
              <a:t>nervous system</a:t>
            </a:r>
            <a:r>
              <a:rPr sz="2000" spc="-5">
                <a:cs typeface="Arial"/>
              </a:rPr>
              <a:t>,</a:t>
            </a:r>
            <a:r>
              <a:rPr sz="2000" spc="-105">
                <a:cs typeface="Arial"/>
              </a:rPr>
              <a:t> </a:t>
            </a:r>
            <a:r>
              <a:rPr sz="2000">
                <a:cs typeface="Arial"/>
              </a:rPr>
              <a:t>particularly  brain.</a:t>
            </a:r>
          </a:p>
          <a:p>
            <a:pPr marL="469900">
              <a:lnSpc>
                <a:spcPct val="100000"/>
              </a:lnSpc>
              <a:spcBef>
                <a:spcPts val="15"/>
              </a:spcBef>
            </a:pPr>
            <a:r>
              <a:rPr sz="2000">
                <a:cs typeface="Arial"/>
              </a:rPr>
              <a:t>Brain consists of nerve cells or </a:t>
            </a:r>
            <a:r>
              <a:rPr sz="2000" b="1">
                <a:cs typeface="Arial"/>
              </a:rPr>
              <a:t>neurons</a:t>
            </a:r>
            <a:r>
              <a:rPr sz="2000">
                <a:cs typeface="Arial"/>
              </a:rPr>
              <a:t>. </a:t>
            </a:r>
            <a:r>
              <a:rPr sz="2000" spc="-30">
                <a:cs typeface="Arial"/>
              </a:rPr>
              <a:t>10^11</a:t>
            </a:r>
            <a:r>
              <a:rPr sz="2000" spc="-145">
                <a:cs typeface="Arial"/>
              </a:rPr>
              <a:t> </a:t>
            </a:r>
            <a:r>
              <a:rPr sz="2000">
                <a:cs typeface="Arial"/>
              </a:rPr>
              <a:t>neurons.</a:t>
            </a:r>
          </a:p>
          <a:p>
            <a:pPr marL="469900">
              <a:lnSpc>
                <a:spcPct val="100000"/>
              </a:lnSpc>
            </a:pPr>
            <a:r>
              <a:rPr sz="2000">
                <a:cs typeface="Arial"/>
              </a:rPr>
              <a:t>Neurons are considered as </a:t>
            </a:r>
            <a:r>
              <a:rPr sz="2000" b="1">
                <a:cs typeface="Arial"/>
              </a:rPr>
              <a:t>Computational</a:t>
            </a:r>
            <a:r>
              <a:rPr sz="2000" b="1" spc="-155">
                <a:cs typeface="Arial"/>
              </a:rPr>
              <a:t> </a:t>
            </a:r>
            <a:r>
              <a:rPr sz="2000" b="1">
                <a:cs typeface="Arial"/>
              </a:rPr>
              <a:t>units</a:t>
            </a:r>
            <a:r>
              <a:rPr sz="2000">
                <a:cs typeface="Arial"/>
              </a:rPr>
              <a:t>.</a:t>
            </a:r>
          </a:p>
        </p:txBody>
      </p:sp>
      <p:sp>
        <p:nvSpPr>
          <p:cNvPr id="5" name="object 2"/>
          <p:cNvSpPr txBox="1">
            <a:spLocks noGrp="1"/>
          </p:cNvSpPr>
          <p:nvPr>
            <p:ph type="title"/>
          </p:nvPr>
        </p:nvSpPr>
        <p:spPr>
          <a:xfrm>
            <a:off x="307340" y="228600"/>
            <a:ext cx="8379460" cy="629018"/>
          </a:xfrm>
          <a:prstGeom prst="rect">
            <a:avLst/>
          </a:prstGeom>
        </p:spPr>
        <p:txBody>
          <a:bodyPr vert="horz" wrap="square" lIns="0" tIns="13335" rIns="0" bIns="0" rtlCol="0">
            <a:spAutoFit/>
          </a:bodyPr>
          <a:lstStyle/>
          <a:p>
            <a:pPr marL="1489710" marR="5080" indent="-1477645">
              <a:lnSpc>
                <a:spcPct val="100000"/>
              </a:lnSpc>
              <a:spcBef>
                <a:spcPts val="105"/>
              </a:spcBef>
            </a:pPr>
            <a:r>
              <a:rPr sz="4000" b="1">
                <a:latin typeface="+mn-lt"/>
              </a:rPr>
              <a:t>Foundations of</a:t>
            </a:r>
            <a:r>
              <a:rPr sz="4000" b="1" spc="-290">
                <a:latin typeface="+mn-lt"/>
              </a:rPr>
              <a:t> </a:t>
            </a:r>
            <a:r>
              <a:rPr sz="4000" b="1">
                <a:latin typeface="+mn-lt"/>
              </a:rPr>
              <a:t>Artificial  Intelligence</a:t>
            </a:r>
          </a:p>
        </p:txBody>
      </p:sp>
      <p:sp>
        <p:nvSpPr>
          <p:cNvPr id="6" name="Date Placeholder 5"/>
          <p:cNvSpPr>
            <a:spLocks noGrp="1"/>
          </p:cNvSpPr>
          <p:nvPr>
            <p:ph type="dt" sz="half" idx="10"/>
          </p:nvPr>
        </p:nvSpPr>
        <p:spPr/>
        <p:txBody>
          <a:bodyPr/>
          <a:lstStyle/>
          <a:p>
            <a:fld id="{9C912340-0DAF-400A-807B-D7D377D89154}" type="datetime1">
              <a:rPr lang="en-US" smtClean="0"/>
              <a:t>9/16/2021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IN" smtClean="0"/>
              <a:t>22</a:t>
            </a:fld>
            <a:endParaRPr lang="en-IN"/>
          </a:p>
        </p:txBody>
      </p:sp>
    </p:spTree>
    <p:extLst>
      <p:ext uri="{BB962C8B-B14F-4D97-AF65-F5344CB8AC3E}">
        <p14:creationId xmlns:p14="http://schemas.microsoft.com/office/powerpoint/2010/main" val="3226912367"/>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4"/>
          <p:cNvSpPr txBox="1"/>
          <p:nvPr/>
        </p:nvSpPr>
        <p:spPr>
          <a:xfrm>
            <a:off x="628650" y="788068"/>
            <a:ext cx="1793875" cy="330835"/>
          </a:xfrm>
          <a:prstGeom prst="rect">
            <a:avLst/>
          </a:prstGeom>
        </p:spPr>
        <p:txBody>
          <a:bodyPr vert="horz" wrap="square" lIns="0" tIns="13335" rIns="0" bIns="0" rtlCol="0">
            <a:spAutoFit/>
          </a:bodyPr>
          <a:lstStyle/>
          <a:p>
            <a:pPr marL="355600" indent="-342900">
              <a:lnSpc>
                <a:spcPct val="100000"/>
              </a:lnSpc>
              <a:spcBef>
                <a:spcPts val="105"/>
              </a:spcBef>
              <a:buFont typeface="Arial"/>
              <a:buChar char="•"/>
              <a:tabLst>
                <a:tab pos="354965" algn="l"/>
                <a:tab pos="355600" algn="l"/>
              </a:tabLst>
            </a:pPr>
            <a:r>
              <a:rPr sz="2000" b="1" spc="-5">
                <a:cs typeface="Arial"/>
              </a:rPr>
              <a:t>Psychology</a:t>
            </a:r>
            <a:endParaRPr sz="2000">
              <a:cs typeface="Arial"/>
            </a:endParaRPr>
          </a:p>
        </p:txBody>
      </p:sp>
      <p:sp>
        <p:nvSpPr>
          <p:cNvPr id="5" name="object 5"/>
          <p:cNvSpPr txBox="1"/>
          <p:nvPr/>
        </p:nvSpPr>
        <p:spPr>
          <a:xfrm>
            <a:off x="648970" y="1078443"/>
            <a:ext cx="7866380" cy="4445448"/>
          </a:xfrm>
          <a:prstGeom prst="rect">
            <a:avLst/>
          </a:prstGeom>
        </p:spPr>
        <p:txBody>
          <a:bodyPr vert="horz" wrap="square" lIns="0" tIns="13335" rIns="0" bIns="0" rtlCol="0">
            <a:spAutoFit/>
          </a:bodyPr>
          <a:lstStyle/>
          <a:p>
            <a:pPr marL="927100">
              <a:lnSpc>
                <a:spcPct val="100000"/>
              </a:lnSpc>
              <a:spcBef>
                <a:spcPts val="105"/>
              </a:spcBef>
            </a:pPr>
            <a:r>
              <a:rPr>
                <a:cs typeface="Arial"/>
              </a:rPr>
              <a:t>How do Humans and animals think and</a:t>
            </a:r>
            <a:r>
              <a:rPr spc="-125">
                <a:cs typeface="Arial"/>
              </a:rPr>
              <a:t> </a:t>
            </a:r>
            <a:r>
              <a:rPr>
                <a:cs typeface="Arial"/>
              </a:rPr>
              <a:t>act?</a:t>
            </a:r>
          </a:p>
          <a:p>
            <a:pPr>
              <a:lnSpc>
                <a:spcPct val="100000"/>
              </a:lnSpc>
              <a:spcBef>
                <a:spcPts val="40"/>
              </a:spcBef>
            </a:pPr>
            <a:endParaRPr>
              <a:cs typeface="Times New Roman"/>
            </a:endParaRPr>
          </a:p>
          <a:p>
            <a:pPr marL="355600" indent="-342900">
              <a:lnSpc>
                <a:spcPct val="100000"/>
              </a:lnSpc>
              <a:buFont typeface="Arial"/>
              <a:buChar char="•"/>
              <a:tabLst>
                <a:tab pos="354965" algn="l"/>
                <a:tab pos="355600" algn="l"/>
              </a:tabLst>
            </a:pPr>
            <a:r>
              <a:rPr b="1">
                <a:cs typeface="Arial"/>
              </a:rPr>
              <a:t>Computer</a:t>
            </a:r>
            <a:r>
              <a:rPr b="1" spc="-40">
                <a:cs typeface="Arial"/>
              </a:rPr>
              <a:t> </a:t>
            </a:r>
            <a:r>
              <a:rPr b="1">
                <a:cs typeface="Arial"/>
              </a:rPr>
              <a:t>engineering</a:t>
            </a:r>
            <a:endParaRPr>
              <a:cs typeface="Arial"/>
            </a:endParaRPr>
          </a:p>
          <a:p>
            <a:pPr marL="927100">
              <a:lnSpc>
                <a:spcPct val="100000"/>
              </a:lnSpc>
            </a:pPr>
            <a:r>
              <a:rPr>
                <a:cs typeface="Arial"/>
              </a:rPr>
              <a:t>How can we build an </a:t>
            </a:r>
            <a:r>
              <a:rPr spc="-5">
                <a:cs typeface="Arial"/>
              </a:rPr>
              <a:t>efficient</a:t>
            </a:r>
            <a:r>
              <a:rPr spc="-85">
                <a:cs typeface="Arial"/>
              </a:rPr>
              <a:t> </a:t>
            </a:r>
            <a:r>
              <a:rPr>
                <a:cs typeface="Arial"/>
              </a:rPr>
              <a:t>computer?</a:t>
            </a:r>
          </a:p>
          <a:p>
            <a:pPr>
              <a:lnSpc>
                <a:spcPct val="100000"/>
              </a:lnSpc>
              <a:spcBef>
                <a:spcPts val="45"/>
              </a:spcBef>
            </a:pPr>
            <a:endParaRPr>
              <a:cs typeface="Times New Roman"/>
            </a:endParaRPr>
          </a:p>
          <a:p>
            <a:pPr marL="927100">
              <a:lnSpc>
                <a:spcPct val="100000"/>
              </a:lnSpc>
            </a:pPr>
            <a:r>
              <a:rPr>
                <a:cs typeface="Arial"/>
              </a:rPr>
              <a:t>Building fast</a:t>
            </a:r>
            <a:r>
              <a:rPr spc="-35">
                <a:cs typeface="Arial"/>
              </a:rPr>
              <a:t> </a:t>
            </a:r>
            <a:r>
              <a:rPr>
                <a:cs typeface="Arial"/>
              </a:rPr>
              <a:t>computers</a:t>
            </a:r>
          </a:p>
          <a:p>
            <a:pPr>
              <a:lnSpc>
                <a:spcPct val="100000"/>
              </a:lnSpc>
              <a:spcBef>
                <a:spcPts val="40"/>
              </a:spcBef>
            </a:pPr>
            <a:endParaRPr>
              <a:cs typeface="Times New Roman"/>
            </a:endParaRPr>
          </a:p>
          <a:p>
            <a:pPr marL="355600" indent="-342900">
              <a:lnSpc>
                <a:spcPct val="100000"/>
              </a:lnSpc>
              <a:spcBef>
                <a:spcPts val="5"/>
              </a:spcBef>
              <a:buFont typeface="Arial"/>
              <a:buChar char="•"/>
              <a:tabLst>
                <a:tab pos="354965" algn="l"/>
                <a:tab pos="355600" algn="l"/>
              </a:tabLst>
            </a:pPr>
            <a:r>
              <a:rPr b="1">
                <a:cs typeface="Arial"/>
              </a:rPr>
              <a:t>Control</a:t>
            </a:r>
            <a:r>
              <a:rPr b="1" spc="-20">
                <a:cs typeface="Arial"/>
              </a:rPr>
              <a:t> </a:t>
            </a:r>
            <a:r>
              <a:rPr b="1">
                <a:cs typeface="Arial"/>
              </a:rPr>
              <a:t>theory</a:t>
            </a:r>
            <a:endParaRPr>
              <a:cs typeface="Arial"/>
            </a:endParaRPr>
          </a:p>
          <a:p>
            <a:pPr marL="927100">
              <a:lnSpc>
                <a:spcPct val="100000"/>
              </a:lnSpc>
            </a:pPr>
            <a:r>
              <a:rPr>
                <a:cs typeface="Arial"/>
              </a:rPr>
              <a:t>How can artifacts operate under their own</a:t>
            </a:r>
            <a:r>
              <a:rPr spc="-175">
                <a:cs typeface="Arial"/>
              </a:rPr>
              <a:t> </a:t>
            </a:r>
            <a:r>
              <a:rPr>
                <a:cs typeface="Arial"/>
              </a:rPr>
              <a:t>control?</a:t>
            </a:r>
          </a:p>
          <a:p>
            <a:pPr>
              <a:lnSpc>
                <a:spcPct val="100000"/>
              </a:lnSpc>
              <a:spcBef>
                <a:spcPts val="40"/>
              </a:spcBef>
            </a:pPr>
            <a:endParaRPr>
              <a:cs typeface="Times New Roman"/>
            </a:endParaRPr>
          </a:p>
          <a:p>
            <a:pPr marL="927100">
              <a:lnSpc>
                <a:spcPct val="100000"/>
              </a:lnSpc>
              <a:spcBef>
                <a:spcPts val="5"/>
              </a:spcBef>
            </a:pPr>
            <a:r>
              <a:rPr>
                <a:cs typeface="Arial"/>
              </a:rPr>
              <a:t>Design systems that maximize an objective function over</a:t>
            </a:r>
            <a:r>
              <a:rPr spc="-160">
                <a:cs typeface="Arial"/>
              </a:rPr>
              <a:t> </a:t>
            </a:r>
            <a:r>
              <a:rPr spc="-5">
                <a:cs typeface="Arial"/>
              </a:rPr>
              <a:t>time</a:t>
            </a:r>
            <a:endParaRPr>
              <a:cs typeface="Arial"/>
            </a:endParaRPr>
          </a:p>
          <a:p>
            <a:pPr>
              <a:lnSpc>
                <a:spcPct val="100000"/>
              </a:lnSpc>
              <a:spcBef>
                <a:spcPts val="40"/>
              </a:spcBef>
            </a:pPr>
            <a:endParaRPr>
              <a:cs typeface="Times New Roman"/>
            </a:endParaRPr>
          </a:p>
          <a:p>
            <a:pPr marL="355600" indent="-342900">
              <a:lnSpc>
                <a:spcPct val="100000"/>
              </a:lnSpc>
              <a:buFont typeface="Arial"/>
              <a:buChar char="•"/>
              <a:tabLst>
                <a:tab pos="354965" algn="l"/>
                <a:tab pos="355600" algn="l"/>
              </a:tabLst>
            </a:pPr>
            <a:r>
              <a:rPr b="1">
                <a:cs typeface="Arial"/>
              </a:rPr>
              <a:t>Linguistics</a:t>
            </a:r>
            <a:endParaRPr>
              <a:cs typeface="Arial"/>
            </a:endParaRPr>
          </a:p>
          <a:p>
            <a:pPr marL="927100">
              <a:lnSpc>
                <a:spcPct val="100000"/>
              </a:lnSpc>
              <a:spcBef>
                <a:spcPts val="5"/>
              </a:spcBef>
            </a:pPr>
            <a:r>
              <a:rPr>
                <a:cs typeface="Arial"/>
              </a:rPr>
              <a:t>How does the language relate to</a:t>
            </a:r>
            <a:r>
              <a:rPr spc="-120">
                <a:cs typeface="Arial"/>
              </a:rPr>
              <a:t> </a:t>
            </a:r>
            <a:r>
              <a:rPr>
                <a:cs typeface="Arial"/>
              </a:rPr>
              <a:t>thought?</a:t>
            </a:r>
          </a:p>
          <a:p>
            <a:pPr>
              <a:lnSpc>
                <a:spcPct val="100000"/>
              </a:lnSpc>
              <a:spcBef>
                <a:spcPts val="40"/>
              </a:spcBef>
            </a:pPr>
            <a:endParaRPr>
              <a:cs typeface="Times New Roman"/>
            </a:endParaRPr>
          </a:p>
          <a:p>
            <a:pPr marL="927100">
              <a:lnSpc>
                <a:spcPct val="100000"/>
              </a:lnSpc>
            </a:pPr>
            <a:r>
              <a:rPr>
                <a:cs typeface="Arial"/>
              </a:rPr>
              <a:t>knowledge representation,</a:t>
            </a:r>
            <a:r>
              <a:rPr spc="-70">
                <a:cs typeface="Arial"/>
              </a:rPr>
              <a:t> </a:t>
            </a:r>
            <a:r>
              <a:rPr>
                <a:cs typeface="Arial"/>
              </a:rPr>
              <a:t>grammar</a:t>
            </a:r>
          </a:p>
        </p:txBody>
      </p:sp>
      <p:sp>
        <p:nvSpPr>
          <p:cNvPr id="7" name="object 2"/>
          <p:cNvSpPr txBox="1">
            <a:spLocks noGrp="1"/>
          </p:cNvSpPr>
          <p:nvPr>
            <p:ph type="title"/>
          </p:nvPr>
        </p:nvSpPr>
        <p:spPr>
          <a:xfrm>
            <a:off x="307340" y="228600"/>
            <a:ext cx="8379460" cy="629018"/>
          </a:xfrm>
          <a:prstGeom prst="rect">
            <a:avLst/>
          </a:prstGeom>
        </p:spPr>
        <p:txBody>
          <a:bodyPr vert="horz" wrap="square" lIns="0" tIns="13335" rIns="0" bIns="0" rtlCol="0">
            <a:spAutoFit/>
          </a:bodyPr>
          <a:lstStyle/>
          <a:p>
            <a:pPr marL="1489710" marR="5080" indent="-1477645">
              <a:lnSpc>
                <a:spcPct val="100000"/>
              </a:lnSpc>
              <a:spcBef>
                <a:spcPts val="105"/>
              </a:spcBef>
            </a:pPr>
            <a:r>
              <a:rPr sz="4000" b="1">
                <a:latin typeface="+mn-lt"/>
              </a:rPr>
              <a:t>Foundations of</a:t>
            </a:r>
            <a:r>
              <a:rPr sz="4000" b="1" spc="-290">
                <a:latin typeface="+mn-lt"/>
              </a:rPr>
              <a:t> </a:t>
            </a:r>
            <a:r>
              <a:rPr sz="4000" b="1">
                <a:latin typeface="+mn-lt"/>
              </a:rPr>
              <a:t>Artificial  Intelligence</a:t>
            </a:r>
          </a:p>
        </p:txBody>
      </p:sp>
      <p:sp>
        <p:nvSpPr>
          <p:cNvPr id="8" name="Date Placeholder 7"/>
          <p:cNvSpPr>
            <a:spLocks noGrp="1"/>
          </p:cNvSpPr>
          <p:nvPr>
            <p:ph type="dt" sz="half" idx="10"/>
          </p:nvPr>
        </p:nvSpPr>
        <p:spPr/>
        <p:txBody>
          <a:bodyPr/>
          <a:lstStyle/>
          <a:p>
            <a:fld id="{F5DEDD8D-CD87-4BA1-8DC0-863CE91C76D0}" type="datetime1">
              <a:rPr lang="en-US" smtClean="0"/>
              <a:t>9/16/2021</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IN" smtClean="0"/>
              <a:t>23</a:t>
            </a:fld>
            <a:endParaRPr lang="en-IN"/>
          </a:p>
        </p:txBody>
      </p:sp>
    </p:spTree>
    <p:extLst>
      <p:ext uri="{BB962C8B-B14F-4D97-AF65-F5344CB8AC3E}">
        <p14:creationId xmlns:p14="http://schemas.microsoft.com/office/powerpoint/2010/main" val="2571873474"/>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646998" y="228600"/>
            <a:ext cx="4820602" cy="1367682"/>
          </a:xfrm>
          <a:prstGeom prst="rect">
            <a:avLst/>
          </a:prstGeom>
        </p:spPr>
        <p:txBody>
          <a:bodyPr vert="horz" wrap="square" lIns="0" tIns="13335" rIns="0" bIns="0" rtlCol="0">
            <a:spAutoFit/>
          </a:bodyPr>
          <a:lstStyle/>
          <a:p>
            <a:pPr marL="12700">
              <a:lnSpc>
                <a:spcPct val="100000"/>
              </a:lnSpc>
              <a:spcBef>
                <a:spcPts val="105"/>
              </a:spcBef>
            </a:pPr>
            <a:r>
              <a:rPr lang="en-US" b="1">
                <a:latin typeface="+mn-lt"/>
              </a:rPr>
              <a:t>Applications of AI</a:t>
            </a:r>
            <a:br>
              <a:rPr lang="en-US" b="1">
                <a:latin typeface="+mn-lt"/>
              </a:rPr>
            </a:br>
            <a:endParaRPr b="1">
              <a:latin typeface="+mn-lt"/>
            </a:endParaRPr>
          </a:p>
        </p:txBody>
      </p:sp>
      <p:sp>
        <p:nvSpPr>
          <p:cNvPr id="4" name="Date Placeholder 3"/>
          <p:cNvSpPr>
            <a:spLocks noGrp="1"/>
          </p:cNvSpPr>
          <p:nvPr>
            <p:ph type="dt" sz="half" idx="10"/>
          </p:nvPr>
        </p:nvSpPr>
        <p:spPr/>
        <p:txBody>
          <a:bodyPr/>
          <a:lstStyle/>
          <a:p>
            <a:fld id="{CF67DB00-D64E-4DE8-BCD3-94A53B63C488}"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24</a:t>
            </a:fld>
            <a:endParaRPr lang="en-IN"/>
          </a:p>
        </p:txBody>
      </p:sp>
      <p:sp>
        <p:nvSpPr>
          <p:cNvPr id="3" name="object 3"/>
          <p:cNvSpPr txBox="1"/>
          <p:nvPr/>
        </p:nvSpPr>
        <p:spPr>
          <a:xfrm>
            <a:off x="457200" y="1219200"/>
            <a:ext cx="8077200" cy="5791329"/>
          </a:xfrm>
          <a:prstGeom prst="rect">
            <a:avLst/>
          </a:prstGeom>
        </p:spPr>
        <p:txBody>
          <a:bodyPr vert="horz" wrap="square" lIns="0" tIns="12700" rIns="0" bIns="0" rtlCol="0">
            <a:spAutoFit/>
          </a:bodyPr>
          <a:lstStyle/>
          <a:p>
            <a:pPr marL="12700">
              <a:lnSpc>
                <a:spcPct val="100000"/>
              </a:lnSpc>
              <a:spcBef>
                <a:spcPts val="100"/>
              </a:spcBef>
            </a:pPr>
            <a:r>
              <a:rPr sz="2400" b="1" spc="-5">
                <a:cs typeface="Arial"/>
              </a:rPr>
              <a:t>Applications:</a:t>
            </a:r>
            <a:endParaRPr sz="2400">
              <a:cs typeface="Arial"/>
            </a:endParaRPr>
          </a:p>
          <a:p>
            <a:pPr>
              <a:lnSpc>
                <a:spcPct val="100000"/>
              </a:lnSpc>
              <a:spcBef>
                <a:spcPts val="5"/>
              </a:spcBef>
            </a:pPr>
            <a:endParaRPr sz="3000">
              <a:cs typeface="Times New Roman"/>
            </a:endParaRPr>
          </a:p>
          <a:p>
            <a:pPr marL="355600" marR="99695" indent="-343535">
              <a:lnSpc>
                <a:spcPct val="80000"/>
              </a:lnSpc>
              <a:spcBef>
                <a:spcPts val="5"/>
              </a:spcBef>
              <a:buFont typeface="Arial"/>
              <a:buChar char="•"/>
              <a:tabLst>
                <a:tab pos="355600" algn="l"/>
                <a:tab pos="356235" algn="l"/>
              </a:tabLst>
            </a:pPr>
            <a:r>
              <a:rPr sz="2400" b="1" spc="-5">
                <a:solidFill>
                  <a:srgbClr val="FF0000"/>
                </a:solidFill>
                <a:cs typeface="Arial"/>
              </a:rPr>
              <a:t>Deep Blue(chess-playing computer) </a:t>
            </a:r>
            <a:r>
              <a:rPr sz="2400" spc="-5">
                <a:cs typeface="Arial"/>
              </a:rPr>
              <a:t>defeated </a:t>
            </a:r>
            <a:r>
              <a:rPr sz="2400">
                <a:cs typeface="Arial"/>
              </a:rPr>
              <a:t>the  </a:t>
            </a:r>
            <a:r>
              <a:rPr sz="2400" spc="-5">
                <a:cs typeface="Arial"/>
              </a:rPr>
              <a:t>world chess champion </a:t>
            </a:r>
            <a:r>
              <a:rPr sz="2400">
                <a:cs typeface="Arial"/>
              </a:rPr>
              <a:t>Garry </a:t>
            </a:r>
            <a:r>
              <a:rPr sz="2400" spc="-5">
                <a:cs typeface="Arial"/>
              </a:rPr>
              <a:t>Kasparov in</a:t>
            </a:r>
            <a:r>
              <a:rPr sz="2400" spc="55">
                <a:cs typeface="Arial"/>
              </a:rPr>
              <a:t> </a:t>
            </a:r>
            <a:r>
              <a:rPr sz="2400" spc="-5">
                <a:cs typeface="Arial"/>
              </a:rPr>
              <a:t>1997</a:t>
            </a:r>
            <a:endParaRPr sz="2400">
              <a:cs typeface="Arial"/>
            </a:endParaRPr>
          </a:p>
          <a:p>
            <a:pPr marL="355600" marR="5080" indent="-343535">
              <a:lnSpc>
                <a:spcPts val="2310"/>
              </a:lnSpc>
              <a:spcBef>
                <a:spcPts val="5"/>
              </a:spcBef>
              <a:buChar char="•"/>
              <a:tabLst>
                <a:tab pos="355600" algn="l"/>
                <a:tab pos="356235" algn="l"/>
              </a:tabLst>
            </a:pPr>
            <a:r>
              <a:rPr sz="2400" spc="-5">
                <a:cs typeface="Arial"/>
              </a:rPr>
              <a:t>During </a:t>
            </a:r>
            <a:r>
              <a:rPr sz="2400">
                <a:cs typeface="Arial"/>
              </a:rPr>
              <a:t>the </a:t>
            </a:r>
            <a:r>
              <a:rPr sz="2400" spc="-5">
                <a:cs typeface="Arial"/>
              </a:rPr>
              <a:t>1991 </a:t>
            </a:r>
            <a:r>
              <a:rPr sz="2400">
                <a:cs typeface="Arial"/>
              </a:rPr>
              <a:t>Gulf </a:t>
            </a:r>
            <a:r>
              <a:rPr sz="2400" spc="-55">
                <a:cs typeface="Arial"/>
              </a:rPr>
              <a:t>War, </a:t>
            </a:r>
            <a:r>
              <a:rPr sz="2400" spc="-5">
                <a:cs typeface="Arial"/>
              </a:rPr>
              <a:t>US </a:t>
            </a:r>
            <a:r>
              <a:rPr sz="2400">
                <a:cs typeface="Arial"/>
              </a:rPr>
              <a:t>forces </a:t>
            </a:r>
            <a:r>
              <a:rPr sz="2400" spc="-5">
                <a:cs typeface="Arial"/>
              </a:rPr>
              <a:t>deployed an </a:t>
            </a:r>
            <a:r>
              <a:rPr sz="2400" b="1" spc="-5">
                <a:solidFill>
                  <a:srgbClr val="FF0000"/>
                </a:solidFill>
                <a:cs typeface="Arial"/>
              </a:rPr>
              <a:t>AI  </a:t>
            </a:r>
            <a:r>
              <a:rPr sz="2400" b="1">
                <a:solidFill>
                  <a:srgbClr val="FF0000"/>
                </a:solidFill>
                <a:cs typeface="Arial"/>
              </a:rPr>
              <a:t>logistics </a:t>
            </a:r>
            <a:r>
              <a:rPr sz="2400" b="1" spc="-5">
                <a:solidFill>
                  <a:srgbClr val="FF0000"/>
                </a:solidFill>
                <a:cs typeface="Arial"/>
              </a:rPr>
              <a:t>planning and scheduling program </a:t>
            </a:r>
            <a:r>
              <a:rPr sz="2400">
                <a:cs typeface="Arial"/>
              </a:rPr>
              <a:t>that  </a:t>
            </a:r>
            <a:r>
              <a:rPr sz="2400" spc="-5">
                <a:cs typeface="Arial"/>
              </a:rPr>
              <a:t>involved up </a:t>
            </a:r>
            <a:r>
              <a:rPr sz="2400">
                <a:cs typeface="Arial"/>
              </a:rPr>
              <a:t>to </a:t>
            </a:r>
            <a:r>
              <a:rPr sz="2400" spc="-5">
                <a:cs typeface="Arial"/>
              </a:rPr>
              <a:t>50,000 vehicles, cargo, and</a:t>
            </a:r>
            <a:r>
              <a:rPr sz="2400" spc="100">
                <a:cs typeface="Arial"/>
              </a:rPr>
              <a:t> </a:t>
            </a:r>
            <a:r>
              <a:rPr sz="2400" spc="-5">
                <a:cs typeface="Arial"/>
              </a:rPr>
              <a:t>people</a:t>
            </a:r>
            <a:endParaRPr sz="2400">
              <a:cs typeface="Arial"/>
            </a:endParaRPr>
          </a:p>
          <a:p>
            <a:pPr marL="927100" marR="846455">
              <a:lnSpc>
                <a:spcPct val="100000"/>
              </a:lnSpc>
              <a:spcBef>
                <a:spcPts val="5"/>
              </a:spcBef>
            </a:pPr>
            <a:r>
              <a:rPr sz="2400" spc="-5">
                <a:cs typeface="Arial"/>
              </a:rPr>
              <a:t>Planning </a:t>
            </a:r>
            <a:r>
              <a:rPr sz="2400">
                <a:cs typeface="Arial"/>
              </a:rPr>
              <a:t>– </a:t>
            </a:r>
            <a:r>
              <a:rPr sz="2400" spc="-5">
                <a:cs typeface="Arial"/>
              </a:rPr>
              <a:t>How </a:t>
            </a:r>
            <a:r>
              <a:rPr sz="2400">
                <a:cs typeface="Arial"/>
              </a:rPr>
              <a:t>to </a:t>
            </a:r>
            <a:r>
              <a:rPr sz="2400" spc="-5">
                <a:cs typeface="Arial"/>
              </a:rPr>
              <a:t>use resources?  Scheduling </a:t>
            </a:r>
            <a:r>
              <a:rPr sz="2400">
                <a:cs typeface="Arial"/>
              </a:rPr>
              <a:t>– </a:t>
            </a:r>
            <a:r>
              <a:rPr sz="2400" spc="-5">
                <a:cs typeface="Arial"/>
              </a:rPr>
              <a:t>When </a:t>
            </a:r>
            <a:r>
              <a:rPr sz="2400">
                <a:cs typeface="Arial"/>
              </a:rPr>
              <a:t>to </a:t>
            </a:r>
            <a:r>
              <a:rPr sz="2400" spc="-5">
                <a:cs typeface="Arial"/>
              </a:rPr>
              <a:t>use </a:t>
            </a:r>
            <a:r>
              <a:rPr sz="2400">
                <a:cs typeface="Arial"/>
              </a:rPr>
              <a:t>the</a:t>
            </a:r>
            <a:r>
              <a:rPr sz="2400" spc="40">
                <a:cs typeface="Arial"/>
              </a:rPr>
              <a:t> </a:t>
            </a:r>
            <a:r>
              <a:rPr sz="2400" spc="-5">
                <a:cs typeface="Arial"/>
              </a:rPr>
              <a:t>resources?</a:t>
            </a:r>
            <a:endParaRPr sz="2400">
              <a:cs typeface="Arial"/>
            </a:endParaRPr>
          </a:p>
          <a:p>
            <a:pPr marL="355600" marR="508634" indent="-343535">
              <a:lnSpc>
                <a:spcPct val="80000"/>
              </a:lnSpc>
              <a:buChar char="•"/>
              <a:tabLst>
                <a:tab pos="355600" algn="l"/>
                <a:tab pos="356235" algn="l"/>
              </a:tabLst>
            </a:pPr>
            <a:r>
              <a:rPr sz="2400" spc="-5">
                <a:cs typeface="Arial"/>
              </a:rPr>
              <a:t>NASA's on-board autonomous planning program  controlled </a:t>
            </a:r>
            <a:r>
              <a:rPr sz="2400">
                <a:cs typeface="Arial"/>
              </a:rPr>
              <a:t>the </a:t>
            </a:r>
            <a:r>
              <a:rPr sz="2400" b="1" spc="-5">
                <a:solidFill>
                  <a:srgbClr val="FF0000"/>
                </a:solidFill>
                <a:cs typeface="Arial"/>
              </a:rPr>
              <a:t>scheduling </a:t>
            </a:r>
            <a:r>
              <a:rPr sz="2400" b="1">
                <a:solidFill>
                  <a:srgbClr val="FF0000"/>
                </a:solidFill>
                <a:cs typeface="Arial"/>
              </a:rPr>
              <a:t>of </a:t>
            </a:r>
            <a:r>
              <a:rPr sz="2400" b="1" spc="-5">
                <a:solidFill>
                  <a:srgbClr val="FF0000"/>
                </a:solidFill>
                <a:cs typeface="Arial"/>
              </a:rPr>
              <a:t>operations for a  spacecraft</a:t>
            </a:r>
            <a:endParaRPr lang="en-US" sz="2400" b="1" spc="-5">
              <a:solidFill>
                <a:srgbClr val="FF0000"/>
              </a:solidFill>
              <a:cs typeface="Arial"/>
            </a:endParaRPr>
          </a:p>
          <a:p>
            <a:pPr marL="12065" marR="508634">
              <a:lnSpc>
                <a:spcPct val="80000"/>
              </a:lnSpc>
              <a:tabLst>
                <a:tab pos="355600" algn="l"/>
                <a:tab pos="356235" algn="l"/>
              </a:tabLst>
            </a:pPr>
            <a:endParaRPr sz="2400">
              <a:cs typeface="Arial"/>
            </a:endParaRPr>
          </a:p>
          <a:p>
            <a:pPr marL="355600" indent="-343535">
              <a:lnSpc>
                <a:spcPct val="100000"/>
              </a:lnSpc>
              <a:buFont typeface="Arial"/>
              <a:buChar char="•"/>
              <a:tabLst>
                <a:tab pos="355600" algn="l"/>
                <a:tab pos="356235" algn="l"/>
              </a:tabLst>
            </a:pPr>
            <a:r>
              <a:rPr sz="2400" b="1">
                <a:solidFill>
                  <a:srgbClr val="FF0000"/>
                </a:solidFill>
                <a:cs typeface="Arial"/>
              </a:rPr>
              <a:t>Google</a:t>
            </a:r>
            <a:r>
              <a:rPr sz="2400" b="1" spc="-25">
                <a:solidFill>
                  <a:srgbClr val="FF0000"/>
                </a:solidFill>
                <a:cs typeface="Arial"/>
              </a:rPr>
              <a:t> </a:t>
            </a:r>
            <a:r>
              <a:rPr sz="2400" b="1">
                <a:solidFill>
                  <a:srgbClr val="FF0000"/>
                </a:solidFill>
                <a:cs typeface="Arial"/>
              </a:rPr>
              <a:t>duplex</a:t>
            </a:r>
            <a:endParaRPr lang="en-US" sz="2400" b="1">
              <a:solidFill>
                <a:srgbClr val="FF0000"/>
              </a:solidFill>
              <a:cs typeface="Arial"/>
            </a:endParaRPr>
          </a:p>
          <a:p>
            <a:pPr marL="355600" indent="-343535">
              <a:buFont typeface="Arial"/>
              <a:buChar char="•"/>
              <a:tabLst>
                <a:tab pos="355600" algn="l"/>
                <a:tab pos="356235" algn="l"/>
              </a:tabLst>
            </a:pPr>
            <a:r>
              <a:rPr lang="en-US" altLang="en-US" sz="2400"/>
              <a:t>The GPS developed in 1957 by Alan Newell and </a:t>
            </a:r>
            <a:r>
              <a:rPr lang="en-US" altLang="en-US" sz="2400" err="1"/>
              <a:t>Hervert</a:t>
            </a:r>
            <a:r>
              <a:rPr lang="en-US" altLang="en-US" sz="2400"/>
              <a:t> Simon, embodied a grandiose vision</a:t>
            </a:r>
          </a:p>
          <a:p>
            <a:pPr marL="355600" indent="-343535">
              <a:lnSpc>
                <a:spcPct val="100000"/>
              </a:lnSpc>
              <a:buFont typeface="Arial"/>
              <a:buChar char="•"/>
              <a:tabLst>
                <a:tab pos="355600" algn="l"/>
                <a:tab pos="356235" algn="l"/>
              </a:tabLst>
            </a:pPr>
            <a:endParaRPr lang="en-US" sz="2400" b="1">
              <a:solidFill>
                <a:srgbClr val="FF0000"/>
              </a:solidFill>
              <a:cs typeface="Arial"/>
            </a:endParaRPr>
          </a:p>
          <a:p>
            <a:pPr marL="355600" indent="-343535">
              <a:lnSpc>
                <a:spcPct val="100000"/>
              </a:lnSpc>
              <a:buFont typeface="Arial"/>
              <a:buChar char="•"/>
              <a:tabLst>
                <a:tab pos="355600" algn="l"/>
                <a:tab pos="356235" algn="l"/>
              </a:tabLst>
            </a:pPr>
            <a:endParaRPr sz="2400">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28600" y="304800"/>
            <a:ext cx="7772400" cy="914400"/>
          </a:xfrm>
        </p:spPr>
        <p:txBody>
          <a:bodyPr/>
          <a:lstStyle/>
          <a:p>
            <a:r>
              <a:rPr lang="en-US" altLang="en-US">
                <a:solidFill>
                  <a:schemeClr val="accent2"/>
                </a:solidFill>
              </a:rPr>
              <a:t>Future Perspective</a:t>
            </a:r>
          </a:p>
        </p:txBody>
      </p:sp>
      <p:sp>
        <p:nvSpPr>
          <p:cNvPr id="11267" name="Rectangle 3"/>
          <p:cNvSpPr>
            <a:spLocks noGrp="1" noChangeArrowheads="1"/>
          </p:cNvSpPr>
          <p:nvPr>
            <p:ph idx="1"/>
          </p:nvPr>
        </p:nvSpPr>
        <p:spPr>
          <a:xfrm>
            <a:off x="228600" y="1143000"/>
            <a:ext cx="8001000" cy="5539978"/>
          </a:xfrm>
        </p:spPr>
        <p:txBody>
          <a:bodyPr/>
          <a:lstStyle/>
          <a:p>
            <a:pPr marL="457200" indent="-457200">
              <a:buAutoNum type="arabicParenBoth"/>
            </a:pPr>
            <a:r>
              <a:rPr lang="en-US" altLang="en-US" sz="2000"/>
              <a:t>Reducing the time and cost of development is a big plan for AI.</a:t>
            </a:r>
          </a:p>
          <a:p>
            <a:pPr marL="457200" indent="-457200">
              <a:buAutoNum type="arabicParenBoth"/>
            </a:pPr>
            <a:r>
              <a:rPr lang="en-US" altLang="en-US" sz="2000"/>
              <a:t>To develop applications towards strong AI.</a:t>
            </a:r>
          </a:p>
          <a:p>
            <a:r>
              <a:rPr lang="en-US" altLang="en-US" sz="2000"/>
              <a:t>(3) Allowing students to work collaboratively is another plan from Researchers.</a:t>
            </a:r>
          </a:p>
          <a:p>
            <a:endParaRPr lang="en-US" altLang="en-US" sz="2000"/>
          </a:p>
          <a:p>
            <a:r>
              <a:rPr lang="en-US" altLang="en-US" sz="2000" b="1"/>
              <a:t>Perfect rationality:</a:t>
            </a:r>
            <a:r>
              <a:rPr lang="en-US" altLang="en-US" sz="2000"/>
              <a:t> the classical notion of rationality in decision theory.</a:t>
            </a:r>
          </a:p>
          <a:p>
            <a:r>
              <a:rPr lang="en-US" altLang="en-US" sz="2000" b="1"/>
              <a:t>Bounded optimality:</a:t>
            </a:r>
            <a:r>
              <a:rPr lang="en-US" altLang="en-US" sz="2000"/>
              <a:t> A bounded optimal agent behaves as well as possible given its computational resources.</a:t>
            </a:r>
          </a:p>
          <a:p>
            <a:r>
              <a:rPr lang="en-US" altLang="en-US" sz="2000" b="1"/>
              <a:t>Game theory</a:t>
            </a:r>
            <a:r>
              <a:rPr lang="en-US" altLang="en-US" sz="2000"/>
              <a:t> studies decision problems in which the utility of a given action depends not only on chancing events in the environment but also on the actions of other agents. </a:t>
            </a:r>
          </a:p>
        </p:txBody>
      </p:sp>
    </p:spTree>
    <p:extLst>
      <p:ext uri="{BB962C8B-B14F-4D97-AF65-F5344CB8AC3E}">
        <p14:creationId xmlns:p14="http://schemas.microsoft.com/office/powerpoint/2010/main" val="2120874759"/>
      </p:ext>
    </p:extLst>
  </p:cSld>
  <p:clrMapOvr>
    <a:overrideClrMapping bg1="lt1" tx1="dk1" bg2="lt2" tx2="dk2" accent1="accent1" accent2="accent2" accent3="accent3" accent4="accent4" accent5="accent5" accent6="accent6" hlink="hlink" folHlink="folHlink"/>
  </p:clrMapOvr>
  <p:transition advTm="50304"/>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 calcmode="lin" valueType="num">
                                      <p:cBhvr additive="base">
                                        <p:cTn id="13" dur="500" fill="hold"/>
                                        <p:tgtEl>
                                          <p:spTgt spid="112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26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 calcmode="lin" valueType="num">
                                      <p:cBhvr additive="base">
                                        <p:cTn id="19" dur="500" fill="hold"/>
                                        <p:tgtEl>
                                          <p:spTgt spid="112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26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267">
                                            <p:txEl>
                                              <p:pRg st="4" end="4"/>
                                            </p:txEl>
                                          </p:spTgt>
                                        </p:tgtEl>
                                        <p:attrNameLst>
                                          <p:attrName>style.visibility</p:attrName>
                                        </p:attrNameLst>
                                      </p:cBhvr>
                                      <p:to>
                                        <p:strVal val="visible"/>
                                      </p:to>
                                    </p:set>
                                    <p:anim calcmode="lin" valueType="num">
                                      <p:cBhvr additive="base">
                                        <p:cTn id="25" dur="500" fill="hold"/>
                                        <p:tgtEl>
                                          <p:spTgt spid="1126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26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267">
                                            <p:txEl>
                                              <p:pRg st="5" end="5"/>
                                            </p:txEl>
                                          </p:spTgt>
                                        </p:tgtEl>
                                        <p:attrNameLst>
                                          <p:attrName>style.visibility</p:attrName>
                                        </p:attrNameLst>
                                      </p:cBhvr>
                                      <p:to>
                                        <p:strVal val="visible"/>
                                      </p:to>
                                    </p:set>
                                    <p:anim calcmode="lin" valueType="num">
                                      <p:cBhvr additive="base">
                                        <p:cTn id="31" dur="500" fill="hold"/>
                                        <p:tgtEl>
                                          <p:spTgt spid="11267">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267">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267">
                                            <p:txEl>
                                              <p:pRg st="6" end="6"/>
                                            </p:txEl>
                                          </p:spTgt>
                                        </p:tgtEl>
                                        <p:attrNameLst>
                                          <p:attrName>style.visibility</p:attrName>
                                        </p:attrNameLst>
                                      </p:cBhvr>
                                      <p:to>
                                        <p:strVal val="visible"/>
                                      </p:to>
                                    </p:set>
                                    <p:anim calcmode="lin" valueType="num">
                                      <p:cBhvr additive="base">
                                        <p:cTn id="37" dur="500" fill="hold"/>
                                        <p:tgtEl>
                                          <p:spTgt spid="11267">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267">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181355" y="1007363"/>
            <a:ext cx="1905000" cy="1905000"/>
          </a:xfrm>
          <a:prstGeom prst="rect">
            <a:avLst/>
          </a:prstGeom>
          <a:blipFill>
            <a:blip r:embed="rId4" cstate="print"/>
            <a:stretch>
              <a:fillRect/>
            </a:stretch>
          </a:blipFill>
        </p:spPr>
        <p:txBody>
          <a:bodyPr wrap="square" lIns="0" tIns="0" rIns="0" bIns="0" rtlCol="0"/>
          <a:lstStyle/>
          <a:p>
            <a:endParaRPr/>
          </a:p>
        </p:txBody>
      </p:sp>
      <p:sp>
        <p:nvSpPr>
          <p:cNvPr id="3" name="object 3"/>
          <p:cNvSpPr txBox="1"/>
          <p:nvPr/>
        </p:nvSpPr>
        <p:spPr>
          <a:xfrm>
            <a:off x="2225420" y="1519554"/>
            <a:ext cx="438784" cy="299720"/>
          </a:xfrm>
          <a:prstGeom prst="rect">
            <a:avLst/>
          </a:prstGeom>
        </p:spPr>
        <p:txBody>
          <a:bodyPr vert="horz" wrap="square" lIns="0" tIns="12700" rIns="0" bIns="0" rtlCol="0">
            <a:spAutoFit/>
          </a:bodyPr>
          <a:lstStyle/>
          <a:p>
            <a:pPr marL="12700">
              <a:lnSpc>
                <a:spcPct val="100000"/>
              </a:lnSpc>
              <a:spcBef>
                <a:spcPts val="100"/>
              </a:spcBef>
            </a:pPr>
            <a:r>
              <a:rPr sz="1800" spc="-120">
                <a:latin typeface="Arial"/>
                <a:cs typeface="Arial"/>
              </a:rPr>
              <a:t>T</a:t>
            </a:r>
            <a:r>
              <a:rPr sz="1800" spc="-135">
                <a:latin typeface="Arial"/>
                <a:cs typeface="Arial"/>
              </a:rPr>
              <a:t>A</a:t>
            </a:r>
            <a:r>
              <a:rPr sz="1800">
                <a:latin typeface="Arial"/>
                <a:cs typeface="Arial"/>
              </a:rPr>
              <a:t>Y</a:t>
            </a:r>
          </a:p>
        </p:txBody>
      </p:sp>
      <p:sp>
        <p:nvSpPr>
          <p:cNvPr id="4" name="object 4"/>
          <p:cNvSpPr/>
          <p:nvPr/>
        </p:nvSpPr>
        <p:spPr>
          <a:xfrm>
            <a:off x="180398" y="2983992"/>
            <a:ext cx="1680553" cy="2010155"/>
          </a:xfrm>
          <a:prstGeom prst="rect">
            <a:avLst/>
          </a:prstGeom>
          <a:blipFill>
            <a:blip r:embed="rId5"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600201" y="0"/>
            <a:ext cx="4456872" cy="690574"/>
          </a:xfrm>
          <a:prstGeom prst="rect">
            <a:avLst/>
          </a:prstGeom>
        </p:spPr>
        <p:txBody>
          <a:bodyPr vert="horz" wrap="square" lIns="0" tIns="13335" rIns="0" bIns="0" rtlCol="0">
            <a:spAutoFit/>
          </a:bodyPr>
          <a:lstStyle/>
          <a:p>
            <a:pPr marL="12700">
              <a:lnSpc>
                <a:spcPct val="100000"/>
              </a:lnSpc>
              <a:spcBef>
                <a:spcPts val="105"/>
              </a:spcBef>
            </a:pPr>
            <a:r>
              <a:rPr lang="en-US" b="1">
                <a:latin typeface="+mn-lt"/>
              </a:rPr>
              <a:t>Major Concerns</a:t>
            </a:r>
            <a:endParaRPr b="1">
              <a:latin typeface="+mn-lt"/>
            </a:endParaRPr>
          </a:p>
        </p:txBody>
      </p:sp>
      <p:sp>
        <p:nvSpPr>
          <p:cNvPr id="9" name="Date Placeholder 8"/>
          <p:cNvSpPr>
            <a:spLocks noGrp="1"/>
          </p:cNvSpPr>
          <p:nvPr>
            <p:ph type="dt" sz="half" idx="10"/>
          </p:nvPr>
        </p:nvSpPr>
        <p:spPr/>
        <p:txBody>
          <a:bodyPr/>
          <a:lstStyle/>
          <a:p>
            <a:fld id="{0B2E93DB-5257-4C3C-AE17-CD8F90050DD5}" type="datetime1">
              <a:rPr lang="en-US" smtClean="0"/>
              <a:t>9/16/2021</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IN" smtClean="0"/>
              <a:t>26</a:t>
            </a:fld>
            <a:endParaRPr lang="en-IN"/>
          </a:p>
        </p:txBody>
      </p:sp>
      <p:sp>
        <p:nvSpPr>
          <p:cNvPr id="6" name="object 6"/>
          <p:cNvSpPr/>
          <p:nvPr/>
        </p:nvSpPr>
        <p:spPr>
          <a:xfrm>
            <a:off x="3831335" y="810768"/>
            <a:ext cx="5312663" cy="3659124"/>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307340" y="5671820"/>
            <a:ext cx="5371465" cy="729615"/>
          </a:xfrm>
          <a:prstGeom prst="rect">
            <a:avLst/>
          </a:prstGeom>
        </p:spPr>
        <p:txBody>
          <a:bodyPr vert="horz" wrap="square" lIns="0" tIns="8890" rIns="0" bIns="0" rtlCol="0">
            <a:spAutoFit/>
          </a:bodyPr>
          <a:lstStyle/>
          <a:p>
            <a:pPr marL="12700" marR="5080">
              <a:lnSpc>
                <a:spcPct val="100800"/>
              </a:lnSpc>
              <a:spcBef>
                <a:spcPts val="70"/>
              </a:spcBef>
            </a:pPr>
            <a:r>
              <a:rPr sz="2800" b="1" spc="-40">
                <a:solidFill>
                  <a:srgbClr val="212121"/>
                </a:solidFill>
                <a:cs typeface="Arial"/>
              </a:rPr>
              <a:t>COMPAS </a:t>
            </a:r>
            <a:r>
              <a:rPr sz="1800">
                <a:solidFill>
                  <a:srgbClr val="212121"/>
                </a:solidFill>
                <a:cs typeface="Arial"/>
              </a:rPr>
              <a:t>- </a:t>
            </a:r>
            <a:r>
              <a:rPr sz="1800" spc="-5">
                <a:solidFill>
                  <a:srgbClr val="212121"/>
                </a:solidFill>
                <a:cs typeface="Arial"/>
              </a:rPr>
              <a:t>Correctional </a:t>
            </a:r>
            <a:r>
              <a:rPr sz="1800" spc="-10">
                <a:solidFill>
                  <a:srgbClr val="212121"/>
                </a:solidFill>
                <a:cs typeface="Arial"/>
              </a:rPr>
              <a:t>Offender </a:t>
            </a:r>
            <a:r>
              <a:rPr sz="1800" spc="-5">
                <a:solidFill>
                  <a:srgbClr val="212121"/>
                </a:solidFill>
                <a:cs typeface="Arial"/>
              </a:rPr>
              <a:t>Management  Profiling </a:t>
            </a:r>
            <a:r>
              <a:rPr sz="1800">
                <a:solidFill>
                  <a:srgbClr val="212121"/>
                </a:solidFill>
                <a:cs typeface="Arial"/>
              </a:rPr>
              <a:t>for </a:t>
            </a:r>
            <a:r>
              <a:rPr sz="1800" spc="-5">
                <a:solidFill>
                  <a:srgbClr val="212121"/>
                </a:solidFill>
                <a:cs typeface="Arial"/>
              </a:rPr>
              <a:t>Alternative</a:t>
            </a:r>
            <a:r>
              <a:rPr sz="1800" spc="-85">
                <a:solidFill>
                  <a:srgbClr val="212121"/>
                </a:solidFill>
                <a:cs typeface="Arial"/>
              </a:rPr>
              <a:t> </a:t>
            </a:r>
            <a:r>
              <a:rPr sz="1800" spc="-5">
                <a:solidFill>
                  <a:srgbClr val="212121"/>
                </a:solidFill>
                <a:cs typeface="Arial"/>
              </a:rPr>
              <a:t>Sanctions</a:t>
            </a:r>
            <a:endParaRPr sz="1800">
              <a:cs typeface="Arial"/>
            </a:endParaRPr>
          </a:p>
        </p:txBody>
      </p:sp>
      <p:sp>
        <p:nvSpPr>
          <p:cNvPr id="8" name="object 8"/>
          <p:cNvSpPr/>
          <p:nvPr/>
        </p:nvSpPr>
        <p:spPr>
          <a:xfrm>
            <a:off x="5791200" y="4876800"/>
            <a:ext cx="2933700" cy="1869946"/>
          </a:xfrm>
          <a:prstGeom prst="rect">
            <a:avLst/>
          </a:prstGeom>
          <a:blipFill>
            <a:blip r:embed="rId7" cstate="print"/>
            <a:stretch>
              <a:fillRect/>
            </a:stretch>
          </a:blip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780413" y="483234"/>
            <a:ext cx="2915920" cy="696595"/>
          </a:xfrm>
          <a:prstGeom prst="rect">
            <a:avLst/>
          </a:prstGeom>
        </p:spPr>
        <p:txBody>
          <a:bodyPr vert="horz" wrap="square" lIns="0" tIns="13335" rIns="0" bIns="0" rtlCol="0">
            <a:spAutoFit/>
          </a:bodyPr>
          <a:lstStyle/>
          <a:p>
            <a:pPr marL="12700">
              <a:lnSpc>
                <a:spcPct val="100000"/>
              </a:lnSpc>
              <a:spcBef>
                <a:spcPts val="105"/>
              </a:spcBef>
            </a:pPr>
            <a:r>
              <a:rPr b="1">
                <a:latin typeface="+mn-lt"/>
                <a:cs typeface="Arial"/>
              </a:rPr>
              <a:t>Singularity</a:t>
            </a:r>
          </a:p>
        </p:txBody>
      </p:sp>
      <p:sp>
        <p:nvSpPr>
          <p:cNvPr id="6" name="Date Placeholder 5"/>
          <p:cNvSpPr>
            <a:spLocks noGrp="1"/>
          </p:cNvSpPr>
          <p:nvPr>
            <p:ph type="dt" sz="half" idx="10"/>
          </p:nvPr>
        </p:nvSpPr>
        <p:spPr/>
        <p:txBody>
          <a:bodyPr/>
          <a:lstStyle/>
          <a:p>
            <a:fld id="{3FE1C404-AFB2-4765-BFEF-B938D5E59141}" type="datetime1">
              <a:rPr lang="en-US" smtClean="0"/>
              <a:t>9/16/2021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IN" smtClean="0"/>
              <a:t>27</a:t>
            </a:fld>
            <a:endParaRPr lang="en-IN"/>
          </a:p>
        </p:txBody>
      </p:sp>
      <p:sp>
        <p:nvSpPr>
          <p:cNvPr id="3" name="object 3"/>
          <p:cNvSpPr txBox="1"/>
          <p:nvPr/>
        </p:nvSpPr>
        <p:spPr>
          <a:xfrm>
            <a:off x="361823" y="1295400"/>
            <a:ext cx="4334510" cy="3953005"/>
          </a:xfrm>
          <a:prstGeom prst="rect">
            <a:avLst/>
          </a:prstGeom>
        </p:spPr>
        <p:txBody>
          <a:bodyPr vert="horz" wrap="square" lIns="0" tIns="13335" rIns="0" bIns="0" rtlCol="0">
            <a:spAutoFit/>
          </a:bodyPr>
          <a:lstStyle/>
          <a:p>
            <a:pPr marL="12700" marR="5080">
              <a:lnSpc>
                <a:spcPct val="100000"/>
              </a:lnSpc>
              <a:spcBef>
                <a:spcPts val="105"/>
              </a:spcBef>
            </a:pPr>
            <a:r>
              <a:rPr sz="3200" b="1">
                <a:cs typeface="Arial"/>
              </a:rPr>
              <a:t>Singularity </a:t>
            </a:r>
            <a:r>
              <a:rPr sz="3200">
                <a:cs typeface="Arial"/>
              </a:rPr>
              <a:t>is a  </a:t>
            </a:r>
            <a:r>
              <a:rPr sz="3200" spc="-5">
                <a:cs typeface="Arial"/>
              </a:rPr>
              <a:t>hypothetical </a:t>
            </a:r>
            <a:r>
              <a:rPr sz="3200">
                <a:cs typeface="Arial"/>
              </a:rPr>
              <a:t>future</a:t>
            </a:r>
            <a:r>
              <a:rPr sz="3200" spc="-70">
                <a:cs typeface="Arial"/>
              </a:rPr>
              <a:t> </a:t>
            </a:r>
            <a:r>
              <a:rPr sz="3200" spc="-5">
                <a:cs typeface="Arial"/>
              </a:rPr>
              <a:t>point  </a:t>
            </a:r>
            <a:r>
              <a:rPr sz="3200">
                <a:cs typeface="Arial"/>
              </a:rPr>
              <a:t>in time </a:t>
            </a:r>
            <a:r>
              <a:rPr sz="3200" spc="-5">
                <a:cs typeface="Arial"/>
              </a:rPr>
              <a:t>at which  technological </a:t>
            </a:r>
            <a:r>
              <a:rPr sz="3200">
                <a:cs typeface="Arial"/>
              </a:rPr>
              <a:t>growth  </a:t>
            </a:r>
            <a:r>
              <a:rPr sz="3200" spc="-5">
                <a:cs typeface="Arial"/>
              </a:rPr>
              <a:t>becomes uncontrollable  and </a:t>
            </a:r>
            <a:r>
              <a:rPr sz="3200">
                <a:cs typeface="Arial"/>
              </a:rPr>
              <a:t>irreversible,  resulting in  </a:t>
            </a:r>
            <a:r>
              <a:rPr sz="3200" spc="-5">
                <a:cs typeface="Arial"/>
              </a:rPr>
              <a:t>unfathomable changes  </a:t>
            </a:r>
            <a:r>
              <a:rPr sz="3200">
                <a:cs typeface="Arial"/>
              </a:rPr>
              <a:t>to </a:t>
            </a:r>
            <a:r>
              <a:rPr sz="3200" spc="-5">
                <a:cs typeface="Arial"/>
              </a:rPr>
              <a:t>human</a:t>
            </a:r>
            <a:r>
              <a:rPr sz="3200" spc="-55">
                <a:cs typeface="Arial"/>
              </a:rPr>
              <a:t> </a:t>
            </a:r>
            <a:r>
              <a:rPr sz="3200">
                <a:cs typeface="Arial"/>
              </a:rPr>
              <a:t>civilization</a:t>
            </a:r>
          </a:p>
        </p:txBody>
      </p:sp>
      <p:sp>
        <p:nvSpPr>
          <p:cNvPr id="4" name="object 4"/>
          <p:cNvSpPr/>
          <p:nvPr/>
        </p:nvSpPr>
        <p:spPr>
          <a:xfrm>
            <a:off x="6096000" y="304799"/>
            <a:ext cx="1905000" cy="142985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486400" y="1828800"/>
            <a:ext cx="3482340" cy="4876800"/>
          </a:xfrm>
          <a:prstGeom prst="rect">
            <a:avLst/>
          </a:prstGeom>
          <a:blipFill>
            <a:blip r:embed="rId4" cstate="print"/>
            <a:stretch>
              <a:fillRect/>
            </a:stretch>
          </a:blip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idx="1"/>
          </p:nvPr>
        </p:nvSpPr>
        <p:spPr>
          <a:xfrm>
            <a:off x="468284" y="2895600"/>
            <a:ext cx="7729524" cy="369332"/>
          </a:xfrm>
        </p:spPr>
        <p:txBody>
          <a:bodyPr/>
          <a:lstStyle/>
          <a:p>
            <a:pPr algn="ctr"/>
            <a:r>
              <a:rPr lang="en-US" sz="2400" b="1">
                <a:latin typeface="+mj-lt"/>
              </a:rPr>
              <a:t>AGENTS</a:t>
            </a:r>
          </a:p>
        </p:txBody>
      </p:sp>
      <p:sp>
        <p:nvSpPr>
          <p:cNvPr id="4" name="Date Placeholder 3"/>
          <p:cNvSpPr>
            <a:spLocks noGrp="1"/>
          </p:cNvSpPr>
          <p:nvPr>
            <p:ph type="dt" sz="half" idx="10"/>
          </p:nvPr>
        </p:nvSpPr>
        <p:spPr/>
        <p:txBody>
          <a:bodyPr/>
          <a:lstStyle/>
          <a:p>
            <a:fld id="{726AAD33-0B1B-4E47-A2B8-201666C84E14}"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28</a:t>
            </a:fld>
            <a:endParaRPr lang="en-US"/>
          </a:p>
        </p:txBody>
      </p:sp>
    </p:spTree>
    <p:extLst>
      <p:ext uri="{BB962C8B-B14F-4D97-AF65-F5344CB8AC3E}">
        <p14:creationId xmlns:p14="http://schemas.microsoft.com/office/powerpoint/2010/main" val="3625094029"/>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85240" y="147955"/>
            <a:ext cx="7173518" cy="2031325"/>
          </a:xfrm>
        </p:spPr>
        <p:txBody>
          <a:bodyPr/>
          <a:lstStyle/>
          <a:p>
            <a:r>
              <a:rPr lang="en-US"/>
              <a:t>Agents in Artificial Intelligence</a:t>
            </a:r>
            <a:br>
              <a:rPr lang="en-US"/>
            </a:br>
            <a:endParaRPr lang="en-US"/>
          </a:p>
        </p:txBody>
      </p:sp>
      <p:sp>
        <p:nvSpPr>
          <p:cNvPr id="3" name="Text Placeholder 2"/>
          <p:cNvSpPr>
            <a:spLocks noGrp="1"/>
          </p:cNvSpPr>
          <p:nvPr>
            <p:ph idx="1"/>
          </p:nvPr>
        </p:nvSpPr>
        <p:spPr>
          <a:xfrm>
            <a:off x="707236" y="1817318"/>
            <a:ext cx="7750963" cy="3669081"/>
          </a:xfrm>
        </p:spPr>
        <p:txBody>
          <a:bodyPr/>
          <a:lstStyle/>
          <a:p>
            <a:pPr fontAlgn="base"/>
            <a:r>
              <a:rPr lang="en-US" sz="2000">
                <a:latin typeface="+mn-lt"/>
              </a:rPr>
              <a:t>Artificial intelligence is defined as a study of rational agents. A rational agent could be anything which makes decisions, as a person, firm, machine, or software. It carries out an action with the best outcome after considering past and current percepts(agent’s perceptual inputs at a given instance).</a:t>
            </a:r>
            <a:br>
              <a:rPr lang="en-US" sz="2000">
                <a:latin typeface="+mn-lt"/>
              </a:rPr>
            </a:br>
            <a:r>
              <a:rPr lang="en-US" sz="2000">
                <a:latin typeface="+mn-lt"/>
              </a:rPr>
              <a:t>An AI system is composed of an </a:t>
            </a:r>
            <a:r>
              <a:rPr lang="en-US" sz="2000" b="1">
                <a:latin typeface="+mn-lt"/>
              </a:rPr>
              <a:t>agent and its environment</a:t>
            </a:r>
            <a:r>
              <a:rPr lang="en-US" sz="2000">
                <a:latin typeface="+mn-lt"/>
              </a:rPr>
              <a:t>. The agents act in their environment. The environment may contain other agents. An agent is anything that can be viewed as :</a:t>
            </a:r>
          </a:p>
          <a:p>
            <a:pPr marL="285750" indent="-285750" algn="just" fontAlgn="base">
              <a:buFont typeface="Arial" panose="020B0604020202020204" pitchFamily="34" charset="0"/>
              <a:buChar char="•"/>
            </a:pPr>
            <a:r>
              <a:rPr lang="en-US" sz="2000">
                <a:latin typeface="+mn-lt"/>
              </a:rPr>
              <a:t>perceiving its environment through </a:t>
            </a:r>
            <a:r>
              <a:rPr lang="en-US" sz="2000" b="1">
                <a:latin typeface="+mn-lt"/>
              </a:rPr>
              <a:t>sensors</a:t>
            </a:r>
            <a:r>
              <a:rPr lang="en-US" sz="2000">
                <a:latin typeface="+mn-lt"/>
              </a:rPr>
              <a:t> and</a:t>
            </a:r>
          </a:p>
          <a:p>
            <a:pPr marL="285750" indent="-285750" algn="just" fontAlgn="base">
              <a:buFont typeface="Arial" panose="020B0604020202020204" pitchFamily="34" charset="0"/>
              <a:buChar char="•"/>
            </a:pPr>
            <a:r>
              <a:rPr lang="en-US" sz="2000">
                <a:latin typeface="+mn-lt"/>
              </a:rPr>
              <a:t>acting upon that environment through </a:t>
            </a:r>
            <a:r>
              <a:rPr lang="en-US" sz="2000" b="1">
                <a:latin typeface="+mn-lt"/>
              </a:rPr>
              <a:t>actuators</a:t>
            </a:r>
            <a:endParaRPr lang="en-US" sz="2000">
              <a:latin typeface="+mn-lt"/>
            </a:endParaRPr>
          </a:p>
          <a:p>
            <a:pPr algn="just"/>
            <a:endParaRPr lang="en-US"/>
          </a:p>
        </p:txBody>
      </p:sp>
      <p:sp>
        <p:nvSpPr>
          <p:cNvPr id="4" name="Date Placeholder 3"/>
          <p:cNvSpPr>
            <a:spLocks noGrp="1"/>
          </p:cNvSpPr>
          <p:nvPr>
            <p:ph type="dt" sz="half" idx="10"/>
          </p:nvPr>
        </p:nvSpPr>
        <p:spPr/>
        <p:txBody>
          <a:bodyPr/>
          <a:lstStyle/>
          <a:p>
            <a:fld id="{726AAD33-0B1B-4E47-A2B8-201666C84E14}"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29</a:t>
            </a:fld>
            <a:endParaRPr lang="en-US"/>
          </a:p>
        </p:txBody>
      </p:sp>
    </p:spTree>
    <p:extLst>
      <p:ext uri="{BB962C8B-B14F-4D97-AF65-F5344CB8AC3E}">
        <p14:creationId xmlns:p14="http://schemas.microsoft.com/office/powerpoint/2010/main" val="63806459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ABC515CB-251B-430B-8B36-975003BC8E78}" type="slidenum">
              <a:rPr kumimoji="0" lang="en-US" sz="1400" b="1" i="0" u="none" strike="noStrike" kern="1200" cap="none" spc="0" normalizeH="0" baseline="0" noProof="0" smtClean="0">
                <a:ln>
                  <a:noFill/>
                </a:ln>
                <a:solidFill>
                  <a:prstClr val="white"/>
                </a:solidFill>
                <a:effectLst/>
                <a:uLnTx/>
                <a:uFillTx/>
                <a:latin typeface="Calibri" panose="020F0502020204030204" pitchFamily="34" charset="0"/>
                <a:ea typeface="+mn-ea"/>
                <a:cs typeface="Arial"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3</a:t>
            </a:fld>
            <a:endParaRPr kumimoji="0" lang="en-US" sz="1400" b="1" i="0" u="none" strike="noStrike" kern="1200" cap="none" spc="0" normalizeH="0" baseline="0" noProof="0">
              <a:ln>
                <a:noFill/>
              </a:ln>
              <a:solidFill>
                <a:prstClr val="white"/>
              </a:solidFill>
              <a:effectLst/>
              <a:uLnTx/>
              <a:uFillTx/>
              <a:latin typeface="Calibri" panose="020F0502020204030204" pitchFamily="34" charset="0"/>
              <a:ea typeface="+mn-ea"/>
              <a:cs typeface="Arial" panose="020B0604020202020204" pitchFamily="34" charset="0"/>
            </a:endParaRPr>
          </a:p>
        </p:txBody>
      </p:sp>
      <p:sp>
        <p:nvSpPr>
          <p:cNvPr id="6" name="Text Placeholder 2">
            <a:extLst>
              <a:ext uri="{FF2B5EF4-FFF2-40B4-BE49-F238E27FC236}">
                <a16:creationId xmlns:a16="http://schemas.microsoft.com/office/drawing/2014/main" id="{984A5AD6-43B8-4A9E-9920-1778934667E3}"/>
              </a:ext>
            </a:extLst>
          </p:cNvPr>
          <p:cNvSpPr txBox="1">
            <a:spLocks/>
          </p:cNvSpPr>
          <p:nvPr/>
        </p:nvSpPr>
        <p:spPr bwMode="auto">
          <a:xfrm>
            <a:off x="707238" y="1981200"/>
            <a:ext cx="78271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400" b="1">
                <a:latin typeface="+mj-lt"/>
              </a:rPr>
              <a:t>Introduction to Artificial Intelligence, Definitions, foundation, History and  Applications</a:t>
            </a:r>
          </a:p>
        </p:txBody>
      </p:sp>
    </p:spTree>
    <p:extLst>
      <p:ext uri="{BB962C8B-B14F-4D97-AF65-F5344CB8AC3E}">
        <p14:creationId xmlns:p14="http://schemas.microsoft.com/office/powerpoint/2010/main" val="3041082445"/>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85240" y="147955"/>
            <a:ext cx="7173518" cy="1107996"/>
          </a:xfrm>
        </p:spPr>
        <p:txBody>
          <a:bodyPr/>
          <a:lstStyle/>
          <a:p>
            <a:r>
              <a:rPr lang="en-US" sz="2800">
                <a:latin typeface="+mn-lt"/>
              </a:rPr>
              <a:t>The Structure of Intelligent Agents</a:t>
            </a:r>
            <a:br>
              <a:rPr lang="en-US"/>
            </a:br>
            <a:endParaRPr lang="en-US"/>
          </a:p>
        </p:txBody>
      </p:sp>
      <p:sp>
        <p:nvSpPr>
          <p:cNvPr id="3" name="Text Placeholder 2"/>
          <p:cNvSpPr>
            <a:spLocks noGrp="1"/>
          </p:cNvSpPr>
          <p:nvPr>
            <p:ph idx="1"/>
          </p:nvPr>
        </p:nvSpPr>
        <p:spPr>
          <a:xfrm>
            <a:off x="707237" y="990600"/>
            <a:ext cx="7729524" cy="3247043"/>
          </a:xfrm>
        </p:spPr>
        <p:txBody>
          <a:bodyPr/>
          <a:lstStyle/>
          <a:p>
            <a:r>
              <a:rPr lang="en-US" sz="2800">
                <a:latin typeface="+mn-lt"/>
              </a:rPr>
              <a:t>   Agent’s structure can be viewed as −</a:t>
            </a:r>
          </a:p>
          <a:p>
            <a:pPr marL="457200" indent="-457200">
              <a:buFont typeface="Arial" panose="020B0604020202020204" pitchFamily="34" charset="0"/>
              <a:buChar char="•"/>
            </a:pPr>
            <a:r>
              <a:rPr lang="en-US" sz="2800">
                <a:latin typeface="+mn-lt"/>
              </a:rPr>
              <a:t>Agent = Architecture + Agent Program</a:t>
            </a:r>
          </a:p>
          <a:p>
            <a:pPr marL="457200" indent="-457200">
              <a:buFont typeface="Arial" panose="020B0604020202020204" pitchFamily="34" charset="0"/>
              <a:buChar char="•"/>
            </a:pPr>
            <a:r>
              <a:rPr lang="en-US" sz="2800">
                <a:latin typeface="+mn-lt"/>
              </a:rPr>
              <a:t>Architecture = the machinery that an agent executes on.</a:t>
            </a:r>
          </a:p>
          <a:p>
            <a:pPr marL="457200" indent="-457200">
              <a:buFont typeface="Arial" panose="020B0604020202020204" pitchFamily="34" charset="0"/>
              <a:buChar char="•"/>
            </a:pPr>
            <a:r>
              <a:rPr lang="en-US" sz="2800">
                <a:latin typeface="+mn-lt"/>
              </a:rPr>
              <a:t>Agent Program = an implementation of an agent function.</a:t>
            </a:r>
          </a:p>
          <a:p>
            <a:endParaRPr lang="en-US"/>
          </a:p>
        </p:txBody>
      </p:sp>
      <p:sp>
        <p:nvSpPr>
          <p:cNvPr id="4" name="Date Placeholder 3"/>
          <p:cNvSpPr>
            <a:spLocks noGrp="1"/>
          </p:cNvSpPr>
          <p:nvPr>
            <p:ph type="dt" sz="half" idx="10"/>
          </p:nvPr>
        </p:nvSpPr>
        <p:spPr/>
        <p:txBody>
          <a:bodyPr/>
          <a:lstStyle/>
          <a:p>
            <a:fld id="{726AAD33-0B1B-4E47-A2B8-201666C84E14}"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30</a:t>
            </a:fld>
            <a:endParaRPr lang="en-US"/>
          </a:p>
        </p:txBody>
      </p:sp>
    </p:spTree>
    <p:extLst>
      <p:ext uri="{BB962C8B-B14F-4D97-AF65-F5344CB8AC3E}">
        <p14:creationId xmlns:p14="http://schemas.microsoft.com/office/powerpoint/2010/main" val="2299479462"/>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9528" y="389692"/>
            <a:ext cx="7173518" cy="430887"/>
          </a:xfrm>
        </p:spPr>
        <p:txBody>
          <a:bodyPr/>
          <a:lstStyle/>
          <a:p>
            <a:r>
              <a:rPr lang="en-US" sz="2800">
                <a:latin typeface="+mj-lt"/>
              </a:rPr>
              <a:t>The Structure of Intelligent Agents</a:t>
            </a:r>
          </a:p>
        </p:txBody>
      </p:sp>
      <p:sp>
        <p:nvSpPr>
          <p:cNvPr id="3" name="Text Placeholder 2"/>
          <p:cNvSpPr>
            <a:spLocks noGrp="1"/>
          </p:cNvSpPr>
          <p:nvPr>
            <p:ph idx="1"/>
          </p:nvPr>
        </p:nvSpPr>
        <p:spPr>
          <a:xfrm>
            <a:off x="679528" y="1066800"/>
            <a:ext cx="7729524" cy="3416320"/>
          </a:xfrm>
        </p:spPr>
        <p:txBody>
          <a:bodyPr/>
          <a:lstStyle/>
          <a:p>
            <a:pPr algn="just"/>
            <a:r>
              <a:rPr lang="en-US" sz="2400">
                <a:latin typeface="+mn-lt"/>
              </a:rPr>
              <a:t>To understand the structure of Intelligent Agents, we should be familiar with </a:t>
            </a:r>
            <a:r>
              <a:rPr lang="en-US" sz="2400" i="1">
                <a:latin typeface="+mn-lt"/>
              </a:rPr>
              <a:t>Architecture</a:t>
            </a:r>
            <a:r>
              <a:rPr lang="en-US" sz="2400">
                <a:latin typeface="+mn-lt"/>
              </a:rPr>
              <a:t> and </a:t>
            </a:r>
            <a:r>
              <a:rPr lang="en-US" sz="2400" i="1">
                <a:latin typeface="+mn-lt"/>
              </a:rPr>
              <a:t>Agent Program</a:t>
            </a:r>
            <a:r>
              <a:rPr lang="en-US" sz="2400">
                <a:latin typeface="+mn-lt"/>
              </a:rPr>
              <a:t>. </a:t>
            </a:r>
            <a:r>
              <a:rPr lang="en-US" sz="2400" b="1">
                <a:latin typeface="+mn-lt"/>
              </a:rPr>
              <a:t>Architecture</a:t>
            </a:r>
            <a:r>
              <a:rPr lang="en-US" sz="2400">
                <a:latin typeface="+mn-lt"/>
              </a:rPr>
              <a:t> is the machinery that the agent executes on. It is a device with sensors and actuators, for example : a robotic car, a camera, a PC. </a:t>
            </a:r>
            <a:r>
              <a:rPr lang="en-US" sz="2400" b="1">
                <a:latin typeface="+mn-lt"/>
              </a:rPr>
              <a:t>Agent program</a:t>
            </a:r>
            <a:r>
              <a:rPr lang="en-US" sz="2400">
                <a:latin typeface="+mn-lt"/>
              </a:rPr>
              <a:t> is an implementation of an agent function. An </a:t>
            </a:r>
            <a:r>
              <a:rPr lang="en-US" sz="2400" b="1">
                <a:latin typeface="+mn-lt"/>
              </a:rPr>
              <a:t>agent function</a:t>
            </a:r>
            <a:r>
              <a:rPr lang="en-US" sz="2400">
                <a:latin typeface="+mn-lt"/>
              </a:rPr>
              <a:t> is a map from the percept sequence(history of all that an agent has perceived till date) to an action. </a:t>
            </a:r>
          </a:p>
          <a:p>
            <a:endParaRPr lang="en-US"/>
          </a:p>
          <a:p>
            <a:endParaRPr lang="en-US"/>
          </a:p>
        </p:txBody>
      </p:sp>
      <p:sp>
        <p:nvSpPr>
          <p:cNvPr id="4" name="Date Placeholder 3"/>
          <p:cNvSpPr>
            <a:spLocks noGrp="1"/>
          </p:cNvSpPr>
          <p:nvPr>
            <p:ph type="dt" sz="half" idx="10"/>
          </p:nvPr>
        </p:nvSpPr>
        <p:spPr/>
        <p:txBody>
          <a:bodyPr/>
          <a:lstStyle/>
          <a:p>
            <a:fld id="{726AAD33-0B1B-4E47-A2B8-201666C84E14}"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31</a:t>
            </a:fld>
            <a:endParaRPr lang="en-US"/>
          </a:p>
        </p:txBody>
      </p:sp>
    </p:spTree>
    <p:extLst>
      <p:ext uri="{BB962C8B-B14F-4D97-AF65-F5344CB8AC3E}">
        <p14:creationId xmlns:p14="http://schemas.microsoft.com/office/powerpoint/2010/main" val="4038021133"/>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Agent Terminology</a:t>
            </a:r>
            <a:br>
              <a:rPr lang="en-US"/>
            </a:br>
            <a:endParaRPr lang="en-US"/>
          </a:p>
        </p:txBody>
      </p:sp>
      <p:sp>
        <p:nvSpPr>
          <p:cNvPr id="3" name="Text Placeholder 2"/>
          <p:cNvSpPr>
            <a:spLocks noGrp="1"/>
          </p:cNvSpPr>
          <p:nvPr>
            <p:ph idx="1"/>
          </p:nvPr>
        </p:nvSpPr>
        <p:spPr>
          <a:xfrm>
            <a:off x="707237" y="1817319"/>
            <a:ext cx="7729524" cy="3554819"/>
          </a:xfrm>
        </p:spPr>
        <p:txBody>
          <a:bodyPr/>
          <a:lstStyle/>
          <a:p>
            <a:r>
              <a:rPr lang="en-US" sz="2400" b="1">
                <a:latin typeface="+mn-lt"/>
              </a:rPr>
              <a:t>Performance Measure of Agent</a:t>
            </a:r>
            <a:r>
              <a:rPr lang="en-US" sz="2400">
                <a:latin typeface="+mn-lt"/>
              </a:rPr>
              <a:t> − It is the criteria, which determines how successful an agent is.</a:t>
            </a:r>
          </a:p>
          <a:p>
            <a:r>
              <a:rPr lang="en-US" sz="2400" b="1">
                <a:latin typeface="+mn-lt"/>
              </a:rPr>
              <a:t>Behavior of Agent</a:t>
            </a:r>
            <a:r>
              <a:rPr lang="en-US" sz="2400">
                <a:latin typeface="+mn-lt"/>
              </a:rPr>
              <a:t> − It is the action that agent performs after any given sequence of percepts.</a:t>
            </a:r>
          </a:p>
          <a:p>
            <a:r>
              <a:rPr lang="en-US" sz="2400" b="1">
                <a:latin typeface="+mn-lt"/>
              </a:rPr>
              <a:t>Percept</a:t>
            </a:r>
            <a:r>
              <a:rPr lang="en-US" sz="2400">
                <a:latin typeface="+mn-lt"/>
              </a:rPr>
              <a:t> − It is agent’s perceptual inputs at a given instance.</a:t>
            </a:r>
          </a:p>
          <a:p>
            <a:r>
              <a:rPr lang="en-US" sz="2400" b="1">
                <a:latin typeface="+mn-lt"/>
              </a:rPr>
              <a:t>Percept Sequence</a:t>
            </a:r>
            <a:r>
              <a:rPr lang="en-US" sz="2400">
                <a:latin typeface="+mn-lt"/>
              </a:rPr>
              <a:t> − It is the history of all that an agent has perceived till date.</a:t>
            </a:r>
          </a:p>
          <a:p>
            <a:r>
              <a:rPr lang="en-US" sz="2400" b="1">
                <a:latin typeface="+mn-lt"/>
              </a:rPr>
              <a:t>Agent Function</a:t>
            </a:r>
            <a:r>
              <a:rPr lang="en-US" sz="2400">
                <a:latin typeface="+mn-lt"/>
              </a:rPr>
              <a:t> − It is a map from the precept sequence to an action.</a:t>
            </a:r>
          </a:p>
          <a:p>
            <a:endParaRPr lang="en-US"/>
          </a:p>
        </p:txBody>
      </p:sp>
      <p:sp>
        <p:nvSpPr>
          <p:cNvPr id="4" name="Date Placeholder 3"/>
          <p:cNvSpPr>
            <a:spLocks noGrp="1"/>
          </p:cNvSpPr>
          <p:nvPr>
            <p:ph type="dt" sz="half" idx="10"/>
          </p:nvPr>
        </p:nvSpPr>
        <p:spPr/>
        <p:txBody>
          <a:bodyPr/>
          <a:lstStyle/>
          <a:p>
            <a:fld id="{726AAD33-0B1B-4E47-A2B8-201666C84E14}"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32</a:t>
            </a:fld>
            <a:endParaRPr lang="en-US"/>
          </a:p>
        </p:txBody>
      </p:sp>
    </p:spTree>
    <p:extLst>
      <p:ext uri="{BB962C8B-B14F-4D97-AF65-F5344CB8AC3E}">
        <p14:creationId xmlns:p14="http://schemas.microsoft.com/office/powerpoint/2010/main" val="2197196961"/>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07237" y="228600"/>
            <a:ext cx="7173518" cy="1107996"/>
          </a:xfrm>
        </p:spPr>
        <p:txBody>
          <a:bodyPr/>
          <a:lstStyle/>
          <a:p>
            <a:pPr algn="l"/>
            <a:r>
              <a:rPr lang="en-US" sz="2800" b="1">
                <a:latin typeface="+mj-lt"/>
              </a:rPr>
              <a:t>Rationality</a:t>
            </a:r>
            <a:br>
              <a:rPr lang="en-US"/>
            </a:br>
            <a:endParaRPr lang="en-US"/>
          </a:p>
        </p:txBody>
      </p:sp>
      <p:sp>
        <p:nvSpPr>
          <p:cNvPr id="3" name="Text Placeholder 2"/>
          <p:cNvSpPr>
            <a:spLocks noGrp="1"/>
          </p:cNvSpPr>
          <p:nvPr>
            <p:ph idx="1"/>
          </p:nvPr>
        </p:nvSpPr>
        <p:spPr>
          <a:xfrm>
            <a:off x="707237" y="609600"/>
            <a:ext cx="7729524" cy="6140142"/>
          </a:xfrm>
        </p:spPr>
        <p:txBody>
          <a:bodyPr/>
          <a:lstStyle/>
          <a:p>
            <a:r>
              <a:rPr lang="en-US" sz="1400">
                <a:latin typeface="+mn-lt"/>
              </a:rPr>
              <a:t>Rationality is nothing but status of being reasonable, sensible, and having good sense of judgment.</a:t>
            </a:r>
          </a:p>
          <a:p>
            <a:r>
              <a:rPr lang="en-US" sz="1400">
                <a:latin typeface="+mn-lt"/>
              </a:rPr>
              <a:t>Rationality is concerned with expected actions and results depending upon what the agent has perceived. Performing actions with the aim of obtaining useful information is an important part of rationality.</a:t>
            </a:r>
          </a:p>
          <a:p>
            <a:r>
              <a:rPr lang="en-US" sz="1400" b="1">
                <a:latin typeface="+mn-lt"/>
              </a:rPr>
              <a:t>What is Ideal Rational Agent?</a:t>
            </a:r>
          </a:p>
          <a:p>
            <a:r>
              <a:rPr lang="en-US" sz="1400">
                <a:latin typeface="+mn-lt"/>
              </a:rPr>
              <a:t>An ideal rational agent is the one, which is capable of doing expected actions to maximize its performance measure, on the basis of −</a:t>
            </a:r>
          </a:p>
          <a:p>
            <a:pPr marL="342900" indent="-342900">
              <a:buFont typeface="Arial" panose="020B0604020202020204" pitchFamily="34" charset="0"/>
              <a:buChar char="•"/>
            </a:pPr>
            <a:r>
              <a:rPr lang="en-US" sz="1400">
                <a:latin typeface="+mn-lt"/>
              </a:rPr>
              <a:t>Its percept sequence</a:t>
            </a:r>
          </a:p>
          <a:p>
            <a:pPr marL="342900" indent="-342900">
              <a:buFont typeface="Arial" panose="020B0604020202020204" pitchFamily="34" charset="0"/>
              <a:buChar char="•"/>
            </a:pPr>
            <a:r>
              <a:rPr lang="en-US" sz="1400">
                <a:latin typeface="+mn-lt"/>
              </a:rPr>
              <a:t>Its built-in knowledge base</a:t>
            </a:r>
          </a:p>
          <a:p>
            <a:r>
              <a:rPr lang="en-US" sz="1400">
                <a:latin typeface="+mn-lt"/>
              </a:rPr>
              <a:t>Rationality of an agent depends on the following −</a:t>
            </a:r>
          </a:p>
          <a:p>
            <a:pPr marL="342900" indent="-342900">
              <a:buFont typeface="Arial" panose="020B0604020202020204" pitchFamily="34" charset="0"/>
              <a:buChar char="•"/>
            </a:pPr>
            <a:r>
              <a:rPr lang="en-US" sz="1400">
                <a:latin typeface="+mn-lt"/>
              </a:rPr>
              <a:t>The </a:t>
            </a:r>
            <a:r>
              <a:rPr lang="en-US" sz="1400" b="1">
                <a:latin typeface="+mn-lt"/>
              </a:rPr>
              <a:t>performance measures</a:t>
            </a:r>
            <a:r>
              <a:rPr lang="en-US" sz="1400">
                <a:latin typeface="+mn-lt"/>
              </a:rPr>
              <a:t>, which determine the degree of success.</a:t>
            </a:r>
          </a:p>
          <a:p>
            <a:pPr marL="342900" indent="-342900">
              <a:buFont typeface="Arial" panose="020B0604020202020204" pitchFamily="34" charset="0"/>
              <a:buChar char="•"/>
            </a:pPr>
            <a:r>
              <a:rPr lang="en-US" sz="1400">
                <a:latin typeface="+mn-lt"/>
              </a:rPr>
              <a:t>Agent’s </a:t>
            </a:r>
            <a:r>
              <a:rPr lang="en-US" sz="1400" b="1">
                <a:latin typeface="+mn-lt"/>
              </a:rPr>
              <a:t>Percept Sequence</a:t>
            </a:r>
            <a:r>
              <a:rPr lang="en-US" sz="1400">
                <a:latin typeface="+mn-lt"/>
              </a:rPr>
              <a:t> till now.</a:t>
            </a:r>
          </a:p>
          <a:p>
            <a:pPr marL="342900" indent="-342900">
              <a:buFont typeface="Arial" panose="020B0604020202020204" pitchFamily="34" charset="0"/>
              <a:buChar char="•"/>
            </a:pPr>
            <a:r>
              <a:rPr lang="en-US" sz="1400">
                <a:latin typeface="+mn-lt"/>
              </a:rPr>
              <a:t>The agent’s </a:t>
            </a:r>
            <a:r>
              <a:rPr lang="en-US" sz="1400" b="1">
                <a:latin typeface="+mn-lt"/>
              </a:rPr>
              <a:t>prior knowledge about the environment</a:t>
            </a:r>
            <a:r>
              <a:rPr lang="en-US" sz="1400">
                <a:latin typeface="+mn-lt"/>
              </a:rPr>
              <a:t>.</a:t>
            </a:r>
          </a:p>
          <a:p>
            <a:pPr marL="342900" indent="-342900">
              <a:buFont typeface="Arial" panose="020B0604020202020204" pitchFamily="34" charset="0"/>
              <a:buChar char="•"/>
            </a:pPr>
            <a:r>
              <a:rPr lang="en-US" sz="1400">
                <a:latin typeface="+mn-lt"/>
              </a:rPr>
              <a:t>The </a:t>
            </a:r>
            <a:r>
              <a:rPr lang="en-US" sz="1400" b="1">
                <a:latin typeface="+mn-lt"/>
              </a:rPr>
              <a:t>actions</a:t>
            </a:r>
            <a:r>
              <a:rPr lang="en-US" sz="1400">
                <a:latin typeface="+mn-lt"/>
              </a:rPr>
              <a:t> that the agent can carry out.</a:t>
            </a:r>
          </a:p>
          <a:p>
            <a:r>
              <a:rPr lang="en-US" sz="1400">
                <a:latin typeface="+mn-lt"/>
              </a:rPr>
              <a:t>A rational agent always performs right action, where the right action means the action that causes the agent to be most successful in the given percept sequence. The problem the agent solves is characterized by Performance Measure, Environment, Actuators, and Sensors (PEAS).</a:t>
            </a:r>
          </a:p>
          <a:p>
            <a:endParaRPr lang="en-US" sz="1400"/>
          </a:p>
        </p:txBody>
      </p:sp>
      <p:sp>
        <p:nvSpPr>
          <p:cNvPr id="4" name="Date Placeholder 3"/>
          <p:cNvSpPr>
            <a:spLocks noGrp="1"/>
          </p:cNvSpPr>
          <p:nvPr>
            <p:ph type="dt" sz="half" idx="10"/>
          </p:nvPr>
        </p:nvSpPr>
        <p:spPr/>
        <p:txBody>
          <a:bodyPr/>
          <a:lstStyle/>
          <a:p>
            <a:fld id="{726AAD33-0B1B-4E47-A2B8-201666C84E14}"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33</a:t>
            </a:fld>
            <a:endParaRPr lang="en-US"/>
          </a:p>
        </p:txBody>
      </p:sp>
    </p:spTree>
    <p:extLst>
      <p:ext uri="{BB962C8B-B14F-4D97-AF65-F5344CB8AC3E}">
        <p14:creationId xmlns:p14="http://schemas.microsoft.com/office/powerpoint/2010/main" val="2371734105"/>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85240" y="147955"/>
            <a:ext cx="7173518" cy="677108"/>
          </a:xfrm>
        </p:spPr>
        <p:txBody>
          <a:bodyPr/>
          <a:lstStyle/>
          <a:p>
            <a:r>
              <a:rPr lang="en-US"/>
              <a:t>Examples of Agent:-</a:t>
            </a:r>
          </a:p>
        </p:txBody>
      </p:sp>
      <p:sp>
        <p:nvSpPr>
          <p:cNvPr id="3" name="Text Placeholder 2"/>
          <p:cNvSpPr>
            <a:spLocks noGrp="1"/>
          </p:cNvSpPr>
          <p:nvPr>
            <p:ph idx="1"/>
          </p:nvPr>
        </p:nvSpPr>
        <p:spPr>
          <a:xfrm>
            <a:off x="707237" y="825063"/>
            <a:ext cx="7729524" cy="2431435"/>
          </a:xfrm>
        </p:spPr>
        <p:txBody>
          <a:bodyPr/>
          <a:lstStyle/>
          <a:p>
            <a:r>
              <a:rPr lang="en-US" sz="1600">
                <a:latin typeface="+mn-lt"/>
              </a:rPr>
              <a:t>An </a:t>
            </a:r>
            <a:r>
              <a:rPr lang="en-US" sz="1600" b="1">
                <a:latin typeface="+mn-lt"/>
              </a:rPr>
              <a:t>agent</a:t>
            </a:r>
            <a:r>
              <a:rPr lang="en-US" sz="1600">
                <a:latin typeface="+mn-lt"/>
              </a:rPr>
              <a:t> is anything that can perceive its environment through </a:t>
            </a:r>
            <a:r>
              <a:rPr lang="en-US" sz="1600" b="1">
                <a:latin typeface="+mn-lt"/>
              </a:rPr>
              <a:t>sensors</a:t>
            </a:r>
            <a:r>
              <a:rPr lang="en-US" sz="1600">
                <a:latin typeface="+mn-lt"/>
              </a:rPr>
              <a:t> and acts upon that environment through </a:t>
            </a:r>
            <a:r>
              <a:rPr lang="en-US" sz="1600" b="1">
                <a:latin typeface="+mn-lt"/>
              </a:rPr>
              <a:t>effectors.</a:t>
            </a:r>
          </a:p>
          <a:p>
            <a:pPr marL="285750" indent="-285750">
              <a:buFont typeface="Arial" panose="020B0604020202020204" pitchFamily="34" charset="0"/>
              <a:buChar char="•"/>
            </a:pPr>
            <a:r>
              <a:rPr lang="en-US" sz="1600">
                <a:latin typeface="+mn-lt"/>
              </a:rPr>
              <a:t>A </a:t>
            </a:r>
            <a:r>
              <a:rPr lang="en-US" sz="1600" b="1">
                <a:latin typeface="+mn-lt"/>
              </a:rPr>
              <a:t>human agent</a:t>
            </a:r>
            <a:r>
              <a:rPr lang="en-US" sz="1600">
                <a:latin typeface="+mn-lt"/>
              </a:rPr>
              <a:t> has sensory organs such as eyes, ears, nose, tongue and skin parallel to the sensors, and other organs such as hands, legs, mouth, for effectors.</a:t>
            </a:r>
          </a:p>
          <a:p>
            <a:pPr marL="285750" indent="-285750">
              <a:buFont typeface="Arial" panose="020B0604020202020204" pitchFamily="34" charset="0"/>
              <a:buChar char="•"/>
            </a:pPr>
            <a:r>
              <a:rPr lang="en-US" sz="1600">
                <a:latin typeface="+mn-lt"/>
              </a:rPr>
              <a:t>A </a:t>
            </a:r>
            <a:r>
              <a:rPr lang="en-US" sz="1600" b="1">
                <a:latin typeface="+mn-lt"/>
              </a:rPr>
              <a:t>robotic agent</a:t>
            </a:r>
            <a:r>
              <a:rPr lang="en-US" sz="1600">
                <a:latin typeface="+mn-lt"/>
              </a:rPr>
              <a:t> replaces cameras and infrared range finders for the sensors, and various motors and actuators for effectors.</a:t>
            </a:r>
          </a:p>
          <a:p>
            <a:pPr marL="285750" indent="-285750">
              <a:buFont typeface="Arial" panose="020B0604020202020204" pitchFamily="34" charset="0"/>
              <a:buChar char="•"/>
            </a:pPr>
            <a:r>
              <a:rPr lang="en-US" sz="1600">
                <a:latin typeface="+mn-lt"/>
              </a:rPr>
              <a:t>A </a:t>
            </a:r>
            <a:r>
              <a:rPr lang="en-US" sz="1600" b="1">
                <a:latin typeface="+mn-lt"/>
              </a:rPr>
              <a:t>software agent</a:t>
            </a:r>
            <a:r>
              <a:rPr lang="en-US" sz="1600">
                <a:latin typeface="+mn-lt"/>
              </a:rPr>
              <a:t> has encoded bit strings as its programs and actions.</a:t>
            </a:r>
          </a:p>
          <a:p>
            <a:pPr marL="285750" indent="-285750">
              <a:buFont typeface="Arial" panose="020B0604020202020204" pitchFamily="34" charset="0"/>
              <a:buChar char="•"/>
            </a:pPr>
            <a:endParaRPr lang="en-US" sz="1600">
              <a:latin typeface="+mn-lt"/>
            </a:endParaRP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sp>
        <p:nvSpPr>
          <p:cNvPr id="4" name="Date Placeholder 3"/>
          <p:cNvSpPr>
            <a:spLocks noGrp="1"/>
          </p:cNvSpPr>
          <p:nvPr>
            <p:ph type="dt" sz="half" idx="10"/>
          </p:nvPr>
        </p:nvSpPr>
        <p:spPr/>
        <p:txBody>
          <a:bodyPr/>
          <a:lstStyle/>
          <a:p>
            <a:fld id="{726AAD33-0B1B-4E47-A2B8-201666C84E14}"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34</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099" y="3048000"/>
            <a:ext cx="6781800" cy="2514600"/>
          </a:xfrm>
          <a:prstGeom prst="rect">
            <a:avLst/>
          </a:prstGeom>
        </p:spPr>
      </p:pic>
    </p:spTree>
    <p:extLst>
      <p:ext uri="{BB962C8B-B14F-4D97-AF65-F5344CB8AC3E}">
        <p14:creationId xmlns:p14="http://schemas.microsoft.com/office/powerpoint/2010/main" val="986960558"/>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Types of Agents</a:t>
            </a:r>
            <a:br>
              <a:rPr lang="en-US" b="1"/>
            </a:br>
            <a:endParaRPr lang="en-US"/>
          </a:p>
        </p:txBody>
      </p:sp>
      <p:sp>
        <p:nvSpPr>
          <p:cNvPr id="3" name="Text Placeholder 2"/>
          <p:cNvSpPr>
            <a:spLocks noGrp="1"/>
          </p:cNvSpPr>
          <p:nvPr>
            <p:ph idx="1"/>
          </p:nvPr>
        </p:nvSpPr>
        <p:spPr>
          <a:xfrm>
            <a:off x="642706" y="1145245"/>
            <a:ext cx="7729524" cy="3924151"/>
          </a:xfrm>
        </p:spPr>
        <p:txBody>
          <a:bodyPr/>
          <a:lstStyle/>
          <a:p>
            <a:r>
              <a:rPr lang="en-US" sz="2400"/>
              <a:t>Agents can be grouped into five classes based on their degree of perceived intelligence and capability. All these agents can improve their performance and generate better action over the time. These are given below:</a:t>
            </a:r>
          </a:p>
          <a:p>
            <a:pPr marL="342900" indent="-342900">
              <a:buFont typeface="Arial" panose="020B0604020202020204" pitchFamily="34" charset="0"/>
              <a:buChar char="•"/>
            </a:pPr>
            <a:r>
              <a:rPr lang="en-US" sz="2400">
                <a:latin typeface="+mj-lt"/>
              </a:rPr>
              <a:t>Simple Reflex Agent</a:t>
            </a:r>
          </a:p>
          <a:p>
            <a:pPr marL="342900" indent="-342900">
              <a:buFont typeface="Arial" panose="020B0604020202020204" pitchFamily="34" charset="0"/>
              <a:buChar char="•"/>
            </a:pPr>
            <a:r>
              <a:rPr lang="en-US" sz="2400">
                <a:latin typeface="+mj-lt"/>
              </a:rPr>
              <a:t>Model-based reflex agent</a:t>
            </a:r>
          </a:p>
          <a:p>
            <a:pPr marL="342900" indent="-342900">
              <a:buFont typeface="Arial" panose="020B0604020202020204" pitchFamily="34" charset="0"/>
              <a:buChar char="•"/>
            </a:pPr>
            <a:r>
              <a:rPr lang="en-US" sz="2400">
                <a:latin typeface="+mj-lt"/>
              </a:rPr>
              <a:t>Goal-based agents</a:t>
            </a:r>
          </a:p>
          <a:p>
            <a:pPr marL="342900" indent="-342900">
              <a:buFont typeface="Arial" panose="020B0604020202020204" pitchFamily="34" charset="0"/>
              <a:buChar char="•"/>
            </a:pPr>
            <a:r>
              <a:rPr lang="en-US" sz="2400">
                <a:latin typeface="+mj-lt"/>
              </a:rPr>
              <a:t>Utility-based agent</a:t>
            </a:r>
          </a:p>
          <a:p>
            <a:pPr marL="342900" indent="-342900">
              <a:buFont typeface="Arial" panose="020B0604020202020204" pitchFamily="34" charset="0"/>
              <a:buChar char="•"/>
            </a:pPr>
            <a:r>
              <a:rPr lang="en-US" sz="2400">
                <a:latin typeface="+mj-lt"/>
              </a:rPr>
              <a:t>Learning agent</a:t>
            </a:r>
          </a:p>
          <a:p>
            <a:endParaRPr lang="en-US"/>
          </a:p>
        </p:txBody>
      </p:sp>
      <p:sp>
        <p:nvSpPr>
          <p:cNvPr id="4" name="Date Placeholder 3"/>
          <p:cNvSpPr>
            <a:spLocks noGrp="1"/>
          </p:cNvSpPr>
          <p:nvPr>
            <p:ph type="dt" sz="half" idx="10"/>
          </p:nvPr>
        </p:nvSpPr>
        <p:spPr/>
        <p:txBody>
          <a:bodyPr/>
          <a:lstStyle/>
          <a:p>
            <a:fld id="{726AAD33-0B1B-4E47-A2B8-201666C84E14}"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35</a:t>
            </a:fld>
            <a:endParaRPr lang="en-US"/>
          </a:p>
        </p:txBody>
      </p:sp>
    </p:spTree>
    <p:extLst>
      <p:ext uri="{BB962C8B-B14F-4D97-AF65-F5344CB8AC3E}">
        <p14:creationId xmlns:p14="http://schemas.microsoft.com/office/powerpoint/2010/main" val="1638013556"/>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85240" y="147955"/>
            <a:ext cx="7173518" cy="369332"/>
          </a:xfrm>
        </p:spPr>
        <p:txBody>
          <a:bodyPr/>
          <a:lstStyle/>
          <a:p>
            <a:r>
              <a:rPr lang="en-US" sz="2400" b="1">
                <a:latin typeface="+mn-lt"/>
              </a:rPr>
              <a:t>Simplex Agent</a:t>
            </a:r>
          </a:p>
        </p:txBody>
      </p:sp>
      <p:sp>
        <p:nvSpPr>
          <p:cNvPr id="3" name="Text Placeholder 2"/>
          <p:cNvSpPr>
            <a:spLocks noGrp="1"/>
          </p:cNvSpPr>
          <p:nvPr>
            <p:ph idx="1"/>
          </p:nvPr>
        </p:nvSpPr>
        <p:spPr>
          <a:xfrm>
            <a:off x="707237" y="825063"/>
            <a:ext cx="7729524" cy="5270937"/>
          </a:xfrm>
        </p:spPr>
        <p:txBody>
          <a:bodyPr/>
          <a:lstStyle/>
          <a:p>
            <a:pPr marL="342900" indent="-342900">
              <a:buFont typeface="Arial" panose="020B0604020202020204" pitchFamily="34" charset="0"/>
              <a:buChar char="•"/>
            </a:pPr>
            <a:r>
              <a:rPr lang="en-US" sz="2000">
                <a:latin typeface="+mj-lt"/>
              </a:rPr>
              <a:t>The Simple reflex agents are the simplest agents. These agents take decisions on the basis of the current percepts and ignore the rest of the percept history.</a:t>
            </a:r>
          </a:p>
          <a:p>
            <a:pPr marL="342900" indent="-342900">
              <a:buFont typeface="Arial" panose="020B0604020202020204" pitchFamily="34" charset="0"/>
              <a:buChar char="•"/>
            </a:pPr>
            <a:r>
              <a:rPr lang="en-US" sz="2000">
                <a:latin typeface="+mj-lt"/>
              </a:rPr>
              <a:t>These agents only succeed in the fully observable environment.</a:t>
            </a:r>
          </a:p>
          <a:p>
            <a:pPr marL="342900" indent="-342900">
              <a:buFont typeface="Arial" panose="020B0604020202020204" pitchFamily="34" charset="0"/>
              <a:buChar char="•"/>
            </a:pPr>
            <a:r>
              <a:rPr lang="en-US" sz="2000">
                <a:latin typeface="+mj-lt"/>
              </a:rPr>
              <a:t>The Simple reflex agent does not consider any part of percepts history during their decision and action process.</a:t>
            </a:r>
          </a:p>
          <a:p>
            <a:pPr marL="342900" indent="-342900">
              <a:buFont typeface="Arial" panose="020B0604020202020204" pitchFamily="34" charset="0"/>
              <a:buChar char="•"/>
            </a:pPr>
            <a:r>
              <a:rPr lang="en-US" sz="2000">
                <a:latin typeface="+mj-lt"/>
              </a:rPr>
              <a:t>The Simple reflex agent works on Condition-action rule, which means it maps the current state to action. Such as a Room Cleaner agent, it works only if there is dirt in the room.</a:t>
            </a:r>
          </a:p>
          <a:p>
            <a:pPr marL="342900" indent="-342900">
              <a:buFont typeface="Arial" panose="020B0604020202020204" pitchFamily="34" charset="0"/>
              <a:buChar char="•"/>
            </a:pPr>
            <a:r>
              <a:rPr lang="en-US" sz="2000">
                <a:latin typeface="+mj-lt"/>
              </a:rPr>
              <a:t>Problems for the simple reflex agent design approach:</a:t>
            </a:r>
          </a:p>
          <a:p>
            <a:pPr marL="800100" lvl="1" indent="-342900">
              <a:buFont typeface="Arial" panose="020B0604020202020204" pitchFamily="34" charset="0"/>
              <a:buChar char="•"/>
            </a:pPr>
            <a:r>
              <a:rPr lang="en-US" sz="2000">
                <a:latin typeface="+mj-lt"/>
              </a:rPr>
              <a:t>They have very limited intelligence</a:t>
            </a:r>
          </a:p>
          <a:p>
            <a:pPr marL="800100" lvl="1" indent="-342900">
              <a:buFont typeface="Arial" panose="020B0604020202020204" pitchFamily="34" charset="0"/>
              <a:buChar char="•"/>
            </a:pPr>
            <a:r>
              <a:rPr lang="en-US" sz="2000">
                <a:latin typeface="+mj-lt"/>
              </a:rPr>
              <a:t>They do not have knowledge of non-perceptual parts of the current state</a:t>
            </a:r>
          </a:p>
          <a:p>
            <a:pPr marL="800100" lvl="1" indent="-342900">
              <a:buFont typeface="Arial" panose="020B0604020202020204" pitchFamily="34" charset="0"/>
              <a:buChar char="•"/>
            </a:pPr>
            <a:r>
              <a:rPr lang="en-US" sz="2000">
                <a:latin typeface="+mj-lt"/>
              </a:rPr>
              <a:t>Mostly too big to generate and to store.</a:t>
            </a:r>
          </a:p>
          <a:p>
            <a:pPr marL="800100" lvl="1" indent="-342900">
              <a:buFont typeface="Arial" panose="020B0604020202020204" pitchFamily="34" charset="0"/>
              <a:buChar char="•"/>
            </a:pPr>
            <a:r>
              <a:rPr lang="en-US" sz="2000">
                <a:latin typeface="+mj-lt"/>
              </a:rPr>
              <a:t>Not adaptive to changes in the environment.</a:t>
            </a:r>
          </a:p>
          <a:p>
            <a:endParaRPr lang="en-US"/>
          </a:p>
        </p:txBody>
      </p:sp>
      <p:sp>
        <p:nvSpPr>
          <p:cNvPr id="4" name="Date Placeholder 3"/>
          <p:cNvSpPr>
            <a:spLocks noGrp="1"/>
          </p:cNvSpPr>
          <p:nvPr>
            <p:ph type="dt" sz="half" idx="10"/>
          </p:nvPr>
        </p:nvSpPr>
        <p:spPr/>
        <p:txBody>
          <a:bodyPr/>
          <a:lstStyle/>
          <a:p>
            <a:fld id="{726AAD33-0B1B-4E47-A2B8-201666C84E14}"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36</a:t>
            </a:fld>
            <a:endParaRPr lang="en-US"/>
          </a:p>
        </p:txBody>
      </p:sp>
    </p:spTree>
    <p:extLst>
      <p:ext uri="{BB962C8B-B14F-4D97-AF65-F5344CB8AC3E}">
        <p14:creationId xmlns:p14="http://schemas.microsoft.com/office/powerpoint/2010/main" val="1474095597"/>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85240" y="147955"/>
            <a:ext cx="7173518" cy="369332"/>
          </a:xfrm>
        </p:spPr>
        <p:txBody>
          <a:bodyPr/>
          <a:lstStyle/>
          <a:p>
            <a:r>
              <a:rPr lang="en-US" sz="2400" b="1">
                <a:latin typeface="+mn-lt"/>
              </a:rPr>
              <a:t>Simplex Agent</a:t>
            </a:r>
          </a:p>
        </p:txBody>
      </p:sp>
      <p:sp>
        <p:nvSpPr>
          <p:cNvPr id="3" name="Text Placeholder 2"/>
          <p:cNvSpPr>
            <a:spLocks noGrp="1"/>
          </p:cNvSpPr>
          <p:nvPr>
            <p:ph idx="1"/>
          </p:nvPr>
        </p:nvSpPr>
        <p:spPr>
          <a:xfrm>
            <a:off x="707237" y="825062"/>
            <a:ext cx="7729524" cy="5270937"/>
          </a:xfrm>
        </p:spPr>
        <p:txBody>
          <a:bodyPr/>
          <a:lstStyle/>
          <a:p>
            <a:endParaRPr lang="en-US"/>
          </a:p>
        </p:txBody>
      </p:sp>
      <p:sp>
        <p:nvSpPr>
          <p:cNvPr id="4" name="Date Placeholder 3"/>
          <p:cNvSpPr>
            <a:spLocks noGrp="1"/>
          </p:cNvSpPr>
          <p:nvPr>
            <p:ph type="dt" sz="half" idx="10"/>
          </p:nvPr>
        </p:nvSpPr>
        <p:spPr/>
        <p:txBody>
          <a:bodyPr/>
          <a:lstStyle/>
          <a:p>
            <a:fld id="{726AAD33-0B1B-4E47-A2B8-201666C84E14}"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37</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107003"/>
            <a:ext cx="7010400" cy="4988995"/>
          </a:xfrm>
          <a:prstGeom prst="rect">
            <a:avLst/>
          </a:prstGeom>
        </p:spPr>
      </p:pic>
    </p:spTree>
    <p:extLst>
      <p:ext uri="{BB962C8B-B14F-4D97-AF65-F5344CB8AC3E}">
        <p14:creationId xmlns:p14="http://schemas.microsoft.com/office/powerpoint/2010/main" val="1170572062"/>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85240" y="147955"/>
            <a:ext cx="7173518" cy="1354217"/>
          </a:xfrm>
        </p:spPr>
        <p:txBody>
          <a:bodyPr/>
          <a:lstStyle/>
          <a:p>
            <a:r>
              <a:rPr lang="en-US"/>
              <a:t>Model-based reflex agent</a:t>
            </a:r>
            <a:br>
              <a:rPr lang="en-US"/>
            </a:br>
            <a:endParaRPr lang="en-US"/>
          </a:p>
        </p:txBody>
      </p:sp>
      <p:sp>
        <p:nvSpPr>
          <p:cNvPr id="3" name="Text Placeholder 2"/>
          <p:cNvSpPr>
            <a:spLocks noGrp="1"/>
          </p:cNvSpPr>
          <p:nvPr>
            <p:ph idx="1"/>
          </p:nvPr>
        </p:nvSpPr>
        <p:spPr>
          <a:xfrm>
            <a:off x="707237" y="1143000"/>
            <a:ext cx="7729524" cy="4724400"/>
          </a:xfrm>
        </p:spPr>
        <p:txBody>
          <a:bodyPr/>
          <a:lstStyle/>
          <a:p>
            <a:r>
              <a:rPr lang="en-US" sz="2200">
                <a:latin typeface="+mn-lt"/>
              </a:rPr>
              <a:t>The Model-based agent can work in a partially observable environment, and track the situation.</a:t>
            </a:r>
          </a:p>
          <a:p>
            <a:r>
              <a:rPr lang="en-US" sz="2200">
                <a:latin typeface="+mn-lt"/>
              </a:rPr>
              <a:t>A model-based agent has two important factors:</a:t>
            </a:r>
          </a:p>
          <a:p>
            <a:pPr marL="800100" lvl="1" indent="-342900">
              <a:buFont typeface="Arial" panose="020B0604020202020204" pitchFamily="34" charset="0"/>
              <a:buChar char="•"/>
            </a:pPr>
            <a:r>
              <a:rPr lang="en-US" sz="2200" b="1"/>
              <a:t>Model:</a:t>
            </a:r>
            <a:r>
              <a:rPr lang="en-US" sz="2200"/>
              <a:t> It is knowledge about "how things happen in the world," so it is called a Model-based agent.</a:t>
            </a:r>
          </a:p>
          <a:p>
            <a:pPr marL="800100" lvl="1" indent="-342900">
              <a:buFont typeface="Arial" panose="020B0604020202020204" pitchFamily="34" charset="0"/>
              <a:buChar char="•"/>
            </a:pPr>
            <a:r>
              <a:rPr lang="en-US" sz="2200" b="1"/>
              <a:t>Internal State:</a:t>
            </a:r>
            <a:r>
              <a:rPr lang="en-US" sz="2200"/>
              <a:t> It is a representation of the current state based on percept history.</a:t>
            </a:r>
          </a:p>
          <a:p>
            <a:r>
              <a:rPr lang="en-US" sz="2200">
                <a:latin typeface="+mn-lt"/>
              </a:rPr>
              <a:t>These agents have the model, "which is knowledge of the world" and based on the model they perform actions.</a:t>
            </a:r>
          </a:p>
          <a:p>
            <a:r>
              <a:rPr lang="en-US" sz="2200">
                <a:latin typeface="+mn-lt"/>
              </a:rPr>
              <a:t>Updating the agent state requires information about:</a:t>
            </a:r>
          </a:p>
          <a:p>
            <a:pPr marL="800100" lvl="1" indent="-342900">
              <a:buFont typeface="Arial" panose="020B0604020202020204" pitchFamily="34" charset="0"/>
              <a:buChar char="•"/>
            </a:pPr>
            <a:r>
              <a:rPr lang="en-US" sz="2200"/>
              <a:t>How the world evolves</a:t>
            </a:r>
          </a:p>
          <a:p>
            <a:pPr marL="800100" lvl="1" indent="-342900">
              <a:buFont typeface="Arial" panose="020B0604020202020204" pitchFamily="34" charset="0"/>
              <a:buChar char="•"/>
            </a:pPr>
            <a:r>
              <a:rPr lang="en-US" sz="2200"/>
              <a:t>How the agent's action affects the world.</a:t>
            </a:r>
          </a:p>
          <a:p>
            <a:endParaRPr lang="en-US" sz="2200"/>
          </a:p>
        </p:txBody>
      </p:sp>
      <p:sp>
        <p:nvSpPr>
          <p:cNvPr id="4" name="Date Placeholder 3"/>
          <p:cNvSpPr>
            <a:spLocks noGrp="1"/>
          </p:cNvSpPr>
          <p:nvPr>
            <p:ph type="dt" sz="half" idx="10"/>
          </p:nvPr>
        </p:nvSpPr>
        <p:spPr/>
        <p:txBody>
          <a:bodyPr/>
          <a:lstStyle/>
          <a:p>
            <a:fld id="{726AAD33-0B1B-4E47-A2B8-201666C84E14}"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38</a:t>
            </a:fld>
            <a:endParaRPr lang="en-US"/>
          </a:p>
        </p:txBody>
      </p:sp>
    </p:spTree>
    <p:extLst>
      <p:ext uri="{BB962C8B-B14F-4D97-AF65-F5344CB8AC3E}">
        <p14:creationId xmlns:p14="http://schemas.microsoft.com/office/powerpoint/2010/main" val="3882237678"/>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85240" y="147955"/>
            <a:ext cx="7173518" cy="677108"/>
          </a:xfrm>
        </p:spPr>
        <p:txBody>
          <a:bodyPr/>
          <a:lstStyle/>
          <a:p>
            <a:r>
              <a:rPr lang="en-US"/>
              <a:t>Model-based reflex agent</a:t>
            </a:r>
          </a:p>
        </p:txBody>
      </p:sp>
      <p:sp>
        <p:nvSpPr>
          <p:cNvPr id="3" name="Tex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26AAD33-0B1B-4E47-A2B8-201666C84E14}"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39</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240" y="895248"/>
            <a:ext cx="7451521" cy="5353152"/>
          </a:xfrm>
          <a:prstGeom prst="rect">
            <a:avLst/>
          </a:prstGeom>
        </p:spPr>
      </p:pic>
    </p:spTree>
    <p:extLst>
      <p:ext uri="{BB962C8B-B14F-4D97-AF65-F5344CB8AC3E}">
        <p14:creationId xmlns:p14="http://schemas.microsoft.com/office/powerpoint/2010/main" val="127677551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DBDC52B0-AAD1-454A-801E-9D75BAB54D49}"/>
              </a:ext>
            </a:extLst>
          </p:cNvPr>
          <p:cNvSpPr txBox="1">
            <a:spLocks noGrp="1"/>
          </p:cNvSpPr>
          <p:nvPr>
            <p:ph type="title"/>
          </p:nvPr>
        </p:nvSpPr>
        <p:spPr>
          <a:xfrm>
            <a:off x="533400" y="152400"/>
            <a:ext cx="7954313" cy="566822"/>
          </a:xfrm>
          <a:prstGeom prst="rect">
            <a:avLst/>
          </a:prstGeom>
        </p:spPr>
        <p:txBody>
          <a:bodyPr vert="horz" wrap="square" lIns="0" tIns="12700" rIns="0" bIns="0" rtlCol="0">
            <a:spAutoFit/>
          </a:bodyPr>
          <a:lstStyle/>
          <a:p>
            <a:pPr marL="2169795" marR="5080" indent="-1399540">
              <a:lnSpc>
                <a:spcPct val="100000"/>
              </a:lnSpc>
              <a:spcBef>
                <a:spcPts val="100"/>
              </a:spcBef>
            </a:pPr>
            <a:r>
              <a:rPr sz="3600" b="1">
                <a:latin typeface="+mn-lt"/>
              </a:rPr>
              <a:t>Introduction to</a:t>
            </a:r>
            <a:r>
              <a:rPr sz="3600" b="1" spc="-300">
                <a:latin typeface="+mn-lt"/>
              </a:rPr>
              <a:t> </a:t>
            </a:r>
            <a:r>
              <a:rPr sz="3600" b="1">
                <a:latin typeface="+mn-lt"/>
              </a:rPr>
              <a:t>Artificial  Intelligence</a:t>
            </a:r>
          </a:p>
        </p:txBody>
      </p:sp>
      <p:sp>
        <p:nvSpPr>
          <p:cNvPr id="4" name="Slide Number Placeholder 3"/>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ABC515CB-251B-430B-8B36-975003BC8E78}" type="slidenum">
              <a:rPr kumimoji="0" lang="en-US" sz="1400" b="1" i="0" u="none" strike="noStrike" kern="1200" cap="none" spc="0" normalizeH="0" baseline="0" noProof="0" smtClean="0">
                <a:ln>
                  <a:noFill/>
                </a:ln>
                <a:solidFill>
                  <a:prstClr val="white"/>
                </a:solidFill>
                <a:effectLst/>
                <a:uLnTx/>
                <a:uFillTx/>
                <a:latin typeface="Calibri" panose="020F0502020204030204" pitchFamily="34" charset="0"/>
                <a:ea typeface="+mn-ea"/>
                <a:cs typeface="Arial"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400" b="1" i="0" u="none" strike="noStrike" kern="1200" cap="none" spc="0" normalizeH="0" baseline="0" noProof="0">
              <a:ln>
                <a:noFill/>
              </a:ln>
              <a:solidFill>
                <a:prstClr val="white"/>
              </a:solidFill>
              <a:effectLst/>
              <a:uLnTx/>
              <a:uFillTx/>
              <a:latin typeface="Calibri" panose="020F0502020204030204" pitchFamily="34" charset="0"/>
              <a:ea typeface="+mn-ea"/>
              <a:cs typeface="Arial" panose="020B0604020202020204" pitchFamily="34" charset="0"/>
            </a:endParaRPr>
          </a:p>
        </p:txBody>
      </p:sp>
      <p:sp>
        <p:nvSpPr>
          <p:cNvPr id="7" name="object 3">
            <a:extLst>
              <a:ext uri="{FF2B5EF4-FFF2-40B4-BE49-F238E27FC236}">
                <a16:creationId xmlns:a16="http://schemas.microsoft.com/office/drawing/2014/main" id="{A9F69773-79B9-4E6B-AC06-2E78A3C30939}"/>
              </a:ext>
            </a:extLst>
          </p:cNvPr>
          <p:cNvSpPr txBox="1"/>
          <p:nvPr/>
        </p:nvSpPr>
        <p:spPr>
          <a:xfrm>
            <a:off x="215582" y="990600"/>
            <a:ext cx="8712835" cy="3943387"/>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1800" spc="-5">
                <a:cs typeface="Arial"/>
              </a:rPr>
              <a:t>Homo Sapiens </a:t>
            </a:r>
            <a:r>
              <a:rPr sz="1800">
                <a:cs typeface="Arial"/>
              </a:rPr>
              <a:t>: The </a:t>
            </a:r>
            <a:r>
              <a:rPr sz="1800" spc="-5">
                <a:cs typeface="Arial"/>
              </a:rPr>
              <a:t>name is Latin </a:t>
            </a:r>
            <a:r>
              <a:rPr sz="1800">
                <a:cs typeface="Arial"/>
              </a:rPr>
              <a:t>for </a:t>
            </a:r>
            <a:r>
              <a:rPr sz="1800" spc="-5">
                <a:cs typeface="Arial"/>
              </a:rPr>
              <a:t>"</a:t>
            </a:r>
            <a:r>
              <a:rPr sz="1800" i="1" spc="-5">
                <a:cs typeface="Arial"/>
              </a:rPr>
              <a:t>wise</a:t>
            </a:r>
            <a:r>
              <a:rPr sz="1800" i="1" spc="-10">
                <a:cs typeface="Arial"/>
              </a:rPr>
              <a:t> man</a:t>
            </a:r>
            <a:r>
              <a:rPr sz="1800" spc="-10">
                <a:cs typeface="Arial"/>
              </a:rPr>
              <a:t>“</a:t>
            </a:r>
            <a:endParaRPr sz="1800">
              <a:cs typeface="Arial"/>
            </a:endParaRPr>
          </a:p>
          <a:p>
            <a:pPr>
              <a:lnSpc>
                <a:spcPct val="100000"/>
              </a:lnSpc>
              <a:spcBef>
                <a:spcPts val="30"/>
              </a:spcBef>
              <a:buFont typeface="Arial"/>
              <a:buChar char="•"/>
            </a:pPr>
            <a:endParaRPr sz="1850">
              <a:cs typeface="Times New Roman"/>
            </a:endParaRPr>
          </a:p>
          <a:p>
            <a:pPr marL="355600" indent="-342900">
              <a:lnSpc>
                <a:spcPct val="100000"/>
              </a:lnSpc>
              <a:buChar char="•"/>
              <a:tabLst>
                <a:tab pos="354965" algn="l"/>
                <a:tab pos="355600" algn="l"/>
              </a:tabLst>
            </a:pPr>
            <a:r>
              <a:rPr sz="1800" spc="-5">
                <a:cs typeface="Arial"/>
              </a:rPr>
              <a:t>Philosophy of </a:t>
            </a:r>
            <a:r>
              <a:rPr sz="1800">
                <a:cs typeface="Arial"/>
              </a:rPr>
              <a:t>AI - </a:t>
            </a:r>
            <a:r>
              <a:rPr sz="1800" spc="-5">
                <a:cs typeface="Arial"/>
              </a:rPr>
              <a:t>“</a:t>
            </a:r>
            <a:r>
              <a:rPr sz="1800" i="1" spc="-5">
                <a:cs typeface="Arial"/>
              </a:rPr>
              <a:t>Can a </a:t>
            </a:r>
            <a:r>
              <a:rPr sz="1800" i="1" spc="-10">
                <a:cs typeface="Arial"/>
              </a:rPr>
              <a:t>machine </a:t>
            </a:r>
            <a:r>
              <a:rPr sz="1800" i="1" spc="-5">
                <a:cs typeface="Arial"/>
              </a:rPr>
              <a:t>think and behave like </a:t>
            </a:r>
            <a:r>
              <a:rPr sz="1800" i="1" spc="-10">
                <a:cs typeface="Arial"/>
              </a:rPr>
              <a:t>humans</a:t>
            </a:r>
            <a:r>
              <a:rPr sz="1800" i="1" spc="60">
                <a:cs typeface="Arial"/>
              </a:rPr>
              <a:t> </a:t>
            </a:r>
            <a:r>
              <a:rPr sz="1800" i="1" spc="-10">
                <a:cs typeface="Arial"/>
              </a:rPr>
              <a:t>do?”</a:t>
            </a:r>
            <a:endParaRPr sz="1800">
              <a:cs typeface="Arial"/>
            </a:endParaRPr>
          </a:p>
          <a:p>
            <a:pPr>
              <a:lnSpc>
                <a:spcPct val="100000"/>
              </a:lnSpc>
              <a:spcBef>
                <a:spcPts val="5"/>
              </a:spcBef>
              <a:buFont typeface="Arial"/>
              <a:buChar char="•"/>
            </a:pPr>
            <a:endParaRPr sz="2250">
              <a:cs typeface="Times New Roman"/>
            </a:endParaRPr>
          </a:p>
          <a:p>
            <a:pPr marL="355600" marR="5080" indent="-342900" algn="just">
              <a:lnSpc>
                <a:spcPct val="80000"/>
              </a:lnSpc>
              <a:buChar char="•"/>
              <a:tabLst>
                <a:tab pos="355600" algn="l"/>
              </a:tabLst>
            </a:pPr>
            <a:r>
              <a:rPr sz="1800">
                <a:cs typeface="Arial"/>
              </a:rPr>
              <a:t>In </a:t>
            </a:r>
            <a:r>
              <a:rPr sz="1800" spc="-5">
                <a:cs typeface="Arial"/>
              </a:rPr>
              <a:t>Simple </a:t>
            </a:r>
            <a:r>
              <a:rPr sz="1800" spc="-10">
                <a:cs typeface="Arial"/>
              </a:rPr>
              <a:t>Words </a:t>
            </a:r>
            <a:r>
              <a:rPr sz="1800">
                <a:cs typeface="Arial"/>
              </a:rPr>
              <a:t>- </a:t>
            </a:r>
            <a:r>
              <a:rPr sz="1800" i="1" spc="-5">
                <a:cs typeface="Arial"/>
              </a:rPr>
              <a:t>Artificial Intelligence is </a:t>
            </a:r>
            <a:r>
              <a:rPr sz="1800" i="1">
                <a:cs typeface="Arial"/>
              </a:rPr>
              <a:t>a </a:t>
            </a:r>
            <a:r>
              <a:rPr sz="1800" i="1" spc="-5">
                <a:cs typeface="Arial"/>
              </a:rPr>
              <a:t>way of </a:t>
            </a:r>
            <a:r>
              <a:rPr sz="1800" b="1" i="1" spc="-5">
                <a:cs typeface="Arial"/>
              </a:rPr>
              <a:t>making </a:t>
            </a:r>
            <a:r>
              <a:rPr sz="1800" b="1" i="1">
                <a:cs typeface="Arial"/>
              </a:rPr>
              <a:t>a </a:t>
            </a:r>
            <a:r>
              <a:rPr sz="1800" b="1" i="1" spc="-15">
                <a:cs typeface="Arial"/>
              </a:rPr>
              <a:t>computer, </a:t>
            </a:r>
            <a:r>
              <a:rPr sz="1800" b="1" i="1">
                <a:cs typeface="Arial"/>
              </a:rPr>
              <a:t>a  </a:t>
            </a:r>
            <a:r>
              <a:rPr sz="1800" b="1" i="1" spc="-5">
                <a:cs typeface="Arial"/>
              </a:rPr>
              <a:t>computer-controlled robot, or a </a:t>
            </a:r>
            <a:r>
              <a:rPr sz="1800" b="1" i="1">
                <a:cs typeface="Arial"/>
              </a:rPr>
              <a:t>software think </a:t>
            </a:r>
            <a:r>
              <a:rPr sz="1800" b="1" i="1" spc="-5">
                <a:cs typeface="Arial"/>
              </a:rPr>
              <a:t>intelligently</a:t>
            </a:r>
            <a:r>
              <a:rPr sz="1800" i="1" spc="-5">
                <a:cs typeface="Arial"/>
              </a:rPr>
              <a:t>, in the </a:t>
            </a:r>
            <a:r>
              <a:rPr sz="1800" i="1">
                <a:cs typeface="Arial"/>
              </a:rPr>
              <a:t>similar  </a:t>
            </a:r>
            <a:r>
              <a:rPr sz="1800" i="1" spc="-10">
                <a:cs typeface="Arial"/>
              </a:rPr>
              <a:t>manner </a:t>
            </a:r>
            <a:r>
              <a:rPr sz="1800" i="1" spc="-5">
                <a:cs typeface="Arial"/>
              </a:rPr>
              <a:t>the intelligent </a:t>
            </a:r>
            <a:r>
              <a:rPr sz="1800" i="1" spc="-10">
                <a:cs typeface="Arial"/>
              </a:rPr>
              <a:t>humans</a:t>
            </a:r>
            <a:r>
              <a:rPr sz="1800" i="1" spc="90">
                <a:cs typeface="Arial"/>
              </a:rPr>
              <a:t> </a:t>
            </a:r>
            <a:r>
              <a:rPr sz="1800" i="1" spc="-5">
                <a:cs typeface="Arial"/>
              </a:rPr>
              <a:t>think.</a:t>
            </a:r>
            <a:endParaRPr sz="1800">
              <a:cs typeface="Arial"/>
            </a:endParaRPr>
          </a:p>
          <a:p>
            <a:pPr>
              <a:lnSpc>
                <a:spcPct val="100000"/>
              </a:lnSpc>
              <a:spcBef>
                <a:spcPts val="5"/>
              </a:spcBef>
              <a:buFont typeface="Arial"/>
              <a:buChar char="•"/>
            </a:pPr>
            <a:endParaRPr sz="2250">
              <a:cs typeface="Times New Roman"/>
            </a:endParaRPr>
          </a:p>
          <a:p>
            <a:pPr marL="355600" marR="6350" indent="-342900" algn="just">
              <a:lnSpc>
                <a:spcPct val="80000"/>
              </a:lnSpc>
              <a:buFont typeface="Arial"/>
              <a:buChar char="•"/>
              <a:tabLst>
                <a:tab pos="355600" algn="l"/>
              </a:tabLst>
            </a:pPr>
            <a:r>
              <a:rPr sz="1800" b="1" spc="-5">
                <a:cs typeface="Arial"/>
              </a:rPr>
              <a:t>Artificial </a:t>
            </a:r>
            <a:r>
              <a:rPr sz="1800" b="1">
                <a:cs typeface="Arial"/>
              </a:rPr>
              <a:t>intelligence </a:t>
            </a:r>
            <a:r>
              <a:rPr sz="1800" spc="-10">
                <a:cs typeface="Arial"/>
              </a:rPr>
              <a:t>(</a:t>
            </a:r>
            <a:r>
              <a:rPr sz="1800" b="1" spc="-10">
                <a:cs typeface="Arial"/>
              </a:rPr>
              <a:t>AI</a:t>
            </a:r>
            <a:r>
              <a:rPr sz="1800" spc="-10">
                <a:cs typeface="Arial"/>
              </a:rPr>
              <a:t>) </a:t>
            </a:r>
            <a:r>
              <a:rPr sz="1800" spc="-5">
                <a:cs typeface="Arial"/>
              </a:rPr>
              <a:t>is an area of computer science that emphasizes </a:t>
            </a:r>
            <a:r>
              <a:rPr sz="1800">
                <a:cs typeface="Arial"/>
              </a:rPr>
              <a:t>the  </a:t>
            </a:r>
            <a:r>
              <a:rPr sz="1800" spc="-5">
                <a:cs typeface="Arial"/>
              </a:rPr>
              <a:t>creation of </a:t>
            </a:r>
            <a:r>
              <a:rPr sz="1800" b="1">
                <a:cs typeface="Arial"/>
              </a:rPr>
              <a:t>intelligent </a:t>
            </a:r>
            <a:r>
              <a:rPr sz="1800" spc="-5">
                <a:cs typeface="Arial"/>
              </a:rPr>
              <a:t>machines that </a:t>
            </a:r>
            <a:r>
              <a:rPr sz="1800" spc="-15">
                <a:cs typeface="Arial"/>
              </a:rPr>
              <a:t>work </a:t>
            </a:r>
            <a:r>
              <a:rPr sz="1800" spc="-5">
                <a:cs typeface="Arial"/>
              </a:rPr>
              <a:t>and react like</a:t>
            </a:r>
            <a:r>
              <a:rPr sz="1800" spc="114">
                <a:cs typeface="Arial"/>
              </a:rPr>
              <a:t> </a:t>
            </a:r>
            <a:r>
              <a:rPr sz="1800" spc="-5">
                <a:cs typeface="Arial"/>
              </a:rPr>
              <a:t>humans.</a:t>
            </a:r>
            <a:endParaRPr sz="1800">
              <a:cs typeface="Arial"/>
            </a:endParaRPr>
          </a:p>
          <a:p>
            <a:pPr>
              <a:lnSpc>
                <a:spcPct val="100000"/>
              </a:lnSpc>
              <a:buFont typeface="Arial"/>
              <a:buChar char="•"/>
            </a:pPr>
            <a:endParaRPr sz="2000">
              <a:cs typeface="Times New Roman"/>
            </a:endParaRPr>
          </a:p>
          <a:p>
            <a:pPr>
              <a:lnSpc>
                <a:spcPct val="100000"/>
              </a:lnSpc>
              <a:spcBef>
                <a:spcPts val="25"/>
              </a:spcBef>
              <a:buFont typeface="Arial"/>
              <a:buChar char="•"/>
            </a:pPr>
            <a:endParaRPr sz="2100">
              <a:cs typeface="Times New Roman"/>
            </a:endParaRPr>
          </a:p>
          <a:p>
            <a:pPr marL="355600" marR="6350" indent="-342900" algn="just">
              <a:lnSpc>
                <a:spcPts val="1730"/>
              </a:lnSpc>
              <a:buChar char="•"/>
              <a:tabLst>
                <a:tab pos="355600" algn="l"/>
              </a:tabLst>
            </a:pPr>
            <a:r>
              <a:rPr sz="1800" spc="-5">
                <a:cs typeface="Arial"/>
              </a:rPr>
              <a:t>AI is accomplished </a:t>
            </a:r>
            <a:r>
              <a:rPr sz="1800">
                <a:cs typeface="Arial"/>
              </a:rPr>
              <a:t>by </a:t>
            </a:r>
            <a:r>
              <a:rPr sz="1800" spc="-5">
                <a:cs typeface="Arial"/>
              </a:rPr>
              <a:t>studying </a:t>
            </a:r>
            <a:r>
              <a:rPr sz="1800">
                <a:cs typeface="Arial"/>
              </a:rPr>
              <a:t>how </a:t>
            </a:r>
            <a:r>
              <a:rPr sz="1800" spc="-5">
                <a:cs typeface="Arial"/>
              </a:rPr>
              <a:t>human brain thinks, </a:t>
            </a:r>
            <a:r>
              <a:rPr sz="1800">
                <a:cs typeface="Arial"/>
              </a:rPr>
              <a:t>and how </a:t>
            </a:r>
            <a:r>
              <a:rPr sz="1800" spc="-5">
                <a:cs typeface="Arial"/>
              </a:rPr>
              <a:t>humans learn,  decide, and </a:t>
            </a:r>
            <a:r>
              <a:rPr sz="1800" spc="-10">
                <a:cs typeface="Arial"/>
              </a:rPr>
              <a:t>work while </a:t>
            </a:r>
            <a:r>
              <a:rPr sz="1800" spc="-5">
                <a:cs typeface="Arial"/>
              </a:rPr>
              <a:t>trying </a:t>
            </a:r>
            <a:r>
              <a:rPr sz="1800">
                <a:cs typeface="Arial"/>
              </a:rPr>
              <a:t>to </a:t>
            </a:r>
            <a:r>
              <a:rPr sz="1800" spc="-5">
                <a:cs typeface="Arial"/>
              </a:rPr>
              <a:t>solve a problem, and then using </a:t>
            </a:r>
            <a:r>
              <a:rPr sz="1800">
                <a:cs typeface="Arial"/>
              </a:rPr>
              <a:t>the </a:t>
            </a:r>
            <a:r>
              <a:rPr sz="1800" spc="-5">
                <a:cs typeface="Arial"/>
              </a:rPr>
              <a:t>outcomes of  this study as a basis of developing intelligent </a:t>
            </a:r>
            <a:r>
              <a:rPr sz="1800" spc="-10">
                <a:cs typeface="Arial"/>
              </a:rPr>
              <a:t>software </a:t>
            </a:r>
            <a:r>
              <a:rPr sz="1800" spc="-5">
                <a:cs typeface="Arial"/>
              </a:rPr>
              <a:t>and</a:t>
            </a:r>
            <a:r>
              <a:rPr sz="1800" spc="145">
                <a:cs typeface="Arial"/>
              </a:rPr>
              <a:t> </a:t>
            </a:r>
            <a:r>
              <a:rPr sz="1800" spc="-5">
                <a:cs typeface="Arial"/>
              </a:rPr>
              <a:t>systems.</a:t>
            </a:r>
            <a:endParaRPr sz="1800">
              <a:cs typeface="Arial"/>
            </a:endParaRPr>
          </a:p>
        </p:txBody>
      </p:sp>
    </p:spTree>
    <p:extLst>
      <p:ext uri="{BB962C8B-B14F-4D97-AF65-F5344CB8AC3E}">
        <p14:creationId xmlns:p14="http://schemas.microsoft.com/office/powerpoint/2010/main" val="2419710578"/>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Goal-based agents</a:t>
            </a:r>
            <a:br>
              <a:rPr lang="en-US"/>
            </a:br>
            <a:endParaRPr lang="en-US"/>
          </a:p>
        </p:txBody>
      </p:sp>
      <p:sp>
        <p:nvSpPr>
          <p:cNvPr id="3" name="Text Placeholder 2"/>
          <p:cNvSpPr>
            <a:spLocks noGrp="1"/>
          </p:cNvSpPr>
          <p:nvPr>
            <p:ph idx="1"/>
          </p:nvPr>
        </p:nvSpPr>
        <p:spPr>
          <a:xfrm>
            <a:off x="628650" y="1140066"/>
            <a:ext cx="7981950" cy="4422534"/>
          </a:xfrm>
        </p:spPr>
        <p:txBody>
          <a:bodyPr/>
          <a:lstStyle/>
          <a:p>
            <a:pPr marL="285750" indent="-285750">
              <a:buFont typeface="Arial" panose="020B0604020202020204" pitchFamily="34" charset="0"/>
              <a:buChar char="•"/>
            </a:pPr>
            <a:r>
              <a:rPr lang="en-US" sz="2000">
                <a:latin typeface="+mn-lt"/>
              </a:rPr>
              <a:t>The knowledge of the current state environment is not always sufficient to decide for an agent to what to do.</a:t>
            </a:r>
          </a:p>
          <a:p>
            <a:pPr marL="285750" indent="-285750">
              <a:buFont typeface="Arial" panose="020B0604020202020204" pitchFamily="34" charset="0"/>
              <a:buChar char="•"/>
            </a:pPr>
            <a:r>
              <a:rPr lang="en-US" sz="2000">
                <a:latin typeface="+mn-lt"/>
              </a:rPr>
              <a:t>The agent needs to know its goal which describes desirable situations.</a:t>
            </a:r>
          </a:p>
          <a:p>
            <a:pPr marL="285750" indent="-285750">
              <a:buFont typeface="Arial" panose="020B0604020202020204" pitchFamily="34" charset="0"/>
              <a:buChar char="•"/>
            </a:pPr>
            <a:r>
              <a:rPr lang="en-US" sz="2000">
                <a:latin typeface="+mn-lt"/>
              </a:rPr>
              <a:t>Goal-based agents expand the capabilities of the model-based agent by having the "goal" information.</a:t>
            </a:r>
          </a:p>
          <a:p>
            <a:pPr marL="285750" indent="-285750">
              <a:buFont typeface="Arial" panose="020B0604020202020204" pitchFamily="34" charset="0"/>
              <a:buChar char="•"/>
            </a:pPr>
            <a:r>
              <a:rPr lang="en-US" sz="2000">
                <a:latin typeface="+mn-lt"/>
              </a:rPr>
              <a:t>They choose an action, so that they can achieve the goal.</a:t>
            </a:r>
          </a:p>
          <a:p>
            <a:pPr marL="285750" indent="-285750">
              <a:buFont typeface="Arial" panose="020B0604020202020204" pitchFamily="34" charset="0"/>
              <a:buChar char="•"/>
            </a:pPr>
            <a:r>
              <a:rPr lang="en-US" sz="2000">
                <a:latin typeface="+mn-lt"/>
              </a:rPr>
              <a:t>These agents may have to consider a long sequence of possible actions before deciding whether the goal is achieved or not. Such considerations of different scenario are called searching and planning, which makes an agent proactive.</a:t>
            </a:r>
          </a:p>
          <a:p>
            <a:endParaRPr lang="en-US"/>
          </a:p>
        </p:txBody>
      </p:sp>
      <p:sp>
        <p:nvSpPr>
          <p:cNvPr id="4" name="Date Placeholder 3"/>
          <p:cNvSpPr>
            <a:spLocks noGrp="1"/>
          </p:cNvSpPr>
          <p:nvPr>
            <p:ph type="dt" sz="half" idx="10"/>
          </p:nvPr>
        </p:nvSpPr>
        <p:spPr/>
        <p:txBody>
          <a:bodyPr/>
          <a:lstStyle/>
          <a:p>
            <a:fld id="{726AAD33-0B1B-4E47-A2B8-201666C84E14}"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40</a:t>
            </a:fld>
            <a:endParaRPr lang="en-US"/>
          </a:p>
        </p:txBody>
      </p:sp>
    </p:spTree>
    <p:extLst>
      <p:ext uri="{BB962C8B-B14F-4D97-AF65-F5344CB8AC3E}">
        <p14:creationId xmlns:p14="http://schemas.microsoft.com/office/powerpoint/2010/main" val="2831237571"/>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Goal-based agents</a:t>
            </a:r>
            <a:br>
              <a:rPr lang="en-US"/>
            </a:br>
            <a:endParaRPr lang="en-US"/>
          </a:p>
        </p:txBody>
      </p:sp>
      <p:sp>
        <p:nvSpPr>
          <p:cNvPr id="3" name="Text Placeholder 2"/>
          <p:cNvSpPr>
            <a:spLocks noGrp="1"/>
          </p:cNvSpPr>
          <p:nvPr>
            <p:ph idx="1"/>
          </p:nvPr>
        </p:nvSpPr>
        <p:spPr>
          <a:xfrm>
            <a:off x="707237" y="1817318"/>
            <a:ext cx="7729524" cy="230832"/>
          </a:xfrm>
        </p:spPr>
        <p:txBody>
          <a:bodyPr/>
          <a:lstStyle/>
          <a:p>
            <a:endParaRPr lang="en-US"/>
          </a:p>
        </p:txBody>
      </p:sp>
      <p:sp>
        <p:nvSpPr>
          <p:cNvPr id="4" name="Date Placeholder 3"/>
          <p:cNvSpPr>
            <a:spLocks noGrp="1"/>
          </p:cNvSpPr>
          <p:nvPr>
            <p:ph type="dt" sz="half" idx="10"/>
          </p:nvPr>
        </p:nvSpPr>
        <p:spPr/>
        <p:txBody>
          <a:bodyPr/>
          <a:lstStyle/>
          <a:p>
            <a:fld id="{726AAD33-0B1B-4E47-A2B8-201666C84E14}"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41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752734"/>
            <a:ext cx="7729523" cy="4945423"/>
          </a:xfrm>
          <a:prstGeom prst="rect">
            <a:avLst/>
          </a:prstGeom>
        </p:spPr>
      </p:pic>
    </p:spTree>
    <p:extLst>
      <p:ext uri="{BB962C8B-B14F-4D97-AF65-F5344CB8AC3E}">
        <p14:creationId xmlns:p14="http://schemas.microsoft.com/office/powerpoint/2010/main" val="2700151985"/>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Utility-based agents</a:t>
            </a:r>
            <a:br>
              <a:rPr lang="en-US"/>
            </a:br>
            <a:endParaRPr lang="en-US"/>
          </a:p>
        </p:txBody>
      </p:sp>
      <p:sp>
        <p:nvSpPr>
          <p:cNvPr id="3" name="Text Placeholder 2"/>
          <p:cNvSpPr>
            <a:spLocks noGrp="1"/>
          </p:cNvSpPr>
          <p:nvPr>
            <p:ph idx="1"/>
          </p:nvPr>
        </p:nvSpPr>
        <p:spPr>
          <a:xfrm>
            <a:off x="636048" y="1219200"/>
            <a:ext cx="7729524" cy="4293483"/>
          </a:xfrm>
        </p:spPr>
        <p:txBody>
          <a:bodyPr/>
          <a:lstStyle/>
          <a:p>
            <a:pPr marL="285750" indent="-285750">
              <a:buFont typeface="Arial" panose="020B0604020202020204" pitchFamily="34" charset="0"/>
              <a:buChar char="•"/>
            </a:pPr>
            <a:r>
              <a:rPr lang="en-US" sz="2400">
                <a:latin typeface="+mn-lt"/>
              </a:rPr>
              <a:t>These agents are similar to the goal-based agent but provide an extra component of utility measurement which makes them different by providing a measure of success at a given state.</a:t>
            </a:r>
          </a:p>
          <a:p>
            <a:pPr marL="285750" indent="-285750">
              <a:buFont typeface="Arial" panose="020B0604020202020204" pitchFamily="34" charset="0"/>
              <a:buChar char="•"/>
            </a:pPr>
            <a:r>
              <a:rPr lang="en-US" sz="2400">
                <a:latin typeface="+mn-lt"/>
              </a:rPr>
              <a:t>Utility-based agent act based not only goals but also the best way to achieve the goal.</a:t>
            </a:r>
          </a:p>
          <a:p>
            <a:pPr marL="285750" indent="-285750">
              <a:buFont typeface="Arial" panose="020B0604020202020204" pitchFamily="34" charset="0"/>
              <a:buChar char="•"/>
            </a:pPr>
            <a:r>
              <a:rPr lang="en-US" sz="2400">
                <a:latin typeface="+mn-lt"/>
              </a:rPr>
              <a:t>The Utility-based agent is useful when there are multiple possible alternatives, and an agent has to choose in order to perform the best action.</a:t>
            </a:r>
          </a:p>
          <a:p>
            <a:pPr marL="285750" indent="-285750">
              <a:buFont typeface="Arial" panose="020B0604020202020204" pitchFamily="34" charset="0"/>
              <a:buChar char="•"/>
            </a:pPr>
            <a:r>
              <a:rPr lang="en-US" sz="2400">
                <a:latin typeface="+mn-lt"/>
              </a:rPr>
              <a:t>The utility function maps each state to a real number to check how efficiently each action achieves the goals.</a:t>
            </a:r>
          </a:p>
          <a:p>
            <a:endParaRPr lang="en-US"/>
          </a:p>
        </p:txBody>
      </p:sp>
      <p:sp>
        <p:nvSpPr>
          <p:cNvPr id="4" name="Date Placeholder 3"/>
          <p:cNvSpPr>
            <a:spLocks noGrp="1"/>
          </p:cNvSpPr>
          <p:nvPr>
            <p:ph type="dt" sz="half" idx="10"/>
          </p:nvPr>
        </p:nvSpPr>
        <p:spPr/>
        <p:txBody>
          <a:bodyPr/>
          <a:lstStyle/>
          <a:p>
            <a:fld id="{726AAD33-0B1B-4E47-A2B8-201666C84E14}"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42</a:t>
            </a:fld>
            <a:endParaRPr lang="en-US"/>
          </a:p>
        </p:txBody>
      </p:sp>
    </p:spTree>
    <p:extLst>
      <p:ext uri="{BB962C8B-B14F-4D97-AF65-F5344CB8AC3E}">
        <p14:creationId xmlns:p14="http://schemas.microsoft.com/office/powerpoint/2010/main" val="2093072935"/>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Utility-based agents</a:t>
            </a:r>
            <a:br>
              <a:rPr lang="en-US"/>
            </a:br>
            <a:endParaRPr lang="en-US"/>
          </a:p>
        </p:txBody>
      </p:sp>
      <p:sp>
        <p:nvSpPr>
          <p:cNvPr id="3" name="Text Placeholder 2"/>
          <p:cNvSpPr>
            <a:spLocks noGrp="1"/>
          </p:cNvSpPr>
          <p:nvPr>
            <p:ph idx="1"/>
          </p:nvPr>
        </p:nvSpPr>
        <p:spPr>
          <a:xfrm>
            <a:off x="707237" y="1817319"/>
            <a:ext cx="7729524" cy="230832"/>
          </a:xfrm>
        </p:spPr>
        <p:txBody>
          <a:bodyPr/>
          <a:lstStyle/>
          <a:p>
            <a:endParaRPr lang="en-US"/>
          </a:p>
        </p:txBody>
      </p:sp>
      <p:sp>
        <p:nvSpPr>
          <p:cNvPr id="4" name="Date Placeholder 3"/>
          <p:cNvSpPr>
            <a:spLocks noGrp="1"/>
          </p:cNvSpPr>
          <p:nvPr>
            <p:ph type="dt" sz="half" idx="10"/>
          </p:nvPr>
        </p:nvSpPr>
        <p:spPr/>
        <p:txBody>
          <a:bodyPr/>
          <a:lstStyle/>
          <a:p>
            <a:fld id="{726AAD33-0B1B-4E47-A2B8-201666C84E14}"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43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237" y="1066800"/>
            <a:ext cx="7729524" cy="5486400"/>
          </a:xfrm>
          <a:prstGeom prst="rect">
            <a:avLst/>
          </a:prstGeom>
        </p:spPr>
      </p:pic>
    </p:spTree>
    <p:extLst>
      <p:ext uri="{BB962C8B-B14F-4D97-AF65-F5344CB8AC3E}">
        <p14:creationId xmlns:p14="http://schemas.microsoft.com/office/powerpoint/2010/main" val="2905127512"/>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Learning Agents</a:t>
            </a:r>
            <a:br>
              <a:rPr lang="en-US"/>
            </a:br>
            <a:endParaRPr lang="en-US"/>
          </a:p>
        </p:txBody>
      </p:sp>
      <p:sp>
        <p:nvSpPr>
          <p:cNvPr id="3" name="Text Placeholder 2"/>
          <p:cNvSpPr>
            <a:spLocks noGrp="1"/>
          </p:cNvSpPr>
          <p:nvPr>
            <p:ph idx="1"/>
          </p:nvPr>
        </p:nvSpPr>
        <p:spPr>
          <a:xfrm>
            <a:off x="654543" y="914400"/>
            <a:ext cx="7729524" cy="5311140"/>
          </a:xfrm>
        </p:spPr>
        <p:txBody>
          <a:bodyPr/>
          <a:lstStyle/>
          <a:p>
            <a:pPr marL="285750" indent="-285750">
              <a:buFont typeface="Arial" panose="020B0604020202020204" pitchFamily="34" charset="0"/>
              <a:buChar char="•"/>
            </a:pPr>
            <a:r>
              <a:rPr lang="en-US" sz="1800">
                <a:latin typeface="+mn-lt"/>
              </a:rPr>
              <a:t>A learning agent in AI is the type of agent which can learn from its past experiences, or it has learning capabilities.</a:t>
            </a:r>
          </a:p>
          <a:p>
            <a:pPr marL="285750" indent="-285750">
              <a:buFont typeface="Arial" panose="020B0604020202020204" pitchFamily="34" charset="0"/>
              <a:buChar char="•"/>
            </a:pPr>
            <a:r>
              <a:rPr lang="en-US" sz="1800">
                <a:latin typeface="+mn-lt"/>
              </a:rPr>
              <a:t>It starts to act with basic knowledge and then able to act and adapt automatically through learning.</a:t>
            </a:r>
          </a:p>
          <a:p>
            <a:pPr marL="285750" indent="-285750">
              <a:buFont typeface="Arial" panose="020B0604020202020204" pitchFamily="34" charset="0"/>
              <a:buChar char="•"/>
            </a:pPr>
            <a:r>
              <a:rPr lang="en-US" sz="1800">
                <a:latin typeface="+mn-lt"/>
              </a:rPr>
              <a:t>A learning agent has mainly four conceptual components, which are:</a:t>
            </a:r>
          </a:p>
          <a:p>
            <a:pPr marL="742950" lvl="1" indent="-285750">
              <a:buFont typeface="Arial" panose="020B0604020202020204" pitchFamily="34" charset="0"/>
              <a:buChar char="•"/>
            </a:pPr>
            <a:r>
              <a:rPr lang="en-US" sz="1800" b="1"/>
              <a:t>Learning element:</a:t>
            </a:r>
            <a:r>
              <a:rPr lang="en-US" sz="1800"/>
              <a:t> It is responsible for making improvements by learning from environment</a:t>
            </a:r>
          </a:p>
          <a:p>
            <a:pPr marL="742950" lvl="1" indent="-285750">
              <a:buFont typeface="Arial" panose="020B0604020202020204" pitchFamily="34" charset="0"/>
              <a:buChar char="•"/>
            </a:pPr>
            <a:r>
              <a:rPr lang="en-US" sz="1800" b="1"/>
              <a:t>Critic:</a:t>
            </a:r>
            <a:r>
              <a:rPr lang="en-US" sz="1800"/>
              <a:t> Learning element takes feedback from critic which describes that how well the agent is doing with respect to a fixed performance standard.</a:t>
            </a:r>
          </a:p>
          <a:p>
            <a:pPr marL="742950" lvl="1" indent="-285750">
              <a:buFont typeface="Arial" panose="020B0604020202020204" pitchFamily="34" charset="0"/>
              <a:buChar char="•"/>
            </a:pPr>
            <a:r>
              <a:rPr lang="en-US" sz="1800" b="1"/>
              <a:t>Performance element:</a:t>
            </a:r>
            <a:r>
              <a:rPr lang="en-US" sz="1800"/>
              <a:t> It is responsible for selecting external action</a:t>
            </a:r>
          </a:p>
          <a:p>
            <a:pPr marL="742950" lvl="1" indent="-285750">
              <a:buFont typeface="Arial" panose="020B0604020202020204" pitchFamily="34" charset="0"/>
              <a:buChar char="•"/>
            </a:pPr>
            <a:r>
              <a:rPr lang="en-US" sz="1800" b="1"/>
              <a:t>Problem generator:</a:t>
            </a:r>
            <a:r>
              <a:rPr lang="en-US" sz="1800"/>
              <a:t> This component is responsible for suggesting actions that will lead to new and informative experiences.</a:t>
            </a:r>
          </a:p>
          <a:p>
            <a:pPr marL="285750" indent="-285750">
              <a:buFont typeface="Arial" panose="020B0604020202020204" pitchFamily="34" charset="0"/>
              <a:buChar char="•"/>
            </a:pPr>
            <a:r>
              <a:rPr lang="en-US" sz="1800">
                <a:latin typeface="+mn-lt"/>
              </a:rPr>
              <a:t>Hence, learning agents are able to learn, analyze performance, and look for new ways to improve the performance.</a:t>
            </a:r>
          </a:p>
          <a:p>
            <a:endParaRPr lang="en-US" sz="1800"/>
          </a:p>
        </p:txBody>
      </p:sp>
      <p:sp>
        <p:nvSpPr>
          <p:cNvPr id="4" name="Date Placeholder 3"/>
          <p:cNvSpPr>
            <a:spLocks noGrp="1"/>
          </p:cNvSpPr>
          <p:nvPr>
            <p:ph type="dt" sz="half" idx="10"/>
          </p:nvPr>
        </p:nvSpPr>
        <p:spPr/>
        <p:txBody>
          <a:bodyPr/>
          <a:lstStyle/>
          <a:p>
            <a:fld id="{726AAD33-0B1B-4E47-A2B8-201666C84E14}"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44</a:t>
            </a:fld>
            <a:endParaRPr lang="en-US"/>
          </a:p>
        </p:txBody>
      </p:sp>
    </p:spTree>
    <p:extLst>
      <p:ext uri="{BB962C8B-B14F-4D97-AF65-F5344CB8AC3E}">
        <p14:creationId xmlns:p14="http://schemas.microsoft.com/office/powerpoint/2010/main" val="110401606"/>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85240" y="147955"/>
            <a:ext cx="7173518" cy="677108"/>
          </a:xfrm>
        </p:spPr>
        <p:txBody>
          <a:bodyPr/>
          <a:lstStyle/>
          <a:p>
            <a:r>
              <a:rPr lang="en-US"/>
              <a:t>Learning Agents</a:t>
            </a:r>
          </a:p>
        </p:txBody>
      </p:sp>
      <p:sp>
        <p:nvSpPr>
          <p:cNvPr id="3" name="Tex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26AAD33-0B1B-4E47-A2B8-201666C84E14}"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45</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9" y="990600"/>
            <a:ext cx="8208161" cy="5387340"/>
          </a:xfrm>
          <a:prstGeom prst="rect">
            <a:avLst/>
          </a:prstGeom>
        </p:spPr>
      </p:pic>
    </p:spTree>
    <p:extLst>
      <p:ext uri="{BB962C8B-B14F-4D97-AF65-F5344CB8AC3E}">
        <p14:creationId xmlns:p14="http://schemas.microsoft.com/office/powerpoint/2010/main" val="3029789612"/>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707238" y="2514600"/>
            <a:ext cx="7729524" cy="430887"/>
          </a:xfrm>
        </p:spPr>
        <p:txBody>
          <a:bodyPr/>
          <a:lstStyle/>
          <a:p>
            <a:pPr algn="ctr"/>
            <a:r>
              <a:rPr lang="en-US" sz="2800" b="1">
                <a:latin typeface="+mj-lt"/>
              </a:rPr>
              <a:t>KNOWLEDGE</a:t>
            </a:r>
          </a:p>
        </p:txBody>
      </p:sp>
      <p:sp>
        <p:nvSpPr>
          <p:cNvPr id="4" name="Date Placeholder 3"/>
          <p:cNvSpPr>
            <a:spLocks noGrp="1"/>
          </p:cNvSpPr>
          <p:nvPr>
            <p:ph type="dt" sz="half" idx="10"/>
          </p:nvPr>
        </p:nvSpPr>
        <p:spPr/>
        <p:txBody>
          <a:bodyPr/>
          <a:lstStyle/>
          <a:p>
            <a:fld id="{726AAD33-0B1B-4E47-A2B8-201666C84E14}"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46</a:t>
            </a:fld>
            <a:endParaRPr lang="en-US"/>
          </a:p>
        </p:txBody>
      </p:sp>
    </p:spTree>
    <p:extLst>
      <p:ext uri="{BB962C8B-B14F-4D97-AF65-F5344CB8AC3E}">
        <p14:creationId xmlns:p14="http://schemas.microsoft.com/office/powerpoint/2010/main" val="806061576"/>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175635" y="294005"/>
            <a:ext cx="2792730" cy="696595"/>
          </a:xfrm>
          <a:prstGeom prst="rect">
            <a:avLst/>
          </a:prstGeom>
        </p:spPr>
        <p:txBody>
          <a:bodyPr vert="horz" wrap="square" lIns="0" tIns="13335" rIns="0" bIns="0" rtlCol="0">
            <a:spAutoFit/>
          </a:bodyPr>
          <a:lstStyle/>
          <a:p>
            <a:pPr marL="12700">
              <a:lnSpc>
                <a:spcPct val="100000"/>
              </a:lnSpc>
              <a:spcBef>
                <a:spcPts val="105"/>
              </a:spcBef>
            </a:pPr>
            <a:r>
              <a:rPr b="1">
                <a:latin typeface="+mn-lt"/>
              </a:rPr>
              <a:t>Knowledge</a:t>
            </a:r>
          </a:p>
        </p:txBody>
      </p:sp>
      <p:sp>
        <p:nvSpPr>
          <p:cNvPr id="4" name="Date Placeholder 3"/>
          <p:cNvSpPr>
            <a:spLocks noGrp="1"/>
          </p:cNvSpPr>
          <p:nvPr>
            <p:ph type="dt" sz="half" idx="10"/>
          </p:nvPr>
        </p:nvSpPr>
        <p:spPr/>
        <p:txBody>
          <a:bodyPr/>
          <a:lstStyle/>
          <a:p>
            <a:fld id="{6E2E46E2-0602-4164-8FD0-3C7F4873EFA2}"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47</a:t>
            </a:fld>
            <a:endParaRPr lang="en-IN"/>
          </a:p>
        </p:txBody>
      </p:sp>
      <p:sp>
        <p:nvSpPr>
          <p:cNvPr id="3" name="object 3"/>
          <p:cNvSpPr txBox="1"/>
          <p:nvPr/>
        </p:nvSpPr>
        <p:spPr>
          <a:xfrm>
            <a:off x="513080" y="990600"/>
            <a:ext cx="7576820" cy="4471736"/>
          </a:xfrm>
          <a:prstGeom prst="rect">
            <a:avLst/>
          </a:prstGeom>
        </p:spPr>
        <p:txBody>
          <a:bodyPr vert="horz" wrap="square" lIns="0" tIns="110489" rIns="0" bIns="0" rtlCol="0">
            <a:spAutoFit/>
          </a:bodyPr>
          <a:lstStyle/>
          <a:p>
            <a:pPr marL="355600" indent="-342900">
              <a:lnSpc>
                <a:spcPct val="100000"/>
              </a:lnSpc>
              <a:spcBef>
                <a:spcPts val="869"/>
              </a:spcBef>
              <a:buChar char="•"/>
              <a:tabLst>
                <a:tab pos="354965" algn="l"/>
                <a:tab pos="355600" algn="l"/>
              </a:tabLst>
            </a:pPr>
            <a:r>
              <a:rPr sz="3200">
                <a:cs typeface="Arial"/>
              </a:rPr>
              <a:t>Definition </a:t>
            </a:r>
            <a:r>
              <a:rPr sz="3200" spc="-5">
                <a:cs typeface="Arial"/>
              </a:rPr>
              <a:t>and </a:t>
            </a:r>
            <a:r>
              <a:rPr sz="3200">
                <a:cs typeface="Arial"/>
              </a:rPr>
              <a:t>Importance of</a:t>
            </a:r>
            <a:r>
              <a:rPr sz="3200" spc="-85">
                <a:cs typeface="Arial"/>
              </a:rPr>
              <a:t> </a:t>
            </a:r>
            <a:r>
              <a:rPr sz="3200">
                <a:cs typeface="Arial"/>
              </a:rPr>
              <a:t>Knowledge</a:t>
            </a:r>
          </a:p>
          <a:p>
            <a:pPr marL="355600" indent="-342900">
              <a:lnSpc>
                <a:spcPct val="100000"/>
              </a:lnSpc>
              <a:spcBef>
                <a:spcPts val="770"/>
              </a:spcBef>
              <a:buChar char="•"/>
              <a:tabLst>
                <a:tab pos="354965" algn="l"/>
                <a:tab pos="355600" algn="l"/>
              </a:tabLst>
            </a:pPr>
            <a:r>
              <a:rPr sz="3200" spc="-5">
                <a:cs typeface="Arial"/>
              </a:rPr>
              <a:t>Knowledge-Based</a:t>
            </a:r>
            <a:r>
              <a:rPr sz="3200" spc="-45">
                <a:cs typeface="Arial"/>
              </a:rPr>
              <a:t> </a:t>
            </a:r>
            <a:r>
              <a:rPr sz="3200">
                <a:cs typeface="Arial"/>
              </a:rPr>
              <a:t>Systems</a:t>
            </a:r>
          </a:p>
          <a:p>
            <a:pPr marL="355600" indent="-342900">
              <a:lnSpc>
                <a:spcPct val="100000"/>
              </a:lnSpc>
              <a:spcBef>
                <a:spcPts val="770"/>
              </a:spcBef>
              <a:buChar char="•"/>
              <a:tabLst>
                <a:tab pos="354965" algn="l"/>
                <a:tab pos="355600" algn="l"/>
              </a:tabLst>
            </a:pPr>
            <a:r>
              <a:rPr sz="3200">
                <a:cs typeface="Arial"/>
              </a:rPr>
              <a:t>Knowledge</a:t>
            </a:r>
            <a:r>
              <a:rPr sz="3200" spc="-20">
                <a:cs typeface="Arial"/>
              </a:rPr>
              <a:t> </a:t>
            </a:r>
            <a:r>
              <a:rPr sz="3200">
                <a:cs typeface="Arial"/>
              </a:rPr>
              <a:t>Organization</a:t>
            </a:r>
          </a:p>
          <a:p>
            <a:pPr marL="355600" indent="-342900">
              <a:lnSpc>
                <a:spcPct val="100000"/>
              </a:lnSpc>
              <a:spcBef>
                <a:spcPts val="770"/>
              </a:spcBef>
              <a:buChar char="•"/>
              <a:tabLst>
                <a:tab pos="354965" algn="l"/>
                <a:tab pos="355600" algn="l"/>
              </a:tabLst>
            </a:pPr>
            <a:r>
              <a:rPr sz="3200">
                <a:cs typeface="Arial"/>
              </a:rPr>
              <a:t>Representation of</a:t>
            </a:r>
            <a:r>
              <a:rPr sz="3200" spc="-45">
                <a:cs typeface="Arial"/>
              </a:rPr>
              <a:t> </a:t>
            </a:r>
            <a:r>
              <a:rPr sz="3200">
                <a:cs typeface="Arial"/>
              </a:rPr>
              <a:t>Knowledge</a:t>
            </a:r>
          </a:p>
          <a:p>
            <a:pPr marL="756285" lvl="1" indent="-287020">
              <a:lnSpc>
                <a:spcPct val="100000"/>
              </a:lnSpc>
              <a:spcBef>
                <a:spcPts val="690"/>
              </a:spcBef>
              <a:buChar char="–"/>
              <a:tabLst>
                <a:tab pos="756920" algn="l"/>
              </a:tabLst>
            </a:pPr>
            <a:r>
              <a:rPr sz="2800" spc="-5">
                <a:cs typeface="Arial"/>
              </a:rPr>
              <a:t>Logic</a:t>
            </a:r>
            <a:endParaRPr sz="2800">
              <a:cs typeface="Arial"/>
            </a:endParaRPr>
          </a:p>
          <a:p>
            <a:pPr marL="756285" lvl="1" indent="-287020">
              <a:lnSpc>
                <a:spcPct val="100000"/>
              </a:lnSpc>
              <a:spcBef>
                <a:spcPts val="670"/>
              </a:spcBef>
              <a:buChar char="–"/>
              <a:tabLst>
                <a:tab pos="756920" algn="l"/>
              </a:tabLst>
            </a:pPr>
            <a:r>
              <a:rPr sz="2800" spc="-5">
                <a:cs typeface="Arial"/>
              </a:rPr>
              <a:t>Associative</a:t>
            </a:r>
            <a:r>
              <a:rPr sz="2800" spc="-10">
                <a:cs typeface="Arial"/>
              </a:rPr>
              <a:t> </a:t>
            </a:r>
            <a:r>
              <a:rPr sz="2800" spc="-5">
                <a:cs typeface="Arial"/>
              </a:rPr>
              <a:t>Networks</a:t>
            </a:r>
            <a:endParaRPr sz="2800">
              <a:cs typeface="Arial"/>
            </a:endParaRPr>
          </a:p>
          <a:p>
            <a:pPr marL="756285" lvl="1" indent="-287020">
              <a:lnSpc>
                <a:spcPct val="100000"/>
              </a:lnSpc>
              <a:spcBef>
                <a:spcPts val="670"/>
              </a:spcBef>
              <a:buChar char="–"/>
              <a:tabLst>
                <a:tab pos="756920" algn="l"/>
              </a:tabLst>
            </a:pPr>
            <a:r>
              <a:rPr sz="2800" spc="-5">
                <a:cs typeface="Arial"/>
              </a:rPr>
              <a:t>Frame</a:t>
            </a:r>
            <a:r>
              <a:rPr sz="2800" spc="20">
                <a:cs typeface="Arial"/>
              </a:rPr>
              <a:t> </a:t>
            </a:r>
            <a:r>
              <a:rPr sz="2800">
                <a:cs typeface="Arial"/>
              </a:rPr>
              <a:t>Structures</a:t>
            </a:r>
          </a:p>
          <a:p>
            <a:pPr marL="756285" lvl="1" indent="-287020">
              <a:lnSpc>
                <a:spcPct val="100000"/>
              </a:lnSpc>
              <a:spcBef>
                <a:spcPts val="675"/>
              </a:spcBef>
              <a:buChar char="–"/>
              <a:tabLst>
                <a:tab pos="756920" algn="l"/>
              </a:tabLst>
            </a:pPr>
            <a:r>
              <a:rPr sz="2800">
                <a:cs typeface="Arial"/>
              </a:rPr>
              <a:t>Conceptual</a:t>
            </a:r>
            <a:r>
              <a:rPr sz="2800" spc="5">
                <a:cs typeface="Arial"/>
              </a:rPr>
              <a:t> </a:t>
            </a:r>
            <a:r>
              <a:rPr sz="2800">
                <a:cs typeface="Arial"/>
              </a:rPr>
              <a:t>graphs</a:t>
            </a:r>
          </a:p>
        </p:txBody>
      </p:sp>
    </p:spTree>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932813" y="17475"/>
            <a:ext cx="5280660" cy="697230"/>
          </a:xfrm>
          <a:prstGeom prst="rect">
            <a:avLst/>
          </a:prstGeom>
        </p:spPr>
        <p:txBody>
          <a:bodyPr vert="horz" wrap="square" lIns="0" tIns="13335" rIns="0" bIns="0" rtlCol="0">
            <a:spAutoFit/>
          </a:bodyPr>
          <a:lstStyle/>
          <a:p>
            <a:pPr marL="12700">
              <a:lnSpc>
                <a:spcPct val="100000"/>
              </a:lnSpc>
              <a:spcBef>
                <a:spcPts val="105"/>
              </a:spcBef>
            </a:pPr>
            <a:r>
              <a:rPr b="1">
                <a:latin typeface="+mn-lt"/>
              </a:rPr>
              <a:t>What is Knowledge</a:t>
            </a:r>
            <a:r>
              <a:rPr b="1" spc="-70">
                <a:latin typeface="+mn-lt"/>
              </a:rPr>
              <a:t> </a:t>
            </a:r>
            <a:r>
              <a:rPr b="1">
                <a:latin typeface="+mn-lt"/>
              </a:rPr>
              <a:t>?</a:t>
            </a:r>
          </a:p>
        </p:txBody>
      </p:sp>
      <p:sp>
        <p:nvSpPr>
          <p:cNvPr id="7" name="Date Placeholder 6"/>
          <p:cNvSpPr>
            <a:spLocks noGrp="1"/>
          </p:cNvSpPr>
          <p:nvPr>
            <p:ph type="dt" sz="half" idx="10"/>
          </p:nvPr>
        </p:nvSpPr>
        <p:spPr/>
        <p:txBody>
          <a:bodyPr/>
          <a:lstStyle/>
          <a:p>
            <a:fld id="{AA976D5E-BA58-4702-86CD-7C8369926AD1}" type="datetime1">
              <a:rPr lang="en-US" smtClean="0"/>
              <a:t>9/16/2021</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IN" smtClean="0"/>
              <a:t>48</a:t>
            </a:fld>
            <a:endParaRPr lang="en-IN"/>
          </a:p>
        </p:txBody>
      </p:sp>
      <p:sp>
        <p:nvSpPr>
          <p:cNvPr id="3" name="object 3"/>
          <p:cNvSpPr/>
          <p:nvPr/>
        </p:nvSpPr>
        <p:spPr>
          <a:xfrm>
            <a:off x="501329" y="2315176"/>
            <a:ext cx="4227236" cy="3660093"/>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104038" y="6457594"/>
            <a:ext cx="6298565" cy="361315"/>
          </a:xfrm>
          <a:prstGeom prst="rect">
            <a:avLst/>
          </a:prstGeom>
        </p:spPr>
        <p:txBody>
          <a:bodyPr vert="horz" wrap="square" lIns="0" tIns="12700" rIns="0" bIns="0" rtlCol="0">
            <a:spAutoFit/>
          </a:bodyPr>
          <a:lstStyle/>
          <a:p>
            <a:pPr marL="12700" marR="5080">
              <a:lnSpc>
                <a:spcPct val="100000"/>
              </a:lnSpc>
              <a:spcBef>
                <a:spcPts val="100"/>
              </a:spcBef>
            </a:pPr>
            <a:r>
              <a:rPr sz="1100" spc="-5">
                <a:cs typeface="Arial"/>
              </a:rPr>
              <a:t>Ref </a:t>
            </a:r>
            <a:r>
              <a:rPr sz="1100">
                <a:cs typeface="Arial"/>
              </a:rPr>
              <a:t>: </a:t>
            </a:r>
            <a:r>
              <a:rPr sz="1100" spc="-5">
                <a:cs typeface="Arial"/>
              </a:rPr>
              <a:t>https://nptel.ac.in/courses/126104006/LectureNotes/Week-3_Knowledge%20Representation.pdf  https://</a:t>
            </a:r>
            <a:r>
              <a:rPr sz="1100" spc="-5">
                <a:cs typeface="Arial"/>
                <a:hlinkClick r:id="rId4"/>
              </a:rPr>
              <a:t>www.javatpoint.com/knowledge-representation-in-ai</a:t>
            </a:r>
            <a:endParaRPr sz="1100">
              <a:cs typeface="Arial"/>
            </a:endParaRPr>
          </a:p>
        </p:txBody>
      </p:sp>
      <p:sp>
        <p:nvSpPr>
          <p:cNvPr id="5" name="object 5"/>
          <p:cNvSpPr txBox="1"/>
          <p:nvPr/>
        </p:nvSpPr>
        <p:spPr>
          <a:xfrm>
            <a:off x="58013" y="917828"/>
            <a:ext cx="8368030" cy="940435"/>
          </a:xfrm>
          <a:prstGeom prst="rect">
            <a:avLst/>
          </a:prstGeom>
        </p:spPr>
        <p:txBody>
          <a:bodyPr vert="horz" wrap="square" lIns="0" tIns="13335" rIns="0" bIns="0" rtlCol="0">
            <a:spAutoFit/>
          </a:bodyPr>
          <a:lstStyle/>
          <a:p>
            <a:pPr marL="299085" indent="-287020">
              <a:lnSpc>
                <a:spcPct val="100000"/>
              </a:lnSpc>
              <a:spcBef>
                <a:spcPts val="105"/>
              </a:spcBef>
              <a:buSzPct val="80000"/>
              <a:buChar char="•"/>
              <a:tabLst>
                <a:tab pos="299085" algn="l"/>
                <a:tab pos="299720" algn="l"/>
              </a:tabLst>
            </a:pPr>
            <a:r>
              <a:rPr sz="2000">
                <a:cs typeface="Arial"/>
              </a:rPr>
              <a:t>Knowledge is the </a:t>
            </a:r>
            <a:r>
              <a:rPr sz="2000" spc="5">
                <a:cs typeface="Arial"/>
              </a:rPr>
              <a:t>sort </a:t>
            </a:r>
            <a:r>
              <a:rPr sz="2000">
                <a:cs typeface="Arial"/>
              </a:rPr>
              <a:t>of information that people </a:t>
            </a:r>
            <a:r>
              <a:rPr sz="2000" spc="5">
                <a:cs typeface="Arial"/>
              </a:rPr>
              <a:t>use </a:t>
            </a:r>
            <a:r>
              <a:rPr sz="2000">
                <a:cs typeface="Arial"/>
              </a:rPr>
              <a:t>to solve</a:t>
            </a:r>
            <a:r>
              <a:rPr sz="2000" spc="-120">
                <a:cs typeface="Arial"/>
              </a:rPr>
              <a:t> </a:t>
            </a:r>
            <a:r>
              <a:rPr sz="2000">
                <a:cs typeface="Arial"/>
              </a:rPr>
              <a:t>problems.</a:t>
            </a:r>
          </a:p>
          <a:p>
            <a:pPr marL="299085" marR="5080" indent="-287020">
              <a:lnSpc>
                <a:spcPct val="100000"/>
              </a:lnSpc>
              <a:buSzPct val="80000"/>
              <a:buFont typeface="Arial"/>
              <a:buChar char="•"/>
              <a:tabLst>
                <a:tab pos="299085" algn="l"/>
                <a:tab pos="299720" algn="l"/>
              </a:tabLst>
            </a:pPr>
            <a:r>
              <a:rPr sz="2000" b="1" spc="5">
                <a:cs typeface="Arial"/>
              </a:rPr>
              <a:t>Knowledge </a:t>
            </a:r>
            <a:r>
              <a:rPr sz="2000" b="1">
                <a:cs typeface="Arial"/>
              </a:rPr>
              <a:t>is </a:t>
            </a:r>
            <a:r>
              <a:rPr sz="2000" b="1" spc="-5">
                <a:cs typeface="Arial"/>
              </a:rPr>
              <a:t>having </a:t>
            </a:r>
            <a:r>
              <a:rPr sz="2000" b="1">
                <a:cs typeface="Arial"/>
              </a:rPr>
              <a:t>familiarity </a:t>
            </a:r>
            <a:r>
              <a:rPr sz="2000" b="1" spc="5">
                <a:cs typeface="Arial"/>
              </a:rPr>
              <a:t>with </a:t>
            </a:r>
            <a:r>
              <a:rPr sz="2000" b="1">
                <a:cs typeface="Arial"/>
              </a:rPr>
              <a:t>the </a:t>
            </a:r>
            <a:r>
              <a:rPr sz="2000" b="1">
                <a:solidFill>
                  <a:srgbClr val="C00000"/>
                </a:solidFill>
                <a:cs typeface="Arial"/>
              </a:rPr>
              <a:t>language</a:t>
            </a:r>
            <a:r>
              <a:rPr sz="2000" b="1">
                <a:cs typeface="Arial"/>
              </a:rPr>
              <a:t>, </a:t>
            </a:r>
            <a:r>
              <a:rPr sz="2000" b="1">
                <a:solidFill>
                  <a:srgbClr val="C00000"/>
                </a:solidFill>
                <a:cs typeface="Arial"/>
              </a:rPr>
              <a:t>concepts</a:t>
            </a:r>
            <a:r>
              <a:rPr sz="2000" b="1">
                <a:cs typeface="Arial"/>
              </a:rPr>
              <a:t>, </a:t>
            </a:r>
            <a:r>
              <a:rPr sz="2000" b="1">
                <a:solidFill>
                  <a:srgbClr val="C00000"/>
                </a:solidFill>
                <a:cs typeface="Arial"/>
              </a:rPr>
              <a:t> procedures, rules, ideas, places, customs, facts, and</a:t>
            </a:r>
            <a:r>
              <a:rPr sz="2000" b="1" spc="-85">
                <a:solidFill>
                  <a:srgbClr val="C00000"/>
                </a:solidFill>
                <a:cs typeface="Arial"/>
              </a:rPr>
              <a:t> </a:t>
            </a:r>
            <a:r>
              <a:rPr sz="2000" b="1">
                <a:solidFill>
                  <a:srgbClr val="C00000"/>
                </a:solidFill>
                <a:cs typeface="Arial"/>
              </a:rPr>
              <a:t>associations.</a:t>
            </a:r>
            <a:endParaRPr sz="2000">
              <a:cs typeface="Arial"/>
            </a:endParaRPr>
          </a:p>
        </p:txBody>
      </p:sp>
      <p:sp>
        <p:nvSpPr>
          <p:cNvPr id="6" name="object 6"/>
          <p:cNvSpPr/>
          <p:nvPr/>
        </p:nvSpPr>
        <p:spPr>
          <a:xfrm>
            <a:off x="5460872" y="2748519"/>
            <a:ext cx="3489198" cy="2866285"/>
          </a:xfrm>
          <a:prstGeom prst="rect">
            <a:avLst/>
          </a:prstGeom>
          <a:blipFill>
            <a:blip r:embed="rId5" cstate="print"/>
            <a:stretch>
              <a:fillRect/>
            </a:stretch>
          </a:blip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971395" y="228991"/>
            <a:ext cx="5123815" cy="690574"/>
          </a:xfrm>
          <a:prstGeom prst="rect">
            <a:avLst/>
          </a:prstGeom>
        </p:spPr>
        <p:txBody>
          <a:bodyPr vert="horz" wrap="square" lIns="0" tIns="13335" rIns="0" bIns="0" rtlCol="0">
            <a:spAutoFit/>
          </a:bodyPr>
          <a:lstStyle/>
          <a:p>
            <a:pPr marL="12700">
              <a:lnSpc>
                <a:spcPct val="100000"/>
              </a:lnSpc>
              <a:spcBef>
                <a:spcPts val="105"/>
              </a:spcBef>
            </a:pPr>
            <a:r>
              <a:rPr b="1">
                <a:latin typeface="+mn-lt"/>
              </a:rPr>
              <a:t>What is</a:t>
            </a:r>
            <a:r>
              <a:rPr b="1" spc="-70">
                <a:latin typeface="+mn-lt"/>
              </a:rPr>
              <a:t> </a:t>
            </a:r>
            <a:r>
              <a:rPr b="1">
                <a:latin typeface="+mn-lt"/>
              </a:rPr>
              <a:t>Knowledge?</a:t>
            </a:r>
          </a:p>
        </p:txBody>
      </p:sp>
      <p:sp>
        <p:nvSpPr>
          <p:cNvPr id="5" name="Date Placeholder 4"/>
          <p:cNvSpPr>
            <a:spLocks noGrp="1"/>
          </p:cNvSpPr>
          <p:nvPr>
            <p:ph type="dt" sz="half" idx="10"/>
          </p:nvPr>
        </p:nvSpPr>
        <p:spPr/>
        <p:txBody>
          <a:bodyPr/>
          <a:lstStyle/>
          <a:p>
            <a:fld id="{B7AD6C25-0DF9-46E4-ACDF-A848A7A7E716}" type="datetime1">
              <a:rPr lang="en-US" smtClean="0"/>
              <a:t>9/16/2021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IN" smtClean="0"/>
              <a:t>49</a:t>
            </a:fld>
            <a:endParaRPr lang="en-IN"/>
          </a:p>
        </p:txBody>
      </p:sp>
      <p:sp>
        <p:nvSpPr>
          <p:cNvPr id="3" name="object 3"/>
          <p:cNvSpPr/>
          <p:nvPr/>
        </p:nvSpPr>
        <p:spPr>
          <a:xfrm>
            <a:off x="607196" y="1288104"/>
            <a:ext cx="7801347" cy="4191000"/>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245465" y="6571894"/>
            <a:ext cx="6849745" cy="208279"/>
          </a:xfrm>
          <a:prstGeom prst="rect">
            <a:avLst/>
          </a:prstGeom>
        </p:spPr>
        <p:txBody>
          <a:bodyPr vert="horz" wrap="square" lIns="0" tIns="12700" rIns="0" bIns="0" rtlCol="0">
            <a:spAutoFit/>
          </a:bodyPr>
          <a:lstStyle/>
          <a:p>
            <a:pPr marL="12700">
              <a:lnSpc>
                <a:spcPct val="100000"/>
              </a:lnSpc>
              <a:spcBef>
                <a:spcPts val="100"/>
              </a:spcBef>
            </a:pPr>
            <a:r>
              <a:rPr sz="1200" spc="-5">
                <a:latin typeface="Arial"/>
                <a:cs typeface="Arial"/>
              </a:rPr>
              <a:t>Ref </a:t>
            </a:r>
            <a:r>
              <a:rPr sz="1200">
                <a:latin typeface="Arial"/>
                <a:cs typeface="Arial"/>
              </a:rPr>
              <a:t>:</a:t>
            </a:r>
            <a:r>
              <a:rPr sz="1200" spc="35">
                <a:latin typeface="Arial"/>
                <a:cs typeface="Arial"/>
              </a:rPr>
              <a:t> </a:t>
            </a:r>
            <a:r>
              <a:rPr sz="1200" spc="-5">
                <a:latin typeface="Arial"/>
                <a:cs typeface="Arial"/>
              </a:rPr>
              <a:t>https://nptel.ac.in/courses/126104006/LectureNotes/Week-3_Knowledge%20Representation.pdf</a:t>
            </a:r>
            <a:endParaRPr sz="1200">
              <a:latin typeface="Arial"/>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144773" y="483234"/>
            <a:ext cx="2854325" cy="696595"/>
          </a:xfrm>
          <a:prstGeom prst="rect">
            <a:avLst/>
          </a:prstGeom>
        </p:spPr>
        <p:txBody>
          <a:bodyPr vert="horz" wrap="square" lIns="0" tIns="13335" rIns="0" bIns="0" rtlCol="0">
            <a:spAutoFit/>
          </a:bodyPr>
          <a:lstStyle/>
          <a:p>
            <a:pPr marL="12700">
              <a:lnSpc>
                <a:spcPct val="100000"/>
              </a:lnSpc>
              <a:spcBef>
                <a:spcPts val="105"/>
              </a:spcBef>
            </a:pPr>
            <a:r>
              <a:rPr b="1">
                <a:latin typeface="+mn-lt"/>
              </a:rPr>
              <a:t>What is</a:t>
            </a:r>
            <a:r>
              <a:rPr b="1" spc="-325">
                <a:latin typeface="+mn-lt"/>
              </a:rPr>
              <a:t> </a:t>
            </a:r>
            <a:r>
              <a:rPr b="1">
                <a:latin typeface="+mn-lt"/>
              </a:rPr>
              <a:t>AI?</a:t>
            </a:r>
          </a:p>
        </p:txBody>
      </p:sp>
      <p:sp>
        <p:nvSpPr>
          <p:cNvPr id="4" name="Date Placeholder 3"/>
          <p:cNvSpPr>
            <a:spLocks noGrp="1"/>
          </p:cNvSpPr>
          <p:nvPr>
            <p:ph type="dt" sz="half" idx="10"/>
          </p:nvPr>
        </p:nvSpPr>
        <p:spPr/>
        <p:txBody>
          <a:bodyPr/>
          <a:lstStyle/>
          <a:p>
            <a:fld id="{D1724B66-AE72-4D34-9D52-1778D454F1E7}"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5</a:t>
            </a:fld>
            <a:endParaRPr lang="en-IN"/>
          </a:p>
        </p:txBody>
      </p:sp>
      <p:sp>
        <p:nvSpPr>
          <p:cNvPr id="3" name="object 3"/>
          <p:cNvSpPr txBox="1"/>
          <p:nvPr/>
        </p:nvSpPr>
        <p:spPr>
          <a:xfrm>
            <a:off x="535940" y="1523658"/>
            <a:ext cx="7553325" cy="4192172"/>
          </a:xfrm>
          <a:prstGeom prst="rect">
            <a:avLst/>
          </a:prstGeom>
        </p:spPr>
        <p:txBody>
          <a:bodyPr vert="horz" wrap="square" lIns="0" tIns="110489" rIns="0" bIns="0" rtlCol="0">
            <a:spAutoFit/>
          </a:bodyPr>
          <a:lstStyle/>
          <a:p>
            <a:pPr marL="12700">
              <a:lnSpc>
                <a:spcPct val="100000"/>
              </a:lnSpc>
              <a:spcBef>
                <a:spcPts val="869"/>
              </a:spcBef>
            </a:pPr>
            <a:r>
              <a:rPr sz="3200" spc="-15">
                <a:cs typeface="Arial"/>
              </a:rPr>
              <a:t>Views </a:t>
            </a:r>
            <a:r>
              <a:rPr sz="3200">
                <a:cs typeface="Arial"/>
              </a:rPr>
              <a:t>of AI </a:t>
            </a:r>
            <a:r>
              <a:rPr sz="3200" spc="-5">
                <a:cs typeface="Arial"/>
              </a:rPr>
              <a:t>fall into </a:t>
            </a:r>
            <a:r>
              <a:rPr sz="3200">
                <a:cs typeface="Arial"/>
              </a:rPr>
              <a:t>four</a:t>
            </a:r>
            <a:r>
              <a:rPr sz="3200" spc="-200">
                <a:cs typeface="Arial"/>
              </a:rPr>
              <a:t> </a:t>
            </a:r>
            <a:r>
              <a:rPr sz="3200" spc="-5">
                <a:cs typeface="Arial"/>
              </a:rPr>
              <a:t>categories:</a:t>
            </a:r>
            <a:endParaRPr sz="3200">
              <a:cs typeface="Arial"/>
            </a:endParaRPr>
          </a:p>
          <a:p>
            <a:pPr marL="799465" indent="-444500">
              <a:lnSpc>
                <a:spcPct val="100000"/>
              </a:lnSpc>
              <a:spcBef>
                <a:spcPts val="770"/>
              </a:spcBef>
              <a:buAutoNum type="arabicPeriod"/>
              <a:tabLst>
                <a:tab pos="800100" algn="l"/>
              </a:tabLst>
            </a:pPr>
            <a:r>
              <a:rPr sz="3200">
                <a:cs typeface="Arial"/>
              </a:rPr>
              <a:t>Thinking</a:t>
            </a:r>
            <a:r>
              <a:rPr sz="3200" spc="-20">
                <a:cs typeface="Arial"/>
              </a:rPr>
              <a:t> </a:t>
            </a:r>
            <a:r>
              <a:rPr sz="3200" spc="-5">
                <a:cs typeface="Arial"/>
              </a:rPr>
              <a:t>humanly</a:t>
            </a:r>
            <a:endParaRPr sz="3200">
              <a:cs typeface="Arial"/>
            </a:endParaRPr>
          </a:p>
          <a:p>
            <a:pPr marL="795020" indent="-445134">
              <a:lnSpc>
                <a:spcPct val="100000"/>
              </a:lnSpc>
              <a:spcBef>
                <a:spcPts val="770"/>
              </a:spcBef>
              <a:buAutoNum type="arabicPeriod"/>
              <a:tabLst>
                <a:tab pos="795655" algn="l"/>
              </a:tabLst>
            </a:pPr>
            <a:r>
              <a:rPr sz="3200">
                <a:cs typeface="Arial"/>
              </a:rPr>
              <a:t>Thinking</a:t>
            </a:r>
            <a:r>
              <a:rPr sz="3200" spc="-20">
                <a:cs typeface="Arial"/>
              </a:rPr>
              <a:t> </a:t>
            </a:r>
            <a:r>
              <a:rPr sz="3200">
                <a:cs typeface="Arial"/>
              </a:rPr>
              <a:t>rationally</a:t>
            </a:r>
          </a:p>
          <a:p>
            <a:pPr marL="784225" indent="-429259">
              <a:lnSpc>
                <a:spcPct val="100000"/>
              </a:lnSpc>
              <a:spcBef>
                <a:spcPts val="770"/>
              </a:spcBef>
              <a:buAutoNum type="arabicPeriod"/>
              <a:tabLst>
                <a:tab pos="784860" algn="l"/>
              </a:tabLst>
            </a:pPr>
            <a:r>
              <a:rPr sz="3200">
                <a:cs typeface="Arial"/>
              </a:rPr>
              <a:t>Acting</a:t>
            </a:r>
            <a:r>
              <a:rPr sz="3200" spc="-5">
                <a:cs typeface="Arial"/>
              </a:rPr>
              <a:t> humanly</a:t>
            </a:r>
            <a:endParaRPr sz="3200">
              <a:cs typeface="Arial"/>
            </a:endParaRPr>
          </a:p>
          <a:p>
            <a:pPr marL="802005" indent="-452120">
              <a:lnSpc>
                <a:spcPct val="100000"/>
              </a:lnSpc>
              <a:spcBef>
                <a:spcPts val="770"/>
              </a:spcBef>
              <a:buClr>
                <a:srgbClr val="000000"/>
              </a:buClr>
              <a:buFont typeface="Arial"/>
              <a:buAutoNum type="arabicPeriod"/>
              <a:tabLst>
                <a:tab pos="802640" algn="l"/>
              </a:tabLst>
            </a:pPr>
            <a:r>
              <a:rPr sz="3200" b="1">
                <a:solidFill>
                  <a:srgbClr val="FF0000"/>
                </a:solidFill>
                <a:cs typeface="Arial"/>
              </a:rPr>
              <a:t>Acting</a:t>
            </a:r>
            <a:r>
              <a:rPr sz="3200" b="1" spc="-40">
                <a:solidFill>
                  <a:srgbClr val="FF0000"/>
                </a:solidFill>
                <a:cs typeface="Arial"/>
              </a:rPr>
              <a:t> </a:t>
            </a:r>
            <a:r>
              <a:rPr sz="3200" b="1">
                <a:solidFill>
                  <a:srgbClr val="FF0000"/>
                </a:solidFill>
                <a:cs typeface="Arial"/>
              </a:rPr>
              <a:t>rationally</a:t>
            </a:r>
            <a:endParaRPr sz="3200">
              <a:cs typeface="Arial"/>
            </a:endParaRPr>
          </a:p>
          <a:p>
            <a:pPr>
              <a:lnSpc>
                <a:spcPct val="100000"/>
              </a:lnSpc>
              <a:spcBef>
                <a:spcPts val="30"/>
              </a:spcBef>
            </a:pPr>
            <a:endParaRPr sz="4650">
              <a:cs typeface="Times New Roman"/>
            </a:endParaRPr>
          </a:p>
          <a:p>
            <a:pPr marL="12700">
              <a:lnSpc>
                <a:spcPct val="100000"/>
              </a:lnSpc>
            </a:pPr>
            <a:r>
              <a:rPr sz="3200">
                <a:cs typeface="Arial"/>
              </a:rPr>
              <a:t>The </a:t>
            </a:r>
            <a:r>
              <a:rPr sz="3200" spc="-5">
                <a:cs typeface="Arial"/>
              </a:rPr>
              <a:t>textbook advocates </a:t>
            </a:r>
            <a:r>
              <a:rPr sz="3200">
                <a:cs typeface="Arial"/>
              </a:rPr>
              <a:t>"acting</a:t>
            </a:r>
            <a:r>
              <a:rPr sz="3200" spc="-70">
                <a:cs typeface="Arial"/>
              </a:rPr>
              <a:t> </a:t>
            </a:r>
            <a:r>
              <a:rPr sz="3200" spc="-5">
                <a:cs typeface="Arial"/>
              </a:rPr>
              <a:t>rationally"</a:t>
            </a:r>
            <a:endParaRPr sz="3200">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388744" y="240283"/>
            <a:ext cx="6367780" cy="696595"/>
          </a:xfrm>
          <a:prstGeom prst="rect">
            <a:avLst/>
          </a:prstGeom>
        </p:spPr>
        <p:txBody>
          <a:bodyPr vert="horz" wrap="square" lIns="0" tIns="12700" rIns="0" bIns="0" rtlCol="0">
            <a:spAutoFit/>
          </a:bodyPr>
          <a:lstStyle/>
          <a:p>
            <a:pPr marL="12700">
              <a:lnSpc>
                <a:spcPct val="100000"/>
              </a:lnSpc>
              <a:spcBef>
                <a:spcPts val="100"/>
              </a:spcBef>
            </a:pPr>
            <a:r>
              <a:rPr b="1">
                <a:latin typeface="+mn-lt"/>
              </a:rPr>
              <a:t>Importance of</a:t>
            </a:r>
            <a:r>
              <a:rPr b="1" spc="-65">
                <a:latin typeface="+mn-lt"/>
              </a:rPr>
              <a:t> </a:t>
            </a:r>
            <a:r>
              <a:rPr b="1">
                <a:latin typeface="+mn-lt"/>
              </a:rPr>
              <a:t>Knowledge</a:t>
            </a:r>
          </a:p>
        </p:txBody>
      </p:sp>
      <p:sp>
        <p:nvSpPr>
          <p:cNvPr id="4" name="Date Placeholder 3"/>
          <p:cNvSpPr>
            <a:spLocks noGrp="1"/>
          </p:cNvSpPr>
          <p:nvPr>
            <p:ph type="dt" sz="half" idx="10"/>
          </p:nvPr>
        </p:nvSpPr>
        <p:spPr/>
        <p:txBody>
          <a:bodyPr/>
          <a:lstStyle/>
          <a:p>
            <a:fld id="{D74504A0-C501-4121-9C6C-ACA26A53F6F8}"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50</a:t>
            </a:fld>
            <a:endParaRPr lang="en-IN"/>
          </a:p>
        </p:txBody>
      </p:sp>
      <p:sp>
        <p:nvSpPr>
          <p:cNvPr id="3" name="object 3"/>
          <p:cNvSpPr txBox="1"/>
          <p:nvPr/>
        </p:nvSpPr>
        <p:spPr>
          <a:xfrm>
            <a:off x="535305" y="982542"/>
            <a:ext cx="8073390" cy="4348626"/>
          </a:xfrm>
          <a:prstGeom prst="rect">
            <a:avLst/>
          </a:prstGeom>
        </p:spPr>
        <p:txBody>
          <a:bodyPr vert="horz" wrap="square" lIns="0" tIns="85090" rIns="0" bIns="0" rtlCol="0">
            <a:spAutoFit/>
          </a:bodyPr>
          <a:lstStyle/>
          <a:p>
            <a:pPr marL="355600" indent="-342900" algn="just">
              <a:lnSpc>
                <a:spcPct val="100000"/>
              </a:lnSpc>
              <a:spcBef>
                <a:spcPts val="670"/>
              </a:spcBef>
              <a:buChar char="•"/>
              <a:tabLst>
                <a:tab pos="355600" algn="l"/>
              </a:tabLst>
            </a:pPr>
            <a:r>
              <a:rPr sz="2100" spc="-5">
                <a:cs typeface="Arial"/>
              </a:rPr>
              <a:t>Knowledge is</a:t>
            </a:r>
            <a:r>
              <a:rPr sz="2100" spc="35">
                <a:cs typeface="Arial"/>
              </a:rPr>
              <a:t> </a:t>
            </a:r>
            <a:r>
              <a:rPr sz="2100" spc="-10">
                <a:cs typeface="Arial"/>
              </a:rPr>
              <a:t>Power</a:t>
            </a:r>
            <a:endParaRPr sz="2100">
              <a:cs typeface="Arial"/>
            </a:endParaRPr>
          </a:p>
          <a:p>
            <a:pPr marL="355600" indent="-342900" algn="just">
              <a:lnSpc>
                <a:spcPct val="100000"/>
              </a:lnSpc>
              <a:spcBef>
                <a:spcPts val="580"/>
              </a:spcBef>
              <a:buChar char="•"/>
              <a:tabLst>
                <a:tab pos="355600" algn="l"/>
              </a:tabLst>
            </a:pPr>
            <a:r>
              <a:rPr sz="2100">
                <a:cs typeface="Arial"/>
              </a:rPr>
              <a:t>Knowledge </a:t>
            </a:r>
            <a:r>
              <a:rPr sz="2100" spc="-5">
                <a:cs typeface="Arial"/>
              </a:rPr>
              <a:t>is </a:t>
            </a:r>
            <a:r>
              <a:rPr sz="2100">
                <a:cs typeface="Arial"/>
              </a:rPr>
              <a:t>the primary </a:t>
            </a:r>
            <a:r>
              <a:rPr sz="2100" spc="-5">
                <a:cs typeface="Arial"/>
              </a:rPr>
              <a:t>factor </a:t>
            </a:r>
            <a:r>
              <a:rPr sz="2100">
                <a:cs typeface="Arial"/>
              </a:rPr>
              <a:t>that </a:t>
            </a:r>
            <a:r>
              <a:rPr sz="2100" spc="-5">
                <a:cs typeface="Arial"/>
              </a:rPr>
              <a:t>distinguishes</a:t>
            </a:r>
            <a:r>
              <a:rPr sz="2100" spc="480">
                <a:cs typeface="Arial"/>
              </a:rPr>
              <a:t> </a:t>
            </a:r>
            <a:r>
              <a:rPr sz="2100" spc="-5">
                <a:cs typeface="Arial"/>
              </a:rPr>
              <a:t>the</a:t>
            </a:r>
            <a:endParaRPr sz="2100">
              <a:cs typeface="Arial"/>
            </a:endParaRPr>
          </a:p>
          <a:p>
            <a:pPr marL="355600" algn="just">
              <a:lnSpc>
                <a:spcPct val="100000"/>
              </a:lnSpc>
            </a:pPr>
            <a:r>
              <a:rPr sz="2100" spc="-5">
                <a:cs typeface="Arial"/>
              </a:rPr>
              <a:t>human race </a:t>
            </a:r>
            <a:r>
              <a:rPr sz="2100">
                <a:cs typeface="Arial"/>
              </a:rPr>
              <a:t>from</a:t>
            </a:r>
            <a:r>
              <a:rPr sz="2100" spc="5">
                <a:cs typeface="Arial"/>
              </a:rPr>
              <a:t> </a:t>
            </a:r>
            <a:r>
              <a:rPr sz="2100" spc="-5">
                <a:cs typeface="Arial"/>
              </a:rPr>
              <a:t>animals</a:t>
            </a:r>
            <a:endParaRPr sz="2100">
              <a:cs typeface="Arial"/>
            </a:endParaRPr>
          </a:p>
          <a:p>
            <a:pPr marL="355600" marR="7620" indent="-342900" algn="just">
              <a:lnSpc>
                <a:spcPct val="100000"/>
              </a:lnSpc>
              <a:spcBef>
                <a:spcPts val="575"/>
              </a:spcBef>
              <a:buChar char="•"/>
              <a:tabLst>
                <a:tab pos="355600" algn="l"/>
              </a:tabLst>
            </a:pPr>
            <a:r>
              <a:rPr sz="2100">
                <a:cs typeface="Arial"/>
              </a:rPr>
              <a:t>knowledge </a:t>
            </a:r>
            <a:r>
              <a:rPr sz="2100" spc="-5">
                <a:cs typeface="Arial"/>
              </a:rPr>
              <a:t>is even what prevents us </a:t>
            </a:r>
            <a:r>
              <a:rPr sz="2100">
                <a:cs typeface="Arial"/>
              </a:rPr>
              <a:t>from making the  same mistakes </a:t>
            </a:r>
            <a:r>
              <a:rPr sz="2100" spc="-5">
                <a:cs typeface="Arial"/>
              </a:rPr>
              <a:t>we made in </a:t>
            </a:r>
            <a:r>
              <a:rPr sz="2100">
                <a:cs typeface="Arial"/>
              </a:rPr>
              <a:t>the</a:t>
            </a:r>
            <a:r>
              <a:rPr sz="2100" spc="10">
                <a:cs typeface="Arial"/>
              </a:rPr>
              <a:t> </a:t>
            </a:r>
            <a:r>
              <a:rPr sz="2100">
                <a:cs typeface="Arial"/>
              </a:rPr>
              <a:t>past.</a:t>
            </a:r>
          </a:p>
          <a:p>
            <a:pPr marL="355600" indent="-342900" algn="just">
              <a:lnSpc>
                <a:spcPct val="100000"/>
              </a:lnSpc>
              <a:spcBef>
                <a:spcPts val="575"/>
              </a:spcBef>
              <a:buChar char="•"/>
              <a:tabLst>
                <a:tab pos="355600" algn="l"/>
              </a:tabLst>
            </a:pPr>
            <a:r>
              <a:rPr sz="2100">
                <a:cs typeface="Arial"/>
              </a:rPr>
              <a:t>With knowledge, </a:t>
            </a:r>
            <a:r>
              <a:rPr sz="2100" spc="-5">
                <a:cs typeface="Arial"/>
              </a:rPr>
              <a:t>one </a:t>
            </a:r>
            <a:r>
              <a:rPr sz="2100">
                <a:cs typeface="Arial"/>
              </a:rPr>
              <a:t>can improve their abilities</a:t>
            </a:r>
            <a:r>
              <a:rPr sz="2100" spc="-125">
                <a:cs typeface="Arial"/>
              </a:rPr>
              <a:t> </a:t>
            </a:r>
            <a:r>
              <a:rPr sz="2100" spc="-5">
                <a:cs typeface="Arial"/>
              </a:rPr>
              <a:t>of</a:t>
            </a:r>
            <a:endParaRPr sz="2100">
              <a:cs typeface="Arial"/>
            </a:endParaRPr>
          </a:p>
          <a:p>
            <a:pPr marL="355600" algn="just">
              <a:lnSpc>
                <a:spcPct val="100000"/>
              </a:lnSpc>
              <a:spcBef>
                <a:spcPts val="5"/>
              </a:spcBef>
            </a:pPr>
            <a:r>
              <a:rPr sz="2100" spc="-5">
                <a:cs typeface="Arial"/>
              </a:rPr>
              <a:t>thinking</a:t>
            </a:r>
            <a:r>
              <a:rPr sz="2100" spc="5">
                <a:cs typeface="Arial"/>
              </a:rPr>
              <a:t> </a:t>
            </a:r>
            <a:r>
              <a:rPr sz="2100" spc="-5">
                <a:cs typeface="Arial"/>
              </a:rPr>
              <a:t>critically</a:t>
            </a:r>
            <a:endParaRPr sz="2100">
              <a:cs typeface="Arial"/>
            </a:endParaRPr>
          </a:p>
          <a:p>
            <a:pPr marL="355600" marR="5080" indent="-342900" algn="just">
              <a:lnSpc>
                <a:spcPct val="100000"/>
              </a:lnSpc>
              <a:spcBef>
                <a:spcPts val="575"/>
              </a:spcBef>
              <a:buChar char="•"/>
              <a:tabLst>
                <a:tab pos="355600" algn="l"/>
              </a:tabLst>
            </a:pPr>
            <a:r>
              <a:rPr sz="2100" spc="-135">
                <a:cs typeface="Arial"/>
              </a:rPr>
              <a:t>To </a:t>
            </a:r>
            <a:r>
              <a:rPr sz="2100" spc="-5">
                <a:cs typeface="Arial"/>
              </a:rPr>
              <a:t>make program intelligent provide it with lots of high  quality specific knowledge about some problem</a:t>
            </a:r>
            <a:r>
              <a:rPr sz="2100" spc="140">
                <a:cs typeface="Arial"/>
              </a:rPr>
              <a:t> </a:t>
            </a:r>
            <a:r>
              <a:rPr sz="2100" spc="-5">
                <a:cs typeface="Arial"/>
              </a:rPr>
              <a:t>area.</a:t>
            </a:r>
            <a:endParaRPr sz="2100">
              <a:cs typeface="Arial"/>
            </a:endParaRPr>
          </a:p>
          <a:p>
            <a:pPr marL="355600" marR="5080" indent="-342900" algn="just">
              <a:lnSpc>
                <a:spcPct val="100000"/>
              </a:lnSpc>
              <a:spcBef>
                <a:spcPts val="580"/>
              </a:spcBef>
              <a:buChar char="•"/>
              <a:tabLst>
                <a:tab pos="355600" algn="l"/>
              </a:tabLst>
            </a:pPr>
            <a:r>
              <a:rPr sz="2100" spc="-5">
                <a:cs typeface="Arial"/>
              </a:rPr>
              <a:t>AI systems are </a:t>
            </a:r>
            <a:r>
              <a:rPr sz="2100">
                <a:cs typeface="Arial"/>
              </a:rPr>
              <a:t>divided </a:t>
            </a:r>
            <a:r>
              <a:rPr sz="2100" spc="-5">
                <a:cs typeface="Arial"/>
              </a:rPr>
              <a:t>into a Knowledge Base with facts  </a:t>
            </a:r>
            <a:r>
              <a:rPr sz="2100">
                <a:cs typeface="Arial"/>
              </a:rPr>
              <a:t>about </a:t>
            </a:r>
            <a:r>
              <a:rPr sz="2100" spc="-5">
                <a:cs typeface="Arial"/>
              </a:rPr>
              <a:t>the world and rules and an inference </a:t>
            </a:r>
            <a:r>
              <a:rPr sz="2100">
                <a:cs typeface="Arial"/>
              </a:rPr>
              <a:t>engine that  applies the </a:t>
            </a:r>
            <a:r>
              <a:rPr sz="2100" spc="-5">
                <a:cs typeface="Arial"/>
              </a:rPr>
              <a:t>rules </a:t>
            </a:r>
            <a:r>
              <a:rPr sz="2100">
                <a:cs typeface="Arial"/>
              </a:rPr>
              <a:t>to the </a:t>
            </a:r>
            <a:r>
              <a:rPr sz="2100" spc="-5">
                <a:cs typeface="Arial"/>
              </a:rPr>
              <a:t>knowledge base in order </a:t>
            </a:r>
            <a:r>
              <a:rPr sz="2100">
                <a:cs typeface="Arial"/>
              </a:rPr>
              <a:t>to  </a:t>
            </a:r>
            <a:r>
              <a:rPr sz="2100" spc="-5">
                <a:cs typeface="Arial"/>
              </a:rPr>
              <a:t>answer questions and solve</a:t>
            </a:r>
            <a:r>
              <a:rPr sz="2100" spc="55">
                <a:cs typeface="Arial"/>
              </a:rPr>
              <a:t> </a:t>
            </a:r>
            <a:r>
              <a:rPr sz="2100" spc="-5">
                <a:cs typeface="Arial"/>
              </a:rPr>
              <a:t>problems.</a:t>
            </a:r>
            <a:endParaRPr sz="2100">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387221" y="483234"/>
            <a:ext cx="6367780" cy="696595"/>
          </a:xfrm>
          <a:prstGeom prst="rect">
            <a:avLst/>
          </a:prstGeom>
        </p:spPr>
        <p:txBody>
          <a:bodyPr vert="horz" wrap="square" lIns="0" tIns="13335" rIns="0" bIns="0" rtlCol="0">
            <a:spAutoFit/>
          </a:bodyPr>
          <a:lstStyle/>
          <a:p>
            <a:pPr marL="12700">
              <a:lnSpc>
                <a:spcPct val="100000"/>
              </a:lnSpc>
              <a:spcBef>
                <a:spcPts val="105"/>
              </a:spcBef>
            </a:pPr>
            <a:r>
              <a:rPr b="1">
                <a:latin typeface="+mn-lt"/>
              </a:rPr>
              <a:t>Importance of</a:t>
            </a:r>
            <a:r>
              <a:rPr b="1" spc="-65">
                <a:latin typeface="+mn-lt"/>
              </a:rPr>
              <a:t> </a:t>
            </a:r>
            <a:r>
              <a:rPr b="1">
                <a:latin typeface="+mn-lt"/>
              </a:rPr>
              <a:t>Knowledge</a:t>
            </a:r>
          </a:p>
        </p:txBody>
      </p:sp>
      <p:sp>
        <p:nvSpPr>
          <p:cNvPr id="5" name="Date Placeholder 4"/>
          <p:cNvSpPr>
            <a:spLocks noGrp="1"/>
          </p:cNvSpPr>
          <p:nvPr>
            <p:ph type="dt" sz="half" idx="10"/>
          </p:nvPr>
        </p:nvSpPr>
        <p:spPr/>
        <p:txBody>
          <a:bodyPr/>
          <a:lstStyle/>
          <a:p>
            <a:fld id="{268CF59E-B2CB-488E-82E3-9D7FCEEB812C}" type="datetime1">
              <a:rPr lang="en-US" smtClean="0"/>
              <a:t>9/16/2021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IN" smtClean="0"/>
              <a:t>51</a:t>
            </a:fld>
            <a:endParaRPr lang="en-IN"/>
          </a:p>
        </p:txBody>
      </p:sp>
      <p:sp>
        <p:nvSpPr>
          <p:cNvPr id="3" name="object 3"/>
          <p:cNvSpPr txBox="1"/>
          <p:nvPr/>
        </p:nvSpPr>
        <p:spPr>
          <a:xfrm>
            <a:off x="535940" y="1698356"/>
            <a:ext cx="7770495" cy="1611630"/>
          </a:xfrm>
          <a:prstGeom prst="rect">
            <a:avLst/>
          </a:prstGeom>
        </p:spPr>
        <p:txBody>
          <a:bodyPr vert="horz" wrap="square" lIns="0" tIns="37465" rIns="0" bIns="0" rtlCol="0">
            <a:spAutoFit/>
          </a:bodyPr>
          <a:lstStyle/>
          <a:p>
            <a:pPr marL="468630" indent="-456565">
              <a:lnSpc>
                <a:spcPct val="100000"/>
              </a:lnSpc>
              <a:spcBef>
                <a:spcPts val="295"/>
              </a:spcBef>
              <a:buSzPct val="133333"/>
              <a:buChar char="•"/>
              <a:tabLst>
                <a:tab pos="467995" algn="l"/>
                <a:tab pos="469265" algn="l"/>
              </a:tabLst>
            </a:pPr>
            <a:r>
              <a:rPr sz="2400" spc="-5">
                <a:cs typeface="Arial"/>
              </a:rPr>
              <a:t>Common way </a:t>
            </a:r>
            <a:r>
              <a:rPr sz="2400">
                <a:cs typeface="Arial"/>
              </a:rPr>
              <a:t>to </a:t>
            </a:r>
            <a:r>
              <a:rPr sz="2400" spc="-5">
                <a:cs typeface="Arial"/>
              </a:rPr>
              <a:t>represent knowledge </a:t>
            </a:r>
            <a:r>
              <a:rPr sz="2400">
                <a:cs typeface="Arial"/>
              </a:rPr>
              <a:t>is </a:t>
            </a:r>
            <a:r>
              <a:rPr sz="2400" spc="-5">
                <a:cs typeface="Arial"/>
              </a:rPr>
              <a:t>in </a:t>
            </a:r>
            <a:r>
              <a:rPr sz="2400">
                <a:cs typeface="Arial"/>
              </a:rPr>
              <a:t>the form</a:t>
            </a:r>
            <a:r>
              <a:rPr sz="2400" spc="70">
                <a:cs typeface="Arial"/>
              </a:rPr>
              <a:t> </a:t>
            </a:r>
            <a:r>
              <a:rPr sz="2400">
                <a:cs typeface="Arial"/>
              </a:rPr>
              <a:t>of</a:t>
            </a:r>
          </a:p>
          <a:p>
            <a:pPr marL="355600">
              <a:lnSpc>
                <a:spcPct val="100000"/>
              </a:lnSpc>
              <a:spcBef>
                <a:spcPts val="195"/>
              </a:spcBef>
            </a:pPr>
            <a:r>
              <a:rPr sz="2400" b="1">
                <a:cs typeface="Arial"/>
              </a:rPr>
              <a:t>written</a:t>
            </a:r>
            <a:r>
              <a:rPr sz="2400" b="1" spc="-45">
                <a:cs typeface="Arial"/>
              </a:rPr>
              <a:t> </a:t>
            </a:r>
            <a:r>
              <a:rPr sz="2400" b="1" spc="-5">
                <a:cs typeface="Arial"/>
              </a:rPr>
              <a:t>language</a:t>
            </a:r>
            <a:r>
              <a:rPr sz="2400" spc="-5">
                <a:cs typeface="Arial"/>
              </a:rPr>
              <a:t>.</a:t>
            </a:r>
            <a:endParaRPr sz="2400">
              <a:cs typeface="Arial"/>
            </a:endParaRPr>
          </a:p>
          <a:p>
            <a:pPr marL="355600" marR="192405" indent="-342900">
              <a:lnSpc>
                <a:spcPct val="100000"/>
              </a:lnSpc>
              <a:spcBef>
                <a:spcPts val="575"/>
              </a:spcBef>
              <a:buChar char="•"/>
              <a:tabLst>
                <a:tab pos="354965" algn="l"/>
                <a:tab pos="355600" algn="l"/>
              </a:tabLst>
            </a:pPr>
            <a:r>
              <a:rPr sz="2400">
                <a:cs typeface="Arial"/>
              </a:rPr>
              <a:t>For </a:t>
            </a:r>
            <a:r>
              <a:rPr sz="2400" spc="-5">
                <a:cs typeface="Arial"/>
              </a:rPr>
              <a:t>example, </a:t>
            </a:r>
            <a:r>
              <a:rPr sz="2400">
                <a:cs typeface="Arial"/>
              </a:rPr>
              <a:t>some facts </a:t>
            </a:r>
            <a:r>
              <a:rPr sz="2400" spc="-5">
                <a:cs typeface="Arial"/>
              </a:rPr>
              <a:t>and </a:t>
            </a:r>
            <a:r>
              <a:rPr sz="2400">
                <a:cs typeface="Arial"/>
              </a:rPr>
              <a:t>relations represented </a:t>
            </a:r>
            <a:r>
              <a:rPr sz="2400" spc="-5">
                <a:cs typeface="Arial"/>
              </a:rPr>
              <a:t>in  English</a:t>
            </a:r>
            <a:r>
              <a:rPr sz="2400" spc="25">
                <a:cs typeface="Arial"/>
              </a:rPr>
              <a:t> </a:t>
            </a:r>
            <a:r>
              <a:rPr sz="2400" spc="-5">
                <a:cs typeface="Arial"/>
              </a:rPr>
              <a:t>are:</a:t>
            </a:r>
            <a:endParaRPr sz="2400">
              <a:cs typeface="Arial"/>
            </a:endParaRPr>
          </a:p>
        </p:txBody>
      </p:sp>
      <p:sp>
        <p:nvSpPr>
          <p:cNvPr id="4" name="object 4"/>
          <p:cNvSpPr txBox="1"/>
          <p:nvPr/>
        </p:nvSpPr>
        <p:spPr>
          <a:xfrm>
            <a:off x="990600" y="3810000"/>
            <a:ext cx="7162800" cy="1467068"/>
          </a:xfrm>
          <a:prstGeom prst="rect">
            <a:avLst/>
          </a:prstGeom>
          <a:solidFill>
            <a:srgbClr val="BADFE2"/>
          </a:solidFill>
          <a:ln w="12192">
            <a:solidFill>
              <a:srgbClr val="88A3A7"/>
            </a:solidFill>
          </a:ln>
        </p:spPr>
        <p:txBody>
          <a:bodyPr vert="horz" wrap="square" lIns="0" tIns="0" rIns="0" bIns="0" rtlCol="0">
            <a:spAutoFit/>
          </a:bodyPr>
          <a:lstStyle/>
          <a:p>
            <a:pPr marL="430530" indent="-339725">
              <a:lnSpc>
                <a:spcPts val="2825"/>
              </a:lnSpc>
              <a:buAutoNum type="arabicPeriod"/>
              <a:tabLst>
                <a:tab pos="431165" algn="l"/>
              </a:tabLst>
            </a:pPr>
            <a:r>
              <a:rPr sz="2400" b="1" spc="-5">
                <a:solidFill>
                  <a:srgbClr val="C00000"/>
                </a:solidFill>
                <a:cs typeface="Arial"/>
              </a:rPr>
              <a:t>Joe is</a:t>
            </a:r>
            <a:r>
              <a:rPr sz="2400" b="1">
                <a:solidFill>
                  <a:srgbClr val="C00000"/>
                </a:solidFill>
                <a:cs typeface="Arial"/>
              </a:rPr>
              <a:t> </a:t>
            </a:r>
            <a:r>
              <a:rPr sz="2400" b="1" spc="-5">
                <a:solidFill>
                  <a:srgbClr val="C00000"/>
                </a:solidFill>
                <a:cs typeface="Arial"/>
              </a:rPr>
              <a:t>tall.</a:t>
            </a:r>
            <a:endParaRPr sz="2400">
              <a:cs typeface="Arial"/>
            </a:endParaRPr>
          </a:p>
          <a:p>
            <a:pPr marL="430530" indent="-339725">
              <a:lnSpc>
                <a:spcPct val="100000"/>
              </a:lnSpc>
              <a:buAutoNum type="arabicPeriod"/>
              <a:tabLst>
                <a:tab pos="431165" algn="l"/>
              </a:tabLst>
            </a:pPr>
            <a:r>
              <a:rPr sz="2400" b="1" spc="-5">
                <a:solidFill>
                  <a:srgbClr val="001F5F"/>
                </a:solidFill>
                <a:cs typeface="Arial"/>
              </a:rPr>
              <a:t>Bill </a:t>
            </a:r>
            <a:r>
              <a:rPr sz="2400" b="1">
                <a:solidFill>
                  <a:srgbClr val="001F5F"/>
                </a:solidFill>
                <a:cs typeface="Arial"/>
              </a:rPr>
              <a:t>likes</a:t>
            </a:r>
            <a:r>
              <a:rPr sz="2400" b="1" spc="-40">
                <a:solidFill>
                  <a:srgbClr val="001F5F"/>
                </a:solidFill>
                <a:cs typeface="Arial"/>
              </a:rPr>
              <a:t> </a:t>
            </a:r>
            <a:r>
              <a:rPr sz="2400" b="1">
                <a:solidFill>
                  <a:srgbClr val="001F5F"/>
                </a:solidFill>
                <a:cs typeface="Arial"/>
              </a:rPr>
              <a:t>Sue.</a:t>
            </a:r>
            <a:endParaRPr sz="2400">
              <a:cs typeface="Arial"/>
            </a:endParaRPr>
          </a:p>
          <a:p>
            <a:pPr marL="91440" marR="427990">
              <a:lnSpc>
                <a:spcPct val="100000"/>
              </a:lnSpc>
              <a:buAutoNum type="arabicPeriod"/>
              <a:tabLst>
                <a:tab pos="431165" algn="l"/>
              </a:tabLst>
            </a:pPr>
            <a:r>
              <a:rPr lang="en-US" sz="2400" b="1" spc="-5">
                <a:solidFill>
                  <a:srgbClr val="C00000"/>
                </a:solidFill>
                <a:cs typeface="Arial"/>
              </a:rPr>
              <a:t>  </a:t>
            </a:r>
            <a:r>
              <a:rPr sz="2400" b="1" spc="-5">
                <a:solidFill>
                  <a:srgbClr val="C00000"/>
                </a:solidFill>
                <a:cs typeface="Arial"/>
              </a:rPr>
              <a:t>Sam has </a:t>
            </a:r>
            <a:r>
              <a:rPr sz="2400" b="1">
                <a:solidFill>
                  <a:srgbClr val="C00000"/>
                </a:solidFill>
                <a:cs typeface="Arial"/>
              </a:rPr>
              <a:t>learned to </a:t>
            </a:r>
            <a:r>
              <a:rPr sz="2400" b="1" spc="-5">
                <a:solidFill>
                  <a:srgbClr val="C00000"/>
                </a:solidFill>
                <a:cs typeface="Arial"/>
              </a:rPr>
              <a:t>use recursion </a:t>
            </a:r>
            <a:r>
              <a:rPr sz="2400" b="1">
                <a:solidFill>
                  <a:srgbClr val="C00000"/>
                </a:solidFill>
                <a:cs typeface="Arial"/>
              </a:rPr>
              <a:t>to  manipulate </a:t>
            </a:r>
            <a:endParaRPr lang="en-US" sz="2400" b="1">
              <a:solidFill>
                <a:srgbClr val="C00000"/>
              </a:solidFill>
              <a:cs typeface="Arial"/>
            </a:endParaRPr>
          </a:p>
          <a:p>
            <a:pPr marL="91440" marR="427990">
              <a:lnSpc>
                <a:spcPct val="100000"/>
              </a:lnSpc>
              <a:tabLst>
                <a:tab pos="431165" algn="l"/>
              </a:tabLst>
            </a:pPr>
            <a:r>
              <a:rPr lang="en-US" sz="2400" b="1">
                <a:solidFill>
                  <a:srgbClr val="C00000"/>
                </a:solidFill>
                <a:cs typeface="Arial"/>
              </a:rPr>
              <a:t>     </a:t>
            </a:r>
            <a:r>
              <a:rPr sz="2400" b="1">
                <a:solidFill>
                  <a:srgbClr val="C00000"/>
                </a:solidFill>
                <a:cs typeface="Arial"/>
              </a:rPr>
              <a:t>linked list in </a:t>
            </a:r>
            <a:r>
              <a:rPr sz="2400" b="1" spc="-5">
                <a:solidFill>
                  <a:srgbClr val="C00000"/>
                </a:solidFill>
                <a:cs typeface="Arial"/>
              </a:rPr>
              <a:t>several</a:t>
            </a:r>
            <a:r>
              <a:rPr sz="2400" b="1" spc="-135">
                <a:solidFill>
                  <a:srgbClr val="C00000"/>
                </a:solidFill>
                <a:cs typeface="Arial"/>
              </a:rPr>
              <a:t> </a:t>
            </a:r>
            <a:r>
              <a:rPr sz="2400" b="1">
                <a:solidFill>
                  <a:srgbClr val="C00000"/>
                </a:solidFill>
                <a:cs typeface="Arial"/>
              </a:rPr>
              <a:t>programming  </a:t>
            </a:r>
            <a:r>
              <a:rPr sz="2400" b="1" spc="-5">
                <a:solidFill>
                  <a:srgbClr val="C00000"/>
                </a:solidFill>
                <a:cs typeface="Arial"/>
              </a:rPr>
              <a:t>languages.</a:t>
            </a:r>
            <a:endParaRPr sz="2400">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388110" y="140964"/>
            <a:ext cx="6367780" cy="696595"/>
          </a:xfrm>
          <a:prstGeom prst="rect">
            <a:avLst/>
          </a:prstGeom>
        </p:spPr>
        <p:txBody>
          <a:bodyPr vert="horz" wrap="square" lIns="0" tIns="13335" rIns="0" bIns="0" rtlCol="0">
            <a:spAutoFit/>
          </a:bodyPr>
          <a:lstStyle/>
          <a:p>
            <a:pPr marL="12700">
              <a:lnSpc>
                <a:spcPct val="100000"/>
              </a:lnSpc>
              <a:spcBef>
                <a:spcPts val="105"/>
              </a:spcBef>
            </a:pPr>
            <a:r>
              <a:rPr b="1">
                <a:latin typeface="+mn-lt"/>
              </a:rPr>
              <a:t>Importance of</a:t>
            </a:r>
            <a:r>
              <a:rPr b="1" spc="-65">
                <a:latin typeface="+mn-lt"/>
              </a:rPr>
              <a:t> </a:t>
            </a:r>
            <a:r>
              <a:rPr b="1">
                <a:latin typeface="+mn-lt"/>
              </a:rPr>
              <a:t>Knowledge</a:t>
            </a:r>
          </a:p>
        </p:txBody>
      </p:sp>
      <p:sp>
        <p:nvSpPr>
          <p:cNvPr id="4" name="Date Placeholder 3"/>
          <p:cNvSpPr>
            <a:spLocks noGrp="1"/>
          </p:cNvSpPr>
          <p:nvPr>
            <p:ph type="dt" sz="half" idx="10"/>
          </p:nvPr>
        </p:nvSpPr>
        <p:spPr/>
        <p:txBody>
          <a:bodyPr/>
          <a:lstStyle/>
          <a:p>
            <a:fld id="{4B666E0D-EDA6-4EE7-8B05-04FC75B87A71}"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52</a:t>
            </a:fld>
            <a:endParaRPr lang="en-IN"/>
          </a:p>
        </p:txBody>
      </p:sp>
      <p:sp>
        <p:nvSpPr>
          <p:cNvPr id="3" name="object 3"/>
          <p:cNvSpPr txBox="1"/>
          <p:nvPr/>
        </p:nvSpPr>
        <p:spPr>
          <a:xfrm>
            <a:off x="628650" y="839509"/>
            <a:ext cx="7921625" cy="4581382"/>
          </a:xfrm>
          <a:prstGeom prst="rect">
            <a:avLst/>
          </a:prstGeom>
        </p:spPr>
        <p:txBody>
          <a:bodyPr vert="horz" wrap="square" lIns="0" tIns="99695" rIns="0" bIns="0" rtlCol="0">
            <a:spAutoFit/>
          </a:bodyPr>
          <a:lstStyle/>
          <a:p>
            <a:pPr marL="12700">
              <a:lnSpc>
                <a:spcPct val="100000"/>
              </a:lnSpc>
              <a:spcBef>
                <a:spcPts val="785"/>
              </a:spcBef>
            </a:pPr>
            <a:r>
              <a:rPr sz="2200" b="1" spc="-5">
                <a:solidFill>
                  <a:srgbClr val="C00000"/>
                </a:solidFill>
                <a:cs typeface="Arial"/>
              </a:rPr>
              <a:t>Joe is</a:t>
            </a:r>
            <a:r>
              <a:rPr sz="2200" b="1" spc="10">
                <a:solidFill>
                  <a:srgbClr val="C00000"/>
                </a:solidFill>
                <a:cs typeface="Arial"/>
              </a:rPr>
              <a:t> </a:t>
            </a:r>
            <a:r>
              <a:rPr sz="2200" b="1" spc="-5">
                <a:solidFill>
                  <a:srgbClr val="C00000"/>
                </a:solidFill>
                <a:cs typeface="Arial"/>
              </a:rPr>
              <a:t>tall.</a:t>
            </a:r>
            <a:endParaRPr sz="2200">
              <a:cs typeface="Arial"/>
            </a:endParaRPr>
          </a:p>
          <a:p>
            <a:pPr marL="1113155" indent="-186690">
              <a:lnSpc>
                <a:spcPct val="100000"/>
              </a:lnSpc>
              <a:spcBef>
                <a:spcPts val="595"/>
              </a:spcBef>
              <a:buChar char="-"/>
              <a:tabLst>
                <a:tab pos="1113790" algn="l"/>
              </a:tabLst>
            </a:pPr>
            <a:r>
              <a:rPr sz="2200" b="1">
                <a:cs typeface="Arial"/>
              </a:rPr>
              <a:t>knowledge </a:t>
            </a:r>
            <a:r>
              <a:rPr sz="2200" b="1" spc="-5">
                <a:cs typeface="Arial"/>
              </a:rPr>
              <a:t>above expresses simple</a:t>
            </a:r>
            <a:r>
              <a:rPr sz="2200" b="1" spc="-15">
                <a:cs typeface="Arial"/>
              </a:rPr>
              <a:t> </a:t>
            </a:r>
            <a:r>
              <a:rPr sz="2200" b="1" spc="-5">
                <a:cs typeface="Arial"/>
              </a:rPr>
              <a:t>fact.</a:t>
            </a:r>
            <a:endParaRPr sz="2200">
              <a:cs typeface="Arial"/>
            </a:endParaRPr>
          </a:p>
          <a:p>
            <a:pPr marL="1113155" indent="-186690">
              <a:lnSpc>
                <a:spcPct val="100000"/>
              </a:lnSpc>
              <a:spcBef>
                <a:spcPts val="575"/>
              </a:spcBef>
              <a:buChar char="-"/>
              <a:tabLst>
                <a:tab pos="1113790" algn="l"/>
              </a:tabLst>
            </a:pPr>
            <a:r>
              <a:rPr sz="2200" b="1" spc="-5">
                <a:cs typeface="Arial"/>
              </a:rPr>
              <a:t>an attribute possessed by a</a:t>
            </a:r>
            <a:r>
              <a:rPr sz="2200" b="1" spc="-10">
                <a:cs typeface="Arial"/>
              </a:rPr>
              <a:t> </a:t>
            </a:r>
            <a:r>
              <a:rPr sz="2200" b="1" spc="-5">
                <a:cs typeface="Arial"/>
              </a:rPr>
              <a:t>person.</a:t>
            </a:r>
            <a:endParaRPr sz="2200">
              <a:cs typeface="Arial"/>
            </a:endParaRPr>
          </a:p>
          <a:p>
            <a:pPr marL="12700">
              <a:lnSpc>
                <a:spcPct val="100000"/>
              </a:lnSpc>
              <a:spcBef>
                <a:spcPts val="660"/>
              </a:spcBef>
            </a:pPr>
            <a:r>
              <a:rPr sz="2200" b="1" spc="-5">
                <a:solidFill>
                  <a:srgbClr val="001F5F"/>
                </a:solidFill>
                <a:cs typeface="Arial"/>
              </a:rPr>
              <a:t>Bill likes</a:t>
            </a:r>
            <a:r>
              <a:rPr sz="2200" b="1" spc="-10">
                <a:solidFill>
                  <a:srgbClr val="001F5F"/>
                </a:solidFill>
                <a:cs typeface="Arial"/>
              </a:rPr>
              <a:t> </a:t>
            </a:r>
            <a:r>
              <a:rPr sz="2200" b="1" spc="-5">
                <a:solidFill>
                  <a:srgbClr val="001F5F"/>
                </a:solidFill>
                <a:cs typeface="Arial"/>
              </a:rPr>
              <a:t>Sue.</a:t>
            </a:r>
            <a:endParaRPr sz="2200">
              <a:cs typeface="Arial"/>
            </a:endParaRPr>
          </a:p>
          <a:p>
            <a:pPr marL="1113155" indent="-186690">
              <a:lnSpc>
                <a:spcPct val="100000"/>
              </a:lnSpc>
              <a:spcBef>
                <a:spcPts val="1070"/>
              </a:spcBef>
              <a:buChar char="-"/>
              <a:tabLst>
                <a:tab pos="1113790" algn="l"/>
              </a:tabLst>
            </a:pPr>
            <a:r>
              <a:rPr sz="2200" b="1">
                <a:cs typeface="Arial"/>
              </a:rPr>
              <a:t>knowledge </a:t>
            </a:r>
            <a:r>
              <a:rPr sz="2200" b="1" spc="-5">
                <a:cs typeface="Arial"/>
              </a:rPr>
              <a:t>above expresses complex binary</a:t>
            </a:r>
            <a:r>
              <a:rPr lang="en-US" sz="2200">
                <a:cs typeface="Arial"/>
              </a:rPr>
              <a:t> </a:t>
            </a:r>
            <a:r>
              <a:rPr sz="2200" b="1" spc="-5">
                <a:cs typeface="Arial"/>
              </a:rPr>
              <a:t>relation </a:t>
            </a:r>
            <a:r>
              <a:rPr sz="2200" b="1">
                <a:cs typeface="Arial"/>
              </a:rPr>
              <a:t>between </a:t>
            </a:r>
            <a:r>
              <a:rPr sz="2200" b="1" spc="10">
                <a:cs typeface="Arial"/>
              </a:rPr>
              <a:t>two</a:t>
            </a:r>
            <a:r>
              <a:rPr sz="2200" b="1" spc="-105">
                <a:cs typeface="Arial"/>
              </a:rPr>
              <a:t> </a:t>
            </a:r>
            <a:r>
              <a:rPr sz="2200" b="1" spc="-5">
                <a:cs typeface="Arial"/>
              </a:rPr>
              <a:t>persons.</a:t>
            </a:r>
            <a:endParaRPr sz="2200">
              <a:cs typeface="Arial"/>
            </a:endParaRPr>
          </a:p>
          <a:p>
            <a:pPr marL="12700" marR="10160">
              <a:lnSpc>
                <a:spcPct val="100000"/>
              </a:lnSpc>
              <a:spcBef>
                <a:spcPts val="655"/>
              </a:spcBef>
            </a:pPr>
            <a:r>
              <a:rPr sz="2200" b="1" spc="-5">
                <a:solidFill>
                  <a:srgbClr val="C00000"/>
                </a:solidFill>
                <a:cs typeface="Arial"/>
              </a:rPr>
              <a:t>Sam </a:t>
            </a:r>
            <a:r>
              <a:rPr sz="2200" b="1">
                <a:solidFill>
                  <a:srgbClr val="C00000"/>
                </a:solidFill>
                <a:cs typeface="Arial"/>
              </a:rPr>
              <a:t>has </a:t>
            </a:r>
            <a:r>
              <a:rPr sz="2200" b="1" spc="-5">
                <a:solidFill>
                  <a:srgbClr val="C00000"/>
                </a:solidFill>
                <a:cs typeface="Arial"/>
              </a:rPr>
              <a:t>learnt to use </a:t>
            </a:r>
            <a:r>
              <a:rPr sz="2200" b="1">
                <a:solidFill>
                  <a:srgbClr val="C00000"/>
                </a:solidFill>
                <a:cs typeface="Arial"/>
              </a:rPr>
              <a:t>recursion </a:t>
            </a:r>
            <a:r>
              <a:rPr sz="2200" b="1" spc="-5">
                <a:solidFill>
                  <a:srgbClr val="C00000"/>
                </a:solidFill>
                <a:cs typeface="Arial"/>
              </a:rPr>
              <a:t>to manipulate  linked list in several programming</a:t>
            </a:r>
            <a:r>
              <a:rPr sz="2200" b="1" spc="80">
                <a:solidFill>
                  <a:srgbClr val="C00000"/>
                </a:solidFill>
                <a:cs typeface="Arial"/>
              </a:rPr>
              <a:t> </a:t>
            </a:r>
            <a:r>
              <a:rPr sz="2200" b="1" spc="-5">
                <a:solidFill>
                  <a:srgbClr val="C00000"/>
                </a:solidFill>
                <a:cs typeface="Arial"/>
              </a:rPr>
              <a:t>languages.</a:t>
            </a:r>
            <a:endParaRPr sz="2200">
              <a:cs typeface="Arial"/>
            </a:endParaRPr>
          </a:p>
          <a:p>
            <a:pPr marL="1113155" indent="-186690">
              <a:lnSpc>
                <a:spcPct val="100000"/>
              </a:lnSpc>
              <a:spcBef>
                <a:spcPts val="1075"/>
              </a:spcBef>
              <a:buChar char="-"/>
              <a:tabLst>
                <a:tab pos="1113790" algn="l"/>
              </a:tabLst>
            </a:pPr>
            <a:r>
              <a:rPr sz="2200" b="1">
                <a:cs typeface="Arial"/>
              </a:rPr>
              <a:t>knowledge </a:t>
            </a:r>
            <a:r>
              <a:rPr sz="2200" b="1" spc="-5">
                <a:cs typeface="Arial"/>
              </a:rPr>
              <a:t>above </a:t>
            </a:r>
            <a:r>
              <a:rPr sz="2200" b="1">
                <a:cs typeface="Arial"/>
              </a:rPr>
              <a:t>is </a:t>
            </a:r>
            <a:r>
              <a:rPr sz="2200" b="1" spc="-5">
                <a:cs typeface="Arial"/>
              </a:rPr>
              <a:t>the most</a:t>
            </a:r>
            <a:r>
              <a:rPr sz="2200" b="1" spc="-40">
                <a:cs typeface="Arial"/>
              </a:rPr>
              <a:t> </a:t>
            </a:r>
            <a:r>
              <a:rPr sz="2200" b="1" spc="-5">
                <a:cs typeface="Arial"/>
              </a:rPr>
              <a:t>complex.</a:t>
            </a:r>
            <a:endParaRPr lang="en-US" sz="2200">
              <a:cs typeface="Arial"/>
            </a:endParaRPr>
          </a:p>
          <a:p>
            <a:pPr marL="1113155" indent="-186690">
              <a:lnSpc>
                <a:spcPct val="100000"/>
              </a:lnSpc>
              <a:spcBef>
                <a:spcPts val="1075"/>
              </a:spcBef>
              <a:buChar char="-"/>
              <a:tabLst>
                <a:tab pos="1113790" algn="l"/>
              </a:tabLst>
            </a:pPr>
            <a:r>
              <a:rPr lang="en-IN" sz="2200" b="1" spc="-5">
                <a:cs typeface="Arial"/>
              </a:rPr>
              <a:t>E</a:t>
            </a:r>
            <a:r>
              <a:rPr sz="2200" b="1" spc="-5" err="1">
                <a:cs typeface="Arial"/>
              </a:rPr>
              <a:t>x</a:t>
            </a:r>
            <a:r>
              <a:rPr sz="2200" b="1" spc="-15" err="1">
                <a:cs typeface="Arial"/>
              </a:rPr>
              <a:t>p</a:t>
            </a:r>
            <a:r>
              <a:rPr sz="2200" b="1" spc="-5" err="1">
                <a:cs typeface="Arial"/>
              </a:rPr>
              <a:t>ressing</a:t>
            </a:r>
            <a:r>
              <a:rPr lang="en-US" sz="2200" b="1">
                <a:cs typeface="Arial"/>
              </a:rPr>
              <a:t> </a:t>
            </a:r>
            <a:r>
              <a:rPr sz="2200" b="1" spc="-5">
                <a:cs typeface="Arial"/>
              </a:rPr>
              <a:t>r</a:t>
            </a:r>
            <a:r>
              <a:rPr sz="2200" b="1" spc="-20">
                <a:cs typeface="Arial"/>
              </a:rPr>
              <a:t>e</a:t>
            </a:r>
            <a:r>
              <a:rPr sz="2200" b="1" spc="-5">
                <a:cs typeface="Arial"/>
              </a:rPr>
              <a:t>la</a:t>
            </a:r>
            <a:r>
              <a:rPr sz="2200" b="1">
                <a:cs typeface="Arial"/>
              </a:rPr>
              <a:t>ti</a:t>
            </a:r>
            <a:r>
              <a:rPr sz="2200" b="1" spc="-10">
                <a:cs typeface="Arial"/>
              </a:rPr>
              <a:t>o</a:t>
            </a:r>
            <a:r>
              <a:rPr sz="2200" b="1" spc="-5">
                <a:cs typeface="Arial"/>
              </a:rPr>
              <a:t>ns</a:t>
            </a:r>
            <a:r>
              <a:rPr lang="en-US" sz="2200" b="1">
                <a:cs typeface="Arial"/>
              </a:rPr>
              <a:t> </a:t>
            </a:r>
            <a:r>
              <a:rPr sz="2200" b="1" spc="-5">
                <a:cs typeface="Arial"/>
              </a:rPr>
              <a:t>be</a:t>
            </a:r>
            <a:r>
              <a:rPr sz="2200" b="1" spc="-25">
                <a:cs typeface="Arial"/>
              </a:rPr>
              <a:t>t</a:t>
            </a:r>
            <a:r>
              <a:rPr sz="2200" b="1" spc="25">
                <a:cs typeface="Arial"/>
              </a:rPr>
              <a:t>w</a:t>
            </a:r>
            <a:r>
              <a:rPr sz="2200" b="1" spc="-20">
                <a:cs typeface="Arial"/>
              </a:rPr>
              <a:t>e</a:t>
            </a:r>
            <a:r>
              <a:rPr sz="2200" b="1" spc="-5">
                <a:cs typeface="Arial"/>
              </a:rPr>
              <a:t>en</a:t>
            </a:r>
            <a:r>
              <a:rPr lang="en-US" sz="2200" b="1">
                <a:cs typeface="Arial"/>
              </a:rPr>
              <a:t> </a:t>
            </a:r>
            <a:r>
              <a:rPr sz="2200" b="1" spc="-5">
                <a:cs typeface="Arial"/>
              </a:rPr>
              <a:t>a</a:t>
            </a:r>
            <a:r>
              <a:rPr lang="en-US" sz="2200" b="1">
                <a:cs typeface="Arial"/>
              </a:rPr>
              <a:t> </a:t>
            </a:r>
            <a:r>
              <a:rPr sz="2200" b="1" spc="-5">
                <a:cs typeface="Arial"/>
              </a:rPr>
              <a:t>per</a:t>
            </a:r>
            <a:r>
              <a:rPr sz="2200" b="1">
                <a:cs typeface="Arial"/>
              </a:rPr>
              <a:t>son</a:t>
            </a:r>
            <a:r>
              <a:rPr lang="en-US" sz="2200" b="1">
                <a:cs typeface="Arial"/>
              </a:rPr>
              <a:t> </a:t>
            </a:r>
            <a:r>
              <a:rPr sz="2200" b="1" spc="-5">
                <a:cs typeface="Arial"/>
              </a:rPr>
              <a:t>a</a:t>
            </a:r>
            <a:r>
              <a:rPr sz="2200" b="1" spc="-25">
                <a:cs typeface="Arial"/>
              </a:rPr>
              <a:t>n</a:t>
            </a:r>
            <a:r>
              <a:rPr sz="2200" b="1">
                <a:cs typeface="Arial"/>
              </a:rPr>
              <a:t>d  </a:t>
            </a:r>
            <a:r>
              <a:rPr sz="2200" b="1" spc="-5">
                <a:cs typeface="Arial"/>
              </a:rPr>
              <a:t>more abstract programming</a:t>
            </a:r>
            <a:r>
              <a:rPr sz="2200" b="1" spc="15">
                <a:cs typeface="Arial"/>
              </a:rPr>
              <a:t> </a:t>
            </a:r>
            <a:r>
              <a:rPr sz="2200" b="1" spc="-5">
                <a:cs typeface="Arial"/>
              </a:rPr>
              <a:t>concepts.</a:t>
            </a:r>
            <a:endParaRPr sz="2200">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985240" y="394176"/>
            <a:ext cx="7173518" cy="1054263"/>
          </a:xfrm>
          <a:prstGeom prst="rect">
            <a:avLst/>
          </a:prstGeom>
        </p:spPr>
        <p:txBody>
          <a:bodyPr vert="horz" wrap="square" lIns="0" tIns="68707" rIns="0" bIns="0" rtlCol="0">
            <a:spAutoFit/>
          </a:bodyPr>
          <a:lstStyle/>
          <a:p>
            <a:pPr algn="ctr">
              <a:lnSpc>
                <a:spcPct val="100000"/>
              </a:lnSpc>
              <a:spcBef>
                <a:spcPts val="100"/>
              </a:spcBef>
            </a:pPr>
            <a:r>
              <a:rPr sz="4000" b="1" spc="-5">
                <a:latin typeface="+mn-lt"/>
              </a:rPr>
              <a:t>Important points </a:t>
            </a:r>
            <a:r>
              <a:rPr sz="4000" b="1" spc="-10">
                <a:latin typeface="+mn-lt"/>
              </a:rPr>
              <a:t>on</a:t>
            </a:r>
            <a:r>
              <a:rPr sz="4000" b="1" spc="-25">
                <a:latin typeface="+mn-lt"/>
              </a:rPr>
              <a:t> </a:t>
            </a:r>
            <a:r>
              <a:rPr sz="4000" b="1" spc="-5">
                <a:latin typeface="+mn-lt"/>
              </a:rPr>
              <a:t>Knowledge</a:t>
            </a:r>
            <a:br>
              <a:rPr lang="en-US" sz="3200" b="1" spc="-5">
                <a:latin typeface="+mn-lt"/>
              </a:rPr>
            </a:br>
            <a:r>
              <a:rPr sz="2400" b="1" err="1">
                <a:solidFill>
                  <a:srgbClr val="C00000"/>
                </a:solidFill>
                <a:latin typeface="+mn-lt"/>
              </a:rPr>
              <a:t>Knowledge</a:t>
            </a:r>
            <a:r>
              <a:rPr sz="2400" b="1">
                <a:solidFill>
                  <a:srgbClr val="C00000"/>
                </a:solidFill>
                <a:latin typeface="+mn-lt"/>
              </a:rPr>
              <a:t> </a:t>
            </a:r>
            <a:r>
              <a:rPr sz="2400" b="1" spc="-5">
                <a:solidFill>
                  <a:srgbClr val="C00000"/>
                </a:solidFill>
                <a:latin typeface="+mn-lt"/>
              </a:rPr>
              <a:t>may be declarative or</a:t>
            </a:r>
            <a:r>
              <a:rPr sz="2400" b="1" spc="5">
                <a:solidFill>
                  <a:srgbClr val="C00000"/>
                </a:solidFill>
                <a:latin typeface="+mn-lt"/>
              </a:rPr>
              <a:t> </a:t>
            </a:r>
            <a:r>
              <a:rPr sz="2400" b="1" spc="-5">
                <a:solidFill>
                  <a:srgbClr val="C00000"/>
                </a:solidFill>
                <a:latin typeface="+mn-lt"/>
              </a:rPr>
              <a:t>procedural</a:t>
            </a:r>
            <a:endParaRPr sz="2400" b="1">
              <a:latin typeface="+mn-lt"/>
            </a:endParaRPr>
          </a:p>
        </p:txBody>
      </p:sp>
      <p:sp>
        <p:nvSpPr>
          <p:cNvPr id="4" name="Date Placeholder 3"/>
          <p:cNvSpPr>
            <a:spLocks noGrp="1"/>
          </p:cNvSpPr>
          <p:nvPr>
            <p:ph type="dt" sz="half" idx="10"/>
          </p:nvPr>
        </p:nvSpPr>
        <p:spPr/>
        <p:txBody>
          <a:bodyPr/>
          <a:lstStyle/>
          <a:p>
            <a:fld id="{11C8991A-00AB-4603-9933-D0FB8D10A802}"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53</a:t>
            </a:fld>
            <a:endParaRPr lang="en-IN"/>
          </a:p>
        </p:txBody>
      </p:sp>
      <p:sp>
        <p:nvSpPr>
          <p:cNvPr id="3" name="object 3"/>
          <p:cNvSpPr txBox="1"/>
          <p:nvPr/>
        </p:nvSpPr>
        <p:spPr>
          <a:xfrm>
            <a:off x="533400" y="1448439"/>
            <a:ext cx="8227060" cy="3702937"/>
          </a:xfrm>
          <a:prstGeom prst="rect">
            <a:avLst/>
          </a:prstGeom>
        </p:spPr>
        <p:txBody>
          <a:bodyPr vert="horz" wrap="square" lIns="0" tIns="85725" rIns="0" bIns="0" rtlCol="0">
            <a:spAutoFit/>
          </a:bodyPr>
          <a:lstStyle/>
          <a:p>
            <a:pPr marL="355600" indent="-342900">
              <a:lnSpc>
                <a:spcPct val="100000"/>
              </a:lnSpc>
              <a:spcBef>
                <a:spcPts val="675"/>
              </a:spcBef>
              <a:buFont typeface="Arial"/>
              <a:buChar char="•"/>
              <a:tabLst>
                <a:tab pos="354965" algn="l"/>
                <a:tab pos="355600" algn="l"/>
              </a:tabLst>
            </a:pPr>
            <a:r>
              <a:rPr sz="2200" b="1" spc="-5">
                <a:cs typeface="Arial"/>
              </a:rPr>
              <a:t>Procedural</a:t>
            </a:r>
            <a:r>
              <a:rPr sz="2200" b="1" spc="5">
                <a:cs typeface="Arial"/>
              </a:rPr>
              <a:t> </a:t>
            </a:r>
            <a:r>
              <a:rPr sz="2200" b="1">
                <a:cs typeface="Arial"/>
              </a:rPr>
              <a:t>Knowledge</a:t>
            </a:r>
            <a:endParaRPr sz="2200">
              <a:cs typeface="Arial"/>
            </a:endParaRPr>
          </a:p>
          <a:p>
            <a:pPr marL="12700" marR="1033144" lvl="1">
              <a:lnSpc>
                <a:spcPct val="100000"/>
              </a:lnSpc>
              <a:spcBef>
                <a:spcPts val="580"/>
              </a:spcBef>
              <a:tabLst>
                <a:tab pos="535940" algn="l"/>
              </a:tabLst>
            </a:pPr>
            <a:r>
              <a:rPr lang="en-US" sz="2200">
                <a:cs typeface="Arial"/>
              </a:rPr>
              <a:t>	- </a:t>
            </a:r>
            <a:r>
              <a:rPr sz="2200">
                <a:cs typeface="Arial"/>
              </a:rPr>
              <a:t>It </a:t>
            </a:r>
            <a:r>
              <a:rPr sz="2200" spc="-5">
                <a:cs typeface="Arial"/>
              </a:rPr>
              <a:t>is a compiled </a:t>
            </a:r>
            <a:r>
              <a:rPr sz="2200">
                <a:cs typeface="Arial"/>
              </a:rPr>
              <a:t>knowledge </a:t>
            </a:r>
            <a:r>
              <a:rPr sz="2200" spc="-5">
                <a:cs typeface="Arial"/>
              </a:rPr>
              <a:t>related </a:t>
            </a:r>
            <a:r>
              <a:rPr sz="2200">
                <a:cs typeface="Arial"/>
              </a:rPr>
              <a:t>to</a:t>
            </a:r>
            <a:r>
              <a:rPr sz="2200" spc="-85">
                <a:cs typeface="Arial"/>
              </a:rPr>
              <a:t> </a:t>
            </a:r>
            <a:r>
              <a:rPr sz="2200" spc="-5">
                <a:cs typeface="Arial"/>
              </a:rPr>
              <a:t>the</a:t>
            </a:r>
            <a:r>
              <a:rPr lang="en-US" sz="2200" spc="-5">
                <a:cs typeface="Arial"/>
              </a:rPr>
              <a:t> 	</a:t>
            </a:r>
            <a:r>
              <a:rPr sz="2200" spc="-5">
                <a:cs typeface="Arial"/>
              </a:rPr>
              <a:t>performance </a:t>
            </a:r>
            <a:r>
              <a:rPr sz="2200">
                <a:cs typeface="Arial"/>
              </a:rPr>
              <a:t>of </a:t>
            </a:r>
            <a:r>
              <a:rPr sz="2200" spc="-5">
                <a:cs typeface="Arial"/>
              </a:rPr>
              <a:t>some</a:t>
            </a:r>
            <a:r>
              <a:rPr sz="2200">
                <a:cs typeface="Arial"/>
              </a:rPr>
              <a:t> </a:t>
            </a:r>
            <a:r>
              <a:rPr sz="2200" spc="-5">
                <a:cs typeface="Arial"/>
              </a:rPr>
              <a:t>task.</a:t>
            </a:r>
            <a:endParaRPr sz="2200">
              <a:cs typeface="Arial"/>
            </a:endParaRPr>
          </a:p>
          <a:p>
            <a:pPr marL="12700" marR="5080">
              <a:lnSpc>
                <a:spcPct val="100000"/>
              </a:lnSpc>
              <a:spcBef>
                <a:spcPts val="580"/>
              </a:spcBef>
            </a:pPr>
            <a:r>
              <a:rPr lang="en-US" sz="2200" spc="-5">
                <a:cs typeface="Arial"/>
              </a:rPr>
              <a:t>	</a:t>
            </a:r>
            <a:r>
              <a:rPr sz="2200" spc="-5">
                <a:cs typeface="Arial"/>
              </a:rPr>
              <a:t>For example, </a:t>
            </a:r>
            <a:r>
              <a:rPr sz="2200">
                <a:cs typeface="Arial"/>
              </a:rPr>
              <a:t>the </a:t>
            </a:r>
            <a:r>
              <a:rPr sz="2200" spc="-5">
                <a:cs typeface="Arial"/>
              </a:rPr>
              <a:t>steps used </a:t>
            </a:r>
            <a:r>
              <a:rPr sz="2200">
                <a:cs typeface="Arial"/>
              </a:rPr>
              <a:t>to </a:t>
            </a:r>
            <a:r>
              <a:rPr sz="2200" spc="-5">
                <a:cs typeface="Arial"/>
              </a:rPr>
              <a:t>solve an algebraic  </a:t>
            </a:r>
            <a:r>
              <a:rPr lang="en-US" sz="2200" spc="-5">
                <a:cs typeface="Arial"/>
              </a:rPr>
              <a:t>	</a:t>
            </a:r>
            <a:r>
              <a:rPr sz="2200" spc="-5">
                <a:cs typeface="Arial"/>
              </a:rPr>
              <a:t>equations </a:t>
            </a:r>
            <a:r>
              <a:rPr sz="2200">
                <a:cs typeface="Arial"/>
              </a:rPr>
              <a:t>are </a:t>
            </a:r>
            <a:r>
              <a:rPr sz="2200" spc="-5">
                <a:cs typeface="Arial"/>
              </a:rPr>
              <a:t>expressed </a:t>
            </a:r>
            <a:r>
              <a:rPr sz="2200">
                <a:cs typeface="Arial"/>
              </a:rPr>
              <a:t>as </a:t>
            </a:r>
            <a:r>
              <a:rPr sz="2200" spc="-5">
                <a:cs typeface="Arial"/>
              </a:rPr>
              <a:t>procedural</a:t>
            </a:r>
            <a:r>
              <a:rPr sz="2200" spc="45">
                <a:cs typeface="Arial"/>
              </a:rPr>
              <a:t> </a:t>
            </a:r>
            <a:r>
              <a:rPr sz="2200" spc="-5">
                <a:cs typeface="Arial"/>
              </a:rPr>
              <a:t>knowledge.</a:t>
            </a:r>
            <a:endParaRPr sz="2200">
              <a:cs typeface="Arial"/>
            </a:endParaRPr>
          </a:p>
          <a:p>
            <a:pPr>
              <a:lnSpc>
                <a:spcPct val="100000"/>
              </a:lnSpc>
              <a:spcBef>
                <a:spcPts val="5"/>
              </a:spcBef>
            </a:pPr>
            <a:endParaRPr sz="2200">
              <a:cs typeface="Times New Roman"/>
            </a:endParaRPr>
          </a:p>
          <a:p>
            <a:pPr marL="355600" indent="-342900">
              <a:lnSpc>
                <a:spcPct val="100000"/>
              </a:lnSpc>
              <a:buFont typeface="Arial"/>
              <a:buChar char="•"/>
              <a:tabLst>
                <a:tab pos="354965" algn="l"/>
                <a:tab pos="355600" algn="l"/>
              </a:tabLst>
            </a:pPr>
            <a:r>
              <a:rPr sz="2200" b="1">
                <a:cs typeface="Arial"/>
              </a:rPr>
              <a:t>Declarative</a:t>
            </a:r>
            <a:r>
              <a:rPr sz="2200" b="1" spc="10">
                <a:cs typeface="Arial"/>
              </a:rPr>
              <a:t> </a:t>
            </a:r>
            <a:r>
              <a:rPr sz="2200" b="1">
                <a:cs typeface="Arial"/>
              </a:rPr>
              <a:t>Knowledge</a:t>
            </a:r>
            <a:endParaRPr lang="en-US" sz="2200">
              <a:cs typeface="Arial"/>
            </a:endParaRPr>
          </a:p>
          <a:p>
            <a:pPr marL="12700">
              <a:lnSpc>
                <a:spcPct val="100000"/>
              </a:lnSpc>
              <a:tabLst>
                <a:tab pos="354965" algn="l"/>
                <a:tab pos="355600" algn="l"/>
              </a:tabLst>
            </a:pPr>
            <a:r>
              <a:rPr lang="en-US" sz="2200" spc="-5">
                <a:cs typeface="Arial"/>
              </a:rPr>
              <a:t>	- P</a:t>
            </a:r>
            <a:r>
              <a:rPr sz="2200" spc="-5">
                <a:cs typeface="Arial"/>
              </a:rPr>
              <a:t>assive </a:t>
            </a:r>
            <a:r>
              <a:rPr sz="2200">
                <a:cs typeface="Arial"/>
              </a:rPr>
              <a:t>knowledge </a:t>
            </a:r>
            <a:r>
              <a:rPr sz="2200" spc="-5">
                <a:cs typeface="Arial"/>
              </a:rPr>
              <a:t>expressed as statements </a:t>
            </a:r>
            <a:r>
              <a:rPr sz="2200">
                <a:cs typeface="Arial"/>
              </a:rPr>
              <a:t>of  facts about the</a:t>
            </a:r>
            <a:r>
              <a:rPr sz="2200" spc="-5">
                <a:cs typeface="Arial"/>
              </a:rPr>
              <a:t> </a:t>
            </a:r>
            <a:r>
              <a:rPr lang="en-US" sz="2200" spc="-5">
                <a:cs typeface="Arial"/>
              </a:rPr>
              <a:t>	</a:t>
            </a:r>
            <a:r>
              <a:rPr sz="2200">
                <a:cs typeface="Arial"/>
              </a:rPr>
              <a:t>world.</a:t>
            </a:r>
          </a:p>
          <a:p>
            <a:pPr marL="349885" lvl="1">
              <a:lnSpc>
                <a:spcPct val="100000"/>
              </a:lnSpc>
              <a:spcBef>
                <a:spcPts val="580"/>
              </a:spcBef>
              <a:tabLst>
                <a:tab pos="535940" algn="l"/>
              </a:tabLst>
            </a:pPr>
            <a:r>
              <a:rPr sz="2200">
                <a:cs typeface="Arial"/>
              </a:rPr>
              <a:t>For </a:t>
            </a:r>
            <a:r>
              <a:rPr sz="2200" spc="-5">
                <a:cs typeface="Arial"/>
              </a:rPr>
              <a:t>example, personnel data </a:t>
            </a:r>
            <a:r>
              <a:rPr sz="2200">
                <a:cs typeface="Arial"/>
              </a:rPr>
              <a:t>in </a:t>
            </a:r>
            <a:r>
              <a:rPr sz="2200" spc="-5">
                <a:cs typeface="Arial"/>
              </a:rPr>
              <a:t>a</a:t>
            </a:r>
            <a:r>
              <a:rPr sz="2200" spc="-10">
                <a:cs typeface="Arial"/>
              </a:rPr>
              <a:t> </a:t>
            </a:r>
            <a:r>
              <a:rPr sz="2200" spc="-5">
                <a:cs typeface="Arial"/>
              </a:rPr>
              <a:t>database.</a:t>
            </a:r>
            <a:endParaRPr sz="2200">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974725" y="136525"/>
            <a:ext cx="7194550" cy="997709"/>
          </a:xfrm>
          <a:prstGeom prst="rect">
            <a:avLst/>
          </a:prstGeom>
        </p:spPr>
        <p:txBody>
          <a:bodyPr vert="horz" wrap="square" lIns="0" tIns="12700" rIns="0" bIns="0" rtlCol="0">
            <a:spAutoFit/>
          </a:bodyPr>
          <a:lstStyle/>
          <a:p>
            <a:pPr marL="635" algn="ctr">
              <a:lnSpc>
                <a:spcPct val="100000"/>
              </a:lnSpc>
              <a:spcBef>
                <a:spcPts val="100"/>
              </a:spcBef>
            </a:pPr>
            <a:r>
              <a:rPr lang="en-IN" sz="4000" b="1" spc="-5">
                <a:latin typeface="+mn-lt"/>
              </a:rPr>
              <a:t>Important points </a:t>
            </a:r>
            <a:r>
              <a:rPr lang="en-IN" sz="4000" b="1" spc="-10">
                <a:latin typeface="+mn-lt"/>
              </a:rPr>
              <a:t>on</a:t>
            </a:r>
            <a:r>
              <a:rPr lang="en-IN" sz="4000" b="1" spc="-25">
                <a:latin typeface="+mn-lt"/>
              </a:rPr>
              <a:t> </a:t>
            </a:r>
            <a:r>
              <a:rPr lang="en-IN" sz="4000" b="1" spc="-5">
                <a:latin typeface="+mn-lt"/>
              </a:rPr>
              <a:t>Knowledge</a:t>
            </a:r>
            <a:br>
              <a:rPr lang="en-US" sz="3200" spc="-5">
                <a:latin typeface="+mn-lt"/>
              </a:rPr>
            </a:br>
            <a:r>
              <a:rPr sz="2400" b="1">
                <a:solidFill>
                  <a:srgbClr val="C00000"/>
                </a:solidFill>
                <a:latin typeface="+mn-lt"/>
              </a:rPr>
              <a:t>Knowledge </a:t>
            </a:r>
            <a:r>
              <a:rPr sz="2400" b="1" spc="-5">
                <a:solidFill>
                  <a:srgbClr val="C00000"/>
                </a:solidFill>
                <a:latin typeface="+mn-lt"/>
              </a:rPr>
              <a:t>should </a:t>
            </a:r>
            <a:r>
              <a:rPr sz="2400" b="1">
                <a:solidFill>
                  <a:srgbClr val="C00000"/>
                </a:solidFill>
                <a:latin typeface="+mn-lt"/>
              </a:rPr>
              <a:t>not </a:t>
            </a:r>
            <a:r>
              <a:rPr sz="2400" b="1" spc="-5">
                <a:solidFill>
                  <a:srgbClr val="C00000"/>
                </a:solidFill>
                <a:latin typeface="+mn-lt"/>
              </a:rPr>
              <a:t>be confused </a:t>
            </a:r>
            <a:r>
              <a:rPr sz="2400" b="1" spc="5">
                <a:solidFill>
                  <a:srgbClr val="C00000"/>
                </a:solidFill>
                <a:latin typeface="+mn-lt"/>
              </a:rPr>
              <a:t>with </a:t>
            </a:r>
            <a:r>
              <a:rPr sz="2400" b="1" spc="-5">
                <a:solidFill>
                  <a:srgbClr val="C00000"/>
                </a:solidFill>
                <a:latin typeface="+mn-lt"/>
              </a:rPr>
              <a:t>data</a:t>
            </a:r>
            <a:endParaRPr sz="2400">
              <a:latin typeface="+mn-lt"/>
            </a:endParaRPr>
          </a:p>
        </p:txBody>
      </p:sp>
      <p:sp>
        <p:nvSpPr>
          <p:cNvPr id="4" name="Date Placeholder 3"/>
          <p:cNvSpPr>
            <a:spLocks noGrp="1"/>
          </p:cNvSpPr>
          <p:nvPr>
            <p:ph type="dt" sz="half" idx="10"/>
          </p:nvPr>
        </p:nvSpPr>
        <p:spPr/>
        <p:txBody>
          <a:bodyPr/>
          <a:lstStyle/>
          <a:p>
            <a:fld id="{B18E7604-C6D3-494E-81CB-40020988903F}"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54</a:t>
            </a:fld>
            <a:endParaRPr lang="en-IN"/>
          </a:p>
        </p:txBody>
      </p:sp>
      <p:sp>
        <p:nvSpPr>
          <p:cNvPr id="3" name="object 3"/>
          <p:cNvSpPr txBox="1"/>
          <p:nvPr/>
        </p:nvSpPr>
        <p:spPr>
          <a:xfrm>
            <a:off x="628650" y="1295400"/>
            <a:ext cx="8074660" cy="3902992"/>
          </a:xfrm>
          <a:prstGeom prst="rect">
            <a:avLst/>
          </a:prstGeom>
        </p:spPr>
        <p:txBody>
          <a:bodyPr vert="horz" wrap="square" lIns="0" tIns="85725" rIns="0" bIns="0" rtlCol="0">
            <a:spAutoFit/>
          </a:bodyPr>
          <a:lstStyle/>
          <a:p>
            <a:pPr marL="12700">
              <a:lnSpc>
                <a:spcPct val="100000"/>
              </a:lnSpc>
              <a:spcBef>
                <a:spcPts val="675"/>
              </a:spcBef>
            </a:pPr>
            <a:r>
              <a:rPr sz="2400" b="1" spc="-5">
                <a:solidFill>
                  <a:srgbClr val="001F5F"/>
                </a:solidFill>
                <a:cs typeface="Arial"/>
              </a:rPr>
              <a:t>Example:</a:t>
            </a:r>
            <a:endParaRPr sz="2400">
              <a:cs typeface="Arial"/>
            </a:endParaRPr>
          </a:p>
          <a:p>
            <a:pPr marL="12700" marR="267335">
              <a:lnSpc>
                <a:spcPct val="100000"/>
              </a:lnSpc>
              <a:spcBef>
                <a:spcPts val="580"/>
              </a:spcBef>
            </a:pPr>
            <a:r>
              <a:rPr sz="2400" b="1" i="1" spc="-5">
                <a:cs typeface="Arial"/>
              </a:rPr>
              <a:t>A physician treating a </a:t>
            </a:r>
            <a:r>
              <a:rPr sz="2400" b="1" i="1">
                <a:cs typeface="Arial"/>
              </a:rPr>
              <a:t>patient </a:t>
            </a:r>
            <a:r>
              <a:rPr sz="2400" b="1" i="1" spc="-5">
                <a:cs typeface="Arial"/>
              </a:rPr>
              <a:t>uses </a:t>
            </a:r>
            <a:r>
              <a:rPr sz="2400" b="1" i="1">
                <a:cs typeface="Arial"/>
              </a:rPr>
              <a:t>both</a:t>
            </a:r>
            <a:r>
              <a:rPr sz="2400" b="1" i="1" spc="-125">
                <a:cs typeface="Arial"/>
              </a:rPr>
              <a:t> </a:t>
            </a:r>
            <a:r>
              <a:rPr sz="2400" b="1" i="1">
                <a:cs typeface="Arial"/>
              </a:rPr>
              <a:t>knowledge  </a:t>
            </a:r>
            <a:r>
              <a:rPr sz="2400" b="1" i="1" spc="-5">
                <a:cs typeface="Arial"/>
              </a:rPr>
              <a:t>and</a:t>
            </a:r>
            <a:r>
              <a:rPr sz="2400" b="1" i="1" spc="-15">
                <a:cs typeface="Arial"/>
              </a:rPr>
              <a:t> </a:t>
            </a:r>
            <a:r>
              <a:rPr sz="2400" b="1" i="1" spc="-5">
                <a:cs typeface="Arial"/>
              </a:rPr>
              <a:t>data.</a:t>
            </a:r>
            <a:endParaRPr sz="2400" b="1" i="1">
              <a:cs typeface="Arial"/>
            </a:endParaRPr>
          </a:p>
          <a:p>
            <a:pPr>
              <a:lnSpc>
                <a:spcPct val="100000"/>
              </a:lnSpc>
              <a:spcBef>
                <a:spcPts val="10"/>
              </a:spcBef>
            </a:pPr>
            <a:endParaRPr sz="3500">
              <a:cs typeface="Times New Roman"/>
            </a:endParaRPr>
          </a:p>
          <a:p>
            <a:pPr marL="12700">
              <a:lnSpc>
                <a:spcPct val="100000"/>
              </a:lnSpc>
            </a:pPr>
            <a:r>
              <a:rPr sz="2400" b="1" spc="-5">
                <a:solidFill>
                  <a:srgbClr val="001F5F"/>
                </a:solidFill>
                <a:cs typeface="Arial"/>
              </a:rPr>
              <a:t>Data: </a:t>
            </a:r>
            <a:r>
              <a:rPr sz="2400" spc="-15">
                <a:cs typeface="Arial"/>
              </a:rPr>
              <a:t>Patient’s </a:t>
            </a:r>
            <a:r>
              <a:rPr sz="2400" spc="-5">
                <a:cs typeface="Arial"/>
              </a:rPr>
              <a:t>record, </a:t>
            </a:r>
            <a:r>
              <a:rPr sz="2400">
                <a:cs typeface="Arial"/>
              </a:rPr>
              <a:t>including </a:t>
            </a:r>
            <a:r>
              <a:rPr sz="2400" spc="-5">
                <a:cs typeface="Arial"/>
              </a:rPr>
              <a:t>patient</a:t>
            </a:r>
            <a:r>
              <a:rPr sz="2400" spc="-35">
                <a:cs typeface="Arial"/>
              </a:rPr>
              <a:t> </a:t>
            </a:r>
            <a:r>
              <a:rPr sz="2400" spc="-30">
                <a:cs typeface="Arial"/>
              </a:rPr>
              <a:t>history,</a:t>
            </a:r>
            <a:r>
              <a:rPr lang="en-US" sz="2400">
                <a:cs typeface="Arial"/>
              </a:rPr>
              <a:t> </a:t>
            </a:r>
            <a:r>
              <a:rPr sz="2400" spc="-5">
                <a:cs typeface="Arial"/>
              </a:rPr>
              <a:t>drugs given, responses </a:t>
            </a:r>
            <a:r>
              <a:rPr sz="2400">
                <a:cs typeface="Arial"/>
              </a:rPr>
              <a:t>to </a:t>
            </a:r>
            <a:r>
              <a:rPr sz="2400" spc="-5">
                <a:cs typeface="Arial"/>
              </a:rPr>
              <a:t>drugs, </a:t>
            </a:r>
            <a:r>
              <a:rPr sz="2400">
                <a:cs typeface="Arial"/>
              </a:rPr>
              <a:t>and </a:t>
            </a:r>
            <a:r>
              <a:rPr sz="2400" spc="-5">
                <a:cs typeface="Arial"/>
              </a:rPr>
              <a:t>so</a:t>
            </a:r>
            <a:r>
              <a:rPr sz="2400" spc="-10">
                <a:cs typeface="Arial"/>
              </a:rPr>
              <a:t> </a:t>
            </a:r>
            <a:r>
              <a:rPr sz="2400" spc="-5">
                <a:cs typeface="Arial"/>
              </a:rPr>
              <a:t>on.</a:t>
            </a:r>
            <a:endParaRPr sz="2400">
              <a:cs typeface="Arial"/>
            </a:endParaRPr>
          </a:p>
          <a:p>
            <a:pPr>
              <a:lnSpc>
                <a:spcPct val="100000"/>
              </a:lnSpc>
              <a:spcBef>
                <a:spcPts val="5"/>
              </a:spcBef>
            </a:pPr>
            <a:endParaRPr sz="3500">
              <a:cs typeface="Times New Roman"/>
            </a:endParaRPr>
          </a:p>
          <a:p>
            <a:pPr marL="12700" marR="5080">
              <a:lnSpc>
                <a:spcPct val="100000"/>
              </a:lnSpc>
              <a:spcBef>
                <a:spcPts val="5"/>
              </a:spcBef>
            </a:pPr>
            <a:r>
              <a:rPr sz="2400" b="1">
                <a:solidFill>
                  <a:srgbClr val="001F5F"/>
                </a:solidFill>
                <a:cs typeface="Arial"/>
              </a:rPr>
              <a:t>Knowledge: </a:t>
            </a:r>
            <a:r>
              <a:rPr sz="2400">
                <a:cs typeface="Arial"/>
              </a:rPr>
              <a:t>What </a:t>
            </a:r>
            <a:r>
              <a:rPr sz="2400" spc="-5">
                <a:cs typeface="Arial"/>
              </a:rPr>
              <a:t>the physician has </a:t>
            </a:r>
            <a:r>
              <a:rPr sz="2400">
                <a:cs typeface="Arial"/>
              </a:rPr>
              <a:t>learnt in</a:t>
            </a:r>
            <a:r>
              <a:rPr sz="2400" spc="-75">
                <a:cs typeface="Arial"/>
              </a:rPr>
              <a:t> </a:t>
            </a:r>
            <a:r>
              <a:rPr sz="2400" spc="-5">
                <a:cs typeface="Arial"/>
              </a:rPr>
              <a:t>medical  school and </a:t>
            </a:r>
            <a:r>
              <a:rPr sz="2400">
                <a:cs typeface="Arial"/>
              </a:rPr>
              <a:t>in the </a:t>
            </a:r>
            <a:r>
              <a:rPr sz="2400" spc="-10">
                <a:cs typeface="Arial"/>
              </a:rPr>
              <a:t>years </a:t>
            </a:r>
            <a:r>
              <a:rPr sz="2400">
                <a:cs typeface="Arial"/>
              </a:rPr>
              <a:t>of internship, </a:t>
            </a:r>
            <a:r>
              <a:rPr sz="2400" spc="-5">
                <a:cs typeface="Arial"/>
              </a:rPr>
              <a:t>specialization  and</a:t>
            </a:r>
            <a:r>
              <a:rPr sz="2400" spc="-15">
                <a:cs typeface="Arial"/>
              </a:rPr>
              <a:t> </a:t>
            </a:r>
            <a:r>
              <a:rPr sz="2400" spc="-5">
                <a:cs typeface="Arial"/>
              </a:rPr>
              <a:t>practice.</a:t>
            </a:r>
            <a:endParaRPr sz="2400">
              <a:cs typeface="Arial"/>
            </a:endParaRPr>
          </a:p>
          <a:p>
            <a:pPr marL="12700">
              <a:lnSpc>
                <a:spcPct val="100000"/>
              </a:lnSpc>
              <a:spcBef>
                <a:spcPts val="575"/>
              </a:spcBef>
            </a:pPr>
            <a:r>
              <a:rPr sz="2400">
                <a:cs typeface="Arial"/>
              </a:rPr>
              <a:t>It </a:t>
            </a:r>
            <a:r>
              <a:rPr sz="2400" spc="-5">
                <a:cs typeface="Arial"/>
              </a:rPr>
              <a:t>consists </a:t>
            </a:r>
            <a:r>
              <a:rPr sz="2400">
                <a:cs typeface="Arial"/>
              </a:rPr>
              <a:t>of </a:t>
            </a:r>
            <a:r>
              <a:rPr sz="2400" spc="-5">
                <a:cs typeface="Arial"/>
              </a:rPr>
              <a:t>facts, prejudices </a:t>
            </a:r>
            <a:r>
              <a:rPr sz="2400">
                <a:cs typeface="Arial"/>
              </a:rPr>
              <a:t>and</a:t>
            </a:r>
            <a:r>
              <a:rPr sz="2400" spc="-10">
                <a:cs typeface="Arial"/>
              </a:rPr>
              <a:t> </a:t>
            </a:r>
            <a:r>
              <a:rPr sz="2400" spc="-5">
                <a:cs typeface="Arial"/>
              </a:rPr>
              <a:t>beliefs.</a:t>
            </a:r>
            <a:endParaRPr sz="2400">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txBox="1"/>
          <p:nvPr/>
        </p:nvSpPr>
        <p:spPr>
          <a:xfrm>
            <a:off x="535940" y="2362200"/>
            <a:ext cx="7740015" cy="2028761"/>
          </a:xfrm>
          <a:prstGeom prst="rect">
            <a:avLst/>
          </a:prstGeom>
        </p:spPr>
        <p:txBody>
          <a:bodyPr vert="horz" wrap="square" lIns="0" tIns="12700" rIns="0" bIns="0" rtlCol="0">
            <a:spAutoFit/>
          </a:bodyPr>
          <a:lstStyle/>
          <a:p>
            <a:pPr marL="355600" marR="5080" indent="-342900">
              <a:lnSpc>
                <a:spcPct val="100000"/>
              </a:lnSpc>
              <a:spcBef>
                <a:spcPts val="100"/>
              </a:spcBef>
              <a:buFont typeface="Arial" pitchFamily="34" charset="0"/>
              <a:buChar char="•"/>
            </a:pPr>
            <a:r>
              <a:rPr sz="2400">
                <a:latin typeface="Arial"/>
                <a:cs typeface="Arial"/>
              </a:rPr>
              <a:t>Knowledge </a:t>
            </a:r>
            <a:r>
              <a:rPr sz="2400" spc="-5">
                <a:latin typeface="Arial"/>
                <a:cs typeface="Arial"/>
              </a:rPr>
              <a:t>includes </a:t>
            </a:r>
            <a:r>
              <a:rPr sz="2400">
                <a:latin typeface="Arial"/>
                <a:cs typeface="Arial"/>
              </a:rPr>
              <a:t>and </a:t>
            </a:r>
            <a:r>
              <a:rPr sz="2400" spc="-5">
                <a:latin typeface="Arial"/>
                <a:cs typeface="Arial"/>
              </a:rPr>
              <a:t>requires the use </a:t>
            </a:r>
            <a:r>
              <a:rPr sz="2400">
                <a:latin typeface="Arial"/>
                <a:cs typeface="Arial"/>
              </a:rPr>
              <a:t>of </a:t>
            </a:r>
            <a:r>
              <a:rPr sz="2400" spc="-5">
                <a:latin typeface="Arial"/>
                <a:cs typeface="Arial"/>
              </a:rPr>
              <a:t>data</a:t>
            </a:r>
            <a:r>
              <a:rPr sz="2400" spc="-55">
                <a:latin typeface="Arial"/>
                <a:cs typeface="Arial"/>
              </a:rPr>
              <a:t> </a:t>
            </a:r>
            <a:r>
              <a:rPr sz="2400">
                <a:latin typeface="Arial"/>
                <a:cs typeface="Arial"/>
              </a:rPr>
              <a:t>and  information.</a:t>
            </a:r>
          </a:p>
          <a:p>
            <a:pPr marL="457200" indent="-457200">
              <a:lnSpc>
                <a:spcPct val="100000"/>
              </a:lnSpc>
              <a:spcBef>
                <a:spcPts val="10"/>
              </a:spcBef>
              <a:buFont typeface="Arial" pitchFamily="34" charset="0"/>
              <a:buChar char="•"/>
            </a:pPr>
            <a:endParaRPr sz="3500">
              <a:latin typeface="Times New Roman"/>
              <a:cs typeface="Times New Roman"/>
            </a:endParaRPr>
          </a:p>
          <a:p>
            <a:pPr marL="355600" marR="1509395" indent="-342900">
              <a:lnSpc>
                <a:spcPct val="100000"/>
              </a:lnSpc>
              <a:buFont typeface="Arial" pitchFamily="34" charset="0"/>
              <a:buChar char="•"/>
            </a:pPr>
            <a:r>
              <a:rPr sz="2400">
                <a:latin typeface="Arial"/>
                <a:cs typeface="Arial"/>
              </a:rPr>
              <a:t>It </a:t>
            </a:r>
            <a:r>
              <a:rPr sz="2400" spc="-5">
                <a:latin typeface="Arial"/>
                <a:cs typeface="Arial"/>
              </a:rPr>
              <a:t>combines </a:t>
            </a:r>
            <a:r>
              <a:rPr sz="2400">
                <a:latin typeface="Arial"/>
                <a:cs typeface="Arial"/>
              </a:rPr>
              <a:t>relationships, correlations</a:t>
            </a:r>
            <a:r>
              <a:rPr sz="2400" spc="-110">
                <a:latin typeface="Arial"/>
                <a:cs typeface="Arial"/>
              </a:rPr>
              <a:t> </a:t>
            </a:r>
            <a:r>
              <a:rPr sz="2400" spc="-5">
                <a:latin typeface="Arial"/>
                <a:cs typeface="Arial"/>
              </a:rPr>
              <a:t>and  dependencies.</a:t>
            </a:r>
            <a:endParaRPr sz="2400">
              <a:latin typeface="Arial"/>
              <a:cs typeface="Arial"/>
            </a:endParaRPr>
          </a:p>
        </p:txBody>
      </p:sp>
      <p:sp>
        <p:nvSpPr>
          <p:cNvPr id="6" name="Rectangle 5"/>
          <p:cNvSpPr/>
          <p:nvPr/>
        </p:nvSpPr>
        <p:spPr>
          <a:xfrm>
            <a:off x="304800" y="228600"/>
            <a:ext cx="7590091" cy="769441"/>
          </a:xfrm>
          <a:prstGeom prst="rect">
            <a:avLst/>
          </a:prstGeom>
        </p:spPr>
        <p:txBody>
          <a:bodyPr wrap="none">
            <a:spAutoFit/>
          </a:bodyPr>
          <a:lstStyle/>
          <a:p>
            <a:r>
              <a:rPr lang="en-IN" sz="4400" b="1" spc="-5"/>
              <a:t>Important points </a:t>
            </a:r>
            <a:r>
              <a:rPr lang="en-IN" sz="4400" b="1" spc="-10"/>
              <a:t>on</a:t>
            </a:r>
            <a:r>
              <a:rPr lang="en-IN" sz="4400" b="1" spc="-25"/>
              <a:t> </a:t>
            </a:r>
            <a:r>
              <a:rPr lang="en-IN" sz="4400" b="1" spc="-5"/>
              <a:t>Knowledge</a:t>
            </a:r>
            <a:endParaRPr lang="en-IN" sz="4400"/>
          </a:p>
        </p:txBody>
      </p:sp>
      <p:sp>
        <p:nvSpPr>
          <p:cNvPr id="7" name="Date Placeholder 6"/>
          <p:cNvSpPr>
            <a:spLocks noGrp="1"/>
          </p:cNvSpPr>
          <p:nvPr>
            <p:ph type="dt" sz="half" idx="10"/>
          </p:nvPr>
        </p:nvSpPr>
        <p:spPr/>
        <p:txBody>
          <a:bodyPr/>
          <a:lstStyle/>
          <a:p>
            <a:fld id="{E9E1129D-7C62-45CA-800D-AC6BE837672F}" type="datetime1">
              <a:rPr lang="en-US" smtClean="0"/>
              <a:t>9/16/2021</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IN" smtClean="0"/>
              <a:t>55</a:t>
            </a:fld>
            <a:endParaRPr lang="en-IN"/>
          </a:p>
        </p:txBody>
      </p:sp>
    </p:spTree>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txBox="1"/>
          <p:nvPr/>
        </p:nvSpPr>
        <p:spPr>
          <a:xfrm>
            <a:off x="533400" y="857406"/>
            <a:ext cx="7846060" cy="4508927"/>
          </a:xfrm>
          <a:prstGeom prst="rect">
            <a:avLst/>
          </a:prstGeom>
        </p:spPr>
        <p:txBody>
          <a:bodyPr vert="horz" wrap="square" lIns="0" tIns="12700" rIns="0" bIns="0" rtlCol="0">
            <a:spAutoFit/>
          </a:bodyPr>
          <a:lstStyle/>
          <a:p>
            <a:pPr marL="12700" marR="5080" algn="ctr">
              <a:lnSpc>
                <a:spcPct val="100000"/>
              </a:lnSpc>
              <a:spcBef>
                <a:spcPts val="100"/>
              </a:spcBef>
            </a:pPr>
            <a:r>
              <a:rPr sz="2400" b="1" spc="-5">
                <a:solidFill>
                  <a:srgbClr val="C00000"/>
                </a:solidFill>
                <a:cs typeface="Arial"/>
              </a:rPr>
              <a:t>Distinction </a:t>
            </a:r>
            <a:r>
              <a:rPr sz="2400" b="1">
                <a:solidFill>
                  <a:srgbClr val="C00000"/>
                </a:solidFill>
                <a:cs typeface="Arial"/>
              </a:rPr>
              <a:t>between Knowledge and </a:t>
            </a:r>
            <a:r>
              <a:rPr sz="2400" b="1" spc="-5">
                <a:solidFill>
                  <a:srgbClr val="C00000"/>
                </a:solidFill>
                <a:cs typeface="Arial"/>
              </a:rPr>
              <a:t>other</a:t>
            </a:r>
            <a:r>
              <a:rPr sz="2400" b="1" spc="-90">
                <a:solidFill>
                  <a:srgbClr val="C00000"/>
                </a:solidFill>
                <a:cs typeface="Arial"/>
              </a:rPr>
              <a:t> </a:t>
            </a:r>
            <a:r>
              <a:rPr sz="2400" b="1" spc="-5">
                <a:solidFill>
                  <a:srgbClr val="C00000"/>
                </a:solidFill>
                <a:cs typeface="Arial"/>
              </a:rPr>
              <a:t>concepts  such as </a:t>
            </a:r>
            <a:r>
              <a:rPr sz="2400" b="1">
                <a:solidFill>
                  <a:srgbClr val="C00000"/>
                </a:solidFill>
                <a:cs typeface="Arial"/>
              </a:rPr>
              <a:t>belief and</a:t>
            </a:r>
            <a:r>
              <a:rPr sz="2400" b="1" spc="-30">
                <a:solidFill>
                  <a:srgbClr val="C00000"/>
                </a:solidFill>
                <a:cs typeface="Arial"/>
              </a:rPr>
              <a:t> </a:t>
            </a:r>
            <a:r>
              <a:rPr sz="2400" b="1" spc="-5">
                <a:solidFill>
                  <a:srgbClr val="C00000"/>
                </a:solidFill>
                <a:cs typeface="Arial"/>
              </a:rPr>
              <a:t>hypotheses</a:t>
            </a:r>
            <a:endParaRPr lang="en-US" sz="2400" b="1" spc="-5">
              <a:solidFill>
                <a:srgbClr val="C00000"/>
              </a:solidFill>
              <a:cs typeface="Arial"/>
            </a:endParaRPr>
          </a:p>
          <a:p>
            <a:pPr marL="12700" marR="186690">
              <a:lnSpc>
                <a:spcPct val="100000"/>
              </a:lnSpc>
              <a:spcBef>
                <a:spcPts val="545"/>
              </a:spcBef>
            </a:pPr>
            <a:r>
              <a:rPr sz="2200" b="1">
                <a:solidFill>
                  <a:srgbClr val="C00000"/>
                </a:solidFill>
                <a:cs typeface="Arial"/>
              </a:rPr>
              <a:t>Belief: </a:t>
            </a:r>
            <a:r>
              <a:rPr sz="2200" b="1">
                <a:cs typeface="Arial"/>
              </a:rPr>
              <a:t>Any meaningful and coherent expression</a:t>
            </a:r>
            <a:r>
              <a:rPr sz="2200" b="1" spc="-325">
                <a:cs typeface="Arial"/>
              </a:rPr>
              <a:t> </a:t>
            </a:r>
            <a:r>
              <a:rPr sz="2200" b="1" spc="-5">
                <a:cs typeface="Arial"/>
              </a:rPr>
              <a:t>that  </a:t>
            </a:r>
            <a:r>
              <a:rPr sz="2200" b="1">
                <a:cs typeface="Arial"/>
              </a:rPr>
              <a:t>can be represented. It may be true or</a:t>
            </a:r>
            <a:r>
              <a:rPr sz="2200" b="1" spc="-180">
                <a:cs typeface="Arial"/>
              </a:rPr>
              <a:t> </a:t>
            </a:r>
            <a:r>
              <a:rPr sz="2200" b="1">
                <a:cs typeface="Arial"/>
              </a:rPr>
              <a:t>false.</a:t>
            </a:r>
            <a:endParaRPr sz="2200">
              <a:cs typeface="Arial"/>
            </a:endParaRPr>
          </a:p>
          <a:p>
            <a:pPr marL="927100">
              <a:lnSpc>
                <a:spcPct val="100000"/>
              </a:lnSpc>
              <a:spcBef>
                <a:spcPts val="555"/>
              </a:spcBef>
            </a:pPr>
            <a:r>
              <a:rPr lang="en-US" sz="2200" b="1">
                <a:cs typeface="Arial"/>
              </a:rPr>
              <a:t>E.g. </a:t>
            </a:r>
            <a:r>
              <a:rPr sz="2200" b="1">
                <a:cs typeface="Arial"/>
              </a:rPr>
              <a:t>It is </a:t>
            </a:r>
            <a:r>
              <a:rPr sz="2200" b="1" spc="-5">
                <a:cs typeface="Arial"/>
              </a:rPr>
              <a:t>not good </a:t>
            </a:r>
            <a:r>
              <a:rPr sz="2200" b="1">
                <a:cs typeface="Arial"/>
              </a:rPr>
              <a:t>to have lunch after</a:t>
            </a:r>
            <a:r>
              <a:rPr sz="2200" b="1" spc="-180">
                <a:cs typeface="Arial"/>
              </a:rPr>
              <a:t> </a:t>
            </a:r>
            <a:r>
              <a:rPr sz="2200" b="1">
                <a:cs typeface="Arial"/>
              </a:rPr>
              <a:t>4.30.</a:t>
            </a:r>
            <a:endParaRPr sz="2200">
              <a:cs typeface="Arial"/>
            </a:endParaRPr>
          </a:p>
          <a:p>
            <a:pPr>
              <a:lnSpc>
                <a:spcPct val="100000"/>
              </a:lnSpc>
              <a:spcBef>
                <a:spcPts val="10"/>
              </a:spcBef>
            </a:pPr>
            <a:endParaRPr sz="2200">
              <a:cs typeface="Times New Roman"/>
            </a:endParaRPr>
          </a:p>
          <a:p>
            <a:pPr marL="12700" marR="90170">
              <a:lnSpc>
                <a:spcPct val="100000"/>
              </a:lnSpc>
            </a:pPr>
            <a:r>
              <a:rPr sz="2200" b="1" spc="-5">
                <a:solidFill>
                  <a:srgbClr val="C00000"/>
                </a:solidFill>
                <a:cs typeface="Arial"/>
              </a:rPr>
              <a:t>Hypotheses: </a:t>
            </a:r>
            <a:r>
              <a:rPr sz="2200" b="1">
                <a:cs typeface="Arial"/>
              </a:rPr>
              <a:t>A Justified belief that is </a:t>
            </a:r>
            <a:r>
              <a:rPr sz="2200" b="1" spc="-5">
                <a:cs typeface="Arial"/>
              </a:rPr>
              <a:t>not </a:t>
            </a:r>
            <a:r>
              <a:rPr sz="2200" b="1">
                <a:cs typeface="Arial"/>
              </a:rPr>
              <a:t>known to</a:t>
            </a:r>
            <a:r>
              <a:rPr sz="2200" b="1" spc="-395">
                <a:cs typeface="Arial"/>
              </a:rPr>
              <a:t> </a:t>
            </a:r>
            <a:r>
              <a:rPr sz="2200" b="1">
                <a:cs typeface="Arial"/>
              </a:rPr>
              <a:t>be  true.</a:t>
            </a:r>
            <a:endParaRPr sz="2200">
              <a:cs typeface="Arial"/>
            </a:endParaRPr>
          </a:p>
          <a:p>
            <a:pPr marL="12700" marR="41275" indent="914400">
              <a:lnSpc>
                <a:spcPct val="100000"/>
              </a:lnSpc>
              <a:spcBef>
                <a:spcPts val="555"/>
              </a:spcBef>
            </a:pPr>
            <a:r>
              <a:rPr lang="en-US" sz="2200" b="1" spc="-25">
                <a:cs typeface="Arial"/>
              </a:rPr>
              <a:t>E.g. </a:t>
            </a:r>
            <a:r>
              <a:rPr sz="2200" b="1" spc="-25">
                <a:cs typeface="Arial"/>
              </a:rPr>
              <a:t>Tomorrow </a:t>
            </a:r>
            <a:r>
              <a:rPr sz="2200" b="1">
                <a:cs typeface="Arial"/>
              </a:rPr>
              <a:t>guests are coming; so prepare</a:t>
            </a:r>
            <a:r>
              <a:rPr sz="2200" b="1" spc="-165">
                <a:cs typeface="Arial"/>
              </a:rPr>
              <a:t> </a:t>
            </a:r>
            <a:r>
              <a:rPr sz="2200" b="1">
                <a:cs typeface="Arial"/>
              </a:rPr>
              <a:t>Fried  Rice </a:t>
            </a:r>
            <a:r>
              <a:rPr lang="en-US" sz="2200" b="1">
                <a:cs typeface="Arial"/>
              </a:rPr>
              <a:t>	</a:t>
            </a:r>
            <a:r>
              <a:rPr sz="2200" b="1">
                <a:cs typeface="Arial"/>
              </a:rPr>
              <a:t>for </a:t>
            </a:r>
            <a:r>
              <a:rPr sz="2200" b="1" spc="-5">
                <a:cs typeface="Arial"/>
              </a:rPr>
              <a:t>lunch. They </a:t>
            </a:r>
            <a:r>
              <a:rPr sz="2200" b="1">
                <a:cs typeface="Arial"/>
              </a:rPr>
              <a:t>may </a:t>
            </a:r>
            <a:r>
              <a:rPr sz="2200" b="1" spc="-5">
                <a:cs typeface="Arial"/>
              </a:rPr>
              <a:t>like</a:t>
            </a:r>
            <a:r>
              <a:rPr sz="2200" b="1" spc="-100">
                <a:cs typeface="Arial"/>
              </a:rPr>
              <a:t> </a:t>
            </a:r>
            <a:r>
              <a:rPr sz="2200" b="1">
                <a:cs typeface="Arial"/>
              </a:rPr>
              <a:t>it.</a:t>
            </a:r>
            <a:endParaRPr lang="en-US" sz="2200" b="1">
              <a:cs typeface="Arial"/>
            </a:endParaRPr>
          </a:p>
          <a:p>
            <a:pPr marL="12700">
              <a:lnSpc>
                <a:spcPct val="100000"/>
              </a:lnSpc>
              <a:spcBef>
                <a:spcPts val="555"/>
              </a:spcBef>
            </a:pPr>
            <a:r>
              <a:rPr sz="2200" b="1" spc="-5">
                <a:solidFill>
                  <a:srgbClr val="C00000"/>
                </a:solidFill>
                <a:cs typeface="Arial"/>
              </a:rPr>
              <a:t>Knowledge: </a:t>
            </a:r>
            <a:r>
              <a:rPr sz="2200" b="1" spc="-35">
                <a:cs typeface="Arial"/>
              </a:rPr>
              <a:t>True </a:t>
            </a:r>
            <a:r>
              <a:rPr sz="2200" b="1">
                <a:cs typeface="Arial"/>
              </a:rPr>
              <a:t>justified</a:t>
            </a:r>
            <a:r>
              <a:rPr sz="2200" b="1" spc="-55">
                <a:cs typeface="Arial"/>
              </a:rPr>
              <a:t> </a:t>
            </a:r>
            <a:r>
              <a:rPr sz="2200" b="1">
                <a:cs typeface="Arial"/>
              </a:rPr>
              <a:t>belief.</a:t>
            </a:r>
            <a:endParaRPr sz="2200">
              <a:cs typeface="Arial"/>
            </a:endParaRPr>
          </a:p>
          <a:p>
            <a:pPr marL="12700" marR="5080" indent="914400">
              <a:lnSpc>
                <a:spcPct val="100000"/>
              </a:lnSpc>
              <a:spcBef>
                <a:spcPts val="550"/>
              </a:spcBef>
            </a:pPr>
            <a:r>
              <a:rPr lang="en-US" sz="2200" b="1">
                <a:cs typeface="Arial"/>
              </a:rPr>
              <a:t>E.g. </a:t>
            </a:r>
            <a:r>
              <a:rPr sz="2200" b="1">
                <a:cs typeface="Arial"/>
              </a:rPr>
              <a:t>If </a:t>
            </a:r>
            <a:r>
              <a:rPr sz="2200" b="1" spc="-10">
                <a:cs typeface="Arial"/>
              </a:rPr>
              <a:t>you </a:t>
            </a:r>
            <a:r>
              <a:rPr sz="2200" b="1" spc="5">
                <a:cs typeface="Arial"/>
              </a:rPr>
              <a:t>want </a:t>
            </a:r>
            <a:r>
              <a:rPr sz="2200" b="1">
                <a:cs typeface="Arial"/>
              </a:rPr>
              <a:t>to get better marks, </a:t>
            </a:r>
            <a:r>
              <a:rPr sz="2200" b="1" spc="-10">
                <a:cs typeface="Arial"/>
              </a:rPr>
              <a:t>you </a:t>
            </a:r>
            <a:r>
              <a:rPr sz="2200" b="1">
                <a:cs typeface="Arial"/>
              </a:rPr>
              <a:t>need to  practice </a:t>
            </a:r>
            <a:r>
              <a:rPr lang="en-US" sz="2200" b="1">
                <a:cs typeface="Arial"/>
              </a:rPr>
              <a:t>	</a:t>
            </a:r>
            <a:r>
              <a:rPr sz="2200" b="1">
                <a:cs typeface="Arial"/>
              </a:rPr>
              <a:t>more. By practicing more, </a:t>
            </a:r>
            <a:r>
              <a:rPr sz="2200" b="1" spc="-10">
                <a:cs typeface="Arial"/>
              </a:rPr>
              <a:t>you </a:t>
            </a:r>
            <a:r>
              <a:rPr sz="2200" b="1">
                <a:cs typeface="Arial"/>
              </a:rPr>
              <a:t>can</a:t>
            </a:r>
            <a:r>
              <a:rPr sz="2200" b="1" spc="-160">
                <a:cs typeface="Arial"/>
              </a:rPr>
              <a:t> </a:t>
            </a:r>
            <a:r>
              <a:rPr sz="2200" b="1">
                <a:cs typeface="Arial"/>
              </a:rPr>
              <a:t>remember  the</a:t>
            </a:r>
            <a:r>
              <a:rPr sz="2200" b="1" spc="-20">
                <a:cs typeface="Arial"/>
              </a:rPr>
              <a:t> </a:t>
            </a:r>
            <a:r>
              <a:rPr sz="2200" b="1" spc="-5">
                <a:cs typeface="Arial"/>
              </a:rPr>
              <a:t>concepts.</a:t>
            </a:r>
            <a:endParaRPr sz="2200">
              <a:cs typeface="Arial"/>
            </a:endParaRPr>
          </a:p>
        </p:txBody>
      </p:sp>
      <p:sp>
        <p:nvSpPr>
          <p:cNvPr id="5" name="Rectangle 4"/>
          <p:cNvSpPr/>
          <p:nvPr/>
        </p:nvSpPr>
        <p:spPr>
          <a:xfrm>
            <a:off x="180278" y="115195"/>
            <a:ext cx="7590091" cy="769441"/>
          </a:xfrm>
          <a:prstGeom prst="rect">
            <a:avLst/>
          </a:prstGeom>
        </p:spPr>
        <p:txBody>
          <a:bodyPr wrap="none">
            <a:spAutoFit/>
          </a:bodyPr>
          <a:lstStyle/>
          <a:p>
            <a:r>
              <a:rPr lang="en-IN" sz="4400" b="1" spc="-5"/>
              <a:t>Important points </a:t>
            </a:r>
            <a:r>
              <a:rPr lang="en-IN" sz="4400" b="1" spc="-10"/>
              <a:t>on</a:t>
            </a:r>
            <a:r>
              <a:rPr lang="en-IN" sz="4400" b="1" spc="-25"/>
              <a:t> </a:t>
            </a:r>
            <a:r>
              <a:rPr lang="en-IN" sz="4400" b="1" spc="-5"/>
              <a:t>Knowledge</a:t>
            </a:r>
            <a:endParaRPr lang="en-IN" sz="4400"/>
          </a:p>
        </p:txBody>
      </p:sp>
      <p:sp>
        <p:nvSpPr>
          <p:cNvPr id="6" name="Date Placeholder 5"/>
          <p:cNvSpPr>
            <a:spLocks noGrp="1"/>
          </p:cNvSpPr>
          <p:nvPr>
            <p:ph type="dt" sz="half" idx="10"/>
          </p:nvPr>
        </p:nvSpPr>
        <p:spPr/>
        <p:txBody>
          <a:bodyPr/>
          <a:lstStyle/>
          <a:p>
            <a:fld id="{29F194EE-4443-4860-9D97-B4378446B750}" type="datetime1">
              <a:rPr lang="en-US" smtClean="0"/>
              <a:t>9/16/2021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IN" smtClean="0"/>
              <a:t>56</a:t>
            </a:fld>
            <a:endParaRPr lang="en-IN"/>
          </a:p>
        </p:txBody>
      </p:sp>
    </p:spTree>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423672" y="1447800"/>
            <a:ext cx="8281199" cy="5012150"/>
          </a:xfrm>
          <a:prstGeom prst="rect">
            <a:avLst/>
          </a:prstGeom>
          <a:blipFill>
            <a:blip r:embed="rId3"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945385" y="206120"/>
            <a:ext cx="5186680" cy="696595"/>
          </a:xfrm>
          <a:prstGeom prst="rect">
            <a:avLst/>
          </a:prstGeom>
        </p:spPr>
        <p:txBody>
          <a:bodyPr vert="horz" wrap="square" lIns="0" tIns="12700" rIns="0" bIns="0" rtlCol="0">
            <a:spAutoFit/>
          </a:bodyPr>
          <a:lstStyle/>
          <a:p>
            <a:pPr marL="12700">
              <a:lnSpc>
                <a:spcPct val="100000"/>
              </a:lnSpc>
              <a:spcBef>
                <a:spcPts val="100"/>
              </a:spcBef>
            </a:pPr>
            <a:r>
              <a:rPr b="1" spc="-50">
                <a:latin typeface="+mn-lt"/>
              </a:rPr>
              <a:t>Types </a:t>
            </a:r>
            <a:r>
              <a:rPr b="1">
                <a:latin typeface="+mn-lt"/>
              </a:rPr>
              <a:t>Of</a:t>
            </a:r>
            <a:r>
              <a:rPr b="1" spc="-15">
                <a:latin typeface="+mn-lt"/>
              </a:rPr>
              <a:t> </a:t>
            </a:r>
            <a:r>
              <a:rPr b="1">
                <a:latin typeface="+mn-lt"/>
              </a:rPr>
              <a:t>Knowledge</a:t>
            </a:r>
          </a:p>
        </p:txBody>
      </p:sp>
      <p:sp>
        <p:nvSpPr>
          <p:cNvPr id="4" name="Date Placeholder 3"/>
          <p:cNvSpPr>
            <a:spLocks noGrp="1"/>
          </p:cNvSpPr>
          <p:nvPr>
            <p:ph type="dt" sz="half" idx="10"/>
          </p:nvPr>
        </p:nvSpPr>
        <p:spPr/>
        <p:txBody>
          <a:bodyPr/>
          <a:lstStyle/>
          <a:p>
            <a:fld id="{AE7BB0F6-B87F-4584-A5D3-852B2FB5A706}"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57</a:t>
            </a:fld>
            <a:endParaRPr lang="en-IN"/>
          </a:p>
        </p:txBody>
      </p:sp>
    </p:spTree>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978532" y="483234"/>
            <a:ext cx="5186680" cy="696595"/>
          </a:xfrm>
          <a:prstGeom prst="rect">
            <a:avLst/>
          </a:prstGeom>
        </p:spPr>
        <p:txBody>
          <a:bodyPr vert="horz" wrap="square" lIns="0" tIns="13335" rIns="0" bIns="0" rtlCol="0">
            <a:spAutoFit/>
          </a:bodyPr>
          <a:lstStyle/>
          <a:p>
            <a:pPr marL="12700">
              <a:lnSpc>
                <a:spcPct val="100000"/>
              </a:lnSpc>
              <a:spcBef>
                <a:spcPts val="105"/>
              </a:spcBef>
            </a:pPr>
            <a:r>
              <a:rPr b="1" spc="-50">
                <a:latin typeface="+mn-lt"/>
              </a:rPr>
              <a:t>Types </a:t>
            </a:r>
            <a:r>
              <a:rPr b="1">
                <a:latin typeface="+mn-lt"/>
              </a:rPr>
              <a:t>Of</a:t>
            </a:r>
            <a:r>
              <a:rPr b="1" spc="-15">
                <a:latin typeface="+mn-lt"/>
              </a:rPr>
              <a:t> </a:t>
            </a:r>
            <a:r>
              <a:rPr b="1">
                <a:latin typeface="+mn-lt"/>
              </a:rPr>
              <a:t>Knowledge</a:t>
            </a:r>
          </a:p>
        </p:txBody>
      </p:sp>
      <p:sp>
        <p:nvSpPr>
          <p:cNvPr id="4" name="Date Placeholder 3"/>
          <p:cNvSpPr>
            <a:spLocks noGrp="1"/>
          </p:cNvSpPr>
          <p:nvPr>
            <p:ph type="dt" sz="half" idx="10"/>
          </p:nvPr>
        </p:nvSpPr>
        <p:spPr/>
        <p:txBody>
          <a:bodyPr/>
          <a:lstStyle/>
          <a:p>
            <a:fld id="{D7A97AFA-4464-4436-923E-BD90E2C6653C}"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58</a:t>
            </a:fld>
            <a:endParaRPr lang="en-IN"/>
          </a:p>
        </p:txBody>
      </p:sp>
      <p:sp>
        <p:nvSpPr>
          <p:cNvPr id="3" name="object 3"/>
          <p:cNvSpPr/>
          <p:nvPr/>
        </p:nvSpPr>
        <p:spPr>
          <a:xfrm>
            <a:off x="536105" y="1513432"/>
            <a:ext cx="8363209" cy="3684016"/>
          </a:xfrm>
          <a:prstGeom prst="rect">
            <a:avLst/>
          </a:prstGeom>
          <a:blipFill>
            <a:blip r:embed="rId3" cstate="print"/>
            <a:stretch>
              <a:fillRect/>
            </a:stretch>
          </a:blip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218536" y="333555"/>
            <a:ext cx="8691372" cy="6019800"/>
          </a:xfrm>
          <a:prstGeom prst="rect">
            <a:avLst/>
          </a:prstGeom>
          <a:blipFill>
            <a:blip r:embed="rId3" cstate="print"/>
            <a:stretch>
              <a:fillRect/>
            </a:stretch>
          </a:blipFill>
        </p:spPr>
        <p:txBody>
          <a:bodyPr wrap="square" lIns="0" tIns="0" rIns="0" bIns="0" rtlCol="0"/>
          <a:lstStyle/>
          <a:p>
            <a:endParaRPr/>
          </a:p>
        </p:txBody>
      </p:sp>
      <p:sp>
        <p:nvSpPr>
          <p:cNvPr id="3" name="Date Placeholder 2"/>
          <p:cNvSpPr>
            <a:spLocks noGrp="1"/>
          </p:cNvSpPr>
          <p:nvPr>
            <p:ph type="dt" sz="half" idx="10"/>
          </p:nvPr>
        </p:nvSpPr>
        <p:spPr/>
        <p:txBody>
          <a:bodyPr/>
          <a:lstStyle/>
          <a:p>
            <a:fld id="{6DEA3181-529B-4329-8628-FF677EC22325}" type="datetime1">
              <a:rPr lang="en-US" smtClean="0"/>
              <a:t>9/16/2021</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IN" smtClean="0"/>
              <a:t>59</a:t>
            </a:fld>
            <a:endParaRPr lang="en-IN"/>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886248051"/>
              </p:ext>
            </p:extLst>
          </p:nvPr>
        </p:nvGraphicFramePr>
        <p:xfrm>
          <a:off x="533400" y="1066800"/>
          <a:ext cx="8229600" cy="5238397"/>
        </p:xfrm>
        <a:graphic>
          <a:graphicData uri="http://schemas.openxmlformats.org/drawingml/2006/table">
            <a:tbl>
              <a:tblPr firstRow="1" bandRow="1">
                <a:tableStyleId>{2D5ABB26-0587-4C30-8999-92F81FD0307C}</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2486025">
                <a:tc>
                  <a:txBody>
                    <a:bodyPr/>
                    <a:lstStyle/>
                    <a:p>
                      <a:pPr marL="91440">
                        <a:lnSpc>
                          <a:spcPct val="100000"/>
                        </a:lnSpc>
                        <a:spcBef>
                          <a:spcPts val="315"/>
                        </a:spcBef>
                      </a:pPr>
                      <a:r>
                        <a:rPr sz="1800" b="1">
                          <a:latin typeface="Arial"/>
                          <a:cs typeface="Arial"/>
                        </a:rPr>
                        <a:t>Thinking</a:t>
                      </a:r>
                      <a:r>
                        <a:rPr sz="1800" b="1" spc="-15">
                          <a:latin typeface="Arial"/>
                          <a:cs typeface="Arial"/>
                        </a:rPr>
                        <a:t> </a:t>
                      </a:r>
                      <a:r>
                        <a:rPr sz="1800" b="1" spc="-5">
                          <a:latin typeface="Arial"/>
                          <a:cs typeface="Arial"/>
                        </a:rPr>
                        <a:t>Humanly</a:t>
                      </a:r>
                      <a:endParaRPr lang="en-US" sz="1800" b="1" spc="-5">
                        <a:latin typeface="Arial"/>
                        <a:cs typeface="Arial"/>
                      </a:endParaRPr>
                    </a:p>
                    <a:p>
                      <a:pPr marL="91440">
                        <a:lnSpc>
                          <a:spcPct val="100000"/>
                        </a:lnSpc>
                        <a:spcBef>
                          <a:spcPts val="315"/>
                        </a:spcBef>
                      </a:pPr>
                      <a:endParaRPr sz="1800">
                        <a:latin typeface="Arial"/>
                        <a:cs typeface="Arial"/>
                      </a:endParaRPr>
                    </a:p>
                    <a:p>
                      <a:pPr marL="91440" marR="171450" algn="just">
                        <a:lnSpc>
                          <a:spcPct val="100000"/>
                        </a:lnSpc>
                      </a:pPr>
                      <a:r>
                        <a:rPr sz="1600" b="0">
                          <a:latin typeface="Arial"/>
                          <a:cs typeface="Arial"/>
                        </a:rPr>
                        <a:t>“The </a:t>
                      </a:r>
                      <a:r>
                        <a:rPr sz="1600" b="0" spc="-5">
                          <a:latin typeface="Arial"/>
                          <a:cs typeface="Arial"/>
                        </a:rPr>
                        <a:t>exciting new effort </a:t>
                      </a:r>
                      <a:r>
                        <a:rPr sz="1600" b="0">
                          <a:latin typeface="Arial"/>
                          <a:cs typeface="Arial"/>
                        </a:rPr>
                        <a:t>to </a:t>
                      </a:r>
                      <a:r>
                        <a:rPr sz="1600" b="0" spc="-10">
                          <a:latin typeface="Arial"/>
                          <a:cs typeface="Arial"/>
                        </a:rPr>
                        <a:t>make  </a:t>
                      </a:r>
                      <a:r>
                        <a:rPr sz="1600" b="0" spc="-5">
                          <a:latin typeface="Arial"/>
                          <a:cs typeface="Arial"/>
                        </a:rPr>
                        <a:t>computers </a:t>
                      </a:r>
                      <a:r>
                        <a:rPr sz="1600" b="0">
                          <a:latin typeface="Arial"/>
                          <a:cs typeface="Arial"/>
                        </a:rPr>
                        <a:t>think … </a:t>
                      </a:r>
                      <a:r>
                        <a:rPr sz="1600" b="0" spc="-5">
                          <a:latin typeface="Arial"/>
                          <a:cs typeface="Arial"/>
                        </a:rPr>
                        <a:t>machines </a:t>
                      </a:r>
                      <a:r>
                        <a:rPr sz="1600" b="0" spc="10">
                          <a:latin typeface="Arial"/>
                          <a:cs typeface="Arial"/>
                        </a:rPr>
                        <a:t>with  </a:t>
                      </a:r>
                      <a:r>
                        <a:rPr sz="1600" b="0" spc="-5">
                          <a:latin typeface="Arial"/>
                          <a:cs typeface="Arial"/>
                        </a:rPr>
                        <a:t>minds, </a:t>
                      </a:r>
                      <a:r>
                        <a:rPr sz="1600" b="0">
                          <a:latin typeface="Arial"/>
                          <a:cs typeface="Arial"/>
                        </a:rPr>
                        <a:t>in the full </a:t>
                      </a:r>
                      <a:r>
                        <a:rPr sz="1600" b="0" spc="-5">
                          <a:latin typeface="Arial"/>
                          <a:cs typeface="Arial"/>
                        </a:rPr>
                        <a:t>and literal</a:t>
                      </a:r>
                      <a:r>
                        <a:rPr sz="1600" b="0" spc="-65">
                          <a:latin typeface="Arial"/>
                          <a:cs typeface="Arial"/>
                        </a:rPr>
                        <a:t> </a:t>
                      </a:r>
                      <a:r>
                        <a:rPr sz="1600" b="0" spc="-5">
                          <a:latin typeface="Arial"/>
                          <a:cs typeface="Arial"/>
                        </a:rPr>
                        <a:t>sense.”</a:t>
                      </a:r>
                      <a:endParaRPr sz="1600" b="0">
                        <a:latin typeface="Arial"/>
                        <a:cs typeface="Arial"/>
                      </a:endParaRPr>
                    </a:p>
                    <a:p>
                      <a:pPr algn="just">
                        <a:lnSpc>
                          <a:spcPct val="100000"/>
                        </a:lnSpc>
                        <a:spcBef>
                          <a:spcPts val="30"/>
                        </a:spcBef>
                      </a:pPr>
                      <a:endParaRPr sz="1600" b="0">
                        <a:latin typeface="Times New Roman"/>
                        <a:cs typeface="Times New Roman"/>
                      </a:endParaRPr>
                    </a:p>
                    <a:p>
                      <a:pPr marL="91440" marR="260350" algn="just">
                        <a:lnSpc>
                          <a:spcPct val="100000"/>
                        </a:lnSpc>
                      </a:pPr>
                      <a:r>
                        <a:rPr sz="1600" b="0" spc="-10">
                          <a:latin typeface="Arial"/>
                          <a:cs typeface="Arial"/>
                        </a:rPr>
                        <a:t>“Activities </a:t>
                      </a:r>
                      <a:r>
                        <a:rPr sz="1600" b="0">
                          <a:latin typeface="Arial"/>
                          <a:cs typeface="Arial"/>
                        </a:rPr>
                        <a:t>that </a:t>
                      </a:r>
                      <a:r>
                        <a:rPr sz="1600" b="0" spc="15">
                          <a:latin typeface="Arial"/>
                          <a:cs typeface="Arial"/>
                        </a:rPr>
                        <a:t>we </a:t>
                      </a:r>
                      <a:r>
                        <a:rPr sz="1600" b="0" spc="-5">
                          <a:latin typeface="Arial"/>
                          <a:cs typeface="Arial"/>
                        </a:rPr>
                        <a:t>associate </a:t>
                      </a:r>
                      <a:r>
                        <a:rPr sz="1600" b="0" spc="10">
                          <a:latin typeface="Arial"/>
                          <a:cs typeface="Arial"/>
                        </a:rPr>
                        <a:t>with  </a:t>
                      </a:r>
                      <a:r>
                        <a:rPr sz="1600" b="0" spc="-5">
                          <a:latin typeface="Arial"/>
                          <a:cs typeface="Arial"/>
                        </a:rPr>
                        <a:t>human </a:t>
                      </a:r>
                      <a:r>
                        <a:rPr sz="1600" b="0">
                          <a:latin typeface="Arial"/>
                          <a:cs typeface="Arial"/>
                        </a:rPr>
                        <a:t>thinking, </a:t>
                      </a:r>
                      <a:r>
                        <a:rPr sz="1600" b="0" spc="-5">
                          <a:latin typeface="Arial"/>
                          <a:cs typeface="Arial"/>
                        </a:rPr>
                        <a:t>activities such as  decision-making, </a:t>
                      </a:r>
                      <a:r>
                        <a:rPr sz="1600" b="0">
                          <a:latin typeface="Arial"/>
                          <a:cs typeface="Arial"/>
                        </a:rPr>
                        <a:t>problem</a:t>
                      </a:r>
                      <a:r>
                        <a:rPr sz="1600" b="0" spc="-35">
                          <a:latin typeface="Arial"/>
                          <a:cs typeface="Arial"/>
                        </a:rPr>
                        <a:t> </a:t>
                      </a:r>
                      <a:r>
                        <a:rPr sz="1600" b="0" spc="-5">
                          <a:latin typeface="Arial"/>
                          <a:cs typeface="Arial"/>
                        </a:rPr>
                        <a:t>solving,  learning…”</a:t>
                      </a:r>
                      <a:endParaRPr sz="1600" b="0">
                        <a:latin typeface="Arial"/>
                        <a:cs typeface="Arial"/>
                      </a:endParaRPr>
                    </a:p>
                  </a:txBody>
                  <a:tcPr marL="0" marR="0"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ADFE2"/>
                    </a:solidFill>
                  </a:tcPr>
                </a:tc>
                <a:tc>
                  <a:txBody>
                    <a:bodyPr/>
                    <a:lstStyle/>
                    <a:p>
                      <a:pPr marL="92075">
                        <a:lnSpc>
                          <a:spcPct val="100000"/>
                        </a:lnSpc>
                        <a:spcBef>
                          <a:spcPts val="315"/>
                        </a:spcBef>
                      </a:pPr>
                      <a:r>
                        <a:rPr sz="1800" b="1">
                          <a:latin typeface="Arial"/>
                          <a:cs typeface="Arial"/>
                        </a:rPr>
                        <a:t>Thinking</a:t>
                      </a:r>
                      <a:r>
                        <a:rPr sz="1800" b="1" spc="-20">
                          <a:latin typeface="Arial"/>
                          <a:cs typeface="Arial"/>
                        </a:rPr>
                        <a:t> </a:t>
                      </a:r>
                      <a:r>
                        <a:rPr sz="1800" b="1" spc="-5">
                          <a:latin typeface="Arial"/>
                          <a:cs typeface="Arial"/>
                        </a:rPr>
                        <a:t>Rationally</a:t>
                      </a:r>
                      <a:endParaRPr lang="en-US" sz="1800" b="1" spc="-5">
                        <a:latin typeface="Arial"/>
                        <a:cs typeface="Arial"/>
                      </a:endParaRPr>
                    </a:p>
                    <a:p>
                      <a:pPr marL="92075">
                        <a:lnSpc>
                          <a:spcPct val="100000"/>
                        </a:lnSpc>
                        <a:spcBef>
                          <a:spcPts val="315"/>
                        </a:spcBef>
                      </a:pPr>
                      <a:endParaRPr sz="1800">
                        <a:latin typeface="Arial"/>
                        <a:cs typeface="Arial"/>
                      </a:endParaRPr>
                    </a:p>
                    <a:p>
                      <a:pPr marL="92075" marR="383540" algn="just">
                        <a:lnSpc>
                          <a:spcPct val="100000"/>
                        </a:lnSpc>
                      </a:pPr>
                      <a:r>
                        <a:rPr sz="1600" b="0">
                          <a:latin typeface="Arial"/>
                          <a:cs typeface="Arial"/>
                        </a:rPr>
                        <a:t>“The </a:t>
                      </a:r>
                      <a:r>
                        <a:rPr sz="1600" b="0" spc="-5">
                          <a:latin typeface="Arial"/>
                          <a:cs typeface="Arial"/>
                        </a:rPr>
                        <a:t>study </a:t>
                      </a:r>
                      <a:r>
                        <a:rPr sz="1600" b="0">
                          <a:latin typeface="Arial"/>
                          <a:cs typeface="Arial"/>
                        </a:rPr>
                        <a:t>of </a:t>
                      </a:r>
                      <a:r>
                        <a:rPr sz="1600" b="0" spc="-5">
                          <a:latin typeface="Arial"/>
                          <a:cs typeface="Arial"/>
                        </a:rPr>
                        <a:t>mental faculties  </a:t>
                      </a:r>
                      <a:r>
                        <a:rPr sz="1600" b="0">
                          <a:latin typeface="Arial"/>
                          <a:cs typeface="Arial"/>
                        </a:rPr>
                        <a:t>through </a:t>
                      </a:r>
                      <a:r>
                        <a:rPr sz="1600" b="0" spc="-5">
                          <a:latin typeface="Arial"/>
                          <a:cs typeface="Arial"/>
                        </a:rPr>
                        <a:t>the </a:t>
                      </a:r>
                      <a:r>
                        <a:rPr sz="1600" b="0">
                          <a:latin typeface="Arial"/>
                          <a:cs typeface="Arial"/>
                        </a:rPr>
                        <a:t>use of</a:t>
                      </a:r>
                      <a:r>
                        <a:rPr sz="1600" b="0" spc="-100">
                          <a:latin typeface="Arial"/>
                          <a:cs typeface="Arial"/>
                        </a:rPr>
                        <a:t> </a:t>
                      </a:r>
                      <a:r>
                        <a:rPr sz="1600" b="0">
                          <a:latin typeface="Arial"/>
                          <a:cs typeface="Arial"/>
                        </a:rPr>
                        <a:t>computational  </a:t>
                      </a:r>
                      <a:r>
                        <a:rPr sz="1600" b="0" spc="-5">
                          <a:latin typeface="Arial"/>
                          <a:cs typeface="Arial"/>
                        </a:rPr>
                        <a:t>models.”</a:t>
                      </a:r>
                      <a:endParaRPr sz="1600" b="0">
                        <a:latin typeface="Arial"/>
                        <a:cs typeface="Arial"/>
                      </a:endParaRPr>
                    </a:p>
                    <a:p>
                      <a:pPr algn="just">
                        <a:lnSpc>
                          <a:spcPct val="100000"/>
                        </a:lnSpc>
                        <a:spcBef>
                          <a:spcPts val="30"/>
                        </a:spcBef>
                      </a:pPr>
                      <a:endParaRPr sz="1600" b="0">
                        <a:latin typeface="Times New Roman"/>
                        <a:cs typeface="Times New Roman"/>
                      </a:endParaRPr>
                    </a:p>
                    <a:p>
                      <a:pPr marL="92075" marR="89535" algn="just">
                        <a:lnSpc>
                          <a:spcPct val="100000"/>
                        </a:lnSpc>
                      </a:pPr>
                      <a:r>
                        <a:rPr sz="1600" b="0">
                          <a:latin typeface="Arial"/>
                          <a:cs typeface="Arial"/>
                        </a:rPr>
                        <a:t>“The </a:t>
                      </a:r>
                      <a:r>
                        <a:rPr sz="1600" b="0" spc="-5">
                          <a:latin typeface="Arial"/>
                          <a:cs typeface="Arial"/>
                        </a:rPr>
                        <a:t>study </a:t>
                      </a:r>
                      <a:r>
                        <a:rPr sz="1600" b="0">
                          <a:latin typeface="Arial"/>
                          <a:cs typeface="Arial"/>
                        </a:rPr>
                        <a:t>of the computations</a:t>
                      </a:r>
                      <a:r>
                        <a:rPr sz="1600" b="0" spc="-85">
                          <a:latin typeface="Arial"/>
                          <a:cs typeface="Arial"/>
                        </a:rPr>
                        <a:t> </a:t>
                      </a:r>
                      <a:r>
                        <a:rPr sz="1600" b="0">
                          <a:latin typeface="Arial"/>
                          <a:cs typeface="Arial"/>
                        </a:rPr>
                        <a:t>that  </a:t>
                      </a:r>
                      <a:r>
                        <a:rPr sz="1600" b="0" spc="-5">
                          <a:latin typeface="Arial"/>
                          <a:cs typeface="Arial"/>
                        </a:rPr>
                        <a:t>make </a:t>
                      </a:r>
                      <a:r>
                        <a:rPr sz="1600" b="0">
                          <a:latin typeface="Arial"/>
                          <a:cs typeface="Arial"/>
                        </a:rPr>
                        <a:t>it </a:t>
                      </a:r>
                      <a:r>
                        <a:rPr sz="1600" b="0" spc="-5">
                          <a:latin typeface="Arial"/>
                          <a:cs typeface="Arial"/>
                        </a:rPr>
                        <a:t>possible </a:t>
                      </a:r>
                      <a:r>
                        <a:rPr sz="1600" b="0">
                          <a:latin typeface="Arial"/>
                          <a:cs typeface="Arial"/>
                        </a:rPr>
                        <a:t>to </a:t>
                      </a:r>
                      <a:r>
                        <a:rPr sz="1600" b="0" spc="-10">
                          <a:latin typeface="Arial"/>
                          <a:cs typeface="Arial"/>
                        </a:rPr>
                        <a:t>perceive, </a:t>
                      </a:r>
                      <a:r>
                        <a:rPr sz="1600" b="0" spc="-5">
                          <a:latin typeface="Arial"/>
                          <a:cs typeface="Arial"/>
                        </a:rPr>
                        <a:t>reason  and</a:t>
                      </a:r>
                      <a:r>
                        <a:rPr sz="1600" b="0" spc="-10">
                          <a:latin typeface="Arial"/>
                          <a:cs typeface="Arial"/>
                        </a:rPr>
                        <a:t> act.”</a:t>
                      </a:r>
                      <a:endParaRPr sz="1600" b="0">
                        <a:latin typeface="Arial"/>
                        <a:cs typeface="Arial"/>
                      </a:endParaRPr>
                    </a:p>
                  </a:txBody>
                  <a:tcPr marL="0" marR="0"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ADFE2"/>
                    </a:solidFill>
                  </a:tcPr>
                </a:tc>
                <a:extLst>
                  <a:ext uri="{0D108BD9-81ED-4DB2-BD59-A6C34878D82A}">
                    <a16:rowId xmlns:a16="http://schemas.microsoft.com/office/drawing/2014/main" val="10000"/>
                  </a:ext>
                </a:extLst>
              </a:tr>
              <a:tr h="2752372">
                <a:tc>
                  <a:txBody>
                    <a:bodyPr/>
                    <a:lstStyle/>
                    <a:p>
                      <a:pPr marL="91440">
                        <a:lnSpc>
                          <a:spcPct val="100000"/>
                        </a:lnSpc>
                        <a:spcBef>
                          <a:spcPts val="315"/>
                        </a:spcBef>
                      </a:pPr>
                      <a:r>
                        <a:rPr sz="1800" b="1" spc="-10">
                          <a:latin typeface="Arial"/>
                          <a:cs typeface="Arial"/>
                        </a:rPr>
                        <a:t>Acting</a:t>
                      </a:r>
                      <a:r>
                        <a:rPr sz="1800" b="1" spc="35">
                          <a:latin typeface="Arial"/>
                          <a:cs typeface="Arial"/>
                        </a:rPr>
                        <a:t> </a:t>
                      </a:r>
                      <a:r>
                        <a:rPr sz="1800" b="1" spc="-5">
                          <a:latin typeface="Arial"/>
                          <a:cs typeface="Arial"/>
                        </a:rPr>
                        <a:t>Humanly</a:t>
                      </a:r>
                      <a:endParaRPr lang="en-US" sz="1800" b="1" spc="-5">
                        <a:latin typeface="Arial"/>
                        <a:cs typeface="Arial"/>
                      </a:endParaRPr>
                    </a:p>
                    <a:p>
                      <a:pPr marL="91440">
                        <a:lnSpc>
                          <a:spcPct val="100000"/>
                        </a:lnSpc>
                        <a:spcBef>
                          <a:spcPts val="315"/>
                        </a:spcBef>
                      </a:pPr>
                      <a:endParaRPr sz="1800">
                        <a:latin typeface="Arial"/>
                        <a:cs typeface="Arial"/>
                      </a:endParaRPr>
                    </a:p>
                    <a:p>
                      <a:pPr marL="91440" marR="308610" algn="just">
                        <a:lnSpc>
                          <a:spcPct val="100000"/>
                        </a:lnSpc>
                      </a:pPr>
                      <a:r>
                        <a:rPr sz="1600" b="0">
                          <a:latin typeface="Arial"/>
                          <a:cs typeface="Arial"/>
                        </a:rPr>
                        <a:t>“The </a:t>
                      </a:r>
                      <a:r>
                        <a:rPr sz="1600" b="0" spc="-5">
                          <a:latin typeface="Arial"/>
                          <a:cs typeface="Arial"/>
                        </a:rPr>
                        <a:t>art </a:t>
                      </a:r>
                      <a:r>
                        <a:rPr sz="1600" b="0">
                          <a:latin typeface="Arial"/>
                          <a:cs typeface="Arial"/>
                        </a:rPr>
                        <a:t>of </a:t>
                      </a:r>
                      <a:r>
                        <a:rPr sz="1600" b="0" spc="-10">
                          <a:latin typeface="Arial"/>
                          <a:cs typeface="Arial"/>
                        </a:rPr>
                        <a:t>creating </a:t>
                      </a:r>
                      <a:r>
                        <a:rPr sz="1600" b="0" spc="-5">
                          <a:latin typeface="Arial"/>
                          <a:cs typeface="Arial"/>
                        </a:rPr>
                        <a:t>machines that  perform </a:t>
                      </a:r>
                      <a:r>
                        <a:rPr sz="1600" b="0">
                          <a:latin typeface="Arial"/>
                          <a:cs typeface="Arial"/>
                        </a:rPr>
                        <a:t>functions that require  </a:t>
                      </a:r>
                      <a:r>
                        <a:rPr sz="1600" b="0" spc="-5">
                          <a:latin typeface="Arial"/>
                          <a:cs typeface="Arial"/>
                        </a:rPr>
                        <a:t>intelligence </a:t>
                      </a:r>
                      <a:r>
                        <a:rPr sz="1600" b="0" spc="5">
                          <a:latin typeface="Arial"/>
                          <a:cs typeface="Arial"/>
                        </a:rPr>
                        <a:t>when </a:t>
                      </a:r>
                      <a:r>
                        <a:rPr sz="1600" b="0" spc="-5">
                          <a:latin typeface="Arial"/>
                          <a:cs typeface="Arial"/>
                        </a:rPr>
                        <a:t>performed</a:t>
                      </a:r>
                      <a:r>
                        <a:rPr sz="1600" b="0" spc="-65">
                          <a:latin typeface="Arial"/>
                          <a:cs typeface="Arial"/>
                        </a:rPr>
                        <a:t> </a:t>
                      </a:r>
                      <a:r>
                        <a:rPr sz="1600" b="0">
                          <a:latin typeface="Arial"/>
                          <a:cs typeface="Arial"/>
                        </a:rPr>
                        <a:t>by</a:t>
                      </a:r>
                    </a:p>
                    <a:p>
                      <a:pPr marL="91440" algn="just">
                        <a:lnSpc>
                          <a:spcPct val="100000"/>
                        </a:lnSpc>
                        <a:spcBef>
                          <a:spcPts val="5"/>
                        </a:spcBef>
                      </a:pPr>
                      <a:r>
                        <a:rPr sz="1600" b="0">
                          <a:latin typeface="Arial"/>
                          <a:cs typeface="Arial"/>
                        </a:rPr>
                        <a:t>people.”</a:t>
                      </a:r>
                    </a:p>
                    <a:p>
                      <a:pPr algn="just">
                        <a:lnSpc>
                          <a:spcPct val="100000"/>
                        </a:lnSpc>
                        <a:spcBef>
                          <a:spcPts val="30"/>
                        </a:spcBef>
                      </a:pPr>
                      <a:endParaRPr sz="1600" b="0">
                        <a:latin typeface="Times New Roman"/>
                        <a:cs typeface="Times New Roman"/>
                      </a:endParaRPr>
                    </a:p>
                    <a:p>
                      <a:pPr marL="91440" marR="447040" algn="just">
                        <a:lnSpc>
                          <a:spcPct val="100000"/>
                        </a:lnSpc>
                      </a:pPr>
                      <a:r>
                        <a:rPr sz="1600" b="0">
                          <a:latin typeface="Arial"/>
                          <a:cs typeface="Arial"/>
                        </a:rPr>
                        <a:t>“The </a:t>
                      </a:r>
                      <a:r>
                        <a:rPr sz="1600" b="0" spc="-5">
                          <a:latin typeface="Arial"/>
                          <a:cs typeface="Arial"/>
                        </a:rPr>
                        <a:t>study </a:t>
                      </a:r>
                      <a:r>
                        <a:rPr sz="1600" b="0">
                          <a:latin typeface="Arial"/>
                          <a:cs typeface="Arial"/>
                        </a:rPr>
                        <a:t>of </a:t>
                      </a:r>
                      <a:r>
                        <a:rPr sz="1600" b="0" spc="-5">
                          <a:latin typeface="Arial"/>
                          <a:cs typeface="Arial"/>
                        </a:rPr>
                        <a:t>how </a:t>
                      </a:r>
                      <a:r>
                        <a:rPr sz="1600" b="0">
                          <a:latin typeface="Arial"/>
                          <a:cs typeface="Arial"/>
                        </a:rPr>
                        <a:t>to </a:t>
                      </a:r>
                      <a:r>
                        <a:rPr sz="1600" b="0" spc="-10">
                          <a:latin typeface="Arial"/>
                          <a:cs typeface="Arial"/>
                        </a:rPr>
                        <a:t>make  </a:t>
                      </a:r>
                      <a:r>
                        <a:rPr sz="1600" b="0" spc="-5">
                          <a:latin typeface="Arial"/>
                          <a:cs typeface="Arial"/>
                        </a:rPr>
                        <a:t>computers </a:t>
                      </a:r>
                      <a:r>
                        <a:rPr sz="1600" b="0">
                          <a:latin typeface="Arial"/>
                          <a:cs typeface="Arial"/>
                        </a:rPr>
                        <a:t>do things </a:t>
                      </a:r>
                      <a:r>
                        <a:rPr sz="1600" b="0" spc="-5">
                          <a:latin typeface="Arial"/>
                          <a:cs typeface="Arial"/>
                        </a:rPr>
                        <a:t>at </a:t>
                      </a:r>
                      <a:r>
                        <a:rPr sz="1600" b="0">
                          <a:latin typeface="Arial"/>
                          <a:cs typeface="Arial"/>
                        </a:rPr>
                        <a:t>which,</a:t>
                      </a:r>
                      <a:r>
                        <a:rPr sz="1600" b="0" spc="-50">
                          <a:latin typeface="Arial"/>
                          <a:cs typeface="Arial"/>
                        </a:rPr>
                        <a:t> </a:t>
                      </a:r>
                      <a:r>
                        <a:rPr sz="1600" b="0" spc="-5">
                          <a:latin typeface="Arial"/>
                          <a:cs typeface="Arial"/>
                        </a:rPr>
                        <a:t>at  </a:t>
                      </a:r>
                      <a:r>
                        <a:rPr sz="1600" b="0">
                          <a:latin typeface="Arial"/>
                          <a:cs typeface="Arial"/>
                        </a:rPr>
                        <a:t>the </a:t>
                      </a:r>
                      <a:r>
                        <a:rPr sz="1600" b="0" spc="-5">
                          <a:latin typeface="Arial"/>
                          <a:cs typeface="Arial"/>
                        </a:rPr>
                        <a:t>moment, </a:t>
                      </a:r>
                      <a:r>
                        <a:rPr sz="1600" b="0">
                          <a:latin typeface="Arial"/>
                          <a:cs typeface="Arial"/>
                        </a:rPr>
                        <a:t>people </a:t>
                      </a:r>
                      <a:r>
                        <a:rPr sz="1600" b="0" spc="-5">
                          <a:latin typeface="Arial"/>
                          <a:cs typeface="Arial"/>
                        </a:rPr>
                        <a:t>are</a:t>
                      </a:r>
                      <a:r>
                        <a:rPr sz="1600" b="0" spc="-50">
                          <a:latin typeface="Arial"/>
                          <a:cs typeface="Arial"/>
                        </a:rPr>
                        <a:t> </a:t>
                      </a:r>
                      <a:r>
                        <a:rPr sz="1600" b="0" spc="-15">
                          <a:latin typeface="Arial"/>
                          <a:cs typeface="Arial"/>
                        </a:rPr>
                        <a:t>better.”</a:t>
                      </a:r>
                      <a:endParaRPr sz="1600" b="0">
                        <a:latin typeface="Arial"/>
                        <a:cs typeface="Arial"/>
                      </a:endParaRPr>
                    </a:p>
                  </a:txBody>
                  <a:tcPr marL="0" marR="0"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3F4"/>
                    </a:solidFill>
                  </a:tcPr>
                </a:tc>
                <a:tc>
                  <a:txBody>
                    <a:bodyPr/>
                    <a:lstStyle/>
                    <a:p>
                      <a:pPr marL="92075">
                        <a:lnSpc>
                          <a:spcPct val="100000"/>
                        </a:lnSpc>
                        <a:spcBef>
                          <a:spcPts val="315"/>
                        </a:spcBef>
                      </a:pPr>
                      <a:r>
                        <a:rPr sz="1800" b="1" spc="-10">
                          <a:latin typeface="Arial"/>
                          <a:cs typeface="Arial"/>
                        </a:rPr>
                        <a:t>Acting</a:t>
                      </a:r>
                      <a:r>
                        <a:rPr sz="1800" b="1" spc="35">
                          <a:latin typeface="Arial"/>
                          <a:cs typeface="Arial"/>
                        </a:rPr>
                        <a:t> </a:t>
                      </a:r>
                      <a:r>
                        <a:rPr sz="1800" b="1" spc="-5">
                          <a:latin typeface="Arial"/>
                          <a:cs typeface="Arial"/>
                        </a:rPr>
                        <a:t>Rationally</a:t>
                      </a:r>
                      <a:endParaRPr lang="en-US" sz="1800" b="1" spc="-5">
                        <a:latin typeface="Arial"/>
                        <a:cs typeface="Arial"/>
                      </a:endParaRPr>
                    </a:p>
                    <a:p>
                      <a:pPr marL="92075">
                        <a:lnSpc>
                          <a:spcPct val="100000"/>
                        </a:lnSpc>
                        <a:spcBef>
                          <a:spcPts val="315"/>
                        </a:spcBef>
                      </a:pPr>
                      <a:endParaRPr sz="1800">
                        <a:latin typeface="Arial"/>
                        <a:cs typeface="Arial"/>
                      </a:endParaRPr>
                    </a:p>
                    <a:p>
                      <a:pPr marL="92075" marR="319405" algn="just">
                        <a:lnSpc>
                          <a:spcPct val="100000"/>
                        </a:lnSpc>
                      </a:pPr>
                      <a:r>
                        <a:rPr sz="1600" b="0" spc="-5">
                          <a:latin typeface="Arial"/>
                          <a:cs typeface="Arial"/>
                        </a:rPr>
                        <a:t>“Computational </a:t>
                      </a:r>
                      <a:r>
                        <a:rPr sz="1600" b="0">
                          <a:latin typeface="Arial"/>
                          <a:cs typeface="Arial"/>
                        </a:rPr>
                        <a:t>Intelligence is</a:t>
                      </a:r>
                      <a:r>
                        <a:rPr sz="1600" b="0" spc="-65">
                          <a:latin typeface="Arial"/>
                          <a:cs typeface="Arial"/>
                        </a:rPr>
                        <a:t> </a:t>
                      </a:r>
                      <a:r>
                        <a:rPr sz="1600" b="0">
                          <a:latin typeface="Arial"/>
                          <a:cs typeface="Arial"/>
                        </a:rPr>
                        <a:t>the  </a:t>
                      </a:r>
                      <a:r>
                        <a:rPr sz="1600" b="0" spc="-5">
                          <a:latin typeface="Arial"/>
                          <a:cs typeface="Arial"/>
                        </a:rPr>
                        <a:t>study </a:t>
                      </a:r>
                      <a:r>
                        <a:rPr sz="1600" b="0">
                          <a:latin typeface="Arial"/>
                          <a:cs typeface="Arial"/>
                        </a:rPr>
                        <a:t>of </a:t>
                      </a:r>
                      <a:r>
                        <a:rPr sz="1600" b="0" spc="-5">
                          <a:latin typeface="Arial"/>
                          <a:cs typeface="Arial"/>
                        </a:rPr>
                        <a:t>the </a:t>
                      </a:r>
                      <a:r>
                        <a:rPr sz="1600" b="0">
                          <a:latin typeface="Arial"/>
                          <a:cs typeface="Arial"/>
                        </a:rPr>
                        <a:t>design of intelligent  </a:t>
                      </a:r>
                      <a:r>
                        <a:rPr sz="1600" b="0" spc="-5">
                          <a:latin typeface="Arial"/>
                          <a:cs typeface="Arial"/>
                        </a:rPr>
                        <a:t>agents.”</a:t>
                      </a:r>
                      <a:endParaRPr sz="1600" b="0">
                        <a:latin typeface="Arial"/>
                        <a:cs typeface="Arial"/>
                      </a:endParaRPr>
                    </a:p>
                    <a:p>
                      <a:pPr algn="just">
                        <a:lnSpc>
                          <a:spcPct val="100000"/>
                        </a:lnSpc>
                        <a:spcBef>
                          <a:spcPts val="35"/>
                        </a:spcBef>
                      </a:pPr>
                      <a:endParaRPr sz="1600" b="0">
                        <a:latin typeface="Times New Roman"/>
                        <a:cs typeface="Times New Roman"/>
                      </a:endParaRPr>
                    </a:p>
                    <a:p>
                      <a:pPr marL="92075" marR="241300" algn="just">
                        <a:lnSpc>
                          <a:spcPct val="100000"/>
                        </a:lnSpc>
                      </a:pPr>
                      <a:r>
                        <a:rPr sz="1600" b="0" spc="-20">
                          <a:latin typeface="Arial"/>
                          <a:cs typeface="Arial"/>
                        </a:rPr>
                        <a:t>“AI </a:t>
                      </a:r>
                      <a:r>
                        <a:rPr sz="1600" b="0">
                          <a:latin typeface="Arial"/>
                          <a:cs typeface="Arial"/>
                        </a:rPr>
                        <a:t>… is </a:t>
                      </a:r>
                      <a:r>
                        <a:rPr sz="1600" b="0" spc="-5">
                          <a:latin typeface="Arial"/>
                          <a:cs typeface="Arial"/>
                        </a:rPr>
                        <a:t>concerned </a:t>
                      </a:r>
                      <a:r>
                        <a:rPr sz="1600" b="0" spc="5">
                          <a:latin typeface="Arial"/>
                          <a:cs typeface="Arial"/>
                        </a:rPr>
                        <a:t>with </a:t>
                      </a:r>
                      <a:r>
                        <a:rPr sz="1600" b="0">
                          <a:latin typeface="Arial"/>
                          <a:cs typeface="Arial"/>
                        </a:rPr>
                        <a:t>intelligent  </a:t>
                      </a:r>
                      <a:r>
                        <a:rPr sz="1600" b="0" spc="-5">
                          <a:latin typeface="Arial"/>
                          <a:cs typeface="Arial"/>
                        </a:rPr>
                        <a:t>behavior </a:t>
                      </a:r>
                      <a:r>
                        <a:rPr sz="1600" b="0">
                          <a:latin typeface="Arial"/>
                          <a:cs typeface="Arial"/>
                        </a:rPr>
                        <a:t>in</a:t>
                      </a:r>
                      <a:r>
                        <a:rPr sz="1600" b="0" spc="20">
                          <a:latin typeface="Arial"/>
                          <a:cs typeface="Arial"/>
                        </a:rPr>
                        <a:t> </a:t>
                      </a:r>
                      <a:r>
                        <a:rPr sz="1600" b="0" spc="-5">
                          <a:latin typeface="Arial"/>
                          <a:cs typeface="Arial"/>
                        </a:rPr>
                        <a:t>artifacts.”</a:t>
                      </a:r>
                      <a:endParaRPr sz="1600" b="0">
                        <a:latin typeface="Arial"/>
                        <a:cs typeface="Arial"/>
                      </a:endParaRPr>
                    </a:p>
                  </a:txBody>
                  <a:tcPr marL="0" marR="0"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3F4"/>
                    </a:solidFill>
                  </a:tcPr>
                </a:tc>
                <a:extLst>
                  <a:ext uri="{0D108BD9-81ED-4DB2-BD59-A6C34878D82A}">
                    <a16:rowId xmlns:a16="http://schemas.microsoft.com/office/drawing/2014/main" val="10001"/>
                  </a:ext>
                </a:extLst>
              </a:tr>
            </a:tbl>
          </a:graphicData>
        </a:graphic>
      </p:graphicFrame>
      <p:sp>
        <p:nvSpPr>
          <p:cNvPr id="3" name="object 2"/>
          <p:cNvSpPr txBox="1">
            <a:spLocks/>
          </p:cNvSpPr>
          <p:nvPr/>
        </p:nvSpPr>
        <p:spPr>
          <a:xfrm>
            <a:off x="3132581" y="145693"/>
            <a:ext cx="2854325" cy="690574"/>
          </a:xfrm>
          <a:prstGeom prst="rect">
            <a:avLst/>
          </a:prstGeom>
        </p:spPr>
        <p:txBody>
          <a:bodyPr vert="horz" wrap="square" lIns="0" tIns="13335" rIns="0" bIns="0" rtlCol="0">
            <a:spAutoFit/>
          </a:bodyPr>
          <a:lstStyle>
            <a:lvl1pPr>
              <a:defRPr>
                <a:latin typeface="+mj-lt"/>
                <a:ea typeface="+mj-ea"/>
                <a:cs typeface="+mj-cs"/>
              </a:defRPr>
            </a:lvl1pPr>
          </a:lstStyle>
          <a:p>
            <a:pPr marL="12700">
              <a:spcBef>
                <a:spcPts val="105"/>
              </a:spcBef>
            </a:pPr>
            <a:r>
              <a:rPr lang="en-IN" sz="4400" b="1">
                <a:latin typeface="+mn-lt"/>
                <a:cs typeface="Arial"/>
              </a:rPr>
              <a:t>What is AI?</a:t>
            </a:r>
          </a:p>
        </p:txBody>
      </p:sp>
      <p:sp>
        <p:nvSpPr>
          <p:cNvPr id="4" name="Date Placeholder 3"/>
          <p:cNvSpPr>
            <a:spLocks noGrp="1"/>
          </p:cNvSpPr>
          <p:nvPr>
            <p:ph type="dt" sz="half" idx="10"/>
          </p:nvPr>
        </p:nvSpPr>
        <p:spPr/>
        <p:txBody>
          <a:bodyPr/>
          <a:lstStyle/>
          <a:p>
            <a:fld id="{C64B094A-0EA1-4E07-B3A2-FF9436169FCC}"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6</a:t>
            </a:fld>
            <a:endParaRPr lang="en-IN"/>
          </a:p>
        </p:txBody>
      </p:sp>
    </p:spTree>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875140" y="204413"/>
            <a:ext cx="7686955" cy="689932"/>
          </a:xfrm>
          <a:prstGeom prst="rect">
            <a:avLst/>
          </a:prstGeom>
        </p:spPr>
        <p:txBody>
          <a:bodyPr vert="horz" wrap="square" lIns="0" tIns="12700" rIns="0" bIns="0" rtlCol="0">
            <a:spAutoFit/>
          </a:bodyPr>
          <a:lstStyle/>
          <a:p>
            <a:pPr marL="2672715" marR="5080" indent="-2660650" algn="ctr">
              <a:lnSpc>
                <a:spcPct val="100000"/>
              </a:lnSpc>
              <a:spcBef>
                <a:spcPts val="100"/>
              </a:spcBef>
            </a:pPr>
            <a:r>
              <a:rPr b="1">
                <a:latin typeface="+mn-lt"/>
              </a:rPr>
              <a:t>Knowledge Based</a:t>
            </a:r>
            <a:r>
              <a:rPr b="1" spc="-25">
                <a:latin typeface="+mn-lt"/>
              </a:rPr>
              <a:t> </a:t>
            </a:r>
            <a:r>
              <a:rPr b="1">
                <a:latin typeface="+mn-lt"/>
              </a:rPr>
              <a:t>Systems  (KBS)</a:t>
            </a:r>
          </a:p>
        </p:txBody>
      </p:sp>
      <p:sp>
        <p:nvSpPr>
          <p:cNvPr id="8" name="Date Placeholder 7"/>
          <p:cNvSpPr>
            <a:spLocks noGrp="1"/>
          </p:cNvSpPr>
          <p:nvPr>
            <p:ph type="dt" sz="half" idx="10"/>
          </p:nvPr>
        </p:nvSpPr>
        <p:spPr/>
        <p:txBody>
          <a:bodyPr/>
          <a:lstStyle/>
          <a:p>
            <a:fld id="{B57DA434-084E-427B-BEC2-07911D25C10F}" type="datetime1">
              <a:rPr lang="en-US" smtClean="0"/>
              <a:t>9/16/2021</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IN" smtClean="0"/>
              <a:t>60</a:t>
            </a:fld>
            <a:endParaRPr lang="en-IN"/>
          </a:p>
        </p:txBody>
      </p:sp>
      <p:sp>
        <p:nvSpPr>
          <p:cNvPr id="3" name="object 3"/>
          <p:cNvSpPr txBox="1"/>
          <p:nvPr/>
        </p:nvSpPr>
        <p:spPr>
          <a:xfrm>
            <a:off x="534987" y="993994"/>
            <a:ext cx="4475480" cy="391160"/>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 pos="823594" algn="l"/>
                <a:tab pos="3498215" algn="l"/>
              </a:tabLst>
            </a:pPr>
            <a:r>
              <a:rPr sz="2400">
                <a:cs typeface="Arial"/>
              </a:rPr>
              <a:t>A	</a:t>
            </a:r>
            <a:r>
              <a:rPr sz="2400" spc="-5">
                <a:cs typeface="Arial"/>
              </a:rPr>
              <a:t>knowledge</a:t>
            </a:r>
            <a:r>
              <a:rPr sz="2400">
                <a:cs typeface="Arial"/>
              </a:rPr>
              <a:t>-b</a:t>
            </a:r>
            <a:r>
              <a:rPr sz="2400" spc="-5">
                <a:cs typeface="Arial"/>
              </a:rPr>
              <a:t>as</a:t>
            </a:r>
            <a:r>
              <a:rPr sz="2400" spc="5">
                <a:cs typeface="Arial"/>
              </a:rPr>
              <a:t>e</a:t>
            </a:r>
            <a:r>
              <a:rPr sz="2400" spc="-5">
                <a:cs typeface="Arial"/>
              </a:rPr>
              <a:t>d</a:t>
            </a:r>
            <a:r>
              <a:rPr sz="2400">
                <a:cs typeface="Arial"/>
              </a:rPr>
              <a:t>	sy</a:t>
            </a:r>
            <a:r>
              <a:rPr sz="2400" spc="-15">
                <a:cs typeface="Arial"/>
              </a:rPr>
              <a:t>s</a:t>
            </a:r>
            <a:r>
              <a:rPr sz="2400">
                <a:cs typeface="Arial"/>
              </a:rPr>
              <a:t>tem</a:t>
            </a:r>
          </a:p>
        </p:txBody>
      </p:sp>
      <p:sp>
        <p:nvSpPr>
          <p:cNvPr id="4" name="object 4"/>
          <p:cNvSpPr txBox="1"/>
          <p:nvPr/>
        </p:nvSpPr>
        <p:spPr>
          <a:xfrm>
            <a:off x="877886" y="1360136"/>
            <a:ext cx="4359275" cy="391160"/>
          </a:xfrm>
          <a:prstGeom prst="rect">
            <a:avLst/>
          </a:prstGeom>
        </p:spPr>
        <p:txBody>
          <a:bodyPr vert="horz" wrap="square" lIns="0" tIns="12700" rIns="0" bIns="0" rtlCol="0">
            <a:spAutoFit/>
          </a:bodyPr>
          <a:lstStyle/>
          <a:p>
            <a:pPr marL="12700">
              <a:lnSpc>
                <a:spcPct val="100000"/>
              </a:lnSpc>
              <a:spcBef>
                <a:spcPts val="100"/>
              </a:spcBef>
              <a:tabLst>
                <a:tab pos="1513840" algn="l"/>
                <a:tab pos="2387600" algn="l"/>
                <a:tab pos="3836670" algn="l"/>
              </a:tabLst>
            </a:pPr>
            <a:r>
              <a:rPr sz="2400" spc="-5">
                <a:cs typeface="Arial"/>
              </a:rPr>
              <a:t>progra</a:t>
            </a:r>
            <a:r>
              <a:rPr sz="2400">
                <a:cs typeface="Arial"/>
              </a:rPr>
              <a:t>m	that	</a:t>
            </a:r>
            <a:r>
              <a:rPr sz="2400" spc="-5">
                <a:cs typeface="Arial"/>
              </a:rPr>
              <a:t>reasons	and</a:t>
            </a:r>
            <a:endParaRPr sz="2400">
              <a:cs typeface="Arial"/>
            </a:endParaRPr>
          </a:p>
        </p:txBody>
      </p:sp>
      <p:sp>
        <p:nvSpPr>
          <p:cNvPr id="5" name="object 5"/>
          <p:cNvSpPr txBox="1"/>
          <p:nvPr/>
        </p:nvSpPr>
        <p:spPr>
          <a:xfrm>
            <a:off x="5264848" y="993994"/>
            <a:ext cx="1518285" cy="757555"/>
          </a:xfrm>
          <a:prstGeom prst="rect">
            <a:avLst/>
          </a:prstGeom>
        </p:spPr>
        <p:txBody>
          <a:bodyPr vert="horz" wrap="square" lIns="0" tIns="12700" rIns="0" bIns="0" rtlCol="0">
            <a:spAutoFit/>
          </a:bodyPr>
          <a:lstStyle/>
          <a:p>
            <a:pPr marL="12700">
              <a:lnSpc>
                <a:spcPct val="100000"/>
              </a:lnSpc>
              <a:spcBef>
                <a:spcPts val="100"/>
              </a:spcBef>
              <a:tabLst>
                <a:tab pos="1106805" algn="l"/>
              </a:tabLst>
            </a:pPr>
            <a:r>
              <a:rPr sz="2400" spc="-5">
                <a:cs typeface="Arial"/>
              </a:rPr>
              <a:t>(KBS)	</a:t>
            </a:r>
            <a:r>
              <a:rPr sz="2400" spc="-10">
                <a:cs typeface="Arial"/>
              </a:rPr>
              <a:t>is</a:t>
            </a:r>
            <a:endParaRPr sz="2400">
              <a:cs typeface="Arial"/>
            </a:endParaRPr>
          </a:p>
          <a:p>
            <a:pPr marL="326390">
              <a:lnSpc>
                <a:spcPct val="100000"/>
              </a:lnSpc>
              <a:tabLst>
                <a:tab pos="1335405" algn="l"/>
              </a:tabLst>
            </a:pPr>
            <a:r>
              <a:rPr sz="2400" spc="-5">
                <a:cs typeface="Arial"/>
              </a:rPr>
              <a:t>uses	a</a:t>
            </a:r>
            <a:endParaRPr sz="2400">
              <a:cs typeface="Arial"/>
            </a:endParaRPr>
          </a:p>
        </p:txBody>
      </p:sp>
      <p:sp>
        <p:nvSpPr>
          <p:cNvPr id="6" name="object 6"/>
          <p:cNvSpPr txBox="1"/>
          <p:nvPr/>
        </p:nvSpPr>
        <p:spPr>
          <a:xfrm>
            <a:off x="6860476" y="993994"/>
            <a:ext cx="1746885" cy="757555"/>
          </a:xfrm>
          <a:prstGeom prst="rect">
            <a:avLst/>
          </a:prstGeom>
        </p:spPr>
        <p:txBody>
          <a:bodyPr vert="horz" wrap="square" lIns="0" tIns="12700" rIns="0" bIns="0" rtlCol="0">
            <a:spAutoFit/>
          </a:bodyPr>
          <a:lstStyle/>
          <a:p>
            <a:pPr marL="274955" marR="5080" indent="-262890">
              <a:lnSpc>
                <a:spcPct val="100000"/>
              </a:lnSpc>
              <a:spcBef>
                <a:spcPts val="100"/>
              </a:spcBef>
              <a:tabLst>
                <a:tab pos="462280" algn="l"/>
              </a:tabLst>
            </a:pPr>
            <a:r>
              <a:rPr sz="2400" spc="-5">
                <a:cs typeface="Arial"/>
              </a:rPr>
              <a:t>a		computer  knowle</a:t>
            </a:r>
            <a:r>
              <a:rPr sz="2400" spc="5">
                <a:cs typeface="Arial"/>
              </a:rPr>
              <a:t>d</a:t>
            </a:r>
            <a:r>
              <a:rPr sz="2400" spc="-5">
                <a:cs typeface="Arial"/>
              </a:rPr>
              <a:t>ge</a:t>
            </a:r>
            <a:endParaRPr sz="2400">
              <a:cs typeface="Arial"/>
            </a:endParaRPr>
          </a:p>
        </p:txBody>
      </p:sp>
      <p:sp>
        <p:nvSpPr>
          <p:cNvPr id="7" name="object 7"/>
          <p:cNvSpPr txBox="1"/>
          <p:nvPr/>
        </p:nvSpPr>
        <p:spPr>
          <a:xfrm>
            <a:off x="512793" y="1824143"/>
            <a:ext cx="8074025" cy="3620863"/>
          </a:xfrm>
          <a:prstGeom prst="rect">
            <a:avLst/>
          </a:prstGeom>
        </p:spPr>
        <p:txBody>
          <a:bodyPr vert="horz" wrap="square" lIns="0" tIns="85725" rIns="0" bIns="0" rtlCol="0">
            <a:spAutoFit/>
          </a:bodyPr>
          <a:lstStyle/>
          <a:p>
            <a:pPr marL="355600" algn="just">
              <a:lnSpc>
                <a:spcPct val="100000"/>
              </a:lnSpc>
              <a:spcBef>
                <a:spcPts val="675"/>
              </a:spcBef>
            </a:pPr>
            <a:r>
              <a:rPr spc="-5">
                <a:cs typeface="Arial"/>
              </a:rPr>
              <a:t>base </a:t>
            </a:r>
            <a:r>
              <a:rPr>
                <a:cs typeface="Arial"/>
              </a:rPr>
              <a:t>to </a:t>
            </a:r>
            <a:r>
              <a:rPr spc="-5">
                <a:cs typeface="Arial"/>
              </a:rPr>
              <a:t>solve complex</a:t>
            </a:r>
            <a:r>
              <a:rPr spc="10">
                <a:cs typeface="Arial"/>
              </a:rPr>
              <a:t> </a:t>
            </a:r>
            <a:r>
              <a:rPr spc="-5">
                <a:cs typeface="Arial"/>
              </a:rPr>
              <a:t>problems</a:t>
            </a:r>
            <a:endParaRPr>
              <a:cs typeface="Arial"/>
            </a:endParaRPr>
          </a:p>
          <a:p>
            <a:pPr marL="355600" marR="5080" indent="-342900" algn="just">
              <a:lnSpc>
                <a:spcPct val="100000"/>
              </a:lnSpc>
              <a:spcBef>
                <a:spcPts val="575"/>
              </a:spcBef>
              <a:buChar char="•"/>
              <a:tabLst>
                <a:tab pos="355600" algn="l"/>
              </a:tabLst>
            </a:pPr>
            <a:r>
              <a:rPr>
                <a:cs typeface="Arial"/>
              </a:rPr>
              <a:t>A system </a:t>
            </a:r>
            <a:r>
              <a:rPr spc="-5">
                <a:cs typeface="Arial"/>
              </a:rPr>
              <a:t>which is </a:t>
            </a:r>
            <a:r>
              <a:rPr>
                <a:cs typeface="Arial"/>
              </a:rPr>
              <a:t>built </a:t>
            </a:r>
            <a:r>
              <a:rPr spc="-5">
                <a:cs typeface="Arial"/>
              </a:rPr>
              <a:t>around a </a:t>
            </a:r>
            <a:r>
              <a:rPr>
                <a:cs typeface="Arial"/>
              </a:rPr>
              <a:t>knowledge </a:t>
            </a:r>
            <a:r>
              <a:rPr spc="-5">
                <a:cs typeface="Arial"/>
              </a:rPr>
              <a:t>base. i.e. a  </a:t>
            </a:r>
            <a:r>
              <a:rPr>
                <a:cs typeface="Arial"/>
              </a:rPr>
              <a:t>collection of knowledge, </a:t>
            </a:r>
            <a:r>
              <a:rPr spc="-5">
                <a:cs typeface="Arial"/>
              </a:rPr>
              <a:t>taken from a human, and stored  in such a way </a:t>
            </a:r>
            <a:r>
              <a:rPr>
                <a:cs typeface="Arial"/>
              </a:rPr>
              <a:t>that the system </a:t>
            </a:r>
            <a:r>
              <a:rPr spc="-5">
                <a:cs typeface="Arial"/>
              </a:rPr>
              <a:t>can reason with</a:t>
            </a:r>
            <a:r>
              <a:rPr spc="30">
                <a:cs typeface="Arial"/>
              </a:rPr>
              <a:t> </a:t>
            </a:r>
            <a:r>
              <a:rPr spc="-5">
                <a:cs typeface="Arial"/>
              </a:rPr>
              <a:t>it</a:t>
            </a:r>
            <a:endParaRPr>
              <a:cs typeface="Arial"/>
            </a:endParaRPr>
          </a:p>
          <a:p>
            <a:pPr marL="355600" marR="8255" indent="-342900" algn="just">
              <a:lnSpc>
                <a:spcPct val="100000"/>
              </a:lnSpc>
              <a:spcBef>
                <a:spcPts val="580"/>
              </a:spcBef>
              <a:buChar char="•"/>
              <a:tabLst>
                <a:tab pos="355600" algn="l"/>
              </a:tabLst>
            </a:pPr>
            <a:r>
              <a:rPr spc="-5">
                <a:cs typeface="Arial"/>
              </a:rPr>
              <a:t>Uses AI </a:t>
            </a:r>
            <a:r>
              <a:rPr>
                <a:cs typeface="Arial"/>
              </a:rPr>
              <a:t>to </a:t>
            </a:r>
            <a:r>
              <a:rPr spc="-5">
                <a:cs typeface="Arial"/>
              </a:rPr>
              <a:t>solve problems within a specialized domain  </a:t>
            </a:r>
            <a:r>
              <a:rPr>
                <a:cs typeface="Arial"/>
              </a:rPr>
              <a:t>that </a:t>
            </a:r>
            <a:r>
              <a:rPr spc="-5">
                <a:cs typeface="Arial"/>
              </a:rPr>
              <a:t>ordinarily requires human</a:t>
            </a:r>
            <a:r>
              <a:rPr spc="60">
                <a:cs typeface="Arial"/>
              </a:rPr>
              <a:t> </a:t>
            </a:r>
            <a:r>
              <a:rPr spc="-5">
                <a:cs typeface="Arial"/>
              </a:rPr>
              <a:t>expertise</a:t>
            </a:r>
            <a:endParaRPr>
              <a:cs typeface="Arial"/>
            </a:endParaRPr>
          </a:p>
          <a:p>
            <a:pPr marL="355600" indent="-342900" algn="just">
              <a:lnSpc>
                <a:spcPct val="100000"/>
              </a:lnSpc>
              <a:spcBef>
                <a:spcPts val="575"/>
              </a:spcBef>
              <a:buChar char="•"/>
              <a:tabLst>
                <a:tab pos="355600" algn="l"/>
              </a:tabLst>
            </a:pPr>
            <a:r>
              <a:rPr spc="-5">
                <a:cs typeface="Arial"/>
              </a:rPr>
              <a:t>Uses Heuristic (cause and </a:t>
            </a:r>
            <a:r>
              <a:rPr spc="-10">
                <a:cs typeface="Arial"/>
              </a:rPr>
              <a:t>effect) </a:t>
            </a:r>
            <a:r>
              <a:rPr>
                <a:cs typeface="Arial"/>
              </a:rPr>
              <a:t>rather </a:t>
            </a:r>
            <a:r>
              <a:rPr spc="-5">
                <a:cs typeface="Arial"/>
              </a:rPr>
              <a:t>than</a:t>
            </a:r>
            <a:r>
              <a:rPr spc="75">
                <a:cs typeface="Arial"/>
              </a:rPr>
              <a:t> </a:t>
            </a:r>
            <a:r>
              <a:rPr>
                <a:cs typeface="Arial"/>
              </a:rPr>
              <a:t>algorithms</a:t>
            </a:r>
          </a:p>
          <a:p>
            <a:pPr marL="355600" indent="-342900" algn="just">
              <a:lnSpc>
                <a:spcPct val="100000"/>
              </a:lnSpc>
              <a:spcBef>
                <a:spcPts val="580"/>
              </a:spcBef>
              <a:buChar char="•"/>
              <a:tabLst>
                <a:tab pos="355600" algn="l"/>
              </a:tabLst>
            </a:pPr>
            <a:r>
              <a:rPr spc="-10">
                <a:cs typeface="Arial"/>
              </a:rPr>
              <a:t>E</a:t>
            </a:r>
            <a:r>
              <a:rPr lang="en-US" spc="-10">
                <a:cs typeface="Arial"/>
              </a:rPr>
              <a:t>.g</a:t>
            </a:r>
            <a:r>
              <a:rPr spc="-10">
                <a:cs typeface="Arial"/>
              </a:rPr>
              <a:t>.</a:t>
            </a:r>
            <a:endParaRPr lang="en-IN">
              <a:cs typeface="Arial"/>
            </a:endParaRPr>
          </a:p>
          <a:p>
            <a:pPr marL="756285" lvl="1" indent="-287020" algn="just">
              <a:lnSpc>
                <a:spcPct val="100000"/>
              </a:lnSpc>
              <a:spcBef>
                <a:spcPts val="480"/>
              </a:spcBef>
              <a:buChar char="–"/>
              <a:tabLst>
                <a:tab pos="756920" algn="l"/>
              </a:tabLst>
            </a:pPr>
            <a:r>
              <a:rPr lang="en-IN">
                <a:cs typeface="Arial"/>
              </a:rPr>
              <a:t>Expert</a:t>
            </a:r>
            <a:r>
              <a:rPr lang="en-IN" spc="-25">
                <a:cs typeface="Arial"/>
              </a:rPr>
              <a:t> </a:t>
            </a:r>
            <a:r>
              <a:rPr lang="en-IN">
                <a:cs typeface="Arial"/>
              </a:rPr>
              <a:t>Systems</a:t>
            </a:r>
          </a:p>
          <a:p>
            <a:pPr marL="826769" lvl="1" indent="-356870" algn="just">
              <a:lnSpc>
                <a:spcPct val="100000"/>
              </a:lnSpc>
              <a:spcBef>
                <a:spcPts val="480"/>
              </a:spcBef>
              <a:buChar char="–"/>
              <a:tabLst>
                <a:tab pos="826769" algn="l"/>
              </a:tabLst>
            </a:pPr>
            <a:r>
              <a:rPr>
                <a:cs typeface="Arial"/>
              </a:rPr>
              <a:t>Clinical decision-support</a:t>
            </a:r>
            <a:r>
              <a:rPr spc="-60">
                <a:cs typeface="Arial"/>
              </a:rPr>
              <a:t> </a:t>
            </a:r>
            <a:r>
              <a:rPr>
                <a:cs typeface="Arial"/>
              </a:rPr>
              <a:t>systems</a:t>
            </a:r>
          </a:p>
          <a:p>
            <a:pPr marL="1155700" lvl="2" indent="-229235">
              <a:lnSpc>
                <a:spcPct val="100000"/>
              </a:lnSpc>
              <a:spcBef>
                <a:spcPts val="400"/>
              </a:spcBef>
              <a:buChar char="•"/>
              <a:tabLst>
                <a:tab pos="1155700" algn="l"/>
                <a:tab pos="1156335" algn="l"/>
              </a:tabLst>
            </a:pPr>
            <a:r>
              <a:rPr spc="-5">
                <a:cs typeface="Arial"/>
              </a:rPr>
              <a:t>MYCIN,</a:t>
            </a:r>
            <a:r>
              <a:rPr spc="60">
                <a:cs typeface="Arial"/>
              </a:rPr>
              <a:t> </a:t>
            </a:r>
            <a:r>
              <a:rPr>
                <a:cs typeface="Arial"/>
              </a:rPr>
              <a:t>for</a:t>
            </a:r>
            <a:r>
              <a:rPr spc="60">
                <a:cs typeface="Arial"/>
              </a:rPr>
              <a:t> </a:t>
            </a:r>
            <a:r>
              <a:rPr spc="-5">
                <a:cs typeface="Arial"/>
              </a:rPr>
              <a:t>example,</a:t>
            </a:r>
            <a:r>
              <a:rPr spc="70">
                <a:cs typeface="Arial"/>
              </a:rPr>
              <a:t> </a:t>
            </a:r>
            <a:r>
              <a:rPr spc="-10">
                <a:cs typeface="Arial"/>
              </a:rPr>
              <a:t>was</a:t>
            </a:r>
            <a:r>
              <a:rPr spc="55">
                <a:cs typeface="Arial"/>
              </a:rPr>
              <a:t> </a:t>
            </a:r>
            <a:r>
              <a:rPr spc="-5">
                <a:cs typeface="Arial"/>
              </a:rPr>
              <a:t>an</a:t>
            </a:r>
            <a:r>
              <a:rPr spc="60">
                <a:cs typeface="Arial"/>
              </a:rPr>
              <a:t> </a:t>
            </a:r>
            <a:r>
              <a:rPr>
                <a:cs typeface="Arial"/>
              </a:rPr>
              <a:t>early</a:t>
            </a:r>
            <a:r>
              <a:rPr spc="50">
                <a:cs typeface="Arial"/>
              </a:rPr>
              <a:t> </a:t>
            </a:r>
            <a:r>
              <a:rPr spc="-5">
                <a:cs typeface="Arial"/>
              </a:rPr>
              <a:t>knowledge-based</a:t>
            </a:r>
            <a:r>
              <a:rPr spc="55">
                <a:cs typeface="Arial"/>
              </a:rPr>
              <a:t> </a:t>
            </a:r>
            <a:r>
              <a:rPr spc="-5">
                <a:cs typeface="Arial"/>
              </a:rPr>
              <a:t>system</a:t>
            </a:r>
            <a:r>
              <a:rPr spc="70">
                <a:cs typeface="Arial"/>
              </a:rPr>
              <a:t> </a:t>
            </a:r>
            <a:r>
              <a:rPr>
                <a:cs typeface="Arial"/>
              </a:rPr>
              <a:t>created</a:t>
            </a:r>
            <a:r>
              <a:rPr spc="50">
                <a:cs typeface="Arial"/>
              </a:rPr>
              <a:t> </a:t>
            </a:r>
            <a:r>
              <a:rPr spc="-5">
                <a:cs typeface="Arial"/>
              </a:rPr>
              <a:t>to</a:t>
            </a:r>
            <a:r>
              <a:rPr spc="65">
                <a:cs typeface="Arial"/>
              </a:rPr>
              <a:t> </a:t>
            </a:r>
            <a:r>
              <a:rPr spc="-5">
                <a:cs typeface="Arial"/>
              </a:rPr>
              <a:t>help</a:t>
            </a:r>
            <a:r>
              <a:rPr lang="en-US" spc="-5">
                <a:cs typeface="Arial"/>
              </a:rPr>
              <a:t> </a:t>
            </a:r>
            <a:r>
              <a:rPr spc="-5">
                <a:cs typeface="Arial"/>
              </a:rPr>
              <a:t>doctors diagnose</a:t>
            </a:r>
            <a:r>
              <a:rPr spc="5">
                <a:cs typeface="Arial"/>
              </a:rPr>
              <a:t> </a:t>
            </a:r>
            <a:r>
              <a:rPr spc="-5">
                <a:cs typeface="Arial"/>
              </a:rPr>
              <a:t>diseases</a:t>
            </a:r>
            <a:endParaRPr>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693670" y="483234"/>
            <a:ext cx="3756025" cy="696595"/>
          </a:xfrm>
          <a:prstGeom prst="rect">
            <a:avLst/>
          </a:prstGeom>
        </p:spPr>
        <p:txBody>
          <a:bodyPr vert="horz" wrap="square" lIns="0" tIns="13335" rIns="0" bIns="0" rtlCol="0">
            <a:spAutoFit/>
          </a:bodyPr>
          <a:lstStyle/>
          <a:p>
            <a:pPr marL="12700">
              <a:lnSpc>
                <a:spcPct val="100000"/>
              </a:lnSpc>
              <a:spcBef>
                <a:spcPts val="105"/>
              </a:spcBef>
            </a:pPr>
            <a:r>
              <a:rPr b="1">
                <a:latin typeface="+mn-lt"/>
              </a:rPr>
              <a:t>KBS</a:t>
            </a:r>
            <a:r>
              <a:rPr b="1" spc="-75">
                <a:latin typeface="+mn-lt"/>
              </a:rPr>
              <a:t> </a:t>
            </a:r>
            <a:r>
              <a:rPr b="1">
                <a:latin typeface="+mn-lt"/>
              </a:rPr>
              <a:t>Examples</a:t>
            </a:r>
          </a:p>
        </p:txBody>
      </p:sp>
      <p:sp>
        <p:nvSpPr>
          <p:cNvPr id="4" name="Date Placeholder 3"/>
          <p:cNvSpPr>
            <a:spLocks noGrp="1"/>
          </p:cNvSpPr>
          <p:nvPr>
            <p:ph type="dt" sz="half" idx="10"/>
          </p:nvPr>
        </p:nvSpPr>
        <p:spPr/>
        <p:txBody>
          <a:bodyPr/>
          <a:lstStyle/>
          <a:p>
            <a:fld id="{45422E41-1E29-449B-A3CB-8C73BD46997D}"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61</a:t>
            </a:fld>
            <a:endParaRPr lang="en-IN"/>
          </a:p>
        </p:txBody>
      </p:sp>
      <p:sp>
        <p:nvSpPr>
          <p:cNvPr id="3" name="object 3"/>
          <p:cNvSpPr txBox="1"/>
          <p:nvPr/>
        </p:nvSpPr>
        <p:spPr>
          <a:xfrm>
            <a:off x="535940" y="1535473"/>
            <a:ext cx="8074659" cy="4043679"/>
          </a:xfrm>
          <a:prstGeom prst="rect">
            <a:avLst/>
          </a:prstGeom>
        </p:spPr>
        <p:txBody>
          <a:bodyPr vert="horz" wrap="square" lIns="0" tIns="100965" rIns="0" bIns="0" rtlCol="0">
            <a:spAutoFit/>
          </a:bodyPr>
          <a:lstStyle/>
          <a:p>
            <a:pPr marL="355600" indent="-342900">
              <a:lnSpc>
                <a:spcPct val="100000"/>
              </a:lnSpc>
              <a:spcBef>
                <a:spcPts val="795"/>
              </a:spcBef>
              <a:buChar char="•"/>
              <a:tabLst>
                <a:tab pos="354965" algn="l"/>
                <a:tab pos="355600" algn="l"/>
              </a:tabLst>
            </a:pPr>
            <a:r>
              <a:rPr sz="2800" b="1">
                <a:cs typeface="Arial"/>
              </a:rPr>
              <a:t>Expert</a:t>
            </a:r>
            <a:r>
              <a:rPr sz="2800" b="1" spc="-10">
                <a:cs typeface="Arial"/>
              </a:rPr>
              <a:t> </a:t>
            </a:r>
            <a:r>
              <a:rPr sz="2800" b="1" spc="-5">
                <a:cs typeface="Arial"/>
              </a:rPr>
              <a:t>Systems</a:t>
            </a:r>
            <a:endParaRPr sz="2800" b="1">
              <a:cs typeface="Arial"/>
            </a:endParaRPr>
          </a:p>
          <a:p>
            <a:pPr marL="756285" marR="6350" lvl="1" indent="-287020" algn="just">
              <a:lnSpc>
                <a:spcPct val="100000"/>
              </a:lnSpc>
              <a:spcBef>
                <a:spcPts val="500"/>
              </a:spcBef>
              <a:buChar char="–"/>
              <a:tabLst>
                <a:tab pos="756920" algn="l"/>
              </a:tabLst>
            </a:pPr>
            <a:r>
              <a:rPr sz="2000">
                <a:cs typeface="Arial"/>
              </a:rPr>
              <a:t>One </a:t>
            </a:r>
            <a:r>
              <a:rPr sz="2000" spc="-5">
                <a:cs typeface="Arial"/>
              </a:rPr>
              <a:t>in which </a:t>
            </a:r>
            <a:r>
              <a:rPr sz="2000">
                <a:cs typeface="Arial"/>
              </a:rPr>
              <a:t>the knowledge, stored </a:t>
            </a:r>
            <a:r>
              <a:rPr sz="2000" spc="-5">
                <a:cs typeface="Arial"/>
              </a:rPr>
              <a:t>in </a:t>
            </a:r>
            <a:r>
              <a:rPr sz="2000">
                <a:cs typeface="Arial"/>
              </a:rPr>
              <a:t>the </a:t>
            </a:r>
            <a:r>
              <a:rPr sz="2000" spc="-5">
                <a:cs typeface="Arial"/>
              </a:rPr>
              <a:t>knowledge </a:t>
            </a:r>
            <a:r>
              <a:rPr sz="2000">
                <a:cs typeface="Arial"/>
              </a:rPr>
              <a:t>base, </a:t>
            </a:r>
            <a:r>
              <a:rPr sz="2000" spc="-5">
                <a:cs typeface="Arial"/>
              </a:rPr>
              <a:t>has  </a:t>
            </a:r>
            <a:r>
              <a:rPr sz="2000">
                <a:cs typeface="Arial"/>
              </a:rPr>
              <a:t>been taken from an expert </a:t>
            </a:r>
            <a:r>
              <a:rPr sz="2000" spc="-5">
                <a:cs typeface="Arial"/>
              </a:rPr>
              <a:t>in </a:t>
            </a:r>
            <a:r>
              <a:rPr sz="2000">
                <a:cs typeface="Arial"/>
              </a:rPr>
              <a:t>some particular</a:t>
            </a:r>
            <a:r>
              <a:rPr sz="2000" spc="-165">
                <a:cs typeface="Arial"/>
              </a:rPr>
              <a:t> </a:t>
            </a:r>
            <a:r>
              <a:rPr sz="2000">
                <a:cs typeface="Arial"/>
              </a:rPr>
              <a:t>field</a:t>
            </a:r>
          </a:p>
          <a:p>
            <a:pPr marL="756285" marR="5080" lvl="1" indent="-287020" algn="just">
              <a:lnSpc>
                <a:spcPct val="100000"/>
              </a:lnSpc>
              <a:spcBef>
                <a:spcPts val="480"/>
              </a:spcBef>
              <a:buFont typeface="Arial"/>
              <a:buChar char="–"/>
              <a:tabLst>
                <a:tab pos="756920" algn="l"/>
              </a:tabLst>
            </a:pPr>
            <a:r>
              <a:rPr sz="2000" b="1">
                <a:cs typeface="Arial"/>
              </a:rPr>
              <a:t>Expert </a:t>
            </a:r>
            <a:r>
              <a:rPr sz="2000" b="1" spc="-5">
                <a:cs typeface="Arial"/>
              </a:rPr>
              <a:t>systems </a:t>
            </a:r>
            <a:r>
              <a:rPr sz="2000" spc="-5">
                <a:cs typeface="Arial"/>
              </a:rPr>
              <a:t>are designed to solve </a:t>
            </a:r>
            <a:r>
              <a:rPr sz="2000">
                <a:cs typeface="Arial"/>
              </a:rPr>
              <a:t>complex </a:t>
            </a:r>
            <a:r>
              <a:rPr sz="2000" spc="-5">
                <a:cs typeface="Arial"/>
              </a:rPr>
              <a:t>problems </a:t>
            </a:r>
            <a:r>
              <a:rPr sz="2000">
                <a:cs typeface="Arial"/>
              </a:rPr>
              <a:t>by  reasoning </a:t>
            </a:r>
            <a:r>
              <a:rPr sz="2000" spc="-5">
                <a:cs typeface="Arial"/>
              </a:rPr>
              <a:t>through </a:t>
            </a:r>
            <a:r>
              <a:rPr sz="2000">
                <a:cs typeface="Arial"/>
              </a:rPr>
              <a:t>bodies of </a:t>
            </a:r>
            <a:r>
              <a:rPr sz="2000" spc="-5">
                <a:cs typeface="Arial"/>
              </a:rPr>
              <a:t>knowledge, represented </a:t>
            </a:r>
            <a:r>
              <a:rPr sz="2000">
                <a:cs typeface="Arial"/>
              </a:rPr>
              <a:t>mainly </a:t>
            </a:r>
            <a:r>
              <a:rPr sz="2000" spc="-15">
                <a:cs typeface="Arial"/>
              </a:rPr>
              <a:t>as  </a:t>
            </a:r>
            <a:r>
              <a:rPr sz="2000">
                <a:cs typeface="Arial"/>
              </a:rPr>
              <a:t>if–then rules rather than through conventional procedural</a:t>
            </a:r>
            <a:r>
              <a:rPr sz="2000" spc="-200">
                <a:cs typeface="Arial"/>
              </a:rPr>
              <a:t> </a:t>
            </a:r>
            <a:r>
              <a:rPr sz="2000">
                <a:cs typeface="Arial"/>
              </a:rPr>
              <a:t>code</a:t>
            </a:r>
          </a:p>
          <a:p>
            <a:pPr marL="756285" marR="6350" lvl="1" indent="-287020" algn="just">
              <a:lnSpc>
                <a:spcPct val="100000"/>
              </a:lnSpc>
              <a:spcBef>
                <a:spcPts val="484"/>
              </a:spcBef>
              <a:buChar char="–"/>
              <a:tabLst>
                <a:tab pos="756920" algn="l"/>
              </a:tabLst>
            </a:pPr>
            <a:r>
              <a:rPr sz="2000" spc="-5">
                <a:cs typeface="Arial"/>
              </a:rPr>
              <a:t>Therefore, </a:t>
            </a:r>
            <a:r>
              <a:rPr sz="2000" spc="-10">
                <a:cs typeface="Arial"/>
              </a:rPr>
              <a:t>an </a:t>
            </a:r>
            <a:r>
              <a:rPr sz="2000">
                <a:cs typeface="Arial"/>
              </a:rPr>
              <a:t>expert </a:t>
            </a:r>
            <a:r>
              <a:rPr sz="2000" spc="-5">
                <a:cs typeface="Arial"/>
              </a:rPr>
              <a:t>system </a:t>
            </a:r>
            <a:r>
              <a:rPr sz="2000">
                <a:cs typeface="Arial"/>
              </a:rPr>
              <a:t>can, </a:t>
            </a:r>
            <a:r>
              <a:rPr sz="2000" spc="-10">
                <a:cs typeface="Arial"/>
              </a:rPr>
              <a:t>to </a:t>
            </a:r>
            <a:r>
              <a:rPr sz="2000">
                <a:cs typeface="Arial"/>
              </a:rPr>
              <a:t>a certain </a:t>
            </a:r>
            <a:r>
              <a:rPr sz="2000" spc="-5">
                <a:cs typeface="Arial"/>
              </a:rPr>
              <a:t>extent, act </a:t>
            </a:r>
            <a:r>
              <a:rPr sz="2000" spc="-10">
                <a:cs typeface="Arial"/>
              </a:rPr>
              <a:t>as </a:t>
            </a:r>
            <a:r>
              <a:rPr sz="2000">
                <a:cs typeface="Arial"/>
              </a:rPr>
              <a:t>a  substitute for the expert from whom the knowledge was</a:t>
            </a:r>
            <a:r>
              <a:rPr sz="2000" spc="-200">
                <a:cs typeface="Arial"/>
              </a:rPr>
              <a:t> </a:t>
            </a:r>
            <a:r>
              <a:rPr sz="2000">
                <a:cs typeface="Arial"/>
              </a:rPr>
              <a:t>taken</a:t>
            </a:r>
          </a:p>
          <a:p>
            <a:pPr marL="355600" indent="-342900">
              <a:lnSpc>
                <a:spcPct val="100000"/>
              </a:lnSpc>
              <a:spcBef>
                <a:spcPts val="650"/>
              </a:spcBef>
              <a:buChar char="•"/>
              <a:tabLst>
                <a:tab pos="354965" algn="l"/>
                <a:tab pos="355600" algn="l"/>
              </a:tabLst>
            </a:pPr>
            <a:r>
              <a:rPr sz="2800" b="1">
                <a:cs typeface="Arial"/>
              </a:rPr>
              <a:t>Clinical decision-support</a:t>
            </a:r>
            <a:r>
              <a:rPr sz="2800" b="1" spc="15">
                <a:cs typeface="Arial"/>
              </a:rPr>
              <a:t> </a:t>
            </a:r>
            <a:r>
              <a:rPr sz="2800" b="1">
                <a:cs typeface="Arial"/>
              </a:rPr>
              <a:t>systems</a:t>
            </a:r>
          </a:p>
          <a:p>
            <a:pPr marL="1155700" indent="-229235">
              <a:lnSpc>
                <a:spcPct val="100000"/>
              </a:lnSpc>
              <a:spcBef>
                <a:spcPts val="500"/>
              </a:spcBef>
              <a:buChar char="•"/>
              <a:tabLst>
                <a:tab pos="1155700" algn="l"/>
                <a:tab pos="1156335" algn="l"/>
              </a:tabLst>
            </a:pPr>
            <a:r>
              <a:rPr sz="2000">
                <a:cs typeface="Arial"/>
              </a:rPr>
              <a:t>MYCIN,</a:t>
            </a:r>
            <a:r>
              <a:rPr sz="2000" spc="120">
                <a:cs typeface="Arial"/>
              </a:rPr>
              <a:t> </a:t>
            </a:r>
            <a:r>
              <a:rPr sz="2000" spc="-5">
                <a:cs typeface="Arial"/>
              </a:rPr>
              <a:t>for</a:t>
            </a:r>
            <a:r>
              <a:rPr sz="2000" spc="120">
                <a:cs typeface="Arial"/>
              </a:rPr>
              <a:t> </a:t>
            </a:r>
            <a:r>
              <a:rPr sz="2000">
                <a:cs typeface="Arial"/>
              </a:rPr>
              <a:t>example,</a:t>
            </a:r>
            <a:r>
              <a:rPr sz="2000" spc="120">
                <a:cs typeface="Arial"/>
              </a:rPr>
              <a:t> </a:t>
            </a:r>
            <a:r>
              <a:rPr sz="2000">
                <a:cs typeface="Arial"/>
              </a:rPr>
              <a:t>was</a:t>
            </a:r>
            <a:r>
              <a:rPr sz="2000" spc="120">
                <a:cs typeface="Arial"/>
              </a:rPr>
              <a:t> </a:t>
            </a:r>
            <a:r>
              <a:rPr sz="2000">
                <a:cs typeface="Arial"/>
              </a:rPr>
              <a:t>an</a:t>
            </a:r>
            <a:r>
              <a:rPr sz="2000" spc="125">
                <a:cs typeface="Arial"/>
              </a:rPr>
              <a:t> </a:t>
            </a:r>
            <a:r>
              <a:rPr sz="2000">
                <a:cs typeface="Arial"/>
              </a:rPr>
              <a:t>early</a:t>
            </a:r>
            <a:r>
              <a:rPr sz="2000" spc="120">
                <a:cs typeface="Arial"/>
              </a:rPr>
              <a:t> </a:t>
            </a:r>
            <a:r>
              <a:rPr sz="2000" spc="-5">
                <a:cs typeface="Arial"/>
              </a:rPr>
              <a:t>knowledge-based</a:t>
            </a:r>
            <a:r>
              <a:rPr sz="2000" spc="120">
                <a:cs typeface="Arial"/>
              </a:rPr>
              <a:t> </a:t>
            </a:r>
            <a:r>
              <a:rPr sz="2000">
                <a:cs typeface="Arial"/>
              </a:rPr>
              <a:t>system</a:t>
            </a:r>
          </a:p>
          <a:p>
            <a:pPr marL="1155700">
              <a:lnSpc>
                <a:spcPct val="100000"/>
              </a:lnSpc>
              <a:spcBef>
                <a:spcPts val="5"/>
              </a:spcBef>
            </a:pPr>
            <a:r>
              <a:rPr sz="2000">
                <a:cs typeface="Arial"/>
              </a:rPr>
              <a:t>created </a:t>
            </a:r>
            <a:r>
              <a:rPr sz="2000" spc="-5">
                <a:cs typeface="Arial"/>
              </a:rPr>
              <a:t>to </a:t>
            </a:r>
            <a:r>
              <a:rPr sz="2000">
                <a:cs typeface="Arial"/>
              </a:rPr>
              <a:t>help doctors diagnose</a:t>
            </a:r>
            <a:r>
              <a:rPr sz="2000" spc="-120">
                <a:cs typeface="Arial"/>
              </a:rPr>
              <a:t> </a:t>
            </a:r>
            <a:r>
              <a:rPr sz="2000">
                <a:cs typeface="Arial"/>
              </a:rPr>
              <a:t>diseases</a:t>
            </a:r>
          </a:p>
        </p:txBody>
      </p:sp>
    </p:spTree>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876" y="483234"/>
            <a:ext cx="4254500" cy="690574"/>
          </a:xfrm>
          <a:prstGeom prst="rect">
            <a:avLst/>
          </a:prstGeom>
        </p:spPr>
        <p:txBody>
          <a:bodyPr vert="horz" wrap="square" lIns="0" tIns="13335" rIns="0" bIns="0" rtlCol="0">
            <a:spAutoFit/>
          </a:bodyPr>
          <a:lstStyle/>
          <a:p>
            <a:pPr marL="12700">
              <a:lnSpc>
                <a:spcPct val="100000"/>
              </a:lnSpc>
              <a:spcBef>
                <a:spcPts val="105"/>
              </a:spcBef>
            </a:pPr>
            <a:r>
              <a:rPr b="1">
                <a:latin typeface="+mn-lt"/>
              </a:rPr>
              <a:t>KBS</a:t>
            </a:r>
            <a:r>
              <a:rPr b="1" spc="-305">
                <a:latin typeface="+mn-lt"/>
              </a:rPr>
              <a:t> </a:t>
            </a:r>
            <a:r>
              <a:rPr b="1">
                <a:latin typeface="+mn-lt"/>
              </a:rPr>
              <a:t>Architecture</a:t>
            </a:r>
          </a:p>
        </p:txBody>
      </p:sp>
      <p:sp>
        <p:nvSpPr>
          <p:cNvPr id="5" name="Date Placeholder 4"/>
          <p:cNvSpPr>
            <a:spLocks noGrp="1"/>
          </p:cNvSpPr>
          <p:nvPr>
            <p:ph type="dt" sz="half" idx="10"/>
          </p:nvPr>
        </p:nvSpPr>
        <p:spPr/>
        <p:txBody>
          <a:bodyPr/>
          <a:lstStyle/>
          <a:p>
            <a:fld id="{4B21D579-D2E6-4681-A4F7-73674C8084E2}" type="datetime1">
              <a:rPr lang="en-US" smtClean="0"/>
              <a:t>9/16/2021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IN" smtClean="0"/>
              <a:t>62</a:t>
            </a:fld>
            <a:endParaRPr lang="en-IN"/>
          </a:p>
        </p:txBody>
      </p:sp>
      <p:sp>
        <p:nvSpPr>
          <p:cNvPr id="3" name="object 3"/>
          <p:cNvSpPr/>
          <p:nvPr/>
        </p:nvSpPr>
        <p:spPr>
          <a:xfrm>
            <a:off x="381000" y="1701800"/>
            <a:ext cx="8559800" cy="3454400"/>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243941" y="6520992"/>
            <a:ext cx="5240020" cy="177800"/>
          </a:xfrm>
          <a:prstGeom prst="rect">
            <a:avLst/>
          </a:prstGeom>
        </p:spPr>
        <p:txBody>
          <a:bodyPr vert="horz" wrap="square" lIns="0" tIns="12065" rIns="0" bIns="0" rtlCol="0">
            <a:spAutoFit/>
          </a:bodyPr>
          <a:lstStyle/>
          <a:p>
            <a:pPr marL="12700">
              <a:lnSpc>
                <a:spcPct val="100000"/>
              </a:lnSpc>
              <a:spcBef>
                <a:spcPts val="95"/>
              </a:spcBef>
            </a:pPr>
            <a:r>
              <a:rPr sz="1000" spc="-5">
                <a:latin typeface="Arial"/>
                <a:cs typeface="Arial"/>
              </a:rPr>
              <a:t>https://</a:t>
            </a:r>
            <a:r>
              <a:rPr sz="900" spc="-5">
                <a:latin typeface="Arial"/>
                <a:cs typeface="Arial"/>
                <a:hlinkClick r:id="rId4"/>
              </a:rPr>
              <a:t>www.researchgate.net/figure/Expert-System-Architecture-23-Knowledge-Base_fig1_319208444</a:t>
            </a:r>
            <a:endParaRPr sz="900">
              <a:latin typeface="Arial"/>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876" y="489584"/>
            <a:ext cx="4254500" cy="696595"/>
          </a:xfrm>
          <a:prstGeom prst="rect">
            <a:avLst/>
          </a:prstGeom>
        </p:spPr>
        <p:txBody>
          <a:bodyPr vert="horz" wrap="square" lIns="0" tIns="13335" rIns="0" bIns="0" rtlCol="0">
            <a:spAutoFit/>
          </a:bodyPr>
          <a:lstStyle/>
          <a:p>
            <a:pPr marL="12700">
              <a:lnSpc>
                <a:spcPct val="100000"/>
              </a:lnSpc>
              <a:spcBef>
                <a:spcPts val="105"/>
              </a:spcBef>
            </a:pPr>
            <a:r>
              <a:rPr b="1">
                <a:latin typeface="+mn-lt"/>
              </a:rPr>
              <a:t>KBS</a:t>
            </a:r>
            <a:r>
              <a:rPr b="1" spc="-305">
                <a:latin typeface="+mn-lt"/>
              </a:rPr>
              <a:t> </a:t>
            </a:r>
            <a:r>
              <a:rPr b="1">
                <a:latin typeface="+mn-lt"/>
              </a:rPr>
              <a:t>Architecture</a:t>
            </a:r>
          </a:p>
        </p:txBody>
      </p:sp>
      <p:sp>
        <p:nvSpPr>
          <p:cNvPr id="5" name="Date Placeholder 4"/>
          <p:cNvSpPr>
            <a:spLocks noGrp="1"/>
          </p:cNvSpPr>
          <p:nvPr>
            <p:ph type="dt" sz="half" idx="10"/>
          </p:nvPr>
        </p:nvSpPr>
        <p:spPr/>
        <p:txBody>
          <a:bodyPr/>
          <a:lstStyle/>
          <a:p>
            <a:fld id="{B73B27C7-EEDE-4A42-B456-EBB973CAF99A}" type="datetime1">
              <a:rPr lang="en-US" smtClean="0"/>
              <a:t>9/16/2021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IN" smtClean="0"/>
              <a:t>63</a:t>
            </a:fld>
            <a:endParaRPr lang="en-IN"/>
          </a:p>
        </p:txBody>
      </p:sp>
      <p:sp>
        <p:nvSpPr>
          <p:cNvPr id="3" name="object 3"/>
          <p:cNvSpPr txBox="1"/>
          <p:nvPr/>
        </p:nvSpPr>
        <p:spPr>
          <a:xfrm>
            <a:off x="154939" y="1676519"/>
            <a:ext cx="3841115" cy="1982470"/>
          </a:xfrm>
          <a:prstGeom prst="rect">
            <a:avLst/>
          </a:prstGeom>
        </p:spPr>
        <p:txBody>
          <a:bodyPr vert="horz" wrap="square" lIns="0" tIns="113664" rIns="0" bIns="0" rtlCol="0">
            <a:spAutoFit/>
          </a:bodyPr>
          <a:lstStyle/>
          <a:p>
            <a:pPr marL="355600" indent="-342900">
              <a:lnSpc>
                <a:spcPct val="100000"/>
              </a:lnSpc>
              <a:spcBef>
                <a:spcPts val="894"/>
              </a:spcBef>
              <a:buFont typeface="Arial"/>
              <a:buChar char="•"/>
              <a:tabLst>
                <a:tab pos="354965" algn="l"/>
                <a:tab pos="355600" algn="l"/>
              </a:tabLst>
            </a:pPr>
            <a:r>
              <a:rPr sz="3200" b="1">
                <a:uFill>
                  <a:solidFill>
                    <a:srgbClr val="000000"/>
                  </a:solidFill>
                </a:uFill>
                <a:cs typeface="Arial"/>
              </a:rPr>
              <a:t>User</a:t>
            </a:r>
            <a:r>
              <a:rPr sz="3200" b="1" spc="-10">
                <a:uFill>
                  <a:solidFill>
                    <a:srgbClr val="000000"/>
                  </a:solidFill>
                </a:uFill>
                <a:cs typeface="Arial"/>
              </a:rPr>
              <a:t> </a:t>
            </a:r>
            <a:r>
              <a:rPr sz="3200" b="1" spc="-5">
                <a:uFill>
                  <a:solidFill>
                    <a:srgbClr val="000000"/>
                  </a:solidFill>
                </a:uFill>
                <a:cs typeface="Arial"/>
              </a:rPr>
              <a:t>Interface</a:t>
            </a:r>
            <a:endParaRPr sz="3200">
              <a:cs typeface="Arial"/>
            </a:endParaRPr>
          </a:p>
          <a:p>
            <a:pPr marL="756285" marR="5080" indent="-287020">
              <a:lnSpc>
                <a:spcPct val="100000"/>
              </a:lnSpc>
              <a:spcBef>
                <a:spcPts val="690"/>
              </a:spcBef>
            </a:pPr>
            <a:r>
              <a:rPr sz="2800" spc="-5">
                <a:cs typeface="Arial"/>
              </a:rPr>
              <a:t>– </a:t>
            </a:r>
            <a:r>
              <a:rPr sz="2800">
                <a:cs typeface="Arial"/>
              </a:rPr>
              <a:t>Enables </a:t>
            </a:r>
            <a:r>
              <a:rPr sz="2800" spc="-5">
                <a:cs typeface="Arial"/>
              </a:rPr>
              <a:t>the </a:t>
            </a:r>
            <a:r>
              <a:rPr sz="2800">
                <a:cs typeface="Arial"/>
              </a:rPr>
              <a:t>user</a:t>
            </a:r>
            <a:r>
              <a:rPr sz="2800" spc="-114">
                <a:cs typeface="Arial"/>
              </a:rPr>
              <a:t> </a:t>
            </a:r>
            <a:r>
              <a:rPr sz="2800">
                <a:cs typeface="Arial"/>
              </a:rPr>
              <a:t>to  communicate </a:t>
            </a:r>
            <a:r>
              <a:rPr sz="2800" spc="-5">
                <a:cs typeface="Arial"/>
              </a:rPr>
              <a:t>with  </a:t>
            </a:r>
            <a:r>
              <a:rPr sz="2800" spc="-10">
                <a:cs typeface="Arial"/>
              </a:rPr>
              <a:t>KBS</a:t>
            </a:r>
            <a:endParaRPr sz="2800">
              <a:cs typeface="Arial"/>
            </a:endParaRPr>
          </a:p>
        </p:txBody>
      </p:sp>
      <p:sp>
        <p:nvSpPr>
          <p:cNvPr id="4" name="object 4"/>
          <p:cNvSpPr/>
          <p:nvPr/>
        </p:nvSpPr>
        <p:spPr>
          <a:xfrm>
            <a:off x="4414640" y="2213054"/>
            <a:ext cx="4372894" cy="2646124"/>
          </a:xfrm>
          <a:prstGeom prst="rect">
            <a:avLst/>
          </a:prstGeom>
          <a:blipFill>
            <a:blip r:embed="rId3" cstate="print"/>
            <a:stretch>
              <a:fillRect/>
            </a:stretch>
          </a:blipFill>
        </p:spPr>
        <p:txBody>
          <a:bodyPr wrap="square" lIns="0" tIns="0" rIns="0" bIns="0" rtlCol="0"/>
          <a:lstStyle/>
          <a:p>
            <a:endParaRPr/>
          </a:p>
        </p:txBody>
      </p:sp>
      <p:sp>
        <p:nvSpPr>
          <p:cNvPr id="8" name="Rectangle 7"/>
          <p:cNvSpPr/>
          <p:nvPr/>
        </p:nvSpPr>
        <p:spPr>
          <a:xfrm>
            <a:off x="4267200" y="1905000"/>
            <a:ext cx="4724400" cy="3276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639948" y="0"/>
            <a:ext cx="3865245" cy="635000"/>
          </a:xfrm>
          <a:prstGeom prst="rect">
            <a:avLst/>
          </a:prstGeom>
        </p:spPr>
        <p:txBody>
          <a:bodyPr vert="horz" wrap="square" lIns="0" tIns="12065" rIns="0" bIns="0" rtlCol="0">
            <a:spAutoFit/>
          </a:bodyPr>
          <a:lstStyle/>
          <a:p>
            <a:pPr marL="12700">
              <a:lnSpc>
                <a:spcPct val="100000"/>
              </a:lnSpc>
              <a:spcBef>
                <a:spcPts val="95"/>
              </a:spcBef>
            </a:pPr>
            <a:r>
              <a:rPr sz="4000" b="1" spc="-5">
                <a:latin typeface="+mn-lt"/>
              </a:rPr>
              <a:t>KBS</a:t>
            </a:r>
            <a:r>
              <a:rPr sz="4000" b="1" spc="-305">
                <a:latin typeface="+mn-lt"/>
              </a:rPr>
              <a:t> </a:t>
            </a:r>
            <a:r>
              <a:rPr sz="4000" b="1">
                <a:latin typeface="+mn-lt"/>
              </a:rPr>
              <a:t>Architecture</a:t>
            </a:r>
          </a:p>
        </p:txBody>
      </p:sp>
      <p:sp>
        <p:nvSpPr>
          <p:cNvPr id="9" name="Date Placeholder 8"/>
          <p:cNvSpPr>
            <a:spLocks noGrp="1"/>
          </p:cNvSpPr>
          <p:nvPr>
            <p:ph type="dt" sz="half" idx="10"/>
          </p:nvPr>
        </p:nvSpPr>
        <p:spPr/>
        <p:txBody>
          <a:bodyPr/>
          <a:lstStyle/>
          <a:p>
            <a:fld id="{D89BDAB9-28B8-4A10-8EB6-1A08F9C1BBF2}" type="datetime1">
              <a:rPr lang="en-US" smtClean="0"/>
              <a:t>9/16/2021</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IN" smtClean="0"/>
              <a:t>64</a:t>
            </a:fld>
            <a:endParaRPr lang="en-IN"/>
          </a:p>
        </p:txBody>
      </p:sp>
      <p:sp>
        <p:nvSpPr>
          <p:cNvPr id="3" name="object 3"/>
          <p:cNvSpPr txBox="1"/>
          <p:nvPr/>
        </p:nvSpPr>
        <p:spPr>
          <a:xfrm>
            <a:off x="307340" y="1004062"/>
            <a:ext cx="8218805" cy="1503617"/>
          </a:xfrm>
          <a:prstGeom prst="rect">
            <a:avLst/>
          </a:prstGeom>
        </p:spPr>
        <p:txBody>
          <a:bodyPr vert="horz" wrap="square" lIns="0" tIns="13335" rIns="0" bIns="0" rtlCol="0">
            <a:spAutoFit/>
          </a:bodyPr>
          <a:lstStyle/>
          <a:p>
            <a:pPr marL="325120">
              <a:lnSpc>
                <a:spcPct val="100000"/>
              </a:lnSpc>
              <a:spcBef>
                <a:spcPts val="105"/>
              </a:spcBef>
            </a:pPr>
            <a:r>
              <a:rPr sz="3200" i="1">
                <a:cs typeface="Arial"/>
              </a:rPr>
              <a:t>KBS = </a:t>
            </a:r>
            <a:r>
              <a:rPr sz="3200" i="1" spc="-5">
                <a:cs typeface="Arial"/>
              </a:rPr>
              <a:t>Knowledge-Base </a:t>
            </a:r>
            <a:r>
              <a:rPr sz="3200" i="1">
                <a:cs typeface="Arial"/>
              </a:rPr>
              <a:t>+ </a:t>
            </a:r>
            <a:r>
              <a:rPr sz="3200" i="1" spc="-5">
                <a:cs typeface="Arial"/>
              </a:rPr>
              <a:t>Inference</a:t>
            </a:r>
            <a:r>
              <a:rPr sz="3200" i="1" spc="-15">
                <a:cs typeface="Arial"/>
              </a:rPr>
              <a:t> </a:t>
            </a:r>
            <a:r>
              <a:rPr sz="3200" i="1" spc="-5">
                <a:cs typeface="Arial"/>
              </a:rPr>
              <a:t>Engine</a:t>
            </a:r>
            <a:endParaRPr sz="3200">
              <a:cs typeface="Arial"/>
            </a:endParaRPr>
          </a:p>
          <a:p>
            <a:pPr>
              <a:lnSpc>
                <a:spcPct val="100000"/>
              </a:lnSpc>
              <a:spcBef>
                <a:spcPts val="50"/>
              </a:spcBef>
            </a:pPr>
            <a:endParaRPr lang="en-IN" sz="4000">
              <a:cs typeface="Times New Roman"/>
            </a:endParaRPr>
          </a:p>
          <a:p>
            <a:pPr marL="355600" indent="-342900">
              <a:lnSpc>
                <a:spcPct val="100000"/>
              </a:lnSpc>
              <a:spcBef>
                <a:spcPts val="5"/>
              </a:spcBef>
              <a:buFont typeface="Arial"/>
              <a:buChar char="•"/>
              <a:tabLst>
                <a:tab pos="354965" algn="l"/>
                <a:tab pos="355600" algn="l"/>
              </a:tabLst>
            </a:pPr>
            <a:r>
              <a:rPr sz="2400" b="1">
                <a:uFill>
                  <a:solidFill>
                    <a:srgbClr val="000000"/>
                  </a:solidFill>
                </a:uFill>
                <a:cs typeface="Arial"/>
              </a:rPr>
              <a:t>Knowledge</a:t>
            </a:r>
            <a:r>
              <a:rPr sz="2400" b="1" spc="-45">
                <a:uFill>
                  <a:solidFill>
                    <a:srgbClr val="000000"/>
                  </a:solidFill>
                </a:uFill>
                <a:cs typeface="Arial"/>
              </a:rPr>
              <a:t> </a:t>
            </a:r>
            <a:r>
              <a:rPr sz="2400" b="1" spc="-5">
                <a:uFill>
                  <a:solidFill>
                    <a:srgbClr val="000000"/>
                  </a:solidFill>
                </a:uFill>
                <a:cs typeface="Arial"/>
              </a:rPr>
              <a:t>Base</a:t>
            </a:r>
            <a:endParaRPr sz="2400">
              <a:cs typeface="Arial"/>
            </a:endParaRPr>
          </a:p>
        </p:txBody>
      </p:sp>
      <p:sp>
        <p:nvSpPr>
          <p:cNvPr id="4" name="object 4"/>
          <p:cNvSpPr txBox="1"/>
          <p:nvPr/>
        </p:nvSpPr>
        <p:spPr>
          <a:xfrm>
            <a:off x="764540" y="2522346"/>
            <a:ext cx="2663190" cy="1123315"/>
          </a:xfrm>
          <a:prstGeom prst="rect">
            <a:avLst/>
          </a:prstGeom>
        </p:spPr>
        <p:txBody>
          <a:bodyPr vert="horz" wrap="square" lIns="0" tIns="12700" rIns="0" bIns="0" rtlCol="0">
            <a:spAutoFit/>
          </a:bodyPr>
          <a:lstStyle/>
          <a:p>
            <a:pPr marL="299085" marR="5080" indent="-287020" algn="r">
              <a:lnSpc>
                <a:spcPct val="100000"/>
              </a:lnSpc>
              <a:spcBef>
                <a:spcPts val="100"/>
              </a:spcBef>
              <a:tabLst>
                <a:tab pos="1042669" algn="l"/>
                <a:tab pos="1138555" algn="l"/>
                <a:tab pos="2139950" algn="l"/>
              </a:tabLst>
            </a:pPr>
            <a:r>
              <a:rPr sz="2400">
                <a:cs typeface="Arial"/>
              </a:rPr>
              <a:t>–</a:t>
            </a:r>
            <a:r>
              <a:rPr sz="2400" spc="254">
                <a:cs typeface="Arial"/>
              </a:rPr>
              <a:t> </a:t>
            </a:r>
            <a:r>
              <a:rPr sz="2400" spc="-5">
                <a:cs typeface="Arial"/>
              </a:rPr>
              <a:t>Th</a:t>
            </a:r>
            <a:r>
              <a:rPr sz="2400">
                <a:cs typeface="Arial"/>
              </a:rPr>
              <a:t>e		</a:t>
            </a:r>
            <a:r>
              <a:rPr sz="2400" spc="-5">
                <a:cs typeface="Arial"/>
              </a:rPr>
              <a:t>component  o</a:t>
            </a:r>
            <a:r>
              <a:rPr sz="2400">
                <a:cs typeface="Arial"/>
              </a:rPr>
              <a:t>f	</a:t>
            </a:r>
            <a:r>
              <a:rPr sz="2400" spc="-5">
                <a:cs typeface="Arial"/>
              </a:rPr>
              <a:t>KB</a:t>
            </a:r>
            <a:r>
              <a:rPr sz="2400">
                <a:cs typeface="Arial"/>
              </a:rPr>
              <a:t>S	that  the</a:t>
            </a:r>
          </a:p>
        </p:txBody>
      </p:sp>
      <p:sp>
        <p:nvSpPr>
          <p:cNvPr id="5" name="object 5"/>
          <p:cNvSpPr txBox="1"/>
          <p:nvPr/>
        </p:nvSpPr>
        <p:spPr>
          <a:xfrm>
            <a:off x="1051356" y="3253562"/>
            <a:ext cx="1483995" cy="1489075"/>
          </a:xfrm>
          <a:prstGeom prst="rect">
            <a:avLst/>
          </a:prstGeom>
        </p:spPr>
        <p:txBody>
          <a:bodyPr vert="horz" wrap="square" lIns="0" tIns="12700" rIns="0" bIns="0" rtlCol="0">
            <a:spAutoFit/>
          </a:bodyPr>
          <a:lstStyle/>
          <a:p>
            <a:pPr marL="12700" marR="5080">
              <a:lnSpc>
                <a:spcPct val="100000"/>
              </a:lnSpc>
              <a:spcBef>
                <a:spcPts val="100"/>
              </a:spcBef>
            </a:pPr>
            <a:r>
              <a:rPr sz="2400" spc="-5">
                <a:cs typeface="Arial"/>
              </a:rPr>
              <a:t>contains  </a:t>
            </a:r>
            <a:r>
              <a:rPr sz="2400" spc="-10">
                <a:cs typeface="Arial"/>
              </a:rPr>
              <a:t>system’s  </a:t>
            </a:r>
            <a:r>
              <a:rPr sz="2400" spc="-5">
                <a:cs typeface="Arial"/>
              </a:rPr>
              <a:t>knowle</a:t>
            </a:r>
            <a:r>
              <a:rPr sz="2400">
                <a:cs typeface="Arial"/>
              </a:rPr>
              <a:t>d</a:t>
            </a:r>
            <a:r>
              <a:rPr sz="2400" spc="-5">
                <a:cs typeface="Arial"/>
              </a:rPr>
              <a:t>ge  organized</a:t>
            </a:r>
            <a:endParaRPr sz="2400">
              <a:cs typeface="Arial"/>
            </a:endParaRPr>
          </a:p>
        </p:txBody>
      </p:sp>
      <p:sp>
        <p:nvSpPr>
          <p:cNvPr id="6" name="object 6"/>
          <p:cNvSpPr txBox="1"/>
          <p:nvPr/>
        </p:nvSpPr>
        <p:spPr>
          <a:xfrm>
            <a:off x="3163951" y="4351401"/>
            <a:ext cx="261620" cy="391160"/>
          </a:xfrm>
          <a:prstGeom prst="rect">
            <a:avLst/>
          </a:prstGeom>
        </p:spPr>
        <p:txBody>
          <a:bodyPr vert="horz" wrap="square" lIns="0" tIns="12700" rIns="0" bIns="0" rtlCol="0">
            <a:spAutoFit/>
          </a:bodyPr>
          <a:lstStyle/>
          <a:p>
            <a:pPr marL="12700">
              <a:lnSpc>
                <a:spcPct val="100000"/>
              </a:lnSpc>
              <a:spcBef>
                <a:spcPts val="100"/>
              </a:spcBef>
            </a:pPr>
            <a:r>
              <a:rPr sz="2400" spc="-10">
                <a:cs typeface="Arial"/>
              </a:rPr>
              <a:t>in</a:t>
            </a:r>
            <a:endParaRPr sz="2400">
              <a:cs typeface="Arial"/>
            </a:endParaRPr>
          </a:p>
        </p:txBody>
      </p:sp>
      <p:sp>
        <p:nvSpPr>
          <p:cNvPr id="7" name="object 7"/>
          <p:cNvSpPr txBox="1"/>
          <p:nvPr/>
        </p:nvSpPr>
        <p:spPr>
          <a:xfrm>
            <a:off x="1051356" y="4717160"/>
            <a:ext cx="2376170" cy="1123315"/>
          </a:xfrm>
          <a:prstGeom prst="rect">
            <a:avLst/>
          </a:prstGeom>
        </p:spPr>
        <p:txBody>
          <a:bodyPr vert="horz" wrap="square" lIns="0" tIns="12700" rIns="0" bIns="0" rtlCol="0">
            <a:spAutoFit/>
          </a:bodyPr>
          <a:lstStyle/>
          <a:p>
            <a:pPr marL="12700" marR="5080" algn="just">
              <a:lnSpc>
                <a:spcPct val="100000"/>
              </a:lnSpc>
              <a:spcBef>
                <a:spcPts val="100"/>
              </a:spcBef>
              <a:tabLst>
                <a:tab pos="1938655" algn="l"/>
              </a:tabLst>
            </a:pPr>
            <a:r>
              <a:rPr sz="2400">
                <a:cs typeface="Arial"/>
              </a:rPr>
              <a:t>collection of facts  </a:t>
            </a:r>
            <a:r>
              <a:rPr sz="2400" spc="-5">
                <a:cs typeface="Arial"/>
              </a:rPr>
              <a:t>about	the  </a:t>
            </a:r>
            <a:r>
              <a:rPr sz="2400" spc="-10">
                <a:cs typeface="Arial"/>
              </a:rPr>
              <a:t>system’s</a:t>
            </a:r>
            <a:r>
              <a:rPr sz="2400" spc="-25">
                <a:cs typeface="Arial"/>
              </a:rPr>
              <a:t> </a:t>
            </a:r>
            <a:r>
              <a:rPr sz="2400" spc="-5">
                <a:cs typeface="Arial"/>
              </a:rPr>
              <a:t>domain</a:t>
            </a:r>
            <a:endParaRPr sz="2400">
              <a:cs typeface="Arial"/>
            </a:endParaRPr>
          </a:p>
        </p:txBody>
      </p:sp>
      <p:sp>
        <p:nvSpPr>
          <p:cNvPr id="8" name="object 8"/>
          <p:cNvSpPr/>
          <p:nvPr/>
        </p:nvSpPr>
        <p:spPr>
          <a:xfrm>
            <a:off x="3810000" y="2133600"/>
            <a:ext cx="5221224" cy="4038600"/>
          </a:xfrm>
          <a:prstGeom prst="rect">
            <a:avLst/>
          </a:prstGeom>
          <a:blipFill>
            <a:blip r:embed="rId3" cstate="print"/>
            <a:stretch>
              <a:fillRect/>
            </a:stretch>
          </a:blip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985240" y="147955"/>
            <a:ext cx="7173518" cy="1187889"/>
          </a:xfrm>
          <a:prstGeom prst="rect">
            <a:avLst/>
          </a:prstGeom>
        </p:spPr>
        <p:txBody>
          <a:bodyPr vert="horz" wrap="square" lIns="0" tIns="262001" rIns="0" bIns="0" rtlCol="0">
            <a:spAutoFit/>
          </a:bodyPr>
          <a:lstStyle/>
          <a:p>
            <a:pPr marL="1905" algn="ctr">
              <a:lnSpc>
                <a:spcPct val="100000"/>
              </a:lnSpc>
              <a:spcBef>
                <a:spcPts val="95"/>
              </a:spcBef>
            </a:pPr>
            <a:r>
              <a:rPr sz="3200" b="1" spc="-5">
                <a:latin typeface="+mn-lt"/>
              </a:rPr>
              <a:t>Knowledge base</a:t>
            </a:r>
            <a:r>
              <a:rPr sz="3200" b="1" spc="50">
                <a:latin typeface="+mn-lt"/>
              </a:rPr>
              <a:t> </a:t>
            </a:r>
            <a:r>
              <a:rPr sz="3200" b="1" spc="-10">
                <a:latin typeface="+mn-lt"/>
              </a:rPr>
              <a:t>System</a:t>
            </a:r>
            <a:endParaRPr sz="3200">
              <a:latin typeface="+mn-lt"/>
            </a:endParaRPr>
          </a:p>
          <a:p>
            <a:pPr algn="ctr">
              <a:lnSpc>
                <a:spcPct val="100000"/>
              </a:lnSpc>
            </a:pPr>
            <a:r>
              <a:rPr sz="2800" b="1" i="1" spc="-5">
                <a:latin typeface="+mn-lt"/>
              </a:rPr>
              <a:t>Storing knowledge inside the</a:t>
            </a:r>
            <a:r>
              <a:rPr sz="2800" b="1" i="1" spc="80">
                <a:latin typeface="+mn-lt"/>
              </a:rPr>
              <a:t> </a:t>
            </a:r>
            <a:r>
              <a:rPr sz="2800" b="1" i="1" spc="-5">
                <a:latin typeface="+mn-lt"/>
              </a:rPr>
              <a:t>program</a:t>
            </a:r>
            <a:endParaRPr sz="2800" b="1" i="1">
              <a:latin typeface="+mn-lt"/>
            </a:endParaRPr>
          </a:p>
        </p:txBody>
      </p:sp>
      <p:sp>
        <p:nvSpPr>
          <p:cNvPr id="9" name="Date Placeholder 8"/>
          <p:cNvSpPr>
            <a:spLocks noGrp="1"/>
          </p:cNvSpPr>
          <p:nvPr>
            <p:ph type="dt" sz="half" idx="10"/>
          </p:nvPr>
        </p:nvSpPr>
        <p:spPr/>
        <p:txBody>
          <a:bodyPr/>
          <a:lstStyle/>
          <a:p>
            <a:fld id="{8D55FC50-A834-4D87-8AB8-5B0705312AE9}" type="datetime1">
              <a:rPr lang="en-US" smtClean="0"/>
              <a:t>9/16/2021</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IN" smtClean="0"/>
              <a:t>65</a:t>
            </a:fld>
            <a:endParaRPr lang="en-IN"/>
          </a:p>
        </p:txBody>
      </p:sp>
      <p:sp>
        <p:nvSpPr>
          <p:cNvPr id="3" name="object 3"/>
          <p:cNvSpPr txBox="1"/>
          <p:nvPr/>
        </p:nvSpPr>
        <p:spPr>
          <a:xfrm>
            <a:off x="535940" y="1370580"/>
            <a:ext cx="2412365" cy="1342390"/>
          </a:xfrm>
          <a:prstGeom prst="rect">
            <a:avLst/>
          </a:prstGeom>
        </p:spPr>
        <p:txBody>
          <a:bodyPr vert="horz" wrap="square" lIns="0" tIns="12065" rIns="0" bIns="0" rtlCol="0">
            <a:spAutoFit/>
          </a:bodyPr>
          <a:lstStyle/>
          <a:p>
            <a:pPr marL="12700" marR="5080">
              <a:lnSpc>
                <a:spcPct val="120000"/>
              </a:lnSpc>
              <a:spcBef>
                <a:spcPts val="95"/>
              </a:spcBef>
            </a:pPr>
            <a:r>
              <a:rPr sz="2400" spc="-5">
                <a:cs typeface="Arial"/>
              </a:rPr>
              <a:t>#</a:t>
            </a:r>
            <a:r>
              <a:rPr sz="2400" spc="-15">
                <a:cs typeface="Arial"/>
              </a:rPr>
              <a:t>i</a:t>
            </a:r>
            <a:r>
              <a:rPr sz="2400" spc="-5">
                <a:cs typeface="Arial"/>
              </a:rPr>
              <a:t>ncl</a:t>
            </a:r>
            <a:r>
              <a:rPr sz="2400" spc="-15">
                <a:cs typeface="Arial"/>
              </a:rPr>
              <a:t>u</a:t>
            </a:r>
            <a:r>
              <a:rPr sz="2400" spc="-5">
                <a:cs typeface="Arial"/>
              </a:rPr>
              <a:t>de&lt;stdio.h&gt;  int</a:t>
            </a:r>
            <a:r>
              <a:rPr sz="2400">
                <a:cs typeface="Arial"/>
              </a:rPr>
              <a:t> </a:t>
            </a:r>
            <a:r>
              <a:rPr sz="2400" spc="-5">
                <a:cs typeface="Arial"/>
              </a:rPr>
              <a:t>main()</a:t>
            </a:r>
            <a:endParaRPr sz="2400">
              <a:cs typeface="Arial"/>
            </a:endParaRPr>
          </a:p>
          <a:p>
            <a:pPr marL="12700">
              <a:lnSpc>
                <a:spcPct val="100000"/>
              </a:lnSpc>
              <a:spcBef>
                <a:spcPts val="580"/>
              </a:spcBef>
            </a:pPr>
            <a:r>
              <a:rPr sz="2400">
                <a:cs typeface="Arial"/>
              </a:rPr>
              <a:t>{</a:t>
            </a:r>
          </a:p>
        </p:txBody>
      </p:sp>
      <p:sp>
        <p:nvSpPr>
          <p:cNvPr id="4" name="object 4"/>
          <p:cNvSpPr txBox="1"/>
          <p:nvPr/>
        </p:nvSpPr>
        <p:spPr>
          <a:xfrm>
            <a:off x="6326504" y="2760345"/>
            <a:ext cx="1821180" cy="391160"/>
          </a:xfrm>
          <a:prstGeom prst="rect">
            <a:avLst/>
          </a:prstGeom>
        </p:spPr>
        <p:txBody>
          <a:bodyPr vert="horz" wrap="square" lIns="0" tIns="12700" rIns="0" bIns="0" rtlCol="0">
            <a:spAutoFit/>
          </a:bodyPr>
          <a:lstStyle/>
          <a:p>
            <a:pPr marL="12700">
              <a:lnSpc>
                <a:spcPct val="100000"/>
              </a:lnSpc>
              <a:spcBef>
                <a:spcPts val="100"/>
              </a:spcBef>
            </a:pPr>
            <a:r>
              <a:rPr sz="2400" b="1" spc="-5">
                <a:solidFill>
                  <a:srgbClr val="333399"/>
                </a:solidFill>
                <a:cs typeface="Arial"/>
              </a:rPr>
              <a:t>#Knowledge</a:t>
            </a:r>
            <a:endParaRPr sz="2400">
              <a:cs typeface="Arial"/>
            </a:endParaRPr>
          </a:p>
        </p:txBody>
      </p:sp>
      <p:sp>
        <p:nvSpPr>
          <p:cNvPr id="5" name="object 5"/>
          <p:cNvSpPr txBox="1"/>
          <p:nvPr/>
        </p:nvSpPr>
        <p:spPr>
          <a:xfrm>
            <a:off x="788923" y="2687570"/>
            <a:ext cx="3200400" cy="1342390"/>
          </a:xfrm>
          <a:prstGeom prst="rect">
            <a:avLst/>
          </a:prstGeom>
        </p:spPr>
        <p:txBody>
          <a:bodyPr vert="horz" wrap="square" lIns="0" tIns="85090" rIns="0" bIns="0" rtlCol="0">
            <a:spAutoFit/>
          </a:bodyPr>
          <a:lstStyle/>
          <a:p>
            <a:pPr marL="12700">
              <a:lnSpc>
                <a:spcPct val="100000"/>
              </a:lnSpc>
              <a:spcBef>
                <a:spcPts val="670"/>
              </a:spcBef>
            </a:pPr>
            <a:r>
              <a:rPr sz="2400">
                <a:cs typeface="Arial"/>
              </a:rPr>
              <a:t>char</a:t>
            </a:r>
            <a:r>
              <a:rPr sz="2400" spc="-20">
                <a:cs typeface="Arial"/>
              </a:rPr>
              <a:t> </a:t>
            </a:r>
            <a:r>
              <a:rPr sz="2400" spc="-10">
                <a:cs typeface="Arial"/>
              </a:rPr>
              <a:t>dob=“20/08/1992”;</a:t>
            </a:r>
            <a:endParaRPr sz="2400">
              <a:cs typeface="Arial"/>
            </a:endParaRPr>
          </a:p>
          <a:p>
            <a:pPr marL="12700">
              <a:lnSpc>
                <a:spcPct val="100000"/>
              </a:lnSpc>
              <a:spcBef>
                <a:spcPts val="580"/>
              </a:spcBef>
            </a:pPr>
            <a:r>
              <a:rPr sz="2400">
                <a:cs typeface="Arial"/>
              </a:rPr>
              <a:t>………….</a:t>
            </a:r>
          </a:p>
          <a:p>
            <a:pPr marL="12700">
              <a:lnSpc>
                <a:spcPct val="100000"/>
              </a:lnSpc>
              <a:spcBef>
                <a:spcPts val="575"/>
              </a:spcBef>
            </a:pPr>
            <a:r>
              <a:rPr sz="2400">
                <a:cs typeface="Arial"/>
              </a:rPr>
              <a:t>………….</a:t>
            </a:r>
          </a:p>
        </p:txBody>
      </p:sp>
      <p:sp>
        <p:nvSpPr>
          <p:cNvPr id="6" name="object 6"/>
          <p:cNvSpPr txBox="1"/>
          <p:nvPr/>
        </p:nvSpPr>
        <p:spPr>
          <a:xfrm>
            <a:off x="535940" y="4004309"/>
            <a:ext cx="7927340" cy="1269365"/>
          </a:xfrm>
          <a:prstGeom prst="rect">
            <a:avLst/>
          </a:prstGeom>
        </p:spPr>
        <p:txBody>
          <a:bodyPr vert="horz" wrap="square" lIns="0" tIns="85725" rIns="0" bIns="0" rtlCol="0">
            <a:spAutoFit/>
          </a:bodyPr>
          <a:lstStyle/>
          <a:p>
            <a:pPr marL="12700">
              <a:lnSpc>
                <a:spcPct val="100000"/>
              </a:lnSpc>
              <a:spcBef>
                <a:spcPts val="675"/>
              </a:spcBef>
            </a:pPr>
            <a:r>
              <a:rPr sz="2400">
                <a:cs typeface="Arial"/>
              </a:rPr>
              <a:t>}</a:t>
            </a:r>
          </a:p>
          <a:p>
            <a:pPr marL="12700" marR="5080">
              <a:lnSpc>
                <a:spcPct val="100000"/>
              </a:lnSpc>
              <a:spcBef>
                <a:spcPts val="575"/>
              </a:spcBef>
            </a:pPr>
            <a:r>
              <a:rPr sz="2400" b="1" spc="-5">
                <a:cs typeface="Arial"/>
              </a:rPr>
              <a:t>Instead </a:t>
            </a:r>
            <a:r>
              <a:rPr sz="2400" b="1">
                <a:cs typeface="Arial"/>
              </a:rPr>
              <a:t>write </a:t>
            </a:r>
            <a:r>
              <a:rPr sz="2400" b="1" spc="-5">
                <a:cs typeface="Arial"/>
              </a:rPr>
              <a:t>the </a:t>
            </a:r>
            <a:r>
              <a:rPr sz="2400" b="1">
                <a:cs typeface="Arial"/>
              </a:rPr>
              <a:t>dob in </a:t>
            </a:r>
            <a:r>
              <a:rPr sz="2400" b="1" spc="-5">
                <a:cs typeface="Arial"/>
              </a:rPr>
              <a:t>text </a:t>
            </a:r>
            <a:r>
              <a:rPr sz="2400" b="1">
                <a:cs typeface="Arial"/>
              </a:rPr>
              <a:t>file and </a:t>
            </a:r>
            <a:r>
              <a:rPr sz="2400" b="1" spc="-5">
                <a:cs typeface="Arial"/>
              </a:rPr>
              <a:t>access the date </a:t>
            </a:r>
            <a:r>
              <a:rPr sz="2400" b="1">
                <a:cs typeface="Arial"/>
              </a:rPr>
              <a:t>of  birth from the text</a:t>
            </a:r>
            <a:r>
              <a:rPr sz="2400" b="1" spc="-45">
                <a:cs typeface="Arial"/>
              </a:rPr>
              <a:t> </a:t>
            </a:r>
            <a:r>
              <a:rPr sz="2400" b="1">
                <a:cs typeface="Arial"/>
              </a:rPr>
              <a:t>file</a:t>
            </a:r>
            <a:endParaRPr sz="2400">
              <a:cs typeface="Arial"/>
            </a:endParaRPr>
          </a:p>
        </p:txBody>
      </p:sp>
      <p:sp>
        <p:nvSpPr>
          <p:cNvPr id="7" name="object 7"/>
          <p:cNvSpPr txBox="1"/>
          <p:nvPr/>
        </p:nvSpPr>
        <p:spPr>
          <a:xfrm>
            <a:off x="3124200" y="4882764"/>
            <a:ext cx="2139950" cy="391160"/>
          </a:xfrm>
          <a:prstGeom prst="rect">
            <a:avLst/>
          </a:prstGeom>
        </p:spPr>
        <p:txBody>
          <a:bodyPr vert="horz" wrap="square" lIns="0" tIns="12700" rIns="0" bIns="0" rtlCol="0">
            <a:spAutoFit/>
          </a:bodyPr>
          <a:lstStyle/>
          <a:p>
            <a:pPr marL="12700">
              <a:lnSpc>
                <a:spcPct val="100000"/>
              </a:lnSpc>
              <a:spcBef>
                <a:spcPts val="100"/>
              </a:spcBef>
            </a:pPr>
            <a:r>
              <a:rPr sz="2400" spc="-75">
                <a:cs typeface="Arial"/>
              </a:rPr>
              <a:t>Text </a:t>
            </a:r>
            <a:r>
              <a:rPr sz="2400" spc="-5">
                <a:cs typeface="Arial"/>
              </a:rPr>
              <a:t>file:</a:t>
            </a:r>
            <a:r>
              <a:rPr sz="2400" spc="25">
                <a:cs typeface="Arial"/>
              </a:rPr>
              <a:t> </a:t>
            </a:r>
            <a:r>
              <a:rPr sz="2400" spc="-5">
                <a:cs typeface="Arial"/>
              </a:rPr>
              <a:t>dob.txt</a:t>
            </a:r>
            <a:endParaRPr sz="2400">
              <a:cs typeface="Arial"/>
            </a:endParaRPr>
          </a:p>
        </p:txBody>
      </p:sp>
      <p:sp>
        <p:nvSpPr>
          <p:cNvPr id="8" name="object 8"/>
          <p:cNvSpPr txBox="1"/>
          <p:nvPr/>
        </p:nvSpPr>
        <p:spPr>
          <a:xfrm>
            <a:off x="3657600" y="5562600"/>
            <a:ext cx="2362200" cy="1143000"/>
          </a:xfrm>
          <a:prstGeom prst="rect">
            <a:avLst/>
          </a:prstGeom>
          <a:solidFill>
            <a:srgbClr val="BADFE2"/>
          </a:solidFill>
          <a:ln w="12192">
            <a:solidFill>
              <a:srgbClr val="88A3A7"/>
            </a:solidFill>
          </a:ln>
        </p:spPr>
        <p:txBody>
          <a:bodyPr vert="horz" wrap="square" lIns="0" tIns="17780" rIns="0" bIns="0" rtlCol="0">
            <a:spAutoFit/>
          </a:bodyPr>
          <a:lstStyle/>
          <a:p>
            <a:pPr marL="92075">
              <a:lnSpc>
                <a:spcPct val="100000"/>
              </a:lnSpc>
              <a:spcBef>
                <a:spcPts val="140"/>
              </a:spcBef>
            </a:pPr>
            <a:r>
              <a:rPr sz="1800" b="1" spc="-5">
                <a:latin typeface="Arial"/>
                <a:cs typeface="Arial"/>
              </a:rPr>
              <a:t>20/08/1992</a:t>
            </a:r>
            <a:endParaRPr sz="1800">
              <a:latin typeface="Arial"/>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514600" y="228600"/>
            <a:ext cx="4254500" cy="696595"/>
          </a:xfrm>
          <a:prstGeom prst="rect">
            <a:avLst/>
          </a:prstGeom>
        </p:spPr>
        <p:txBody>
          <a:bodyPr vert="horz" wrap="square" lIns="0" tIns="13335" rIns="0" bIns="0" rtlCol="0">
            <a:spAutoFit/>
          </a:bodyPr>
          <a:lstStyle/>
          <a:p>
            <a:pPr marL="12700">
              <a:lnSpc>
                <a:spcPct val="100000"/>
              </a:lnSpc>
              <a:spcBef>
                <a:spcPts val="105"/>
              </a:spcBef>
            </a:pPr>
            <a:r>
              <a:rPr b="1">
                <a:latin typeface="+mn-lt"/>
              </a:rPr>
              <a:t>KBS</a:t>
            </a:r>
            <a:r>
              <a:rPr b="1" spc="-305">
                <a:latin typeface="+mn-lt"/>
              </a:rPr>
              <a:t> </a:t>
            </a:r>
            <a:r>
              <a:rPr b="1">
                <a:latin typeface="+mn-lt"/>
              </a:rPr>
              <a:t>Architecture</a:t>
            </a:r>
          </a:p>
        </p:txBody>
      </p:sp>
      <p:sp>
        <p:nvSpPr>
          <p:cNvPr id="5" name="Date Placeholder 4"/>
          <p:cNvSpPr>
            <a:spLocks noGrp="1"/>
          </p:cNvSpPr>
          <p:nvPr>
            <p:ph type="dt" sz="half" idx="10"/>
          </p:nvPr>
        </p:nvSpPr>
        <p:spPr/>
        <p:txBody>
          <a:bodyPr/>
          <a:lstStyle/>
          <a:p>
            <a:fld id="{6B355965-3082-44F8-AF53-1F4916561C9F}" type="datetime1">
              <a:rPr lang="en-US" smtClean="0"/>
              <a:t>9/16/2021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IN" smtClean="0"/>
              <a:t>66</a:t>
            </a:fld>
            <a:endParaRPr lang="en-IN"/>
          </a:p>
        </p:txBody>
      </p:sp>
      <p:sp>
        <p:nvSpPr>
          <p:cNvPr id="3" name="object 3"/>
          <p:cNvSpPr txBox="1"/>
          <p:nvPr/>
        </p:nvSpPr>
        <p:spPr>
          <a:xfrm>
            <a:off x="304291" y="1748543"/>
            <a:ext cx="4723130" cy="4202430"/>
          </a:xfrm>
          <a:prstGeom prst="rect">
            <a:avLst/>
          </a:prstGeom>
        </p:spPr>
        <p:txBody>
          <a:bodyPr vert="horz" wrap="square" lIns="0" tIns="114300" rIns="0" bIns="0" rtlCol="0">
            <a:spAutoFit/>
          </a:bodyPr>
          <a:lstStyle/>
          <a:p>
            <a:pPr marL="355600" indent="-342900" algn="just">
              <a:lnSpc>
                <a:spcPct val="100000"/>
              </a:lnSpc>
              <a:spcBef>
                <a:spcPts val="900"/>
              </a:spcBef>
              <a:buFont typeface="Arial"/>
              <a:buChar char="•"/>
              <a:tabLst>
                <a:tab pos="355600" algn="l"/>
              </a:tabLst>
            </a:pPr>
            <a:r>
              <a:rPr sz="3200" b="1" spc="-5">
                <a:uFill>
                  <a:solidFill>
                    <a:srgbClr val="000000"/>
                  </a:solidFill>
                </a:uFill>
                <a:cs typeface="Arial"/>
              </a:rPr>
              <a:t>Inference </a:t>
            </a:r>
            <a:r>
              <a:rPr sz="3200" b="1">
                <a:uFill>
                  <a:solidFill>
                    <a:srgbClr val="000000"/>
                  </a:solidFill>
                </a:uFill>
                <a:cs typeface="Arial"/>
              </a:rPr>
              <a:t>Engine</a:t>
            </a:r>
            <a:r>
              <a:rPr sz="3200" b="1" spc="-70">
                <a:uFill>
                  <a:solidFill>
                    <a:srgbClr val="000000"/>
                  </a:solidFill>
                </a:uFill>
                <a:cs typeface="Arial"/>
              </a:rPr>
              <a:t> </a:t>
            </a:r>
            <a:r>
              <a:rPr sz="3200" b="1">
                <a:uFill>
                  <a:solidFill>
                    <a:srgbClr val="000000"/>
                  </a:solidFill>
                </a:uFill>
                <a:cs typeface="Arial"/>
              </a:rPr>
              <a:t>:</a:t>
            </a:r>
            <a:endParaRPr sz="3200">
              <a:cs typeface="Arial"/>
            </a:endParaRPr>
          </a:p>
          <a:p>
            <a:pPr marL="756285" marR="7620" lvl="1" indent="-287020" algn="just">
              <a:lnSpc>
                <a:spcPct val="100000"/>
              </a:lnSpc>
              <a:spcBef>
                <a:spcPts val="690"/>
              </a:spcBef>
              <a:buChar char="–"/>
              <a:tabLst>
                <a:tab pos="756920" algn="l"/>
              </a:tabLst>
            </a:pPr>
            <a:r>
              <a:rPr sz="2800" spc="-25">
                <a:cs typeface="Arial"/>
              </a:rPr>
              <a:t>Tries </a:t>
            </a:r>
            <a:r>
              <a:rPr sz="2800" spc="-5">
                <a:cs typeface="Arial"/>
              </a:rPr>
              <a:t>to </a:t>
            </a:r>
            <a:r>
              <a:rPr sz="2800">
                <a:cs typeface="Arial"/>
              </a:rPr>
              <a:t>derive</a:t>
            </a:r>
            <a:r>
              <a:rPr sz="2800" spc="680">
                <a:cs typeface="Arial"/>
              </a:rPr>
              <a:t> </a:t>
            </a:r>
            <a:r>
              <a:rPr sz="2800">
                <a:cs typeface="Arial"/>
              </a:rPr>
              <a:t>answers  from </a:t>
            </a:r>
            <a:r>
              <a:rPr sz="2800" spc="-5">
                <a:cs typeface="Arial"/>
              </a:rPr>
              <a:t>knowledge</a:t>
            </a:r>
            <a:r>
              <a:rPr sz="2800" spc="20">
                <a:cs typeface="Arial"/>
              </a:rPr>
              <a:t> </a:t>
            </a:r>
            <a:r>
              <a:rPr sz="2800">
                <a:cs typeface="Arial"/>
              </a:rPr>
              <a:t>base</a:t>
            </a:r>
          </a:p>
          <a:p>
            <a:pPr marL="756285" marR="5080" lvl="1" indent="-287020" algn="just">
              <a:lnSpc>
                <a:spcPct val="100000"/>
              </a:lnSpc>
              <a:spcBef>
                <a:spcPts val="675"/>
              </a:spcBef>
              <a:buChar char="–"/>
              <a:tabLst>
                <a:tab pos="756920" algn="l"/>
              </a:tabLst>
            </a:pPr>
            <a:r>
              <a:rPr sz="2800" spc="-5">
                <a:cs typeface="Arial"/>
              </a:rPr>
              <a:t>Brain </a:t>
            </a:r>
            <a:r>
              <a:rPr sz="2800" spc="5">
                <a:cs typeface="Arial"/>
              </a:rPr>
              <a:t>of </a:t>
            </a:r>
            <a:r>
              <a:rPr sz="2800" spc="-10">
                <a:cs typeface="Arial"/>
              </a:rPr>
              <a:t>KBS </a:t>
            </a:r>
            <a:r>
              <a:rPr sz="2800" spc="-5">
                <a:cs typeface="Arial"/>
              </a:rPr>
              <a:t>that  provides a methodology  for </a:t>
            </a:r>
            <a:r>
              <a:rPr sz="2800">
                <a:cs typeface="Arial"/>
              </a:rPr>
              <a:t>reasoning about</a:t>
            </a:r>
            <a:r>
              <a:rPr sz="2800" spc="690">
                <a:cs typeface="Arial"/>
              </a:rPr>
              <a:t> </a:t>
            </a:r>
            <a:r>
              <a:rPr sz="2800" spc="-5">
                <a:cs typeface="Arial"/>
              </a:rPr>
              <a:t>the  </a:t>
            </a:r>
            <a:r>
              <a:rPr sz="2800">
                <a:cs typeface="Arial"/>
              </a:rPr>
              <a:t>information </a:t>
            </a:r>
            <a:r>
              <a:rPr sz="2800" spc="-5">
                <a:cs typeface="Arial"/>
              </a:rPr>
              <a:t>in the  </a:t>
            </a:r>
            <a:r>
              <a:rPr sz="2800">
                <a:cs typeface="Arial"/>
              </a:rPr>
              <a:t>knowledge base </a:t>
            </a:r>
            <a:r>
              <a:rPr sz="2800" spc="-5">
                <a:cs typeface="Arial"/>
              </a:rPr>
              <a:t>and for  </a:t>
            </a:r>
            <a:r>
              <a:rPr sz="2800">
                <a:cs typeface="Arial"/>
              </a:rPr>
              <a:t>formulating</a:t>
            </a:r>
            <a:r>
              <a:rPr sz="2800" spc="-5">
                <a:cs typeface="Arial"/>
              </a:rPr>
              <a:t> </a:t>
            </a:r>
            <a:r>
              <a:rPr sz="2800">
                <a:cs typeface="Arial"/>
              </a:rPr>
              <a:t>conclusions</a:t>
            </a:r>
          </a:p>
        </p:txBody>
      </p:sp>
      <p:sp>
        <p:nvSpPr>
          <p:cNvPr id="4" name="object 4"/>
          <p:cNvSpPr/>
          <p:nvPr/>
        </p:nvSpPr>
        <p:spPr>
          <a:xfrm>
            <a:off x="5334000" y="1981200"/>
            <a:ext cx="3656076" cy="3886200"/>
          </a:xfrm>
          <a:prstGeom prst="rect">
            <a:avLst/>
          </a:prstGeom>
          <a:blipFill>
            <a:blip r:embed="rId3" cstate="print"/>
            <a:stretch>
              <a:fillRect/>
            </a:stretch>
          </a:blip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381000"/>
            <a:ext cx="7998459" cy="1367682"/>
          </a:xfrm>
          <a:prstGeom prst="rect">
            <a:avLst/>
          </a:prstGeom>
        </p:spPr>
        <p:txBody>
          <a:bodyPr vert="horz" wrap="square" lIns="0" tIns="13335" rIns="0" bIns="0" rtlCol="0">
            <a:spAutoFit/>
          </a:bodyPr>
          <a:lstStyle/>
          <a:p>
            <a:pPr marL="12700" algn="ctr">
              <a:lnSpc>
                <a:spcPct val="100000"/>
              </a:lnSpc>
              <a:spcBef>
                <a:spcPts val="105"/>
              </a:spcBef>
            </a:pPr>
            <a:r>
              <a:rPr b="1">
                <a:latin typeface="+mn-lt"/>
              </a:rPr>
              <a:t>Example</a:t>
            </a:r>
            <a:r>
              <a:rPr lang="en-US" b="1">
                <a:latin typeface="+mn-lt"/>
              </a:rPr>
              <a:t> 1</a:t>
            </a:r>
            <a:r>
              <a:rPr b="1">
                <a:latin typeface="+mn-lt"/>
              </a:rPr>
              <a:t> for AI</a:t>
            </a:r>
            <a:r>
              <a:rPr b="1" spc="-320">
                <a:latin typeface="+mn-lt"/>
              </a:rPr>
              <a:t> </a:t>
            </a:r>
            <a:r>
              <a:rPr b="1">
                <a:latin typeface="+mn-lt"/>
              </a:rPr>
              <a:t>system</a:t>
            </a:r>
            <a:r>
              <a:rPr lang="en-US" b="1">
                <a:latin typeface="+mn-lt"/>
              </a:rPr>
              <a:t>:</a:t>
            </a:r>
            <a:br>
              <a:rPr lang="en-US" b="1">
                <a:latin typeface="+mn-lt"/>
              </a:rPr>
            </a:br>
            <a:r>
              <a:rPr lang="en-US" b="1">
                <a:solidFill>
                  <a:srgbClr val="C00000"/>
                </a:solidFill>
                <a:latin typeface="+mn-lt"/>
              </a:rPr>
              <a:t>Gender Identification Problem</a:t>
            </a:r>
            <a:endParaRPr b="1">
              <a:solidFill>
                <a:srgbClr val="C00000"/>
              </a:solidFill>
              <a:latin typeface="+mn-lt"/>
            </a:endParaRPr>
          </a:p>
        </p:txBody>
      </p:sp>
      <p:sp>
        <p:nvSpPr>
          <p:cNvPr id="8" name="Date Placeholder 7"/>
          <p:cNvSpPr>
            <a:spLocks noGrp="1"/>
          </p:cNvSpPr>
          <p:nvPr>
            <p:ph type="dt" sz="half" idx="10"/>
          </p:nvPr>
        </p:nvSpPr>
        <p:spPr/>
        <p:txBody>
          <a:bodyPr/>
          <a:lstStyle/>
          <a:p>
            <a:fld id="{38F80E1C-D32A-49B6-B582-16CE7944DBBD}" type="datetime1">
              <a:rPr lang="en-US" smtClean="0"/>
              <a:t>9/16/2021</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IN" smtClean="0"/>
              <a:t>67</a:t>
            </a:fld>
            <a:endParaRPr lang="en-IN"/>
          </a:p>
        </p:txBody>
      </p:sp>
      <p:sp>
        <p:nvSpPr>
          <p:cNvPr id="3" name="object 3"/>
          <p:cNvSpPr txBox="1"/>
          <p:nvPr/>
        </p:nvSpPr>
        <p:spPr>
          <a:xfrm>
            <a:off x="383540" y="1905000"/>
            <a:ext cx="7915275" cy="1718419"/>
          </a:xfrm>
          <a:prstGeom prst="rect">
            <a:avLst/>
          </a:prstGeom>
        </p:spPr>
        <p:txBody>
          <a:bodyPr vert="horz" wrap="square" lIns="0" tIns="86360" rIns="0" bIns="0" rtlCol="0">
            <a:spAutoFit/>
          </a:bodyPr>
          <a:lstStyle/>
          <a:p>
            <a:pPr marL="355600" marR="892810" indent="-342900">
              <a:lnSpc>
                <a:spcPct val="100000"/>
              </a:lnSpc>
              <a:spcBef>
                <a:spcPts val="580"/>
              </a:spcBef>
              <a:buFont typeface="Arial"/>
              <a:buChar char="•"/>
              <a:tabLst>
                <a:tab pos="354965" algn="l"/>
                <a:tab pos="355600" algn="l"/>
              </a:tabLst>
            </a:pPr>
            <a:r>
              <a:rPr sz="2400" b="1">
                <a:solidFill>
                  <a:srgbClr val="C00000"/>
                </a:solidFill>
                <a:cs typeface="Arial"/>
              </a:rPr>
              <a:t>Male</a:t>
            </a:r>
            <a:r>
              <a:rPr sz="2400" b="1">
                <a:solidFill>
                  <a:srgbClr val="FF0000"/>
                </a:solidFill>
                <a:cs typeface="Arial"/>
              </a:rPr>
              <a:t> </a:t>
            </a:r>
            <a:r>
              <a:rPr sz="2400" b="1" spc="-5">
                <a:cs typeface="Arial"/>
              </a:rPr>
              <a:t>and </a:t>
            </a:r>
            <a:r>
              <a:rPr sz="2400" b="1" spc="-5">
                <a:solidFill>
                  <a:srgbClr val="C00000"/>
                </a:solidFill>
                <a:cs typeface="Arial"/>
              </a:rPr>
              <a:t>female</a:t>
            </a:r>
            <a:r>
              <a:rPr sz="2400" b="1" spc="-5">
                <a:solidFill>
                  <a:srgbClr val="FF0000"/>
                </a:solidFill>
                <a:cs typeface="Arial"/>
              </a:rPr>
              <a:t> </a:t>
            </a:r>
            <a:r>
              <a:rPr sz="2400" b="1" spc="-5">
                <a:cs typeface="Arial"/>
              </a:rPr>
              <a:t>names have some </a:t>
            </a:r>
            <a:r>
              <a:rPr sz="2400" b="1">
                <a:cs typeface="Arial"/>
              </a:rPr>
              <a:t>distinctive  </a:t>
            </a:r>
            <a:r>
              <a:rPr sz="2400" b="1" spc="-5">
                <a:cs typeface="Arial"/>
              </a:rPr>
              <a:t>characteristics.</a:t>
            </a:r>
            <a:endParaRPr sz="2400">
              <a:cs typeface="Arial"/>
            </a:endParaRPr>
          </a:p>
          <a:p>
            <a:pPr marL="355600" indent="-342900">
              <a:lnSpc>
                <a:spcPct val="100000"/>
              </a:lnSpc>
              <a:spcBef>
                <a:spcPts val="575"/>
              </a:spcBef>
              <a:buFont typeface="Arial"/>
              <a:buChar char="•"/>
              <a:tabLst>
                <a:tab pos="354965" algn="l"/>
                <a:tab pos="355600" algn="l"/>
              </a:tabLst>
            </a:pPr>
            <a:r>
              <a:rPr sz="2400" b="1" spc="-5">
                <a:cs typeface="Arial"/>
              </a:rPr>
              <a:t>Names ending </a:t>
            </a:r>
            <a:r>
              <a:rPr sz="2400" b="1">
                <a:cs typeface="Arial"/>
              </a:rPr>
              <a:t>in </a:t>
            </a:r>
            <a:r>
              <a:rPr sz="2400" b="1" i="1" spc="-5">
                <a:cs typeface="Arial"/>
              </a:rPr>
              <a:t>a</a:t>
            </a:r>
            <a:r>
              <a:rPr sz="2400" b="1" spc="-5">
                <a:cs typeface="Arial"/>
              </a:rPr>
              <a:t>, </a:t>
            </a:r>
            <a:r>
              <a:rPr sz="2400" b="1" i="1" spc="-5">
                <a:cs typeface="Arial"/>
              </a:rPr>
              <a:t>e </a:t>
            </a:r>
            <a:r>
              <a:rPr sz="2400" b="1" spc="-5">
                <a:cs typeface="Arial"/>
              </a:rPr>
              <a:t>and </a:t>
            </a:r>
            <a:r>
              <a:rPr sz="2400" b="1" i="1">
                <a:cs typeface="Arial"/>
              </a:rPr>
              <a:t>i </a:t>
            </a:r>
            <a:r>
              <a:rPr sz="2400" b="1" spc="-5">
                <a:cs typeface="Arial"/>
              </a:rPr>
              <a:t>are </a:t>
            </a:r>
            <a:r>
              <a:rPr sz="2400" b="1">
                <a:cs typeface="Arial"/>
              </a:rPr>
              <a:t>likely to </a:t>
            </a:r>
            <a:r>
              <a:rPr sz="2400" b="1" spc="-5">
                <a:cs typeface="Arial"/>
              </a:rPr>
              <a:t>be</a:t>
            </a:r>
            <a:r>
              <a:rPr sz="2400" b="1" spc="-30">
                <a:cs typeface="Arial"/>
              </a:rPr>
              <a:t> </a:t>
            </a:r>
            <a:r>
              <a:rPr sz="2400" b="1" spc="-5">
                <a:cs typeface="Arial"/>
              </a:rPr>
              <a:t>female.</a:t>
            </a:r>
            <a:endParaRPr sz="2400">
              <a:cs typeface="Arial"/>
            </a:endParaRPr>
          </a:p>
          <a:p>
            <a:pPr marL="355600" indent="-342900">
              <a:lnSpc>
                <a:spcPct val="100000"/>
              </a:lnSpc>
              <a:spcBef>
                <a:spcPts val="575"/>
              </a:spcBef>
              <a:buFont typeface="Arial"/>
              <a:buChar char="•"/>
              <a:tabLst>
                <a:tab pos="354965" algn="l"/>
                <a:tab pos="355600" algn="l"/>
              </a:tabLst>
            </a:pPr>
            <a:r>
              <a:rPr sz="2400" b="1" spc="-5">
                <a:cs typeface="Arial"/>
              </a:rPr>
              <a:t>Names ending </a:t>
            </a:r>
            <a:r>
              <a:rPr sz="2400" b="1">
                <a:cs typeface="Arial"/>
              </a:rPr>
              <a:t>in </a:t>
            </a:r>
            <a:r>
              <a:rPr sz="2400" b="1" i="1" spc="-5">
                <a:cs typeface="Arial"/>
              </a:rPr>
              <a:t>k</a:t>
            </a:r>
            <a:r>
              <a:rPr sz="2400" b="1" spc="-5">
                <a:cs typeface="Arial"/>
              </a:rPr>
              <a:t>, </a:t>
            </a:r>
            <a:r>
              <a:rPr sz="2400" b="1" i="1" spc="-5">
                <a:cs typeface="Arial"/>
              </a:rPr>
              <a:t>n</a:t>
            </a:r>
            <a:r>
              <a:rPr sz="2400" b="1" spc="-5">
                <a:cs typeface="Arial"/>
              </a:rPr>
              <a:t>, </a:t>
            </a:r>
            <a:r>
              <a:rPr sz="2400" b="1" i="1">
                <a:cs typeface="Arial"/>
              </a:rPr>
              <a:t>r</a:t>
            </a:r>
            <a:r>
              <a:rPr sz="2400" b="1">
                <a:cs typeface="Arial"/>
              </a:rPr>
              <a:t>, </a:t>
            </a:r>
            <a:r>
              <a:rPr sz="2400" b="1" i="1">
                <a:cs typeface="Arial"/>
              </a:rPr>
              <a:t>s </a:t>
            </a:r>
            <a:r>
              <a:rPr sz="2400" b="1" spc="-5">
                <a:cs typeface="Arial"/>
              </a:rPr>
              <a:t>and </a:t>
            </a:r>
            <a:r>
              <a:rPr sz="2400" b="1" i="1">
                <a:cs typeface="Arial"/>
              </a:rPr>
              <a:t>t </a:t>
            </a:r>
            <a:r>
              <a:rPr sz="2400" b="1">
                <a:cs typeface="Arial"/>
              </a:rPr>
              <a:t>are likely to be</a:t>
            </a:r>
            <a:r>
              <a:rPr sz="2400" b="1" spc="-100">
                <a:cs typeface="Arial"/>
              </a:rPr>
              <a:t> </a:t>
            </a:r>
            <a:r>
              <a:rPr sz="2400" b="1">
                <a:cs typeface="Arial"/>
              </a:rPr>
              <a:t>male.</a:t>
            </a:r>
            <a:endParaRPr sz="2400">
              <a:cs typeface="Arial"/>
            </a:endParaRPr>
          </a:p>
        </p:txBody>
      </p:sp>
      <p:sp>
        <p:nvSpPr>
          <p:cNvPr id="4" name="object 4"/>
          <p:cNvSpPr txBox="1"/>
          <p:nvPr/>
        </p:nvSpPr>
        <p:spPr>
          <a:xfrm>
            <a:off x="3355975" y="4146880"/>
            <a:ext cx="2245360" cy="2228815"/>
          </a:xfrm>
          <a:prstGeom prst="rect">
            <a:avLst/>
          </a:prstGeom>
        </p:spPr>
        <p:txBody>
          <a:bodyPr vert="horz" wrap="square" lIns="0" tIns="12700" rIns="0" bIns="0" rtlCol="0">
            <a:spAutoFit/>
          </a:bodyPr>
          <a:lstStyle/>
          <a:p>
            <a:pPr marL="12700">
              <a:lnSpc>
                <a:spcPct val="100000"/>
              </a:lnSpc>
              <a:spcBef>
                <a:spcPts val="100"/>
              </a:spcBef>
            </a:pPr>
            <a:r>
              <a:rPr sz="1800" b="1">
                <a:cs typeface="Arial"/>
              </a:rPr>
              <a:t>Input File:</a:t>
            </a:r>
            <a:r>
              <a:rPr sz="1800" b="1" spc="-105">
                <a:cs typeface="Arial"/>
              </a:rPr>
              <a:t> </a:t>
            </a:r>
            <a:r>
              <a:rPr sz="1800" b="1" spc="-5">
                <a:cs typeface="Arial"/>
              </a:rPr>
              <a:t>female.txt</a:t>
            </a:r>
            <a:endParaRPr sz="1800">
              <a:cs typeface="Arial"/>
            </a:endParaRPr>
          </a:p>
          <a:p>
            <a:pPr marL="12700" marR="1374140">
              <a:lnSpc>
                <a:spcPct val="100000"/>
              </a:lnSpc>
              <a:spcBef>
                <a:spcPts val="5"/>
              </a:spcBef>
            </a:pPr>
            <a:r>
              <a:rPr sz="1800" spc="-5">
                <a:cs typeface="Arial"/>
              </a:rPr>
              <a:t>R</a:t>
            </a:r>
            <a:r>
              <a:rPr sz="1800" spc="-15">
                <a:cs typeface="Arial"/>
              </a:rPr>
              <a:t>e</a:t>
            </a:r>
            <a:r>
              <a:rPr sz="1800" spc="-5">
                <a:cs typeface="Arial"/>
              </a:rPr>
              <a:t>shma  Akshata  </a:t>
            </a:r>
            <a:r>
              <a:rPr sz="1800" spc="-40">
                <a:cs typeface="Arial"/>
              </a:rPr>
              <a:t>Vani  </a:t>
            </a:r>
            <a:r>
              <a:rPr sz="1800" spc="-5">
                <a:cs typeface="Arial"/>
              </a:rPr>
              <a:t>Sita  Bhavani  Lalita  Ankita  Harika</a:t>
            </a:r>
            <a:endParaRPr sz="1800">
              <a:cs typeface="Arial"/>
            </a:endParaRPr>
          </a:p>
        </p:txBody>
      </p:sp>
      <p:sp>
        <p:nvSpPr>
          <p:cNvPr id="5" name="object 5"/>
          <p:cNvSpPr txBox="1"/>
          <p:nvPr/>
        </p:nvSpPr>
        <p:spPr>
          <a:xfrm>
            <a:off x="383540" y="4020439"/>
            <a:ext cx="2042795" cy="2494915"/>
          </a:xfrm>
          <a:prstGeom prst="rect">
            <a:avLst/>
          </a:prstGeom>
        </p:spPr>
        <p:txBody>
          <a:bodyPr vert="horz" wrap="square" lIns="0" tIns="12700" rIns="0" bIns="0" rtlCol="0">
            <a:spAutoFit/>
          </a:bodyPr>
          <a:lstStyle/>
          <a:p>
            <a:pPr marL="12700">
              <a:lnSpc>
                <a:spcPct val="100000"/>
              </a:lnSpc>
              <a:spcBef>
                <a:spcPts val="100"/>
              </a:spcBef>
            </a:pPr>
            <a:r>
              <a:rPr sz="1800" b="1">
                <a:cs typeface="Arial"/>
              </a:rPr>
              <a:t>Input File:</a:t>
            </a:r>
            <a:r>
              <a:rPr sz="1800" b="1" spc="-85">
                <a:cs typeface="Arial"/>
              </a:rPr>
              <a:t> </a:t>
            </a:r>
            <a:r>
              <a:rPr sz="1800" b="1" spc="-5">
                <a:cs typeface="Arial"/>
              </a:rPr>
              <a:t>male.txt</a:t>
            </a:r>
            <a:endParaRPr sz="1800">
              <a:cs typeface="Arial"/>
            </a:endParaRPr>
          </a:p>
          <a:p>
            <a:pPr marL="12700" marR="1008380">
              <a:lnSpc>
                <a:spcPct val="100000"/>
              </a:lnSpc>
            </a:pPr>
            <a:r>
              <a:rPr sz="1800">
                <a:cs typeface="Arial"/>
              </a:rPr>
              <a:t>Amit  </a:t>
            </a:r>
            <a:r>
              <a:rPr sz="1800" spc="-5">
                <a:cs typeface="Arial"/>
              </a:rPr>
              <a:t>Prasan  Ashok  Ankit  Amar  Chetan  S</a:t>
            </a:r>
            <a:r>
              <a:rPr sz="1800" spc="-15">
                <a:cs typeface="Arial"/>
              </a:rPr>
              <a:t>h</a:t>
            </a:r>
            <a:r>
              <a:rPr sz="1800" spc="-5">
                <a:cs typeface="Arial"/>
              </a:rPr>
              <a:t>as</a:t>
            </a:r>
            <a:r>
              <a:rPr sz="1800" spc="-15">
                <a:cs typeface="Arial"/>
              </a:rPr>
              <a:t>h</a:t>
            </a:r>
            <a:r>
              <a:rPr sz="1800" spc="-5">
                <a:cs typeface="Arial"/>
              </a:rPr>
              <a:t>a</a:t>
            </a:r>
            <a:r>
              <a:rPr sz="1800" spc="-15">
                <a:cs typeface="Arial"/>
              </a:rPr>
              <a:t>n</a:t>
            </a:r>
            <a:r>
              <a:rPr sz="1800">
                <a:cs typeface="Arial"/>
              </a:rPr>
              <a:t>k  </a:t>
            </a:r>
            <a:r>
              <a:rPr sz="1800" spc="-5">
                <a:cs typeface="Arial"/>
              </a:rPr>
              <a:t>Sumant</a:t>
            </a:r>
            <a:endParaRPr sz="1800">
              <a:cs typeface="Arial"/>
            </a:endParaRPr>
          </a:p>
        </p:txBody>
      </p:sp>
      <p:sp>
        <p:nvSpPr>
          <p:cNvPr id="6" name="object 6"/>
          <p:cNvSpPr txBox="1"/>
          <p:nvPr/>
        </p:nvSpPr>
        <p:spPr>
          <a:xfrm>
            <a:off x="6561581" y="4218813"/>
            <a:ext cx="1687830" cy="1123315"/>
          </a:xfrm>
          <a:prstGeom prst="rect">
            <a:avLst/>
          </a:prstGeom>
        </p:spPr>
        <p:txBody>
          <a:bodyPr vert="horz" wrap="square" lIns="0" tIns="12700" rIns="0" bIns="0" rtlCol="0">
            <a:spAutoFit/>
          </a:bodyPr>
          <a:lstStyle/>
          <a:p>
            <a:pPr marL="12700" marR="5080">
              <a:lnSpc>
                <a:spcPct val="100000"/>
              </a:lnSpc>
              <a:spcBef>
                <a:spcPts val="100"/>
              </a:spcBef>
            </a:pPr>
            <a:r>
              <a:rPr sz="1800" b="1">
                <a:cs typeface="Arial"/>
              </a:rPr>
              <a:t>Output:</a:t>
            </a:r>
            <a:r>
              <a:rPr sz="1800" b="1" spc="-80">
                <a:cs typeface="Arial"/>
              </a:rPr>
              <a:t> </a:t>
            </a:r>
            <a:r>
              <a:rPr sz="1800" b="1" spc="-5">
                <a:cs typeface="Arial"/>
              </a:rPr>
              <a:t>Predict  the </a:t>
            </a:r>
            <a:r>
              <a:rPr sz="1800" b="1">
                <a:cs typeface="Arial"/>
              </a:rPr>
              <a:t>Gender </a:t>
            </a:r>
            <a:r>
              <a:rPr sz="1800" b="1" spc="-5">
                <a:cs typeface="Arial"/>
              </a:rPr>
              <a:t>for  the </a:t>
            </a:r>
            <a:r>
              <a:rPr sz="1800" b="1">
                <a:cs typeface="Arial"/>
              </a:rPr>
              <a:t>following  </a:t>
            </a:r>
            <a:r>
              <a:rPr sz="1800" b="1" spc="-5">
                <a:cs typeface="Arial"/>
              </a:rPr>
              <a:t>names:</a:t>
            </a:r>
            <a:endParaRPr sz="1800">
              <a:cs typeface="Arial"/>
            </a:endParaRPr>
          </a:p>
        </p:txBody>
      </p:sp>
      <p:sp>
        <p:nvSpPr>
          <p:cNvPr id="7" name="object 7"/>
          <p:cNvSpPr txBox="1"/>
          <p:nvPr/>
        </p:nvSpPr>
        <p:spPr>
          <a:xfrm>
            <a:off x="6561581" y="5590743"/>
            <a:ext cx="1166495" cy="574040"/>
          </a:xfrm>
          <a:prstGeom prst="rect">
            <a:avLst/>
          </a:prstGeom>
        </p:spPr>
        <p:txBody>
          <a:bodyPr vert="horz" wrap="square" lIns="0" tIns="12700" rIns="0" bIns="0" rtlCol="0">
            <a:spAutoFit/>
          </a:bodyPr>
          <a:lstStyle/>
          <a:p>
            <a:pPr marL="227329" indent="-215265">
              <a:lnSpc>
                <a:spcPct val="100000"/>
              </a:lnSpc>
              <a:spcBef>
                <a:spcPts val="100"/>
              </a:spcBef>
              <a:buChar char="•"/>
              <a:tabLst>
                <a:tab pos="227329" algn="l"/>
                <a:tab pos="227965" algn="l"/>
              </a:tabLst>
            </a:pPr>
            <a:r>
              <a:rPr sz="1800" spc="-5">
                <a:cs typeface="Arial"/>
              </a:rPr>
              <a:t>Karan</a:t>
            </a:r>
            <a:endParaRPr sz="1800">
              <a:cs typeface="Arial"/>
            </a:endParaRPr>
          </a:p>
          <a:p>
            <a:pPr marL="227329" indent="-215265">
              <a:lnSpc>
                <a:spcPct val="100000"/>
              </a:lnSpc>
              <a:buChar char="•"/>
              <a:tabLst>
                <a:tab pos="227329" algn="l"/>
                <a:tab pos="227965" algn="l"/>
              </a:tabLst>
            </a:pPr>
            <a:r>
              <a:rPr sz="1800" spc="-5">
                <a:cs typeface="Arial"/>
              </a:rPr>
              <a:t>S</a:t>
            </a:r>
            <a:r>
              <a:rPr sz="1800" spc="-15">
                <a:cs typeface="Arial"/>
              </a:rPr>
              <a:t>a</a:t>
            </a:r>
            <a:r>
              <a:rPr sz="1800" spc="-5">
                <a:cs typeface="Arial"/>
              </a:rPr>
              <a:t>me</a:t>
            </a:r>
            <a:r>
              <a:rPr sz="1800" spc="-15">
                <a:cs typeface="Arial"/>
              </a:rPr>
              <a:t>e</a:t>
            </a:r>
            <a:r>
              <a:rPr sz="1800" spc="-5">
                <a:cs typeface="Arial"/>
              </a:rPr>
              <a:t>ra</a:t>
            </a:r>
            <a:endParaRPr sz="1800">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147955"/>
            <a:ext cx="8153400" cy="1372555"/>
          </a:xfrm>
          <a:prstGeom prst="rect">
            <a:avLst/>
          </a:prstGeom>
        </p:spPr>
        <p:txBody>
          <a:bodyPr vert="horz" wrap="square" lIns="0" tIns="262001" rIns="0" bIns="0" rtlCol="0">
            <a:spAutoFit/>
          </a:bodyPr>
          <a:lstStyle/>
          <a:p>
            <a:pPr marL="147955" marR="5080" indent="1892935" algn="l">
              <a:lnSpc>
                <a:spcPct val="100000"/>
              </a:lnSpc>
              <a:spcBef>
                <a:spcPts val="95"/>
              </a:spcBef>
            </a:pPr>
            <a:r>
              <a:rPr sz="3600" b="1" spc="-5">
                <a:latin typeface="+mn-lt"/>
                <a:cs typeface="Arial"/>
              </a:rPr>
              <a:t>Architecture of AI</a:t>
            </a:r>
            <a:r>
              <a:rPr lang="en-US" sz="3600" b="1" spc="-5">
                <a:latin typeface="+mn-lt"/>
                <a:cs typeface="Arial"/>
              </a:rPr>
              <a:t> </a:t>
            </a:r>
            <a:br>
              <a:rPr lang="en-US" sz="3600" b="1" spc="-5">
                <a:latin typeface="+mn-lt"/>
                <a:cs typeface="Arial"/>
              </a:rPr>
            </a:br>
            <a:r>
              <a:rPr sz="3600" b="1" spc="-5">
                <a:latin typeface="+mn-lt"/>
                <a:cs typeface="Arial"/>
              </a:rPr>
              <a:t>Components of Knowledge base</a:t>
            </a:r>
            <a:r>
              <a:rPr sz="3600" b="1" spc="70">
                <a:latin typeface="+mn-lt"/>
                <a:cs typeface="Arial"/>
              </a:rPr>
              <a:t> </a:t>
            </a:r>
            <a:r>
              <a:rPr sz="3600" b="1" spc="-10">
                <a:latin typeface="+mn-lt"/>
                <a:cs typeface="Arial"/>
              </a:rPr>
              <a:t>System</a:t>
            </a:r>
            <a:endParaRPr sz="3600" b="1">
              <a:latin typeface="+mn-lt"/>
              <a:cs typeface="Arial"/>
            </a:endParaRPr>
          </a:p>
        </p:txBody>
      </p:sp>
      <p:sp>
        <p:nvSpPr>
          <p:cNvPr id="11" name="Date Placeholder 10"/>
          <p:cNvSpPr>
            <a:spLocks noGrp="1"/>
          </p:cNvSpPr>
          <p:nvPr>
            <p:ph type="dt" sz="half" idx="10"/>
          </p:nvPr>
        </p:nvSpPr>
        <p:spPr/>
        <p:txBody>
          <a:bodyPr/>
          <a:lstStyle/>
          <a:p>
            <a:fld id="{D09414DE-E619-41C2-85EB-13DB1870944B}" type="datetime1">
              <a:rPr lang="en-US" smtClean="0"/>
              <a:t>9/16/2021</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IN" smtClean="0"/>
              <a:t>68</a:t>
            </a:fld>
            <a:endParaRPr lang="en-IN"/>
          </a:p>
        </p:txBody>
      </p:sp>
      <p:sp>
        <p:nvSpPr>
          <p:cNvPr id="3" name="object 3"/>
          <p:cNvSpPr txBox="1"/>
          <p:nvPr/>
        </p:nvSpPr>
        <p:spPr>
          <a:xfrm>
            <a:off x="78739" y="3851528"/>
            <a:ext cx="8850630" cy="2586355"/>
          </a:xfrm>
          <a:prstGeom prst="rect">
            <a:avLst/>
          </a:prstGeom>
        </p:spPr>
        <p:txBody>
          <a:bodyPr vert="horz" wrap="square" lIns="0" tIns="85725" rIns="0" bIns="0" rtlCol="0">
            <a:spAutoFit/>
          </a:bodyPr>
          <a:lstStyle/>
          <a:p>
            <a:pPr marL="12700">
              <a:lnSpc>
                <a:spcPct val="100000"/>
              </a:lnSpc>
              <a:spcBef>
                <a:spcPts val="675"/>
              </a:spcBef>
            </a:pPr>
            <a:r>
              <a:rPr sz="2400" b="1">
                <a:cs typeface="Arial"/>
              </a:rPr>
              <a:t>Input-output: </a:t>
            </a:r>
            <a:r>
              <a:rPr sz="2400">
                <a:cs typeface="Arial"/>
              </a:rPr>
              <a:t>male.txt </a:t>
            </a:r>
            <a:r>
              <a:rPr sz="2400" spc="-5">
                <a:cs typeface="Arial"/>
              </a:rPr>
              <a:t>and</a:t>
            </a:r>
            <a:r>
              <a:rPr sz="2400" spc="-60">
                <a:cs typeface="Arial"/>
              </a:rPr>
              <a:t> </a:t>
            </a:r>
            <a:r>
              <a:rPr sz="2400" spc="-5">
                <a:cs typeface="Arial"/>
              </a:rPr>
              <a:t>female.txt</a:t>
            </a:r>
            <a:endParaRPr sz="2400">
              <a:cs typeface="Arial"/>
            </a:endParaRPr>
          </a:p>
          <a:p>
            <a:pPr marL="12700">
              <a:lnSpc>
                <a:spcPct val="100000"/>
              </a:lnSpc>
              <a:spcBef>
                <a:spcPts val="575"/>
              </a:spcBef>
            </a:pPr>
            <a:r>
              <a:rPr sz="2400" b="1">
                <a:cs typeface="Arial"/>
              </a:rPr>
              <a:t>Knowledge</a:t>
            </a:r>
            <a:r>
              <a:rPr sz="2400" b="1" spc="-45">
                <a:cs typeface="Arial"/>
              </a:rPr>
              <a:t> </a:t>
            </a:r>
            <a:r>
              <a:rPr sz="2400" b="1" spc="-5">
                <a:cs typeface="Arial"/>
              </a:rPr>
              <a:t>base:</a:t>
            </a:r>
            <a:endParaRPr sz="2400">
              <a:cs typeface="Arial"/>
            </a:endParaRPr>
          </a:p>
          <a:p>
            <a:pPr marL="12700">
              <a:lnSpc>
                <a:spcPct val="100000"/>
              </a:lnSpc>
              <a:spcBef>
                <a:spcPts val="575"/>
              </a:spcBef>
            </a:pPr>
            <a:r>
              <a:rPr sz="2400">
                <a:cs typeface="Arial"/>
              </a:rPr>
              <a:t>From the </a:t>
            </a:r>
            <a:r>
              <a:rPr sz="2400" spc="-5">
                <a:cs typeface="Arial"/>
              </a:rPr>
              <a:t>last </a:t>
            </a:r>
            <a:r>
              <a:rPr sz="2400">
                <a:cs typeface="Arial"/>
              </a:rPr>
              <a:t>character </a:t>
            </a:r>
            <a:r>
              <a:rPr sz="2400" spc="-10">
                <a:cs typeface="Arial"/>
              </a:rPr>
              <a:t>in </a:t>
            </a:r>
            <a:r>
              <a:rPr sz="2400">
                <a:cs typeface="Arial"/>
              </a:rPr>
              <a:t>the </a:t>
            </a:r>
            <a:r>
              <a:rPr sz="2400" spc="-5">
                <a:cs typeface="Arial"/>
              </a:rPr>
              <a:t>name identification </a:t>
            </a:r>
            <a:r>
              <a:rPr sz="2400">
                <a:cs typeface="Arial"/>
              </a:rPr>
              <a:t>of </a:t>
            </a:r>
            <a:r>
              <a:rPr sz="2400" spc="-5">
                <a:cs typeface="Arial"/>
              </a:rPr>
              <a:t>gender</a:t>
            </a:r>
            <a:r>
              <a:rPr sz="2400" spc="35">
                <a:cs typeface="Arial"/>
              </a:rPr>
              <a:t> </a:t>
            </a:r>
            <a:r>
              <a:rPr sz="2400">
                <a:cs typeface="Arial"/>
              </a:rPr>
              <a:t>is</a:t>
            </a:r>
          </a:p>
          <a:p>
            <a:pPr marL="12700">
              <a:lnSpc>
                <a:spcPct val="100000"/>
              </a:lnSpc>
              <a:spcBef>
                <a:spcPts val="5"/>
              </a:spcBef>
            </a:pPr>
            <a:r>
              <a:rPr sz="2400" spc="-5">
                <a:cs typeface="Arial"/>
              </a:rPr>
              <a:t>possible.</a:t>
            </a:r>
            <a:endParaRPr sz="2400">
              <a:cs typeface="Arial"/>
            </a:endParaRPr>
          </a:p>
          <a:p>
            <a:pPr marL="12700" marR="5080">
              <a:lnSpc>
                <a:spcPct val="120000"/>
              </a:lnSpc>
            </a:pPr>
            <a:r>
              <a:rPr sz="2400" b="1" spc="-5">
                <a:cs typeface="Arial"/>
              </a:rPr>
              <a:t>Inference-control Unit: </a:t>
            </a:r>
            <a:r>
              <a:rPr sz="2400">
                <a:cs typeface="Arial"/>
              </a:rPr>
              <a:t>AI </a:t>
            </a:r>
            <a:r>
              <a:rPr sz="2400" spc="-5">
                <a:cs typeface="Arial"/>
              </a:rPr>
              <a:t>Algorithm Implementation </a:t>
            </a:r>
            <a:r>
              <a:rPr sz="2400">
                <a:cs typeface="Arial"/>
              </a:rPr>
              <a:t>– </a:t>
            </a:r>
            <a:r>
              <a:rPr sz="2400" spc="-5">
                <a:cs typeface="Arial"/>
              </a:rPr>
              <a:t>Programs  Example: Naïve Bayes Algorithm, Decision </a:t>
            </a:r>
            <a:r>
              <a:rPr sz="2400" spc="-25">
                <a:cs typeface="Arial"/>
              </a:rPr>
              <a:t>Tree</a:t>
            </a:r>
            <a:r>
              <a:rPr sz="2400" spc="-200">
                <a:cs typeface="Arial"/>
              </a:rPr>
              <a:t> </a:t>
            </a:r>
            <a:r>
              <a:rPr sz="2400" spc="-5">
                <a:cs typeface="Arial"/>
              </a:rPr>
              <a:t>Algorithm</a:t>
            </a:r>
            <a:endParaRPr sz="2400">
              <a:cs typeface="Arial"/>
            </a:endParaRPr>
          </a:p>
        </p:txBody>
      </p:sp>
      <p:sp>
        <p:nvSpPr>
          <p:cNvPr id="4" name="object 4"/>
          <p:cNvSpPr txBox="1"/>
          <p:nvPr/>
        </p:nvSpPr>
        <p:spPr>
          <a:xfrm>
            <a:off x="152400" y="1674876"/>
            <a:ext cx="2057400" cy="1752600"/>
          </a:xfrm>
          <a:prstGeom prst="rect">
            <a:avLst/>
          </a:prstGeom>
          <a:solidFill>
            <a:srgbClr val="BADFE2"/>
          </a:solidFill>
          <a:ln w="12191">
            <a:solidFill>
              <a:srgbClr val="88A3A7"/>
            </a:solidFill>
          </a:ln>
        </p:spPr>
        <p:txBody>
          <a:bodyPr vert="horz" wrap="square" lIns="0" tIns="0" rIns="0" bIns="0" rtlCol="0">
            <a:spAutoFit/>
          </a:bodyPr>
          <a:lstStyle/>
          <a:p>
            <a:pPr>
              <a:lnSpc>
                <a:spcPct val="100000"/>
              </a:lnSpc>
            </a:pPr>
            <a:endParaRPr sz="2200">
              <a:latin typeface="Times New Roman"/>
              <a:cs typeface="Times New Roman"/>
            </a:endParaRPr>
          </a:p>
          <a:p>
            <a:pPr algn="ctr">
              <a:lnSpc>
                <a:spcPct val="100000"/>
              </a:lnSpc>
              <a:spcBef>
                <a:spcPts val="1914"/>
              </a:spcBef>
            </a:pPr>
            <a:r>
              <a:rPr sz="2000" b="1">
                <a:latin typeface="Arial"/>
                <a:cs typeface="Arial"/>
              </a:rPr>
              <a:t>Input –</a:t>
            </a:r>
            <a:r>
              <a:rPr sz="2000" b="1" spc="-55">
                <a:latin typeface="Arial"/>
                <a:cs typeface="Arial"/>
              </a:rPr>
              <a:t> </a:t>
            </a:r>
            <a:r>
              <a:rPr sz="2000" b="1">
                <a:latin typeface="Arial"/>
                <a:cs typeface="Arial"/>
              </a:rPr>
              <a:t>Output</a:t>
            </a:r>
            <a:endParaRPr sz="2000">
              <a:latin typeface="Arial"/>
              <a:cs typeface="Arial"/>
            </a:endParaRPr>
          </a:p>
          <a:p>
            <a:pPr algn="ctr">
              <a:lnSpc>
                <a:spcPct val="100000"/>
              </a:lnSpc>
              <a:spcBef>
                <a:spcPts val="5"/>
              </a:spcBef>
            </a:pPr>
            <a:r>
              <a:rPr sz="2000" b="1">
                <a:latin typeface="Arial"/>
                <a:cs typeface="Arial"/>
              </a:rPr>
              <a:t>Unit</a:t>
            </a:r>
            <a:endParaRPr sz="2000">
              <a:latin typeface="Arial"/>
              <a:cs typeface="Arial"/>
            </a:endParaRPr>
          </a:p>
        </p:txBody>
      </p:sp>
      <p:sp>
        <p:nvSpPr>
          <p:cNvPr id="5" name="object 5"/>
          <p:cNvSpPr txBox="1"/>
          <p:nvPr/>
        </p:nvSpPr>
        <p:spPr>
          <a:xfrm>
            <a:off x="3773423" y="1662683"/>
            <a:ext cx="1905000" cy="1828800"/>
          </a:xfrm>
          <a:prstGeom prst="rect">
            <a:avLst/>
          </a:prstGeom>
          <a:solidFill>
            <a:srgbClr val="BADFE2"/>
          </a:solidFill>
          <a:ln w="12192">
            <a:solidFill>
              <a:srgbClr val="88A3A7"/>
            </a:solidFill>
          </a:ln>
        </p:spPr>
        <p:txBody>
          <a:bodyPr vert="horz" wrap="square" lIns="0" tIns="0" rIns="0" bIns="0" rtlCol="0">
            <a:spAutoFit/>
          </a:bodyPr>
          <a:lstStyle/>
          <a:p>
            <a:pPr>
              <a:lnSpc>
                <a:spcPct val="100000"/>
              </a:lnSpc>
            </a:pPr>
            <a:endParaRPr sz="2200">
              <a:latin typeface="Times New Roman"/>
              <a:cs typeface="Times New Roman"/>
            </a:endParaRPr>
          </a:p>
          <a:p>
            <a:pPr>
              <a:lnSpc>
                <a:spcPct val="100000"/>
              </a:lnSpc>
              <a:spcBef>
                <a:spcPts val="25"/>
              </a:spcBef>
            </a:pPr>
            <a:endParaRPr sz="1900">
              <a:latin typeface="Times New Roman"/>
              <a:cs typeface="Times New Roman"/>
            </a:endParaRPr>
          </a:p>
          <a:p>
            <a:pPr marL="240029" marR="232410" indent="103505">
              <a:lnSpc>
                <a:spcPct val="100000"/>
              </a:lnSpc>
              <a:spcBef>
                <a:spcPts val="5"/>
              </a:spcBef>
            </a:pPr>
            <a:r>
              <a:rPr sz="2000" b="1">
                <a:latin typeface="Arial"/>
                <a:cs typeface="Arial"/>
              </a:rPr>
              <a:t>Inference-  control</a:t>
            </a:r>
            <a:r>
              <a:rPr sz="2000" b="1" spc="-110">
                <a:latin typeface="Arial"/>
                <a:cs typeface="Arial"/>
              </a:rPr>
              <a:t> </a:t>
            </a:r>
            <a:r>
              <a:rPr sz="2000" b="1">
                <a:latin typeface="Arial"/>
                <a:cs typeface="Arial"/>
              </a:rPr>
              <a:t>Unit</a:t>
            </a:r>
            <a:endParaRPr sz="2000">
              <a:latin typeface="Arial"/>
              <a:cs typeface="Arial"/>
            </a:endParaRPr>
          </a:p>
        </p:txBody>
      </p:sp>
      <p:sp>
        <p:nvSpPr>
          <p:cNvPr id="6" name="object 6"/>
          <p:cNvSpPr txBox="1"/>
          <p:nvPr/>
        </p:nvSpPr>
        <p:spPr>
          <a:xfrm>
            <a:off x="7077456" y="1662683"/>
            <a:ext cx="1888489" cy="1842770"/>
          </a:xfrm>
          <a:prstGeom prst="rect">
            <a:avLst/>
          </a:prstGeom>
          <a:solidFill>
            <a:srgbClr val="BADFE2"/>
          </a:solidFill>
          <a:ln w="12192">
            <a:solidFill>
              <a:srgbClr val="88A3A7"/>
            </a:solidFill>
          </a:ln>
        </p:spPr>
        <p:txBody>
          <a:bodyPr vert="horz" wrap="square" lIns="0" tIns="0" rIns="0" bIns="0" rtlCol="0">
            <a:spAutoFit/>
          </a:bodyPr>
          <a:lstStyle/>
          <a:p>
            <a:pPr>
              <a:lnSpc>
                <a:spcPct val="100000"/>
              </a:lnSpc>
            </a:pPr>
            <a:endParaRPr sz="2200">
              <a:latin typeface="Times New Roman"/>
              <a:cs typeface="Times New Roman"/>
            </a:endParaRPr>
          </a:p>
          <a:p>
            <a:pPr>
              <a:lnSpc>
                <a:spcPct val="100000"/>
              </a:lnSpc>
              <a:spcBef>
                <a:spcPts val="25"/>
              </a:spcBef>
            </a:pPr>
            <a:endParaRPr sz="1950">
              <a:latin typeface="Times New Roman"/>
              <a:cs typeface="Times New Roman"/>
            </a:endParaRPr>
          </a:p>
          <a:p>
            <a:pPr marL="2540" algn="ctr">
              <a:lnSpc>
                <a:spcPct val="100000"/>
              </a:lnSpc>
            </a:pPr>
            <a:r>
              <a:rPr sz="2000" b="1" spc="5">
                <a:latin typeface="Arial"/>
                <a:cs typeface="Arial"/>
              </a:rPr>
              <a:t>Knowledge</a:t>
            </a:r>
            <a:endParaRPr sz="2000">
              <a:latin typeface="Arial"/>
              <a:cs typeface="Arial"/>
            </a:endParaRPr>
          </a:p>
          <a:p>
            <a:pPr marL="2540" algn="ctr">
              <a:lnSpc>
                <a:spcPct val="100000"/>
              </a:lnSpc>
            </a:pPr>
            <a:r>
              <a:rPr sz="2000" b="1">
                <a:latin typeface="Arial"/>
                <a:cs typeface="Arial"/>
              </a:rPr>
              <a:t>base</a:t>
            </a:r>
            <a:endParaRPr sz="2000">
              <a:latin typeface="Arial"/>
              <a:cs typeface="Arial"/>
            </a:endParaRPr>
          </a:p>
        </p:txBody>
      </p:sp>
      <p:sp>
        <p:nvSpPr>
          <p:cNvPr id="7" name="object 7"/>
          <p:cNvSpPr/>
          <p:nvPr/>
        </p:nvSpPr>
        <p:spPr>
          <a:xfrm>
            <a:off x="2192273" y="1943861"/>
            <a:ext cx="1600200" cy="76200"/>
          </a:xfrm>
          <a:custGeom>
            <a:avLst/>
            <a:gdLst/>
            <a:ahLst/>
            <a:cxnLst/>
            <a:rect l="l" t="t" r="r" b="b"/>
            <a:pathLst>
              <a:path w="1600200" h="76200">
                <a:moveTo>
                  <a:pt x="1524000" y="0"/>
                </a:moveTo>
                <a:lnTo>
                  <a:pt x="1524000" y="76200"/>
                </a:lnTo>
                <a:lnTo>
                  <a:pt x="1580388" y="48005"/>
                </a:lnTo>
                <a:lnTo>
                  <a:pt x="1536700" y="48005"/>
                </a:lnTo>
                <a:lnTo>
                  <a:pt x="1536700" y="28193"/>
                </a:lnTo>
                <a:lnTo>
                  <a:pt x="1580387" y="28193"/>
                </a:lnTo>
                <a:lnTo>
                  <a:pt x="1524000" y="0"/>
                </a:lnTo>
                <a:close/>
              </a:path>
              <a:path w="1600200" h="76200">
                <a:moveTo>
                  <a:pt x="1524000" y="28193"/>
                </a:moveTo>
                <a:lnTo>
                  <a:pt x="0" y="28193"/>
                </a:lnTo>
                <a:lnTo>
                  <a:pt x="0" y="48005"/>
                </a:lnTo>
                <a:lnTo>
                  <a:pt x="1524000" y="48005"/>
                </a:lnTo>
                <a:lnTo>
                  <a:pt x="1524000" y="28193"/>
                </a:lnTo>
                <a:close/>
              </a:path>
              <a:path w="1600200" h="76200">
                <a:moveTo>
                  <a:pt x="1580387" y="28193"/>
                </a:moveTo>
                <a:lnTo>
                  <a:pt x="1536700" y="28193"/>
                </a:lnTo>
                <a:lnTo>
                  <a:pt x="1536700" y="48005"/>
                </a:lnTo>
                <a:lnTo>
                  <a:pt x="1580388" y="48005"/>
                </a:lnTo>
                <a:lnTo>
                  <a:pt x="1600200" y="38100"/>
                </a:lnTo>
                <a:lnTo>
                  <a:pt x="1580387" y="28193"/>
                </a:lnTo>
                <a:close/>
              </a:path>
            </a:pathLst>
          </a:custGeom>
          <a:solidFill>
            <a:srgbClr val="000000"/>
          </a:solidFill>
        </p:spPr>
        <p:txBody>
          <a:bodyPr wrap="square" lIns="0" tIns="0" rIns="0" bIns="0" rtlCol="0"/>
          <a:lstStyle/>
          <a:p>
            <a:endParaRPr/>
          </a:p>
        </p:txBody>
      </p:sp>
      <p:sp>
        <p:nvSpPr>
          <p:cNvPr id="8" name="object 8"/>
          <p:cNvSpPr/>
          <p:nvPr/>
        </p:nvSpPr>
        <p:spPr>
          <a:xfrm>
            <a:off x="5678423" y="2830067"/>
            <a:ext cx="1395730" cy="76200"/>
          </a:xfrm>
          <a:custGeom>
            <a:avLst/>
            <a:gdLst/>
            <a:ahLst/>
            <a:cxnLst/>
            <a:rect l="l" t="t" r="r" b="b"/>
            <a:pathLst>
              <a:path w="1395729" h="76200">
                <a:moveTo>
                  <a:pt x="76200" y="0"/>
                </a:moveTo>
                <a:lnTo>
                  <a:pt x="0" y="38100"/>
                </a:lnTo>
                <a:lnTo>
                  <a:pt x="76200" y="76200"/>
                </a:lnTo>
                <a:lnTo>
                  <a:pt x="76200" y="44450"/>
                </a:lnTo>
                <a:lnTo>
                  <a:pt x="63500" y="44450"/>
                </a:lnTo>
                <a:lnTo>
                  <a:pt x="63500" y="31750"/>
                </a:lnTo>
                <a:lnTo>
                  <a:pt x="76200" y="31750"/>
                </a:lnTo>
                <a:lnTo>
                  <a:pt x="76200" y="0"/>
                </a:lnTo>
                <a:close/>
              </a:path>
              <a:path w="1395729" h="76200">
                <a:moveTo>
                  <a:pt x="76200" y="31750"/>
                </a:moveTo>
                <a:lnTo>
                  <a:pt x="63500" y="31750"/>
                </a:lnTo>
                <a:lnTo>
                  <a:pt x="63500" y="44450"/>
                </a:lnTo>
                <a:lnTo>
                  <a:pt x="76200" y="44450"/>
                </a:lnTo>
                <a:lnTo>
                  <a:pt x="76200" y="31750"/>
                </a:lnTo>
                <a:close/>
              </a:path>
              <a:path w="1395729" h="76200">
                <a:moveTo>
                  <a:pt x="1395349" y="31750"/>
                </a:moveTo>
                <a:lnTo>
                  <a:pt x="76200" y="31750"/>
                </a:lnTo>
                <a:lnTo>
                  <a:pt x="76200" y="44450"/>
                </a:lnTo>
                <a:lnTo>
                  <a:pt x="1395349" y="44450"/>
                </a:lnTo>
                <a:lnTo>
                  <a:pt x="1395349" y="31750"/>
                </a:lnTo>
                <a:close/>
              </a:path>
            </a:pathLst>
          </a:custGeom>
          <a:solidFill>
            <a:srgbClr val="000000"/>
          </a:solidFill>
        </p:spPr>
        <p:txBody>
          <a:bodyPr wrap="square" lIns="0" tIns="0" rIns="0" bIns="0" rtlCol="0"/>
          <a:lstStyle/>
          <a:p>
            <a:endParaRPr/>
          </a:p>
        </p:txBody>
      </p:sp>
      <p:sp>
        <p:nvSpPr>
          <p:cNvPr id="9" name="object 9"/>
          <p:cNvSpPr/>
          <p:nvPr/>
        </p:nvSpPr>
        <p:spPr>
          <a:xfrm>
            <a:off x="2197607" y="2830067"/>
            <a:ext cx="1576705" cy="76200"/>
          </a:xfrm>
          <a:custGeom>
            <a:avLst/>
            <a:gdLst/>
            <a:ahLst/>
            <a:cxnLst/>
            <a:rect l="l" t="t" r="r" b="b"/>
            <a:pathLst>
              <a:path w="1576704" h="76200">
                <a:moveTo>
                  <a:pt x="76200" y="0"/>
                </a:moveTo>
                <a:lnTo>
                  <a:pt x="0" y="38100"/>
                </a:lnTo>
                <a:lnTo>
                  <a:pt x="76200" y="76200"/>
                </a:lnTo>
                <a:lnTo>
                  <a:pt x="76200" y="44450"/>
                </a:lnTo>
                <a:lnTo>
                  <a:pt x="63500" y="44450"/>
                </a:lnTo>
                <a:lnTo>
                  <a:pt x="63500" y="31750"/>
                </a:lnTo>
                <a:lnTo>
                  <a:pt x="76200" y="31750"/>
                </a:lnTo>
                <a:lnTo>
                  <a:pt x="76200" y="0"/>
                </a:lnTo>
                <a:close/>
              </a:path>
              <a:path w="1576704" h="76200">
                <a:moveTo>
                  <a:pt x="76200" y="31750"/>
                </a:moveTo>
                <a:lnTo>
                  <a:pt x="63500" y="31750"/>
                </a:lnTo>
                <a:lnTo>
                  <a:pt x="63500" y="44450"/>
                </a:lnTo>
                <a:lnTo>
                  <a:pt x="76200" y="44450"/>
                </a:lnTo>
                <a:lnTo>
                  <a:pt x="76200" y="31750"/>
                </a:lnTo>
                <a:close/>
              </a:path>
              <a:path w="1576704" h="76200">
                <a:moveTo>
                  <a:pt x="1576451" y="31750"/>
                </a:moveTo>
                <a:lnTo>
                  <a:pt x="76200" y="31750"/>
                </a:lnTo>
                <a:lnTo>
                  <a:pt x="76200" y="44450"/>
                </a:lnTo>
                <a:lnTo>
                  <a:pt x="1576451" y="44450"/>
                </a:lnTo>
                <a:lnTo>
                  <a:pt x="1576451" y="31750"/>
                </a:lnTo>
                <a:close/>
              </a:path>
            </a:pathLst>
          </a:custGeom>
          <a:solidFill>
            <a:srgbClr val="000000"/>
          </a:solidFill>
        </p:spPr>
        <p:txBody>
          <a:bodyPr wrap="square" lIns="0" tIns="0" rIns="0" bIns="0" rtlCol="0"/>
          <a:lstStyle/>
          <a:p>
            <a:endParaRPr/>
          </a:p>
        </p:txBody>
      </p:sp>
      <p:sp>
        <p:nvSpPr>
          <p:cNvPr id="10" name="object 10"/>
          <p:cNvSpPr/>
          <p:nvPr/>
        </p:nvSpPr>
        <p:spPr>
          <a:xfrm>
            <a:off x="5689091" y="1943100"/>
            <a:ext cx="1387475" cy="76200"/>
          </a:xfrm>
          <a:custGeom>
            <a:avLst/>
            <a:gdLst/>
            <a:ahLst/>
            <a:cxnLst/>
            <a:rect l="l" t="t" r="r" b="b"/>
            <a:pathLst>
              <a:path w="1387475" h="76200">
                <a:moveTo>
                  <a:pt x="1311275" y="0"/>
                </a:moveTo>
                <a:lnTo>
                  <a:pt x="1311275" y="76200"/>
                </a:lnTo>
                <a:lnTo>
                  <a:pt x="1374775" y="44450"/>
                </a:lnTo>
                <a:lnTo>
                  <a:pt x="1323975" y="44450"/>
                </a:lnTo>
                <a:lnTo>
                  <a:pt x="1323975" y="31750"/>
                </a:lnTo>
                <a:lnTo>
                  <a:pt x="1374775" y="31750"/>
                </a:lnTo>
                <a:lnTo>
                  <a:pt x="1311275" y="0"/>
                </a:lnTo>
                <a:close/>
              </a:path>
              <a:path w="1387475" h="76200">
                <a:moveTo>
                  <a:pt x="1311275" y="31750"/>
                </a:moveTo>
                <a:lnTo>
                  <a:pt x="0" y="31750"/>
                </a:lnTo>
                <a:lnTo>
                  <a:pt x="0" y="44450"/>
                </a:lnTo>
                <a:lnTo>
                  <a:pt x="1311275" y="44450"/>
                </a:lnTo>
                <a:lnTo>
                  <a:pt x="1311275" y="31750"/>
                </a:lnTo>
                <a:close/>
              </a:path>
              <a:path w="1387475" h="76200">
                <a:moveTo>
                  <a:pt x="1374775" y="31750"/>
                </a:moveTo>
                <a:lnTo>
                  <a:pt x="1323975" y="31750"/>
                </a:lnTo>
                <a:lnTo>
                  <a:pt x="1323975" y="44450"/>
                </a:lnTo>
                <a:lnTo>
                  <a:pt x="1374775" y="44450"/>
                </a:lnTo>
                <a:lnTo>
                  <a:pt x="1387475" y="38100"/>
                </a:lnTo>
                <a:lnTo>
                  <a:pt x="1374775" y="31750"/>
                </a:lnTo>
                <a:close/>
              </a:path>
            </a:pathLst>
          </a:custGeom>
          <a:solidFill>
            <a:srgbClr val="000000"/>
          </a:solid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011682"/>
            <a:ext cx="5494020" cy="513715"/>
          </a:xfrm>
          <a:prstGeom prst="rect">
            <a:avLst/>
          </a:prstGeom>
        </p:spPr>
        <p:txBody>
          <a:bodyPr vert="horz" wrap="square" lIns="0" tIns="13335" rIns="0" bIns="0" rtlCol="0">
            <a:spAutoFit/>
          </a:bodyPr>
          <a:lstStyle/>
          <a:p>
            <a:pPr marL="12700">
              <a:lnSpc>
                <a:spcPct val="100000"/>
              </a:lnSpc>
              <a:spcBef>
                <a:spcPts val="105"/>
              </a:spcBef>
            </a:pPr>
            <a:r>
              <a:rPr sz="3200" b="1" spc="-5">
                <a:latin typeface="+mn-lt"/>
                <a:cs typeface="Arial"/>
              </a:rPr>
              <a:t>List </a:t>
            </a:r>
            <a:r>
              <a:rPr sz="3200" b="1">
                <a:latin typeface="+mn-lt"/>
                <a:cs typeface="Arial"/>
              </a:rPr>
              <a:t>of Common</a:t>
            </a:r>
            <a:r>
              <a:rPr sz="3200" b="1" spc="-225">
                <a:latin typeface="+mn-lt"/>
                <a:cs typeface="Arial"/>
              </a:rPr>
              <a:t> </a:t>
            </a:r>
            <a:r>
              <a:rPr sz="3200" b="1">
                <a:latin typeface="+mn-lt"/>
                <a:cs typeface="Arial"/>
              </a:rPr>
              <a:t>Algorithms:</a:t>
            </a:r>
            <a:endParaRPr sz="3200">
              <a:latin typeface="+mn-lt"/>
              <a:cs typeface="Arial"/>
            </a:endParaRPr>
          </a:p>
        </p:txBody>
      </p:sp>
      <p:sp>
        <p:nvSpPr>
          <p:cNvPr id="4" name="Date Placeholder 3"/>
          <p:cNvSpPr>
            <a:spLocks noGrp="1"/>
          </p:cNvSpPr>
          <p:nvPr>
            <p:ph type="dt" sz="half" idx="10"/>
          </p:nvPr>
        </p:nvSpPr>
        <p:spPr/>
        <p:txBody>
          <a:bodyPr/>
          <a:lstStyle/>
          <a:p>
            <a:fld id="{A6CF4175-C670-4367-924F-5D0942BF726C}"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69</a:t>
            </a:fld>
            <a:endParaRPr lang="en-IN"/>
          </a:p>
        </p:txBody>
      </p:sp>
      <p:sp>
        <p:nvSpPr>
          <p:cNvPr id="3" name="object 3"/>
          <p:cNvSpPr txBox="1"/>
          <p:nvPr/>
        </p:nvSpPr>
        <p:spPr>
          <a:xfrm>
            <a:off x="528506" y="2057400"/>
            <a:ext cx="5457825" cy="2587625"/>
          </a:xfrm>
          <a:prstGeom prst="rect">
            <a:avLst/>
          </a:prstGeom>
        </p:spPr>
        <p:txBody>
          <a:bodyPr vert="horz" wrap="square" lIns="0" tIns="98425" rIns="0" bIns="0" rtlCol="0">
            <a:spAutoFit/>
          </a:bodyPr>
          <a:lstStyle/>
          <a:p>
            <a:pPr marL="355600" indent="-342900">
              <a:lnSpc>
                <a:spcPct val="100000"/>
              </a:lnSpc>
              <a:spcBef>
                <a:spcPts val="775"/>
              </a:spcBef>
              <a:buChar char="•"/>
              <a:tabLst>
                <a:tab pos="354965" algn="l"/>
                <a:tab pos="355600" algn="l"/>
              </a:tabLst>
            </a:pPr>
            <a:r>
              <a:rPr sz="2800" spc="-5">
                <a:cs typeface="Arial"/>
              </a:rPr>
              <a:t>Naive</a:t>
            </a:r>
            <a:r>
              <a:rPr sz="2800">
                <a:cs typeface="Arial"/>
              </a:rPr>
              <a:t> </a:t>
            </a:r>
            <a:r>
              <a:rPr sz="2800" spc="-5">
                <a:cs typeface="Arial"/>
              </a:rPr>
              <a:t>Bayes</a:t>
            </a:r>
            <a:endParaRPr sz="2800">
              <a:cs typeface="Arial"/>
            </a:endParaRPr>
          </a:p>
          <a:p>
            <a:pPr marL="355600" indent="-342900">
              <a:lnSpc>
                <a:spcPct val="100000"/>
              </a:lnSpc>
              <a:spcBef>
                <a:spcPts val="675"/>
              </a:spcBef>
              <a:buChar char="•"/>
              <a:tabLst>
                <a:tab pos="354965" algn="l"/>
                <a:tab pos="355600" algn="l"/>
              </a:tabLst>
            </a:pPr>
            <a:r>
              <a:rPr sz="2800">
                <a:cs typeface="Arial"/>
              </a:rPr>
              <a:t>Decision</a:t>
            </a:r>
            <a:r>
              <a:rPr sz="2800" spc="-45">
                <a:cs typeface="Arial"/>
              </a:rPr>
              <a:t> </a:t>
            </a:r>
            <a:r>
              <a:rPr sz="2800" spc="-25">
                <a:cs typeface="Arial"/>
              </a:rPr>
              <a:t>Trees</a:t>
            </a:r>
            <a:endParaRPr sz="2800">
              <a:cs typeface="Arial"/>
            </a:endParaRPr>
          </a:p>
          <a:p>
            <a:pPr marL="355600" indent="-342900">
              <a:lnSpc>
                <a:spcPct val="100000"/>
              </a:lnSpc>
              <a:spcBef>
                <a:spcPts val="675"/>
              </a:spcBef>
              <a:buChar char="•"/>
              <a:tabLst>
                <a:tab pos="354965" algn="l"/>
                <a:tab pos="355600" algn="l"/>
              </a:tabLst>
            </a:pPr>
            <a:r>
              <a:rPr sz="2800">
                <a:cs typeface="Arial"/>
              </a:rPr>
              <a:t>Linear</a:t>
            </a:r>
            <a:r>
              <a:rPr sz="2800" spc="15">
                <a:cs typeface="Arial"/>
              </a:rPr>
              <a:t> </a:t>
            </a:r>
            <a:r>
              <a:rPr sz="2800">
                <a:cs typeface="Arial"/>
              </a:rPr>
              <a:t>Regression</a:t>
            </a:r>
          </a:p>
          <a:p>
            <a:pPr marL="355600" indent="-342900">
              <a:lnSpc>
                <a:spcPct val="100000"/>
              </a:lnSpc>
              <a:spcBef>
                <a:spcPts val="670"/>
              </a:spcBef>
              <a:buChar char="•"/>
              <a:tabLst>
                <a:tab pos="354965" algn="l"/>
                <a:tab pos="355600" algn="l"/>
              </a:tabLst>
            </a:pPr>
            <a:r>
              <a:rPr sz="2800">
                <a:cs typeface="Arial"/>
              </a:rPr>
              <a:t>Support </a:t>
            </a:r>
            <a:r>
              <a:rPr sz="2800" spc="-25">
                <a:cs typeface="Arial"/>
              </a:rPr>
              <a:t>Vector </a:t>
            </a:r>
            <a:r>
              <a:rPr sz="2800">
                <a:cs typeface="Arial"/>
              </a:rPr>
              <a:t>Machines</a:t>
            </a:r>
            <a:r>
              <a:rPr sz="2800" spc="-5">
                <a:cs typeface="Arial"/>
              </a:rPr>
              <a:t> (SVM)</a:t>
            </a:r>
            <a:endParaRPr sz="2800">
              <a:cs typeface="Arial"/>
            </a:endParaRPr>
          </a:p>
          <a:p>
            <a:pPr marL="355600" indent="-342900">
              <a:lnSpc>
                <a:spcPct val="100000"/>
              </a:lnSpc>
              <a:spcBef>
                <a:spcPts val="675"/>
              </a:spcBef>
              <a:buChar char="•"/>
              <a:tabLst>
                <a:tab pos="354965" algn="l"/>
                <a:tab pos="355600" algn="l"/>
              </a:tabLst>
            </a:pPr>
            <a:r>
              <a:rPr sz="2800">
                <a:cs typeface="Arial"/>
              </a:rPr>
              <a:t>Neural</a:t>
            </a:r>
            <a:r>
              <a:rPr sz="2800" spc="10">
                <a:cs typeface="Arial"/>
              </a:rPr>
              <a:t> </a:t>
            </a:r>
            <a:r>
              <a:rPr sz="2800">
                <a:cs typeface="Arial"/>
              </a:rPr>
              <a:t>Networks</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129690" y="483234"/>
            <a:ext cx="6881495" cy="696595"/>
          </a:xfrm>
          <a:prstGeom prst="rect">
            <a:avLst/>
          </a:prstGeom>
        </p:spPr>
        <p:txBody>
          <a:bodyPr vert="horz" wrap="square" lIns="0" tIns="13335" rIns="0" bIns="0" rtlCol="0">
            <a:spAutoFit/>
          </a:bodyPr>
          <a:lstStyle/>
          <a:p>
            <a:pPr marL="12700">
              <a:lnSpc>
                <a:spcPct val="100000"/>
              </a:lnSpc>
              <a:spcBef>
                <a:spcPts val="105"/>
              </a:spcBef>
            </a:pPr>
            <a:r>
              <a:rPr b="1">
                <a:latin typeface="+mn-lt"/>
              </a:rPr>
              <a:t>Acting humanly: </a:t>
            </a:r>
            <a:r>
              <a:rPr b="1" spc="-30">
                <a:latin typeface="+mn-lt"/>
              </a:rPr>
              <a:t>Turing</a:t>
            </a:r>
            <a:r>
              <a:rPr b="1" spc="-235">
                <a:latin typeface="+mn-lt"/>
              </a:rPr>
              <a:t> </a:t>
            </a:r>
            <a:r>
              <a:rPr b="1" spc="-125">
                <a:latin typeface="+mn-lt"/>
              </a:rPr>
              <a:t>Test</a:t>
            </a:r>
          </a:p>
        </p:txBody>
      </p:sp>
      <p:sp>
        <p:nvSpPr>
          <p:cNvPr id="6" name="Date Placeholder 5"/>
          <p:cNvSpPr>
            <a:spLocks noGrp="1"/>
          </p:cNvSpPr>
          <p:nvPr>
            <p:ph type="dt" sz="half" idx="10"/>
          </p:nvPr>
        </p:nvSpPr>
        <p:spPr/>
        <p:txBody>
          <a:bodyPr/>
          <a:lstStyle/>
          <a:p>
            <a:fld id="{E31CE7E8-ECEB-4E4C-8187-73E2A1501DA9}" type="datetime1">
              <a:rPr lang="en-US" smtClean="0"/>
              <a:t>9/16/2021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IN" smtClean="0"/>
              <a:t>7</a:t>
            </a:fld>
            <a:endParaRPr lang="en-IN"/>
          </a:p>
        </p:txBody>
      </p:sp>
      <p:sp>
        <p:nvSpPr>
          <p:cNvPr id="3" name="object 3"/>
          <p:cNvSpPr txBox="1"/>
          <p:nvPr/>
        </p:nvSpPr>
        <p:spPr>
          <a:xfrm>
            <a:off x="535940" y="1552702"/>
            <a:ext cx="8150860" cy="1703415"/>
          </a:xfrm>
          <a:prstGeom prst="rect">
            <a:avLst/>
          </a:prstGeom>
        </p:spPr>
        <p:txBody>
          <a:bodyPr vert="horz" wrap="square" lIns="0" tIns="85725" rIns="0" bIns="0" rtlCol="0">
            <a:spAutoFit/>
          </a:bodyPr>
          <a:lstStyle/>
          <a:p>
            <a:pPr marL="355600" marR="132080" indent="-342900" algn="just">
              <a:lnSpc>
                <a:spcPct val="80000"/>
              </a:lnSpc>
              <a:spcBef>
                <a:spcPts val="675"/>
              </a:spcBef>
              <a:buChar char="•"/>
              <a:tabLst>
                <a:tab pos="354965" algn="l"/>
                <a:tab pos="355600" algn="l"/>
              </a:tabLst>
            </a:pPr>
            <a:r>
              <a:rPr sz="2400" spc="-15">
                <a:cs typeface="Arial"/>
              </a:rPr>
              <a:t>Turing </a:t>
            </a:r>
            <a:r>
              <a:rPr sz="2400" spc="-5">
                <a:cs typeface="Arial"/>
              </a:rPr>
              <a:t>(1950) developed "Computing machinery and  </a:t>
            </a:r>
            <a:r>
              <a:rPr sz="2400">
                <a:cs typeface="Arial"/>
              </a:rPr>
              <a:t>intelligence":</a:t>
            </a:r>
          </a:p>
          <a:p>
            <a:pPr marL="355600" marR="535940" indent="-342900" algn="just">
              <a:lnSpc>
                <a:spcPts val="2320"/>
              </a:lnSpc>
              <a:spcBef>
                <a:spcPts val="535"/>
              </a:spcBef>
              <a:buChar char="•"/>
              <a:tabLst>
                <a:tab pos="354965" algn="l"/>
                <a:tab pos="355600" algn="l"/>
              </a:tabLst>
            </a:pPr>
            <a:r>
              <a:rPr sz="2400" spc="-5">
                <a:cs typeface="Arial"/>
              </a:rPr>
              <a:t>"Can machines think?" </a:t>
            </a:r>
            <a:r>
              <a:rPr sz="2400">
                <a:cs typeface="Wingdings"/>
              </a:rPr>
              <a:t></a:t>
            </a:r>
            <a:r>
              <a:rPr sz="2400">
                <a:cs typeface="Times New Roman"/>
              </a:rPr>
              <a:t> </a:t>
            </a:r>
            <a:r>
              <a:rPr sz="2400" spc="-5">
                <a:cs typeface="Arial"/>
              </a:rPr>
              <a:t>"Can machines behave  intelligently?"</a:t>
            </a:r>
            <a:endParaRPr sz="2400">
              <a:cs typeface="Arial"/>
            </a:endParaRPr>
          </a:p>
          <a:p>
            <a:pPr marL="355600" marR="5080" indent="-342900" algn="just">
              <a:lnSpc>
                <a:spcPts val="2300"/>
              </a:lnSpc>
              <a:spcBef>
                <a:spcPts val="570"/>
              </a:spcBef>
              <a:buChar char="•"/>
              <a:tabLst>
                <a:tab pos="354965" algn="l"/>
                <a:tab pos="355600" algn="l"/>
              </a:tabLst>
            </a:pPr>
            <a:r>
              <a:rPr sz="2400">
                <a:cs typeface="Arial"/>
              </a:rPr>
              <a:t>Operational test for </a:t>
            </a:r>
            <a:r>
              <a:rPr sz="2400" spc="-5">
                <a:cs typeface="Arial"/>
              </a:rPr>
              <a:t>intelligent behavior: </a:t>
            </a:r>
            <a:r>
              <a:rPr sz="2400" b="1" spc="-5">
                <a:cs typeface="Arial"/>
              </a:rPr>
              <a:t>the </a:t>
            </a:r>
            <a:r>
              <a:rPr sz="2400" b="1">
                <a:cs typeface="Arial"/>
              </a:rPr>
              <a:t>Imitation  Game</a:t>
            </a:r>
            <a:endParaRPr sz="2400">
              <a:cs typeface="Arial"/>
            </a:endParaRPr>
          </a:p>
        </p:txBody>
      </p:sp>
      <p:sp>
        <p:nvSpPr>
          <p:cNvPr id="4" name="object 4"/>
          <p:cNvSpPr txBox="1"/>
          <p:nvPr/>
        </p:nvSpPr>
        <p:spPr>
          <a:xfrm>
            <a:off x="535940" y="4747640"/>
            <a:ext cx="8303260" cy="1796389"/>
          </a:xfrm>
          <a:prstGeom prst="rect">
            <a:avLst/>
          </a:prstGeom>
        </p:spPr>
        <p:txBody>
          <a:bodyPr vert="horz" wrap="square" lIns="0" tIns="73660" rIns="0" bIns="0" rtlCol="0">
            <a:spAutoFit/>
          </a:bodyPr>
          <a:lstStyle/>
          <a:p>
            <a:pPr marL="12700" marR="5080" indent="69850" algn="just">
              <a:lnSpc>
                <a:spcPct val="80100"/>
              </a:lnSpc>
              <a:spcBef>
                <a:spcPts val="580"/>
              </a:spcBef>
            </a:pPr>
            <a:r>
              <a:rPr sz="2000" b="1">
                <a:cs typeface="Arial"/>
              </a:rPr>
              <a:t>A computer passes the test if a human </a:t>
            </a:r>
            <a:r>
              <a:rPr sz="2000" b="1" spc="-10">
                <a:cs typeface="Arial"/>
              </a:rPr>
              <a:t>interrogator, </a:t>
            </a:r>
            <a:r>
              <a:rPr sz="2000" b="1">
                <a:cs typeface="Arial"/>
              </a:rPr>
              <a:t>after posing  some written questions, cannot tell whether the written</a:t>
            </a:r>
            <a:r>
              <a:rPr sz="2000" b="1" spc="-240">
                <a:cs typeface="Arial"/>
              </a:rPr>
              <a:t> </a:t>
            </a:r>
            <a:r>
              <a:rPr sz="2000" b="1">
                <a:cs typeface="Arial"/>
              </a:rPr>
              <a:t>responses  come from a person or from a</a:t>
            </a:r>
            <a:r>
              <a:rPr sz="2000" b="1" spc="-120">
                <a:cs typeface="Arial"/>
              </a:rPr>
              <a:t> </a:t>
            </a:r>
            <a:r>
              <a:rPr sz="2000" b="1">
                <a:cs typeface="Arial"/>
              </a:rPr>
              <a:t>machine.</a:t>
            </a:r>
            <a:endParaRPr sz="2000">
              <a:cs typeface="Arial"/>
            </a:endParaRPr>
          </a:p>
          <a:p>
            <a:pPr algn="just">
              <a:lnSpc>
                <a:spcPct val="100000"/>
              </a:lnSpc>
              <a:spcBef>
                <a:spcPts val="40"/>
              </a:spcBef>
            </a:pPr>
            <a:endParaRPr sz="2550">
              <a:cs typeface="Times New Roman"/>
            </a:endParaRPr>
          </a:p>
          <a:p>
            <a:pPr marL="355600" marR="1177290" indent="-342900" algn="just">
              <a:lnSpc>
                <a:spcPct val="80000"/>
              </a:lnSpc>
              <a:buChar char="•"/>
              <a:tabLst>
                <a:tab pos="354965" algn="l"/>
                <a:tab pos="355600" algn="l"/>
              </a:tabLst>
            </a:pPr>
            <a:r>
              <a:rPr sz="2400" spc="-5">
                <a:cs typeface="Arial"/>
              </a:rPr>
              <a:t>Suggested </a:t>
            </a:r>
            <a:r>
              <a:rPr sz="2400">
                <a:cs typeface="Arial"/>
              </a:rPr>
              <a:t>major components of AI:</a:t>
            </a:r>
            <a:r>
              <a:rPr sz="2400" spc="-105">
                <a:cs typeface="Arial"/>
              </a:rPr>
              <a:t> </a:t>
            </a:r>
            <a:r>
              <a:rPr sz="2400" spc="-5">
                <a:cs typeface="Arial"/>
              </a:rPr>
              <a:t>knowledge,  reasoning, language </a:t>
            </a:r>
            <a:r>
              <a:rPr sz="2400">
                <a:cs typeface="Arial"/>
              </a:rPr>
              <a:t>understanding,</a:t>
            </a:r>
            <a:r>
              <a:rPr sz="2400" spc="114">
                <a:cs typeface="Arial"/>
              </a:rPr>
              <a:t> </a:t>
            </a:r>
            <a:r>
              <a:rPr sz="2400" spc="-5">
                <a:cs typeface="Arial"/>
              </a:rPr>
              <a:t>learning</a:t>
            </a:r>
            <a:endParaRPr sz="2400">
              <a:cs typeface="Arial"/>
            </a:endParaRPr>
          </a:p>
        </p:txBody>
      </p:sp>
      <p:sp>
        <p:nvSpPr>
          <p:cNvPr id="5" name="object 5"/>
          <p:cNvSpPr/>
          <p:nvPr/>
        </p:nvSpPr>
        <p:spPr>
          <a:xfrm>
            <a:off x="2390556" y="3370029"/>
            <a:ext cx="3877792" cy="1333097"/>
          </a:xfrm>
          <a:prstGeom prst="rect">
            <a:avLst/>
          </a:prstGeom>
          <a:blipFill>
            <a:blip r:embed="rId3" cstate="print"/>
            <a:stretch>
              <a:fillRect/>
            </a:stretch>
          </a:blip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985240" y="147955"/>
            <a:ext cx="7173518" cy="1397177"/>
          </a:xfrm>
          <a:prstGeom prst="rect">
            <a:avLst/>
          </a:prstGeom>
        </p:spPr>
        <p:txBody>
          <a:bodyPr vert="horz" wrap="square" lIns="0" tIns="37465" rIns="0" bIns="0" rtlCol="0">
            <a:spAutoFit/>
          </a:bodyPr>
          <a:lstStyle/>
          <a:p>
            <a:pPr marL="1955164" marR="5080" indent="-1230630">
              <a:lnSpc>
                <a:spcPts val="5260"/>
              </a:lnSpc>
              <a:spcBef>
                <a:spcPts val="295"/>
              </a:spcBef>
            </a:pPr>
            <a:r>
              <a:rPr b="1">
                <a:latin typeface="+mn-lt"/>
              </a:rPr>
              <a:t>Example</a:t>
            </a:r>
            <a:r>
              <a:rPr lang="en-US" b="1">
                <a:latin typeface="+mn-lt"/>
              </a:rPr>
              <a:t> 2</a:t>
            </a:r>
            <a:r>
              <a:rPr b="1">
                <a:latin typeface="+mn-lt"/>
              </a:rPr>
              <a:t> for AI</a:t>
            </a:r>
            <a:r>
              <a:rPr b="1" spc="-320">
                <a:latin typeface="+mn-lt"/>
              </a:rPr>
              <a:t> </a:t>
            </a:r>
            <a:r>
              <a:rPr b="1">
                <a:latin typeface="+mn-lt"/>
              </a:rPr>
              <a:t>system:  </a:t>
            </a:r>
            <a:r>
              <a:rPr b="1">
                <a:solidFill>
                  <a:srgbClr val="C00000"/>
                </a:solidFill>
                <a:latin typeface="+mn-lt"/>
              </a:rPr>
              <a:t>Movie</a:t>
            </a:r>
            <a:r>
              <a:rPr b="1" spc="-35">
                <a:solidFill>
                  <a:srgbClr val="C00000"/>
                </a:solidFill>
                <a:latin typeface="+mn-lt"/>
              </a:rPr>
              <a:t> </a:t>
            </a:r>
            <a:r>
              <a:rPr b="1">
                <a:solidFill>
                  <a:srgbClr val="C00000"/>
                </a:solidFill>
                <a:latin typeface="+mn-lt"/>
              </a:rPr>
              <a:t>Rating</a:t>
            </a:r>
          </a:p>
        </p:txBody>
      </p:sp>
      <p:sp>
        <p:nvSpPr>
          <p:cNvPr id="4" name="Date Placeholder 3"/>
          <p:cNvSpPr>
            <a:spLocks noGrp="1"/>
          </p:cNvSpPr>
          <p:nvPr>
            <p:ph type="dt" sz="half" idx="10"/>
          </p:nvPr>
        </p:nvSpPr>
        <p:spPr/>
        <p:txBody>
          <a:bodyPr/>
          <a:lstStyle/>
          <a:p>
            <a:fld id="{51D51A28-6279-404F-A79B-93AE77E52744}"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70</a:t>
            </a:fld>
            <a:endParaRPr lang="en-IN"/>
          </a:p>
        </p:txBody>
      </p:sp>
      <p:sp>
        <p:nvSpPr>
          <p:cNvPr id="3" name="object 3"/>
          <p:cNvSpPr txBox="1"/>
          <p:nvPr/>
        </p:nvSpPr>
        <p:spPr>
          <a:xfrm>
            <a:off x="383540" y="1697177"/>
            <a:ext cx="8379460" cy="3818353"/>
          </a:xfrm>
          <a:prstGeom prst="rect">
            <a:avLst/>
          </a:prstGeom>
        </p:spPr>
        <p:txBody>
          <a:bodyPr vert="horz" wrap="square" lIns="0" tIns="12065" rIns="0" bIns="0" rtlCol="0">
            <a:spAutoFit/>
          </a:bodyPr>
          <a:lstStyle/>
          <a:p>
            <a:pPr marL="12700" marR="5080">
              <a:lnSpc>
                <a:spcPct val="100000"/>
              </a:lnSpc>
              <a:spcBef>
                <a:spcPts val="95"/>
              </a:spcBef>
              <a:tabLst>
                <a:tab pos="4590415" algn="l"/>
              </a:tabLst>
            </a:pPr>
            <a:r>
              <a:rPr sz="2800">
                <a:cs typeface="Times New Roman"/>
              </a:rPr>
              <a:t>Airlift </a:t>
            </a:r>
            <a:r>
              <a:rPr sz="2800" spc="-5">
                <a:cs typeface="Times New Roman"/>
              </a:rPr>
              <a:t>Movie rating</a:t>
            </a:r>
            <a:r>
              <a:rPr sz="2800" spc="20">
                <a:cs typeface="Times New Roman"/>
              </a:rPr>
              <a:t> </a:t>
            </a:r>
            <a:r>
              <a:rPr sz="2800" spc="-5">
                <a:cs typeface="Times New Roman"/>
              </a:rPr>
              <a:t>–</a:t>
            </a:r>
            <a:r>
              <a:rPr sz="2800" spc="10">
                <a:cs typeface="Times New Roman"/>
              </a:rPr>
              <a:t> </a:t>
            </a:r>
            <a:r>
              <a:rPr sz="2800" spc="-5">
                <a:cs typeface="Times New Roman"/>
              </a:rPr>
              <a:t>Reviews	</a:t>
            </a:r>
            <a:r>
              <a:rPr sz="2800">
                <a:cs typeface="Times New Roman"/>
              </a:rPr>
              <a:t>(</a:t>
            </a:r>
            <a:r>
              <a:rPr sz="2800" b="1">
                <a:solidFill>
                  <a:srgbClr val="333399"/>
                </a:solidFill>
                <a:cs typeface="Times New Roman"/>
              </a:rPr>
              <a:t>Movie site</a:t>
            </a:r>
            <a:r>
              <a:rPr sz="2800">
                <a:cs typeface="Times New Roman"/>
              </a:rPr>
              <a:t>,</a:t>
            </a:r>
            <a:r>
              <a:rPr sz="2800" spc="-95">
                <a:cs typeface="Times New Roman"/>
              </a:rPr>
              <a:t> </a:t>
            </a:r>
            <a:r>
              <a:rPr sz="2800" b="1" spc="-5">
                <a:solidFill>
                  <a:srgbClr val="333399"/>
                </a:solidFill>
                <a:cs typeface="Times New Roman"/>
              </a:rPr>
              <a:t>Facebook</a:t>
            </a:r>
            <a:r>
              <a:rPr sz="2800" spc="-5">
                <a:cs typeface="Times New Roman"/>
              </a:rPr>
              <a:t>,  </a:t>
            </a:r>
            <a:r>
              <a:rPr sz="2800" b="1">
                <a:solidFill>
                  <a:srgbClr val="333399"/>
                </a:solidFill>
                <a:cs typeface="Times New Roman"/>
              </a:rPr>
              <a:t>Blog</a:t>
            </a:r>
            <a:r>
              <a:rPr sz="2800">
                <a:cs typeface="Times New Roman"/>
              </a:rPr>
              <a:t>)</a:t>
            </a:r>
          </a:p>
          <a:p>
            <a:pPr marL="100965">
              <a:lnSpc>
                <a:spcPct val="100000"/>
              </a:lnSpc>
            </a:pPr>
            <a:r>
              <a:rPr sz="2800" b="1" spc="-5">
                <a:cs typeface="Times New Roman"/>
              </a:rPr>
              <a:t>Post </a:t>
            </a:r>
            <a:r>
              <a:rPr sz="2800" spc="-5">
                <a:cs typeface="Times New Roman"/>
              </a:rPr>
              <a:t>- How is </a:t>
            </a:r>
            <a:r>
              <a:rPr sz="2800">
                <a:cs typeface="Times New Roman"/>
              </a:rPr>
              <a:t>Airlift</a:t>
            </a:r>
            <a:r>
              <a:rPr sz="2800" spc="-130">
                <a:cs typeface="Times New Roman"/>
              </a:rPr>
              <a:t> </a:t>
            </a:r>
            <a:r>
              <a:rPr sz="2800" spc="-5">
                <a:cs typeface="Times New Roman"/>
              </a:rPr>
              <a:t>Movie?</a:t>
            </a:r>
            <a:endParaRPr sz="2800">
              <a:cs typeface="Times New Roman"/>
            </a:endParaRPr>
          </a:p>
          <a:p>
            <a:pPr marL="100965">
              <a:lnSpc>
                <a:spcPct val="100000"/>
              </a:lnSpc>
              <a:spcBef>
                <a:spcPts val="675"/>
              </a:spcBef>
              <a:tabLst>
                <a:tab pos="1920875" algn="l"/>
              </a:tabLst>
            </a:pPr>
            <a:r>
              <a:rPr sz="2800" b="1" spc="-5">
                <a:cs typeface="Times New Roman"/>
              </a:rPr>
              <a:t>Comments	</a:t>
            </a:r>
            <a:r>
              <a:rPr sz="2800" b="1" spc="-15">
                <a:cs typeface="Times New Roman"/>
              </a:rPr>
              <a:t>from </a:t>
            </a:r>
            <a:r>
              <a:rPr sz="2800" b="1" spc="-5">
                <a:cs typeface="Times New Roman"/>
              </a:rPr>
              <a:t>the people </a:t>
            </a:r>
            <a:r>
              <a:rPr sz="2800" b="1" spc="-15">
                <a:cs typeface="Times New Roman"/>
              </a:rPr>
              <a:t>who </a:t>
            </a:r>
            <a:r>
              <a:rPr sz="2800" b="1" spc="-10">
                <a:cs typeface="Times New Roman"/>
              </a:rPr>
              <a:t>watched </a:t>
            </a:r>
            <a:r>
              <a:rPr sz="2800" b="1" spc="-5">
                <a:cs typeface="Times New Roman"/>
              </a:rPr>
              <a:t>movie</a:t>
            </a:r>
            <a:r>
              <a:rPr sz="2800" b="1" spc="145">
                <a:cs typeface="Times New Roman"/>
              </a:rPr>
              <a:t> </a:t>
            </a:r>
            <a:r>
              <a:rPr sz="2800" b="1" spc="-5">
                <a:cs typeface="Times New Roman"/>
              </a:rPr>
              <a:t>-</a:t>
            </a:r>
            <a:endParaRPr sz="2800">
              <a:cs typeface="Times New Roman"/>
            </a:endParaRPr>
          </a:p>
          <a:p>
            <a:pPr marL="1268730" indent="-189230">
              <a:lnSpc>
                <a:spcPct val="100000"/>
              </a:lnSpc>
              <a:spcBef>
                <a:spcPts val="675"/>
              </a:spcBef>
              <a:buChar char="-"/>
              <a:tabLst>
                <a:tab pos="1268730" algn="l"/>
              </a:tabLst>
            </a:pPr>
            <a:r>
              <a:rPr sz="2800" spc="-5">
                <a:cs typeface="Times New Roman"/>
              </a:rPr>
              <a:t>Airlift Movie is</a:t>
            </a:r>
            <a:r>
              <a:rPr sz="2800" spc="-20">
                <a:cs typeface="Times New Roman"/>
              </a:rPr>
              <a:t> </a:t>
            </a:r>
            <a:r>
              <a:rPr sz="2800" spc="-5">
                <a:cs typeface="Times New Roman"/>
              </a:rPr>
              <a:t>nice.</a:t>
            </a:r>
            <a:endParaRPr sz="2800">
              <a:cs typeface="Times New Roman"/>
            </a:endParaRPr>
          </a:p>
          <a:p>
            <a:pPr marL="1312545" indent="-207645">
              <a:lnSpc>
                <a:spcPct val="100000"/>
              </a:lnSpc>
              <a:spcBef>
                <a:spcPts val="670"/>
              </a:spcBef>
              <a:buChar char="-"/>
              <a:tabLst>
                <a:tab pos="1313180" algn="l"/>
              </a:tabLst>
            </a:pPr>
            <a:r>
              <a:rPr sz="2800" spc="-40">
                <a:cs typeface="Times New Roman"/>
              </a:rPr>
              <a:t>It’s</a:t>
            </a:r>
            <a:r>
              <a:rPr sz="2800" spc="-10">
                <a:cs typeface="Times New Roman"/>
              </a:rPr>
              <a:t> </a:t>
            </a:r>
            <a:r>
              <a:rPr sz="2800">
                <a:cs typeface="Times New Roman"/>
              </a:rPr>
              <a:t>boring.</a:t>
            </a:r>
          </a:p>
          <a:p>
            <a:pPr marL="1299210" indent="-193675">
              <a:lnSpc>
                <a:spcPct val="100000"/>
              </a:lnSpc>
              <a:spcBef>
                <a:spcPts val="675"/>
              </a:spcBef>
              <a:buChar char="-"/>
              <a:tabLst>
                <a:tab pos="1299210" algn="l"/>
              </a:tabLst>
            </a:pPr>
            <a:r>
              <a:rPr sz="2800" spc="-35">
                <a:cs typeface="Times New Roman"/>
              </a:rPr>
              <a:t>Yesterday </a:t>
            </a:r>
            <a:r>
              <a:rPr sz="2800" spc="-5">
                <a:cs typeface="Times New Roman"/>
              </a:rPr>
              <a:t>I went to </a:t>
            </a:r>
            <a:r>
              <a:rPr sz="2800">
                <a:cs typeface="Times New Roman"/>
              </a:rPr>
              <a:t>the </a:t>
            </a:r>
            <a:r>
              <a:rPr sz="2800" spc="-5">
                <a:cs typeface="Times New Roman"/>
              </a:rPr>
              <a:t>movie. I enjoyed</a:t>
            </a:r>
            <a:r>
              <a:rPr sz="2800" spc="20">
                <a:cs typeface="Times New Roman"/>
              </a:rPr>
              <a:t> </a:t>
            </a:r>
            <a:r>
              <a:rPr sz="2800" spc="-5">
                <a:cs typeface="Times New Roman"/>
              </a:rPr>
              <a:t>it.</a:t>
            </a:r>
            <a:endParaRPr sz="2800">
              <a:cs typeface="Times New Roman"/>
            </a:endParaRPr>
          </a:p>
          <a:p>
            <a:pPr marL="1312545" indent="-207645">
              <a:lnSpc>
                <a:spcPct val="100000"/>
              </a:lnSpc>
              <a:buChar char="-"/>
              <a:tabLst>
                <a:tab pos="1313180" algn="l"/>
              </a:tabLst>
            </a:pPr>
            <a:r>
              <a:rPr sz="2800" spc="-5">
                <a:cs typeface="Times New Roman"/>
              </a:rPr>
              <a:t>Superb.</a:t>
            </a:r>
            <a:endParaRPr sz="2800">
              <a:cs typeface="Times New Roman"/>
            </a:endParaRPr>
          </a:p>
        </p:txBody>
      </p:sp>
    </p:spTree>
  </p:cSld>
  <p:clrMapOvr>
    <a:overrideClrMapping bg1="lt1" tx1="dk1" bg2="lt2" tx2="dk2" accent1="accent1" accent2="accent2" accent3="accent3" accent4="accent4" accent5="accent5" accent6="accent6" hlink="hlink" folHlink="folHlink"/>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txBox="1"/>
          <p:nvPr/>
        </p:nvSpPr>
        <p:spPr>
          <a:xfrm>
            <a:off x="78739" y="3912489"/>
            <a:ext cx="8585835" cy="2508379"/>
          </a:xfrm>
          <a:prstGeom prst="rect">
            <a:avLst/>
          </a:prstGeom>
        </p:spPr>
        <p:txBody>
          <a:bodyPr vert="horz" wrap="square" lIns="0" tIns="12700" rIns="0" bIns="0" rtlCol="0">
            <a:spAutoFit/>
          </a:bodyPr>
          <a:lstStyle/>
          <a:p>
            <a:pPr marL="12700">
              <a:lnSpc>
                <a:spcPct val="100000"/>
              </a:lnSpc>
              <a:spcBef>
                <a:spcPts val="100"/>
              </a:spcBef>
            </a:pPr>
            <a:r>
              <a:rPr sz="2000" b="1">
                <a:cs typeface="Arial"/>
              </a:rPr>
              <a:t>Input-output: </a:t>
            </a:r>
            <a:r>
              <a:rPr sz="2000">
                <a:cs typeface="Arial"/>
              </a:rPr>
              <a:t>Facebook, </a:t>
            </a:r>
            <a:r>
              <a:rPr sz="2000" spc="-5">
                <a:cs typeface="Arial"/>
              </a:rPr>
              <a:t>twitter </a:t>
            </a:r>
            <a:r>
              <a:rPr sz="2000">
                <a:cs typeface="Arial"/>
              </a:rPr>
              <a:t>and </a:t>
            </a:r>
            <a:r>
              <a:rPr sz="2000" spc="-5">
                <a:cs typeface="Arial"/>
              </a:rPr>
              <a:t>movie </a:t>
            </a:r>
            <a:r>
              <a:rPr sz="2000">
                <a:cs typeface="Arial"/>
              </a:rPr>
              <a:t>site comments about the</a:t>
            </a:r>
            <a:r>
              <a:rPr sz="2000" spc="-165">
                <a:cs typeface="Arial"/>
              </a:rPr>
              <a:t> </a:t>
            </a:r>
            <a:r>
              <a:rPr sz="2000">
                <a:cs typeface="Arial"/>
              </a:rPr>
              <a:t>movie.</a:t>
            </a:r>
          </a:p>
          <a:p>
            <a:pPr>
              <a:lnSpc>
                <a:spcPct val="100000"/>
              </a:lnSpc>
              <a:spcBef>
                <a:spcPts val="25"/>
              </a:spcBef>
            </a:pPr>
            <a:endParaRPr sz="2900">
              <a:cs typeface="Times New Roman"/>
            </a:endParaRPr>
          </a:p>
          <a:p>
            <a:pPr marL="12700">
              <a:lnSpc>
                <a:spcPct val="100000"/>
              </a:lnSpc>
              <a:spcBef>
                <a:spcPts val="5"/>
              </a:spcBef>
            </a:pPr>
            <a:r>
              <a:rPr sz="2000" b="1">
                <a:cs typeface="Arial"/>
              </a:rPr>
              <a:t>Knowledge base: </a:t>
            </a:r>
            <a:r>
              <a:rPr sz="2000">
                <a:cs typeface="Arial"/>
              </a:rPr>
              <a:t>Contains the </a:t>
            </a:r>
            <a:r>
              <a:rPr sz="2000" b="1" spc="-5">
                <a:solidFill>
                  <a:srgbClr val="006FC0"/>
                </a:solidFill>
                <a:cs typeface="Arial"/>
              </a:rPr>
              <a:t>positive</a:t>
            </a:r>
            <a:r>
              <a:rPr sz="2000" spc="-5">
                <a:cs typeface="Arial"/>
              </a:rPr>
              <a:t>, </a:t>
            </a:r>
            <a:r>
              <a:rPr sz="2000" b="1" spc="-5">
                <a:solidFill>
                  <a:srgbClr val="006FC0"/>
                </a:solidFill>
                <a:cs typeface="Arial"/>
              </a:rPr>
              <a:t>negative </a:t>
            </a:r>
            <a:r>
              <a:rPr sz="2000">
                <a:cs typeface="Arial"/>
              </a:rPr>
              <a:t>and </a:t>
            </a:r>
            <a:r>
              <a:rPr sz="2000" b="1">
                <a:solidFill>
                  <a:srgbClr val="006FC0"/>
                </a:solidFill>
                <a:cs typeface="Arial"/>
              </a:rPr>
              <a:t>neutral</a:t>
            </a:r>
            <a:r>
              <a:rPr sz="2000" b="1" spc="-95">
                <a:solidFill>
                  <a:srgbClr val="006FC0"/>
                </a:solidFill>
                <a:cs typeface="Arial"/>
              </a:rPr>
              <a:t> </a:t>
            </a:r>
            <a:r>
              <a:rPr sz="2000">
                <a:cs typeface="Arial"/>
              </a:rPr>
              <a:t>keywords</a:t>
            </a:r>
          </a:p>
          <a:p>
            <a:pPr marL="12700">
              <a:lnSpc>
                <a:spcPct val="100000"/>
              </a:lnSpc>
            </a:pPr>
            <a:r>
              <a:rPr sz="2000">
                <a:cs typeface="Arial"/>
              </a:rPr>
              <a:t>(Dictionary).</a:t>
            </a:r>
          </a:p>
          <a:p>
            <a:pPr>
              <a:lnSpc>
                <a:spcPct val="100000"/>
              </a:lnSpc>
              <a:spcBef>
                <a:spcPts val="25"/>
              </a:spcBef>
            </a:pPr>
            <a:endParaRPr sz="2900">
              <a:cs typeface="Times New Roman"/>
            </a:endParaRPr>
          </a:p>
          <a:p>
            <a:pPr marL="12700">
              <a:lnSpc>
                <a:spcPct val="100000"/>
              </a:lnSpc>
            </a:pPr>
            <a:r>
              <a:rPr sz="2000" b="1">
                <a:cs typeface="Arial"/>
              </a:rPr>
              <a:t>Inference-control Unit: </a:t>
            </a:r>
            <a:r>
              <a:rPr sz="2000">
                <a:cs typeface="Arial"/>
              </a:rPr>
              <a:t>AI Algorithm Implementation –</a:t>
            </a:r>
            <a:r>
              <a:rPr sz="2000" spc="-275">
                <a:cs typeface="Arial"/>
              </a:rPr>
              <a:t> </a:t>
            </a:r>
            <a:r>
              <a:rPr sz="2000">
                <a:cs typeface="Arial"/>
              </a:rPr>
              <a:t>Programs</a:t>
            </a:r>
          </a:p>
          <a:p>
            <a:pPr marL="12700">
              <a:lnSpc>
                <a:spcPct val="100000"/>
              </a:lnSpc>
              <a:spcBef>
                <a:spcPts val="480"/>
              </a:spcBef>
            </a:pPr>
            <a:r>
              <a:rPr sz="2000">
                <a:cs typeface="Arial"/>
              </a:rPr>
              <a:t>Example: NLP Algorithms, </a:t>
            </a:r>
            <a:r>
              <a:rPr sz="2000" spc="-5">
                <a:cs typeface="Arial"/>
              </a:rPr>
              <a:t>Naïve </a:t>
            </a:r>
            <a:r>
              <a:rPr sz="2000">
                <a:cs typeface="Arial"/>
              </a:rPr>
              <a:t>Bayes Algorithm, Support </a:t>
            </a:r>
            <a:r>
              <a:rPr sz="2000" spc="-20">
                <a:cs typeface="Arial"/>
              </a:rPr>
              <a:t>Vector</a:t>
            </a:r>
            <a:r>
              <a:rPr sz="2000" spc="-400">
                <a:cs typeface="Arial"/>
              </a:rPr>
              <a:t> </a:t>
            </a:r>
            <a:r>
              <a:rPr sz="2000">
                <a:cs typeface="Arial"/>
              </a:rPr>
              <a:t>Machines</a:t>
            </a:r>
          </a:p>
        </p:txBody>
      </p:sp>
      <p:sp>
        <p:nvSpPr>
          <p:cNvPr id="4" name="object 4"/>
          <p:cNvSpPr txBox="1"/>
          <p:nvPr/>
        </p:nvSpPr>
        <p:spPr>
          <a:xfrm>
            <a:off x="152400" y="1674876"/>
            <a:ext cx="2057400" cy="1752600"/>
          </a:xfrm>
          <a:prstGeom prst="rect">
            <a:avLst/>
          </a:prstGeom>
          <a:solidFill>
            <a:srgbClr val="BADFE2"/>
          </a:solidFill>
          <a:ln w="12191">
            <a:solidFill>
              <a:srgbClr val="88A3A7"/>
            </a:solidFill>
          </a:ln>
        </p:spPr>
        <p:txBody>
          <a:bodyPr vert="horz" wrap="square" lIns="0" tIns="0" rIns="0" bIns="0" rtlCol="0">
            <a:spAutoFit/>
          </a:bodyPr>
          <a:lstStyle/>
          <a:p>
            <a:pPr>
              <a:lnSpc>
                <a:spcPct val="100000"/>
              </a:lnSpc>
            </a:pPr>
            <a:endParaRPr sz="2200">
              <a:latin typeface="Times New Roman"/>
              <a:cs typeface="Times New Roman"/>
            </a:endParaRPr>
          </a:p>
          <a:p>
            <a:pPr algn="ctr">
              <a:lnSpc>
                <a:spcPct val="100000"/>
              </a:lnSpc>
              <a:spcBef>
                <a:spcPts val="1914"/>
              </a:spcBef>
            </a:pPr>
            <a:r>
              <a:rPr sz="2000" b="1">
                <a:latin typeface="Arial"/>
                <a:cs typeface="Arial"/>
              </a:rPr>
              <a:t>Input –</a:t>
            </a:r>
            <a:r>
              <a:rPr sz="2000" b="1" spc="-55">
                <a:latin typeface="Arial"/>
                <a:cs typeface="Arial"/>
              </a:rPr>
              <a:t> </a:t>
            </a:r>
            <a:r>
              <a:rPr sz="2000" b="1">
                <a:latin typeface="Arial"/>
                <a:cs typeface="Arial"/>
              </a:rPr>
              <a:t>Output</a:t>
            </a:r>
            <a:endParaRPr sz="2000">
              <a:latin typeface="Arial"/>
              <a:cs typeface="Arial"/>
            </a:endParaRPr>
          </a:p>
          <a:p>
            <a:pPr algn="ctr">
              <a:lnSpc>
                <a:spcPct val="100000"/>
              </a:lnSpc>
              <a:spcBef>
                <a:spcPts val="5"/>
              </a:spcBef>
            </a:pPr>
            <a:r>
              <a:rPr sz="2000" b="1">
                <a:latin typeface="Arial"/>
                <a:cs typeface="Arial"/>
              </a:rPr>
              <a:t>Unit</a:t>
            </a:r>
            <a:endParaRPr sz="2000">
              <a:latin typeface="Arial"/>
              <a:cs typeface="Arial"/>
            </a:endParaRPr>
          </a:p>
        </p:txBody>
      </p:sp>
      <p:sp>
        <p:nvSpPr>
          <p:cNvPr id="5" name="object 5"/>
          <p:cNvSpPr txBox="1"/>
          <p:nvPr/>
        </p:nvSpPr>
        <p:spPr>
          <a:xfrm>
            <a:off x="3773423" y="1662683"/>
            <a:ext cx="1905000" cy="1828800"/>
          </a:xfrm>
          <a:prstGeom prst="rect">
            <a:avLst/>
          </a:prstGeom>
          <a:solidFill>
            <a:srgbClr val="BADFE2"/>
          </a:solidFill>
          <a:ln w="12192">
            <a:solidFill>
              <a:srgbClr val="88A3A7"/>
            </a:solidFill>
          </a:ln>
        </p:spPr>
        <p:txBody>
          <a:bodyPr vert="horz" wrap="square" lIns="0" tIns="0" rIns="0" bIns="0" rtlCol="0">
            <a:spAutoFit/>
          </a:bodyPr>
          <a:lstStyle/>
          <a:p>
            <a:pPr>
              <a:lnSpc>
                <a:spcPct val="100000"/>
              </a:lnSpc>
            </a:pPr>
            <a:endParaRPr sz="2200">
              <a:latin typeface="Times New Roman"/>
              <a:cs typeface="Times New Roman"/>
            </a:endParaRPr>
          </a:p>
          <a:p>
            <a:pPr>
              <a:lnSpc>
                <a:spcPct val="100000"/>
              </a:lnSpc>
              <a:spcBef>
                <a:spcPts val="25"/>
              </a:spcBef>
            </a:pPr>
            <a:endParaRPr sz="1900">
              <a:latin typeface="Times New Roman"/>
              <a:cs typeface="Times New Roman"/>
            </a:endParaRPr>
          </a:p>
          <a:p>
            <a:pPr marL="240029" marR="232410" indent="103505">
              <a:lnSpc>
                <a:spcPct val="100000"/>
              </a:lnSpc>
              <a:spcBef>
                <a:spcPts val="5"/>
              </a:spcBef>
            </a:pPr>
            <a:r>
              <a:rPr sz="2000" b="1">
                <a:latin typeface="Arial"/>
                <a:cs typeface="Arial"/>
              </a:rPr>
              <a:t>Inference-  control</a:t>
            </a:r>
            <a:r>
              <a:rPr sz="2000" b="1" spc="-110">
                <a:latin typeface="Arial"/>
                <a:cs typeface="Arial"/>
              </a:rPr>
              <a:t> </a:t>
            </a:r>
            <a:r>
              <a:rPr sz="2000" b="1">
                <a:latin typeface="Arial"/>
                <a:cs typeface="Arial"/>
              </a:rPr>
              <a:t>Unit</a:t>
            </a:r>
            <a:endParaRPr sz="2000">
              <a:latin typeface="Arial"/>
              <a:cs typeface="Arial"/>
            </a:endParaRPr>
          </a:p>
        </p:txBody>
      </p:sp>
      <p:sp>
        <p:nvSpPr>
          <p:cNvPr id="6" name="object 6"/>
          <p:cNvSpPr txBox="1"/>
          <p:nvPr/>
        </p:nvSpPr>
        <p:spPr>
          <a:xfrm>
            <a:off x="7077456" y="1662683"/>
            <a:ext cx="1888489" cy="1842770"/>
          </a:xfrm>
          <a:prstGeom prst="rect">
            <a:avLst/>
          </a:prstGeom>
          <a:solidFill>
            <a:srgbClr val="BADFE2"/>
          </a:solidFill>
          <a:ln w="12192">
            <a:solidFill>
              <a:srgbClr val="88A3A7"/>
            </a:solidFill>
          </a:ln>
        </p:spPr>
        <p:txBody>
          <a:bodyPr vert="horz" wrap="square" lIns="0" tIns="0" rIns="0" bIns="0" rtlCol="0">
            <a:spAutoFit/>
          </a:bodyPr>
          <a:lstStyle/>
          <a:p>
            <a:pPr>
              <a:lnSpc>
                <a:spcPct val="100000"/>
              </a:lnSpc>
            </a:pPr>
            <a:endParaRPr sz="2200">
              <a:latin typeface="Times New Roman"/>
              <a:cs typeface="Times New Roman"/>
            </a:endParaRPr>
          </a:p>
          <a:p>
            <a:pPr>
              <a:lnSpc>
                <a:spcPct val="100000"/>
              </a:lnSpc>
              <a:spcBef>
                <a:spcPts val="25"/>
              </a:spcBef>
            </a:pPr>
            <a:endParaRPr sz="1950">
              <a:latin typeface="Times New Roman"/>
              <a:cs typeface="Times New Roman"/>
            </a:endParaRPr>
          </a:p>
          <a:p>
            <a:pPr marL="2540" algn="ctr">
              <a:lnSpc>
                <a:spcPct val="100000"/>
              </a:lnSpc>
            </a:pPr>
            <a:r>
              <a:rPr sz="2000" b="1" spc="5">
                <a:latin typeface="Arial"/>
                <a:cs typeface="Arial"/>
              </a:rPr>
              <a:t>Knowledge</a:t>
            </a:r>
            <a:endParaRPr sz="2000">
              <a:latin typeface="Arial"/>
              <a:cs typeface="Arial"/>
            </a:endParaRPr>
          </a:p>
          <a:p>
            <a:pPr marL="2540" algn="ctr">
              <a:lnSpc>
                <a:spcPct val="100000"/>
              </a:lnSpc>
            </a:pPr>
            <a:r>
              <a:rPr sz="2000" b="1">
                <a:latin typeface="Arial"/>
                <a:cs typeface="Arial"/>
              </a:rPr>
              <a:t>base</a:t>
            </a:r>
            <a:endParaRPr sz="2000">
              <a:latin typeface="Arial"/>
              <a:cs typeface="Arial"/>
            </a:endParaRPr>
          </a:p>
        </p:txBody>
      </p:sp>
      <p:sp>
        <p:nvSpPr>
          <p:cNvPr id="7" name="object 7"/>
          <p:cNvSpPr/>
          <p:nvPr/>
        </p:nvSpPr>
        <p:spPr>
          <a:xfrm>
            <a:off x="2192273" y="1943861"/>
            <a:ext cx="1600200" cy="76200"/>
          </a:xfrm>
          <a:custGeom>
            <a:avLst/>
            <a:gdLst/>
            <a:ahLst/>
            <a:cxnLst/>
            <a:rect l="l" t="t" r="r" b="b"/>
            <a:pathLst>
              <a:path w="1600200" h="76200">
                <a:moveTo>
                  <a:pt x="1524000" y="0"/>
                </a:moveTo>
                <a:lnTo>
                  <a:pt x="1524000" y="76200"/>
                </a:lnTo>
                <a:lnTo>
                  <a:pt x="1580388" y="48005"/>
                </a:lnTo>
                <a:lnTo>
                  <a:pt x="1536700" y="48005"/>
                </a:lnTo>
                <a:lnTo>
                  <a:pt x="1536700" y="28193"/>
                </a:lnTo>
                <a:lnTo>
                  <a:pt x="1580387" y="28193"/>
                </a:lnTo>
                <a:lnTo>
                  <a:pt x="1524000" y="0"/>
                </a:lnTo>
                <a:close/>
              </a:path>
              <a:path w="1600200" h="76200">
                <a:moveTo>
                  <a:pt x="1524000" y="28193"/>
                </a:moveTo>
                <a:lnTo>
                  <a:pt x="0" y="28193"/>
                </a:lnTo>
                <a:lnTo>
                  <a:pt x="0" y="48005"/>
                </a:lnTo>
                <a:lnTo>
                  <a:pt x="1524000" y="48005"/>
                </a:lnTo>
                <a:lnTo>
                  <a:pt x="1524000" y="28193"/>
                </a:lnTo>
                <a:close/>
              </a:path>
              <a:path w="1600200" h="76200">
                <a:moveTo>
                  <a:pt x="1580387" y="28193"/>
                </a:moveTo>
                <a:lnTo>
                  <a:pt x="1536700" y="28193"/>
                </a:lnTo>
                <a:lnTo>
                  <a:pt x="1536700" y="48005"/>
                </a:lnTo>
                <a:lnTo>
                  <a:pt x="1580388" y="48005"/>
                </a:lnTo>
                <a:lnTo>
                  <a:pt x="1600200" y="38100"/>
                </a:lnTo>
                <a:lnTo>
                  <a:pt x="1580387" y="28193"/>
                </a:lnTo>
                <a:close/>
              </a:path>
            </a:pathLst>
          </a:custGeom>
          <a:solidFill>
            <a:srgbClr val="000000"/>
          </a:solidFill>
        </p:spPr>
        <p:txBody>
          <a:bodyPr wrap="square" lIns="0" tIns="0" rIns="0" bIns="0" rtlCol="0"/>
          <a:lstStyle/>
          <a:p>
            <a:endParaRPr/>
          </a:p>
        </p:txBody>
      </p:sp>
      <p:sp>
        <p:nvSpPr>
          <p:cNvPr id="8" name="object 8"/>
          <p:cNvSpPr/>
          <p:nvPr/>
        </p:nvSpPr>
        <p:spPr>
          <a:xfrm>
            <a:off x="5678423" y="2830067"/>
            <a:ext cx="1395730" cy="76200"/>
          </a:xfrm>
          <a:custGeom>
            <a:avLst/>
            <a:gdLst/>
            <a:ahLst/>
            <a:cxnLst/>
            <a:rect l="l" t="t" r="r" b="b"/>
            <a:pathLst>
              <a:path w="1395729" h="76200">
                <a:moveTo>
                  <a:pt x="76200" y="0"/>
                </a:moveTo>
                <a:lnTo>
                  <a:pt x="0" y="38100"/>
                </a:lnTo>
                <a:lnTo>
                  <a:pt x="76200" y="76200"/>
                </a:lnTo>
                <a:lnTo>
                  <a:pt x="76200" y="44450"/>
                </a:lnTo>
                <a:lnTo>
                  <a:pt x="63500" y="44450"/>
                </a:lnTo>
                <a:lnTo>
                  <a:pt x="63500" y="31750"/>
                </a:lnTo>
                <a:lnTo>
                  <a:pt x="76200" y="31750"/>
                </a:lnTo>
                <a:lnTo>
                  <a:pt x="76200" y="0"/>
                </a:lnTo>
                <a:close/>
              </a:path>
              <a:path w="1395729" h="76200">
                <a:moveTo>
                  <a:pt x="76200" y="31750"/>
                </a:moveTo>
                <a:lnTo>
                  <a:pt x="63500" y="31750"/>
                </a:lnTo>
                <a:lnTo>
                  <a:pt x="63500" y="44450"/>
                </a:lnTo>
                <a:lnTo>
                  <a:pt x="76200" y="44450"/>
                </a:lnTo>
                <a:lnTo>
                  <a:pt x="76200" y="31750"/>
                </a:lnTo>
                <a:close/>
              </a:path>
              <a:path w="1395729" h="76200">
                <a:moveTo>
                  <a:pt x="1395349" y="31750"/>
                </a:moveTo>
                <a:lnTo>
                  <a:pt x="76200" y="31750"/>
                </a:lnTo>
                <a:lnTo>
                  <a:pt x="76200" y="44450"/>
                </a:lnTo>
                <a:lnTo>
                  <a:pt x="1395349" y="44450"/>
                </a:lnTo>
                <a:lnTo>
                  <a:pt x="1395349" y="31750"/>
                </a:lnTo>
                <a:close/>
              </a:path>
            </a:pathLst>
          </a:custGeom>
          <a:solidFill>
            <a:srgbClr val="000000"/>
          </a:solidFill>
        </p:spPr>
        <p:txBody>
          <a:bodyPr wrap="square" lIns="0" tIns="0" rIns="0" bIns="0" rtlCol="0"/>
          <a:lstStyle/>
          <a:p>
            <a:endParaRPr/>
          </a:p>
        </p:txBody>
      </p:sp>
      <p:sp>
        <p:nvSpPr>
          <p:cNvPr id="9" name="object 9"/>
          <p:cNvSpPr/>
          <p:nvPr/>
        </p:nvSpPr>
        <p:spPr>
          <a:xfrm>
            <a:off x="2197607" y="2830067"/>
            <a:ext cx="1576705" cy="76200"/>
          </a:xfrm>
          <a:custGeom>
            <a:avLst/>
            <a:gdLst/>
            <a:ahLst/>
            <a:cxnLst/>
            <a:rect l="l" t="t" r="r" b="b"/>
            <a:pathLst>
              <a:path w="1576704" h="76200">
                <a:moveTo>
                  <a:pt x="76200" y="0"/>
                </a:moveTo>
                <a:lnTo>
                  <a:pt x="0" y="38100"/>
                </a:lnTo>
                <a:lnTo>
                  <a:pt x="76200" y="76200"/>
                </a:lnTo>
                <a:lnTo>
                  <a:pt x="76200" y="44450"/>
                </a:lnTo>
                <a:lnTo>
                  <a:pt x="63500" y="44450"/>
                </a:lnTo>
                <a:lnTo>
                  <a:pt x="63500" y="31750"/>
                </a:lnTo>
                <a:lnTo>
                  <a:pt x="76200" y="31750"/>
                </a:lnTo>
                <a:lnTo>
                  <a:pt x="76200" y="0"/>
                </a:lnTo>
                <a:close/>
              </a:path>
              <a:path w="1576704" h="76200">
                <a:moveTo>
                  <a:pt x="76200" y="31750"/>
                </a:moveTo>
                <a:lnTo>
                  <a:pt x="63500" y="31750"/>
                </a:lnTo>
                <a:lnTo>
                  <a:pt x="63500" y="44450"/>
                </a:lnTo>
                <a:lnTo>
                  <a:pt x="76200" y="44450"/>
                </a:lnTo>
                <a:lnTo>
                  <a:pt x="76200" y="31750"/>
                </a:lnTo>
                <a:close/>
              </a:path>
              <a:path w="1576704" h="76200">
                <a:moveTo>
                  <a:pt x="1576451" y="31750"/>
                </a:moveTo>
                <a:lnTo>
                  <a:pt x="76200" y="31750"/>
                </a:lnTo>
                <a:lnTo>
                  <a:pt x="76200" y="44450"/>
                </a:lnTo>
                <a:lnTo>
                  <a:pt x="1576451" y="44450"/>
                </a:lnTo>
                <a:lnTo>
                  <a:pt x="1576451" y="31750"/>
                </a:lnTo>
                <a:close/>
              </a:path>
            </a:pathLst>
          </a:custGeom>
          <a:solidFill>
            <a:srgbClr val="000000"/>
          </a:solidFill>
        </p:spPr>
        <p:txBody>
          <a:bodyPr wrap="square" lIns="0" tIns="0" rIns="0" bIns="0" rtlCol="0"/>
          <a:lstStyle/>
          <a:p>
            <a:endParaRPr/>
          </a:p>
        </p:txBody>
      </p:sp>
      <p:sp>
        <p:nvSpPr>
          <p:cNvPr id="10" name="object 10"/>
          <p:cNvSpPr/>
          <p:nvPr/>
        </p:nvSpPr>
        <p:spPr>
          <a:xfrm>
            <a:off x="5689091" y="1943100"/>
            <a:ext cx="1387475" cy="76200"/>
          </a:xfrm>
          <a:custGeom>
            <a:avLst/>
            <a:gdLst/>
            <a:ahLst/>
            <a:cxnLst/>
            <a:rect l="l" t="t" r="r" b="b"/>
            <a:pathLst>
              <a:path w="1387475" h="76200">
                <a:moveTo>
                  <a:pt x="1311275" y="0"/>
                </a:moveTo>
                <a:lnTo>
                  <a:pt x="1311275" y="76200"/>
                </a:lnTo>
                <a:lnTo>
                  <a:pt x="1374775" y="44450"/>
                </a:lnTo>
                <a:lnTo>
                  <a:pt x="1323975" y="44450"/>
                </a:lnTo>
                <a:lnTo>
                  <a:pt x="1323975" y="31750"/>
                </a:lnTo>
                <a:lnTo>
                  <a:pt x="1374775" y="31750"/>
                </a:lnTo>
                <a:lnTo>
                  <a:pt x="1311275" y="0"/>
                </a:lnTo>
                <a:close/>
              </a:path>
              <a:path w="1387475" h="76200">
                <a:moveTo>
                  <a:pt x="1311275" y="31750"/>
                </a:moveTo>
                <a:lnTo>
                  <a:pt x="0" y="31750"/>
                </a:lnTo>
                <a:lnTo>
                  <a:pt x="0" y="44450"/>
                </a:lnTo>
                <a:lnTo>
                  <a:pt x="1311275" y="44450"/>
                </a:lnTo>
                <a:lnTo>
                  <a:pt x="1311275" y="31750"/>
                </a:lnTo>
                <a:close/>
              </a:path>
              <a:path w="1387475" h="76200">
                <a:moveTo>
                  <a:pt x="1374775" y="31750"/>
                </a:moveTo>
                <a:lnTo>
                  <a:pt x="1323975" y="31750"/>
                </a:lnTo>
                <a:lnTo>
                  <a:pt x="1323975" y="44450"/>
                </a:lnTo>
                <a:lnTo>
                  <a:pt x="1374775" y="44450"/>
                </a:lnTo>
                <a:lnTo>
                  <a:pt x="1387475" y="38100"/>
                </a:lnTo>
                <a:lnTo>
                  <a:pt x="1374775" y="31750"/>
                </a:lnTo>
                <a:close/>
              </a:path>
            </a:pathLst>
          </a:custGeom>
          <a:solidFill>
            <a:srgbClr val="000000"/>
          </a:solidFill>
        </p:spPr>
        <p:txBody>
          <a:bodyPr wrap="square" lIns="0" tIns="0" rIns="0" bIns="0" rtlCol="0"/>
          <a:lstStyle/>
          <a:p>
            <a:endParaRPr/>
          </a:p>
        </p:txBody>
      </p:sp>
      <p:sp>
        <p:nvSpPr>
          <p:cNvPr id="12" name="object 2"/>
          <p:cNvSpPr txBox="1">
            <a:spLocks noGrp="1"/>
          </p:cNvSpPr>
          <p:nvPr>
            <p:ph type="title"/>
          </p:nvPr>
        </p:nvSpPr>
        <p:spPr>
          <a:xfrm>
            <a:off x="533400" y="147955"/>
            <a:ext cx="8153400" cy="1372555"/>
          </a:xfrm>
          <a:prstGeom prst="rect">
            <a:avLst/>
          </a:prstGeom>
        </p:spPr>
        <p:txBody>
          <a:bodyPr vert="horz" wrap="square" lIns="0" tIns="262001" rIns="0" bIns="0" rtlCol="0">
            <a:spAutoFit/>
          </a:bodyPr>
          <a:lstStyle/>
          <a:p>
            <a:pPr marL="147955" marR="5080" indent="1892935" algn="l">
              <a:lnSpc>
                <a:spcPct val="100000"/>
              </a:lnSpc>
              <a:spcBef>
                <a:spcPts val="95"/>
              </a:spcBef>
            </a:pPr>
            <a:r>
              <a:rPr sz="3600" b="1" spc="-5">
                <a:latin typeface="+mn-lt"/>
                <a:cs typeface="Arial"/>
              </a:rPr>
              <a:t>Architecture of AI</a:t>
            </a:r>
            <a:r>
              <a:rPr lang="en-US" sz="3600" b="1" spc="-5">
                <a:latin typeface="+mn-lt"/>
                <a:cs typeface="Arial"/>
              </a:rPr>
              <a:t> </a:t>
            </a:r>
            <a:br>
              <a:rPr lang="en-US" sz="3600" b="1" spc="-5">
                <a:latin typeface="+mn-lt"/>
                <a:cs typeface="Arial"/>
              </a:rPr>
            </a:br>
            <a:r>
              <a:rPr sz="3600" b="1" spc="-5">
                <a:latin typeface="+mn-lt"/>
                <a:cs typeface="Arial"/>
              </a:rPr>
              <a:t>Components of Knowledge base</a:t>
            </a:r>
            <a:r>
              <a:rPr sz="3600" b="1" spc="70">
                <a:latin typeface="+mn-lt"/>
                <a:cs typeface="Arial"/>
              </a:rPr>
              <a:t> </a:t>
            </a:r>
            <a:r>
              <a:rPr sz="3600" b="1" spc="-10">
                <a:latin typeface="+mn-lt"/>
                <a:cs typeface="Arial"/>
              </a:rPr>
              <a:t>System</a:t>
            </a:r>
            <a:endParaRPr sz="3600" b="1">
              <a:latin typeface="+mn-lt"/>
              <a:cs typeface="Arial"/>
            </a:endParaRPr>
          </a:p>
        </p:txBody>
      </p:sp>
      <p:sp>
        <p:nvSpPr>
          <p:cNvPr id="13" name="Date Placeholder 12"/>
          <p:cNvSpPr>
            <a:spLocks noGrp="1"/>
          </p:cNvSpPr>
          <p:nvPr>
            <p:ph type="dt" sz="half" idx="10"/>
          </p:nvPr>
        </p:nvSpPr>
        <p:spPr/>
        <p:txBody>
          <a:bodyPr/>
          <a:lstStyle/>
          <a:p>
            <a:fld id="{D2CBD3E7-9A58-4527-AE17-FA9533A7C0ED}" type="datetime1">
              <a:rPr lang="en-US" smtClean="0"/>
              <a:t>9/16/2021</a:t>
            </a:fld>
            <a:endParaRPr lang="en-US"/>
          </a:p>
        </p:txBody>
      </p:sp>
      <p:sp>
        <p:nvSpPr>
          <p:cNvPr id="14" name="Slide Number Placeholder 13"/>
          <p:cNvSpPr>
            <a:spLocks noGrp="1"/>
          </p:cNvSpPr>
          <p:nvPr>
            <p:ph type="sldNum" sz="quarter" idx="12"/>
          </p:nvPr>
        </p:nvSpPr>
        <p:spPr/>
        <p:txBody>
          <a:bodyPr/>
          <a:lstStyle/>
          <a:p>
            <a:fld id="{B6F15528-21DE-4FAA-801E-634DDDAF4B2B}" type="slidenum">
              <a:rPr lang="en-IN" smtClean="0"/>
              <a:t>71</a:t>
            </a:fld>
            <a:endParaRPr lang="en-IN"/>
          </a:p>
        </p:txBody>
      </p:sp>
    </p:spTree>
  </p:cSld>
  <p:clrMapOvr>
    <a:overrideClrMapping bg1="lt1" tx1="dk1" bg2="lt2" tx2="dk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txBox="1"/>
          <p:nvPr/>
        </p:nvSpPr>
        <p:spPr>
          <a:xfrm>
            <a:off x="-52965" y="3522635"/>
            <a:ext cx="8987790" cy="2198038"/>
          </a:xfrm>
          <a:prstGeom prst="rect">
            <a:avLst/>
          </a:prstGeom>
        </p:spPr>
        <p:txBody>
          <a:bodyPr vert="horz" wrap="square" lIns="0" tIns="12700" rIns="0" bIns="0" rtlCol="0">
            <a:spAutoFit/>
          </a:bodyPr>
          <a:lstStyle/>
          <a:p>
            <a:pPr marL="355600" marR="5715" indent="-342900" algn="just">
              <a:lnSpc>
                <a:spcPct val="100000"/>
              </a:lnSpc>
              <a:spcBef>
                <a:spcPts val="100"/>
              </a:spcBef>
              <a:buFont typeface="Arial"/>
              <a:buChar char="•"/>
              <a:tabLst>
                <a:tab pos="355600" algn="l"/>
              </a:tabLst>
            </a:pPr>
            <a:r>
              <a:rPr sz="2200" b="1" spc="-5">
                <a:solidFill>
                  <a:srgbClr val="333399"/>
                </a:solidFill>
                <a:cs typeface="Arial"/>
              </a:rPr>
              <a:t>Knowledge-based systems </a:t>
            </a:r>
            <a:r>
              <a:rPr sz="2200" b="1">
                <a:cs typeface="Arial"/>
              </a:rPr>
              <a:t>– </a:t>
            </a:r>
            <a:r>
              <a:rPr sz="2200" b="1" spc="-5">
                <a:cs typeface="Arial"/>
              </a:rPr>
              <a:t>get the power from </a:t>
            </a:r>
            <a:r>
              <a:rPr sz="2200" b="1">
                <a:cs typeface="Arial"/>
              </a:rPr>
              <a:t>expert  </a:t>
            </a:r>
            <a:r>
              <a:rPr sz="2200" b="1" spc="-10">
                <a:cs typeface="Arial"/>
              </a:rPr>
              <a:t>knowledge </a:t>
            </a:r>
            <a:r>
              <a:rPr sz="2200" b="1" spc="-5">
                <a:cs typeface="Arial"/>
              </a:rPr>
              <a:t>that has been coded into </a:t>
            </a:r>
            <a:r>
              <a:rPr sz="2200" b="1" spc="-5">
                <a:solidFill>
                  <a:srgbClr val="333399"/>
                </a:solidFill>
                <a:cs typeface="Arial"/>
              </a:rPr>
              <a:t>facts</a:t>
            </a:r>
            <a:r>
              <a:rPr sz="2200" b="1" spc="-5">
                <a:cs typeface="Arial"/>
              </a:rPr>
              <a:t>, </a:t>
            </a:r>
            <a:r>
              <a:rPr sz="2200" b="1" spc="-5">
                <a:solidFill>
                  <a:srgbClr val="333399"/>
                </a:solidFill>
                <a:cs typeface="Arial"/>
              </a:rPr>
              <a:t>heuristics</a:t>
            </a:r>
            <a:r>
              <a:rPr sz="2200" b="1" spc="-5">
                <a:cs typeface="Arial"/>
              </a:rPr>
              <a:t>,</a:t>
            </a:r>
            <a:r>
              <a:rPr sz="2200" b="1" spc="455">
                <a:cs typeface="Arial"/>
              </a:rPr>
              <a:t> </a:t>
            </a:r>
            <a:r>
              <a:rPr sz="2200" b="1" spc="-5">
                <a:cs typeface="Arial"/>
              </a:rPr>
              <a:t>and </a:t>
            </a:r>
            <a:r>
              <a:rPr sz="2200" b="1" spc="-5">
                <a:solidFill>
                  <a:srgbClr val="333399"/>
                </a:solidFill>
                <a:cs typeface="Arial"/>
              </a:rPr>
              <a:t> </a:t>
            </a:r>
            <a:r>
              <a:rPr sz="2200" b="1">
                <a:solidFill>
                  <a:srgbClr val="333399"/>
                </a:solidFill>
                <a:cs typeface="Arial"/>
              </a:rPr>
              <a:t>procedures.</a:t>
            </a:r>
            <a:endParaRPr sz="2200">
              <a:cs typeface="Arial"/>
            </a:endParaRPr>
          </a:p>
          <a:p>
            <a:pPr marL="355600" indent="-342900" algn="just">
              <a:lnSpc>
                <a:spcPct val="100000"/>
              </a:lnSpc>
              <a:spcBef>
                <a:spcPts val="555"/>
              </a:spcBef>
              <a:buFont typeface="Arial"/>
              <a:buChar char="•"/>
              <a:tabLst>
                <a:tab pos="355600" algn="l"/>
              </a:tabLst>
            </a:pPr>
            <a:r>
              <a:rPr sz="2200" b="1">
                <a:cs typeface="Arial"/>
              </a:rPr>
              <a:t>The </a:t>
            </a:r>
            <a:r>
              <a:rPr sz="2200" b="1" spc="-5">
                <a:cs typeface="Arial"/>
              </a:rPr>
              <a:t>knowledge </a:t>
            </a:r>
            <a:r>
              <a:rPr sz="2200" b="1">
                <a:cs typeface="Arial"/>
              </a:rPr>
              <a:t>is </a:t>
            </a:r>
            <a:r>
              <a:rPr sz="2200" b="1" spc="-5">
                <a:cs typeface="Arial"/>
              </a:rPr>
              <a:t>stored </a:t>
            </a:r>
            <a:r>
              <a:rPr sz="2200" b="1">
                <a:cs typeface="Arial"/>
              </a:rPr>
              <a:t>in </a:t>
            </a:r>
            <a:r>
              <a:rPr sz="2200" b="1" spc="-5">
                <a:solidFill>
                  <a:srgbClr val="333399"/>
                </a:solidFill>
                <a:cs typeface="Arial"/>
              </a:rPr>
              <a:t>knowledge </a:t>
            </a:r>
            <a:r>
              <a:rPr sz="2200" b="1" spc="-10">
                <a:solidFill>
                  <a:srgbClr val="333399"/>
                </a:solidFill>
                <a:cs typeface="Arial"/>
              </a:rPr>
              <a:t>base </a:t>
            </a:r>
            <a:r>
              <a:rPr sz="2200" b="1" spc="-5">
                <a:cs typeface="Arial"/>
              </a:rPr>
              <a:t>separate </a:t>
            </a:r>
            <a:r>
              <a:rPr sz="2200" b="1">
                <a:cs typeface="Arial"/>
              </a:rPr>
              <a:t>from</a:t>
            </a:r>
            <a:r>
              <a:rPr sz="2200" b="1" spc="70">
                <a:cs typeface="Arial"/>
              </a:rPr>
              <a:t> </a:t>
            </a:r>
            <a:r>
              <a:rPr sz="2200" b="1" spc="-5">
                <a:cs typeface="Arial"/>
              </a:rPr>
              <a:t>the</a:t>
            </a:r>
            <a:endParaRPr sz="2200">
              <a:cs typeface="Arial"/>
            </a:endParaRPr>
          </a:p>
          <a:p>
            <a:pPr marL="355600" algn="just">
              <a:lnSpc>
                <a:spcPct val="100000"/>
              </a:lnSpc>
            </a:pPr>
            <a:r>
              <a:rPr sz="2200" b="1">
                <a:solidFill>
                  <a:srgbClr val="333399"/>
                </a:solidFill>
                <a:cs typeface="Arial"/>
              </a:rPr>
              <a:t>control and inference</a:t>
            </a:r>
            <a:r>
              <a:rPr sz="2200" b="1" spc="-100">
                <a:solidFill>
                  <a:srgbClr val="333399"/>
                </a:solidFill>
                <a:cs typeface="Arial"/>
              </a:rPr>
              <a:t> </a:t>
            </a:r>
            <a:r>
              <a:rPr sz="2200" b="1" spc="-5">
                <a:solidFill>
                  <a:srgbClr val="333399"/>
                </a:solidFill>
                <a:cs typeface="Arial"/>
              </a:rPr>
              <a:t>components</a:t>
            </a:r>
            <a:r>
              <a:rPr sz="2200" b="1" spc="-5">
                <a:cs typeface="Arial"/>
              </a:rPr>
              <a:t>.</a:t>
            </a:r>
            <a:endParaRPr sz="2200">
              <a:cs typeface="Arial"/>
            </a:endParaRPr>
          </a:p>
          <a:p>
            <a:pPr marL="355600" marR="5715" indent="-342900" algn="just">
              <a:lnSpc>
                <a:spcPct val="100000"/>
              </a:lnSpc>
              <a:spcBef>
                <a:spcPts val="555"/>
              </a:spcBef>
              <a:buFont typeface="Arial"/>
              <a:buChar char="•"/>
              <a:tabLst>
                <a:tab pos="355600" algn="l"/>
              </a:tabLst>
            </a:pPr>
            <a:r>
              <a:rPr sz="2200" b="1" spc="-5">
                <a:cs typeface="Arial"/>
              </a:rPr>
              <a:t>This </a:t>
            </a:r>
            <a:r>
              <a:rPr sz="2200" b="1" spc="-10">
                <a:cs typeface="Arial"/>
              </a:rPr>
              <a:t>makes </a:t>
            </a:r>
            <a:r>
              <a:rPr sz="2200" b="1" spc="-5">
                <a:cs typeface="Arial"/>
              </a:rPr>
              <a:t>possible </a:t>
            </a:r>
            <a:r>
              <a:rPr sz="2200" b="1">
                <a:cs typeface="Arial"/>
              </a:rPr>
              <a:t>to </a:t>
            </a:r>
            <a:r>
              <a:rPr sz="2200" b="1" spc="-5">
                <a:solidFill>
                  <a:srgbClr val="333399"/>
                </a:solidFill>
                <a:cs typeface="Arial"/>
              </a:rPr>
              <a:t>add </a:t>
            </a:r>
            <a:r>
              <a:rPr sz="2200" b="1" spc="-15">
                <a:solidFill>
                  <a:srgbClr val="333399"/>
                </a:solidFill>
                <a:cs typeface="Arial"/>
              </a:rPr>
              <a:t>new </a:t>
            </a:r>
            <a:r>
              <a:rPr sz="2200" b="1" spc="-5">
                <a:solidFill>
                  <a:srgbClr val="333399"/>
                </a:solidFill>
                <a:cs typeface="Arial"/>
              </a:rPr>
              <a:t>knowledge or refine existing  </a:t>
            </a:r>
            <a:r>
              <a:rPr sz="2200" b="1" spc="-10">
                <a:solidFill>
                  <a:srgbClr val="333399"/>
                </a:solidFill>
                <a:cs typeface="Arial"/>
              </a:rPr>
              <a:t>knowledge </a:t>
            </a:r>
            <a:r>
              <a:rPr sz="2200" b="1">
                <a:cs typeface="Arial"/>
              </a:rPr>
              <a:t>without </a:t>
            </a:r>
            <a:r>
              <a:rPr sz="2200" b="1" spc="-5">
                <a:cs typeface="Arial"/>
              </a:rPr>
              <a:t>recompiling the control and inference  </a:t>
            </a:r>
            <a:r>
              <a:rPr sz="2200" b="1">
                <a:cs typeface="Arial"/>
              </a:rPr>
              <a:t>programs.</a:t>
            </a:r>
            <a:endParaRPr sz="2200">
              <a:cs typeface="Arial"/>
            </a:endParaRPr>
          </a:p>
        </p:txBody>
      </p:sp>
      <p:sp>
        <p:nvSpPr>
          <p:cNvPr id="4" name="object 4"/>
          <p:cNvSpPr txBox="1"/>
          <p:nvPr/>
        </p:nvSpPr>
        <p:spPr>
          <a:xfrm>
            <a:off x="152400" y="1674876"/>
            <a:ext cx="2057400" cy="1752600"/>
          </a:xfrm>
          <a:prstGeom prst="rect">
            <a:avLst/>
          </a:prstGeom>
          <a:solidFill>
            <a:srgbClr val="BADFE2"/>
          </a:solidFill>
          <a:ln w="12191">
            <a:solidFill>
              <a:srgbClr val="88A3A7"/>
            </a:solidFill>
          </a:ln>
        </p:spPr>
        <p:txBody>
          <a:bodyPr vert="horz" wrap="square" lIns="0" tIns="0" rIns="0" bIns="0" rtlCol="0">
            <a:spAutoFit/>
          </a:bodyPr>
          <a:lstStyle/>
          <a:p>
            <a:pPr>
              <a:lnSpc>
                <a:spcPct val="100000"/>
              </a:lnSpc>
            </a:pPr>
            <a:endParaRPr sz="2200">
              <a:latin typeface="Times New Roman"/>
              <a:cs typeface="Times New Roman"/>
            </a:endParaRPr>
          </a:p>
          <a:p>
            <a:pPr algn="ctr">
              <a:lnSpc>
                <a:spcPct val="100000"/>
              </a:lnSpc>
              <a:spcBef>
                <a:spcPts val="1914"/>
              </a:spcBef>
            </a:pPr>
            <a:r>
              <a:rPr sz="2000" b="1">
                <a:latin typeface="Arial"/>
                <a:cs typeface="Arial"/>
              </a:rPr>
              <a:t>Input –</a:t>
            </a:r>
            <a:r>
              <a:rPr sz="2000" b="1" spc="-55">
                <a:latin typeface="Arial"/>
                <a:cs typeface="Arial"/>
              </a:rPr>
              <a:t> </a:t>
            </a:r>
            <a:r>
              <a:rPr sz="2000" b="1">
                <a:latin typeface="Arial"/>
                <a:cs typeface="Arial"/>
              </a:rPr>
              <a:t>Output</a:t>
            </a:r>
            <a:endParaRPr sz="2000">
              <a:latin typeface="Arial"/>
              <a:cs typeface="Arial"/>
            </a:endParaRPr>
          </a:p>
          <a:p>
            <a:pPr algn="ctr">
              <a:lnSpc>
                <a:spcPct val="100000"/>
              </a:lnSpc>
              <a:spcBef>
                <a:spcPts val="5"/>
              </a:spcBef>
            </a:pPr>
            <a:r>
              <a:rPr sz="2000" b="1">
                <a:latin typeface="Arial"/>
                <a:cs typeface="Arial"/>
              </a:rPr>
              <a:t>Unit</a:t>
            </a:r>
            <a:endParaRPr sz="2000">
              <a:latin typeface="Arial"/>
              <a:cs typeface="Arial"/>
            </a:endParaRPr>
          </a:p>
        </p:txBody>
      </p:sp>
      <p:sp>
        <p:nvSpPr>
          <p:cNvPr id="5" name="object 5"/>
          <p:cNvSpPr txBox="1"/>
          <p:nvPr/>
        </p:nvSpPr>
        <p:spPr>
          <a:xfrm>
            <a:off x="3773423" y="1662683"/>
            <a:ext cx="1905000" cy="1828800"/>
          </a:xfrm>
          <a:prstGeom prst="rect">
            <a:avLst/>
          </a:prstGeom>
          <a:solidFill>
            <a:srgbClr val="BADFE2"/>
          </a:solidFill>
          <a:ln w="12192">
            <a:solidFill>
              <a:srgbClr val="88A3A7"/>
            </a:solidFill>
          </a:ln>
        </p:spPr>
        <p:txBody>
          <a:bodyPr vert="horz" wrap="square" lIns="0" tIns="0" rIns="0" bIns="0" rtlCol="0">
            <a:spAutoFit/>
          </a:bodyPr>
          <a:lstStyle/>
          <a:p>
            <a:pPr>
              <a:lnSpc>
                <a:spcPct val="100000"/>
              </a:lnSpc>
            </a:pPr>
            <a:endParaRPr sz="2200">
              <a:latin typeface="Times New Roman"/>
              <a:cs typeface="Times New Roman"/>
            </a:endParaRPr>
          </a:p>
          <a:p>
            <a:pPr>
              <a:lnSpc>
                <a:spcPct val="100000"/>
              </a:lnSpc>
              <a:spcBef>
                <a:spcPts val="25"/>
              </a:spcBef>
            </a:pPr>
            <a:endParaRPr sz="1900">
              <a:latin typeface="Times New Roman"/>
              <a:cs typeface="Times New Roman"/>
            </a:endParaRPr>
          </a:p>
          <a:p>
            <a:pPr marL="240029" marR="232410" indent="103505">
              <a:lnSpc>
                <a:spcPct val="100000"/>
              </a:lnSpc>
              <a:spcBef>
                <a:spcPts val="5"/>
              </a:spcBef>
            </a:pPr>
            <a:r>
              <a:rPr sz="2000" b="1">
                <a:latin typeface="Arial"/>
                <a:cs typeface="Arial"/>
              </a:rPr>
              <a:t>Inference-  control</a:t>
            </a:r>
            <a:r>
              <a:rPr sz="2000" b="1" spc="-110">
                <a:latin typeface="Arial"/>
                <a:cs typeface="Arial"/>
              </a:rPr>
              <a:t> </a:t>
            </a:r>
            <a:r>
              <a:rPr sz="2000" b="1">
                <a:latin typeface="Arial"/>
                <a:cs typeface="Arial"/>
              </a:rPr>
              <a:t>Unit</a:t>
            </a:r>
            <a:endParaRPr sz="2000">
              <a:latin typeface="Arial"/>
              <a:cs typeface="Arial"/>
            </a:endParaRPr>
          </a:p>
        </p:txBody>
      </p:sp>
      <p:sp>
        <p:nvSpPr>
          <p:cNvPr id="6" name="object 6"/>
          <p:cNvSpPr txBox="1"/>
          <p:nvPr/>
        </p:nvSpPr>
        <p:spPr>
          <a:xfrm>
            <a:off x="7077456" y="1662683"/>
            <a:ext cx="1888489" cy="1842770"/>
          </a:xfrm>
          <a:prstGeom prst="rect">
            <a:avLst/>
          </a:prstGeom>
          <a:solidFill>
            <a:srgbClr val="BADFE2"/>
          </a:solidFill>
          <a:ln w="12192">
            <a:solidFill>
              <a:srgbClr val="88A3A7"/>
            </a:solidFill>
          </a:ln>
        </p:spPr>
        <p:txBody>
          <a:bodyPr vert="horz" wrap="square" lIns="0" tIns="0" rIns="0" bIns="0" rtlCol="0">
            <a:spAutoFit/>
          </a:bodyPr>
          <a:lstStyle/>
          <a:p>
            <a:pPr>
              <a:lnSpc>
                <a:spcPct val="100000"/>
              </a:lnSpc>
            </a:pPr>
            <a:endParaRPr sz="2200">
              <a:latin typeface="Times New Roman"/>
              <a:cs typeface="Times New Roman"/>
            </a:endParaRPr>
          </a:p>
          <a:p>
            <a:pPr>
              <a:lnSpc>
                <a:spcPct val="100000"/>
              </a:lnSpc>
              <a:spcBef>
                <a:spcPts val="25"/>
              </a:spcBef>
            </a:pPr>
            <a:endParaRPr sz="1950">
              <a:latin typeface="Times New Roman"/>
              <a:cs typeface="Times New Roman"/>
            </a:endParaRPr>
          </a:p>
          <a:p>
            <a:pPr marL="2540" algn="ctr">
              <a:lnSpc>
                <a:spcPct val="100000"/>
              </a:lnSpc>
            </a:pPr>
            <a:r>
              <a:rPr sz="2000" b="1" spc="5">
                <a:latin typeface="Arial"/>
                <a:cs typeface="Arial"/>
              </a:rPr>
              <a:t>Knowledge</a:t>
            </a:r>
            <a:endParaRPr sz="2000">
              <a:latin typeface="Arial"/>
              <a:cs typeface="Arial"/>
            </a:endParaRPr>
          </a:p>
          <a:p>
            <a:pPr marL="2540" algn="ctr">
              <a:lnSpc>
                <a:spcPct val="100000"/>
              </a:lnSpc>
            </a:pPr>
            <a:r>
              <a:rPr sz="2000" b="1">
                <a:latin typeface="Arial"/>
                <a:cs typeface="Arial"/>
              </a:rPr>
              <a:t>base</a:t>
            </a:r>
            <a:endParaRPr sz="2000">
              <a:latin typeface="Arial"/>
              <a:cs typeface="Arial"/>
            </a:endParaRPr>
          </a:p>
        </p:txBody>
      </p:sp>
      <p:sp>
        <p:nvSpPr>
          <p:cNvPr id="7" name="object 7"/>
          <p:cNvSpPr/>
          <p:nvPr/>
        </p:nvSpPr>
        <p:spPr>
          <a:xfrm>
            <a:off x="2192273" y="1943861"/>
            <a:ext cx="1600200" cy="76200"/>
          </a:xfrm>
          <a:custGeom>
            <a:avLst/>
            <a:gdLst/>
            <a:ahLst/>
            <a:cxnLst/>
            <a:rect l="l" t="t" r="r" b="b"/>
            <a:pathLst>
              <a:path w="1600200" h="76200">
                <a:moveTo>
                  <a:pt x="1524000" y="0"/>
                </a:moveTo>
                <a:lnTo>
                  <a:pt x="1524000" y="76200"/>
                </a:lnTo>
                <a:lnTo>
                  <a:pt x="1580388" y="48005"/>
                </a:lnTo>
                <a:lnTo>
                  <a:pt x="1536700" y="48005"/>
                </a:lnTo>
                <a:lnTo>
                  <a:pt x="1536700" y="28193"/>
                </a:lnTo>
                <a:lnTo>
                  <a:pt x="1580387" y="28193"/>
                </a:lnTo>
                <a:lnTo>
                  <a:pt x="1524000" y="0"/>
                </a:lnTo>
                <a:close/>
              </a:path>
              <a:path w="1600200" h="76200">
                <a:moveTo>
                  <a:pt x="1524000" y="28193"/>
                </a:moveTo>
                <a:lnTo>
                  <a:pt x="0" y="28193"/>
                </a:lnTo>
                <a:lnTo>
                  <a:pt x="0" y="48005"/>
                </a:lnTo>
                <a:lnTo>
                  <a:pt x="1524000" y="48005"/>
                </a:lnTo>
                <a:lnTo>
                  <a:pt x="1524000" y="28193"/>
                </a:lnTo>
                <a:close/>
              </a:path>
              <a:path w="1600200" h="76200">
                <a:moveTo>
                  <a:pt x="1580387" y="28193"/>
                </a:moveTo>
                <a:lnTo>
                  <a:pt x="1536700" y="28193"/>
                </a:lnTo>
                <a:lnTo>
                  <a:pt x="1536700" y="48005"/>
                </a:lnTo>
                <a:lnTo>
                  <a:pt x="1580388" y="48005"/>
                </a:lnTo>
                <a:lnTo>
                  <a:pt x="1600200" y="38100"/>
                </a:lnTo>
                <a:lnTo>
                  <a:pt x="1580387" y="28193"/>
                </a:lnTo>
                <a:close/>
              </a:path>
            </a:pathLst>
          </a:custGeom>
          <a:solidFill>
            <a:srgbClr val="000000"/>
          </a:solidFill>
        </p:spPr>
        <p:txBody>
          <a:bodyPr wrap="square" lIns="0" tIns="0" rIns="0" bIns="0" rtlCol="0"/>
          <a:lstStyle/>
          <a:p>
            <a:endParaRPr/>
          </a:p>
        </p:txBody>
      </p:sp>
      <p:sp>
        <p:nvSpPr>
          <p:cNvPr id="8" name="object 8"/>
          <p:cNvSpPr/>
          <p:nvPr/>
        </p:nvSpPr>
        <p:spPr>
          <a:xfrm>
            <a:off x="5678423" y="2830067"/>
            <a:ext cx="1395730" cy="76200"/>
          </a:xfrm>
          <a:custGeom>
            <a:avLst/>
            <a:gdLst/>
            <a:ahLst/>
            <a:cxnLst/>
            <a:rect l="l" t="t" r="r" b="b"/>
            <a:pathLst>
              <a:path w="1395729" h="76200">
                <a:moveTo>
                  <a:pt x="76200" y="0"/>
                </a:moveTo>
                <a:lnTo>
                  <a:pt x="0" y="38100"/>
                </a:lnTo>
                <a:lnTo>
                  <a:pt x="76200" y="76200"/>
                </a:lnTo>
                <a:lnTo>
                  <a:pt x="76200" y="44450"/>
                </a:lnTo>
                <a:lnTo>
                  <a:pt x="63500" y="44450"/>
                </a:lnTo>
                <a:lnTo>
                  <a:pt x="63500" y="31750"/>
                </a:lnTo>
                <a:lnTo>
                  <a:pt x="76200" y="31750"/>
                </a:lnTo>
                <a:lnTo>
                  <a:pt x="76200" y="0"/>
                </a:lnTo>
                <a:close/>
              </a:path>
              <a:path w="1395729" h="76200">
                <a:moveTo>
                  <a:pt x="76200" y="31750"/>
                </a:moveTo>
                <a:lnTo>
                  <a:pt x="63500" y="31750"/>
                </a:lnTo>
                <a:lnTo>
                  <a:pt x="63500" y="44450"/>
                </a:lnTo>
                <a:lnTo>
                  <a:pt x="76200" y="44450"/>
                </a:lnTo>
                <a:lnTo>
                  <a:pt x="76200" y="31750"/>
                </a:lnTo>
                <a:close/>
              </a:path>
              <a:path w="1395729" h="76200">
                <a:moveTo>
                  <a:pt x="1395349" y="31750"/>
                </a:moveTo>
                <a:lnTo>
                  <a:pt x="76200" y="31750"/>
                </a:lnTo>
                <a:lnTo>
                  <a:pt x="76200" y="44450"/>
                </a:lnTo>
                <a:lnTo>
                  <a:pt x="1395349" y="44450"/>
                </a:lnTo>
                <a:lnTo>
                  <a:pt x="1395349" y="31750"/>
                </a:lnTo>
                <a:close/>
              </a:path>
            </a:pathLst>
          </a:custGeom>
          <a:solidFill>
            <a:srgbClr val="000000"/>
          </a:solidFill>
        </p:spPr>
        <p:txBody>
          <a:bodyPr wrap="square" lIns="0" tIns="0" rIns="0" bIns="0" rtlCol="0"/>
          <a:lstStyle/>
          <a:p>
            <a:endParaRPr/>
          </a:p>
        </p:txBody>
      </p:sp>
      <p:sp>
        <p:nvSpPr>
          <p:cNvPr id="9" name="object 9"/>
          <p:cNvSpPr/>
          <p:nvPr/>
        </p:nvSpPr>
        <p:spPr>
          <a:xfrm>
            <a:off x="2197607" y="2830067"/>
            <a:ext cx="1576705" cy="76200"/>
          </a:xfrm>
          <a:custGeom>
            <a:avLst/>
            <a:gdLst/>
            <a:ahLst/>
            <a:cxnLst/>
            <a:rect l="l" t="t" r="r" b="b"/>
            <a:pathLst>
              <a:path w="1576704" h="76200">
                <a:moveTo>
                  <a:pt x="76200" y="0"/>
                </a:moveTo>
                <a:lnTo>
                  <a:pt x="0" y="38100"/>
                </a:lnTo>
                <a:lnTo>
                  <a:pt x="76200" y="76200"/>
                </a:lnTo>
                <a:lnTo>
                  <a:pt x="76200" y="44450"/>
                </a:lnTo>
                <a:lnTo>
                  <a:pt x="63500" y="44450"/>
                </a:lnTo>
                <a:lnTo>
                  <a:pt x="63500" y="31750"/>
                </a:lnTo>
                <a:lnTo>
                  <a:pt x="76200" y="31750"/>
                </a:lnTo>
                <a:lnTo>
                  <a:pt x="76200" y="0"/>
                </a:lnTo>
                <a:close/>
              </a:path>
              <a:path w="1576704" h="76200">
                <a:moveTo>
                  <a:pt x="76200" y="31750"/>
                </a:moveTo>
                <a:lnTo>
                  <a:pt x="63500" y="31750"/>
                </a:lnTo>
                <a:lnTo>
                  <a:pt x="63500" y="44450"/>
                </a:lnTo>
                <a:lnTo>
                  <a:pt x="76200" y="44450"/>
                </a:lnTo>
                <a:lnTo>
                  <a:pt x="76200" y="31750"/>
                </a:lnTo>
                <a:close/>
              </a:path>
              <a:path w="1576704" h="76200">
                <a:moveTo>
                  <a:pt x="1576451" y="31750"/>
                </a:moveTo>
                <a:lnTo>
                  <a:pt x="76200" y="31750"/>
                </a:lnTo>
                <a:lnTo>
                  <a:pt x="76200" y="44450"/>
                </a:lnTo>
                <a:lnTo>
                  <a:pt x="1576451" y="44450"/>
                </a:lnTo>
                <a:lnTo>
                  <a:pt x="1576451" y="31750"/>
                </a:lnTo>
                <a:close/>
              </a:path>
            </a:pathLst>
          </a:custGeom>
          <a:solidFill>
            <a:srgbClr val="000000"/>
          </a:solidFill>
        </p:spPr>
        <p:txBody>
          <a:bodyPr wrap="square" lIns="0" tIns="0" rIns="0" bIns="0" rtlCol="0"/>
          <a:lstStyle/>
          <a:p>
            <a:endParaRPr/>
          </a:p>
        </p:txBody>
      </p:sp>
      <p:sp>
        <p:nvSpPr>
          <p:cNvPr id="10" name="object 10"/>
          <p:cNvSpPr/>
          <p:nvPr/>
        </p:nvSpPr>
        <p:spPr>
          <a:xfrm>
            <a:off x="5689091" y="1943100"/>
            <a:ext cx="1387475" cy="76200"/>
          </a:xfrm>
          <a:custGeom>
            <a:avLst/>
            <a:gdLst/>
            <a:ahLst/>
            <a:cxnLst/>
            <a:rect l="l" t="t" r="r" b="b"/>
            <a:pathLst>
              <a:path w="1387475" h="76200">
                <a:moveTo>
                  <a:pt x="1311275" y="0"/>
                </a:moveTo>
                <a:lnTo>
                  <a:pt x="1311275" y="76200"/>
                </a:lnTo>
                <a:lnTo>
                  <a:pt x="1374775" y="44450"/>
                </a:lnTo>
                <a:lnTo>
                  <a:pt x="1323975" y="44450"/>
                </a:lnTo>
                <a:lnTo>
                  <a:pt x="1323975" y="31750"/>
                </a:lnTo>
                <a:lnTo>
                  <a:pt x="1374775" y="31750"/>
                </a:lnTo>
                <a:lnTo>
                  <a:pt x="1311275" y="0"/>
                </a:lnTo>
                <a:close/>
              </a:path>
              <a:path w="1387475" h="76200">
                <a:moveTo>
                  <a:pt x="1311275" y="31750"/>
                </a:moveTo>
                <a:lnTo>
                  <a:pt x="0" y="31750"/>
                </a:lnTo>
                <a:lnTo>
                  <a:pt x="0" y="44450"/>
                </a:lnTo>
                <a:lnTo>
                  <a:pt x="1311275" y="44450"/>
                </a:lnTo>
                <a:lnTo>
                  <a:pt x="1311275" y="31750"/>
                </a:lnTo>
                <a:close/>
              </a:path>
              <a:path w="1387475" h="76200">
                <a:moveTo>
                  <a:pt x="1374775" y="31750"/>
                </a:moveTo>
                <a:lnTo>
                  <a:pt x="1323975" y="31750"/>
                </a:lnTo>
                <a:lnTo>
                  <a:pt x="1323975" y="44450"/>
                </a:lnTo>
                <a:lnTo>
                  <a:pt x="1374775" y="44450"/>
                </a:lnTo>
                <a:lnTo>
                  <a:pt x="1387475" y="38100"/>
                </a:lnTo>
                <a:lnTo>
                  <a:pt x="1374775" y="31750"/>
                </a:lnTo>
                <a:close/>
              </a:path>
            </a:pathLst>
          </a:custGeom>
          <a:solidFill>
            <a:srgbClr val="000000"/>
          </a:solidFill>
        </p:spPr>
        <p:txBody>
          <a:bodyPr wrap="square" lIns="0" tIns="0" rIns="0" bIns="0" rtlCol="0"/>
          <a:lstStyle/>
          <a:p>
            <a:endParaRPr/>
          </a:p>
        </p:txBody>
      </p:sp>
      <p:sp>
        <p:nvSpPr>
          <p:cNvPr id="12" name="object 2"/>
          <p:cNvSpPr txBox="1">
            <a:spLocks noGrp="1"/>
          </p:cNvSpPr>
          <p:nvPr>
            <p:ph type="title"/>
          </p:nvPr>
        </p:nvSpPr>
        <p:spPr>
          <a:xfrm>
            <a:off x="533400" y="147955"/>
            <a:ext cx="8153400" cy="1372555"/>
          </a:xfrm>
          <a:prstGeom prst="rect">
            <a:avLst/>
          </a:prstGeom>
        </p:spPr>
        <p:txBody>
          <a:bodyPr vert="horz" wrap="square" lIns="0" tIns="262001" rIns="0" bIns="0" rtlCol="0">
            <a:spAutoFit/>
          </a:bodyPr>
          <a:lstStyle/>
          <a:p>
            <a:pPr marL="147955" marR="5080" indent="1892935" algn="l">
              <a:lnSpc>
                <a:spcPct val="100000"/>
              </a:lnSpc>
              <a:spcBef>
                <a:spcPts val="95"/>
              </a:spcBef>
            </a:pPr>
            <a:r>
              <a:rPr sz="3600" b="1" spc="-5">
                <a:latin typeface="+mn-lt"/>
                <a:cs typeface="Arial"/>
              </a:rPr>
              <a:t>Architecture of AI</a:t>
            </a:r>
            <a:r>
              <a:rPr lang="en-US" sz="3600" b="1" spc="-5">
                <a:latin typeface="+mn-lt"/>
                <a:cs typeface="Arial"/>
              </a:rPr>
              <a:t> </a:t>
            </a:r>
            <a:br>
              <a:rPr lang="en-US" sz="3600" b="1" spc="-5">
                <a:latin typeface="+mn-lt"/>
                <a:cs typeface="Arial"/>
              </a:rPr>
            </a:br>
            <a:r>
              <a:rPr sz="3600" b="1" spc="-5">
                <a:latin typeface="+mn-lt"/>
                <a:cs typeface="Arial"/>
              </a:rPr>
              <a:t>Components of Knowledge base</a:t>
            </a:r>
            <a:r>
              <a:rPr sz="3600" b="1" spc="70">
                <a:latin typeface="+mn-lt"/>
                <a:cs typeface="Arial"/>
              </a:rPr>
              <a:t> </a:t>
            </a:r>
            <a:r>
              <a:rPr sz="3600" b="1" spc="-10">
                <a:latin typeface="+mn-lt"/>
                <a:cs typeface="Arial"/>
              </a:rPr>
              <a:t>System</a:t>
            </a:r>
            <a:endParaRPr sz="3600" b="1">
              <a:latin typeface="+mn-lt"/>
              <a:cs typeface="Arial"/>
            </a:endParaRPr>
          </a:p>
        </p:txBody>
      </p:sp>
      <p:sp>
        <p:nvSpPr>
          <p:cNvPr id="13" name="Date Placeholder 12"/>
          <p:cNvSpPr>
            <a:spLocks noGrp="1"/>
          </p:cNvSpPr>
          <p:nvPr>
            <p:ph type="dt" sz="half" idx="10"/>
          </p:nvPr>
        </p:nvSpPr>
        <p:spPr/>
        <p:txBody>
          <a:bodyPr/>
          <a:lstStyle/>
          <a:p>
            <a:fld id="{78660CDF-41B9-4F8F-8476-D1CD203B9312}" type="datetime1">
              <a:rPr lang="en-US" smtClean="0"/>
              <a:t>9/16/2021</a:t>
            </a:fld>
            <a:endParaRPr lang="en-US"/>
          </a:p>
        </p:txBody>
      </p:sp>
      <p:sp>
        <p:nvSpPr>
          <p:cNvPr id="14" name="Slide Number Placeholder 13"/>
          <p:cNvSpPr>
            <a:spLocks noGrp="1"/>
          </p:cNvSpPr>
          <p:nvPr>
            <p:ph type="sldNum" sz="quarter" idx="12"/>
          </p:nvPr>
        </p:nvSpPr>
        <p:spPr/>
        <p:txBody>
          <a:bodyPr/>
          <a:lstStyle/>
          <a:p>
            <a:fld id="{B6F15528-21DE-4FAA-801E-634DDDAF4B2B}" type="slidenum">
              <a:rPr lang="en-IN" smtClean="0"/>
              <a:t>72</a:t>
            </a:fld>
            <a:endParaRPr lang="en-IN"/>
          </a:p>
        </p:txBody>
      </p:sp>
    </p:spTree>
  </p:cSld>
  <p:clrMapOvr>
    <a:overrideClrMapping bg1="lt1" tx1="dk1" bg2="lt2" tx2="dk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512188" y="483234"/>
            <a:ext cx="6118860" cy="696595"/>
          </a:xfrm>
          <a:prstGeom prst="rect">
            <a:avLst/>
          </a:prstGeom>
        </p:spPr>
        <p:txBody>
          <a:bodyPr vert="horz" wrap="square" lIns="0" tIns="13335" rIns="0" bIns="0" rtlCol="0">
            <a:spAutoFit/>
          </a:bodyPr>
          <a:lstStyle/>
          <a:p>
            <a:pPr marL="12700">
              <a:lnSpc>
                <a:spcPct val="100000"/>
              </a:lnSpc>
              <a:spcBef>
                <a:spcPts val="105"/>
              </a:spcBef>
            </a:pPr>
            <a:r>
              <a:rPr b="1">
                <a:latin typeface="+mn-lt"/>
              </a:rPr>
              <a:t>Knowledge</a:t>
            </a:r>
            <a:r>
              <a:rPr b="1" spc="-65">
                <a:latin typeface="+mn-lt"/>
              </a:rPr>
              <a:t> </a:t>
            </a:r>
            <a:r>
              <a:rPr b="1">
                <a:latin typeface="+mn-lt"/>
              </a:rPr>
              <a:t>Organization</a:t>
            </a:r>
          </a:p>
        </p:txBody>
      </p:sp>
      <p:sp>
        <p:nvSpPr>
          <p:cNvPr id="12" name="Date Placeholder 11"/>
          <p:cNvSpPr>
            <a:spLocks noGrp="1"/>
          </p:cNvSpPr>
          <p:nvPr>
            <p:ph type="dt" sz="half" idx="10"/>
          </p:nvPr>
        </p:nvSpPr>
        <p:spPr/>
        <p:txBody>
          <a:bodyPr/>
          <a:lstStyle/>
          <a:p>
            <a:fld id="{5997F31D-7218-4D5B-9468-FFE7DBAB01AD}" type="datetime1">
              <a:rPr lang="en-US" smtClean="0"/>
              <a:t>9/16/2021</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IN" smtClean="0"/>
              <a:t>73</a:t>
            </a:fld>
            <a:endParaRPr lang="en-IN"/>
          </a:p>
        </p:txBody>
      </p:sp>
      <p:sp>
        <p:nvSpPr>
          <p:cNvPr id="3" name="object 3"/>
          <p:cNvSpPr txBox="1"/>
          <p:nvPr/>
        </p:nvSpPr>
        <p:spPr>
          <a:xfrm>
            <a:off x="2881629" y="2053209"/>
            <a:ext cx="1689100" cy="391160"/>
          </a:xfrm>
          <a:prstGeom prst="rect">
            <a:avLst/>
          </a:prstGeom>
        </p:spPr>
        <p:txBody>
          <a:bodyPr vert="horz" wrap="square" lIns="0" tIns="12700" rIns="0" bIns="0" rtlCol="0">
            <a:spAutoFit/>
          </a:bodyPr>
          <a:lstStyle/>
          <a:p>
            <a:pPr marL="12700">
              <a:lnSpc>
                <a:spcPct val="100000"/>
              </a:lnSpc>
              <a:spcBef>
                <a:spcPts val="100"/>
              </a:spcBef>
            </a:pPr>
            <a:r>
              <a:rPr sz="2400" spc="-5">
                <a:cs typeface="Arial"/>
              </a:rPr>
              <a:t>organi</a:t>
            </a:r>
            <a:r>
              <a:rPr sz="2400">
                <a:cs typeface="Arial"/>
              </a:rPr>
              <a:t>zat</a:t>
            </a:r>
            <a:r>
              <a:rPr sz="2400" spc="-5">
                <a:cs typeface="Arial"/>
              </a:rPr>
              <a:t>i</a:t>
            </a:r>
            <a:r>
              <a:rPr sz="2400">
                <a:cs typeface="Arial"/>
              </a:rPr>
              <a:t>o</a:t>
            </a:r>
            <a:r>
              <a:rPr sz="2400" spc="-5">
                <a:cs typeface="Arial"/>
              </a:rPr>
              <a:t>n</a:t>
            </a:r>
            <a:endParaRPr sz="2400">
              <a:cs typeface="Arial"/>
            </a:endParaRPr>
          </a:p>
        </p:txBody>
      </p:sp>
      <p:sp>
        <p:nvSpPr>
          <p:cNvPr id="4" name="object 4"/>
          <p:cNvSpPr txBox="1"/>
          <p:nvPr/>
        </p:nvSpPr>
        <p:spPr>
          <a:xfrm>
            <a:off x="231140" y="2053209"/>
            <a:ext cx="1878330" cy="756920"/>
          </a:xfrm>
          <a:prstGeom prst="rect">
            <a:avLst/>
          </a:prstGeom>
        </p:spPr>
        <p:txBody>
          <a:bodyPr vert="horz" wrap="square" lIns="0" tIns="12700" rIns="0" bIns="0" rtlCol="0">
            <a:spAutoFit/>
          </a:bodyPr>
          <a:lstStyle/>
          <a:p>
            <a:pPr marL="355600" marR="5080" indent="-342900">
              <a:lnSpc>
                <a:spcPct val="100000"/>
              </a:lnSpc>
              <a:spcBef>
                <a:spcPts val="100"/>
              </a:spcBef>
              <a:buChar char="•"/>
              <a:tabLst>
                <a:tab pos="354965" algn="l"/>
                <a:tab pos="355600" algn="l"/>
              </a:tabLst>
            </a:pPr>
            <a:r>
              <a:rPr sz="2400" spc="-5">
                <a:cs typeface="Arial"/>
              </a:rPr>
              <a:t>K</a:t>
            </a:r>
            <a:r>
              <a:rPr sz="2400" spc="-15">
                <a:cs typeface="Arial"/>
              </a:rPr>
              <a:t>n</a:t>
            </a:r>
            <a:r>
              <a:rPr sz="2400">
                <a:cs typeface="Arial"/>
              </a:rPr>
              <a:t>o</a:t>
            </a:r>
            <a:r>
              <a:rPr sz="2400" spc="-5">
                <a:cs typeface="Arial"/>
              </a:rPr>
              <a:t>wl</a:t>
            </a:r>
            <a:r>
              <a:rPr sz="2400">
                <a:cs typeface="Arial"/>
              </a:rPr>
              <a:t>e</a:t>
            </a:r>
            <a:r>
              <a:rPr sz="2400" spc="-5">
                <a:cs typeface="Arial"/>
              </a:rPr>
              <a:t>dge  involves</a:t>
            </a:r>
            <a:endParaRPr sz="2400">
              <a:cs typeface="Arial"/>
            </a:endParaRPr>
          </a:p>
        </p:txBody>
      </p:sp>
      <p:sp>
        <p:nvSpPr>
          <p:cNvPr id="5" name="object 5"/>
          <p:cNvSpPr txBox="1"/>
          <p:nvPr/>
        </p:nvSpPr>
        <p:spPr>
          <a:xfrm>
            <a:off x="2272029" y="2418969"/>
            <a:ext cx="1194435" cy="391160"/>
          </a:xfrm>
          <a:prstGeom prst="rect">
            <a:avLst/>
          </a:prstGeom>
        </p:spPr>
        <p:txBody>
          <a:bodyPr vert="horz" wrap="square" lIns="0" tIns="12700" rIns="0" bIns="0" rtlCol="0">
            <a:spAutoFit/>
          </a:bodyPr>
          <a:lstStyle/>
          <a:p>
            <a:pPr marL="12700">
              <a:lnSpc>
                <a:spcPct val="100000"/>
              </a:lnSpc>
              <a:spcBef>
                <a:spcPts val="100"/>
              </a:spcBef>
            </a:pPr>
            <a:r>
              <a:rPr sz="2400" spc="-5">
                <a:cs typeface="Arial"/>
              </a:rPr>
              <a:t>activities</a:t>
            </a:r>
            <a:endParaRPr sz="2400">
              <a:cs typeface="Arial"/>
            </a:endParaRPr>
          </a:p>
        </p:txBody>
      </p:sp>
      <p:sp>
        <p:nvSpPr>
          <p:cNvPr id="6" name="object 6"/>
          <p:cNvSpPr txBox="1"/>
          <p:nvPr/>
        </p:nvSpPr>
        <p:spPr>
          <a:xfrm>
            <a:off x="2009901" y="2784728"/>
            <a:ext cx="702945" cy="391160"/>
          </a:xfrm>
          <a:prstGeom prst="rect">
            <a:avLst/>
          </a:prstGeom>
        </p:spPr>
        <p:txBody>
          <a:bodyPr vert="horz" wrap="square" lIns="0" tIns="12700" rIns="0" bIns="0" rtlCol="0">
            <a:spAutoFit/>
          </a:bodyPr>
          <a:lstStyle/>
          <a:p>
            <a:pPr marL="12700">
              <a:lnSpc>
                <a:spcPct val="100000"/>
              </a:lnSpc>
              <a:spcBef>
                <a:spcPts val="100"/>
              </a:spcBef>
            </a:pPr>
            <a:r>
              <a:rPr sz="2400" i="1" spc="-10">
                <a:cs typeface="Arial"/>
              </a:rPr>
              <a:t>m</a:t>
            </a:r>
            <a:r>
              <a:rPr sz="2400" i="1">
                <a:cs typeface="Arial"/>
              </a:rPr>
              <a:t>a</a:t>
            </a:r>
            <a:r>
              <a:rPr sz="2400" i="1" spc="-5">
                <a:cs typeface="Arial"/>
              </a:rPr>
              <a:t>p,</a:t>
            </a:r>
            <a:endParaRPr sz="2400">
              <a:cs typeface="Arial"/>
            </a:endParaRPr>
          </a:p>
        </p:txBody>
      </p:sp>
      <p:sp>
        <p:nvSpPr>
          <p:cNvPr id="7" name="object 7"/>
          <p:cNvSpPr txBox="1"/>
          <p:nvPr/>
        </p:nvSpPr>
        <p:spPr>
          <a:xfrm>
            <a:off x="574040" y="2784728"/>
            <a:ext cx="1432560" cy="756920"/>
          </a:xfrm>
          <a:prstGeom prst="rect">
            <a:avLst/>
          </a:prstGeom>
        </p:spPr>
        <p:txBody>
          <a:bodyPr vert="horz" wrap="square" lIns="0" tIns="12700" rIns="0" bIns="0" rtlCol="0">
            <a:spAutoFit/>
          </a:bodyPr>
          <a:lstStyle/>
          <a:p>
            <a:pPr marL="12700" marR="5080">
              <a:lnSpc>
                <a:spcPct val="100000"/>
              </a:lnSpc>
              <a:spcBef>
                <a:spcPts val="100"/>
              </a:spcBef>
            </a:pPr>
            <a:r>
              <a:rPr sz="2400" spc="-20">
                <a:cs typeface="Arial"/>
              </a:rPr>
              <a:t>"</a:t>
            </a:r>
            <a:r>
              <a:rPr sz="2400" i="1" spc="-20">
                <a:cs typeface="Arial"/>
              </a:rPr>
              <a:t>classify,  </a:t>
            </a:r>
            <a:r>
              <a:rPr sz="2400" i="1" spc="-5">
                <a:cs typeface="Arial"/>
              </a:rPr>
              <a:t>categorize</a:t>
            </a:r>
            <a:endParaRPr sz="2400">
              <a:cs typeface="Arial"/>
            </a:endParaRPr>
          </a:p>
        </p:txBody>
      </p:sp>
      <p:sp>
        <p:nvSpPr>
          <p:cNvPr id="8" name="object 8"/>
          <p:cNvSpPr txBox="1"/>
          <p:nvPr/>
        </p:nvSpPr>
        <p:spPr>
          <a:xfrm>
            <a:off x="2355850" y="3150489"/>
            <a:ext cx="1484630" cy="757555"/>
          </a:xfrm>
          <a:prstGeom prst="rect">
            <a:avLst/>
          </a:prstGeom>
        </p:spPr>
        <p:txBody>
          <a:bodyPr vert="horz" wrap="square" lIns="0" tIns="12700" rIns="0" bIns="0" rtlCol="0">
            <a:spAutoFit/>
          </a:bodyPr>
          <a:lstStyle/>
          <a:p>
            <a:pPr marL="149860" marR="5080" indent="-137160">
              <a:lnSpc>
                <a:spcPct val="100000"/>
              </a:lnSpc>
              <a:spcBef>
                <a:spcPts val="100"/>
              </a:spcBef>
            </a:pPr>
            <a:r>
              <a:rPr sz="2400" i="1" spc="-5">
                <a:cs typeface="Arial"/>
              </a:rPr>
              <a:t>knowle</a:t>
            </a:r>
            <a:r>
              <a:rPr sz="2400" i="1" spc="5">
                <a:cs typeface="Arial"/>
              </a:rPr>
              <a:t>d</a:t>
            </a:r>
            <a:r>
              <a:rPr sz="2400" i="1" spc="-5">
                <a:cs typeface="Arial"/>
              </a:rPr>
              <a:t>ge  storage,</a:t>
            </a:r>
            <a:endParaRPr sz="2400">
              <a:cs typeface="Arial"/>
            </a:endParaRPr>
          </a:p>
        </p:txBody>
      </p:sp>
      <p:sp>
        <p:nvSpPr>
          <p:cNvPr id="9" name="object 9"/>
          <p:cNvSpPr txBox="1"/>
          <p:nvPr/>
        </p:nvSpPr>
        <p:spPr>
          <a:xfrm>
            <a:off x="2954782" y="2418969"/>
            <a:ext cx="1614805" cy="1489075"/>
          </a:xfrm>
          <a:prstGeom prst="rect">
            <a:avLst/>
          </a:prstGeom>
        </p:spPr>
        <p:txBody>
          <a:bodyPr vert="horz" wrap="square" lIns="0" tIns="12700" rIns="0" bIns="0" rtlCol="0">
            <a:spAutoFit/>
          </a:bodyPr>
          <a:lstStyle/>
          <a:p>
            <a:pPr marR="5080" algn="r">
              <a:lnSpc>
                <a:spcPct val="100000"/>
              </a:lnSpc>
              <a:spcBef>
                <a:spcPts val="100"/>
              </a:spcBef>
            </a:pPr>
            <a:r>
              <a:rPr sz="2400">
                <a:cs typeface="Arial"/>
              </a:rPr>
              <a:t>that</a:t>
            </a:r>
          </a:p>
          <a:p>
            <a:pPr marR="5715" algn="r">
              <a:lnSpc>
                <a:spcPct val="100000"/>
              </a:lnSpc>
              <a:tabLst>
                <a:tab pos="1080770" algn="l"/>
              </a:tabLst>
            </a:pPr>
            <a:r>
              <a:rPr sz="2400" i="1" spc="-5">
                <a:cs typeface="Arial"/>
              </a:rPr>
              <a:t>ind</a:t>
            </a:r>
            <a:r>
              <a:rPr sz="2400" i="1">
                <a:cs typeface="Arial"/>
              </a:rPr>
              <a:t>ex,	</a:t>
            </a:r>
            <a:r>
              <a:rPr sz="2400" i="1" spc="-10">
                <a:cs typeface="Arial"/>
              </a:rPr>
              <a:t>and</a:t>
            </a:r>
            <a:endParaRPr sz="2400">
              <a:cs typeface="Arial"/>
            </a:endParaRPr>
          </a:p>
          <a:p>
            <a:pPr marL="1093470" marR="5080" indent="152400" algn="r">
              <a:lnSpc>
                <a:spcPct val="100000"/>
              </a:lnSpc>
            </a:pPr>
            <a:r>
              <a:rPr sz="2400" i="1" spc="-5">
                <a:cs typeface="Arial"/>
              </a:rPr>
              <a:t>for  </a:t>
            </a:r>
            <a:r>
              <a:rPr sz="2400" i="1" spc="-10">
                <a:cs typeface="Arial"/>
              </a:rPr>
              <a:t>and</a:t>
            </a:r>
            <a:endParaRPr sz="2400">
              <a:cs typeface="Arial"/>
            </a:endParaRPr>
          </a:p>
        </p:txBody>
      </p:sp>
      <p:sp>
        <p:nvSpPr>
          <p:cNvPr id="10" name="object 10"/>
          <p:cNvSpPr txBox="1"/>
          <p:nvPr/>
        </p:nvSpPr>
        <p:spPr>
          <a:xfrm>
            <a:off x="574040" y="3516629"/>
            <a:ext cx="1501140" cy="756920"/>
          </a:xfrm>
          <a:prstGeom prst="rect">
            <a:avLst/>
          </a:prstGeom>
        </p:spPr>
        <p:txBody>
          <a:bodyPr vert="horz" wrap="square" lIns="0" tIns="12700" rIns="0" bIns="0" rtlCol="0">
            <a:spAutoFit/>
          </a:bodyPr>
          <a:lstStyle/>
          <a:p>
            <a:pPr marL="12700" marR="5080">
              <a:lnSpc>
                <a:spcPct val="100000"/>
              </a:lnSpc>
              <a:spcBef>
                <a:spcPts val="100"/>
              </a:spcBef>
            </a:pPr>
            <a:r>
              <a:rPr sz="2400" i="1" spc="-5">
                <a:cs typeface="Arial"/>
              </a:rPr>
              <a:t>navigation,  retrieval</a:t>
            </a:r>
            <a:r>
              <a:rPr sz="2400" spc="-5">
                <a:cs typeface="Arial"/>
              </a:rPr>
              <a:t>“</a:t>
            </a:r>
            <a:endParaRPr sz="2400">
              <a:cs typeface="Arial"/>
            </a:endParaRPr>
          </a:p>
        </p:txBody>
      </p:sp>
      <p:sp>
        <p:nvSpPr>
          <p:cNvPr id="11" name="object 11"/>
          <p:cNvSpPr/>
          <p:nvPr/>
        </p:nvSpPr>
        <p:spPr>
          <a:xfrm>
            <a:off x="5105400" y="1981200"/>
            <a:ext cx="3870108" cy="3038856"/>
          </a:xfrm>
          <a:prstGeom prst="rect">
            <a:avLst/>
          </a:prstGeom>
          <a:blipFill>
            <a:blip r:embed="rId3" cstate="print"/>
            <a:stretch>
              <a:fillRect/>
            </a:stretch>
          </a:blip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512188" y="483234"/>
            <a:ext cx="6118860" cy="696595"/>
          </a:xfrm>
          <a:prstGeom prst="rect">
            <a:avLst/>
          </a:prstGeom>
        </p:spPr>
        <p:txBody>
          <a:bodyPr vert="horz" wrap="square" lIns="0" tIns="13335" rIns="0" bIns="0" rtlCol="0">
            <a:spAutoFit/>
          </a:bodyPr>
          <a:lstStyle/>
          <a:p>
            <a:pPr marL="12700">
              <a:lnSpc>
                <a:spcPct val="100000"/>
              </a:lnSpc>
              <a:spcBef>
                <a:spcPts val="105"/>
              </a:spcBef>
            </a:pPr>
            <a:r>
              <a:rPr b="1">
                <a:latin typeface="+mn-lt"/>
              </a:rPr>
              <a:t>Knowledge</a:t>
            </a:r>
            <a:r>
              <a:rPr b="1" spc="-65">
                <a:latin typeface="+mn-lt"/>
              </a:rPr>
              <a:t> </a:t>
            </a:r>
            <a:r>
              <a:rPr b="1">
                <a:latin typeface="+mn-lt"/>
              </a:rPr>
              <a:t>Organization</a:t>
            </a:r>
          </a:p>
        </p:txBody>
      </p:sp>
      <p:sp>
        <p:nvSpPr>
          <p:cNvPr id="4" name="Date Placeholder 3"/>
          <p:cNvSpPr>
            <a:spLocks noGrp="1"/>
          </p:cNvSpPr>
          <p:nvPr>
            <p:ph type="dt" sz="half" idx="10"/>
          </p:nvPr>
        </p:nvSpPr>
        <p:spPr/>
        <p:txBody>
          <a:bodyPr/>
          <a:lstStyle/>
          <a:p>
            <a:fld id="{B3325AD6-63E2-43D7-A2B1-EB97C530178D}"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74</a:t>
            </a:fld>
            <a:endParaRPr lang="en-IN"/>
          </a:p>
        </p:txBody>
      </p:sp>
      <p:sp>
        <p:nvSpPr>
          <p:cNvPr id="3" name="object 3"/>
          <p:cNvSpPr txBox="1"/>
          <p:nvPr/>
        </p:nvSpPr>
        <p:spPr>
          <a:xfrm>
            <a:off x="535940" y="1624024"/>
            <a:ext cx="7967345" cy="4159472"/>
          </a:xfrm>
          <a:prstGeom prst="rect">
            <a:avLst/>
          </a:prstGeom>
        </p:spPr>
        <p:txBody>
          <a:bodyPr vert="horz" wrap="square" lIns="0" tIns="12065" rIns="0" bIns="0" rtlCol="0">
            <a:spAutoFit/>
          </a:bodyPr>
          <a:lstStyle/>
          <a:p>
            <a:pPr marL="355600" indent="-342900">
              <a:lnSpc>
                <a:spcPct val="100000"/>
              </a:lnSpc>
              <a:spcBef>
                <a:spcPts val="95"/>
              </a:spcBef>
              <a:buChar char="•"/>
              <a:tabLst>
                <a:tab pos="354965" algn="l"/>
                <a:tab pos="355600" algn="l"/>
              </a:tabLst>
            </a:pPr>
            <a:r>
              <a:rPr sz="2800">
                <a:cs typeface="Arial"/>
              </a:rPr>
              <a:t>Organization </a:t>
            </a:r>
            <a:r>
              <a:rPr sz="2800" spc="-5">
                <a:cs typeface="Arial"/>
              </a:rPr>
              <a:t>of </a:t>
            </a:r>
            <a:r>
              <a:rPr sz="2800">
                <a:cs typeface="Arial"/>
              </a:rPr>
              <a:t>knowledge </a:t>
            </a:r>
            <a:r>
              <a:rPr sz="2800" spc="-5">
                <a:cs typeface="Arial"/>
              </a:rPr>
              <a:t>in </a:t>
            </a:r>
            <a:r>
              <a:rPr sz="2800">
                <a:cs typeface="Arial"/>
              </a:rPr>
              <a:t>memory </a:t>
            </a:r>
            <a:r>
              <a:rPr sz="2800" spc="-5">
                <a:cs typeface="Arial"/>
              </a:rPr>
              <a:t>is key</a:t>
            </a:r>
            <a:r>
              <a:rPr sz="2800" spc="85">
                <a:cs typeface="Arial"/>
              </a:rPr>
              <a:t> </a:t>
            </a:r>
            <a:r>
              <a:rPr sz="2800" spc="-5">
                <a:cs typeface="Arial"/>
              </a:rPr>
              <a:t>to</a:t>
            </a:r>
            <a:endParaRPr sz="2800">
              <a:cs typeface="Arial"/>
            </a:endParaRPr>
          </a:p>
          <a:p>
            <a:pPr marL="355600">
              <a:lnSpc>
                <a:spcPct val="100000"/>
              </a:lnSpc>
              <a:spcBef>
                <a:spcPts val="5"/>
              </a:spcBef>
            </a:pPr>
            <a:r>
              <a:rPr sz="2800" b="1">
                <a:solidFill>
                  <a:srgbClr val="FF0000"/>
                </a:solidFill>
                <a:cs typeface="Arial"/>
              </a:rPr>
              <a:t>efficient</a:t>
            </a:r>
            <a:r>
              <a:rPr sz="2800" b="1" spc="5">
                <a:solidFill>
                  <a:srgbClr val="FF0000"/>
                </a:solidFill>
                <a:cs typeface="Arial"/>
              </a:rPr>
              <a:t> </a:t>
            </a:r>
            <a:r>
              <a:rPr sz="2800" b="1" spc="-5">
                <a:solidFill>
                  <a:srgbClr val="FF0000"/>
                </a:solidFill>
                <a:cs typeface="Arial"/>
              </a:rPr>
              <a:t>processing</a:t>
            </a:r>
            <a:r>
              <a:rPr sz="2800" spc="-5">
                <a:cs typeface="Arial"/>
              </a:rPr>
              <a:t>.</a:t>
            </a:r>
            <a:endParaRPr sz="2800">
              <a:cs typeface="Arial"/>
            </a:endParaRPr>
          </a:p>
          <a:p>
            <a:pPr marL="355600" marR="196850" indent="-342900">
              <a:lnSpc>
                <a:spcPct val="100000"/>
              </a:lnSpc>
              <a:spcBef>
                <a:spcPts val="670"/>
              </a:spcBef>
              <a:buChar char="•"/>
              <a:tabLst>
                <a:tab pos="354965" algn="l"/>
                <a:tab pos="355600" algn="l"/>
              </a:tabLst>
            </a:pPr>
            <a:r>
              <a:rPr sz="2800">
                <a:cs typeface="Arial"/>
              </a:rPr>
              <a:t>Knowledge-based systems </a:t>
            </a:r>
            <a:r>
              <a:rPr sz="2800" spc="-5">
                <a:cs typeface="Arial"/>
              </a:rPr>
              <a:t>may </a:t>
            </a:r>
            <a:r>
              <a:rPr sz="2800">
                <a:cs typeface="Arial"/>
              </a:rPr>
              <a:t>require tens of  thousands of </a:t>
            </a:r>
            <a:r>
              <a:rPr sz="2800" b="1" spc="-5">
                <a:solidFill>
                  <a:srgbClr val="FF0000"/>
                </a:solidFill>
                <a:cs typeface="Arial"/>
              </a:rPr>
              <a:t>facts and rules </a:t>
            </a:r>
            <a:r>
              <a:rPr sz="2800" spc="-5">
                <a:cs typeface="Arial"/>
              </a:rPr>
              <a:t>to </a:t>
            </a:r>
            <a:r>
              <a:rPr sz="2800">
                <a:cs typeface="Arial"/>
              </a:rPr>
              <a:t>perform their  intended</a:t>
            </a:r>
            <a:r>
              <a:rPr sz="2800" spc="5">
                <a:cs typeface="Arial"/>
              </a:rPr>
              <a:t> </a:t>
            </a:r>
            <a:r>
              <a:rPr sz="2800">
                <a:cs typeface="Arial"/>
              </a:rPr>
              <a:t>tasks.</a:t>
            </a:r>
          </a:p>
          <a:p>
            <a:pPr marL="355600" marR="33655" indent="-342900">
              <a:lnSpc>
                <a:spcPct val="100000"/>
              </a:lnSpc>
              <a:spcBef>
                <a:spcPts val="675"/>
              </a:spcBef>
              <a:buChar char="•"/>
              <a:tabLst>
                <a:tab pos="354965" algn="l"/>
                <a:tab pos="355600" algn="l"/>
              </a:tabLst>
            </a:pPr>
            <a:r>
              <a:rPr sz="2800" spc="-5">
                <a:cs typeface="Arial"/>
              </a:rPr>
              <a:t>It is </a:t>
            </a:r>
            <a:r>
              <a:rPr sz="2800">
                <a:cs typeface="Arial"/>
              </a:rPr>
              <a:t>essential that appropriate facts and rules be  easy </a:t>
            </a:r>
            <a:r>
              <a:rPr sz="2800" spc="-5">
                <a:cs typeface="Arial"/>
              </a:rPr>
              <a:t>to </a:t>
            </a:r>
            <a:r>
              <a:rPr sz="2800" b="1" spc="-5">
                <a:solidFill>
                  <a:srgbClr val="FF0000"/>
                </a:solidFill>
                <a:cs typeface="Arial"/>
              </a:rPr>
              <a:t>locate and</a:t>
            </a:r>
            <a:r>
              <a:rPr sz="2800" b="1" spc="35">
                <a:solidFill>
                  <a:srgbClr val="FF0000"/>
                </a:solidFill>
                <a:cs typeface="Arial"/>
              </a:rPr>
              <a:t> </a:t>
            </a:r>
            <a:r>
              <a:rPr sz="2800" b="1">
                <a:solidFill>
                  <a:srgbClr val="FF0000"/>
                </a:solidFill>
                <a:cs typeface="Arial"/>
              </a:rPr>
              <a:t>retrieve</a:t>
            </a:r>
            <a:r>
              <a:rPr sz="2800">
                <a:cs typeface="Arial"/>
              </a:rPr>
              <a:t>.</a:t>
            </a:r>
          </a:p>
          <a:p>
            <a:pPr marL="355600" marR="5080" indent="-342900">
              <a:lnSpc>
                <a:spcPct val="100000"/>
              </a:lnSpc>
              <a:spcBef>
                <a:spcPts val="675"/>
              </a:spcBef>
              <a:buChar char="•"/>
              <a:tabLst>
                <a:tab pos="354965" algn="l"/>
                <a:tab pos="355600" algn="l"/>
              </a:tabLst>
            </a:pPr>
            <a:r>
              <a:rPr sz="2800">
                <a:cs typeface="Arial"/>
              </a:rPr>
              <a:t>Otherwise, much </a:t>
            </a:r>
            <a:r>
              <a:rPr sz="2800" b="1" spc="-5">
                <a:solidFill>
                  <a:srgbClr val="FF0000"/>
                </a:solidFill>
                <a:cs typeface="Arial"/>
              </a:rPr>
              <a:t>time will be wasted </a:t>
            </a:r>
            <a:r>
              <a:rPr sz="2800" spc="-5">
                <a:cs typeface="Arial"/>
              </a:rPr>
              <a:t>in </a:t>
            </a:r>
            <a:r>
              <a:rPr sz="2800" spc="-5">
                <a:solidFill>
                  <a:srgbClr val="FF0000"/>
                </a:solidFill>
                <a:cs typeface="Arial"/>
              </a:rPr>
              <a:t> </a:t>
            </a:r>
            <a:r>
              <a:rPr sz="2800" b="1">
                <a:solidFill>
                  <a:srgbClr val="FF0000"/>
                </a:solidFill>
                <a:cs typeface="Arial"/>
              </a:rPr>
              <a:t>searching </a:t>
            </a:r>
            <a:r>
              <a:rPr sz="2800" b="1" spc="-5">
                <a:solidFill>
                  <a:srgbClr val="FF0000"/>
                </a:solidFill>
                <a:cs typeface="Arial"/>
              </a:rPr>
              <a:t>and </a:t>
            </a:r>
            <a:r>
              <a:rPr sz="2800" b="1">
                <a:solidFill>
                  <a:srgbClr val="FF0000"/>
                </a:solidFill>
                <a:cs typeface="Arial"/>
              </a:rPr>
              <a:t>testing </a:t>
            </a:r>
            <a:r>
              <a:rPr sz="2800" spc="-5">
                <a:cs typeface="Arial"/>
              </a:rPr>
              <a:t>large number of items </a:t>
            </a:r>
            <a:r>
              <a:rPr sz="2800">
                <a:cs typeface="Arial"/>
              </a:rPr>
              <a:t>in  the</a:t>
            </a:r>
            <a:r>
              <a:rPr sz="2800" spc="5">
                <a:cs typeface="Arial"/>
              </a:rPr>
              <a:t> </a:t>
            </a:r>
            <a:r>
              <a:rPr sz="2800" spc="-30">
                <a:cs typeface="Arial"/>
              </a:rPr>
              <a:t>memory.</a:t>
            </a:r>
            <a:endParaRPr sz="2800">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512188" y="483234"/>
            <a:ext cx="6118860" cy="690574"/>
          </a:xfrm>
          <a:prstGeom prst="rect">
            <a:avLst/>
          </a:prstGeom>
        </p:spPr>
        <p:txBody>
          <a:bodyPr vert="horz" wrap="square" lIns="0" tIns="13335" rIns="0" bIns="0" rtlCol="0">
            <a:spAutoFit/>
          </a:bodyPr>
          <a:lstStyle/>
          <a:p>
            <a:pPr marL="12700">
              <a:lnSpc>
                <a:spcPct val="100000"/>
              </a:lnSpc>
              <a:spcBef>
                <a:spcPts val="105"/>
              </a:spcBef>
            </a:pPr>
            <a:r>
              <a:rPr b="1">
                <a:latin typeface="+mn-lt"/>
              </a:rPr>
              <a:t>Knowledge</a:t>
            </a:r>
            <a:r>
              <a:rPr b="1" spc="-65">
                <a:latin typeface="+mn-lt"/>
              </a:rPr>
              <a:t> </a:t>
            </a:r>
            <a:r>
              <a:rPr b="1">
                <a:latin typeface="+mn-lt"/>
              </a:rPr>
              <a:t>Organization</a:t>
            </a:r>
          </a:p>
        </p:txBody>
      </p:sp>
      <p:sp>
        <p:nvSpPr>
          <p:cNvPr id="6" name="Date Placeholder 5"/>
          <p:cNvSpPr>
            <a:spLocks noGrp="1"/>
          </p:cNvSpPr>
          <p:nvPr>
            <p:ph type="dt" sz="half" idx="10"/>
          </p:nvPr>
        </p:nvSpPr>
        <p:spPr/>
        <p:txBody>
          <a:bodyPr/>
          <a:lstStyle/>
          <a:p>
            <a:fld id="{63DE860A-C4D4-4D41-BFB9-53C4A9E09B96}" type="datetime1">
              <a:rPr lang="en-US" smtClean="0"/>
              <a:t>9/16/2021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IN" smtClean="0"/>
              <a:t>75</a:t>
            </a:fld>
            <a:endParaRPr lang="en-IN"/>
          </a:p>
        </p:txBody>
      </p:sp>
      <p:sp>
        <p:nvSpPr>
          <p:cNvPr id="3" name="object 3"/>
          <p:cNvSpPr txBox="1"/>
          <p:nvPr/>
        </p:nvSpPr>
        <p:spPr>
          <a:xfrm>
            <a:off x="550798" y="1320690"/>
            <a:ext cx="8041640" cy="1818005"/>
          </a:xfrm>
          <a:prstGeom prst="rect">
            <a:avLst/>
          </a:prstGeom>
        </p:spPr>
        <p:txBody>
          <a:bodyPr vert="horz" wrap="square" lIns="0" tIns="12065" rIns="0" bIns="0" rtlCol="0">
            <a:spAutoFit/>
          </a:bodyPr>
          <a:lstStyle/>
          <a:p>
            <a:pPr marL="355600" marR="398145" indent="-342900">
              <a:lnSpc>
                <a:spcPct val="100000"/>
              </a:lnSpc>
              <a:spcBef>
                <a:spcPts val="95"/>
              </a:spcBef>
              <a:buChar char="•"/>
              <a:tabLst>
                <a:tab pos="354965" algn="l"/>
                <a:tab pos="355600" algn="l"/>
              </a:tabLst>
            </a:pPr>
            <a:r>
              <a:rPr sz="2800">
                <a:cs typeface="Arial"/>
              </a:rPr>
              <a:t>Knowledge can </a:t>
            </a:r>
            <a:r>
              <a:rPr sz="2800" spc="-5">
                <a:cs typeface="Arial"/>
              </a:rPr>
              <a:t>be </a:t>
            </a:r>
            <a:r>
              <a:rPr sz="2800">
                <a:cs typeface="Arial"/>
              </a:rPr>
              <a:t>organized in </a:t>
            </a:r>
            <a:r>
              <a:rPr sz="2800" spc="-5">
                <a:cs typeface="Arial"/>
              </a:rPr>
              <a:t>memory </a:t>
            </a:r>
            <a:r>
              <a:rPr sz="2800">
                <a:cs typeface="Arial"/>
              </a:rPr>
              <a:t>for  easy access </a:t>
            </a:r>
            <a:r>
              <a:rPr sz="2800" spc="-5">
                <a:cs typeface="Arial"/>
              </a:rPr>
              <a:t>by a </a:t>
            </a:r>
            <a:r>
              <a:rPr sz="2800">
                <a:cs typeface="Arial"/>
              </a:rPr>
              <a:t>method known </a:t>
            </a:r>
            <a:r>
              <a:rPr sz="2800" spc="-5">
                <a:cs typeface="Arial"/>
              </a:rPr>
              <a:t>as</a:t>
            </a:r>
            <a:r>
              <a:rPr sz="2800">
                <a:cs typeface="Arial"/>
              </a:rPr>
              <a:t> </a:t>
            </a:r>
            <a:r>
              <a:rPr sz="2800" b="1" spc="-5">
                <a:solidFill>
                  <a:srgbClr val="FF0000"/>
                </a:solidFill>
                <a:cs typeface="Arial"/>
              </a:rPr>
              <a:t>indexing</a:t>
            </a:r>
            <a:r>
              <a:rPr sz="2800" spc="-5">
                <a:cs typeface="Arial"/>
              </a:rPr>
              <a:t>.</a:t>
            </a:r>
            <a:endParaRPr sz="2800">
              <a:cs typeface="Arial"/>
            </a:endParaRPr>
          </a:p>
          <a:p>
            <a:pPr marL="355600" marR="5080" indent="-342900">
              <a:lnSpc>
                <a:spcPct val="100000"/>
              </a:lnSpc>
              <a:spcBef>
                <a:spcPts val="675"/>
              </a:spcBef>
              <a:buChar char="•"/>
              <a:tabLst>
                <a:tab pos="354965" algn="l"/>
                <a:tab pos="355600" algn="l"/>
              </a:tabLst>
            </a:pPr>
            <a:r>
              <a:rPr sz="2800" spc="-5">
                <a:cs typeface="Arial"/>
              </a:rPr>
              <a:t>It amounts </a:t>
            </a:r>
            <a:r>
              <a:rPr sz="2800">
                <a:cs typeface="Arial"/>
              </a:rPr>
              <a:t>to </a:t>
            </a:r>
            <a:r>
              <a:rPr sz="2800" b="1" spc="-5">
                <a:solidFill>
                  <a:srgbClr val="006FC0"/>
                </a:solidFill>
                <a:cs typeface="Arial"/>
              </a:rPr>
              <a:t>grouping the knowledge </a:t>
            </a:r>
            <a:r>
              <a:rPr sz="2800" spc="-5">
                <a:cs typeface="Arial"/>
              </a:rPr>
              <a:t>in a way  </a:t>
            </a:r>
            <a:r>
              <a:rPr sz="2800">
                <a:cs typeface="Arial"/>
              </a:rPr>
              <a:t>that keywords can be used to access </a:t>
            </a:r>
            <a:r>
              <a:rPr sz="2800" spc="-5">
                <a:cs typeface="Arial"/>
              </a:rPr>
              <a:t>the</a:t>
            </a:r>
            <a:r>
              <a:rPr sz="2800" spc="10">
                <a:cs typeface="Arial"/>
              </a:rPr>
              <a:t> </a:t>
            </a:r>
            <a:r>
              <a:rPr sz="2800">
                <a:cs typeface="Arial"/>
              </a:rPr>
              <a:t>group.</a:t>
            </a:r>
          </a:p>
        </p:txBody>
      </p:sp>
      <p:sp>
        <p:nvSpPr>
          <p:cNvPr id="4" name="object 4"/>
          <p:cNvSpPr txBox="1"/>
          <p:nvPr/>
        </p:nvSpPr>
        <p:spPr>
          <a:xfrm>
            <a:off x="838200" y="2950955"/>
            <a:ext cx="2402840" cy="2586355"/>
          </a:xfrm>
          <a:prstGeom prst="rect">
            <a:avLst/>
          </a:prstGeom>
        </p:spPr>
        <p:txBody>
          <a:bodyPr vert="horz" wrap="square" lIns="0" tIns="97790" rIns="0" bIns="0" rtlCol="0">
            <a:spAutoFit/>
          </a:bodyPr>
          <a:lstStyle/>
          <a:p>
            <a:pPr marL="12700">
              <a:lnSpc>
                <a:spcPct val="100000"/>
              </a:lnSpc>
              <a:spcBef>
                <a:spcPts val="770"/>
              </a:spcBef>
            </a:pPr>
            <a:r>
              <a:rPr sz="2800" spc="-5">
                <a:cs typeface="Arial"/>
              </a:rPr>
              <a:t>Example:</a:t>
            </a:r>
            <a:endParaRPr sz="2800">
              <a:cs typeface="Arial"/>
            </a:endParaRPr>
          </a:p>
          <a:p>
            <a:pPr marL="927100" marR="5080">
              <a:lnSpc>
                <a:spcPct val="120000"/>
              </a:lnSpc>
            </a:pPr>
            <a:r>
              <a:rPr sz="2800" b="1" spc="-5">
                <a:solidFill>
                  <a:srgbClr val="FF0000"/>
                </a:solidFill>
                <a:cs typeface="Arial"/>
              </a:rPr>
              <a:t>P</a:t>
            </a:r>
            <a:r>
              <a:rPr sz="2800" b="1" spc="-15">
                <a:solidFill>
                  <a:srgbClr val="FF0000"/>
                </a:solidFill>
                <a:cs typeface="Arial"/>
              </a:rPr>
              <a:t>o</a:t>
            </a:r>
            <a:r>
              <a:rPr sz="2800" b="1" spc="-5">
                <a:solidFill>
                  <a:srgbClr val="FF0000"/>
                </a:solidFill>
                <a:cs typeface="Arial"/>
              </a:rPr>
              <a:t>si</a:t>
            </a:r>
            <a:r>
              <a:rPr sz="2800" b="1" spc="5">
                <a:solidFill>
                  <a:srgbClr val="FF0000"/>
                </a:solidFill>
                <a:cs typeface="Arial"/>
              </a:rPr>
              <a:t>t</a:t>
            </a:r>
            <a:r>
              <a:rPr sz="2800" b="1" spc="-5">
                <a:solidFill>
                  <a:srgbClr val="FF0000"/>
                </a:solidFill>
                <a:cs typeface="Arial"/>
              </a:rPr>
              <a:t>iv</a:t>
            </a:r>
            <a:r>
              <a:rPr sz="2800" b="1" spc="10">
                <a:solidFill>
                  <a:srgbClr val="FF0000"/>
                </a:solidFill>
                <a:cs typeface="Arial"/>
              </a:rPr>
              <a:t>e</a:t>
            </a:r>
            <a:r>
              <a:rPr sz="2800" spc="-5">
                <a:cs typeface="Arial"/>
              </a:rPr>
              <a:t>:  Nice  Beautiful  Superb</a:t>
            </a:r>
            <a:endParaRPr sz="2800">
              <a:cs typeface="Arial"/>
            </a:endParaRPr>
          </a:p>
        </p:txBody>
      </p:sp>
      <p:sp>
        <p:nvSpPr>
          <p:cNvPr id="5" name="object 5"/>
          <p:cNvSpPr txBox="1"/>
          <p:nvPr/>
        </p:nvSpPr>
        <p:spPr>
          <a:xfrm>
            <a:off x="4800600" y="3462123"/>
            <a:ext cx="1626235" cy="1564018"/>
          </a:xfrm>
          <a:prstGeom prst="rect">
            <a:avLst/>
          </a:prstGeom>
        </p:spPr>
        <p:txBody>
          <a:bodyPr vert="horz" wrap="square" lIns="0" tIns="12700" rIns="0" bIns="0" rtlCol="0">
            <a:spAutoFit/>
          </a:bodyPr>
          <a:lstStyle/>
          <a:p>
            <a:pPr marL="12700" marR="5080">
              <a:lnSpc>
                <a:spcPct val="120000"/>
              </a:lnSpc>
              <a:spcBef>
                <a:spcPts val="100"/>
              </a:spcBef>
            </a:pPr>
            <a:r>
              <a:rPr sz="2800" b="1" spc="-5">
                <a:solidFill>
                  <a:srgbClr val="FF0000"/>
                </a:solidFill>
                <a:cs typeface="Arial"/>
              </a:rPr>
              <a:t>Nega</a:t>
            </a:r>
            <a:r>
              <a:rPr sz="2800" b="1">
                <a:solidFill>
                  <a:srgbClr val="FF0000"/>
                </a:solidFill>
                <a:cs typeface="Arial"/>
              </a:rPr>
              <a:t>t</a:t>
            </a:r>
            <a:r>
              <a:rPr sz="2800" b="1" spc="-5">
                <a:solidFill>
                  <a:srgbClr val="FF0000"/>
                </a:solidFill>
                <a:cs typeface="Arial"/>
              </a:rPr>
              <a:t>iv</a:t>
            </a:r>
            <a:r>
              <a:rPr sz="2800" b="1" spc="5">
                <a:solidFill>
                  <a:srgbClr val="FF0000"/>
                </a:solidFill>
                <a:cs typeface="Arial"/>
              </a:rPr>
              <a:t>e</a:t>
            </a:r>
            <a:r>
              <a:rPr sz="2800" b="1" spc="-5">
                <a:solidFill>
                  <a:srgbClr val="FF0000"/>
                </a:solidFill>
                <a:cs typeface="Arial"/>
              </a:rPr>
              <a:t>:  </a:t>
            </a:r>
            <a:r>
              <a:rPr sz="2800" spc="-5">
                <a:cs typeface="Arial"/>
              </a:rPr>
              <a:t>Bad  Doubt  Guilt</a:t>
            </a:r>
            <a:endParaRPr sz="2800">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595878" y="483234"/>
            <a:ext cx="1953260" cy="696595"/>
          </a:xfrm>
          <a:prstGeom prst="rect">
            <a:avLst/>
          </a:prstGeom>
        </p:spPr>
        <p:txBody>
          <a:bodyPr vert="horz" wrap="square" lIns="0" tIns="13335" rIns="0" bIns="0" rtlCol="0">
            <a:spAutoFit/>
          </a:bodyPr>
          <a:lstStyle/>
          <a:p>
            <a:pPr marL="12700">
              <a:lnSpc>
                <a:spcPct val="100000"/>
              </a:lnSpc>
              <a:spcBef>
                <a:spcPts val="105"/>
              </a:spcBef>
            </a:pPr>
            <a:r>
              <a:rPr b="1">
                <a:latin typeface="+mn-lt"/>
              </a:rPr>
              <a:t>Dataset</a:t>
            </a:r>
          </a:p>
        </p:txBody>
      </p:sp>
      <p:sp>
        <p:nvSpPr>
          <p:cNvPr id="5" name="Date Placeholder 4"/>
          <p:cNvSpPr>
            <a:spLocks noGrp="1"/>
          </p:cNvSpPr>
          <p:nvPr>
            <p:ph type="dt" sz="half" idx="10"/>
          </p:nvPr>
        </p:nvSpPr>
        <p:spPr/>
        <p:txBody>
          <a:bodyPr/>
          <a:lstStyle/>
          <a:p>
            <a:fld id="{989CBE8F-198B-4493-BEA9-A748C938B567}" type="datetime1">
              <a:rPr lang="en-US" smtClean="0"/>
              <a:t>9/16/2021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IN" smtClean="0"/>
              <a:t>76</a:t>
            </a:fld>
            <a:endParaRPr lang="en-IN"/>
          </a:p>
        </p:txBody>
      </p:sp>
      <p:sp>
        <p:nvSpPr>
          <p:cNvPr id="3" name="object 3"/>
          <p:cNvSpPr txBox="1"/>
          <p:nvPr/>
        </p:nvSpPr>
        <p:spPr>
          <a:xfrm>
            <a:off x="535940" y="1620977"/>
            <a:ext cx="7988300" cy="1490345"/>
          </a:xfrm>
          <a:prstGeom prst="rect">
            <a:avLst/>
          </a:prstGeom>
        </p:spPr>
        <p:txBody>
          <a:bodyPr vert="horz" wrap="square" lIns="0" tIns="13335" rIns="0" bIns="0" rtlCol="0">
            <a:spAutoFit/>
          </a:bodyPr>
          <a:lstStyle/>
          <a:p>
            <a:pPr marL="12700" marR="5080">
              <a:lnSpc>
                <a:spcPct val="100000"/>
              </a:lnSpc>
              <a:spcBef>
                <a:spcPts val="105"/>
              </a:spcBef>
            </a:pPr>
            <a:r>
              <a:rPr sz="3200">
                <a:cs typeface="Arial"/>
              </a:rPr>
              <a:t>A </a:t>
            </a:r>
            <a:r>
              <a:rPr sz="3200" spc="-5">
                <a:cs typeface="Arial"/>
              </a:rPr>
              <a:t>collection </a:t>
            </a:r>
            <a:r>
              <a:rPr sz="3200">
                <a:cs typeface="Arial"/>
              </a:rPr>
              <a:t>of </a:t>
            </a:r>
            <a:r>
              <a:rPr sz="3200" spc="-5">
                <a:solidFill>
                  <a:srgbClr val="001F5F"/>
                </a:solidFill>
                <a:cs typeface="Arial"/>
              </a:rPr>
              <a:t>related sets </a:t>
            </a:r>
            <a:r>
              <a:rPr sz="3200">
                <a:solidFill>
                  <a:srgbClr val="001F5F"/>
                </a:solidFill>
                <a:cs typeface="Arial"/>
              </a:rPr>
              <a:t>of information </a:t>
            </a:r>
            <a:r>
              <a:rPr sz="3200" spc="-5">
                <a:cs typeface="Arial"/>
              </a:rPr>
              <a:t>that </a:t>
            </a:r>
            <a:r>
              <a:rPr sz="3200">
                <a:cs typeface="Arial"/>
              </a:rPr>
              <a:t>is composed of separate </a:t>
            </a:r>
            <a:r>
              <a:rPr sz="3200" spc="-5">
                <a:cs typeface="Arial"/>
              </a:rPr>
              <a:t>elements but  </a:t>
            </a:r>
            <a:r>
              <a:rPr sz="3200">
                <a:cs typeface="Arial"/>
              </a:rPr>
              <a:t>can be </a:t>
            </a:r>
            <a:r>
              <a:rPr sz="3200" spc="-5">
                <a:cs typeface="Arial"/>
              </a:rPr>
              <a:t>manipulated </a:t>
            </a:r>
            <a:r>
              <a:rPr sz="3200">
                <a:cs typeface="Arial"/>
              </a:rPr>
              <a:t>as a </a:t>
            </a:r>
            <a:r>
              <a:rPr sz="3200" spc="-5">
                <a:cs typeface="Arial"/>
              </a:rPr>
              <a:t>unit </a:t>
            </a:r>
            <a:r>
              <a:rPr sz="3200">
                <a:cs typeface="Arial"/>
              </a:rPr>
              <a:t>by a</a:t>
            </a:r>
            <a:r>
              <a:rPr sz="3200" spc="-95">
                <a:cs typeface="Arial"/>
              </a:rPr>
              <a:t> </a:t>
            </a:r>
            <a:r>
              <a:rPr sz="3200" spc="-25">
                <a:cs typeface="Arial"/>
              </a:rPr>
              <a:t>computer.</a:t>
            </a:r>
            <a:endParaRPr sz="3200">
              <a:cs typeface="Arial"/>
            </a:endParaRPr>
          </a:p>
        </p:txBody>
      </p:sp>
      <p:sp>
        <p:nvSpPr>
          <p:cNvPr id="4" name="object 4"/>
          <p:cNvSpPr txBox="1"/>
          <p:nvPr/>
        </p:nvSpPr>
        <p:spPr>
          <a:xfrm>
            <a:off x="3200400" y="3276600"/>
            <a:ext cx="2245360" cy="2228815"/>
          </a:xfrm>
          <a:prstGeom prst="rect">
            <a:avLst/>
          </a:prstGeom>
        </p:spPr>
        <p:txBody>
          <a:bodyPr vert="horz" wrap="square" lIns="0" tIns="12700" rIns="0" bIns="0" rtlCol="0">
            <a:spAutoFit/>
          </a:bodyPr>
          <a:lstStyle/>
          <a:p>
            <a:pPr marL="12700">
              <a:lnSpc>
                <a:spcPct val="100000"/>
              </a:lnSpc>
              <a:spcBef>
                <a:spcPts val="100"/>
              </a:spcBef>
            </a:pPr>
            <a:r>
              <a:rPr sz="1800" b="1">
                <a:cs typeface="Arial"/>
              </a:rPr>
              <a:t>Input File:</a:t>
            </a:r>
            <a:r>
              <a:rPr sz="1800" b="1" spc="-85">
                <a:cs typeface="Arial"/>
              </a:rPr>
              <a:t> </a:t>
            </a:r>
            <a:r>
              <a:rPr sz="1800" b="1" spc="-5">
                <a:cs typeface="Arial"/>
              </a:rPr>
              <a:t>female.txt</a:t>
            </a:r>
            <a:endParaRPr sz="1800">
              <a:cs typeface="Arial"/>
            </a:endParaRPr>
          </a:p>
          <a:p>
            <a:pPr marL="12700" marR="1374775">
              <a:lnSpc>
                <a:spcPct val="100000"/>
              </a:lnSpc>
            </a:pPr>
            <a:r>
              <a:rPr sz="1800">
                <a:cs typeface="Arial"/>
              </a:rPr>
              <a:t>R</a:t>
            </a:r>
            <a:r>
              <a:rPr sz="1800" spc="-15">
                <a:cs typeface="Arial"/>
              </a:rPr>
              <a:t>e</a:t>
            </a:r>
            <a:r>
              <a:rPr sz="1800">
                <a:cs typeface="Arial"/>
              </a:rPr>
              <a:t>s</a:t>
            </a:r>
            <a:r>
              <a:rPr sz="1800" spc="-10">
                <a:cs typeface="Arial"/>
              </a:rPr>
              <a:t>h</a:t>
            </a:r>
            <a:r>
              <a:rPr sz="1800">
                <a:cs typeface="Arial"/>
              </a:rPr>
              <a:t>ma  </a:t>
            </a:r>
            <a:r>
              <a:rPr sz="1800" spc="-5">
                <a:cs typeface="Arial"/>
              </a:rPr>
              <a:t>Akshata  </a:t>
            </a:r>
            <a:r>
              <a:rPr sz="1800" spc="-40">
                <a:cs typeface="Arial"/>
              </a:rPr>
              <a:t>Vani  </a:t>
            </a:r>
            <a:r>
              <a:rPr sz="1800" spc="-5">
                <a:cs typeface="Arial"/>
              </a:rPr>
              <a:t>Sita  Bhavani  Lalita  Ankita  Harika</a:t>
            </a:r>
            <a:endParaRPr sz="1800">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595878" y="483234"/>
            <a:ext cx="1953260" cy="690574"/>
          </a:xfrm>
          <a:prstGeom prst="rect">
            <a:avLst/>
          </a:prstGeom>
        </p:spPr>
        <p:txBody>
          <a:bodyPr vert="horz" wrap="square" lIns="0" tIns="13335" rIns="0" bIns="0" rtlCol="0">
            <a:spAutoFit/>
          </a:bodyPr>
          <a:lstStyle/>
          <a:p>
            <a:pPr marL="12700">
              <a:lnSpc>
                <a:spcPct val="100000"/>
              </a:lnSpc>
              <a:spcBef>
                <a:spcPts val="105"/>
              </a:spcBef>
            </a:pPr>
            <a:r>
              <a:rPr b="1">
                <a:latin typeface="+mn-lt"/>
              </a:rPr>
              <a:t>Dataset</a:t>
            </a:r>
          </a:p>
        </p:txBody>
      </p:sp>
      <p:sp>
        <p:nvSpPr>
          <p:cNvPr id="4" name="Date Placeholder 3"/>
          <p:cNvSpPr>
            <a:spLocks noGrp="1"/>
          </p:cNvSpPr>
          <p:nvPr>
            <p:ph type="dt" sz="half" idx="10"/>
          </p:nvPr>
        </p:nvSpPr>
        <p:spPr/>
        <p:txBody>
          <a:bodyPr/>
          <a:lstStyle/>
          <a:p>
            <a:fld id="{CF43F21F-2E9F-4EBF-B2F3-B81CEEA286DD}"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77</a:t>
            </a:fld>
            <a:endParaRPr lang="en-IN"/>
          </a:p>
        </p:txBody>
      </p:sp>
      <p:sp>
        <p:nvSpPr>
          <p:cNvPr id="3" name="object 3"/>
          <p:cNvSpPr txBox="1"/>
          <p:nvPr/>
        </p:nvSpPr>
        <p:spPr>
          <a:xfrm>
            <a:off x="381000" y="1620977"/>
            <a:ext cx="8458200" cy="2008883"/>
          </a:xfrm>
          <a:prstGeom prst="rect">
            <a:avLst/>
          </a:prstGeom>
        </p:spPr>
        <p:txBody>
          <a:bodyPr vert="horz" wrap="square" lIns="0" tIns="13335" rIns="0" bIns="0" rtlCol="0">
            <a:spAutoFit/>
          </a:bodyPr>
          <a:lstStyle/>
          <a:p>
            <a:pPr marL="355600" marR="5080" indent="-342900">
              <a:lnSpc>
                <a:spcPct val="100000"/>
              </a:lnSpc>
              <a:spcBef>
                <a:spcPts val="105"/>
              </a:spcBef>
              <a:buChar char="•"/>
              <a:tabLst>
                <a:tab pos="354965" algn="l"/>
                <a:tab pos="355600" algn="l"/>
              </a:tabLst>
            </a:pPr>
            <a:r>
              <a:rPr sz="3200">
                <a:cs typeface="Arial"/>
              </a:rPr>
              <a:t>Size of </a:t>
            </a:r>
            <a:r>
              <a:rPr sz="3200" spc="-5">
                <a:cs typeface="Arial"/>
              </a:rPr>
              <a:t>the </a:t>
            </a:r>
            <a:r>
              <a:rPr sz="3200">
                <a:cs typeface="Arial"/>
              </a:rPr>
              <a:t>dataset should be as large</a:t>
            </a:r>
            <a:r>
              <a:rPr sz="3200" spc="-110">
                <a:cs typeface="Arial"/>
              </a:rPr>
              <a:t> </a:t>
            </a:r>
            <a:r>
              <a:rPr sz="3200">
                <a:cs typeface="Arial"/>
              </a:rPr>
              <a:t>as possible, which increases the prediction  </a:t>
            </a:r>
            <a:r>
              <a:rPr sz="3200" spc="-25">
                <a:cs typeface="Arial"/>
              </a:rPr>
              <a:t>accuracy.</a:t>
            </a:r>
            <a:endParaRPr lang="en-US" sz="3200">
              <a:cs typeface="Arial"/>
            </a:endParaRPr>
          </a:p>
          <a:p>
            <a:pPr marL="355600" marR="5080" indent="-342900">
              <a:lnSpc>
                <a:spcPct val="100000"/>
              </a:lnSpc>
              <a:spcBef>
                <a:spcPts val="105"/>
              </a:spcBef>
              <a:buChar char="•"/>
              <a:tabLst>
                <a:tab pos="354965" algn="l"/>
                <a:tab pos="355600" algn="l"/>
              </a:tabLst>
            </a:pPr>
            <a:endParaRPr lang="en-US" sz="3200">
              <a:cs typeface="Arial"/>
            </a:endParaRPr>
          </a:p>
          <a:p>
            <a:pPr marL="355600" marR="5080" indent="-342900">
              <a:lnSpc>
                <a:spcPct val="100000"/>
              </a:lnSpc>
              <a:spcBef>
                <a:spcPts val="105"/>
              </a:spcBef>
              <a:buChar char="•"/>
              <a:tabLst>
                <a:tab pos="354965" algn="l"/>
                <a:tab pos="355600" algn="l"/>
              </a:tabLst>
            </a:pPr>
            <a:r>
              <a:rPr sz="3200">
                <a:cs typeface="Arial"/>
              </a:rPr>
              <a:t>Dataset </a:t>
            </a:r>
            <a:r>
              <a:rPr sz="3200" spc="-5">
                <a:cs typeface="Arial"/>
              </a:rPr>
              <a:t>should not contain</a:t>
            </a:r>
            <a:r>
              <a:rPr sz="3200" spc="-60">
                <a:cs typeface="Arial"/>
              </a:rPr>
              <a:t> </a:t>
            </a:r>
            <a:r>
              <a:rPr sz="3200" spc="-5">
                <a:cs typeface="Arial"/>
              </a:rPr>
              <a:t>duplicate  </a:t>
            </a:r>
            <a:r>
              <a:rPr sz="3200">
                <a:cs typeface="Arial"/>
              </a:rPr>
              <a:t>elements.</a:t>
            </a:r>
          </a:p>
        </p:txBody>
      </p:sp>
    </p:spTree>
  </p:cSld>
  <p:clrMapOvr>
    <a:overrideClrMapping bg1="lt1" tx1="dk1" bg2="lt2" tx2="dk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510664" y="0"/>
            <a:ext cx="6120130" cy="696595"/>
          </a:xfrm>
          <a:prstGeom prst="rect">
            <a:avLst/>
          </a:prstGeom>
        </p:spPr>
        <p:txBody>
          <a:bodyPr vert="horz" wrap="square" lIns="0" tIns="12700" rIns="0" bIns="0" rtlCol="0">
            <a:spAutoFit/>
          </a:bodyPr>
          <a:lstStyle/>
          <a:p>
            <a:pPr marL="12700">
              <a:lnSpc>
                <a:spcPct val="100000"/>
              </a:lnSpc>
              <a:spcBef>
                <a:spcPts val="100"/>
              </a:spcBef>
            </a:pPr>
            <a:r>
              <a:rPr b="1">
                <a:latin typeface="+mn-lt"/>
              </a:rPr>
              <a:t>Knowledge</a:t>
            </a:r>
            <a:r>
              <a:rPr b="1" spc="-60">
                <a:latin typeface="+mn-lt"/>
              </a:rPr>
              <a:t> </a:t>
            </a:r>
            <a:r>
              <a:rPr b="1">
                <a:latin typeface="+mn-lt"/>
              </a:rPr>
              <a:t>Manipulation</a:t>
            </a:r>
          </a:p>
        </p:txBody>
      </p:sp>
      <p:sp>
        <p:nvSpPr>
          <p:cNvPr id="4" name="Date Placeholder 3"/>
          <p:cNvSpPr>
            <a:spLocks noGrp="1"/>
          </p:cNvSpPr>
          <p:nvPr>
            <p:ph type="dt" sz="half" idx="10"/>
          </p:nvPr>
        </p:nvSpPr>
        <p:spPr/>
        <p:txBody>
          <a:bodyPr/>
          <a:lstStyle/>
          <a:p>
            <a:fld id="{D2037DB2-405F-4A58-85FF-4D4334619F09}"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78</a:t>
            </a:fld>
            <a:endParaRPr lang="en-IN"/>
          </a:p>
        </p:txBody>
      </p:sp>
      <p:sp>
        <p:nvSpPr>
          <p:cNvPr id="3" name="object 3"/>
          <p:cNvSpPr txBox="1"/>
          <p:nvPr/>
        </p:nvSpPr>
        <p:spPr>
          <a:xfrm>
            <a:off x="78739" y="668527"/>
            <a:ext cx="8836025" cy="6245225"/>
          </a:xfrm>
          <a:prstGeom prst="rect">
            <a:avLst/>
          </a:prstGeom>
        </p:spPr>
        <p:txBody>
          <a:bodyPr vert="horz" wrap="square" lIns="0" tIns="85725" rIns="0" bIns="0" rtlCol="0">
            <a:spAutoFit/>
          </a:bodyPr>
          <a:lstStyle/>
          <a:p>
            <a:pPr marL="355600" indent="-342900" algn="just">
              <a:lnSpc>
                <a:spcPct val="100000"/>
              </a:lnSpc>
              <a:spcBef>
                <a:spcPts val="675"/>
              </a:spcBef>
              <a:buChar char="•"/>
              <a:tabLst>
                <a:tab pos="355600" algn="l"/>
              </a:tabLst>
            </a:pPr>
            <a:r>
              <a:rPr sz="2400" spc="-5">
                <a:cs typeface="Arial"/>
              </a:rPr>
              <a:t>Knowledge manipulation involves </a:t>
            </a:r>
            <a:r>
              <a:rPr sz="2400">
                <a:cs typeface="Arial"/>
              </a:rPr>
              <a:t>the </a:t>
            </a:r>
            <a:r>
              <a:rPr sz="2400" spc="-5">
                <a:cs typeface="Arial"/>
              </a:rPr>
              <a:t>following</a:t>
            </a:r>
            <a:r>
              <a:rPr sz="2400" spc="170">
                <a:cs typeface="Arial"/>
              </a:rPr>
              <a:t> </a:t>
            </a:r>
            <a:r>
              <a:rPr sz="2400" spc="-5">
                <a:cs typeface="Arial"/>
              </a:rPr>
              <a:t>activities:</a:t>
            </a:r>
            <a:endParaRPr sz="2400">
              <a:cs typeface="Arial"/>
            </a:endParaRPr>
          </a:p>
          <a:p>
            <a:pPr marL="756285" lvl="1" indent="-287020" algn="just">
              <a:lnSpc>
                <a:spcPct val="100000"/>
              </a:lnSpc>
              <a:spcBef>
                <a:spcPts val="575"/>
              </a:spcBef>
              <a:buFont typeface="Arial"/>
              <a:buChar char="–"/>
              <a:tabLst>
                <a:tab pos="756920" algn="l"/>
              </a:tabLst>
            </a:pPr>
            <a:r>
              <a:rPr sz="2400" b="1">
                <a:cs typeface="Arial"/>
              </a:rPr>
              <a:t>Knowledge</a:t>
            </a:r>
            <a:r>
              <a:rPr sz="2400" b="1" spc="-45">
                <a:cs typeface="Arial"/>
              </a:rPr>
              <a:t> </a:t>
            </a:r>
            <a:r>
              <a:rPr sz="2400" b="1" spc="-5">
                <a:cs typeface="Arial"/>
              </a:rPr>
              <a:t>acquisition</a:t>
            </a:r>
            <a:endParaRPr sz="2400">
              <a:cs typeface="Arial"/>
            </a:endParaRPr>
          </a:p>
          <a:p>
            <a:pPr marL="1155700" marR="5080" lvl="2" indent="-228600" algn="just">
              <a:lnSpc>
                <a:spcPct val="100000"/>
              </a:lnSpc>
              <a:spcBef>
                <a:spcPts val="484"/>
              </a:spcBef>
              <a:buChar char="•"/>
              <a:tabLst>
                <a:tab pos="1156335" algn="l"/>
              </a:tabLst>
            </a:pPr>
            <a:r>
              <a:rPr sz="2000" spc="-5">
                <a:cs typeface="Arial"/>
              </a:rPr>
              <a:t>It is </a:t>
            </a:r>
            <a:r>
              <a:rPr sz="2000">
                <a:cs typeface="Arial"/>
              </a:rPr>
              <a:t>the </a:t>
            </a:r>
            <a:r>
              <a:rPr sz="2000" spc="-5">
                <a:cs typeface="Arial"/>
              </a:rPr>
              <a:t>process </a:t>
            </a:r>
            <a:r>
              <a:rPr sz="2000" spc="-10">
                <a:cs typeface="Arial"/>
              </a:rPr>
              <a:t>of </a:t>
            </a:r>
            <a:r>
              <a:rPr sz="2000" spc="-5">
                <a:cs typeface="Arial"/>
              </a:rPr>
              <a:t>gathering, structuring and </a:t>
            </a:r>
            <a:r>
              <a:rPr sz="2000">
                <a:cs typeface="Arial"/>
              </a:rPr>
              <a:t>organizing knowledge  of a particular </a:t>
            </a:r>
            <a:r>
              <a:rPr sz="2000" spc="-5">
                <a:cs typeface="Arial"/>
              </a:rPr>
              <a:t>topic or </a:t>
            </a:r>
            <a:r>
              <a:rPr sz="2000">
                <a:cs typeface="Arial"/>
              </a:rPr>
              <a:t>a domain </a:t>
            </a:r>
            <a:r>
              <a:rPr sz="2000" spc="-5">
                <a:cs typeface="Arial"/>
              </a:rPr>
              <a:t>in order to </a:t>
            </a:r>
            <a:r>
              <a:rPr sz="2000">
                <a:cs typeface="Arial"/>
              </a:rPr>
              <a:t>prepare </a:t>
            </a:r>
            <a:r>
              <a:rPr sz="2000" spc="-5">
                <a:cs typeface="Arial"/>
              </a:rPr>
              <a:t>it to </a:t>
            </a:r>
            <a:r>
              <a:rPr sz="2000">
                <a:cs typeface="Arial"/>
              </a:rPr>
              <a:t>be put </a:t>
            </a:r>
            <a:r>
              <a:rPr sz="2000" spc="-5">
                <a:cs typeface="Arial"/>
              </a:rPr>
              <a:t>into  </a:t>
            </a:r>
            <a:r>
              <a:rPr sz="2000">
                <a:cs typeface="Arial"/>
              </a:rPr>
              <a:t>the computer</a:t>
            </a:r>
            <a:r>
              <a:rPr sz="2000" spc="-60">
                <a:cs typeface="Arial"/>
              </a:rPr>
              <a:t> </a:t>
            </a:r>
            <a:r>
              <a:rPr sz="2000" spc="-20">
                <a:cs typeface="Arial"/>
              </a:rPr>
              <a:t>memory.</a:t>
            </a:r>
            <a:endParaRPr sz="2000">
              <a:cs typeface="Arial"/>
            </a:endParaRPr>
          </a:p>
          <a:p>
            <a:pPr marL="756285" lvl="1" indent="-287020" algn="just">
              <a:lnSpc>
                <a:spcPct val="100000"/>
              </a:lnSpc>
              <a:spcBef>
                <a:spcPts val="575"/>
              </a:spcBef>
              <a:buFont typeface="Arial"/>
              <a:buChar char="–"/>
              <a:tabLst>
                <a:tab pos="756920" algn="l"/>
              </a:tabLst>
            </a:pPr>
            <a:r>
              <a:rPr sz="2400" b="1">
                <a:cs typeface="Arial"/>
              </a:rPr>
              <a:t>Knowledge</a:t>
            </a:r>
            <a:r>
              <a:rPr sz="2400" b="1" spc="-45">
                <a:cs typeface="Arial"/>
              </a:rPr>
              <a:t> </a:t>
            </a:r>
            <a:r>
              <a:rPr sz="2400" b="1">
                <a:cs typeface="Arial"/>
              </a:rPr>
              <a:t>Storing</a:t>
            </a:r>
            <a:endParaRPr sz="2400">
              <a:cs typeface="Arial"/>
            </a:endParaRPr>
          </a:p>
          <a:p>
            <a:pPr marL="1155700" marR="6985" lvl="2" indent="-228600" algn="just">
              <a:lnSpc>
                <a:spcPct val="100000"/>
              </a:lnSpc>
              <a:spcBef>
                <a:spcPts val="484"/>
              </a:spcBef>
              <a:buChar char="•"/>
              <a:tabLst>
                <a:tab pos="1156335" algn="l"/>
              </a:tabLst>
            </a:pPr>
            <a:r>
              <a:rPr sz="2000">
                <a:cs typeface="Arial"/>
              </a:rPr>
              <a:t>The </a:t>
            </a:r>
            <a:r>
              <a:rPr sz="2000" spc="-5">
                <a:cs typeface="Arial"/>
              </a:rPr>
              <a:t>process </a:t>
            </a:r>
            <a:r>
              <a:rPr sz="2000">
                <a:cs typeface="Arial"/>
              </a:rPr>
              <a:t>of </a:t>
            </a:r>
            <a:r>
              <a:rPr sz="2000" spc="-5">
                <a:cs typeface="Arial"/>
              </a:rPr>
              <a:t>putting </a:t>
            </a:r>
            <a:r>
              <a:rPr sz="2000">
                <a:cs typeface="Arial"/>
              </a:rPr>
              <a:t>the knowledge into the </a:t>
            </a:r>
            <a:r>
              <a:rPr sz="2000" spc="-5">
                <a:cs typeface="Arial"/>
              </a:rPr>
              <a:t>computer in </a:t>
            </a:r>
            <a:r>
              <a:rPr sz="2000">
                <a:cs typeface="Arial"/>
              </a:rPr>
              <a:t>a  suitably encoded</a:t>
            </a:r>
            <a:r>
              <a:rPr sz="2000" spc="-50">
                <a:cs typeface="Arial"/>
              </a:rPr>
              <a:t> </a:t>
            </a:r>
            <a:r>
              <a:rPr sz="2000">
                <a:cs typeface="Arial"/>
              </a:rPr>
              <a:t>format.</a:t>
            </a:r>
          </a:p>
          <a:p>
            <a:pPr marL="756285" lvl="1" indent="-287020" algn="just">
              <a:lnSpc>
                <a:spcPct val="100000"/>
              </a:lnSpc>
              <a:spcBef>
                <a:spcPts val="570"/>
              </a:spcBef>
              <a:buFont typeface="Arial"/>
              <a:buChar char="–"/>
              <a:tabLst>
                <a:tab pos="756920" algn="l"/>
              </a:tabLst>
            </a:pPr>
            <a:r>
              <a:rPr sz="2400" b="1">
                <a:cs typeface="Arial"/>
              </a:rPr>
              <a:t>Knowledge</a:t>
            </a:r>
            <a:r>
              <a:rPr sz="2400" b="1" spc="-45">
                <a:cs typeface="Arial"/>
              </a:rPr>
              <a:t> </a:t>
            </a:r>
            <a:r>
              <a:rPr sz="2400" b="1" spc="-5">
                <a:cs typeface="Arial"/>
              </a:rPr>
              <a:t>Retrieval</a:t>
            </a:r>
            <a:endParaRPr sz="2400">
              <a:cs typeface="Arial"/>
            </a:endParaRPr>
          </a:p>
          <a:p>
            <a:pPr marL="1155700" marR="6350" lvl="2" indent="-228600" algn="just">
              <a:lnSpc>
                <a:spcPct val="100000"/>
              </a:lnSpc>
              <a:spcBef>
                <a:spcPts val="484"/>
              </a:spcBef>
              <a:buChar char="•"/>
              <a:tabLst>
                <a:tab pos="1156335" algn="l"/>
              </a:tabLst>
            </a:pPr>
            <a:r>
              <a:rPr sz="2000">
                <a:cs typeface="Arial"/>
              </a:rPr>
              <a:t>The </a:t>
            </a:r>
            <a:r>
              <a:rPr sz="2000" spc="-5">
                <a:cs typeface="Arial"/>
              </a:rPr>
              <a:t>inverse process </a:t>
            </a:r>
            <a:r>
              <a:rPr sz="2000">
                <a:cs typeface="Arial"/>
              </a:rPr>
              <a:t>of </a:t>
            </a:r>
            <a:r>
              <a:rPr sz="2000" spc="-5">
                <a:cs typeface="Arial"/>
              </a:rPr>
              <a:t>getting </a:t>
            </a:r>
            <a:r>
              <a:rPr sz="2000">
                <a:cs typeface="Arial"/>
              </a:rPr>
              <a:t>the </a:t>
            </a:r>
            <a:r>
              <a:rPr sz="2000" spc="-5">
                <a:cs typeface="Arial"/>
              </a:rPr>
              <a:t>knowledge back whenever it is  </a:t>
            </a:r>
            <a:r>
              <a:rPr sz="2000">
                <a:cs typeface="Arial"/>
              </a:rPr>
              <a:t>needed.</a:t>
            </a:r>
          </a:p>
          <a:p>
            <a:pPr marL="756285" lvl="1" indent="-287020" algn="just">
              <a:lnSpc>
                <a:spcPct val="100000"/>
              </a:lnSpc>
              <a:spcBef>
                <a:spcPts val="575"/>
              </a:spcBef>
              <a:buFont typeface="Arial"/>
              <a:buChar char="–"/>
              <a:tabLst>
                <a:tab pos="756920" algn="l"/>
              </a:tabLst>
            </a:pPr>
            <a:r>
              <a:rPr sz="2400" b="1" spc="-5">
                <a:cs typeface="Arial"/>
              </a:rPr>
              <a:t>Reasoning</a:t>
            </a:r>
            <a:endParaRPr sz="2400">
              <a:cs typeface="Arial"/>
            </a:endParaRPr>
          </a:p>
          <a:p>
            <a:pPr marL="1155700" lvl="2" indent="-229235">
              <a:lnSpc>
                <a:spcPct val="100000"/>
              </a:lnSpc>
              <a:spcBef>
                <a:spcPts val="484"/>
              </a:spcBef>
              <a:buChar char="•"/>
              <a:tabLst>
                <a:tab pos="1155700" algn="l"/>
                <a:tab pos="1156335" algn="l"/>
              </a:tabLst>
            </a:pPr>
            <a:r>
              <a:rPr sz="2000">
                <a:cs typeface="Arial"/>
              </a:rPr>
              <a:t>This </a:t>
            </a:r>
            <a:r>
              <a:rPr sz="2000" spc="-5">
                <a:cs typeface="Arial"/>
              </a:rPr>
              <a:t>is </a:t>
            </a:r>
            <a:r>
              <a:rPr sz="2000">
                <a:cs typeface="Arial"/>
              </a:rPr>
              <a:t>the most important part of knowledge</a:t>
            </a:r>
            <a:r>
              <a:rPr sz="2000" spc="-170">
                <a:cs typeface="Arial"/>
              </a:rPr>
              <a:t> </a:t>
            </a:r>
            <a:r>
              <a:rPr sz="2000">
                <a:cs typeface="Arial"/>
              </a:rPr>
              <a:t>representation.</a:t>
            </a:r>
          </a:p>
          <a:p>
            <a:pPr marL="1155700" marR="7620" lvl="2" indent="-228600">
              <a:lnSpc>
                <a:spcPct val="100000"/>
              </a:lnSpc>
              <a:spcBef>
                <a:spcPts val="480"/>
              </a:spcBef>
              <a:buChar char="•"/>
              <a:tabLst>
                <a:tab pos="1155700" algn="l"/>
                <a:tab pos="1156335" algn="l"/>
              </a:tabLst>
            </a:pPr>
            <a:r>
              <a:rPr sz="2000" spc="-5">
                <a:cs typeface="Arial"/>
              </a:rPr>
              <a:t>It </a:t>
            </a:r>
            <a:r>
              <a:rPr sz="2000">
                <a:cs typeface="Arial"/>
              </a:rPr>
              <a:t>includes deriving new knowledge </a:t>
            </a:r>
            <a:r>
              <a:rPr sz="2000" spc="-5">
                <a:cs typeface="Arial"/>
              </a:rPr>
              <a:t>from </a:t>
            </a:r>
            <a:r>
              <a:rPr sz="2000">
                <a:cs typeface="Arial"/>
              </a:rPr>
              <a:t>the existing knowledge </a:t>
            </a:r>
            <a:r>
              <a:rPr sz="2000" spc="-15">
                <a:cs typeface="Arial"/>
              </a:rPr>
              <a:t>by </a:t>
            </a:r>
            <a:r>
              <a:rPr sz="2000" spc="525">
                <a:cs typeface="Arial"/>
              </a:rPr>
              <a:t> </a:t>
            </a:r>
            <a:r>
              <a:rPr sz="2000">
                <a:cs typeface="Arial"/>
              </a:rPr>
              <a:t>means of an intelligent</a:t>
            </a:r>
            <a:r>
              <a:rPr sz="2000" spc="-60">
                <a:cs typeface="Arial"/>
              </a:rPr>
              <a:t> </a:t>
            </a:r>
            <a:r>
              <a:rPr sz="2000">
                <a:cs typeface="Arial"/>
              </a:rPr>
              <a:t>program.</a:t>
            </a:r>
          </a:p>
          <a:p>
            <a:pPr marL="1155700" lvl="2" indent="-229235">
              <a:lnSpc>
                <a:spcPct val="100000"/>
              </a:lnSpc>
              <a:spcBef>
                <a:spcPts val="480"/>
              </a:spcBef>
              <a:buChar char="•"/>
              <a:tabLst>
                <a:tab pos="1155700" algn="l"/>
                <a:tab pos="1156335" algn="l"/>
              </a:tabLst>
            </a:pPr>
            <a:r>
              <a:rPr sz="2000">
                <a:cs typeface="Arial"/>
              </a:rPr>
              <a:t>The</a:t>
            </a:r>
            <a:r>
              <a:rPr sz="2000" spc="140">
                <a:cs typeface="Arial"/>
              </a:rPr>
              <a:t> </a:t>
            </a:r>
            <a:r>
              <a:rPr sz="2000">
                <a:cs typeface="Arial"/>
              </a:rPr>
              <a:t>newly</a:t>
            </a:r>
            <a:r>
              <a:rPr sz="2000" spc="135">
                <a:cs typeface="Arial"/>
              </a:rPr>
              <a:t> </a:t>
            </a:r>
            <a:r>
              <a:rPr sz="2000">
                <a:cs typeface="Arial"/>
              </a:rPr>
              <a:t>derived</a:t>
            </a:r>
            <a:r>
              <a:rPr sz="2000" spc="140">
                <a:cs typeface="Arial"/>
              </a:rPr>
              <a:t> </a:t>
            </a:r>
            <a:r>
              <a:rPr sz="2000">
                <a:cs typeface="Arial"/>
              </a:rPr>
              <a:t>knowledge</a:t>
            </a:r>
            <a:r>
              <a:rPr sz="2000" spc="145">
                <a:cs typeface="Arial"/>
              </a:rPr>
              <a:t> </a:t>
            </a:r>
            <a:r>
              <a:rPr sz="2000" spc="-5">
                <a:cs typeface="Arial"/>
              </a:rPr>
              <a:t>is</a:t>
            </a:r>
            <a:r>
              <a:rPr sz="2000" spc="130">
                <a:cs typeface="Arial"/>
              </a:rPr>
              <a:t> </a:t>
            </a:r>
            <a:r>
              <a:rPr sz="2000">
                <a:cs typeface="Arial"/>
              </a:rPr>
              <a:t>known</a:t>
            </a:r>
            <a:r>
              <a:rPr sz="2000" spc="120">
                <a:cs typeface="Arial"/>
              </a:rPr>
              <a:t> </a:t>
            </a:r>
            <a:r>
              <a:rPr sz="2000">
                <a:cs typeface="Arial"/>
              </a:rPr>
              <a:t>as</a:t>
            </a:r>
            <a:r>
              <a:rPr sz="2000" spc="150">
                <a:cs typeface="Arial"/>
              </a:rPr>
              <a:t> </a:t>
            </a:r>
            <a:r>
              <a:rPr sz="2000">
                <a:cs typeface="Arial"/>
              </a:rPr>
              <a:t>conclusion,</a:t>
            </a:r>
            <a:r>
              <a:rPr sz="2000" spc="135">
                <a:cs typeface="Arial"/>
              </a:rPr>
              <a:t> </a:t>
            </a:r>
            <a:r>
              <a:rPr sz="2000" spc="-5">
                <a:cs typeface="Arial"/>
              </a:rPr>
              <a:t>inference</a:t>
            </a:r>
            <a:r>
              <a:rPr sz="2000" spc="135">
                <a:cs typeface="Arial"/>
              </a:rPr>
              <a:t> </a:t>
            </a:r>
            <a:r>
              <a:rPr sz="2000">
                <a:cs typeface="Arial"/>
              </a:rPr>
              <a:t>or</a:t>
            </a:r>
          </a:p>
          <a:p>
            <a:pPr marL="1155700">
              <a:lnSpc>
                <a:spcPct val="100000"/>
              </a:lnSpc>
            </a:pPr>
            <a:r>
              <a:rPr sz="2000">
                <a:cs typeface="Arial"/>
              </a:rPr>
              <a:t>explanation.</a:t>
            </a:r>
          </a:p>
        </p:txBody>
      </p:sp>
    </p:spTree>
  </p:cSld>
  <p:clrMapOvr>
    <a:overrideClrMapping bg1="lt1" tx1="dk1" bg2="lt2" tx2="dk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548741" y="109220"/>
            <a:ext cx="8051800" cy="689932"/>
          </a:xfrm>
          <a:prstGeom prst="rect">
            <a:avLst/>
          </a:prstGeom>
        </p:spPr>
        <p:txBody>
          <a:bodyPr vert="horz" wrap="square" lIns="0" tIns="12700" rIns="0" bIns="0" rtlCol="0">
            <a:spAutoFit/>
          </a:bodyPr>
          <a:lstStyle/>
          <a:p>
            <a:pPr marL="12700">
              <a:lnSpc>
                <a:spcPct val="100000"/>
              </a:lnSpc>
              <a:spcBef>
                <a:spcPts val="100"/>
              </a:spcBef>
            </a:pPr>
            <a:r>
              <a:rPr b="1">
                <a:latin typeface="+mn-lt"/>
              </a:rPr>
              <a:t>Knowledge Representation</a:t>
            </a:r>
            <a:r>
              <a:rPr b="1" spc="-25">
                <a:latin typeface="+mn-lt"/>
              </a:rPr>
              <a:t> </a:t>
            </a:r>
            <a:r>
              <a:rPr b="1">
                <a:latin typeface="+mn-lt"/>
              </a:rPr>
              <a:t>(KR)</a:t>
            </a:r>
          </a:p>
        </p:txBody>
      </p:sp>
      <p:sp>
        <p:nvSpPr>
          <p:cNvPr id="6" name="Date Placeholder 5"/>
          <p:cNvSpPr>
            <a:spLocks noGrp="1"/>
          </p:cNvSpPr>
          <p:nvPr>
            <p:ph type="dt" sz="half" idx="10"/>
          </p:nvPr>
        </p:nvSpPr>
        <p:spPr/>
        <p:txBody>
          <a:bodyPr/>
          <a:lstStyle/>
          <a:p>
            <a:fld id="{3C7D1754-7E55-4B72-A09E-211DF341C071}" type="datetime1">
              <a:rPr lang="en-US" smtClean="0"/>
              <a:t>9/16/2021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IN" smtClean="0"/>
              <a:t>79</a:t>
            </a:fld>
            <a:endParaRPr lang="en-IN"/>
          </a:p>
        </p:txBody>
      </p:sp>
      <p:sp>
        <p:nvSpPr>
          <p:cNvPr id="3" name="object 3"/>
          <p:cNvSpPr/>
          <p:nvPr/>
        </p:nvSpPr>
        <p:spPr>
          <a:xfrm>
            <a:off x="283463" y="2424074"/>
            <a:ext cx="8610600" cy="4058960"/>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188468" y="1146428"/>
            <a:ext cx="8406765" cy="941069"/>
          </a:xfrm>
          <a:prstGeom prst="rect">
            <a:avLst/>
          </a:prstGeom>
        </p:spPr>
        <p:txBody>
          <a:bodyPr vert="horz" wrap="square" lIns="0" tIns="13335" rIns="0" bIns="0" rtlCol="0">
            <a:spAutoFit/>
          </a:bodyPr>
          <a:lstStyle/>
          <a:p>
            <a:pPr marL="299085" indent="-287020">
              <a:lnSpc>
                <a:spcPct val="100000"/>
              </a:lnSpc>
              <a:spcBef>
                <a:spcPts val="105"/>
              </a:spcBef>
              <a:buChar char="•"/>
              <a:tabLst>
                <a:tab pos="299085" algn="l"/>
                <a:tab pos="299720" algn="l"/>
              </a:tabLst>
            </a:pPr>
            <a:r>
              <a:rPr sz="2000">
                <a:solidFill>
                  <a:srgbClr val="212121"/>
                </a:solidFill>
                <a:cs typeface="Arial"/>
              </a:rPr>
              <a:t>The method used to </a:t>
            </a:r>
            <a:r>
              <a:rPr sz="2000" spc="-5">
                <a:solidFill>
                  <a:srgbClr val="212121"/>
                </a:solidFill>
                <a:cs typeface="Arial"/>
              </a:rPr>
              <a:t>encode knowledge in an </a:t>
            </a:r>
            <a:r>
              <a:rPr sz="2000" spc="-10">
                <a:solidFill>
                  <a:srgbClr val="212121"/>
                </a:solidFill>
                <a:cs typeface="Arial"/>
              </a:rPr>
              <a:t>KBS’s </a:t>
            </a:r>
            <a:r>
              <a:rPr sz="2000">
                <a:solidFill>
                  <a:srgbClr val="212121"/>
                </a:solidFill>
                <a:cs typeface="Arial"/>
              </a:rPr>
              <a:t>Knowledge</a:t>
            </a:r>
            <a:r>
              <a:rPr sz="2000" spc="-100">
                <a:solidFill>
                  <a:srgbClr val="212121"/>
                </a:solidFill>
                <a:cs typeface="Arial"/>
              </a:rPr>
              <a:t> </a:t>
            </a:r>
            <a:r>
              <a:rPr sz="2000">
                <a:solidFill>
                  <a:srgbClr val="212121"/>
                </a:solidFill>
                <a:cs typeface="Arial"/>
              </a:rPr>
              <a:t>base</a:t>
            </a:r>
            <a:endParaRPr sz="2000">
              <a:cs typeface="Arial"/>
            </a:endParaRPr>
          </a:p>
          <a:p>
            <a:pPr marL="299085" indent="-287020">
              <a:lnSpc>
                <a:spcPct val="100000"/>
              </a:lnSpc>
              <a:buChar char="•"/>
              <a:tabLst>
                <a:tab pos="299085" algn="l"/>
                <a:tab pos="299720" algn="l"/>
              </a:tabLst>
            </a:pPr>
            <a:r>
              <a:rPr sz="2000">
                <a:solidFill>
                  <a:srgbClr val="212121"/>
                </a:solidFill>
                <a:cs typeface="Arial"/>
              </a:rPr>
              <a:t>The field of AI dedicated to representing information about the world in</a:t>
            </a:r>
            <a:r>
              <a:rPr lang="en-US" sz="2000">
                <a:solidFill>
                  <a:srgbClr val="212121"/>
                </a:solidFill>
                <a:cs typeface="Arial"/>
              </a:rPr>
              <a:t> </a:t>
            </a:r>
            <a:r>
              <a:rPr sz="2000" spc="-350">
                <a:solidFill>
                  <a:srgbClr val="212121"/>
                </a:solidFill>
                <a:cs typeface="Arial"/>
              </a:rPr>
              <a:t> </a:t>
            </a:r>
            <a:r>
              <a:rPr sz="2000">
                <a:solidFill>
                  <a:srgbClr val="212121"/>
                </a:solidFill>
                <a:cs typeface="Arial"/>
              </a:rPr>
              <a:t>a</a:t>
            </a:r>
            <a:endParaRPr sz="2000">
              <a:cs typeface="Arial"/>
            </a:endParaRPr>
          </a:p>
          <a:p>
            <a:pPr marL="299085">
              <a:lnSpc>
                <a:spcPct val="100000"/>
              </a:lnSpc>
            </a:pPr>
            <a:r>
              <a:rPr sz="2000">
                <a:solidFill>
                  <a:srgbClr val="212121"/>
                </a:solidFill>
                <a:cs typeface="Arial"/>
              </a:rPr>
              <a:t>form that a computer system can utilize </a:t>
            </a:r>
            <a:r>
              <a:rPr sz="2000" spc="-5">
                <a:solidFill>
                  <a:srgbClr val="212121"/>
                </a:solidFill>
                <a:cs typeface="Arial"/>
              </a:rPr>
              <a:t>to </a:t>
            </a:r>
            <a:r>
              <a:rPr sz="2000">
                <a:solidFill>
                  <a:srgbClr val="212121"/>
                </a:solidFill>
                <a:cs typeface="Arial"/>
              </a:rPr>
              <a:t>solve complex</a:t>
            </a:r>
            <a:r>
              <a:rPr sz="2000" spc="-210">
                <a:solidFill>
                  <a:srgbClr val="212121"/>
                </a:solidFill>
                <a:cs typeface="Arial"/>
              </a:rPr>
              <a:t> </a:t>
            </a:r>
            <a:r>
              <a:rPr sz="2000">
                <a:solidFill>
                  <a:srgbClr val="212121"/>
                </a:solidFill>
                <a:cs typeface="Arial"/>
              </a:rPr>
              <a:t>tasks</a:t>
            </a:r>
            <a:endParaRPr sz="2000">
              <a:cs typeface="Arial"/>
            </a:endParaRPr>
          </a:p>
        </p:txBody>
      </p:sp>
      <p:sp>
        <p:nvSpPr>
          <p:cNvPr id="5" name="object 5"/>
          <p:cNvSpPr txBox="1"/>
          <p:nvPr/>
        </p:nvSpPr>
        <p:spPr>
          <a:xfrm>
            <a:off x="188468" y="6584695"/>
            <a:ext cx="4749800" cy="208279"/>
          </a:xfrm>
          <a:prstGeom prst="rect">
            <a:avLst/>
          </a:prstGeom>
        </p:spPr>
        <p:txBody>
          <a:bodyPr vert="horz" wrap="square" lIns="0" tIns="12700" rIns="0" bIns="0" rtlCol="0">
            <a:spAutoFit/>
          </a:bodyPr>
          <a:lstStyle/>
          <a:p>
            <a:pPr marL="12700">
              <a:lnSpc>
                <a:spcPct val="100000"/>
              </a:lnSpc>
              <a:spcBef>
                <a:spcPts val="100"/>
              </a:spcBef>
            </a:pPr>
            <a:r>
              <a:rPr sz="1200" spc="-5">
                <a:latin typeface="Arial"/>
                <a:cs typeface="Arial"/>
              </a:rPr>
              <a:t>https:/</a:t>
            </a:r>
            <a:r>
              <a:rPr sz="1200" spc="-5">
                <a:latin typeface="Arial"/>
                <a:cs typeface="Arial"/>
                <a:hlinkClick r:id="rId4"/>
              </a:rPr>
              <a:t>/w</a:t>
            </a:r>
            <a:r>
              <a:rPr sz="1200" spc="-5">
                <a:latin typeface="Arial"/>
                <a:cs typeface="Arial"/>
              </a:rPr>
              <a:t>w</a:t>
            </a:r>
            <a:r>
              <a:rPr sz="1200" spc="-5">
                <a:latin typeface="Arial"/>
                <a:cs typeface="Arial"/>
                <a:hlinkClick r:id="rId4"/>
              </a:rPr>
              <a:t>w.javatpoint.com/ai-techniques-of-knowledge-representation</a:t>
            </a:r>
            <a:endParaRPr sz="1200">
              <a:latin typeface="Arial"/>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282064" y="284733"/>
            <a:ext cx="6881495" cy="696595"/>
          </a:xfrm>
          <a:prstGeom prst="rect">
            <a:avLst/>
          </a:prstGeom>
        </p:spPr>
        <p:txBody>
          <a:bodyPr vert="horz" wrap="square" lIns="0" tIns="12700" rIns="0" bIns="0" rtlCol="0">
            <a:spAutoFit/>
          </a:bodyPr>
          <a:lstStyle/>
          <a:p>
            <a:pPr marL="12700">
              <a:lnSpc>
                <a:spcPct val="100000"/>
              </a:lnSpc>
              <a:spcBef>
                <a:spcPts val="100"/>
              </a:spcBef>
            </a:pPr>
            <a:r>
              <a:rPr b="1">
                <a:latin typeface="+mn-lt"/>
              </a:rPr>
              <a:t>Acting humanly: </a:t>
            </a:r>
            <a:r>
              <a:rPr b="1" spc="-30">
                <a:latin typeface="+mn-lt"/>
              </a:rPr>
              <a:t>Turing</a:t>
            </a:r>
            <a:r>
              <a:rPr b="1" spc="-235">
                <a:latin typeface="+mn-lt"/>
              </a:rPr>
              <a:t> </a:t>
            </a:r>
            <a:r>
              <a:rPr b="1" spc="-125">
                <a:latin typeface="+mn-lt"/>
              </a:rPr>
              <a:t>Test</a:t>
            </a:r>
          </a:p>
        </p:txBody>
      </p:sp>
      <p:sp>
        <p:nvSpPr>
          <p:cNvPr id="4" name="Date Placeholder 3"/>
          <p:cNvSpPr>
            <a:spLocks noGrp="1"/>
          </p:cNvSpPr>
          <p:nvPr>
            <p:ph type="dt" sz="half" idx="10"/>
          </p:nvPr>
        </p:nvSpPr>
        <p:spPr/>
        <p:txBody>
          <a:bodyPr/>
          <a:lstStyle/>
          <a:p>
            <a:fld id="{BF501C8D-492F-4C0A-BF71-5D89BDC4AACC}"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8</a:t>
            </a:fld>
            <a:endParaRPr lang="en-IN"/>
          </a:p>
        </p:txBody>
      </p:sp>
      <p:sp>
        <p:nvSpPr>
          <p:cNvPr id="3" name="object 3"/>
          <p:cNvSpPr txBox="1"/>
          <p:nvPr/>
        </p:nvSpPr>
        <p:spPr>
          <a:xfrm>
            <a:off x="381000" y="1161288"/>
            <a:ext cx="8394700" cy="5147563"/>
          </a:xfrm>
          <a:prstGeom prst="rect">
            <a:avLst/>
          </a:prstGeom>
        </p:spPr>
        <p:txBody>
          <a:bodyPr vert="horz" wrap="square" lIns="0" tIns="12700" rIns="0" bIns="0" rtlCol="0">
            <a:spAutoFit/>
          </a:bodyPr>
          <a:lstStyle/>
          <a:p>
            <a:pPr marL="12700">
              <a:lnSpc>
                <a:spcPct val="100000"/>
              </a:lnSpc>
              <a:spcBef>
                <a:spcPts val="100"/>
              </a:spcBef>
            </a:pPr>
            <a:r>
              <a:rPr sz="2200" spc="-5">
                <a:cs typeface="Arial"/>
              </a:rPr>
              <a:t>The computer would need </a:t>
            </a:r>
            <a:r>
              <a:rPr sz="2200">
                <a:cs typeface="Arial"/>
              </a:rPr>
              <a:t>to </a:t>
            </a:r>
            <a:r>
              <a:rPr sz="2200" spc="-5">
                <a:cs typeface="Arial"/>
              </a:rPr>
              <a:t>posses </a:t>
            </a:r>
            <a:r>
              <a:rPr sz="2200">
                <a:cs typeface="Arial"/>
              </a:rPr>
              <a:t>the </a:t>
            </a:r>
            <a:r>
              <a:rPr sz="2200" spc="-5">
                <a:cs typeface="Arial"/>
              </a:rPr>
              <a:t>following</a:t>
            </a:r>
            <a:r>
              <a:rPr sz="2200" spc="114">
                <a:cs typeface="Arial"/>
              </a:rPr>
              <a:t> </a:t>
            </a:r>
            <a:r>
              <a:rPr sz="2200" spc="-5">
                <a:cs typeface="Arial"/>
              </a:rPr>
              <a:t>capabilities:</a:t>
            </a:r>
            <a:endParaRPr sz="2200">
              <a:cs typeface="Arial"/>
            </a:endParaRPr>
          </a:p>
          <a:p>
            <a:pPr>
              <a:lnSpc>
                <a:spcPct val="100000"/>
              </a:lnSpc>
              <a:spcBef>
                <a:spcPts val="10"/>
              </a:spcBef>
            </a:pPr>
            <a:endParaRPr sz="2200">
              <a:cs typeface="Times New Roman"/>
            </a:endParaRPr>
          </a:p>
          <a:p>
            <a:pPr marL="355600" indent="-342900">
              <a:lnSpc>
                <a:spcPct val="100000"/>
              </a:lnSpc>
              <a:buFont typeface="Arial" pitchFamily="34" charset="0"/>
              <a:buChar char="•"/>
            </a:pPr>
            <a:r>
              <a:rPr sz="2200" b="1" spc="-5">
                <a:cs typeface="Arial"/>
              </a:rPr>
              <a:t>Natural Language Processing:</a:t>
            </a:r>
            <a:endParaRPr sz="2200">
              <a:cs typeface="Arial"/>
            </a:endParaRPr>
          </a:p>
          <a:p>
            <a:pPr marL="927100">
              <a:lnSpc>
                <a:spcPct val="100000"/>
              </a:lnSpc>
              <a:spcBef>
                <a:spcPts val="575"/>
              </a:spcBef>
            </a:pPr>
            <a:r>
              <a:rPr sz="2200" spc="-135">
                <a:cs typeface="Arial"/>
              </a:rPr>
              <a:t>To </a:t>
            </a:r>
            <a:r>
              <a:rPr sz="2200" spc="-5">
                <a:cs typeface="Arial"/>
              </a:rPr>
              <a:t>enable </a:t>
            </a:r>
            <a:r>
              <a:rPr sz="2200">
                <a:cs typeface="Arial"/>
              </a:rPr>
              <a:t>it to </a:t>
            </a:r>
            <a:r>
              <a:rPr sz="2200" spc="-5">
                <a:cs typeface="Arial"/>
              </a:rPr>
              <a:t>communicate successfully in</a:t>
            </a:r>
            <a:r>
              <a:rPr sz="2200" spc="185">
                <a:cs typeface="Arial"/>
              </a:rPr>
              <a:t> </a:t>
            </a:r>
            <a:r>
              <a:rPr sz="2200" spc="-5">
                <a:cs typeface="Arial"/>
              </a:rPr>
              <a:t>English</a:t>
            </a:r>
            <a:r>
              <a:rPr lang="en-US" sz="2200" spc="-5">
                <a:cs typeface="Arial"/>
              </a:rPr>
              <a:t>.</a:t>
            </a:r>
            <a:endParaRPr sz="2200">
              <a:cs typeface="Times New Roman"/>
            </a:endParaRPr>
          </a:p>
          <a:p>
            <a:pPr marL="355600" indent="-342900">
              <a:lnSpc>
                <a:spcPct val="100000"/>
              </a:lnSpc>
              <a:buFont typeface="Arial" pitchFamily="34" charset="0"/>
              <a:buChar char="•"/>
            </a:pPr>
            <a:r>
              <a:rPr sz="2200" b="1">
                <a:cs typeface="Arial"/>
              </a:rPr>
              <a:t>Knowledge</a:t>
            </a:r>
            <a:r>
              <a:rPr sz="2200" b="1" spc="-40">
                <a:cs typeface="Arial"/>
              </a:rPr>
              <a:t> </a:t>
            </a:r>
            <a:r>
              <a:rPr sz="2200" b="1" spc="-5">
                <a:cs typeface="Arial"/>
              </a:rPr>
              <a:t>representation:</a:t>
            </a:r>
            <a:endParaRPr sz="2200">
              <a:cs typeface="Arial"/>
            </a:endParaRPr>
          </a:p>
          <a:p>
            <a:pPr marL="927100">
              <a:lnSpc>
                <a:spcPct val="100000"/>
              </a:lnSpc>
              <a:spcBef>
                <a:spcPts val="580"/>
              </a:spcBef>
            </a:pPr>
            <a:r>
              <a:rPr sz="2200" spc="-135">
                <a:cs typeface="Arial"/>
              </a:rPr>
              <a:t>To </a:t>
            </a:r>
            <a:r>
              <a:rPr sz="2200" spc="-5">
                <a:cs typeface="Arial"/>
              </a:rPr>
              <a:t>store what </a:t>
            </a:r>
            <a:r>
              <a:rPr sz="2200">
                <a:cs typeface="Arial"/>
              </a:rPr>
              <a:t>it </a:t>
            </a:r>
            <a:r>
              <a:rPr sz="2200" spc="-5">
                <a:cs typeface="Arial"/>
              </a:rPr>
              <a:t>knows or</a:t>
            </a:r>
            <a:r>
              <a:rPr sz="2200" spc="140">
                <a:cs typeface="Arial"/>
              </a:rPr>
              <a:t> </a:t>
            </a:r>
            <a:r>
              <a:rPr sz="2200" spc="-30">
                <a:cs typeface="Arial"/>
              </a:rPr>
              <a:t>hear.</a:t>
            </a:r>
            <a:endParaRPr sz="2200">
              <a:cs typeface="Arial"/>
            </a:endParaRPr>
          </a:p>
          <a:p>
            <a:pPr marL="355600" indent="-342900">
              <a:lnSpc>
                <a:spcPct val="100000"/>
              </a:lnSpc>
              <a:spcBef>
                <a:spcPts val="575"/>
              </a:spcBef>
              <a:buFont typeface="Arial" pitchFamily="34" charset="0"/>
              <a:buChar char="•"/>
            </a:pPr>
            <a:r>
              <a:rPr sz="2200" b="1" spc="-5">
                <a:cs typeface="Arial"/>
              </a:rPr>
              <a:t>Automated reasoning:</a:t>
            </a:r>
            <a:endParaRPr sz="2200">
              <a:cs typeface="Arial"/>
            </a:endParaRPr>
          </a:p>
          <a:p>
            <a:pPr marL="926465" marR="139065">
              <a:lnSpc>
                <a:spcPts val="3460"/>
              </a:lnSpc>
              <a:spcBef>
                <a:spcPts val="210"/>
              </a:spcBef>
            </a:pPr>
            <a:r>
              <a:rPr sz="2200" spc="-135">
                <a:cs typeface="Arial"/>
              </a:rPr>
              <a:t>To </a:t>
            </a:r>
            <a:r>
              <a:rPr sz="2200" spc="-5">
                <a:cs typeface="Arial"/>
              </a:rPr>
              <a:t>use </a:t>
            </a:r>
            <a:r>
              <a:rPr sz="2200">
                <a:cs typeface="Arial"/>
              </a:rPr>
              <a:t>the stored </a:t>
            </a:r>
            <a:r>
              <a:rPr sz="2200" spc="-5">
                <a:cs typeface="Arial"/>
              </a:rPr>
              <a:t>information </a:t>
            </a:r>
            <a:r>
              <a:rPr sz="2200">
                <a:cs typeface="Arial"/>
              </a:rPr>
              <a:t>to </a:t>
            </a:r>
            <a:r>
              <a:rPr sz="2200" spc="-5">
                <a:cs typeface="Arial"/>
              </a:rPr>
              <a:t>answer questions and  </a:t>
            </a:r>
            <a:r>
              <a:rPr sz="2200">
                <a:cs typeface="Arial"/>
              </a:rPr>
              <a:t>to </a:t>
            </a:r>
            <a:r>
              <a:rPr sz="2200" spc="-5">
                <a:cs typeface="Arial"/>
              </a:rPr>
              <a:t>draw new conclusions.</a:t>
            </a:r>
            <a:endParaRPr sz="2200">
              <a:cs typeface="Arial"/>
            </a:endParaRPr>
          </a:p>
          <a:p>
            <a:pPr marL="355600" indent="-342900">
              <a:lnSpc>
                <a:spcPct val="100000"/>
              </a:lnSpc>
              <a:spcBef>
                <a:spcPts val="360"/>
              </a:spcBef>
              <a:buFont typeface="Arial" pitchFamily="34" charset="0"/>
              <a:buChar char="•"/>
            </a:pPr>
            <a:r>
              <a:rPr sz="2200" b="1" spc="-5">
                <a:cs typeface="Arial"/>
              </a:rPr>
              <a:t>Computer </a:t>
            </a:r>
            <a:r>
              <a:rPr sz="2200" b="1">
                <a:cs typeface="Arial"/>
              </a:rPr>
              <a:t>vision: </a:t>
            </a:r>
            <a:endParaRPr lang="en-US" sz="2200" b="1">
              <a:cs typeface="Arial"/>
            </a:endParaRPr>
          </a:p>
          <a:p>
            <a:pPr marL="469900" lvl="1">
              <a:spcBef>
                <a:spcPts val="360"/>
              </a:spcBef>
            </a:pPr>
            <a:r>
              <a:rPr lang="en-US" sz="2200" b="1" spc="-135">
                <a:cs typeface="Arial"/>
              </a:rPr>
              <a:t>	</a:t>
            </a:r>
            <a:r>
              <a:rPr sz="2200" spc="-135">
                <a:cs typeface="Arial"/>
              </a:rPr>
              <a:t>To </a:t>
            </a:r>
            <a:r>
              <a:rPr sz="2200" spc="-5">
                <a:cs typeface="Arial"/>
              </a:rPr>
              <a:t>perceive</a:t>
            </a:r>
            <a:r>
              <a:rPr sz="2200" spc="140">
                <a:cs typeface="Arial"/>
              </a:rPr>
              <a:t> </a:t>
            </a:r>
            <a:r>
              <a:rPr sz="2200">
                <a:cs typeface="Arial"/>
              </a:rPr>
              <a:t>objects.</a:t>
            </a:r>
          </a:p>
          <a:p>
            <a:pPr marL="355600" indent="-342900">
              <a:lnSpc>
                <a:spcPct val="100000"/>
              </a:lnSpc>
              <a:spcBef>
                <a:spcPts val="580"/>
              </a:spcBef>
              <a:buFont typeface="Arial" pitchFamily="34" charset="0"/>
              <a:buChar char="•"/>
            </a:pPr>
            <a:r>
              <a:rPr sz="2200" b="1" spc="-5">
                <a:cs typeface="Arial"/>
              </a:rPr>
              <a:t>Robotics: </a:t>
            </a:r>
            <a:endParaRPr lang="en-US" sz="2200" b="1" spc="-5">
              <a:cs typeface="Arial"/>
            </a:endParaRPr>
          </a:p>
          <a:p>
            <a:pPr marL="12700">
              <a:lnSpc>
                <a:spcPct val="100000"/>
              </a:lnSpc>
              <a:spcBef>
                <a:spcPts val="580"/>
              </a:spcBef>
            </a:pPr>
            <a:r>
              <a:rPr lang="en-US" sz="2200" b="1" spc="-5">
                <a:cs typeface="Arial"/>
              </a:rPr>
              <a:t>	</a:t>
            </a:r>
            <a:r>
              <a:rPr sz="2200" spc="-135">
                <a:cs typeface="Arial"/>
              </a:rPr>
              <a:t>To </a:t>
            </a:r>
            <a:r>
              <a:rPr sz="2200" spc="-5">
                <a:cs typeface="Arial"/>
              </a:rPr>
              <a:t>manipulate objects and move</a:t>
            </a:r>
            <a:r>
              <a:rPr sz="2200" spc="190">
                <a:cs typeface="Arial"/>
              </a:rPr>
              <a:t> </a:t>
            </a:r>
            <a:r>
              <a:rPr sz="2200">
                <a:cs typeface="Arial"/>
              </a:rPr>
              <a:t>about.</a:t>
            </a:r>
          </a:p>
        </p:txBody>
      </p:sp>
    </p:spTree>
  </p:cSld>
  <p:clrMapOvr>
    <a:overrideClrMapping bg1="lt1" tx1="dk1" bg2="lt2" tx2="dk2" accent1="accent1" accent2="accent2" accent3="accent3" accent4="accent4" accent5="accent5" accent6="accent6" hlink="hlink" folHlink="folHlink"/>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534160" marR="5080" indent="-1492250">
              <a:lnSpc>
                <a:spcPct val="100000"/>
              </a:lnSpc>
              <a:spcBef>
                <a:spcPts val="100"/>
              </a:spcBef>
            </a:pPr>
            <a:r>
              <a:rPr b="1">
                <a:latin typeface="+mn-lt"/>
              </a:rPr>
              <a:t>Why do we need</a:t>
            </a:r>
            <a:r>
              <a:rPr b="1" spc="-70">
                <a:latin typeface="+mn-lt"/>
              </a:rPr>
              <a:t> </a:t>
            </a:r>
            <a:r>
              <a:rPr b="1">
                <a:latin typeface="+mn-lt"/>
              </a:rPr>
              <a:t>Knowledge  Representation?</a:t>
            </a:r>
          </a:p>
        </p:txBody>
      </p:sp>
      <p:sp>
        <p:nvSpPr>
          <p:cNvPr id="5" name="Date Placeholder 4"/>
          <p:cNvSpPr>
            <a:spLocks noGrp="1"/>
          </p:cNvSpPr>
          <p:nvPr>
            <p:ph type="dt" sz="half" idx="10"/>
          </p:nvPr>
        </p:nvSpPr>
        <p:spPr/>
        <p:txBody>
          <a:bodyPr/>
          <a:lstStyle/>
          <a:p>
            <a:fld id="{76BB3D4E-7747-41BB-9F70-84E2C601E892}" type="datetime1">
              <a:rPr lang="en-US" smtClean="0"/>
              <a:t>9/16/2021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IN" smtClean="0"/>
              <a:t>80</a:t>
            </a:fld>
            <a:endParaRPr lang="en-IN"/>
          </a:p>
        </p:txBody>
      </p:sp>
      <p:sp>
        <p:nvSpPr>
          <p:cNvPr id="3" name="object 3"/>
          <p:cNvSpPr/>
          <p:nvPr/>
        </p:nvSpPr>
        <p:spPr>
          <a:xfrm>
            <a:off x="774655" y="1924050"/>
            <a:ext cx="7722505" cy="3914775"/>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245465" y="6571894"/>
            <a:ext cx="6849745" cy="208279"/>
          </a:xfrm>
          <a:prstGeom prst="rect">
            <a:avLst/>
          </a:prstGeom>
        </p:spPr>
        <p:txBody>
          <a:bodyPr vert="horz" wrap="square" lIns="0" tIns="12700" rIns="0" bIns="0" rtlCol="0">
            <a:spAutoFit/>
          </a:bodyPr>
          <a:lstStyle/>
          <a:p>
            <a:pPr marL="12700">
              <a:lnSpc>
                <a:spcPct val="100000"/>
              </a:lnSpc>
              <a:spcBef>
                <a:spcPts val="100"/>
              </a:spcBef>
            </a:pPr>
            <a:r>
              <a:rPr sz="1200" spc="-5">
                <a:latin typeface="Arial"/>
                <a:cs typeface="Arial"/>
              </a:rPr>
              <a:t>Ref </a:t>
            </a:r>
            <a:r>
              <a:rPr sz="1200">
                <a:latin typeface="Arial"/>
                <a:cs typeface="Arial"/>
              </a:rPr>
              <a:t>:</a:t>
            </a:r>
            <a:r>
              <a:rPr sz="1200" spc="35">
                <a:latin typeface="Arial"/>
                <a:cs typeface="Arial"/>
              </a:rPr>
              <a:t> </a:t>
            </a:r>
            <a:r>
              <a:rPr sz="1200" spc="-5">
                <a:latin typeface="Arial"/>
                <a:cs typeface="Arial"/>
              </a:rPr>
              <a:t>https://nptel.ac.in/courses/126104006/LectureNotes/Week-3_Knowledge%20Representation.pdf</a:t>
            </a:r>
            <a:endParaRPr sz="1200">
              <a:latin typeface="Arial"/>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p:cNvSpPr>
          <p:nvPr/>
        </p:nvSpPr>
        <p:spPr>
          <a:xfrm>
            <a:off x="284710" y="228599"/>
            <a:ext cx="8001000" cy="628377"/>
          </a:xfrm>
          <a:prstGeom prst="rect">
            <a:avLst/>
          </a:prstGeom>
        </p:spPr>
        <p:txBody>
          <a:bodyPr vert="horz" wrap="square" lIns="0" tIns="12700" rIns="0" bIns="0" rtlCol="0">
            <a:spAutoFit/>
          </a:bodyPr>
          <a:lstStyle>
            <a:lvl1pPr>
              <a:defRPr>
                <a:latin typeface="+mj-lt"/>
                <a:ea typeface="+mj-ea"/>
                <a:cs typeface="+mj-cs"/>
              </a:defRPr>
            </a:lvl1pPr>
          </a:lstStyle>
          <a:p>
            <a:pPr marL="1534160" marR="5080" indent="-1492250" algn="ctr">
              <a:spcBef>
                <a:spcPts val="100"/>
              </a:spcBef>
            </a:pPr>
            <a:r>
              <a:rPr lang="en-IN" sz="4000" b="1">
                <a:latin typeface="+mn-lt"/>
              </a:rPr>
              <a:t>Knowledge  Representation Schemas </a:t>
            </a:r>
          </a:p>
        </p:txBody>
      </p:sp>
      <p:graphicFrame>
        <p:nvGraphicFramePr>
          <p:cNvPr id="3" name="Table 2"/>
          <p:cNvGraphicFramePr>
            <a:graphicFrameLocks noGrp="1"/>
          </p:cNvGraphicFramePr>
          <p:nvPr>
            <p:extLst>
              <p:ext uri="{D42A27DB-BD31-4B8C-83A1-F6EECF244321}">
                <p14:modId xmlns:p14="http://schemas.microsoft.com/office/powerpoint/2010/main" val="4129149849"/>
              </p:ext>
            </p:extLst>
          </p:nvPr>
        </p:nvGraphicFramePr>
        <p:xfrm>
          <a:off x="934844" y="1600200"/>
          <a:ext cx="7391400" cy="4023360"/>
        </p:xfrm>
        <a:graphic>
          <a:graphicData uri="http://schemas.openxmlformats.org/drawingml/2006/table">
            <a:tbl>
              <a:tblPr firstRow="1" bandRow="1">
                <a:tableStyleId>{5C22544A-7EE6-4342-B048-85BDC9FD1C3A}</a:tableStyleId>
              </a:tblPr>
              <a:tblGrid>
                <a:gridCol w="3695700">
                  <a:extLst>
                    <a:ext uri="{9D8B030D-6E8A-4147-A177-3AD203B41FA5}">
                      <a16:colId xmlns:a16="http://schemas.microsoft.com/office/drawing/2014/main" val="20000"/>
                    </a:ext>
                  </a:extLst>
                </a:gridCol>
                <a:gridCol w="3695700">
                  <a:extLst>
                    <a:ext uri="{9D8B030D-6E8A-4147-A177-3AD203B41FA5}">
                      <a16:colId xmlns:a16="http://schemas.microsoft.com/office/drawing/2014/main" val="20001"/>
                    </a:ext>
                  </a:extLst>
                </a:gridCol>
              </a:tblGrid>
              <a:tr h="370840">
                <a:tc>
                  <a:txBody>
                    <a:bodyPr/>
                    <a:lstStyle/>
                    <a:p>
                      <a:pPr marL="285750" indent="-285750">
                        <a:buFont typeface="Arial" pitchFamily="34" charset="0"/>
                        <a:buChar char="•"/>
                      </a:pPr>
                      <a:r>
                        <a:rPr lang="en-US" sz="2800">
                          <a:solidFill>
                            <a:schemeClr val="tx1"/>
                          </a:solidFill>
                        </a:rPr>
                        <a:t>Logical schemas</a:t>
                      </a:r>
                    </a:p>
                    <a:p>
                      <a:pPr marL="0" indent="0">
                        <a:buFont typeface="Arial" pitchFamily="34" charset="0"/>
                        <a:buNone/>
                      </a:pPr>
                      <a:endParaRPr lang="en-US" sz="2800">
                        <a:solidFill>
                          <a:schemeClr val="tx1"/>
                        </a:solidFill>
                      </a:endParaRPr>
                    </a:p>
                    <a:p>
                      <a:pPr marL="0" indent="0">
                        <a:buFont typeface="Arial" pitchFamily="34" charset="0"/>
                        <a:buNone/>
                      </a:pPr>
                      <a:r>
                        <a:rPr lang="en-US" sz="2800" b="0">
                          <a:solidFill>
                            <a:schemeClr val="tx1"/>
                          </a:solidFill>
                        </a:rPr>
                        <a:t>- First-order logic</a:t>
                      </a:r>
                    </a:p>
                    <a:p>
                      <a:pPr marL="0" indent="0">
                        <a:buFont typeface="Arial" pitchFamily="34" charset="0"/>
                        <a:buNone/>
                      </a:pPr>
                      <a:r>
                        <a:rPr lang="en-US" sz="2800" b="0">
                          <a:solidFill>
                            <a:schemeClr val="tx1"/>
                          </a:solidFill>
                        </a:rPr>
                        <a:t>- Higher-order logic</a:t>
                      </a:r>
                    </a:p>
                    <a:p>
                      <a:pPr marL="0" indent="0">
                        <a:buFont typeface="Arial" pitchFamily="34" charset="0"/>
                        <a:buNone/>
                      </a:pPr>
                      <a:endParaRPr lang="en-US" sz="28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itchFamily="34" charset="0"/>
                        <a:buChar char="•"/>
                      </a:pPr>
                      <a:r>
                        <a:rPr lang="en-US" sz="2800">
                          <a:solidFill>
                            <a:schemeClr val="tx1"/>
                          </a:solidFill>
                        </a:rPr>
                        <a:t>Network schemas</a:t>
                      </a:r>
                    </a:p>
                    <a:p>
                      <a:pPr marL="0" indent="0">
                        <a:buFont typeface="Arial" pitchFamily="34" charset="0"/>
                        <a:buNone/>
                      </a:pPr>
                      <a:endParaRPr lang="en-US" sz="2800">
                        <a:solidFill>
                          <a:schemeClr val="tx1"/>
                        </a:solidFill>
                      </a:endParaRPr>
                    </a:p>
                    <a:p>
                      <a:pPr marL="0" indent="0">
                        <a:buFont typeface="Arial" pitchFamily="34" charset="0"/>
                        <a:buNone/>
                      </a:pPr>
                      <a:r>
                        <a:rPr lang="en-US" sz="2800" b="0">
                          <a:solidFill>
                            <a:schemeClr val="tx1"/>
                          </a:solidFill>
                        </a:rPr>
                        <a:t>- Semantic networks</a:t>
                      </a:r>
                    </a:p>
                    <a:p>
                      <a:pPr marL="0" indent="0">
                        <a:buFont typeface="Arial" pitchFamily="34" charset="0"/>
                        <a:buNone/>
                      </a:pPr>
                      <a:r>
                        <a:rPr lang="en-US" sz="2800" b="0">
                          <a:solidFill>
                            <a:schemeClr val="tx1"/>
                          </a:solidFill>
                        </a:rPr>
                        <a:t>- Conceptual graphs</a:t>
                      </a:r>
                      <a:endParaRPr lang="en-IN" sz="28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marL="285750" indent="-285750">
                        <a:buFont typeface="Arial" pitchFamily="34" charset="0"/>
                        <a:buChar char="•"/>
                      </a:pPr>
                      <a:r>
                        <a:rPr lang="en-US" sz="2800" b="1">
                          <a:solidFill>
                            <a:schemeClr val="tx1"/>
                          </a:solidFill>
                        </a:rPr>
                        <a:t>Procedural</a:t>
                      </a:r>
                      <a:r>
                        <a:rPr lang="en-US" sz="2800" b="1" baseline="0">
                          <a:solidFill>
                            <a:schemeClr val="tx1"/>
                          </a:solidFill>
                        </a:rPr>
                        <a:t> schemas</a:t>
                      </a:r>
                    </a:p>
                    <a:p>
                      <a:pPr marL="0" indent="0">
                        <a:buFont typeface="Arial" pitchFamily="34" charset="0"/>
                        <a:buNone/>
                      </a:pPr>
                      <a:endParaRPr lang="en-US" sz="2800" b="1" baseline="0">
                        <a:solidFill>
                          <a:schemeClr val="tx1"/>
                        </a:solidFill>
                      </a:endParaRPr>
                    </a:p>
                    <a:p>
                      <a:pPr marL="0" indent="0">
                        <a:buFont typeface="Arial" pitchFamily="34" charset="0"/>
                        <a:buNone/>
                      </a:pPr>
                      <a:r>
                        <a:rPr lang="en-US" sz="2800" baseline="0">
                          <a:solidFill>
                            <a:schemeClr val="tx1"/>
                          </a:solidFill>
                        </a:rPr>
                        <a:t>- Rule-based systems</a:t>
                      </a:r>
                      <a:endParaRPr lang="en-IN" sz="2800">
                        <a:solidFill>
                          <a:schemeClr val="tx1"/>
                        </a:solidFill>
                      </a:endParaRPr>
                    </a:p>
                    <a:p>
                      <a:endParaRPr lang="en-IN" sz="28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itchFamily="34" charset="0"/>
                        <a:buChar char="•"/>
                      </a:pPr>
                      <a:r>
                        <a:rPr lang="en-US" sz="2800" b="1">
                          <a:solidFill>
                            <a:schemeClr val="tx1"/>
                          </a:solidFill>
                        </a:rPr>
                        <a:t>Structural schemas</a:t>
                      </a:r>
                    </a:p>
                    <a:p>
                      <a:pPr marL="0" indent="0">
                        <a:buFont typeface="Arial" pitchFamily="34" charset="0"/>
                        <a:buNone/>
                      </a:pPr>
                      <a:endParaRPr lang="en-US" sz="2800" b="1">
                        <a:solidFill>
                          <a:schemeClr val="tx1"/>
                        </a:solidFill>
                      </a:endParaRPr>
                    </a:p>
                    <a:p>
                      <a:pPr marL="0" indent="0">
                        <a:buFont typeface="Arial" pitchFamily="34" charset="0"/>
                        <a:buNone/>
                      </a:pPr>
                      <a:r>
                        <a:rPr lang="en-US" sz="2800">
                          <a:solidFill>
                            <a:schemeClr val="tx1"/>
                          </a:solidFill>
                        </a:rPr>
                        <a:t>- Frames</a:t>
                      </a:r>
                    </a:p>
                    <a:p>
                      <a:pPr marL="0" indent="0">
                        <a:buFont typeface="Arial" pitchFamily="34" charset="0"/>
                        <a:buNone/>
                      </a:pPr>
                      <a:r>
                        <a:rPr lang="en-US" sz="2800">
                          <a:solidFill>
                            <a:schemeClr val="tx1"/>
                          </a:solidFill>
                        </a:rPr>
                        <a:t>- Scripts</a:t>
                      </a:r>
                      <a:endParaRPr lang="en-IN" sz="28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fld id="{BAE46415-38AD-4EDA-B2AD-E0F1ACB25E49}"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81</a:t>
            </a:fld>
            <a:endParaRPr lang="en-IN"/>
          </a:p>
        </p:txBody>
      </p:sp>
    </p:spTree>
    <p:extLst>
      <p:ext uri="{BB962C8B-B14F-4D97-AF65-F5344CB8AC3E}">
        <p14:creationId xmlns:p14="http://schemas.microsoft.com/office/powerpoint/2010/main" val="928773478"/>
      </p:ext>
    </p:extLst>
  </p:cSld>
  <p:clrMapOvr>
    <a:overrideClrMapping bg1="lt1" tx1="dk1" bg2="lt2" tx2="dk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160170" y="483234"/>
            <a:ext cx="6821170" cy="696595"/>
          </a:xfrm>
          <a:prstGeom prst="rect">
            <a:avLst/>
          </a:prstGeom>
        </p:spPr>
        <p:txBody>
          <a:bodyPr vert="horz" wrap="square" lIns="0" tIns="13335" rIns="0" bIns="0" rtlCol="0">
            <a:spAutoFit/>
          </a:bodyPr>
          <a:lstStyle/>
          <a:p>
            <a:pPr marL="12700">
              <a:lnSpc>
                <a:spcPct val="100000"/>
              </a:lnSpc>
              <a:spcBef>
                <a:spcPts val="105"/>
              </a:spcBef>
            </a:pPr>
            <a:r>
              <a:rPr b="1">
                <a:latin typeface="+mn-lt"/>
              </a:rPr>
              <a:t>Common </a:t>
            </a:r>
            <a:r>
              <a:rPr b="1" spc="-50">
                <a:latin typeface="+mn-lt"/>
              </a:rPr>
              <a:t>Techniques </a:t>
            </a:r>
            <a:r>
              <a:rPr b="1">
                <a:latin typeface="+mn-lt"/>
              </a:rPr>
              <a:t>of</a:t>
            </a:r>
            <a:r>
              <a:rPr b="1" spc="-105">
                <a:latin typeface="+mn-lt"/>
              </a:rPr>
              <a:t> </a:t>
            </a:r>
            <a:r>
              <a:rPr b="1">
                <a:latin typeface="+mn-lt"/>
              </a:rPr>
              <a:t>KR</a:t>
            </a:r>
          </a:p>
        </p:txBody>
      </p:sp>
      <p:sp>
        <p:nvSpPr>
          <p:cNvPr id="4" name="Date Placeholder 3"/>
          <p:cNvSpPr>
            <a:spLocks noGrp="1"/>
          </p:cNvSpPr>
          <p:nvPr>
            <p:ph type="dt" sz="half" idx="10"/>
          </p:nvPr>
        </p:nvSpPr>
        <p:spPr/>
        <p:txBody>
          <a:bodyPr/>
          <a:lstStyle/>
          <a:p>
            <a:fld id="{A5650DEB-B0BF-43F4-9F6C-16EE394DD747}"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82</a:t>
            </a:fld>
            <a:endParaRPr lang="en-IN"/>
          </a:p>
        </p:txBody>
      </p:sp>
      <p:sp>
        <p:nvSpPr>
          <p:cNvPr id="3" name="object 3"/>
          <p:cNvSpPr txBox="1"/>
          <p:nvPr/>
        </p:nvSpPr>
        <p:spPr>
          <a:xfrm>
            <a:off x="535940" y="1523658"/>
            <a:ext cx="7876540" cy="2984149"/>
          </a:xfrm>
          <a:prstGeom prst="rect">
            <a:avLst/>
          </a:prstGeom>
        </p:spPr>
        <p:txBody>
          <a:bodyPr vert="horz" wrap="square" lIns="0" tIns="110489" rIns="0" bIns="0" rtlCol="0">
            <a:spAutoFit/>
          </a:bodyPr>
          <a:lstStyle/>
          <a:p>
            <a:pPr marL="355600" indent="-342900">
              <a:lnSpc>
                <a:spcPct val="100000"/>
              </a:lnSpc>
              <a:spcBef>
                <a:spcPts val="869"/>
              </a:spcBef>
              <a:buChar char="•"/>
              <a:tabLst>
                <a:tab pos="354965" algn="l"/>
                <a:tab pos="355600" algn="l"/>
              </a:tabLst>
            </a:pPr>
            <a:r>
              <a:rPr sz="3200">
                <a:cs typeface="Arial"/>
              </a:rPr>
              <a:t>Object – </a:t>
            </a:r>
            <a:r>
              <a:rPr sz="3200" spc="-5">
                <a:cs typeface="Arial"/>
              </a:rPr>
              <a:t>Attribute </a:t>
            </a:r>
            <a:r>
              <a:rPr sz="3200">
                <a:cs typeface="Arial"/>
              </a:rPr>
              <a:t>– </a:t>
            </a:r>
            <a:r>
              <a:rPr sz="3200" spc="-50">
                <a:cs typeface="Arial"/>
              </a:rPr>
              <a:t>Value </a:t>
            </a:r>
            <a:r>
              <a:rPr sz="3200" spc="-20">
                <a:cs typeface="Arial"/>
              </a:rPr>
              <a:t>Triplets</a:t>
            </a:r>
            <a:r>
              <a:rPr sz="3200" spc="-265">
                <a:cs typeface="Arial"/>
              </a:rPr>
              <a:t> </a:t>
            </a:r>
            <a:r>
              <a:rPr sz="3200">
                <a:cs typeface="Arial"/>
              </a:rPr>
              <a:t>(O-A-V)</a:t>
            </a:r>
          </a:p>
          <a:p>
            <a:pPr marL="355600" indent="-342900">
              <a:lnSpc>
                <a:spcPct val="100000"/>
              </a:lnSpc>
              <a:spcBef>
                <a:spcPts val="770"/>
              </a:spcBef>
              <a:buChar char="•"/>
              <a:tabLst>
                <a:tab pos="354965" algn="l"/>
                <a:tab pos="355600" algn="l"/>
              </a:tabLst>
            </a:pPr>
            <a:r>
              <a:rPr sz="3200">
                <a:cs typeface="Arial"/>
              </a:rPr>
              <a:t>Rules</a:t>
            </a:r>
          </a:p>
          <a:p>
            <a:pPr marL="355600" indent="-342900">
              <a:lnSpc>
                <a:spcPct val="100000"/>
              </a:lnSpc>
              <a:spcBef>
                <a:spcPts val="770"/>
              </a:spcBef>
              <a:buChar char="•"/>
              <a:tabLst>
                <a:tab pos="354965" algn="l"/>
                <a:tab pos="355600" algn="l"/>
              </a:tabLst>
            </a:pPr>
            <a:r>
              <a:rPr sz="3200">
                <a:cs typeface="Arial"/>
              </a:rPr>
              <a:t>Semantic</a:t>
            </a:r>
            <a:r>
              <a:rPr sz="3200" spc="-5">
                <a:cs typeface="Arial"/>
              </a:rPr>
              <a:t> </a:t>
            </a:r>
            <a:r>
              <a:rPr sz="3200">
                <a:cs typeface="Arial"/>
              </a:rPr>
              <a:t>Networks</a:t>
            </a:r>
          </a:p>
          <a:p>
            <a:pPr marL="355600" indent="-342900">
              <a:lnSpc>
                <a:spcPct val="100000"/>
              </a:lnSpc>
              <a:spcBef>
                <a:spcPts val="770"/>
              </a:spcBef>
              <a:buChar char="•"/>
              <a:tabLst>
                <a:tab pos="354965" algn="l"/>
                <a:tab pos="355600" algn="l"/>
              </a:tabLst>
            </a:pPr>
            <a:r>
              <a:rPr sz="3200">
                <a:cs typeface="Arial"/>
              </a:rPr>
              <a:t>Frames</a:t>
            </a:r>
          </a:p>
          <a:p>
            <a:pPr marL="355600" indent="-342900">
              <a:lnSpc>
                <a:spcPct val="100000"/>
              </a:lnSpc>
              <a:spcBef>
                <a:spcPts val="770"/>
              </a:spcBef>
              <a:buChar char="•"/>
              <a:tabLst>
                <a:tab pos="354965" algn="l"/>
                <a:tab pos="355600" algn="l"/>
              </a:tabLst>
            </a:pPr>
            <a:r>
              <a:rPr sz="3200" spc="-5">
                <a:cs typeface="Arial"/>
              </a:rPr>
              <a:t>Logic</a:t>
            </a:r>
            <a:endParaRPr sz="3200">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783329" y="483234"/>
            <a:ext cx="1578610" cy="690574"/>
          </a:xfrm>
          <a:prstGeom prst="rect">
            <a:avLst/>
          </a:prstGeom>
        </p:spPr>
        <p:txBody>
          <a:bodyPr vert="horz" wrap="square" lIns="0" tIns="13335" rIns="0" bIns="0" rtlCol="0">
            <a:spAutoFit/>
          </a:bodyPr>
          <a:lstStyle/>
          <a:p>
            <a:pPr marL="12700">
              <a:lnSpc>
                <a:spcPct val="100000"/>
              </a:lnSpc>
              <a:spcBef>
                <a:spcPts val="105"/>
              </a:spcBef>
            </a:pPr>
            <a:r>
              <a:rPr b="1" spc="-10">
                <a:latin typeface="+mn-lt"/>
              </a:rPr>
              <a:t>O</a:t>
            </a:r>
            <a:r>
              <a:rPr b="1" spc="-5">
                <a:latin typeface="+mn-lt"/>
              </a:rPr>
              <a:t>-</a:t>
            </a:r>
            <a:r>
              <a:rPr b="1">
                <a:latin typeface="+mn-lt"/>
              </a:rPr>
              <a:t>A</a:t>
            </a:r>
            <a:r>
              <a:rPr b="1" spc="-5">
                <a:latin typeface="+mn-lt"/>
              </a:rPr>
              <a:t>-</a:t>
            </a:r>
            <a:r>
              <a:rPr b="1">
                <a:latin typeface="+mn-lt"/>
              </a:rPr>
              <a:t>V</a:t>
            </a:r>
          </a:p>
        </p:txBody>
      </p:sp>
      <p:sp>
        <p:nvSpPr>
          <p:cNvPr id="6" name="Date Placeholder 5"/>
          <p:cNvSpPr>
            <a:spLocks noGrp="1"/>
          </p:cNvSpPr>
          <p:nvPr>
            <p:ph type="dt" sz="half" idx="10"/>
          </p:nvPr>
        </p:nvSpPr>
        <p:spPr/>
        <p:txBody>
          <a:bodyPr/>
          <a:lstStyle/>
          <a:p>
            <a:fld id="{4CA8EFE8-7B22-47A7-887B-2B1B14BAB5BF}" type="datetime1">
              <a:rPr lang="en-US" smtClean="0"/>
              <a:t>9/16/2021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IN" smtClean="0"/>
              <a:t>83</a:t>
            </a:fld>
            <a:endParaRPr lang="en-IN"/>
          </a:p>
        </p:txBody>
      </p:sp>
      <p:sp>
        <p:nvSpPr>
          <p:cNvPr id="3" name="object 3"/>
          <p:cNvSpPr txBox="1"/>
          <p:nvPr/>
        </p:nvSpPr>
        <p:spPr>
          <a:xfrm>
            <a:off x="275640" y="2536063"/>
            <a:ext cx="3416935" cy="2322830"/>
          </a:xfrm>
          <a:prstGeom prst="rect">
            <a:avLst/>
          </a:prstGeom>
        </p:spPr>
        <p:txBody>
          <a:bodyPr vert="horz" wrap="square" lIns="0" tIns="13335" rIns="0" bIns="0" rtlCol="0">
            <a:spAutoFit/>
          </a:bodyPr>
          <a:lstStyle/>
          <a:p>
            <a:pPr marL="355600" marR="5080" indent="-342900">
              <a:lnSpc>
                <a:spcPct val="100000"/>
              </a:lnSpc>
              <a:spcBef>
                <a:spcPts val="105"/>
              </a:spcBef>
              <a:buFont typeface="Arial"/>
              <a:buChar char="•"/>
              <a:tabLst>
                <a:tab pos="354965" algn="l"/>
                <a:tab pos="355600" algn="l"/>
              </a:tabLst>
            </a:pPr>
            <a:r>
              <a:rPr sz="3200" i="1">
                <a:cs typeface="Arial"/>
              </a:rPr>
              <a:t>The </a:t>
            </a:r>
            <a:r>
              <a:rPr sz="3200" i="1" spc="-5">
                <a:cs typeface="Arial"/>
              </a:rPr>
              <a:t>Ball </a:t>
            </a:r>
            <a:r>
              <a:rPr sz="3200" i="1">
                <a:cs typeface="Arial"/>
              </a:rPr>
              <a:t>is</a:t>
            </a:r>
            <a:r>
              <a:rPr sz="3200" i="1" spc="-95">
                <a:cs typeface="Arial"/>
              </a:rPr>
              <a:t> </a:t>
            </a:r>
            <a:r>
              <a:rPr sz="3200" i="1">
                <a:cs typeface="Arial"/>
              </a:rPr>
              <a:t>round  in</a:t>
            </a:r>
            <a:r>
              <a:rPr sz="3200" i="1" spc="-20">
                <a:cs typeface="Arial"/>
              </a:rPr>
              <a:t> </a:t>
            </a:r>
            <a:r>
              <a:rPr sz="3200" i="1" spc="-5">
                <a:cs typeface="Arial"/>
              </a:rPr>
              <a:t>shape</a:t>
            </a:r>
            <a:endParaRPr sz="3200">
              <a:cs typeface="Arial"/>
            </a:endParaRPr>
          </a:p>
          <a:p>
            <a:pPr marL="756285" lvl="1" indent="-287020">
              <a:lnSpc>
                <a:spcPct val="100000"/>
              </a:lnSpc>
              <a:spcBef>
                <a:spcPts val="605"/>
              </a:spcBef>
              <a:buFont typeface="Arial"/>
              <a:buChar char="–"/>
              <a:tabLst>
                <a:tab pos="756920" algn="l"/>
              </a:tabLst>
            </a:pPr>
            <a:r>
              <a:rPr sz="2400" b="1">
                <a:cs typeface="Arial"/>
              </a:rPr>
              <a:t>Object </a:t>
            </a:r>
            <a:r>
              <a:rPr sz="2400">
                <a:cs typeface="Arial"/>
              </a:rPr>
              <a:t>:</a:t>
            </a:r>
            <a:r>
              <a:rPr sz="2400" spc="-45">
                <a:cs typeface="Arial"/>
              </a:rPr>
              <a:t> </a:t>
            </a:r>
            <a:r>
              <a:rPr sz="2400" spc="-5">
                <a:cs typeface="Arial"/>
              </a:rPr>
              <a:t>Ball</a:t>
            </a:r>
            <a:endParaRPr sz="2400">
              <a:cs typeface="Arial"/>
            </a:endParaRPr>
          </a:p>
          <a:p>
            <a:pPr marL="756285" lvl="1" indent="-287020">
              <a:lnSpc>
                <a:spcPct val="100000"/>
              </a:lnSpc>
              <a:spcBef>
                <a:spcPts val="580"/>
              </a:spcBef>
              <a:buFont typeface="Arial"/>
              <a:buChar char="–"/>
              <a:tabLst>
                <a:tab pos="756920" algn="l"/>
              </a:tabLst>
            </a:pPr>
            <a:r>
              <a:rPr sz="2400" b="1" spc="-5">
                <a:cs typeface="Arial"/>
              </a:rPr>
              <a:t>Attribute </a:t>
            </a:r>
            <a:r>
              <a:rPr sz="2400">
                <a:cs typeface="Arial"/>
              </a:rPr>
              <a:t>:</a:t>
            </a:r>
            <a:r>
              <a:rPr sz="2400" spc="-30">
                <a:cs typeface="Arial"/>
              </a:rPr>
              <a:t> </a:t>
            </a:r>
            <a:r>
              <a:rPr sz="2400" spc="-5">
                <a:cs typeface="Arial"/>
              </a:rPr>
              <a:t>Shape</a:t>
            </a:r>
            <a:endParaRPr sz="2400">
              <a:cs typeface="Arial"/>
            </a:endParaRPr>
          </a:p>
          <a:p>
            <a:pPr marL="756285" lvl="1" indent="-287020">
              <a:lnSpc>
                <a:spcPct val="100000"/>
              </a:lnSpc>
              <a:spcBef>
                <a:spcPts val="575"/>
              </a:spcBef>
              <a:buFont typeface="Arial"/>
              <a:buChar char="–"/>
              <a:tabLst>
                <a:tab pos="756920" algn="l"/>
              </a:tabLst>
            </a:pPr>
            <a:r>
              <a:rPr sz="2400" b="1" spc="-30">
                <a:cs typeface="Arial"/>
              </a:rPr>
              <a:t>Value </a:t>
            </a:r>
            <a:r>
              <a:rPr sz="2400">
                <a:cs typeface="Arial"/>
              </a:rPr>
              <a:t>:</a:t>
            </a:r>
            <a:r>
              <a:rPr sz="2400" spc="5">
                <a:cs typeface="Arial"/>
              </a:rPr>
              <a:t> </a:t>
            </a:r>
            <a:r>
              <a:rPr sz="2400" spc="-5">
                <a:cs typeface="Arial"/>
              </a:rPr>
              <a:t>Red</a:t>
            </a:r>
            <a:endParaRPr sz="2400">
              <a:cs typeface="Arial"/>
            </a:endParaRPr>
          </a:p>
        </p:txBody>
      </p:sp>
      <p:sp>
        <p:nvSpPr>
          <p:cNvPr id="4" name="object 4"/>
          <p:cNvSpPr/>
          <p:nvPr/>
        </p:nvSpPr>
        <p:spPr>
          <a:xfrm>
            <a:off x="4206491" y="2133637"/>
            <a:ext cx="4390141" cy="2896310"/>
          </a:xfrm>
          <a:prstGeom prst="rect">
            <a:avLst/>
          </a:prstGeom>
          <a:blipFill>
            <a:blip r:embed="rId3" cstate="print"/>
            <a:stretch>
              <a:fillRect/>
            </a:stretch>
          </a:blipFill>
        </p:spPr>
        <p:txBody>
          <a:bodyPr wrap="square" lIns="0" tIns="0" rIns="0" bIns="0" rtlCol="0"/>
          <a:lstStyle/>
          <a:p>
            <a:endParaRPr/>
          </a:p>
        </p:txBody>
      </p:sp>
      <p:sp>
        <p:nvSpPr>
          <p:cNvPr id="5" name="Rounded Rectangle 4"/>
          <p:cNvSpPr/>
          <p:nvPr/>
        </p:nvSpPr>
        <p:spPr>
          <a:xfrm>
            <a:off x="3962400" y="1828800"/>
            <a:ext cx="4876800" cy="3352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844290" y="383489"/>
            <a:ext cx="1456055" cy="697230"/>
          </a:xfrm>
          <a:prstGeom prst="rect">
            <a:avLst/>
          </a:prstGeom>
        </p:spPr>
        <p:txBody>
          <a:bodyPr vert="horz" wrap="square" lIns="0" tIns="13335" rIns="0" bIns="0" rtlCol="0">
            <a:spAutoFit/>
          </a:bodyPr>
          <a:lstStyle/>
          <a:p>
            <a:pPr marL="12700">
              <a:lnSpc>
                <a:spcPct val="100000"/>
              </a:lnSpc>
              <a:spcBef>
                <a:spcPts val="105"/>
              </a:spcBef>
            </a:pPr>
            <a:r>
              <a:rPr b="1">
                <a:latin typeface="+mn-lt"/>
              </a:rPr>
              <a:t>Rules</a:t>
            </a:r>
          </a:p>
        </p:txBody>
      </p:sp>
      <p:sp>
        <p:nvSpPr>
          <p:cNvPr id="4" name="Date Placeholder 3"/>
          <p:cNvSpPr>
            <a:spLocks noGrp="1"/>
          </p:cNvSpPr>
          <p:nvPr>
            <p:ph type="dt" sz="half" idx="10"/>
          </p:nvPr>
        </p:nvSpPr>
        <p:spPr/>
        <p:txBody>
          <a:bodyPr/>
          <a:lstStyle/>
          <a:p>
            <a:fld id="{0F5712F6-5DA6-46F9-88B8-8B4268E3EAB8}"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84</a:t>
            </a:fld>
            <a:endParaRPr lang="en-IN"/>
          </a:p>
        </p:txBody>
      </p:sp>
      <p:sp>
        <p:nvSpPr>
          <p:cNvPr id="3" name="object 3"/>
          <p:cNvSpPr txBox="1"/>
          <p:nvPr/>
        </p:nvSpPr>
        <p:spPr>
          <a:xfrm>
            <a:off x="154939" y="1625853"/>
            <a:ext cx="8684261" cy="4003660"/>
          </a:xfrm>
          <a:prstGeom prst="rect">
            <a:avLst/>
          </a:prstGeom>
        </p:spPr>
        <p:txBody>
          <a:bodyPr vert="horz" wrap="square" lIns="0" tIns="12700" rIns="0" bIns="0" rtlCol="0">
            <a:spAutoFit/>
          </a:bodyPr>
          <a:lstStyle/>
          <a:p>
            <a:pPr marL="355600" marR="512445" indent="-342900">
              <a:lnSpc>
                <a:spcPct val="100000"/>
              </a:lnSpc>
              <a:spcBef>
                <a:spcPts val="100"/>
              </a:spcBef>
              <a:buFont typeface="Arial"/>
              <a:buChar char="•"/>
              <a:tabLst>
                <a:tab pos="354965" algn="l"/>
                <a:tab pos="355600" algn="l"/>
              </a:tabLst>
            </a:pPr>
            <a:r>
              <a:rPr sz="3200" b="1" spc="-5">
                <a:cs typeface="Arial"/>
              </a:rPr>
              <a:t>Rule</a:t>
            </a:r>
            <a:r>
              <a:rPr sz="3200" spc="-5">
                <a:cs typeface="Arial"/>
              </a:rPr>
              <a:t>: </a:t>
            </a:r>
            <a:r>
              <a:rPr sz="3200">
                <a:cs typeface="Arial"/>
              </a:rPr>
              <a:t>A </a:t>
            </a:r>
            <a:r>
              <a:rPr sz="3200" spc="-5">
                <a:cs typeface="Arial"/>
              </a:rPr>
              <a:t>knowledge </a:t>
            </a:r>
            <a:r>
              <a:rPr sz="3200">
                <a:cs typeface="Arial"/>
              </a:rPr>
              <a:t>structure that </a:t>
            </a:r>
            <a:r>
              <a:rPr sz="3200" spc="-5">
                <a:cs typeface="Arial"/>
              </a:rPr>
              <a:t>relates some known  information </a:t>
            </a:r>
            <a:r>
              <a:rPr sz="3200">
                <a:cs typeface="Arial"/>
              </a:rPr>
              <a:t>to </a:t>
            </a:r>
            <a:r>
              <a:rPr sz="3200" spc="-5">
                <a:cs typeface="Arial"/>
              </a:rPr>
              <a:t>other information </a:t>
            </a:r>
            <a:r>
              <a:rPr sz="3200">
                <a:cs typeface="Arial"/>
              </a:rPr>
              <a:t>that </a:t>
            </a:r>
            <a:r>
              <a:rPr sz="3200" spc="-5">
                <a:cs typeface="Arial"/>
              </a:rPr>
              <a:t>can be concluded or inferred</a:t>
            </a:r>
            <a:endParaRPr lang="en-US" sz="3200" spc="-5">
              <a:cs typeface="Arial"/>
            </a:endParaRPr>
          </a:p>
          <a:p>
            <a:pPr marL="12700" marR="512445">
              <a:lnSpc>
                <a:spcPct val="100000"/>
              </a:lnSpc>
              <a:spcBef>
                <a:spcPts val="100"/>
              </a:spcBef>
              <a:tabLst>
                <a:tab pos="354965" algn="l"/>
                <a:tab pos="355600" algn="l"/>
              </a:tabLst>
            </a:pPr>
            <a:endParaRPr lang="en-US" sz="3200" spc="-5">
              <a:cs typeface="Arial"/>
            </a:endParaRPr>
          </a:p>
          <a:p>
            <a:pPr marL="355600" marR="512445" indent="-342900">
              <a:lnSpc>
                <a:spcPct val="100000"/>
              </a:lnSpc>
              <a:spcBef>
                <a:spcPts val="100"/>
              </a:spcBef>
              <a:buFont typeface="Arial"/>
              <a:buChar char="•"/>
              <a:tabLst>
                <a:tab pos="354965" algn="l"/>
                <a:tab pos="355600" algn="l"/>
              </a:tabLst>
            </a:pPr>
            <a:r>
              <a:rPr sz="3200">
                <a:cs typeface="Arial"/>
              </a:rPr>
              <a:t>A rule </a:t>
            </a:r>
            <a:r>
              <a:rPr sz="3200" spc="-5">
                <a:cs typeface="Arial"/>
              </a:rPr>
              <a:t>describes how </a:t>
            </a:r>
            <a:r>
              <a:rPr sz="3200">
                <a:cs typeface="Arial"/>
              </a:rPr>
              <a:t>to </a:t>
            </a:r>
            <a:r>
              <a:rPr sz="3200" spc="-5">
                <a:cs typeface="Arial"/>
              </a:rPr>
              <a:t>solve </a:t>
            </a:r>
            <a:r>
              <a:rPr sz="3200">
                <a:cs typeface="Arial"/>
              </a:rPr>
              <a:t>a</a:t>
            </a:r>
            <a:r>
              <a:rPr sz="3200" spc="-120">
                <a:cs typeface="Arial"/>
              </a:rPr>
              <a:t> </a:t>
            </a:r>
            <a:r>
              <a:rPr sz="3200" spc="-5">
                <a:cs typeface="Arial"/>
              </a:rPr>
              <a:t>problem</a:t>
            </a:r>
            <a:endParaRPr lang="en-US" sz="3200" spc="-5">
              <a:cs typeface="Arial"/>
            </a:endParaRPr>
          </a:p>
          <a:p>
            <a:pPr marL="12700" marR="512445">
              <a:lnSpc>
                <a:spcPct val="100000"/>
              </a:lnSpc>
              <a:spcBef>
                <a:spcPts val="100"/>
              </a:spcBef>
              <a:tabLst>
                <a:tab pos="354965" algn="l"/>
                <a:tab pos="355600" algn="l"/>
              </a:tabLst>
            </a:pPr>
            <a:endParaRPr lang="en-US" sz="3200">
              <a:cs typeface="Arial"/>
            </a:endParaRPr>
          </a:p>
          <a:p>
            <a:pPr marL="355600" marR="512445" indent="-342900">
              <a:lnSpc>
                <a:spcPct val="100000"/>
              </a:lnSpc>
              <a:spcBef>
                <a:spcPts val="100"/>
              </a:spcBef>
              <a:buFont typeface="Arial"/>
              <a:buChar char="•"/>
              <a:tabLst>
                <a:tab pos="354965" algn="l"/>
                <a:tab pos="355600" algn="l"/>
              </a:tabLst>
            </a:pPr>
            <a:r>
              <a:rPr sz="3200" spc="-5">
                <a:cs typeface="Arial"/>
              </a:rPr>
              <a:t>Expert </a:t>
            </a:r>
            <a:r>
              <a:rPr sz="3200">
                <a:cs typeface="Arial"/>
              </a:rPr>
              <a:t>systems </a:t>
            </a:r>
            <a:r>
              <a:rPr sz="3200" spc="-5">
                <a:cs typeface="Arial"/>
              </a:rPr>
              <a:t>employing rules are called rule</a:t>
            </a:r>
            <a:r>
              <a:rPr lang="en-US" sz="3200" spc="-5">
                <a:cs typeface="Arial"/>
              </a:rPr>
              <a:t>-</a:t>
            </a:r>
            <a:r>
              <a:rPr sz="3200" spc="-5">
                <a:cs typeface="Arial"/>
              </a:rPr>
              <a:t>based expert  </a:t>
            </a:r>
            <a:r>
              <a:rPr sz="3200">
                <a:cs typeface="Arial"/>
              </a:rPr>
              <a:t>systems</a:t>
            </a:r>
          </a:p>
        </p:txBody>
      </p:sp>
    </p:spTree>
  </p:cSld>
  <p:clrMapOvr>
    <a:overrideClrMapping bg1="lt1" tx1="dk1" bg2="lt2" tx2="dk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460117" y="483234"/>
            <a:ext cx="4223385" cy="696595"/>
          </a:xfrm>
          <a:prstGeom prst="rect">
            <a:avLst/>
          </a:prstGeom>
        </p:spPr>
        <p:txBody>
          <a:bodyPr vert="horz" wrap="square" lIns="0" tIns="13335" rIns="0" bIns="0" rtlCol="0">
            <a:spAutoFit/>
          </a:bodyPr>
          <a:lstStyle/>
          <a:p>
            <a:pPr marL="12700">
              <a:lnSpc>
                <a:spcPct val="100000"/>
              </a:lnSpc>
              <a:spcBef>
                <a:spcPts val="105"/>
              </a:spcBef>
            </a:pPr>
            <a:r>
              <a:rPr b="1">
                <a:latin typeface="+mn-lt"/>
              </a:rPr>
              <a:t>Structure of</a:t>
            </a:r>
            <a:r>
              <a:rPr b="1" spc="-70">
                <a:latin typeface="+mn-lt"/>
              </a:rPr>
              <a:t> </a:t>
            </a:r>
            <a:r>
              <a:rPr b="1">
                <a:latin typeface="+mn-lt"/>
              </a:rPr>
              <a:t>Rule</a:t>
            </a:r>
          </a:p>
        </p:txBody>
      </p:sp>
      <p:sp>
        <p:nvSpPr>
          <p:cNvPr id="4" name="Date Placeholder 3"/>
          <p:cNvSpPr>
            <a:spLocks noGrp="1"/>
          </p:cNvSpPr>
          <p:nvPr>
            <p:ph type="dt" sz="half" idx="10"/>
          </p:nvPr>
        </p:nvSpPr>
        <p:spPr/>
        <p:txBody>
          <a:bodyPr/>
          <a:lstStyle/>
          <a:p>
            <a:fld id="{6333196B-A060-44BA-9ED0-AB98DEB3D8F4}"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85</a:t>
            </a:fld>
            <a:endParaRPr lang="en-IN"/>
          </a:p>
        </p:txBody>
      </p:sp>
      <p:sp>
        <p:nvSpPr>
          <p:cNvPr id="3" name="object 3"/>
          <p:cNvSpPr/>
          <p:nvPr/>
        </p:nvSpPr>
        <p:spPr>
          <a:xfrm>
            <a:off x="429027" y="1524000"/>
            <a:ext cx="8285564" cy="3671668"/>
          </a:xfrm>
          <a:prstGeom prst="rect">
            <a:avLst/>
          </a:prstGeom>
          <a:blipFill>
            <a:blip r:embed="rId3" cstate="print"/>
            <a:stretch>
              <a:fillRect/>
            </a:stretch>
          </a:blip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450973" y="483234"/>
            <a:ext cx="4241800" cy="690574"/>
          </a:xfrm>
          <a:prstGeom prst="rect">
            <a:avLst/>
          </a:prstGeom>
        </p:spPr>
        <p:txBody>
          <a:bodyPr vert="horz" wrap="square" lIns="0" tIns="13335" rIns="0" bIns="0" rtlCol="0">
            <a:spAutoFit/>
          </a:bodyPr>
          <a:lstStyle/>
          <a:p>
            <a:pPr marL="12700">
              <a:lnSpc>
                <a:spcPct val="100000"/>
              </a:lnSpc>
              <a:spcBef>
                <a:spcPts val="105"/>
              </a:spcBef>
            </a:pPr>
            <a:r>
              <a:rPr b="1" spc="-15">
                <a:latin typeface="+mn-lt"/>
              </a:rPr>
              <a:t>Working</a:t>
            </a:r>
            <a:r>
              <a:rPr b="1" spc="-50">
                <a:latin typeface="+mn-lt"/>
              </a:rPr>
              <a:t> </a:t>
            </a:r>
            <a:r>
              <a:rPr b="1">
                <a:latin typeface="+mn-lt"/>
              </a:rPr>
              <a:t>Memory</a:t>
            </a:r>
          </a:p>
        </p:txBody>
      </p:sp>
      <p:sp>
        <p:nvSpPr>
          <p:cNvPr id="4" name="Date Placeholder 3"/>
          <p:cNvSpPr>
            <a:spLocks noGrp="1"/>
          </p:cNvSpPr>
          <p:nvPr>
            <p:ph type="dt" sz="half" idx="10"/>
          </p:nvPr>
        </p:nvSpPr>
        <p:spPr/>
        <p:txBody>
          <a:bodyPr/>
          <a:lstStyle/>
          <a:p>
            <a:fld id="{0A689148-B700-41DF-9F1F-7BF005F23F0F}"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86</a:t>
            </a:fld>
            <a:endParaRPr lang="en-IN"/>
          </a:p>
        </p:txBody>
      </p:sp>
      <p:sp>
        <p:nvSpPr>
          <p:cNvPr id="3" name="object 3"/>
          <p:cNvSpPr/>
          <p:nvPr/>
        </p:nvSpPr>
        <p:spPr>
          <a:xfrm>
            <a:off x="530096" y="1387475"/>
            <a:ext cx="7960869" cy="4183911"/>
          </a:xfrm>
          <a:prstGeom prst="rect">
            <a:avLst/>
          </a:prstGeom>
          <a:blipFill>
            <a:blip r:embed="rId3" cstate="print"/>
            <a:stretch>
              <a:fillRect/>
            </a:stretch>
          </a:blip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381000"/>
            <a:ext cx="4253865" cy="696595"/>
          </a:xfrm>
          <a:prstGeom prst="rect">
            <a:avLst/>
          </a:prstGeom>
        </p:spPr>
        <p:txBody>
          <a:bodyPr vert="horz" wrap="square" lIns="0" tIns="13335" rIns="0" bIns="0" rtlCol="0">
            <a:spAutoFit/>
          </a:bodyPr>
          <a:lstStyle/>
          <a:p>
            <a:pPr marL="12700">
              <a:lnSpc>
                <a:spcPct val="100000"/>
              </a:lnSpc>
              <a:spcBef>
                <a:spcPts val="105"/>
              </a:spcBef>
            </a:pPr>
            <a:r>
              <a:rPr b="1">
                <a:latin typeface="+mn-lt"/>
              </a:rPr>
              <a:t>Inference</a:t>
            </a:r>
            <a:r>
              <a:rPr b="1" spc="-75">
                <a:latin typeface="+mn-lt"/>
              </a:rPr>
              <a:t> </a:t>
            </a:r>
            <a:r>
              <a:rPr b="1">
                <a:latin typeface="+mn-lt"/>
              </a:rPr>
              <a:t>Engine</a:t>
            </a:r>
          </a:p>
        </p:txBody>
      </p:sp>
      <p:sp>
        <p:nvSpPr>
          <p:cNvPr id="4" name="Date Placeholder 3"/>
          <p:cNvSpPr>
            <a:spLocks noGrp="1"/>
          </p:cNvSpPr>
          <p:nvPr>
            <p:ph type="dt" sz="half" idx="10"/>
          </p:nvPr>
        </p:nvSpPr>
        <p:spPr/>
        <p:txBody>
          <a:bodyPr/>
          <a:lstStyle/>
          <a:p>
            <a:fld id="{292098D1-4DAE-4380-A1D1-33D457B05040}"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87</a:t>
            </a:fld>
            <a:endParaRPr lang="en-IN"/>
          </a:p>
        </p:txBody>
      </p:sp>
      <p:sp>
        <p:nvSpPr>
          <p:cNvPr id="3" name="object 3"/>
          <p:cNvSpPr/>
          <p:nvPr/>
        </p:nvSpPr>
        <p:spPr>
          <a:xfrm>
            <a:off x="694001" y="1143000"/>
            <a:ext cx="7755997" cy="4891830"/>
          </a:xfrm>
          <a:prstGeom prst="rect">
            <a:avLst/>
          </a:prstGeom>
          <a:blipFill>
            <a:blip r:embed="rId3" cstate="print"/>
            <a:stretch>
              <a:fillRect/>
            </a:stretch>
          </a:blip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166022" y="228600"/>
            <a:ext cx="4841240" cy="696595"/>
          </a:xfrm>
          <a:prstGeom prst="rect">
            <a:avLst/>
          </a:prstGeom>
        </p:spPr>
        <p:txBody>
          <a:bodyPr vert="horz" wrap="square" lIns="0" tIns="13335" rIns="0" bIns="0" rtlCol="0">
            <a:spAutoFit/>
          </a:bodyPr>
          <a:lstStyle/>
          <a:p>
            <a:pPr marL="12700">
              <a:lnSpc>
                <a:spcPct val="100000"/>
              </a:lnSpc>
              <a:spcBef>
                <a:spcPts val="105"/>
              </a:spcBef>
            </a:pPr>
            <a:r>
              <a:rPr b="1">
                <a:latin typeface="+mn-lt"/>
              </a:rPr>
              <a:t>Semantic</a:t>
            </a:r>
            <a:r>
              <a:rPr b="1" spc="-85">
                <a:latin typeface="+mn-lt"/>
              </a:rPr>
              <a:t> </a:t>
            </a:r>
            <a:r>
              <a:rPr b="1">
                <a:latin typeface="+mn-lt"/>
              </a:rPr>
              <a:t>Networks</a:t>
            </a:r>
          </a:p>
        </p:txBody>
      </p:sp>
      <p:sp>
        <p:nvSpPr>
          <p:cNvPr id="4" name="Date Placeholder 3"/>
          <p:cNvSpPr>
            <a:spLocks noGrp="1"/>
          </p:cNvSpPr>
          <p:nvPr>
            <p:ph type="dt" sz="half" idx="10"/>
          </p:nvPr>
        </p:nvSpPr>
        <p:spPr/>
        <p:txBody>
          <a:bodyPr/>
          <a:lstStyle/>
          <a:p>
            <a:fld id="{FA4F5177-1950-4EA5-8A67-73EA97C698AB}"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88</a:t>
            </a:fld>
            <a:endParaRPr lang="en-IN"/>
          </a:p>
        </p:txBody>
      </p:sp>
      <p:sp>
        <p:nvSpPr>
          <p:cNvPr id="3" name="object 3"/>
          <p:cNvSpPr/>
          <p:nvPr/>
        </p:nvSpPr>
        <p:spPr>
          <a:xfrm>
            <a:off x="290158" y="1173589"/>
            <a:ext cx="8563684" cy="4510821"/>
          </a:xfrm>
          <a:prstGeom prst="rect">
            <a:avLst/>
          </a:prstGeom>
          <a:blipFill>
            <a:blip r:embed="rId3" cstate="print"/>
            <a:stretch>
              <a:fillRect/>
            </a:stretch>
          </a:blip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304800"/>
            <a:ext cx="5715000" cy="689932"/>
          </a:xfrm>
          <a:prstGeom prst="rect">
            <a:avLst/>
          </a:prstGeom>
        </p:spPr>
        <p:txBody>
          <a:bodyPr vert="horz" wrap="square" lIns="0" tIns="12700" rIns="0" bIns="0" rtlCol="0">
            <a:spAutoFit/>
          </a:bodyPr>
          <a:lstStyle/>
          <a:p>
            <a:pPr marL="12700">
              <a:lnSpc>
                <a:spcPct val="100000"/>
              </a:lnSpc>
              <a:spcBef>
                <a:spcPts val="100"/>
              </a:spcBef>
            </a:pPr>
            <a:r>
              <a:rPr b="1">
                <a:latin typeface="+mn-lt"/>
                <a:cs typeface="Bookman Old Style"/>
              </a:rPr>
              <a:t>A</a:t>
            </a:r>
            <a:r>
              <a:rPr lang="en-US" b="1">
                <a:latin typeface="+mn-lt"/>
                <a:cs typeface="Bookman Old Style"/>
              </a:rPr>
              <a:t>ssociative Networks</a:t>
            </a:r>
            <a:endParaRPr>
              <a:latin typeface="+mn-lt"/>
              <a:cs typeface="Bookman Old Style"/>
            </a:endParaRPr>
          </a:p>
        </p:txBody>
      </p:sp>
      <p:sp>
        <p:nvSpPr>
          <p:cNvPr id="4" name="Date Placeholder 3"/>
          <p:cNvSpPr>
            <a:spLocks noGrp="1"/>
          </p:cNvSpPr>
          <p:nvPr>
            <p:ph type="dt" sz="half" idx="10"/>
          </p:nvPr>
        </p:nvSpPr>
        <p:spPr/>
        <p:txBody>
          <a:bodyPr/>
          <a:lstStyle/>
          <a:p>
            <a:fld id="{A48DE602-8A45-4C28-A664-D34965003067}"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89</a:t>
            </a:fld>
            <a:endParaRPr lang="en-IN"/>
          </a:p>
        </p:txBody>
      </p:sp>
      <p:sp>
        <p:nvSpPr>
          <p:cNvPr id="3" name="object 3"/>
          <p:cNvSpPr txBox="1"/>
          <p:nvPr/>
        </p:nvSpPr>
        <p:spPr>
          <a:xfrm>
            <a:off x="838200" y="1295400"/>
            <a:ext cx="7648575" cy="3808735"/>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2000" b="0" spc="-5">
                <a:cs typeface="Bookman Old Style"/>
              </a:rPr>
              <a:t>Semantic networks consist of </a:t>
            </a:r>
            <a:r>
              <a:rPr sz="2000" b="1" spc="-5">
                <a:solidFill>
                  <a:srgbClr val="FF0000"/>
                </a:solidFill>
                <a:cs typeface="Bookman Old Style"/>
              </a:rPr>
              <a:t>nodes, links (edges) </a:t>
            </a:r>
            <a:r>
              <a:rPr sz="2000" b="0">
                <a:cs typeface="Bookman Old Style"/>
              </a:rPr>
              <a:t>and </a:t>
            </a:r>
            <a:r>
              <a:rPr sz="2000" b="1" spc="-5">
                <a:solidFill>
                  <a:srgbClr val="FF0000"/>
                </a:solidFill>
                <a:cs typeface="Bookman Old Style"/>
              </a:rPr>
              <a:t>link</a:t>
            </a:r>
            <a:r>
              <a:rPr sz="2000" b="1" spc="-70">
                <a:solidFill>
                  <a:srgbClr val="FF0000"/>
                </a:solidFill>
                <a:cs typeface="Bookman Old Style"/>
              </a:rPr>
              <a:t> </a:t>
            </a:r>
            <a:r>
              <a:rPr sz="2000" b="1" spc="-5">
                <a:solidFill>
                  <a:srgbClr val="FF0000"/>
                </a:solidFill>
                <a:cs typeface="Bookman Old Style"/>
              </a:rPr>
              <a:t>labels</a:t>
            </a:r>
            <a:r>
              <a:rPr sz="2000" b="0" spc="-5">
                <a:cs typeface="Bookman Old Style"/>
              </a:rPr>
              <a:t>.</a:t>
            </a:r>
            <a:endParaRPr sz="2000">
              <a:cs typeface="Bookman Old Style"/>
            </a:endParaRPr>
          </a:p>
          <a:p>
            <a:pPr marL="355600" marR="158115" indent="-342900">
              <a:lnSpc>
                <a:spcPct val="150000"/>
              </a:lnSpc>
              <a:spcBef>
                <a:spcPts val="359"/>
              </a:spcBef>
              <a:buFont typeface="Bookman Old Style"/>
              <a:buChar char="•"/>
              <a:tabLst>
                <a:tab pos="354965" algn="l"/>
                <a:tab pos="355600" algn="l"/>
              </a:tabLst>
            </a:pPr>
            <a:r>
              <a:rPr sz="2000" b="1" spc="-5">
                <a:solidFill>
                  <a:srgbClr val="FF0000"/>
                </a:solidFill>
                <a:cs typeface="Bookman Old Style"/>
              </a:rPr>
              <a:t>nodes </a:t>
            </a:r>
            <a:r>
              <a:rPr sz="2000" b="0">
                <a:cs typeface="Bookman Old Style"/>
              </a:rPr>
              <a:t>appear as </a:t>
            </a:r>
            <a:r>
              <a:rPr sz="2000" b="0" spc="-5">
                <a:solidFill>
                  <a:srgbClr val="FF0000"/>
                </a:solidFill>
                <a:cs typeface="Bookman Old Style"/>
              </a:rPr>
              <a:t>circles or ellipses or rectangles </a:t>
            </a:r>
            <a:r>
              <a:rPr sz="2000" b="0" spc="-5">
                <a:cs typeface="Bookman Old Style"/>
              </a:rPr>
              <a:t>to </a:t>
            </a:r>
            <a:r>
              <a:rPr sz="2000" b="0">
                <a:cs typeface="Bookman Old Style"/>
              </a:rPr>
              <a:t>represent </a:t>
            </a:r>
            <a:r>
              <a:rPr sz="2000" b="0" spc="-5">
                <a:solidFill>
                  <a:srgbClr val="FF0000"/>
                </a:solidFill>
                <a:cs typeface="Bookman Old Style"/>
              </a:rPr>
              <a:t>objects </a:t>
            </a:r>
            <a:r>
              <a:rPr sz="2000" b="0">
                <a:cs typeface="Bookman Old Style"/>
              </a:rPr>
              <a:t>such</a:t>
            </a:r>
            <a:r>
              <a:rPr sz="2000" b="0" spc="-180">
                <a:cs typeface="Bookman Old Style"/>
              </a:rPr>
              <a:t> </a:t>
            </a:r>
            <a:r>
              <a:rPr sz="2000" b="0">
                <a:cs typeface="Bookman Old Style"/>
              </a:rPr>
              <a:t>as  </a:t>
            </a:r>
            <a:r>
              <a:rPr sz="2000" b="0" spc="-5">
                <a:cs typeface="Bookman Old Style"/>
              </a:rPr>
              <a:t>physical objects, concepts or</a:t>
            </a:r>
            <a:r>
              <a:rPr sz="2000" b="0" spc="-85">
                <a:cs typeface="Bookman Old Style"/>
              </a:rPr>
              <a:t> </a:t>
            </a:r>
            <a:r>
              <a:rPr sz="2000" b="0" spc="-5">
                <a:cs typeface="Bookman Old Style"/>
              </a:rPr>
              <a:t>situations.</a:t>
            </a:r>
            <a:endParaRPr sz="2000">
              <a:cs typeface="Bookman Old Style"/>
            </a:endParaRPr>
          </a:p>
          <a:p>
            <a:pPr marL="355600" indent="-342900">
              <a:lnSpc>
                <a:spcPct val="100000"/>
              </a:lnSpc>
              <a:spcBef>
                <a:spcPts val="1260"/>
              </a:spcBef>
              <a:buFont typeface="Bookman Old Style"/>
              <a:buChar char="•"/>
              <a:tabLst>
                <a:tab pos="354965" algn="l"/>
                <a:tab pos="355600" algn="l"/>
              </a:tabLst>
            </a:pPr>
            <a:r>
              <a:rPr sz="2000" b="1" spc="-5">
                <a:solidFill>
                  <a:srgbClr val="FF0000"/>
                </a:solidFill>
                <a:cs typeface="Bookman Old Style"/>
              </a:rPr>
              <a:t>Links </a:t>
            </a:r>
            <a:r>
              <a:rPr sz="2000" b="0">
                <a:cs typeface="Bookman Old Style"/>
              </a:rPr>
              <a:t>appear as </a:t>
            </a:r>
            <a:r>
              <a:rPr sz="2000" b="0" spc="-5">
                <a:cs typeface="Bookman Old Style"/>
              </a:rPr>
              <a:t>arrows to </a:t>
            </a:r>
            <a:r>
              <a:rPr sz="2000" b="0">
                <a:cs typeface="Bookman Old Style"/>
              </a:rPr>
              <a:t>express </a:t>
            </a:r>
            <a:r>
              <a:rPr sz="2000" b="0" spc="-5">
                <a:cs typeface="Bookman Old Style"/>
              </a:rPr>
              <a:t>the </a:t>
            </a:r>
            <a:r>
              <a:rPr sz="2000" b="0" spc="-5">
                <a:solidFill>
                  <a:srgbClr val="FF0000"/>
                </a:solidFill>
                <a:cs typeface="Bookman Old Style"/>
              </a:rPr>
              <a:t>relationships between objects</a:t>
            </a:r>
            <a:r>
              <a:rPr sz="2000" b="0" spc="-140">
                <a:solidFill>
                  <a:srgbClr val="FF0000"/>
                </a:solidFill>
                <a:cs typeface="Bookman Old Style"/>
              </a:rPr>
              <a:t> </a:t>
            </a:r>
            <a:r>
              <a:rPr sz="2000" b="0">
                <a:cs typeface="Bookman Old Style"/>
              </a:rPr>
              <a:t>.</a:t>
            </a:r>
            <a:endParaRPr sz="2000">
              <a:cs typeface="Bookman Old Style"/>
            </a:endParaRPr>
          </a:p>
          <a:p>
            <a:pPr marL="355600" indent="-342900">
              <a:lnSpc>
                <a:spcPct val="100000"/>
              </a:lnSpc>
              <a:spcBef>
                <a:spcPts val="1260"/>
              </a:spcBef>
              <a:buFont typeface="Bookman Old Style"/>
              <a:buChar char="•"/>
              <a:tabLst>
                <a:tab pos="354965" algn="l"/>
                <a:tab pos="355600" algn="l"/>
              </a:tabLst>
            </a:pPr>
            <a:r>
              <a:rPr sz="2000" b="1" spc="-5">
                <a:solidFill>
                  <a:srgbClr val="FF0000"/>
                </a:solidFill>
                <a:cs typeface="Bookman Old Style"/>
              </a:rPr>
              <a:t>link labels </a:t>
            </a:r>
            <a:r>
              <a:rPr sz="2000" b="0" spc="-5">
                <a:cs typeface="Bookman Old Style"/>
              </a:rPr>
              <a:t>specify particular </a:t>
            </a:r>
            <a:r>
              <a:rPr sz="2000" b="0" spc="-5">
                <a:solidFill>
                  <a:srgbClr val="FF0000"/>
                </a:solidFill>
                <a:cs typeface="Bookman Old Style"/>
              </a:rPr>
              <a:t>relations</a:t>
            </a:r>
            <a:r>
              <a:rPr sz="2000" b="0" spc="-15">
                <a:solidFill>
                  <a:srgbClr val="FF0000"/>
                </a:solidFill>
                <a:cs typeface="Bookman Old Style"/>
              </a:rPr>
              <a:t> </a:t>
            </a:r>
            <a:r>
              <a:rPr sz="2000" b="0">
                <a:cs typeface="Bookman Old Style"/>
              </a:rPr>
              <a:t>.</a:t>
            </a:r>
            <a:endParaRPr sz="2000">
              <a:cs typeface="Bookman Old Style"/>
            </a:endParaRPr>
          </a:p>
          <a:p>
            <a:pPr marL="355600" indent="-342900">
              <a:lnSpc>
                <a:spcPct val="100000"/>
              </a:lnSpc>
              <a:spcBef>
                <a:spcPts val="1260"/>
              </a:spcBef>
              <a:buChar char="•"/>
              <a:tabLst>
                <a:tab pos="354965" algn="l"/>
                <a:tab pos="355600" algn="l"/>
              </a:tabLst>
            </a:pPr>
            <a:r>
              <a:rPr sz="2000" b="0" spc="-5">
                <a:cs typeface="Bookman Old Style"/>
              </a:rPr>
              <a:t>As nodes </a:t>
            </a:r>
            <a:r>
              <a:rPr sz="2000" b="0">
                <a:cs typeface="Bookman Old Style"/>
              </a:rPr>
              <a:t>are </a:t>
            </a:r>
            <a:r>
              <a:rPr sz="2000" b="0" spc="-5">
                <a:cs typeface="Bookman Old Style"/>
              </a:rPr>
              <a:t>associated </a:t>
            </a:r>
            <a:r>
              <a:rPr sz="2000" b="0" spc="-10">
                <a:cs typeface="Bookman Old Style"/>
              </a:rPr>
              <a:t>with </a:t>
            </a:r>
            <a:r>
              <a:rPr sz="2000" b="0" spc="-5">
                <a:cs typeface="Bookman Old Style"/>
              </a:rPr>
              <a:t>other nodes </a:t>
            </a:r>
            <a:r>
              <a:rPr sz="2000" b="0" spc="-5">
                <a:solidFill>
                  <a:srgbClr val="FF0000"/>
                </a:solidFill>
                <a:cs typeface="Bookman Old Style"/>
              </a:rPr>
              <a:t>semantic nets </a:t>
            </a:r>
            <a:r>
              <a:rPr sz="2000" b="0">
                <a:cs typeface="Bookman Old Style"/>
              </a:rPr>
              <a:t>are </a:t>
            </a:r>
            <a:r>
              <a:rPr sz="2000" b="0" spc="-5">
                <a:cs typeface="Bookman Old Style"/>
              </a:rPr>
              <a:t>also </a:t>
            </a:r>
            <a:r>
              <a:rPr sz="2000" b="0">
                <a:cs typeface="Bookman Old Style"/>
              </a:rPr>
              <a:t>referred </a:t>
            </a:r>
            <a:r>
              <a:rPr sz="2000" b="0" spc="-5">
                <a:cs typeface="Bookman Old Style"/>
              </a:rPr>
              <a:t>to</a:t>
            </a:r>
            <a:r>
              <a:rPr sz="2000" b="0" spc="-85">
                <a:cs typeface="Bookman Old Style"/>
              </a:rPr>
              <a:t> </a:t>
            </a:r>
            <a:r>
              <a:rPr sz="2000" b="0">
                <a:cs typeface="Bookman Old Style"/>
              </a:rPr>
              <a:t>as</a:t>
            </a:r>
            <a:r>
              <a:rPr lang="en-US" sz="2000">
                <a:cs typeface="Bookman Old Style"/>
              </a:rPr>
              <a:t> </a:t>
            </a:r>
            <a:r>
              <a:rPr sz="2000" b="1" spc="-5">
                <a:solidFill>
                  <a:srgbClr val="FF0000"/>
                </a:solidFill>
                <a:cs typeface="Bookman Old Style"/>
              </a:rPr>
              <a:t>Associative</a:t>
            </a:r>
            <a:r>
              <a:rPr sz="2000" b="1" spc="480">
                <a:solidFill>
                  <a:srgbClr val="FF0000"/>
                </a:solidFill>
                <a:cs typeface="Bookman Old Style"/>
              </a:rPr>
              <a:t> </a:t>
            </a:r>
            <a:r>
              <a:rPr sz="2000" b="1" spc="-5">
                <a:solidFill>
                  <a:srgbClr val="FF0000"/>
                </a:solidFill>
                <a:cs typeface="Bookman Old Style"/>
              </a:rPr>
              <a:t>Networks</a:t>
            </a:r>
            <a:r>
              <a:rPr sz="2000" b="1" spc="-5">
                <a:cs typeface="Bookman Old Style"/>
              </a:rPr>
              <a:t>.</a:t>
            </a:r>
            <a:endParaRPr sz="2000">
              <a:cs typeface="Bookman Old Style"/>
            </a:endParaRPr>
          </a:p>
          <a:p>
            <a:pPr marL="355600" indent="-342900">
              <a:lnSpc>
                <a:spcPct val="100000"/>
              </a:lnSpc>
              <a:spcBef>
                <a:spcPts val="1260"/>
              </a:spcBef>
              <a:buChar char="•"/>
              <a:tabLst>
                <a:tab pos="354965" algn="l"/>
                <a:tab pos="355600" algn="l"/>
              </a:tabLst>
            </a:pPr>
            <a:r>
              <a:rPr sz="2000" b="0" spc="-5">
                <a:cs typeface="Bookman Old Style"/>
              </a:rPr>
              <a:t>Semantic Networks, Frames </a:t>
            </a:r>
            <a:r>
              <a:rPr sz="2000" b="0">
                <a:cs typeface="Bookman Old Style"/>
              </a:rPr>
              <a:t>and </a:t>
            </a:r>
            <a:r>
              <a:rPr sz="2000" b="0" spc="-5">
                <a:cs typeface="Bookman Old Style"/>
              </a:rPr>
              <a:t>Scripts </a:t>
            </a:r>
            <a:r>
              <a:rPr sz="2000" b="0">
                <a:cs typeface="Bookman Old Style"/>
              </a:rPr>
              <a:t>are </a:t>
            </a:r>
            <a:r>
              <a:rPr sz="2000" b="0" spc="-5">
                <a:cs typeface="Bookman Old Style"/>
              </a:rPr>
              <a:t>sometimes called </a:t>
            </a:r>
            <a:r>
              <a:rPr sz="2000" b="0">
                <a:cs typeface="Bookman Old Style"/>
              </a:rPr>
              <a:t>as</a:t>
            </a:r>
            <a:r>
              <a:rPr sz="2000" b="0" spc="-50">
                <a:cs typeface="Bookman Old Style"/>
              </a:rPr>
              <a:t> </a:t>
            </a:r>
            <a:r>
              <a:rPr sz="2000" b="1" spc="-5">
                <a:solidFill>
                  <a:srgbClr val="FF0000"/>
                </a:solidFill>
                <a:cs typeface="Bookman Old Style"/>
              </a:rPr>
              <a:t>Associative</a:t>
            </a:r>
            <a:r>
              <a:rPr lang="en-US" sz="2000">
                <a:cs typeface="Bookman Old Style"/>
              </a:rPr>
              <a:t> </a:t>
            </a:r>
            <a:r>
              <a:rPr sz="2000" b="1" spc="-5">
                <a:solidFill>
                  <a:srgbClr val="FF0000"/>
                </a:solidFill>
                <a:cs typeface="Bookman Old Style"/>
              </a:rPr>
              <a:t>Networks.</a:t>
            </a:r>
            <a:endParaRPr sz="2000">
              <a:cs typeface="Bookman Old Style"/>
            </a:endParaRP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51831"/>
            <a:ext cx="8099856" cy="1243930"/>
          </a:xfrm>
          <a:prstGeom prst="rect">
            <a:avLst/>
          </a:prstGeom>
        </p:spPr>
        <p:txBody>
          <a:bodyPr vert="horz" wrap="square" lIns="0" tIns="12700" rIns="0" bIns="0" rtlCol="0">
            <a:spAutoFit/>
          </a:bodyPr>
          <a:lstStyle/>
          <a:p>
            <a:pPr marL="12700" marR="5080" indent="30480" algn="l">
              <a:spcBef>
                <a:spcPts val="100"/>
              </a:spcBef>
            </a:pPr>
            <a:r>
              <a:rPr sz="4000" b="1">
                <a:latin typeface="+mn-lt"/>
              </a:rPr>
              <a:t>Thinking humanly:  Cognitive Modeling</a:t>
            </a:r>
          </a:p>
        </p:txBody>
      </p:sp>
      <p:sp>
        <p:nvSpPr>
          <p:cNvPr id="4" name="Date Placeholder 3"/>
          <p:cNvSpPr>
            <a:spLocks noGrp="1"/>
          </p:cNvSpPr>
          <p:nvPr>
            <p:ph type="dt" sz="half" idx="10"/>
          </p:nvPr>
        </p:nvSpPr>
        <p:spPr/>
        <p:txBody>
          <a:bodyPr/>
          <a:lstStyle/>
          <a:p>
            <a:fld id="{71587DD5-CCD4-4AB6-9099-C89BB4685CA3}"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9</a:t>
            </a:fld>
            <a:endParaRPr lang="en-IN"/>
          </a:p>
        </p:txBody>
      </p:sp>
      <p:sp>
        <p:nvSpPr>
          <p:cNvPr id="3" name="object 3"/>
          <p:cNvSpPr txBox="1"/>
          <p:nvPr/>
        </p:nvSpPr>
        <p:spPr>
          <a:xfrm>
            <a:off x="535940" y="1524000"/>
            <a:ext cx="8150860" cy="4951612"/>
          </a:xfrm>
          <a:prstGeom prst="rect">
            <a:avLst/>
          </a:prstGeom>
        </p:spPr>
        <p:txBody>
          <a:bodyPr vert="horz" wrap="square" lIns="0" tIns="12700" rIns="0" bIns="0" rtlCol="0">
            <a:spAutoFit/>
          </a:bodyPr>
          <a:lstStyle/>
          <a:p>
            <a:pPr marL="355600" marR="5080" indent="-342900">
              <a:lnSpc>
                <a:spcPct val="100000"/>
              </a:lnSpc>
              <a:spcBef>
                <a:spcPts val="100"/>
              </a:spcBef>
              <a:buFont typeface="Arial" pitchFamily="34" charset="0"/>
              <a:buChar char="•"/>
              <a:tabLst>
                <a:tab pos="439420" algn="l"/>
                <a:tab pos="440055" algn="l"/>
              </a:tabLst>
            </a:pPr>
            <a:r>
              <a:rPr sz="2400">
                <a:cs typeface="Arial"/>
              </a:rPr>
              <a:t>If </a:t>
            </a:r>
            <a:r>
              <a:rPr sz="2400" spc="-5">
                <a:cs typeface="Arial"/>
              </a:rPr>
              <a:t>we are going </a:t>
            </a:r>
            <a:r>
              <a:rPr sz="2400">
                <a:cs typeface="Arial"/>
              </a:rPr>
              <a:t>to </a:t>
            </a:r>
            <a:r>
              <a:rPr sz="2400" spc="-5">
                <a:cs typeface="Arial"/>
              </a:rPr>
              <a:t>say </a:t>
            </a:r>
            <a:r>
              <a:rPr sz="2400">
                <a:cs typeface="Arial"/>
              </a:rPr>
              <a:t>that </a:t>
            </a:r>
            <a:r>
              <a:rPr sz="2400" b="1" i="1" spc="-5">
                <a:cs typeface="Arial"/>
              </a:rPr>
              <a:t>given program thinks </a:t>
            </a:r>
            <a:r>
              <a:rPr sz="2400" b="1" i="1">
                <a:cs typeface="Arial"/>
              </a:rPr>
              <a:t>like </a:t>
            </a:r>
            <a:r>
              <a:rPr sz="2400" b="1" i="1" spc="-5">
                <a:cs typeface="Arial"/>
              </a:rPr>
              <a:t>a  human</a:t>
            </a:r>
            <a:r>
              <a:rPr sz="2400" spc="-5">
                <a:cs typeface="Arial"/>
              </a:rPr>
              <a:t>, </a:t>
            </a:r>
            <a:r>
              <a:rPr sz="2400" spc="-10">
                <a:cs typeface="Arial"/>
              </a:rPr>
              <a:t>we </a:t>
            </a:r>
            <a:r>
              <a:rPr sz="2400">
                <a:cs typeface="Arial"/>
              </a:rPr>
              <a:t>must </a:t>
            </a:r>
            <a:r>
              <a:rPr sz="2400" spc="-5">
                <a:cs typeface="Arial"/>
              </a:rPr>
              <a:t>have some way </a:t>
            </a:r>
            <a:r>
              <a:rPr sz="2400">
                <a:cs typeface="Arial"/>
              </a:rPr>
              <a:t>of </a:t>
            </a:r>
            <a:r>
              <a:rPr sz="2400" spc="-5">
                <a:cs typeface="Arial"/>
              </a:rPr>
              <a:t>determining how  human</a:t>
            </a:r>
            <a:r>
              <a:rPr lang="en-US" sz="2400" spc="-5">
                <a:cs typeface="Arial"/>
              </a:rPr>
              <a:t>s</a:t>
            </a:r>
            <a:r>
              <a:rPr sz="2400" spc="10">
                <a:cs typeface="Arial"/>
              </a:rPr>
              <a:t> </a:t>
            </a:r>
            <a:r>
              <a:rPr sz="2400">
                <a:cs typeface="Arial"/>
              </a:rPr>
              <a:t>think.</a:t>
            </a:r>
            <a:endParaRPr lang="en-US" sz="2400">
              <a:cs typeface="Arial"/>
            </a:endParaRPr>
          </a:p>
          <a:p>
            <a:pPr marL="12700" marR="5080">
              <a:lnSpc>
                <a:spcPct val="100000"/>
              </a:lnSpc>
              <a:spcBef>
                <a:spcPts val="100"/>
              </a:spcBef>
              <a:tabLst>
                <a:tab pos="439420" algn="l"/>
                <a:tab pos="440055" algn="l"/>
              </a:tabLst>
            </a:pPr>
            <a:endParaRPr lang="en-US" sz="2400">
              <a:cs typeface="Arial"/>
            </a:endParaRPr>
          </a:p>
          <a:p>
            <a:pPr marL="355600" marR="5080" indent="-342900">
              <a:lnSpc>
                <a:spcPct val="100000"/>
              </a:lnSpc>
              <a:spcBef>
                <a:spcPts val="100"/>
              </a:spcBef>
              <a:buFont typeface="Arial" pitchFamily="34" charset="0"/>
              <a:buChar char="•"/>
              <a:tabLst>
                <a:tab pos="439420" algn="l"/>
                <a:tab pos="440055" algn="l"/>
              </a:tabLst>
            </a:pPr>
            <a:r>
              <a:rPr sz="2400" spc="-25">
                <a:cs typeface="Arial"/>
              </a:rPr>
              <a:t>We </a:t>
            </a:r>
            <a:r>
              <a:rPr sz="2400" spc="-5">
                <a:cs typeface="Arial"/>
              </a:rPr>
              <a:t>need </a:t>
            </a:r>
            <a:r>
              <a:rPr sz="2400">
                <a:cs typeface="Arial"/>
              </a:rPr>
              <a:t>to </a:t>
            </a:r>
            <a:r>
              <a:rPr sz="2400" spc="-5">
                <a:cs typeface="Arial"/>
              </a:rPr>
              <a:t>get inside </a:t>
            </a:r>
            <a:r>
              <a:rPr sz="2400">
                <a:cs typeface="Arial"/>
              </a:rPr>
              <a:t>the </a:t>
            </a:r>
            <a:r>
              <a:rPr sz="2400" spc="-5">
                <a:cs typeface="Arial"/>
              </a:rPr>
              <a:t>actual working </a:t>
            </a:r>
            <a:r>
              <a:rPr sz="2400">
                <a:cs typeface="Arial"/>
              </a:rPr>
              <a:t>of </a:t>
            </a:r>
            <a:r>
              <a:rPr sz="2400" spc="-5">
                <a:cs typeface="Arial"/>
              </a:rPr>
              <a:t>human  minds.</a:t>
            </a:r>
            <a:endParaRPr lang="en-US" sz="2400" spc="-5">
              <a:cs typeface="Arial"/>
            </a:endParaRPr>
          </a:p>
          <a:p>
            <a:pPr marL="12700" marR="5080">
              <a:lnSpc>
                <a:spcPct val="100000"/>
              </a:lnSpc>
              <a:spcBef>
                <a:spcPts val="100"/>
              </a:spcBef>
              <a:tabLst>
                <a:tab pos="439420" algn="l"/>
                <a:tab pos="440055" algn="l"/>
              </a:tabLst>
            </a:pPr>
            <a:endParaRPr lang="en-US" sz="2400">
              <a:cs typeface="Arial"/>
            </a:endParaRPr>
          </a:p>
          <a:p>
            <a:pPr marL="355600" marR="5080" indent="-342900">
              <a:lnSpc>
                <a:spcPct val="100000"/>
              </a:lnSpc>
              <a:spcBef>
                <a:spcPts val="100"/>
              </a:spcBef>
              <a:buFont typeface="Arial" pitchFamily="34" charset="0"/>
              <a:buChar char="•"/>
              <a:tabLst>
                <a:tab pos="439420" algn="l"/>
                <a:tab pos="440055" algn="l"/>
              </a:tabLst>
            </a:pPr>
            <a:r>
              <a:rPr sz="2400" spc="-5">
                <a:cs typeface="Arial"/>
              </a:rPr>
              <a:t>There </a:t>
            </a:r>
            <a:r>
              <a:rPr sz="2400">
                <a:cs typeface="Arial"/>
              </a:rPr>
              <a:t>are </a:t>
            </a:r>
            <a:r>
              <a:rPr sz="2400" spc="-5">
                <a:cs typeface="Arial"/>
              </a:rPr>
              <a:t>3 ways </a:t>
            </a:r>
            <a:r>
              <a:rPr sz="2400">
                <a:cs typeface="Arial"/>
              </a:rPr>
              <a:t>to </a:t>
            </a:r>
            <a:r>
              <a:rPr sz="2400" spc="-10">
                <a:cs typeface="Arial"/>
              </a:rPr>
              <a:t>do</a:t>
            </a:r>
            <a:r>
              <a:rPr sz="2400" spc="5">
                <a:cs typeface="Arial"/>
              </a:rPr>
              <a:t> </a:t>
            </a:r>
            <a:r>
              <a:rPr sz="2400">
                <a:cs typeface="Arial"/>
              </a:rPr>
              <a:t>it:</a:t>
            </a:r>
          </a:p>
          <a:p>
            <a:pPr marL="1259205" lvl="1" indent="-332740">
              <a:lnSpc>
                <a:spcPct val="100000"/>
              </a:lnSpc>
              <a:spcBef>
                <a:spcPts val="575"/>
              </a:spcBef>
              <a:buAutoNum type="arabicPeriod"/>
              <a:tabLst>
                <a:tab pos="1259840" algn="l"/>
              </a:tabLst>
            </a:pPr>
            <a:r>
              <a:rPr sz="2400" b="1" spc="-5">
                <a:cs typeface="Arial"/>
              </a:rPr>
              <a:t>Through</a:t>
            </a:r>
            <a:r>
              <a:rPr sz="2400" b="1">
                <a:cs typeface="Arial"/>
              </a:rPr>
              <a:t> </a:t>
            </a:r>
            <a:r>
              <a:rPr sz="2400" b="1" spc="-5">
                <a:cs typeface="Arial"/>
              </a:rPr>
              <a:t>introspection</a:t>
            </a:r>
            <a:endParaRPr sz="2400" b="1">
              <a:cs typeface="Arial"/>
            </a:endParaRPr>
          </a:p>
          <a:p>
            <a:pPr marL="1841500">
              <a:lnSpc>
                <a:spcPct val="100000"/>
              </a:lnSpc>
              <a:spcBef>
                <a:spcPts val="580"/>
              </a:spcBef>
            </a:pPr>
            <a:r>
              <a:rPr sz="2400" spc="-20">
                <a:cs typeface="Arial"/>
              </a:rPr>
              <a:t>Trying </a:t>
            </a:r>
            <a:r>
              <a:rPr sz="2400">
                <a:cs typeface="Arial"/>
              </a:rPr>
              <a:t>to catch </a:t>
            </a:r>
            <a:r>
              <a:rPr sz="2400" spc="-5">
                <a:cs typeface="Arial"/>
              </a:rPr>
              <a:t>our own thoughts as </a:t>
            </a:r>
            <a:r>
              <a:rPr sz="2400">
                <a:cs typeface="Arial"/>
              </a:rPr>
              <a:t>they</a:t>
            </a:r>
            <a:r>
              <a:rPr sz="2400" spc="30">
                <a:cs typeface="Arial"/>
              </a:rPr>
              <a:t> </a:t>
            </a:r>
            <a:r>
              <a:rPr sz="2400" spc="-5">
                <a:cs typeface="Arial"/>
              </a:rPr>
              <a:t>go</a:t>
            </a:r>
            <a:endParaRPr sz="2400">
              <a:cs typeface="Arial"/>
            </a:endParaRPr>
          </a:p>
          <a:p>
            <a:pPr marL="1259205" lvl="1" indent="-332740">
              <a:lnSpc>
                <a:spcPct val="100000"/>
              </a:lnSpc>
              <a:spcBef>
                <a:spcPts val="575"/>
              </a:spcBef>
              <a:buAutoNum type="arabicPeriod" startAt="2"/>
              <a:tabLst>
                <a:tab pos="1259840" algn="l"/>
              </a:tabLst>
            </a:pPr>
            <a:r>
              <a:rPr sz="2400" b="1" spc="-5">
                <a:cs typeface="Arial"/>
              </a:rPr>
              <a:t>Through psychological experiments</a:t>
            </a:r>
            <a:r>
              <a:rPr sz="2400" b="1" spc="80">
                <a:cs typeface="Arial"/>
              </a:rPr>
              <a:t> </a:t>
            </a:r>
            <a:endParaRPr sz="2400" b="1">
              <a:cs typeface="Arial"/>
            </a:endParaRPr>
          </a:p>
          <a:p>
            <a:pPr marL="1841500">
              <a:lnSpc>
                <a:spcPct val="100000"/>
              </a:lnSpc>
              <a:spcBef>
                <a:spcPts val="575"/>
              </a:spcBef>
            </a:pPr>
            <a:r>
              <a:rPr sz="2400" spc="-5">
                <a:cs typeface="Arial"/>
              </a:rPr>
              <a:t>Observing a person in</a:t>
            </a:r>
            <a:r>
              <a:rPr sz="2400" spc="30">
                <a:cs typeface="Arial"/>
              </a:rPr>
              <a:t> </a:t>
            </a:r>
            <a:r>
              <a:rPr sz="2400" spc="-5">
                <a:cs typeface="Arial"/>
              </a:rPr>
              <a:t>action</a:t>
            </a:r>
            <a:endParaRPr sz="2400">
              <a:cs typeface="Arial"/>
            </a:endParaRPr>
          </a:p>
          <a:p>
            <a:pPr marL="1841500" marR="2237740" lvl="1" indent="-914400">
              <a:lnSpc>
                <a:spcPct val="120000"/>
              </a:lnSpc>
              <a:buAutoNum type="arabicPeriod" startAt="3"/>
              <a:tabLst>
                <a:tab pos="1259840" algn="l"/>
              </a:tabLst>
            </a:pPr>
            <a:r>
              <a:rPr sz="2400" b="1" spc="-5">
                <a:cs typeface="Arial"/>
              </a:rPr>
              <a:t>Through brain imaging </a:t>
            </a:r>
            <a:r>
              <a:rPr sz="2400" spc="-5">
                <a:cs typeface="Arial"/>
              </a:rPr>
              <a:t>Observing </a:t>
            </a:r>
            <a:r>
              <a:rPr sz="2400">
                <a:cs typeface="Arial"/>
              </a:rPr>
              <a:t>the </a:t>
            </a:r>
            <a:r>
              <a:rPr sz="2400" spc="-5">
                <a:cs typeface="Arial"/>
              </a:rPr>
              <a:t>brain in</a:t>
            </a:r>
            <a:r>
              <a:rPr sz="2400" spc="30">
                <a:cs typeface="Arial"/>
              </a:rPr>
              <a:t> </a:t>
            </a:r>
            <a:r>
              <a:rPr sz="2400" spc="-5">
                <a:cs typeface="Arial"/>
              </a:rPr>
              <a:t>action</a:t>
            </a:r>
            <a:endParaRPr sz="2400">
              <a:cs typeface="Arial"/>
            </a:endParaRPr>
          </a:p>
        </p:txBody>
      </p:sp>
    </p:spTree>
  </p:cSld>
  <p:clrMapOvr>
    <a:overrideClrMapping bg1="lt1" tx1="dk1" bg2="lt2" tx2="dk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txBox="1"/>
          <p:nvPr/>
        </p:nvSpPr>
        <p:spPr>
          <a:xfrm>
            <a:off x="840739" y="1492188"/>
            <a:ext cx="1908810" cy="1674176"/>
          </a:xfrm>
          <a:prstGeom prst="rect">
            <a:avLst/>
          </a:prstGeom>
        </p:spPr>
        <p:txBody>
          <a:bodyPr vert="horz" wrap="square" lIns="0" tIns="12065" rIns="0" bIns="0" rtlCol="0">
            <a:spAutoFit/>
          </a:bodyPr>
          <a:lstStyle/>
          <a:p>
            <a:pPr marL="12700" marR="5080">
              <a:lnSpc>
                <a:spcPct val="119900"/>
              </a:lnSpc>
              <a:spcBef>
                <a:spcPts val="95"/>
              </a:spcBef>
              <a:tabLst>
                <a:tab pos="355600" algn="l"/>
                <a:tab pos="356235" algn="l"/>
              </a:tabLst>
            </a:pPr>
            <a:r>
              <a:rPr b="1" u="sng">
                <a:solidFill>
                  <a:srgbClr val="FF0000"/>
                </a:solidFill>
                <a:uFill>
                  <a:solidFill>
                    <a:srgbClr val="FF0000"/>
                  </a:solidFill>
                </a:uFill>
                <a:cs typeface="Bookman Old Style"/>
              </a:rPr>
              <a:t>Example : </a:t>
            </a:r>
            <a:r>
              <a:rPr b="1">
                <a:cs typeface="Bookman Old Style"/>
              </a:rPr>
              <a:t> </a:t>
            </a:r>
            <a:r>
              <a:rPr b="0">
                <a:cs typeface="Bookman Old Style"/>
              </a:rPr>
              <a:t>mo</a:t>
            </a:r>
            <a:r>
              <a:rPr b="0" spc="-5">
                <a:cs typeface="Bookman Old Style"/>
              </a:rPr>
              <a:t>t</a:t>
            </a:r>
            <a:r>
              <a:rPr b="0" spc="5">
                <a:cs typeface="Bookman Old Style"/>
              </a:rPr>
              <a:t>h</a:t>
            </a:r>
            <a:r>
              <a:rPr b="0">
                <a:cs typeface="Bookman Old Style"/>
              </a:rPr>
              <a:t>er</a:t>
            </a:r>
            <a:r>
              <a:rPr b="0" spc="-20">
                <a:cs typeface="Bookman Old Style"/>
              </a:rPr>
              <a:t>(</a:t>
            </a:r>
            <a:r>
              <a:rPr b="0" spc="-10">
                <a:cs typeface="Bookman Old Style"/>
              </a:rPr>
              <a:t>j</a:t>
            </a:r>
            <a:r>
              <a:rPr b="0" spc="-5">
                <a:cs typeface="Bookman Old Style"/>
              </a:rPr>
              <a:t>o</a:t>
            </a:r>
            <a:r>
              <a:rPr b="0">
                <a:cs typeface="Bookman Old Style"/>
              </a:rPr>
              <a:t>hn,sue)  age(john,5)  </a:t>
            </a:r>
            <a:r>
              <a:rPr b="0" spc="-5">
                <a:cs typeface="Bookman Old Style"/>
              </a:rPr>
              <a:t>wife(sue,max)  </a:t>
            </a:r>
            <a:r>
              <a:rPr b="0">
                <a:cs typeface="Bookman Old Style"/>
              </a:rPr>
              <a:t>age(max,34)</a:t>
            </a:r>
            <a:endParaRPr>
              <a:cs typeface="Bookman Old Style"/>
            </a:endParaRPr>
          </a:p>
        </p:txBody>
      </p:sp>
      <p:sp>
        <p:nvSpPr>
          <p:cNvPr id="4" name="object 4"/>
          <p:cNvSpPr/>
          <p:nvPr/>
        </p:nvSpPr>
        <p:spPr>
          <a:xfrm>
            <a:off x="1259586" y="3422141"/>
            <a:ext cx="515620" cy="513715"/>
          </a:xfrm>
          <a:custGeom>
            <a:avLst/>
            <a:gdLst/>
            <a:ahLst/>
            <a:cxnLst/>
            <a:rect l="l" t="t" r="r" b="b"/>
            <a:pathLst>
              <a:path w="515619" h="513714">
                <a:moveTo>
                  <a:pt x="257555" y="0"/>
                </a:moveTo>
                <a:lnTo>
                  <a:pt x="211261" y="4136"/>
                </a:lnTo>
                <a:lnTo>
                  <a:pt x="167688" y="16061"/>
                </a:lnTo>
                <a:lnTo>
                  <a:pt x="127564" y="35052"/>
                </a:lnTo>
                <a:lnTo>
                  <a:pt x="91617" y="60383"/>
                </a:lnTo>
                <a:lnTo>
                  <a:pt x="60575" y="91330"/>
                </a:lnTo>
                <a:lnTo>
                  <a:pt x="35164" y="127169"/>
                </a:lnTo>
                <a:lnTo>
                  <a:pt x="16113" y="167175"/>
                </a:lnTo>
                <a:lnTo>
                  <a:pt x="4149" y="210625"/>
                </a:lnTo>
                <a:lnTo>
                  <a:pt x="0" y="256794"/>
                </a:lnTo>
                <a:lnTo>
                  <a:pt x="4149" y="302962"/>
                </a:lnTo>
                <a:lnTo>
                  <a:pt x="16113" y="346412"/>
                </a:lnTo>
                <a:lnTo>
                  <a:pt x="35164" y="386418"/>
                </a:lnTo>
                <a:lnTo>
                  <a:pt x="60575" y="422257"/>
                </a:lnTo>
                <a:lnTo>
                  <a:pt x="91617" y="453204"/>
                </a:lnTo>
                <a:lnTo>
                  <a:pt x="127564" y="478536"/>
                </a:lnTo>
                <a:lnTo>
                  <a:pt x="167688" y="497526"/>
                </a:lnTo>
                <a:lnTo>
                  <a:pt x="211261" y="509451"/>
                </a:lnTo>
                <a:lnTo>
                  <a:pt x="257555" y="513588"/>
                </a:lnTo>
                <a:lnTo>
                  <a:pt x="303850" y="509451"/>
                </a:lnTo>
                <a:lnTo>
                  <a:pt x="347423" y="497526"/>
                </a:lnTo>
                <a:lnTo>
                  <a:pt x="387547" y="478536"/>
                </a:lnTo>
                <a:lnTo>
                  <a:pt x="423494" y="453204"/>
                </a:lnTo>
                <a:lnTo>
                  <a:pt x="454536" y="422257"/>
                </a:lnTo>
                <a:lnTo>
                  <a:pt x="479947" y="386418"/>
                </a:lnTo>
                <a:lnTo>
                  <a:pt x="498998" y="346412"/>
                </a:lnTo>
                <a:lnTo>
                  <a:pt x="510962" y="302962"/>
                </a:lnTo>
                <a:lnTo>
                  <a:pt x="515112" y="256794"/>
                </a:lnTo>
                <a:lnTo>
                  <a:pt x="510962" y="210625"/>
                </a:lnTo>
                <a:lnTo>
                  <a:pt x="498998" y="167175"/>
                </a:lnTo>
                <a:lnTo>
                  <a:pt x="479947" y="127169"/>
                </a:lnTo>
                <a:lnTo>
                  <a:pt x="454536" y="91330"/>
                </a:lnTo>
                <a:lnTo>
                  <a:pt x="423494" y="60383"/>
                </a:lnTo>
                <a:lnTo>
                  <a:pt x="387547" y="35052"/>
                </a:lnTo>
                <a:lnTo>
                  <a:pt x="347423" y="16061"/>
                </a:lnTo>
                <a:lnTo>
                  <a:pt x="303850" y="4136"/>
                </a:lnTo>
                <a:lnTo>
                  <a:pt x="257555" y="0"/>
                </a:lnTo>
                <a:close/>
              </a:path>
            </a:pathLst>
          </a:custGeom>
          <a:solidFill>
            <a:srgbClr val="B1B1B1"/>
          </a:solidFill>
        </p:spPr>
        <p:txBody>
          <a:bodyPr wrap="square" lIns="0" tIns="0" rIns="0" bIns="0" rtlCol="0"/>
          <a:lstStyle/>
          <a:p>
            <a:endParaRPr/>
          </a:p>
        </p:txBody>
      </p:sp>
      <p:sp>
        <p:nvSpPr>
          <p:cNvPr id="5" name="object 5"/>
          <p:cNvSpPr/>
          <p:nvPr/>
        </p:nvSpPr>
        <p:spPr>
          <a:xfrm>
            <a:off x="1259586" y="3422141"/>
            <a:ext cx="515620" cy="513715"/>
          </a:xfrm>
          <a:custGeom>
            <a:avLst/>
            <a:gdLst/>
            <a:ahLst/>
            <a:cxnLst/>
            <a:rect l="l" t="t" r="r" b="b"/>
            <a:pathLst>
              <a:path w="515619" h="513714">
                <a:moveTo>
                  <a:pt x="0" y="256794"/>
                </a:moveTo>
                <a:lnTo>
                  <a:pt x="4149" y="210625"/>
                </a:lnTo>
                <a:lnTo>
                  <a:pt x="16113" y="167175"/>
                </a:lnTo>
                <a:lnTo>
                  <a:pt x="35164" y="127169"/>
                </a:lnTo>
                <a:lnTo>
                  <a:pt x="60575" y="91330"/>
                </a:lnTo>
                <a:lnTo>
                  <a:pt x="91617" y="60383"/>
                </a:lnTo>
                <a:lnTo>
                  <a:pt x="127564" y="35051"/>
                </a:lnTo>
                <a:lnTo>
                  <a:pt x="167688" y="16061"/>
                </a:lnTo>
                <a:lnTo>
                  <a:pt x="211261" y="4136"/>
                </a:lnTo>
                <a:lnTo>
                  <a:pt x="257555" y="0"/>
                </a:lnTo>
                <a:lnTo>
                  <a:pt x="303850" y="4136"/>
                </a:lnTo>
                <a:lnTo>
                  <a:pt x="347423" y="16061"/>
                </a:lnTo>
                <a:lnTo>
                  <a:pt x="387547" y="35052"/>
                </a:lnTo>
                <a:lnTo>
                  <a:pt x="423494" y="60383"/>
                </a:lnTo>
                <a:lnTo>
                  <a:pt x="454536" y="91330"/>
                </a:lnTo>
                <a:lnTo>
                  <a:pt x="479947" y="127169"/>
                </a:lnTo>
                <a:lnTo>
                  <a:pt x="498998" y="167175"/>
                </a:lnTo>
                <a:lnTo>
                  <a:pt x="510962" y="210625"/>
                </a:lnTo>
                <a:lnTo>
                  <a:pt x="515112" y="256794"/>
                </a:lnTo>
                <a:lnTo>
                  <a:pt x="510962" y="302962"/>
                </a:lnTo>
                <a:lnTo>
                  <a:pt x="498998" y="346412"/>
                </a:lnTo>
                <a:lnTo>
                  <a:pt x="479947" y="386418"/>
                </a:lnTo>
                <a:lnTo>
                  <a:pt x="454536" y="422257"/>
                </a:lnTo>
                <a:lnTo>
                  <a:pt x="423494" y="453204"/>
                </a:lnTo>
                <a:lnTo>
                  <a:pt x="387547" y="478536"/>
                </a:lnTo>
                <a:lnTo>
                  <a:pt x="347423" y="497526"/>
                </a:lnTo>
                <a:lnTo>
                  <a:pt x="303850" y="509451"/>
                </a:lnTo>
                <a:lnTo>
                  <a:pt x="257555" y="513588"/>
                </a:lnTo>
                <a:lnTo>
                  <a:pt x="211261" y="509451"/>
                </a:lnTo>
                <a:lnTo>
                  <a:pt x="167688" y="497526"/>
                </a:lnTo>
                <a:lnTo>
                  <a:pt x="127564" y="478536"/>
                </a:lnTo>
                <a:lnTo>
                  <a:pt x="91617" y="453204"/>
                </a:lnTo>
                <a:lnTo>
                  <a:pt x="60575" y="422257"/>
                </a:lnTo>
                <a:lnTo>
                  <a:pt x="35164" y="386418"/>
                </a:lnTo>
                <a:lnTo>
                  <a:pt x="16113" y="346412"/>
                </a:lnTo>
                <a:lnTo>
                  <a:pt x="4149" y="302962"/>
                </a:lnTo>
                <a:lnTo>
                  <a:pt x="0" y="256794"/>
                </a:lnTo>
                <a:close/>
              </a:path>
            </a:pathLst>
          </a:custGeom>
          <a:ln w="28956">
            <a:solidFill>
              <a:srgbClr val="000000"/>
            </a:solidFill>
          </a:ln>
        </p:spPr>
        <p:txBody>
          <a:bodyPr wrap="square" lIns="0" tIns="0" rIns="0" bIns="0" rtlCol="0"/>
          <a:lstStyle/>
          <a:p>
            <a:endParaRPr/>
          </a:p>
        </p:txBody>
      </p:sp>
      <p:sp>
        <p:nvSpPr>
          <p:cNvPr id="6" name="object 6"/>
          <p:cNvSpPr txBox="1"/>
          <p:nvPr/>
        </p:nvSpPr>
        <p:spPr>
          <a:xfrm>
            <a:off x="1358264" y="3477844"/>
            <a:ext cx="314960" cy="208915"/>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FF0000"/>
                </a:solidFill>
                <a:latin typeface="Bookman Old Style"/>
                <a:cs typeface="Bookman Old Style"/>
              </a:rPr>
              <a:t>Sue</a:t>
            </a:r>
            <a:endParaRPr sz="1200">
              <a:latin typeface="Bookman Old Style"/>
              <a:cs typeface="Bookman Old Style"/>
            </a:endParaRPr>
          </a:p>
        </p:txBody>
      </p:sp>
      <p:sp>
        <p:nvSpPr>
          <p:cNvPr id="7" name="object 7"/>
          <p:cNvSpPr/>
          <p:nvPr/>
        </p:nvSpPr>
        <p:spPr>
          <a:xfrm>
            <a:off x="1802129" y="3637660"/>
            <a:ext cx="1430020" cy="114300"/>
          </a:xfrm>
          <a:custGeom>
            <a:avLst/>
            <a:gdLst/>
            <a:ahLst/>
            <a:cxnLst/>
            <a:rect l="l" t="t" r="r" b="b"/>
            <a:pathLst>
              <a:path w="1430020" h="114300">
                <a:moveTo>
                  <a:pt x="114300" y="0"/>
                </a:moveTo>
                <a:lnTo>
                  <a:pt x="0" y="57276"/>
                </a:lnTo>
                <a:lnTo>
                  <a:pt x="114300" y="114300"/>
                </a:lnTo>
                <a:lnTo>
                  <a:pt x="114300" y="76200"/>
                </a:lnTo>
                <a:lnTo>
                  <a:pt x="95250" y="76200"/>
                </a:lnTo>
                <a:lnTo>
                  <a:pt x="95250" y="38100"/>
                </a:lnTo>
                <a:lnTo>
                  <a:pt x="114300" y="38080"/>
                </a:lnTo>
                <a:lnTo>
                  <a:pt x="114300" y="0"/>
                </a:lnTo>
                <a:close/>
              </a:path>
              <a:path w="1430020" h="114300">
                <a:moveTo>
                  <a:pt x="114300" y="38080"/>
                </a:moveTo>
                <a:lnTo>
                  <a:pt x="95250" y="38100"/>
                </a:lnTo>
                <a:lnTo>
                  <a:pt x="95250" y="76200"/>
                </a:lnTo>
                <a:lnTo>
                  <a:pt x="114300" y="76180"/>
                </a:lnTo>
                <a:lnTo>
                  <a:pt x="114300" y="38080"/>
                </a:lnTo>
                <a:close/>
              </a:path>
              <a:path w="1430020" h="114300">
                <a:moveTo>
                  <a:pt x="114300" y="76180"/>
                </a:moveTo>
                <a:lnTo>
                  <a:pt x="95250" y="76200"/>
                </a:lnTo>
                <a:lnTo>
                  <a:pt x="114300" y="76200"/>
                </a:lnTo>
                <a:close/>
              </a:path>
              <a:path w="1430020" h="114300">
                <a:moveTo>
                  <a:pt x="1429512" y="36702"/>
                </a:moveTo>
                <a:lnTo>
                  <a:pt x="114300" y="38080"/>
                </a:lnTo>
                <a:lnTo>
                  <a:pt x="114300" y="76180"/>
                </a:lnTo>
                <a:lnTo>
                  <a:pt x="1429512" y="74802"/>
                </a:lnTo>
                <a:lnTo>
                  <a:pt x="1429512" y="36702"/>
                </a:lnTo>
                <a:close/>
              </a:path>
            </a:pathLst>
          </a:custGeom>
          <a:solidFill>
            <a:srgbClr val="000000"/>
          </a:solidFill>
        </p:spPr>
        <p:txBody>
          <a:bodyPr wrap="square" lIns="0" tIns="0" rIns="0" bIns="0" rtlCol="0"/>
          <a:lstStyle/>
          <a:p>
            <a:endParaRPr/>
          </a:p>
        </p:txBody>
      </p:sp>
      <p:sp>
        <p:nvSpPr>
          <p:cNvPr id="8" name="object 8"/>
          <p:cNvSpPr/>
          <p:nvPr/>
        </p:nvSpPr>
        <p:spPr>
          <a:xfrm>
            <a:off x="3231642" y="3464814"/>
            <a:ext cx="573405" cy="513715"/>
          </a:xfrm>
          <a:custGeom>
            <a:avLst/>
            <a:gdLst/>
            <a:ahLst/>
            <a:cxnLst/>
            <a:rect l="l" t="t" r="r" b="b"/>
            <a:pathLst>
              <a:path w="573404" h="513714">
                <a:moveTo>
                  <a:pt x="286511" y="0"/>
                </a:moveTo>
                <a:lnTo>
                  <a:pt x="235009" y="4136"/>
                </a:lnTo>
                <a:lnTo>
                  <a:pt x="186536" y="16061"/>
                </a:lnTo>
                <a:lnTo>
                  <a:pt x="141901" y="35052"/>
                </a:lnTo>
                <a:lnTo>
                  <a:pt x="101913" y="60383"/>
                </a:lnTo>
                <a:lnTo>
                  <a:pt x="67382" y="91330"/>
                </a:lnTo>
                <a:lnTo>
                  <a:pt x="39115" y="127169"/>
                </a:lnTo>
                <a:lnTo>
                  <a:pt x="17924" y="167175"/>
                </a:lnTo>
                <a:lnTo>
                  <a:pt x="4615" y="210625"/>
                </a:lnTo>
                <a:lnTo>
                  <a:pt x="0" y="256794"/>
                </a:lnTo>
                <a:lnTo>
                  <a:pt x="4615" y="302962"/>
                </a:lnTo>
                <a:lnTo>
                  <a:pt x="17924" y="346412"/>
                </a:lnTo>
                <a:lnTo>
                  <a:pt x="39116" y="386418"/>
                </a:lnTo>
                <a:lnTo>
                  <a:pt x="67382" y="422257"/>
                </a:lnTo>
                <a:lnTo>
                  <a:pt x="101913" y="453204"/>
                </a:lnTo>
                <a:lnTo>
                  <a:pt x="141901" y="478536"/>
                </a:lnTo>
                <a:lnTo>
                  <a:pt x="186536" y="497526"/>
                </a:lnTo>
                <a:lnTo>
                  <a:pt x="235009" y="509451"/>
                </a:lnTo>
                <a:lnTo>
                  <a:pt x="286511" y="513588"/>
                </a:lnTo>
                <a:lnTo>
                  <a:pt x="338014" y="509451"/>
                </a:lnTo>
                <a:lnTo>
                  <a:pt x="386487" y="497526"/>
                </a:lnTo>
                <a:lnTo>
                  <a:pt x="431122" y="478536"/>
                </a:lnTo>
                <a:lnTo>
                  <a:pt x="471110" y="453204"/>
                </a:lnTo>
                <a:lnTo>
                  <a:pt x="505641" y="422257"/>
                </a:lnTo>
                <a:lnTo>
                  <a:pt x="533907" y="386418"/>
                </a:lnTo>
                <a:lnTo>
                  <a:pt x="555099" y="346412"/>
                </a:lnTo>
                <a:lnTo>
                  <a:pt x="568408" y="302962"/>
                </a:lnTo>
                <a:lnTo>
                  <a:pt x="573023" y="256794"/>
                </a:lnTo>
                <a:lnTo>
                  <a:pt x="568408" y="210625"/>
                </a:lnTo>
                <a:lnTo>
                  <a:pt x="555099" y="167175"/>
                </a:lnTo>
                <a:lnTo>
                  <a:pt x="533907" y="127169"/>
                </a:lnTo>
                <a:lnTo>
                  <a:pt x="505641" y="91330"/>
                </a:lnTo>
                <a:lnTo>
                  <a:pt x="471110" y="60383"/>
                </a:lnTo>
                <a:lnTo>
                  <a:pt x="431122" y="35052"/>
                </a:lnTo>
                <a:lnTo>
                  <a:pt x="386487" y="16061"/>
                </a:lnTo>
                <a:lnTo>
                  <a:pt x="338014" y="4136"/>
                </a:lnTo>
                <a:lnTo>
                  <a:pt x="286511" y="0"/>
                </a:lnTo>
                <a:close/>
              </a:path>
            </a:pathLst>
          </a:custGeom>
          <a:solidFill>
            <a:srgbClr val="B1B1B1"/>
          </a:solidFill>
        </p:spPr>
        <p:txBody>
          <a:bodyPr wrap="square" lIns="0" tIns="0" rIns="0" bIns="0" rtlCol="0"/>
          <a:lstStyle/>
          <a:p>
            <a:endParaRPr/>
          </a:p>
        </p:txBody>
      </p:sp>
      <p:sp>
        <p:nvSpPr>
          <p:cNvPr id="9" name="object 9"/>
          <p:cNvSpPr/>
          <p:nvPr/>
        </p:nvSpPr>
        <p:spPr>
          <a:xfrm>
            <a:off x="3231642" y="3464814"/>
            <a:ext cx="573405" cy="513715"/>
          </a:xfrm>
          <a:custGeom>
            <a:avLst/>
            <a:gdLst/>
            <a:ahLst/>
            <a:cxnLst/>
            <a:rect l="l" t="t" r="r" b="b"/>
            <a:pathLst>
              <a:path w="573404" h="513714">
                <a:moveTo>
                  <a:pt x="0" y="256794"/>
                </a:moveTo>
                <a:lnTo>
                  <a:pt x="4615" y="210625"/>
                </a:lnTo>
                <a:lnTo>
                  <a:pt x="17924" y="167175"/>
                </a:lnTo>
                <a:lnTo>
                  <a:pt x="39115" y="127169"/>
                </a:lnTo>
                <a:lnTo>
                  <a:pt x="67382" y="91330"/>
                </a:lnTo>
                <a:lnTo>
                  <a:pt x="101913" y="60383"/>
                </a:lnTo>
                <a:lnTo>
                  <a:pt x="141901" y="35051"/>
                </a:lnTo>
                <a:lnTo>
                  <a:pt x="186536" y="16061"/>
                </a:lnTo>
                <a:lnTo>
                  <a:pt x="235009" y="4136"/>
                </a:lnTo>
                <a:lnTo>
                  <a:pt x="286511" y="0"/>
                </a:lnTo>
                <a:lnTo>
                  <a:pt x="338014" y="4136"/>
                </a:lnTo>
                <a:lnTo>
                  <a:pt x="386487" y="16061"/>
                </a:lnTo>
                <a:lnTo>
                  <a:pt x="431122" y="35052"/>
                </a:lnTo>
                <a:lnTo>
                  <a:pt x="471110" y="60383"/>
                </a:lnTo>
                <a:lnTo>
                  <a:pt x="505641" y="91330"/>
                </a:lnTo>
                <a:lnTo>
                  <a:pt x="533907" y="127169"/>
                </a:lnTo>
                <a:lnTo>
                  <a:pt x="555099" y="167175"/>
                </a:lnTo>
                <a:lnTo>
                  <a:pt x="568408" y="210625"/>
                </a:lnTo>
                <a:lnTo>
                  <a:pt x="573023" y="256794"/>
                </a:lnTo>
                <a:lnTo>
                  <a:pt x="568408" y="302962"/>
                </a:lnTo>
                <a:lnTo>
                  <a:pt x="555099" y="346412"/>
                </a:lnTo>
                <a:lnTo>
                  <a:pt x="533907" y="386418"/>
                </a:lnTo>
                <a:lnTo>
                  <a:pt x="505641" y="422257"/>
                </a:lnTo>
                <a:lnTo>
                  <a:pt x="471110" y="453204"/>
                </a:lnTo>
                <a:lnTo>
                  <a:pt x="431122" y="478536"/>
                </a:lnTo>
                <a:lnTo>
                  <a:pt x="386487" y="497526"/>
                </a:lnTo>
                <a:lnTo>
                  <a:pt x="338014" y="509451"/>
                </a:lnTo>
                <a:lnTo>
                  <a:pt x="286511" y="513588"/>
                </a:lnTo>
                <a:lnTo>
                  <a:pt x="235009" y="509451"/>
                </a:lnTo>
                <a:lnTo>
                  <a:pt x="186536" y="497526"/>
                </a:lnTo>
                <a:lnTo>
                  <a:pt x="141901" y="478536"/>
                </a:lnTo>
                <a:lnTo>
                  <a:pt x="101913" y="453204"/>
                </a:lnTo>
                <a:lnTo>
                  <a:pt x="67382" y="422257"/>
                </a:lnTo>
                <a:lnTo>
                  <a:pt x="39116" y="386418"/>
                </a:lnTo>
                <a:lnTo>
                  <a:pt x="17924" y="346412"/>
                </a:lnTo>
                <a:lnTo>
                  <a:pt x="4615" y="302962"/>
                </a:lnTo>
                <a:lnTo>
                  <a:pt x="0" y="256794"/>
                </a:lnTo>
                <a:close/>
              </a:path>
            </a:pathLst>
          </a:custGeom>
          <a:ln w="28956">
            <a:solidFill>
              <a:srgbClr val="000000"/>
            </a:solidFill>
          </a:ln>
        </p:spPr>
        <p:txBody>
          <a:bodyPr wrap="square" lIns="0" tIns="0" rIns="0" bIns="0" rtlCol="0"/>
          <a:lstStyle/>
          <a:p>
            <a:endParaRPr/>
          </a:p>
        </p:txBody>
      </p:sp>
      <p:sp>
        <p:nvSpPr>
          <p:cNvPr id="10" name="object 10"/>
          <p:cNvSpPr txBox="1"/>
          <p:nvPr/>
        </p:nvSpPr>
        <p:spPr>
          <a:xfrm>
            <a:off x="3305683" y="3521202"/>
            <a:ext cx="424815"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FF0000"/>
                </a:solidFill>
                <a:latin typeface="Bookman Old Style"/>
                <a:cs typeface="Bookman Old Style"/>
              </a:rPr>
              <a:t>John</a:t>
            </a:r>
            <a:endParaRPr sz="1200">
              <a:latin typeface="Bookman Old Style"/>
              <a:cs typeface="Bookman Old Style"/>
            </a:endParaRPr>
          </a:p>
        </p:txBody>
      </p:sp>
      <p:sp>
        <p:nvSpPr>
          <p:cNvPr id="11" name="object 11"/>
          <p:cNvSpPr/>
          <p:nvPr/>
        </p:nvSpPr>
        <p:spPr>
          <a:xfrm>
            <a:off x="3745229" y="3683380"/>
            <a:ext cx="1485900" cy="114300"/>
          </a:xfrm>
          <a:custGeom>
            <a:avLst/>
            <a:gdLst/>
            <a:ahLst/>
            <a:cxnLst/>
            <a:rect l="l" t="t" r="r" b="b"/>
            <a:pathLst>
              <a:path w="1485900" h="114300">
                <a:moveTo>
                  <a:pt x="1371600" y="76180"/>
                </a:moveTo>
                <a:lnTo>
                  <a:pt x="1371600" y="114300"/>
                </a:lnTo>
                <a:lnTo>
                  <a:pt x="1447969" y="76200"/>
                </a:lnTo>
                <a:lnTo>
                  <a:pt x="1390650" y="76200"/>
                </a:lnTo>
                <a:lnTo>
                  <a:pt x="1371600" y="76180"/>
                </a:lnTo>
                <a:close/>
              </a:path>
              <a:path w="1485900" h="114300">
                <a:moveTo>
                  <a:pt x="1371600" y="38080"/>
                </a:moveTo>
                <a:lnTo>
                  <a:pt x="1371600" y="76180"/>
                </a:lnTo>
                <a:lnTo>
                  <a:pt x="1390650" y="76200"/>
                </a:lnTo>
                <a:lnTo>
                  <a:pt x="1390650" y="38100"/>
                </a:lnTo>
                <a:lnTo>
                  <a:pt x="1371600" y="38080"/>
                </a:lnTo>
                <a:close/>
              </a:path>
              <a:path w="1485900" h="114300">
                <a:moveTo>
                  <a:pt x="1371600" y="0"/>
                </a:moveTo>
                <a:lnTo>
                  <a:pt x="1371600" y="38080"/>
                </a:lnTo>
                <a:lnTo>
                  <a:pt x="1390650" y="38100"/>
                </a:lnTo>
                <a:lnTo>
                  <a:pt x="1390650" y="76200"/>
                </a:lnTo>
                <a:lnTo>
                  <a:pt x="1447969" y="76200"/>
                </a:lnTo>
                <a:lnTo>
                  <a:pt x="1485900" y="57277"/>
                </a:lnTo>
                <a:lnTo>
                  <a:pt x="1371600" y="0"/>
                </a:lnTo>
                <a:close/>
              </a:path>
              <a:path w="1485900" h="114300">
                <a:moveTo>
                  <a:pt x="0" y="36703"/>
                </a:moveTo>
                <a:lnTo>
                  <a:pt x="0" y="74803"/>
                </a:lnTo>
                <a:lnTo>
                  <a:pt x="1371600" y="76180"/>
                </a:lnTo>
                <a:lnTo>
                  <a:pt x="1371600" y="38080"/>
                </a:lnTo>
                <a:lnTo>
                  <a:pt x="0" y="36703"/>
                </a:lnTo>
                <a:close/>
              </a:path>
            </a:pathLst>
          </a:custGeom>
          <a:solidFill>
            <a:srgbClr val="000000"/>
          </a:solidFill>
        </p:spPr>
        <p:txBody>
          <a:bodyPr wrap="square" lIns="0" tIns="0" rIns="0" bIns="0" rtlCol="0"/>
          <a:lstStyle/>
          <a:p>
            <a:endParaRPr/>
          </a:p>
        </p:txBody>
      </p:sp>
      <p:sp>
        <p:nvSpPr>
          <p:cNvPr id="12" name="object 12"/>
          <p:cNvSpPr/>
          <p:nvPr/>
        </p:nvSpPr>
        <p:spPr>
          <a:xfrm>
            <a:off x="5231129" y="3481578"/>
            <a:ext cx="515620" cy="515620"/>
          </a:xfrm>
          <a:custGeom>
            <a:avLst/>
            <a:gdLst/>
            <a:ahLst/>
            <a:cxnLst/>
            <a:rect l="l" t="t" r="r" b="b"/>
            <a:pathLst>
              <a:path w="515620" h="515620">
                <a:moveTo>
                  <a:pt x="257556" y="0"/>
                </a:moveTo>
                <a:lnTo>
                  <a:pt x="211261" y="4149"/>
                </a:lnTo>
                <a:lnTo>
                  <a:pt x="167688" y="16113"/>
                </a:lnTo>
                <a:lnTo>
                  <a:pt x="127564" y="35164"/>
                </a:lnTo>
                <a:lnTo>
                  <a:pt x="91617" y="60575"/>
                </a:lnTo>
                <a:lnTo>
                  <a:pt x="60575" y="91617"/>
                </a:lnTo>
                <a:lnTo>
                  <a:pt x="35164" y="127564"/>
                </a:lnTo>
                <a:lnTo>
                  <a:pt x="16113" y="167688"/>
                </a:lnTo>
                <a:lnTo>
                  <a:pt x="4149" y="211261"/>
                </a:lnTo>
                <a:lnTo>
                  <a:pt x="0" y="257556"/>
                </a:lnTo>
                <a:lnTo>
                  <a:pt x="4149" y="303850"/>
                </a:lnTo>
                <a:lnTo>
                  <a:pt x="16113" y="347423"/>
                </a:lnTo>
                <a:lnTo>
                  <a:pt x="35164" y="387547"/>
                </a:lnTo>
                <a:lnTo>
                  <a:pt x="60575" y="423494"/>
                </a:lnTo>
                <a:lnTo>
                  <a:pt x="91617" y="454536"/>
                </a:lnTo>
                <a:lnTo>
                  <a:pt x="127564" y="479947"/>
                </a:lnTo>
                <a:lnTo>
                  <a:pt x="167688" y="498998"/>
                </a:lnTo>
                <a:lnTo>
                  <a:pt x="211261" y="510962"/>
                </a:lnTo>
                <a:lnTo>
                  <a:pt x="257556" y="515112"/>
                </a:lnTo>
                <a:lnTo>
                  <a:pt x="303850" y="510962"/>
                </a:lnTo>
                <a:lnTo>
                  <a:pt x="347423" y="498998"/>
                </a:lnTo>
                <a:lnTo>
                  <a:pt x="387547" y="479947"/>
                </a:lnTo>
                <a:lnTo>
                  <a:pt x="423494" y="454536"/>
                </a:lnTo>
                <a:lnTo>
                  <a:pt x="454536" y="423494"/>
                </a:lnTo>
                <a:lnTo>
                  <a:pt x="479947" y="387547"/>
                </a:lnTo>
                <a:lnTo>
                  <a:pt x="498998" y="347423"/>
                </a:lnTo>
                <a:lnTo>
                  <a:pt x="510962" y="303850"/>
                </a:lnTo>
                <a:lnTo>
                  <a:pt x="515112" y="257556"/>
                </a:lnTo>
                <a:lnTo>
                  <a:pt x="510962" y="211261"/>
                </a:lnTo>
                <a:lnTo>
                  <a:pt x="498998" y="167688"/>
                </a:lnTo>
                <a:lnTo>
                  <a:pt x="479947" y="127564"/>
                </a:lnTo>
                <a:lnTo>
                  <a:pt x="454536" y="91617"/>
                </a:lnTo>
                <a:lnTo>
                  <a:pt x="423494" y="60575"/>
                </a:lnTo>
                <a:lnTo>
                  <a:pt x="387547" y="35164"/>
                </a:lnTo>
                <a:lnTo>
                  <a:pt x="347423" y="16113"/>
                </a:lnTo>
                <a:lnTo>
                  <a:pt x="303850" y="4149"/>
                </a:lnTo>
                <a:lnTo>
                  <a:pt x="257556" y="0"/>
                </a:lnTo>
                <a:close/>
              </a:path>
            </a:pathLst>
          </a:custGeom>
          <a:solidFill>
            <a:srgbClr val="B1B1B1"/>
          </a:solidFill>
        </p:spPr>
        <p:txBody>
          <a:bodyPr wrap="square" lIns="0" tIns="0" rIns="0" bIns="0" rtlCol="0"/>
          <a:lstStyle/>
          <a:p>
            <a:endParaRPr/>
          </a:p>
        </p:txBody>
      </p:sp>
      <p:sp>
        <p:nvSpPr>
          <p:cNvPr id="13" name="object 13"/>
          <p:cNvSpPr/>
          <p:nvPr/>
        </p:nvSpPr>
        <p:spPr>
          <a:xfrm>
            <a:off x="5231129" y="3481578"/>
            <a:ext cx="515620" cy="515620"/>
          </a:xfrm>
          <a:custGeom>
            <a:avLst/>
            <a:gdLst/>
            <a:ahLst/>
            <a:cxnLst/>
            <a:rect l="l" t="t" r="r" b="b"/>
            <a:pathLst>
              <a:path w="515620" h="515620">
                <a:moveTo>
                  <a:pt x="0" y="257556"/>
                </a:moveTo>
                <a:lnTo>
                  <a:pt x="4149" y="211261"/>
                </a:lnTo>
                <a:lnTo>
                  <a:pt x="16113" y="167688"/>
                </a:lnTo>
                <a:lnTo>
                  <a:pt x="35164" y="127564"/>
                </a:lnTo>
                <a:lnTo>
                  <a:pt x="60575" y="91617"/>
                </a:lnTo>
                <a:lnTo>
                  <a:pt x="91617" y="60575"/>
                </a:lnTo>
                <a:lnTo>
                  <a:pt x="127564" y="35164"/>
                </a:lnTo>
                <a:lnTo>
                  <a:pt x="167688" y="16113"/>
                </a:lnTo>
                <a:lnTo>
                  <a:pt x="211261" y="4149"/>
                </a:lnTo>
                <a:lnTo>
                  <a:pt x="257556" y="0"/>
                </a:lnTo>
                <a:lnTo>
                  <a:pt x="303850" y="4149"/>
                </a:lnTo>
                <a:lnTo>
                  <a:pt x="347423" y="16113"/>
                </a:lnTo>
                <a:lnTo>
                  <a:pt x="387547" y="35164"/>
                </a:lnTo>
                <a:lnTo>
                  <a:pt x="423494" y="60575"/>
                </a:lnTo>
                <a:lnTo>
                  <a:pt x="454536" y="91617"/>
                </a:lnTo>
                <a:lnTo>
                  <a:pt x="479947" y="127564"/>
                </a:lnTo>
                <a:lnTo>
                  <a:pt x="498998" y="167688"/>
                </a:lnTo>
                <a:lnTo>
                  <a:pt x="510962" y="211261"/>
                </a:lnTo>
                <a:lnTo>
                  <a:pt x="515112" y="257556"/>
                </a:lnTo>
                <a:lnTo>
                  <a:pt x="510962" y="303850"/>
                </a:lnTo>
                <a:lnTo>
                  <a:pt x="498998" y="347423"/>
                </a:lnTo>
                <a:lnTo>
                  <a:pt x="479947" y="387547"/>
                </a:lnTo>
                <a:lnTo>
                  <a:pt x="454536" y="423494"/>
                </a:lnTo>
                <a:lnTo>
                  <a:pt x="423494" y="454536"/>
                </a:lnTo>
                <a:lnTo>
                  <a:pt x="387547" y="479947"/>
                </a:lnTo>
                <a:lnTo>
                  <a:pt x="347423" y="498998"/>
                </a:lnTo>
                <a:lnTo>
                  <a:pt x="303850" y="510962"/>
                </a:lnTo>
                <a:lnTo>
                  <a:pt x="257556" y="515112"/>
                </a:lnTo>
                <a:lnTo>
                  <a:pt x="211261" y="510962"/>
                </a:lnTo>
                <a:lnTo>
                  <a:pt x="167688" y="498998"/>
                </a:lnTo>
                <a:lnTo>
                  <a:pt x="127564" y="479947"/>
                </a:lnTo>
                <a:lnTo>
                  <a:pt x="91617" y="454536"/>
                </a:lnTo>
                <a:lnTo>
                  <a:pt x="60575" y="423494"/>
                </a:lnTo>
                <a:lnTo>
                  <a:pt x="35164" y="387547"/>
                </a:lnTo>
                <a:lnTo>
                  <a:pt x="16113" y="347423"/>
                </a:lnTo>
                <a:lnTo>
                  <a:pt x="4149" y="303850"/>
                </a:lnTo>
                <a:lnTo>
                  <a:pt x="0" y="257556"/>
                </a:lnTo>
                <a:close/>
              </a:path>
            </a:pathLst>
          </a:custGeom>
          <a:ln w="28956">
            <a:solidFill>
              <a:srgbClr val="000000"/>
            </a:solidFill>
          </a:ln>
        </p:spPr>
        <p:txBody>
          <a:bodyPr wrap="square" lIns="0" tIns="0" rIns="0" bIns="0" rtlCol="0"/>
          <a:lstStyle/>
          <a:p>
            <a:endParaRPr/>
          </a:p>
        </p:txBody>
      </p:sp>
      <p:sp>
        <p:nvSpPr>
          <p:cNvPr id="14" name="object 14"/>
          <p:cNvSpPr txBox="1"/>
          <p:nvPr/>
        </p:nvSpPr>
        <p:spPr>
          <a:xfrm>
            <a:off x="5425566" y="3538169"/>
            <a:ext cx="126364" cy="208915"/>
          </a:xfrm>
          <a:prstGeom prst="rect">
            <a:avLst/>
          </a:prstGeom>
        </p:spPr>
        <p:txBody>
          <a:bodyPr vert="horz" wrap="square" lIns="0" tIns="12700" rIns="0" bIns="0" rtlCol="0">
            <a:spAutoFit/>
          </a:bodyPr>
          <a:lstStyle/>
          <a:p>
            <a:pPr marL="12700">
              <a:lnSpc>
                <a:spcPct val="100000"/>
              </a:lnSpc>
              <a:spcBef>
                <a:spcPts val="100"/>
              </a:spcBef>
            </a:pPr>
            <a:r>
              <a:rPr sz="1200" b="1">
                <a:solidFill>
                  <a:srgbClr val="FF0000"/>
                </a:solidFill>
                <a:latin typeface="Bookman Old Style"/>
                <a:cs typeface="Bookman Old Style"/>
              </a:rPr>
              <a:t>5</a:t>
            </a:r>
            <a:endParaRPr sz="1200">
              <a:latin typeface="Bookman Old Style"/>
              <a:cs typeface="Bookman Old Style"/>
            </a:endParaRPr>
          </a:p>
        </p:txBody>
      </p:sp>
      <p:sp>
        <p:nvSpPr>
          <p:cNvPr id="15" name="object 15"/>
          <p:cNvSpPr/>
          <p:nvPr/>
        </p:nvSpPr>
        <p:spPr>
          <a:xfrm>
            <a:off x="3230117" y="4763261"/>
            <a:ext cx="513715" cy="515620"/>
          </a:xfrm>
          <a:custGeom>
            <a:avLst/>
            <a:gdLst/>
            <a:ahLst/>
            <a:cxnLst/>
            <a:rect l="l" t="t" r="r" b="b"/>
            <a:pathLst>
              <a:path w="513714" h="515620">
                <a:moveTo>
                  <a:pt x="256794" y="0"/>
                </a:moveTo>
                <a:lnTo>
                  <a:pt x="210625" y="4149"/>
                </a:lnTo>
                <a:lnTo>
                  <a:pt x="167175" y="16113"/>
                </a:lnTo>
                <a:lnTo>
                  <a:pt x="127169" y="35164"/>
                </a:lnTo>
                <a:lnTo>
                  <a:pt x="91330" y="60575"/>
                </a:lnTo>
                <a:lnTo>
                  <a:pt x="60383" y="91617"/>
                </a:lnTo>
                <a:lnTo>
                  <a:pt x="35052" y="127564"/>
                </a:lnTo>
                <a:lnTo>
                  <a:pt x="16061" y="167688"/>
                </a:lnTo>
                <a:lnTo>
                  <a:pt x="4136" y="211261"/>
                </a:lnTo>
                <a:lnTo>
                  <a:pt x="0" y="257556"/>
                </a:lnTo>
                <a:lnTo>
                  <a:pt x="4136" y="303850"/>
                </a:lnTo>
                <a:lnTo>
                  <a:pt x="16061" y="347423"/>
                </a:lnTo>
                <a:lnTo>
                  <a:pt x="35051" y="387547"/>
                </a:lnTo>
                <a:lnTo>
                  <a:pt x="60383" y="423494"/>
                </a:lnTo>
                <a:lnTo>
                  <a:pt x="91330" y="454536"/>
                </a:lnTo>
                <a:lnTo>
                  <a:pt x="127169" y="479947"/>
                </a:lnTo>
                <a:lnTo>
                  <a:pt x="167175" y="498998"/>
                </a:lnTo>
                <a:lnTo>
                  <a:pt x="210625" y="510962"/>
                </a:lnTo>
                <a:lnTo>
                  <a:pt x="256794" y="515112"/>
                </a:lnTo>
                <a:lnTo>
                  <a:pt x="302962" y="510962"/>
                </a:lnTo>
                <a:lnTo>
                  <a:pt x="346412" y="498998"/>
                </a:lnTo>
                <a:lnTo>
                  <a:pt x="386418" y="479947"/>
                </a:lnTo>
                <a:lnTo>
                  <a:pt x="422257" y="454536"/>
                </a:lnTo>
                <a:lnTo>
                  <a:pt x="453204" y="423494"/>
                </a:lnTo>
                <a:lnTo>
                  <a:pt x="478535" y="387547"/>
                </a:lnTo>
                <a:lnTo>
                  <a:pt x="497526" y="347423"/>
                </a:lnTo>
                <a:lnTo>
                  <a:pt x="509451" y="303850"/>
                </a:lnTo>
                <a:lnTo>
                  <a:pt x="513587" y="257556"/>
                </a:lnTo>
                <a:lnTo>
                  <a:pt x="509451" y="211261"/>
                </a:lnTo>
                <a:lnTo>
                  <a:pt x="497526" y="167688"/>
                </a:lnTo>
                <a:lnTo>
                  <a:pt x="478536" y="127564"/>
                </a:lnTo>
                <a:lnTo>
                  <a:pt x="453204" y="91617"/>
                </a:lnTo>
                <a:lnTo>
                  <a:pt x="422257" y="60575"/>
                </a:lnTo>
                <a:lnTo>
                  <a:pt x="386418" y="35164"/>
                </a:lnTo>
                <a:lnTo>
                  <a:pt x="346412" y="16113"/>
                </a:lnTo>
                <a:lnTo>
                  <a:pt x="302962" y="4149"/>
                </a:lnTo>
                <a:lnTo>
                  <a:pt x="256794" y="0"/>
                </a:lnTo>
                <a:close/>
              </a:path>
            </a:pathLst>
          </a:custGeom>
          <a:solidFill>
            <a:srgbClr val="B1B1B1"/>
          </a:solidFill>
        </p:spPr>
        <p:txBody>
          <a:bodyPr wrap="square" lIns="0" tIns="0" rIns="0" bIns="0" rtlCol="0"/>
          <a:lstStyle/>
          <a:p>
            <a:endParaRPr/>
          </a:p>
        </p:txBody>
      </p:sp>
      <p:sp>
        <p:nvSpPr>
          <p:cNvPr id="16" name="object 16"/>
          <p:cNvSpPr/>
          <p:nvPr/>
        </p:nvSpPr>
        <p:spPr>
          <a:xfrm>
            <a:off x="3230117" y="4763261"/>
            <a:ext cx="513715" cy="515620"/>
          </a:xfrm>
          <a:custGeom>
            <a:avLst/>
            <a:gdLst/>
            <a:ahLst/>
            <a:cxnLst/>
            <a:rect l="l" t="t" r="r" b="b"/>
            <a:pathLst>
              <a:path w="513714" h="515620">
                <a:moveTo>
                  <a:pt x="0" y="257556"/>
                </a:moveTo>
                <a:lnTo>
                  <a:pt x="4136" y="211261"/>
                </a:lnTo>
                <a:lnTo>
                  <a:pt x="16061" y="167688"/>
                </a:lnTo>
                <a:lnTo>
                  <a:pt x="35052" y="127564"/>
                </a:lnTo>
                <a:lnTo>
                  <a:pt x="60383" y="91617"/>
                </a:lnTo>
                <a:lnTo>
                  <a:pt x="91330" y="60575"/>
                </a:lnTo>
                <a:lnTo>
                  <a:pt x="127169" y="35164"/>
                </a:lnTo>
                <a:lnTo>
                  <a:pt x="167175" y="16113"/>
                </a:lnTo>
                <a:lnTo>
                  <a:pt x="210625" y="4149"/>
                </a:lnTo>
                <a:lnTo>
                  <a:pt x="256794" y="0"/>
                </a:lnTo>
                <a:lnTo>
                  <a:pt x="302962" y="4149"/>
                </a:lnTo>
                <a:lnTo>
                  <a:pt x="346412" y="16113"/>
                </a:lnTo>
                <a:lnTo>
                  <a:pt x="386418" y="35164"/>
                </a:lnTo>
                <a:lnTo>
                  <a:pt x="422257" y="60575"/>
                </a:lnTo>
                <a:lnTo>
                  <a:pt x="453204" y="91617"/>
                </a:lnTo>
                <a:lnTo>
                  <a:pt x="478536" y="127564"/>
                </a:lnTo>
                <a:lnTo>
                  <a:pt x="497526" y="167688"/>
                </a:lnTo>
                <a:lnTo>
                  <a:pt x="509451" y="211261"/>
                </a:lnTo>
                <a:lnTo>
                  <a:pt x="513587" y="257556"/>
                </a:lnTo>
                <a:lnTo>
                  <a:pt x="509451" y="303850"/>
                </a:lnTo>
                <a:lnTo>
                  <a:pt x="497526" y="347423"/>
                </a:lnTo>
                <a:lnTo>
                  <a:pt x="478535" y="387547"/>
                </a:lnTo>
                <a:lnTo>
                  <a:pt x="453204" y="423494"/>
                </a:lnTo>
                <a:lnTo>
                  <a:pt x="422257" y="454536"/>
                </a:lnTo>
                <a:lnTo>
                  <a:pt x="386418" y="479947"/>
                </a:lnTo>
                <a:lnTo>
                  <a:pt x="346412" y="498998"/>
                </a:lnTo>
                <a:lnTo>
                  <a:pt x="302962" y="510962"/>
                </a:lnTo>
                <a:lnTo>
                  <a:pt x="256794" y="515112"/>
                </a:lnTo>
                <a:lnTo>
                  <a:pt x="210625" y="510962"/>
                </a:lnTo>
                <a:lnTo>
                  <a:pt x="167175" y="498998"/>
                </a:lnTo>
                <a:lnTo>
                  <a:pt x="127169" y="479947"/>
                </a:lnTo>
                <a:lnTo>
                  <a:pt x="91330" y="454536"/>
                </a:lnTo>
                <a:lnTo>
                  <a:pt x="60383" y="423494"/>
                </a:lnTo>
                <a:lnTo>
                  <a:pt x="35051" y="387547"/>
                </a:lnTo>
                <a:lnTo>
                  <a:pt x="16061" y="347423"/>
                </a:lnTo>
                <a:lnTo>
                  <a:pt x="4136" y="303850"/>
                </a:lnTo>
                <a:lnTo>
                  <a:pt x="0" y="257556"/>
                </a:lnTo>
                <a:close/>
              </a:path>
            </a:pathLst>
          </a:custGeom>
          <a:ln w="28956">
            <a:solidFill>
              <a:srgbClr val="000000"/>
            </a:solidFill>
          </a:ln>
        </p:spPr>
        <p:txBody>
          <a:bodyPr wrap="square" lIns="0" tIns="0" rIns="0" bIns="0" rtlCol="0"/>
          <a:lstStyle/>
          <a:p>
            <a:endParaRPr/>
          </a:p>
        </p:txBody>
      </p:sp>
      <p:sp>
        <p:nvSpPr>
          <p:cNvPr id="17" name="object 17"/>
          <p:cNvSpPr txBox="1"/>
          <p:nvPr/>
        </p:nvSpPr>
        <p:spPr>
          <a:xfrm>
            <a:off x="3312033" y="4819904"/>
            <a:ext cx="347345" cy="208279"/>
          </a:xfrm>
          <a:prstGeom prst="rect">
            <a:avLst/>
          </a:prstGeom>
        </p:spPr>
        <p:txBody>
          <a:bodyPr vert="horz" wrap="square" lIns="0" tIns="12700" rIns="0" bIns="0" rtlCol="0">
            <a:spAutoFit/>
          </a:bodyPr>
          <a:lstStyle/>
          <a:p>
            <a:pPr marL="12700">
              <a:lnSpc>
                <a:spcPct val="100000"/>
              </a:lnSpc>
              <a:spcBef>
                <a:spcPts val="100"/>
              </a:spcBef>
            </a:pPr>
            <a:r>
              <a:rPr sz="1200" b="1" spc="-15">
                <a:solidFill>
                  <a:srgbClr val="FF0000"/>
                </a:solidFill>
                <a:latin typeface="Bookman Old Style"/>
                <a:cs typeface="Bookman Old Style"/>
              </a:rPr>
              <a:t>M</a:t>
            </a:r>
            <a:r>
              <a:rPr sz="1200" b="1" spc="-5">
                <a:solidFill>
                  <a:srgbClr val="FF0000"/>
                </a:solidFill>
                <a:latin typeface="Bookman Old Style"/>
                <a:cs typeface="Bookman Old Style"/>
              </a:rPr>
              <a:t>ax</a:t>
            </a:r>
            <a:endParaRPr sz="1200">
              <a:latin typeface="Bookman Old Style"/>
              <a:cs typeface="Bookman Old Style"/>
            </a:endParaRPr>
          </a:p>
        </p:txBody>
      </p:sp>
      <p:sp>
        <p:nvSpPr>
          <p:cNvPr id="18" name="object 18"/>
          <p:cNvSpPr/>
          <p:nvPr/>
        </p:nvSpPr>
        <p:spPr>
          <a:xfrm>
            <a:off x="3431794" y="3999738"/>
            <a:ext cx="114300" cy="742315"/>
          </a:xfrm>
          <a:custGeom>
            <a:avLst/>
            <a:gdLst/>
            <a:ahLst/>
            <a:cxnLst/>
            <a:rect l="l" t="t" r="r" b="b"/>
            <a:pathLst>
              <a:path w="114300" h="742314">
                <a:moveTo>
                  <a:pt x="38062" y="627930"/>
                </a:moveTo>
                <a:lnTo>
                  <a:pt x="0" y="628014"/>
                </a:lnTo>
                <a:lnTo>
                  <a:pt x="57403" y="742188"/>
                </a:lnTo>
                <a:lnTo>
                  <a:pt x="104764" y="646938"/>
                </a:lnTo>
                <a:lnTo>
                  <a:pt x="38100" y="646938"/>
                </a:lnTo>
                <a:lnTo>
                  <a:pt x="38062" y="627930"/>
                </a:lnTo>
                <a:close/>
              </a:path>
              <a:path w="114300" h="742314">
                <a:moveTo>
                  <a:pt x="76162" y="627845"/>
                </a:moveTo>
                <a:lnTo>
                  <a:pt x="38062" y="627930"/>
                </a:lnTo>
                <a:lnTo>
                  <a:pt x="38100" y="646938"/>
                </a:lnTo>
                <a:lnTo>
                  <a:pt x="76200" y="646938"/>
                </a:lnTo>
                <a:lnTo>
                  <a:pt x="76162" y="627845"/>
                </a:lnTo>
                <a:close/>
              </a:path>
              <a:path w="114300" h="742314">
                <a:moveTo>
                  <a:pt x="114300" y="627761"/>
                </a:moveTo>
                <a:lnTo>
                  <a:pt x="76162" y="627845"/>
                </a:lnTo>
                <a:lnTo>
                  <a:pt x="76200" y="646938"/>
                </a:lnTo>
                <a:lnTo>
                  <a:pt x="104764" y="646938"/>
                </a:lnTo>
                <a:lnTo>
                  <a:pt x="114300" y="627761"/>
                </a:lnTo>
                <a:close/>
              </a:path>
              <a:path w="114300" h="742314">
                <a:moveTo>
                  <a:pt x="74929" y="0"/>
                </a:moveTo>
                <a:lnTo>
                  <a:pt x="36829" y="0"/>
                </a:lnTo>
                <a:lnTo>
                  <a:pt x="38062" y="627930"/>
                </a:lnTo>
                <a:lnTo>
                  <a:pt x="76162" y="627845"/>
                </a:lnTo>
                <a:lnTo>
                  <a:pt x="74929" y="0"/>
                </a:lnTo>
                <a:close/>
              </a:path>
            </a:pathLst>
          </a:custGeom>
          <a:solidFill>
            <a:srgbClr val="000000"/>
          </a:solidFill>
        </p:spPr>
        <p:txBody>
          <a:bodyPr wrap="square" lIns="0" tIns="0" rIns="0" bIns="0" rtlCol="0"/>
          <a:lstStyle/>
          <a:p>
            <a:endParaRPr/>
          </a:p>
        </p:txBody>
      </p:sp>
      <p:sp>
        <p:nvSpPr>
          <p:cNvPr id="19" name="object 19"/>
          <p:cNvSpPr/>
          <p:nvPr/>
        </p:nvSpPr>
        <p:spPr>
          <a:xfrm>
            <a:off x="1229105" y="4735829"/>
            <a:ext cx="515620" cy="515620"/>
          </a:xfrm>
          <a:custGeom>
            <a:avLst/>
            <a:gdLst/>
            <a:ahLst/>
            <a:cxnLst/>
            <a:rect l="l" t="t" r="r" b="b"/>
            <a:pathLst>
              <a:path w="515619" h="515620">
                <a:moveTo>
                  <a:pt x="257556" y="0"/>
                </a:moveTo>
                <a:lnTo>
                  <a:pt x="211261" y="4149"/>
                </a:lnTo>
                <a:lnTo>
                  <a:pt x="167688" y="16113"/>
                </a:lnTo>
                <a:lnTo>
                  <a:pt x="127564" y="35164"/>
                </a:lnTo>
                <a:lnTo>
                  <a:pt x="91617" y="60575"/>
                </a:lnTo>
                <a:lnTo>
                  <a:pt x="60575" y="91617"/>
                </a:lnTo>
                <a:lnTo>
                  <a:pt x="35164" y="127564"/>
                </a:lnTo>
                <a:lnTo>
                  <a:pt x="16113" y="167688"/>
                </a:lnTo>
                <a:lnTo>
                  <a:pt x="4149" y="211261"/>
                </a:lnTo>
                <a:lnTo>
                  <a:pt x="0" y="257556"/>
                </a:lnTo>
                <a:lnTo>
                  <a:pt x="4149" y="303850"/>
                </a:lnTo>
                <a:lnTo>
                  <a:pt x="16113" y="347423"/>
                </a:lnTo>
                <a:lnTo>
                  <a:pt x="35164" y="387547"/>
                </a:lnTo>
                <a:lnTo>
                  <a:pt x="60575" y="423494"/>
                </a:lnTo>
                <a:lnTo>
                  <a:pt x="91617" y="454536"/>
                </a:lnTo>
                <a:lnTo>
                  <a:pt x="127564" y="479947"/>
                </a:lnTo>
                <a:lnTo>
                  <a:pt x="167688" y="498998"/>
                </a:lnTo>
                <a:lnTo>
                  <a:pt x="211261" y="510962"/>
                </a:lnTo>
                <a:lnTo>
                  <a:pt x="257556" y="515112"/>
                </a:lnTo>
                <a:lnTo>
                  <a:pt x="303850" y="510962"/>
                </a:lnTo>
                <a:lnTo>
                  <a:pt x="347423" y="498998"/>
                </a:lnTo>
                <a:lnTo>
                  <a:pt x="387547" y="479947"/>
                </a:lnTo>
                <a:lnTo>
                  <a:pt x="423494" y="454536"/>
                </a:lnTo>
                <a:lnTo>
                  <a:pt x="454536" y="423494"/>
                </a:lnTo>
                <a:lnTo>
                  <a:pt x="479947" y="387547"/>
                </a:lnTo>
                <a:lnTo>
                  <a:pt x="498998" y="347423"/>
                </a:lnTo>
                <a:lnTo>
                  <a:pt x="510962" y="303850"/>
                </a:lnTo>
                <a:lnTo>
                  <a:pt x="515112" y="257556"/>
                </a:lnTo>
                <a:lnTo>
                  <a:pt x="510962" y="211261"/>
                </a:lnTo>
                <a:lnTo>
                  <a:pt x="498998" y="167688"/>
                </a:lnTo>
                <a:lnTo>
                  <a:pt x="479947" y="127564"/>
                </a:lnTo>
                <a:lnTo>
                  <a:pt x="454536" y="91617"/>
                </a:lnTo>
                <a:lnTo>
                  <a:pt x="423494" y="60575"/>
                </a:lnTo>
                <a:lnTo>
                  <a:pt x="387547" y="35164"/>
                </a:lnTo>
                <a:lnTo>
                  <a:pt x="347423" y="16113"/>
                </a:lnTo>
                <a:lnTo>
                  <a:pt x="303850" y="4149"/>
                </a:lnTo>
                <a:lnTo>
                  <a:pt x="257556" y="0"/>
                </a:lnTo>
                <a:close/>
              </a:path>
            </a:pathLst>
          </a:custGeom>
          <a:solidFill>
            <a:srgbClr val="B1B1B1"/>
          </a:solidFill>
        </p:spPr>
        <p:txBody>
          <a:bodyPr wrap="square" lIns="0" tIns="0" rIns="0" bIns="0" rtlCol="0"/>
          <a:lstStyle/>
          <a:p>
            <a:endParaRPr/>
          </a:p>
        </p:txBody>
      </p:sp>
      <p:sp>
        <p:nvSpPr>
          <p:cNvPr id="20" name="object 20"/>
          <p:cNvSpPr/>
          <p:nvPr/>
        </p:nvSpPr>
        <p:spPr>
          <a:xfrm>
            <a:off x="1229105" y="4735829"/>
            <a:ext cx="515620" cy="515620"/>
          </a:xfrm>
          <a:custGeom>
            <a:avLst/>
            <a:gdLst/>
            <a:ahLst/>
            <a:cxnLst/>
            <a:rect l="l" t="t" r="r" b="b"/>
            <a:pathLst>
              <a:path w="515619" h="515620">
                <a:moveTo>
                  <a:pt x="0" y="257556"/>
                </a:moveTo>
                <a:lnTo>
                  <a:pt x="4149" y="211261"/>
                </a:lnTo>
                <a:lnTo>
                  <a:pt x="16113" y="167688"/>
                </a:lnTo>
                <a:lnTo>
                  <a:pt x="35164" y="127564"/>
                </a:lnTo>
                <a:lnTo>
                  <a:pt x="60575" y="91617"/>
                </a:lnTo>
                <a:lnTo>
                  <a:pt x="91617" y="60575"/>
                </a:lnTo>
                <a:lnTo>
                  <a:pt x="127564" y="35164"/>
                </a:lnTo>
                <a:lnTo>
                  <a:pt x="167688" y="16113"/>
                </a:lnTo>
                <a:lnTo>
                  <a:pt x="211261" y="4149"/>
                </a:lnTo>
                <a:lnTo>
                  <a:pt x="257556" y="0"/>
                </a:lnTo>
                <a:lnTo>
                  <a:pt x="303850" y="4149"/>
                </a:lnTo>
                <a:lnTo>
                  <a:pt x="347423" y="16113"/>
                </a:lnTo>
                <a:lnTo>
                  <a:pt x="387547" y="35164"/>
                </a:lnTo>
                <a:lnTo>
                  <a:pt x="423494" y="60575"/>
                </a:lnTo>
                <a:lnTo>
                  <a:pt x="454536" y="91617"/>
                </a:lnTo>
                <a:lnTo>
                  <a:pt x="479947" y="127564"/>
                </a:lnTo>
                <a:lnTo>
                  <a:pt x="498998" y="167688"/>
                </a:lnTo>
                <a:lnTo>
                  <a:pt x="510962" y="211261"/>
                </a:lnTo>
                <a:lnTo>
                  <a:pt x="515112" y="257556"/>
                </a:lnTo>
                <a:lnTo>
                  <a:pt x="510962" y="303850"/>
                </a:lnTo>
                <a:lnTo>
                  <a:pt x="498998" y="347423"/>
                </a:lnTo>
                <a:lnTo>
                  <a:pt x="479947" y="387547"/>
                </a:lnTo>
                <a:lnTo>
                  <a:pt x="454536" y="423494"/>
                </a:lnTo>
                <a:lnTo>
                  <a:pt x="423494" y="454536"/>
                </a:lnTo>
                <a:lnTo>
                  <a:pt x="387547" y="479947"/>
                </a:lnTo>
                <a:lnTo>
                  <a:pt x="347423" y="498998"/>
                </a:lnTo>
                <a:lnTo>
                  <a:pt x="303850" y="510962"/>
                </a:lnTo>
                <a:lnTo>
                  <a:pt x="257556" y="515112"/>
                </a:lnTo>
                <a:lnTo>
                  <a:pt x="211261" y="510962"/>
                </a:lnTo>
                <a:lnTo>
                  <a:pt x="167688" y="498998"/>
                </a:lnTo>
                <a:lnTo>
                  <a:pt x="127564" y="479947"/>
                </a:lnTo>
                <a:lnTo>
                  <a:pt x="91617" y="454536"/>
                </a:lnTo>
                <a:lnTo>
                  <a:pt x="60575" y="423494"/>
                </a:lnTo>
                <a:lnTo>
                  <a:pt x="35164" y="387547"/>
                </a:lnTo>
                <a:lnTo>
                  <a:pt x="16113" y="347423"/>
                </a:lnTo>
                <a:lnTo>
                  <a:pt x="4149" y="303850"/>
                </a:lnTo>
                <a:lnTo>
                  <a:pt x="0" y="257556"/>
                </a:lnTo>
                <a:close/>
              </a:path>
            </a:pathLst>
          </a:custGeom>
          <a:ln w="28955">
            <a:solidFill>
              <a:srgbClr val="000000"/>
            </a:solidFill>
          </a:ln>
        </p:spPr>
        <p:txBody>
          <a:bodyPr wrap="square" lIns="0" tIns="0" rIns="0" bIns="0" rtlCol="0"/>
          <a:lstStyle/>
          <a:p>
            <a:endParaRPr/>
          </a:p>
        </p:txBody>
      </p:sp>
      <p:sp>
        <p:nvSpPr>
          <p:cNvPr id="21" name="object 21"/>
          <p:cNvSpPr txBox="1"/>
          <p:nvPr/>
        </p:nvSpPr>
        <p:spPr>
          <a:xfrm>
            <a:off x="1372361" y="4793107"/>
            <a:ext cx="227329" cy="208279"/>
          </a:xfrm>
          <a:prstGeom prst="rect">
            <a:avLst/>
          </a:prstGeom>
        </p:spPr>
        <p:txBody>
          <a:bodyPr vert="horz" wrap="square" lIns="0" tIns="12700" rIns="0" bIns="0" rtlCol="0">
            <a:spAutoFit/>
          </a:bodyPr>
          <a:lstStyle/>
          <a:p>
            <a:pPr marL="12700">
              <a:lnSpc>
                <a:spcPct val="100000"/>
              </a:lnSpc>
              <a:spcBef>
                <a:spcPts val="100"/>
              </a:spcBef>
            </a:pPr>
            <a:r>
              <a:rPr sz="1200" b="1">
                <a:solidFill>
                  <a:srgbClr val="FF0000"/>
                </a:solidFill>
                <a:latin typeface="Bookman Old Style"/>
                <a:cs typeface="Bookman Old Style"/>
              </a:rPr>
              <a:t>34</a:t>
            </a:r>
            <a:endParaRPr sz="1200">
              <a:latin typeface="Bookman Old Style"/>
              <a:cs typeface="Bookman Old Style"/>
            </a:endParaRPr>
          </a:p>
        </p:txBody>
      </p:sp>
      <p:sp>
        <p:nvSpPr>
          <p:cNvPr id="22" name="object 22"/>
          <p:cNvSpPr/>
          <p:nvPr/>
        </p:nvSpPr>
        <p:spPr>
          <a:xfrm>
            <a:off x="1776222" y="4931283"/>
            <a:ext cx="1374775" cy="114300"/>
          </a:xfrm>
          <a:custGeom>
            <a:avLst/>
            <a:gdLst/>
            <a:ahLst/>
            <a:cxnLst/>
            <a:rect l="l" t="t" r="r" b="b"/>
            <a:pathLst>
              <a:path w="1374775" h="114300">
                <a:moveTo>
                  <a:pt x="114807" y="0"/>
                </a:moveTo>
                <a:lnTo>
                  <a:pt x="0" y="56007"/>
                </a:lnTo>
                <a:lnTo>
                  <a:pt x="113664" y="114300"/>
                </a:lnTo>
                <a:lnTo>
                  <a:pt x="114046" y="76136"/>
                </a:lnTo>
                <a:lnTo>
                  <a:pt x="94995" y="75946"/>
                </a:lnTo>
                <a:lnTo>
                  <a:pt x="95376" y="37846"/>
                </a:lnTo>
                <a:lnTo>
                  <a:pt x="114429" y="37846"/>
                </a:lnTo>
                <a:lnTo>
                  <a:pt x="114807" y="0"/>
                </a:lnTo>
                <a:close/>
              </a:path>
              <a:path w="1374775" h="114300">
                <a:moveTo>
                  <a:pt x="114427" y="38036"/>
                </a:moveTo>
                <a:lnTo>
                  <a:pt x="114046" y="76136"/>
                </a:lnTo>
                <a:lnTo>
                  <a:pt x="1374520" y="88773"/>
                </a:lnTo>
                <a:lnTo>
                  <a:pt x="1374775" y="50673"/>
                </a:lnTo>
                <a:lnTo>
                  <a:pt x="114427" y="38036"/>
                </a:lnTo>
                <a:close/>
              </a:path>
              <a:path w="1374775" h="114300">
                <a:moveTo>
                  <a:pt x="95376" y="37846"/>
                </a:moveTo>
                <a:lnTo>
                  <a:pt x="94995" y="75946"/>
                </a:lnTo>
                <a:lnTo>
                  <a:pt x="114046" y="76136"/>
                </a:lnTo>
                <a:lnTo>
                  <a:pt x="114427" y="38036"/>
                </a:lnTo>
                <a:lnTo>
                  <a:pt x="95376" y="37846"/>
                </a:lnTo>
                <a:close/>
              </a:path>
              <a:path w="1374775" h="114300">
                <a:moveTo>
                  <a:pt x="114429" y="37846"/>
                </a:moveTo>
                <a:lnTo>
                  <a:pt x="95376" y="37846"/>
                </a:lnTo>
                <a:lnTo>
                  <a:pt x="114427" y="38036"/>
                </a:lnTo>
                <a:lnTo>
                  <a:pt x="114429" y="37846"/>
                </a:lnTo>
                <a:close/>
              </a:path>
            </a:pathLst>
          </a:custGeom>
          <a:solidFill>
            <a:srgbClr val="000000"/>
          </a:solidFill>
        </p:spPr>
        <p:txBody>
          <a:bodyPr wrap="square" lIns="0" tIns="0" rIns="0" bIns="0" rtlCol="0"/>
          <a:lstStyle/>
          <a:p>
            <a:endParaRPr/>
          </a:p>
        </p:txBody>
      </p:sp>
      <p:sp>
        <p:nvSpPr>
          <p:cNvPr id="23" name="object 23"/>
          <p:cNvSpPr/>
          <p:nvPr/>
        </p:nvSpPr>
        <p:spPr>
          <a:xfrm>
            <a:off x="1793620" y="3794505"/>
            <a:ext cx="1467485" cy="1078865"/>
          </a:xfrm>
          <a:custGeom>
            <a:avLst/>
            <a:gdLst/>
            <a:ahLst/>
            <a:cxnLst/>
            <a:rect l="l" t="t" r="r" b="b"/>
            <a:pathLst>
              <a:path w="1467485" h="1078864">
                <a:moveTo>
                  <a:pt x="1388353" y="1038815"/>
                </a:moveTo>
                <a:lnTo>
                  <a:pt x="1371219" y="1062228"/>
                </a:lnTo>
                <a:lnTo>
                  <a:pt x="1466977" y="1078484"/>
                </a:lnTo>
                <a:lnTo>
                  <a:pt x="1450961" y="1047369"/>
                </a:lnTo>
                <a:lnTo>
                  <a:pt x="1400048" y="1047369"/>
                </a:lnTo>
                <a:lnTo>
                  <a:pt x="1388353" y="1038815"/>
                </a:lnTo>
                <a:close/>
              </a:path>
              <a:path w="1467485" h="1078864">
                <a:moveTo>
                  <a:pt x="1405427" y="1015488"/>
                </a:moveTo>
                <a:lnTo>
                  <a:pt x="1388353" y="1038815"/>
                </a:lnTo>
                <a:lnTo>
                  <a:pt x="1400048" y="1047369"/>
                </a:lnTo>
                <a:lnTo>
                  <a:pt x="1417066" y="1024001"/>
                </a:lnTo>
                <a:lnTo>
                  <a:pt x="1405427" y="1015488"/>
                </a:lnTo>
                <a:close/>
              </a:path>
              <a:path w="1467485" h="1078864">
                <a:moveTo>
                  <a:pt x="1422527" y="992124"/>
                </a:moveTo>
                <a:lnTo>
                  <a:pt x="1405427" y="1015488"/>
                </a:lnTo>
                <a:lnTo>
                  <a:pt x="1417066" y="1024001"/>
                </a:lnTo>
                <a:lnTo>
                  <a:pt x="1400048" y="1047369"/>
                </a:lnTo>
                <a:lnTo>
                  <a:pt x="1450961" y="1047369"/>
                </a:lnTo>
                <a:lnTo>
                  <a:pt x="1422527" y="992124"/>
                </a:lnTo>
                <a:close/>
              </a:path>
              <a:path w="1467485" h="1078864">
                <a:moveTo>
                  <a:pt x="17018" y="0"/>
                </a:moveTo>
                <a:lnTo>
                  <a:pt x="0" y="23368"/>
                </a:lnTo>
                <a:lnTo>
                  <a:pt x="1388353" y="1038815"/>
                </a:lnTo>
                <a:lnTo>
                  <a:pt x="1405427" y="1015488"/>
                </a:lnTo>
                <a:lnTo>
                  <a:pt x="17018" y="0"/>
                </a:lnTo>
                <a:close/>
              </a:path>
            </a:pathLst>
          </a:custGeom>
          <a:solidFill>
            <a:srgbClr val="000000"/>
          </a:solidFill>
        </p:spPr>
        <p:txBody>
          <a:bodyPr wrap="square" lIns="0" tIns="0" rIns="0" bIns="0" rtlCol="0"/>
          <a:lstStyle/>
          <a:p>
            <a:endParaRPr/>
          </a:p>
        </p:txBody>
      </p:sp>
      <p:sp>
        <p:nvSpPr>
          <p:cNvPr id="24" name="object 24"/>
          <p:cNvSpPr txBox="1"/>
          <p:nvPr/>
        </p:nvSpPr>
        <p:spPr>
          <a:xfrm>
            <a:off x="2119629" y="3353816"/>
            <a:ext cx="629920" cy="232410"/>
          </a:xfrm>
          <a:prstGeom prst="rect">
            <a:avLst/>
          </a:prstGeom>
        </p:spPr>
        <p:txBody>
          <a:bodyPr vert="horz" wrap="square" lIns="0" tIns="13335" rIns="0" bIns="0" rtlCol="0">
            <a:spAutoFit/>
          </a:bodyPr>
          <a:lstStyle/>
          <a:p>
            <a:pPr marL="12700">
              <a:lnSpc>
                <a:spcPct val="100000"/>
              </a:lnSpc>
              <a:spcBef>
                <a:spcPts val="105"/>
              </a:spcBef>
            </a:pPr>
            <a:r>
              <a:rPr sz="1350" b="0" spc="5">
                <a:latin typeface="Bookman Old Style"/>
                <a:cs typeface="Bookman Old Style"/>
              </a:rPr>
              <a:t>m</a:t>
            </a:r>
            <a:r>
              <a:rPr sz="1350" b="0" spc="-10">
                <a:latin typeface="Bookman Old Style"/>
                <a:cs typeface="Bookman Old Style"/>
              </a:rPr>
              <a:t>o</a:t>
            </a:r>
            <a:r>
              <a:rPr sz="1350" b="0">
                <a:latin typeface="Bookman Old Style"/>
                <a:cs typeface="Bookman Old Style"/>
              </a:rPr>
              <a:t>th</a:t>
            </a:r>
            <a:r>
              <a:rPr sz="1350" b="0" spc="10">
                <a:latin typeface="Bookman Old Style"/>
                <a:cs typeface="Bookman Old Style"/>
              </a:rPr>
              <a:t>e</a:t>
            </a:r>
            <a:r>
              <a:rPr sz="1350" b="0">
                <a:latin typeface="Bookman Old Style"/>
                <a:cs typeface="Bookman Old Style"/>
              </a:rPr>
              <a:t>r</a:t>
            </a:r>
            <a:endParaRPr sz="1350">
              <a:latin typeface="Bookman Old Style"/>
              <a:cs typeface="Bookman Old Style"/>
            </a:endParaRPr>
          </a:p>
        </p:txBody>
      </p:sp>
      <p:sp>
        <p:nvSpPr>
          <p:cNvPr id="25" name="object 25"/>
          <p:cNvSpPr txBox="1"/>
          <p:nvPr/>
        </p:nvSpPr>
        <p:spPr>
          <a:xfrm>
            <a:off x="4258183" y="3422141"/>
            <a:ext cx="308610" cy="232410"/>
          </a:xfrm>
          <a:prstGeom prst="rect">
            <a:avLst/>
          </a:prstGeom>
        </p:spPr>
        <p:txBody>
          <a:bodyPr vert="horz" wrap="square" lIns="0" tIns="13335" rIns="0" bIns="0" rtlCol="0">
            <a:spAutoFit/>
          </a:bodyPr>
          <a:lstStyle/>
          <a:p>
            <a:pPr marL="12700">
              <a:lnSpc>
                <a:spcPct val="100000"/>
              </a:lnSpc>
              <a:spcBef>
                <a:spcPts val="105"/>
              </a:spcBef>
            </a:pPr>
            <a:r>
              <a:rPr sz="1350" b="0">
                <a:latin typeface="Bookman Old Style"/>
                <a:cs typeface="Bookman Old Style"/>
              </a:rPr>
              <a:t>a</a:t>
            </a:r>
            <a:r>
              <a:rPr sz="1350" b="0" spc="-5">
                <a:latin typeface="Bookman Old Style"/>
                <a:cs typeface="Bookman Old Style"/>
              </a:rPr>
              <a:t>ge</a:t>
            </a:r>
            <a:endParaRPr sz="1350">
              <a:latin typeface="Bookman Old Style"/>
              <a:cs typeface="Bookman Old Style"/>
            </a:endParaRPr>
          </a:p>
        </p:txBody>
      </p:sp>
      <p:sp>
        <p:nvSpPr>
          <p:cNvPr id="26" name="object 26"/>
          <p:cNvSpPr/>
          <p:nvPr/>
        </p:nvSpPr>
        <p:spPr>
          <a:xfrm>
            <a:off x="2432685" y="4005960"/>
            <a:ext cx="269240" cy="241300"/>
          </a:xfrm>
          <a:custGeom>
            <a:avLst/>
            <a:gdLst/>
            <a:ahLst/>
            <a:cxnLst/>
            <a:rect l="l" t="t" r="r" b="b"/>
            <a:pathLst>
              <a:path w="269239" h="241300">
                <a:moveTo>
                  <a:pt x="225425" y="156210"/>
                </a:moveTo>
                <a:lnTo>
                  <a:pt x="218694" y="157480"/>
                </a:lnTo>
                <a:lnTo>
                  <a:pt x="212344" y="161289"/>
                </a:lnTo>
                <a:lnTo>
                  <a:pt x="205866" y="163830"/>
                </a:lnTo>
                <a:lnTo>
                  <a:pt x="186816" y="198119"/>
                </a:lnTo>
                <a:lnTo>
                  <a:pt x="186054" y="204469"/>
                </a:lnTo>
                <a:lnTo>
                  <a:pt x="187325" y="212089"/>
                </a:lnTo>
                <a:lnTo>
                  <a:pt x="190500" y="218439"/>
                </a:lnTo>
                <a:lnTo>
                  <a:pt x="193420" y="224789"/>
                </a:lnTo>
                <a:lnTo>
                  <a:pt x="198119" y="229869"/>
                </a:lnTo>
                <a:lnTo>
                  <a:pt x="208660" y="237489"/>
                </a:lnTo>
                <a:lnTo>
                  <a:pt x="215772" y="240030"/>
                </a:lnTo>
                <a:lnTo>
                  <a:pt x="219201" y="241300"/>
                </a:lnTo>
                <a:lnTo>
                  <a:pt x="238378" y="241300"/>
                </a:lnTo>
                <a:lnTo>
                  <a:pt x="244475" y="238760"/>
                </a:lnTo>
                <a:lnTo>
                  <a:pt x="243331" y="234950"/>
                </a:lnTo>
                <a:lnTo>
                  <a:pt x="228091" y="234950"/>
                </a:lnTo>
                <a:lnTo>
                  <a:pt x="218947" y="232410"/>
                </a:lnTo>
                <a:lnTo>
                  <a:pt x="215010" y="231139"/>
                </a:lnTo>
                <a:lnTo>
                  <a:pt x="207137" y="226060"/>
                </a:lnTo>
                <a:lnTo>
                  <a:pt x="204088" y="222250"/>
                </a:lnTo>
                <a:lnTo>
                  <a:pt x="202310" y="217169"/>
                </a:lnTo>
                <a:lnTo>
                  <a:pt x="200406" y="213360"/>
                </a:lnTo>
                <a:lnTo>
                  <a:pt x="200151" y="208280"/>
                </a:lnTo>
                <a:lnTo>
                  <a:pt x="202437" y="196850"/>
                </a:lnTo>
                <a:lnTo>
                  <a:pt x="204977" y="190500"/>
                </a:lnTo>
                <a:lnTo>
                  <a:pt x="209041" y="184150"/>
                </a:lnTo>
                <a:lnTo>
                  <a:pt x="209803" y="182880"/>
                </a:lnTo>
                <a:lnTo>
                  <a:pt x="211073" y="181610"/>
                </a:lnTo>
                <a:lnTo>
                  <a:pt x="212851" y="179069"/>
                </a:lnTo>
                <a:lnTo>
                  <a:pt x="225665" y="179069"/>
                </a:lnTo>
                <a:lnTo>
                  <a:pt x="218312" y="173989"/>
                </a:lnTo>
                <a:lnTo>
                  <a:pt x="222376" y="171450"/>
                </a:lnTo>
                <a:lnTo>
                  <a:pt x="226059" y="168910"/>
                </a:lnTo>
                <a:lnTo>
                  <a:pt x="229234" y="167639"/>
                </a:lnTo>
                <a:lnTo>
                  <a:pt x="232282" y="166369"/>
                </a:lnTo>
                <a:lnTo>
                  <a:pt x="256137" y="166369"/>
                </a:lnTo>
                <a:lnTo>
                  <a:pt x="246506" y="160019"/>
                </a:lnTo>
                <a:lnTo>
                  <a:pt x="239648" y="157480"/>
                </a:lnTo>
                <a:lnTo>
                  <a:pt x="232537" y="157480"/>
                </a:lnTo>
                <a:lnTo>
                  <a:pt x="225425" y="156210"/>
                </a:lnTo>
                <a:close/>
              </a:path>
              <a:path w="269239" h="241300">
                <a:moveTo>
                  <a:pt x="242569" y="232410"/>
                </a:moveTo>
                <a:lnTo>
                  <a:pt x="234441" y="233680"/>
                </a:lnTo>
                <a:lnTo>
                  <a:pt x="228091" y="234950"/>
                </a:lnTo>
                <a:lnTo>
                  <a:pt x="243331" y="234950"/>
                </a:lnTo>
                <a:lnTo>
                  <a:pt x="242569" y="232410"/>
                </a:lnTo>
                <a:close/>
              </a:path>
              <a:path w="269239" h="241300">
                <a:moveTo>
                  <a:pt x="225665" y="179069"/>
                </a:moveTo>
                <a:lnTo>
                  <a:pt x="212851" y="179069"/>
                </a:lnTo>
                <a:lnTo>
                  <a:pt x="261492" y="213360"/>
                </a:lnTo>
                <a:lnTo>
                  <a:pt x="264032" y="209550"/>
                </a:lnTo>
                <a:lnTo>
                  <a:pt x="265810" y="207010"/>
                </a:lnTo>
                <a:lnTo>
                  <a:pt x="266826" y="203200"/>
                </a:lnTo>
                <a:lnTo>
                  <a:pt x="268477" y="199389"/>
                </a:lnTo>
                <a:lnTo>
                  <a:pt x="268636" y="198119"/>
                </a:lnTo>
                <a:lnTo>
                  <a:pt x="253237" y="198119"/>
                </a:lnTo>
                <a:lnTo>
                  <a:pt x="225665" y="179069"/>
                </a:lnTo>
                <a:close/>
              </a:path>
              <a:path w="269239" h="241300">
                <a:moveTo>
                  <a:pt x="129920" y="171450"/>
                </a:moveTo>
                <a:lnTo>
                  <a:pt x="125856" y="177800"/>
                </a:lnTo>
                <a:lnTo>
                  <a:pt x="161289" y="201930"/>
                </a:lnTo>
                <a:lnTo>
                  <a:pt x="165353" y="196850"/>
                </a:lnTo>
                <a:lnTo>
                  <a:pt x="162559" y="194310"/>
                </a:lnTo>
                <a:lnTo>
                  <a:pt x="159131" y="191769"/>
                </a:lnTo>
                <a:lnTo>
                  <a:pt x="157225" y="190500"/>
                </a:lnTo>
                <a:lnTo>
                  <a:pt x="155956" y="187960"/>
                </a:lnTo>
                <a:lnTo>
                  <a:pt x="155701" y="186689"/>
                </a:lnTo>
                <a:lnTo>
                  <a:pt x="156082" y="185419"/>
                </a:lnTo>
                <a:lnTo>
                  <a:pt x="156337" y="184150"/>
                </a:lnTo>
                <a:lnTo>
                  <a:pt x="157479" y="181610"/>
                </a:lnTo>
                <a:lnTo>
                  <a:pt x="159638" y="179069"/>
                </a:lnTo>
                <a:lnTo>
                  <a:pt x="160535" y="177800"/>
                </a:lnTo>
                <a:lnTo>
                  <a:pt x="140715" y="177800"/>
                </a:lnTo>
                <a:lnTo>
                  <a:pt x="139445" y="176530"/>
                </a:lnTo>
                <a:lnTo>
                  <a:pt x="138175" y="176530"/>
                </a:lnTo>
                <a:lnTo>
                  <a:pt x="135635" y="175260"/>
                </a:lnTo>
                <a:lnTo>
                  <a:pt x="129920" y="171450"/>
                </a:lnTo>
                <a:close/>
              </a:path>
              <a:path w="269239" h="241300">
                <a:moveTo>
                  <a:pt x="256137" y="166369"/>
                </a:moveTo>
                <a:lnTo>
                  <a:pt x="235584" y="166369"/>
                </a:lnTo>
                <a:lnTo>
                  <a:pt x="239013" y="167639"/>
                </a:lnTo>
                <a:lnTo>
                  <a:pt x="242315" y="167639"/>
                </a:lnTo>
                <a:lnTo>
                  <a:pt x="245490" y="168910"/>
                </a:lnTo>
                <a:lnTo>
                  <a:pt x="248284" y="171450"/>
                </a:lnTo>
                <a:lnTo>
                  <a:pt x="251206" y="172719"/>
                </a:lnTo>
                <a:lnTo>
                  <a:pt x="253364" y="175260"/>
                </a:lnTo>
                <a:lnTo>
                  <a:pt x="254888" y="177800"/>
                </a:lnTo>
                <a:lnTo>
                  <a:pt x="256412" y="181610"/>
                </a:lnTo>
                <a:lnTo>
                  <a:pt x="257047" y="184150"/>
                </a:lnTo>
                <a:lnTo>
                  <a:pt x="256794" y="190500"/>
                </a:lnTo>
                <a:lnTo>
                  <a:pt x="255523" y="193039"/>
                </a:lnTo>
                <a:lnTo>
                  <a:pt x="253237" y="198119"/>
                </a:lnTo>
                <a:lnTo>
                  <a:pt x="268636" y="198119"/>
                </a:lnTo>
                <a:lnTo>
                  <a:pt x="269113" y="194310"/>
                </a:lnTo>
                <a:lnTo>
                  <a:pt x="268350" y="184150"/>
                </a:lnTo>
                <a:lnTo>
                  <a:pt x="266826" y="180339"/>
                </a:lnTo>
                <a:lnTo>
                  <a:pt x="261746" y="171450"/>
                </a:lnTo>
                <a:lnTo>
                  <a:pt x="258063" y="167639"/>
                </a:lnTo>
                <a:lnTo>
                  <a:pt x="256137" y="166369"/>
                </a:lnTo>
                <a:close/>
              </a:path>
              <a:path w="269239" h="241300">
                <a:moveTo>
                  <a:pt x="172338" y="110489"/>
                </a:moveTo>
                <a:lnTo>
                  <a:pt x="167512" y="118110"/>
                </a:lnTo>
                <a:lnTo>
                  <a:pt x="179196" y="125730"/>
                </a:lnTo>
                <a:lnTo>
                  <a:pt x="148716" y="168910"/>
                </a:lnTo>
                <a:lnTo>
                  <a:pt x="146176" y="172719"/>
                </a:lnTo>
                <a:lnTo>
                  <a:pt x="144271" y="175260"/>
                </a:lnTo>
                <a:lnTo>
                  <a:pt x="141985" y="176530"/>
                </a:lnTo>
                <a:lnTo>
                  <a:pt x="140715" y="177800"/>
                </a:lnTo>
                <a:lnTo>
                  <a:pt x="160535" y="177800"/>
                </a:lnTo>
                <a:lnTo>
                  <a:pt x="191007" y="134619"/>
                </a:lnTo>
                <a:lnTo>
                  <a:pt x="206937" y="134619"/>
                </a:lnTo>
                <a:lnTo>
                  <a:pt x="195833" y="127000"/>
                </a:lnTo>
                <a:lnTo>
                  <a:pt x="201396" y="119380"/>
                </a:lnTo>
                <a:lnTo>
                  <a:pt x="184150" y="119380"/>
                </a:lnTo>
                <a:lnTo>
                  <a:pt x="172338" y="110489"/>
                </a:lnTo>
                <a:close/>
              </a:path>
              <a:path w="269239" h="241300">
                <a:moveTo>
                  <a:pt x="87248" y="140969"/>
                </a:moveTo>
                <a:lnTo>
                  <a:pt x="83312" y="147319"/>
                </a:lnTo>
                <a:lnTo>
                  <a:pt x="118490" y="171450"/>
                </a:lnTo>
                <a:lnTo>
                  <a:pt x="122554" y="166369"/>
                </a:lnTo>
                <a:lnTo>
                  <a:pt x="116712" y="162560"/>
                </a:lnTo>
                <a:lnTo>
                  <a:pt x="115062" y="160019"/>
                </a:lnTo>
                <a:lnTo>
                  <a:pt x="114426" y="160019"/>
                </a:lnTo>
                <a:lnTo>
                  <a:pt x="113664" y="158750"/>
                </a:lnTo>
                <a:lnTo>
                  <a:pt x="113410" y="157480"/>
                </a:lnTo>
                <a:lnTo>
                  <a:pt x="113664" y="154939"/>
                </a:lnTo>
                <a:lnTo>
                  <a:pt x="114426" y="152400"/>
                </a:lnTo>
                <a:lnTo>
                  <a:pt x="115823" y="151130"/>
                </a:lnTo>
                <a:lnTo>
                  <a:pt x="118456" y="147319"/>
                </a:lnTo>
                <a:lnTo>
                  <a:pt x="95503" y="147319"/>
                </a:lnTo>
                <a:lnTo>
                  <a:pt x="93217" y="146050"/>
                </a:lnTo>
                <a:lnTo>
                  <a:pt x="90169" y="143510"/>
                </a:lnTo>
                <a:lnTo>
                  <a:pt x="87248" y="140969"/>
                </a:lnTo>
                <a:close/>
              </a:path>
              <a:path w="269239" h="241300">
                <a:moveTo>
                  <a:pt x="126872" y="85089"/>
                </a:moveTo>
                <a:lnTo>
                  <a:pt x="122935" y="90169"/>
                </a:lnTo>
                <a:lnTo>
                  <a:pt x="134873" y="99060"/>
                </a:lnTo>
                <a:lnTo>
                  <a:pt x="101981" y="146050"/>
                </a:lnTo>
                <a:lnTo>
                  <a:pt x="100837" y="146050"/>
                </a:lnTo>
                <a:lnTo>
                  <a:pt x="99694" y="147319"/>
                </a:lnTo>
                <a:lnTo>
                  <a:pt x="118456" y="147319"/>
                </a:lnTo>
                <a:lnTo>
                  <a:pt x="154431" y="95250"/>
                </a:lnTo>
                <a:lnTo>
                  <a:pt x="149478" y="91439"/>
                </a:lnTo>
                <a:lnTo>
                  <a:pt x="144906" y="91439"/>
                </a:lnTo>
                <a:lnTo>
                  <a:pt x="140969" y="90169"/>
                </a:lnTo>
                <a:lnTo>
                  <a:pt x="134619" y="88900"/>
                </a:lnTo>
                <a:lnTo>
                  <a:pt x="131063" y="87630"/>
                </a:lnTo>
                <a:lnTo>
                  <a:pt x="126872" y="85089"/>
                </a:lnTo>
                <a:close/>
              </a:path>
              <a:path w="269239" h="241300">
                <a:moveTo>
                  <a:pt x="206937" y="134619"/>
                </a:moveTo>
                <a:lnTo>
                  <a:pt x="191007" y="134619"/>
                </a:lnTo>
                <a:lnTo>
                  <a:pt x="203962" y="143510"/>
                </a:lnTo>
                <a:lnTo>
                  <a:pt x="208787" y="135889"/>
                </a:lnTo>
                <a:lnTo>
                  <a:pt x="206937" y="134619"/>
                </a:lnTo>
                <a:close/>
              </a:path>
              <a:path w="269239" h="241300">
                <a:moveTo>
                  <a:pt x="237090" y="104139"/>
                </a:moveTo>
                <a:lnTo>
                  <a:pt x="221233" y="104139"/>
                </a:lnTo>
                <a:lnTo>
                  <a:pt x="222757" y="105410"/>
                </a:lnTo>
                <a:lnTo>
                  <a:pt x="224916" y="106680"/>
                </a:lnTo>
                <a:lnTo>
                  <a:pt x="226440" y="109219"/>
                </a:lnTo>
                <a:lnTo>
                  <a:pt x="234569" y="127000"/>
                </a:lnTo>
                <a:lnTo>
                  <a:pt x="238251" y="127000"/>
                </a:lnTo>
                <a:lnTo>
                  <a:pt x="244856" y="118110"/>
                </a:lnTo>
                <a:lnTo>
                  <a:pt x="243458" y="114300"/>
                </a:lnTo>
                <a:lnTo>
                  <a:pt x="242062" y="109219"/>
                </a:lnTo>
                <a:lnTo>
                  <a:pt x="238887" y="105410"/>
                </a:lnTo>
                <a:lnTo>
                  <a:pt x="237090" y="104139"/>
                </a:lnTo>
                <a:close/>
              </a:path>
              <a:path w="269239" h="241300">
                <a:moveTo>
                  <a:pt x="66462" y="66039"/>
                </a:moveTo>
                <a:lnTo>
                  <a:pt x="51562" y="66039"/>
                </a:lnTo>
                <a:lnTo>
                  <a:pt x="39750" y="116839"/>
                </a:lnTo>
                <a:lnTo>
                  <a:pt x="48006" y="123189"/>
                </a:lnTo>
                <a:lnTo>
                  <a:pt x="71076" y="107950"/>
                </a:lnTo>
                <a:lnTo>
                  <a:pt x="55879" y="107950"/>
                </a:lnTo>
                <a:lnTo>
                  <a:pt x="66462" y="66039"/>
                </a:lnTo>
                <a:close/>
              </a:path>
              <a:path w="269239" h="241300">
                <a:moveTo>
                  <a:pt x="218566" y="95250"/>
                </a:moveTo>
                <a:lnTo>
                  <a:pt x="202819" y="97789"/>
                </a:lnTo>
                <a:lnTo>
                  <a:pt x="196341" y="101600"/>
                </a:lnTo>
                <a:lnTo>
                  <a:pt x="191388" y="107950"/>
                </a:lnTo>
                <a:lnTo>
                  <a:pt x="184150" y="119380"/>
                </a:lnTo>
                <a:lnTo>
                  <a:pt x="201396" y="119380"/>
                </a:lnTo>
                <a:lnTo>
                  <a:pt x="205104" y="114300"/>
                </a:lnTo>
                <a:lnTo>
                  <a:pt x="207771" y="110489"/>
                </a:lnTo>
                <a:lnTo>
                  <a:pt x="210057" y="107950"/>
                </a:lnTo>
                <a:lnTo>
                  <a:pt x="215772" y="104139"/>
                </a:lnTo>
                <a:lnTo>
                  <a:pt x="237090" y="104139"/>
                </a:lnTo>
                <a:lnTo>
                  <a:pt x="226313" y="96519"/>
                </a:lnTo>
                <a:lnTo>
                  <a:pt x="218566" y="95250"/>
                </a:lnTo>
                <a:close/>
              </a:path>
              <a:path w="269239" h="241300">
                <a:moveTo>
                  <a:pt x="98806" y="59689"/>
                </a:moveTo>
                <a:lnTo>
                  <a:pt x="94868" y="64769"/>
                </a:lnTo>
                <a:lnTo>
                  <a:pt x="97408" y="67310"/>
                </a:lnTo>
                <a:lnTo>
                  <a:pt x="100075" y="68580"/>
                </a:lnTo>
                <a:lnTo>
                  <a:pt x="101726" y="69850"/>
                </a:lnTo>
                <a:lnTo>
                  <a:pt x="102107" y="71119"/>
                </a:lnTo>
                <a:lnTo>
                  <a:pt x="102615" y="73660"/>
                </a:lnTo>
                <a:lnTo>
                  <a:pt x="102362" y="74930"/>
                </a:lnTo>
                <a:lnTo>
                  <a:pt x="101472" y="76200"/>
                </a:lnTo>
                <a:lnTo>
                  <a:pt x="100710" y="77469"/>
                </a:lnTo>
                <a:lnTo>
                  <a:pt x="99948" y="77469"/>
                </a:lnTo>
                <a:lnTo>
                  <a:pt x="98806" y="78739"/>
                </a:lnTo>
                <a:lnTo>
                  <a:pt x="96519" y="80010"/>
                </a:lnTo>
                <a:lnTo>
                  <a:pt x="55879" y="107950"/>
                </a:lnTo>
                <a:lnTo>
                  <a:pt x="71076" y="107950"/>
                </a:lnTo>
                <a:lnTo>
                  <a:pt x="103758" y="86360"/>
                </a:lnTo>
                <a:lnTo>
                  <a:pt x="107441" y="83819"/>
                </a:lnTo>
                <a:lnTo>
                  <a:pt x="109981" y="82550"/>
                </a:lnTo>
                <a:lnTo>
                  <a:pt x="111378" y="81280"/>
                </a:lnTo>
                <a:lnTo>
                  <a:pt x="123164" y="81280"/>
                </a:lnTo>
                <a:lnTo>
                  <a:pt x="125602" y="77469"/>
                </a:lnTo>
                <a:lnTo>
                  <a:pt x="98806" y="59689"/>
                </a:lnTo>
                <a:close/>
              </a:path>
              <a:path w="269239" h="241300">
                <a:moveTo>
                  <a:pt x="15366" y="0"/>
                </a:moveTo>
                <a:lnTo>
                  <a:pt x="11302" y="6350"/>
                </a:lnTo>
                <a:lnTo>
                  <a:pt x="13081" y="7619"/>
                </a:lnTo>
                <a:lnTo>
                  <a:pt x="14477" y="8889"/>
                </a:lnTo>
                <a:lnTo>
                  <a:pt x="15239" y="10160"/>
                </a:lnTo>
                <a:lnTo>
                  <a:pt x="16001" y="12700"/>
                </a:lnTo>
                <a:lnTo>
                  <a:pt x="16509" y="13969"/>
                </a:lnTo>
                <a:lnTo>
                  <a:pt x="16509" y="15239"/>
                </a:lnTo>
                <a:lnTo>
                  <a:pt x="16637" y="16510"/>
                </a:lnTo>
                <a:lnTo>
                  <a:pt x="16128" y="19050"/>
                </a:lnTo>
                <a:lnTo>
                  <a:pt x="15239" y="24130"/>
                </a:lnTo>
                <a:lnTo>
                  <a:pt x="0" y="88900"/>
                </a:lnTo>
                <a:lnTo>
                  <a:pt x="8127" y="95250"/>
                </a:lnTo>
                <a:lnTo>
                  <a:pt x="30789" y="80010"/>
                </a:lnTo>
                <a:lnTo>
                  <a:pt x="15875" y="80010"/>
                </a:lnTo>
                <a:lnTo>
                  <a:pt x="28066" y="33019"/>
                </a:lnTo>
                <a:lnTo>
                  <a:pt x="28956" y="29210"/>
                </a:lnTo>
                <a:lnTo>
                  <a:pt x="29844" y="26669"/>
                </a:lnTo>
                <a:lnTo>
                  <a:pt x="30733" y="25400"/>
                </a:lnTo>
                <a:lnTo>
                  <a:pt x="31750" y="24130"/>
                </a:lnTo>
                <a:lnTo>
                  <a:pt x="46177" y="24130"/>
                </a:lnTo>
                <a:lnTo>
                  <a:pt x="46989" y="22860"/>
                </a:lnTo>
                <a:lnTo>
                  <a:pt x="15366" y="0"/>
                </a:lnTo>
                <a:close/>
              </a:path>
              <a:path w="269239" h="241300">
                <a:moveTo>
                  <a:pt x="123164" y="81280"/>
                </a:moveTo>
                <a:lnTo>
                  <a:pt x="117601" y="81280"/>
                </a:lnTo>
                <a:lnTo>
                  <a:pt x="119506" y="82550"/>
                </a:lnTo>
                <a:lnTo>
                  <a:pt x="121538" y="83819"/>
                </a:lnTo>
                <a:lnTo>
                  <a:pt x="123164" y="81280"/>
                </a:lnTo>
                <a:close/>
              </a:path>
              <a:path w="269239" h="241300">
                <a:moveTo>
                  <a:pt x="55371" y="29210"/>
                </a:moveTo>
                <a:lnTo>
                  <a:pt x="51307" y="34289"/>
                </a:lnTo>
                <a:lnTo>
                  <a:pt x="53720" y="36830"/>
                </a:lnTo>
                <a:lnTo>
                  <a:pt x="55117" y="38100"/>
                </a:lnTo>
                <a:lnTo>
                  <a:pt x="55752" y="39369"/>
                </a:lnTo>
                <a:lnTo>
                  <a:pt x="56641" y="43180"/>
                </a:lnTo>
                <a:lnTo>
                  <a:pt x="56514" y="46989"/>
                </a:lnTo>
                <a:lnTo>
                  <a:pt x="55244" y="50800"/>
                </a:lnTo>
                <a:lnTo>
                  <a:pt x="54228" y="55880"/>
                </a:lnTo>
                <a:lnTo>
                  <a:pt x="15875" y="80010"/>
                </a:lnTo>
                <a:lnTo>
                  <a:pt x="30789" y="80010"/>
                </a:lnTo>
                <a:lnTo>
                  <a:pt x="51562" y="66039"/>
                </a:lnTo>
                <a:lnTo>
                  <a:pt x="66462" y="66039"/>
                </a:lnTo>
                <a:lnTo>
                  <a:pt x="68706" y="57150"/>
                </a:lnTo>
                <a:lnTo>
                  <a:pt x="70484" y="54610"/>
                </a:lnTo>
                <a:lnTo>
                  <a:pt x="71627" y="52069"/>
                </a:lnTo>
                <a:lnTo>
                  <a:pt x="86182" y="52069"/>
                </a:lnTo>
                <a:lnTo>
                  <a:pt x="86994" y="50800"/>
                </a:lnTo>
                <a:lnTo>
                  <a:pt x="55371" y="29210"/>
                </a:lnTo>
                <a:close/>
              </a:path>
              <a:path w="269239" h="241300">
                <a:moveTo>
                  <a:pt x="168020" y="58419"/>
                </a:moveTo>
                <a:lnTo>
                  <a:pt x="162940" y="58419"/>
                </a:lnTo>
                <a:lnTo>
                  <a:pt x="160273" y="59689"/>
                </a:lnTo>
                <a:lnTo>
                  <a:pt x="158241" y="60960"/>
                </a:lnTo>
                <a:lnTo>
                  <a:pt x="156717" y="62230"/>
                </a:lnTo>
                <a:lnTo>
                  <a:pt x="155066" y="64769"/>
                </a:lnTo>
                <a:lnTo>
                  <a:pt x="154558" y="67310"/>
                </a:lnTo>
                <a:lnTo>
                  <a:pt x="155575" y="72389"/>
                </a:lnTo>
                <a:lnTo>
                  <a:pt x="156844" y="74930"/>
                </a:lnTo>
                <a:lnTo>
                  <a:pt x="159003" y="76200"/>
                </a:lnTo>
                <a:lnTo>
                  <a:pt x="161289" y="77469"/>
                </a:lnTo>
                <a:lnTo>
                  <a:pt x="163702" y="78739"/>
                </a:lnTo>
                <a:lnTo>
                  <a:pt x="166369" y="77469"/>
                </a:lnTo>
                <a:lnTo>
                  <a:pt x="169037" y="77469"/>
                </a:lnTo>
                <a:lnTo>
                  <a:pt x="171069" y="76200"/>
                </a:lnTo>
                <a:lnTo>
                  <a:pt x="172592" y="73660"/>
                </a:lnTo>
                <a:lnTo>
                  <a:pt x="174244" y="71119"/>
                </a:lnTo>
                <a:lnTo>
                  <a:pt x="174751" y="69850"/>
                </a:lnTo>
                <a:lnTo>
                  <a:pt x="173735" y="63500"/>
                </a:lnTo>
                <a:lnTo>
                  <a:pt x="172465" y="62230"/>
                </a:lnTo>
                <a:lnTo>
                  <a:pt x="170179" y="59689"/>
                </a:lnTo>
                <a:lnTo>
                  <a:pt x="168020" y="58419"/>
                </a:lnTo>
                <a:close/>
              </a:path>
              <a:path w="269239" h="241300">
                <a:moveTo>
                  <a:pt x="86182" y="52069"/>
                </a:moveTo>
                <a:lnTo>
                  <a:pt x="75945" y="52069"/>
                </a:lnTo>
                <a:lnTo>
                  <a:pt x="77723" y="53339"/>
                </a:lnTo>
                <a:lnTo>
                  <a:pt x="80263" y="54610"/>
                </a:lnTo>
                <a:lnTo>
                  <a:pt x="82931" y="57150"/>
                </a:lnTo>
                <a:lnTo>
                  <a:pt x="86182" y="52069"/>
                </a:lnTo>
                <a:close/>
              </a:path>
              <a:path w="269239" h="241300">
                <a:moveTo>
                  <a:pt x="46177" y="24130"/>
                </a:moveTo>
                <a:lnTo>
                  <a:pt x="36067" y="24130"/>
                </a:lnTo>
                <a:lnTo>
                  <a:pt x="38100" y="25400"/>
                </a:lnTo>
                <a:lnTo>
                  <a:pt x="42925" y="29210"/>
                </a:lnTo>
                <a:lnTo>
                  <a:pt x="46177" y="24130"/>
                </a:lnTo>
                <a:close/>
              </a:path>
            </a:pathLst>
          </a:custGeom>
          <a:solidFill>
            <a:srgbClr val="000000"/>
          </a:solidFill>
        </p:spPr>
        <p:txBody>
          <a:bodyPr wrap="square" lIns="0" tIns="0" rIns="0" bIns="0" rtlCol="0"/>
          <a:lstStyle/>
          <a:p>
            <a:endParaRPr/>
          </a:p>
        </p:txBody>
      </p:sp>
      <p:sp>
        <p:nvSpPr>
          <p:cNvPr id="27" name="object 27"/>
          <p:cNvSpPr txBox="1"/>
          <p:nvPr/>
        </p:nvSpPr>
        <p:spPr>
          <a:xfrm>
            <a:off x="2341879" y="4993589"/>
            <a:ext cx="340360" cy="254635"/>
          </a:xfrm>
          <a:prstGeom prst="rect">
            <a:avLst/>
          </a:prstGeom>
        </p:spPr>
        <p:txBody>
          <a:bodyPr vert="horz" wrap="square" lIns="0" tIns="12700" rIns="0" bIns="0" rtlCol="0">
            <a:spAutoFit/>
          </a:bodyPr>
          <a:lstStyle/>
          <a:p>
            <a:pPr marL="12700">
              <a:lnSpc>
                <a:spcPct val="100000"/>
              </a:lnSpc>
              <a:spcBef>
                <a:spcPts val="100"/>
              </a:spcBef>
            </a:pPr>
            <a:r>
              <a:rPr sz="1500" b="0">
                <a:latin typeface="Bookman Old Style"/>
                <a:cs typeface="Bookman Old Style"/>
              </a:rPr>
              <a:t>age</a:t>
            </a:r>
            <a:endParaRPr sz="1500">
              <a:latin typeface="Bookman Old Style"/>
              <a:cs typeface="Bookman Old Style"/>
            </a:endParaRPr>
          </a:p>
        </p:txBody>
      </p:sp>
      <p:sp>
        <p:nvSpPr>
          <p:cNvPr id="29" name="object 2"/>
          <p:cNvSpPr txBox="1">
            <a:spLocks noGrp="1"/>
          </p:cNvSpPr>
          <p:nvPr>
            <p:ph type="title"/>
          </p:nvPr>
        </p:nvSpPr>
        <p:spPr>
          <a:xfrm>
            <a:off x="1981200" y="304800"/>
            <a:ext cx="5715000" cy="689932"/>
          </a:xfrm>
          <a:prstGeom prst="rect">
            <a:avLst/>
          </a:prstGeom>
        </p:spPr>
        <p:txBody>
          <a:bodyPr vert="horz" wrap="square" lIns="0" tIns="12700" rIns="0" bIns="0" rtlCol="0">
            <a:spAutoFit/>
          </a:bodyPr>
          <a:lstStyle/>
          <a:p>
            <a:pPr marL="12700">
              <a:lnSpc>
                <a:spcPct val="100000"/>
              </a:lnSpc>
              <a:spcBef>
                <a:spcPts val="100"/>
              </a:spcBef>
            </a:pPr>
            <a:r>
              <a:rPr b="1">
                <a:latin typeface="+mn-lt"/>
                <a:cs typeface="Bookman Old Style"/>
              </a:rPr>
              <a:t>A</a:t>
            </a:r>
            <a:r>
              <a:rPr lang="en-US" b="1">
                <a:latin typeface="+mn-lt"/>
                <a:cs typeface="Bookman Old Style"/>
              </a:rPr>
              <a:t>ssociative Networks</a:t>
            </a:r>
            <a:endParaRPr>
              <a:latin typeface="+mn-lt"/>
              <a:cs typeface="Bookman Old Style"/>
            </a:endParaRPr>
          </a:p>
        </p:txBody>
      </p:sp>
      <p:sp>
        <p:nvSpPr>
          <p:cNvPr id="30" name="Date Placeholder 29"/>
          <p:cNvSpPr>
            <a:spLocks noGrp="1"/>
          </p:cNvSpPr>
          <p:nvPr>
            <p:ph type="dt" sz="half" idx="10"/>
          </p:nvPr>
        </p:nvSpPr>
        <p:spPr/>
        <p:txBody>
          <a:bodyPr/>
          <a:lstStyle/>
          <a:p>
            <a:fld id="{AF6835F4-78ED-493E-8E54-2F8091C3191B}" type="datetime1">
              <a:rPr lang="en-US" smtClean="0"/>
              <a:t>9/16/2021</a:t>
            </a:fld>
            <a:endParaRPr lang="en-US"/>
          </a:p>
        </p:txBody>
      </p:sp>
      <p:sp>
        <p:nvSpPr>
          <p:cNvPr id="31" name="Slide Number Placeholder 30"/>
          <p:cNvSpPr>
            <a:spLocks noGrp="1"/>
          </p:cNvSpPr>
          <p:nvPr>
            <p:ph type="sldNum" sz="quarter" idx="12"/>
          </p:nvPr>
        </p:nvSpPr>
        <p:spPr/>
        <p:txBody>
          <a:bodyPr/>
          <a:lstStyle/>
          <a:p>
            <a:fld id="{B6F15528-21DE-4FAA-801E-634DDDAF4B2B}" type="slidenum">
              <a:rPr lang="en-IN" smtClean="0"/>
              <a:t>90</a:t>
            </a:fld>
            <a:endParaRPr lang="en-IN"/>
          </a:p>
        </p:txBody>
      </p:sp>
    </p:spTree>
  </p:cSld>
  <p:clrMapOvr>
    <a:overrideClrMapping bg1="lt1" tx1="dk1" bg2="lt2" tx2="dk2" accent1="accent1" accent2="accent2" accent3="accent3" accent4="accent4" accent5="accent5" accent6="accent6" hlink="hlink" folHlink="folHlink"/>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152400" y="1524000"/>
            <a:ext cx="8825907" cy="4953000"/>
          </a:xfrm>
          <a:prstGeom prst="rect">
            <a:avLst/>
          </a:prstGeom>
          <a:blipFill>
            <a:blip r:embed="rId3"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150745" y="468883"/>
            <a:ext cx="4841240" cy="690574"/>
          </a:xfrm>
          <a:prstGeom prst="rect">
            <a:avLst/>
          </a:prstGeom>
        </p:spPr>
        <p:txBody>
          <a:bodyPr vert="horz" wrap="square" lIns="0" tIns="13335" rIns="0" bIns="0" rtlCol="0">
            <a:spAutoFit/>
          </a:bodyPr>
          <a:lstStyle/>
          <a:p>
            <a:pPr marL="12700">
              <a:lnSpc>
                <a:spcPct val="100000"/>
              </a:lnSpc>
              <a:spcBef>
                <a:spcPts val="105"/>
              </a:spcBef>
            </a:pPr>
            <a:r>
              <a:rPr b="1">
                <a:latin typeface="+mn-lt"/>
              </a:rPr>
              <a:t>Semantic</a:t>
            </a:r>
            <a:r>
              <a:rPr b="1" spc="-85">
                <a:latin typeface="+mn-lt"/>
              </a:rPr>
              <a:t> </a:t>
            </a:r>
            <a:r>
              <a:rPr b="1">
                <a:latin typeface="+mn-lt"/>
              </a:rPr>
              <a:t>Networks</a:t>
            </a:r>
          </a:p>
        </p:txBody>
      </p:sp>
      <p:sp>
        <p:nvSpPr>
          <p:cNvPr id="4" name="Date Placeholder 3"/>
          <p:cNvSpPr>
            <a:spLocks noGrp="1"/>
          </p:cNvSpPr>
          <p:nvPr>
            <p:ph type="dt" sz="half" idx="10"/>
          </p:nvPr>
        </p:nvSpPr>
        <p:spPr/>
        <p:txBody>
          <a:bodyPr/>
          <a:lstStyle/>
          <a:p>
            <a:fld id="{C6BEA823-F9FE-4D1B-B3D1-65074E607F0C}"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91</a:t>
            </a:fld>
            <a:endParaRPr lang="en-IN"/>
          </a:p>
        </p:txBody>
      </p:sp>
    </p:spTree>
  </p:cSld>
  <p:clrMapOvr>
    <a:overrideClrMapping bg1="lt1" tx1="dk1" bg2="lt2" tx2="dk2" accent1="accent1" accent2="accent2" accent3="accent3" accent4="accent4" accent5="accent5" accent6="accent6" hlink="hlink" folHlink="folHlink"/>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txBox="1"/>
          <p:nvPr/>
        </p:nvSpPr>
        <p:spPr>
          <a:xfrm>
            <a:off x="713118" y="1447800"/>
            <a:ext cx="7364082" cy="4308872"/>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2000" b="0">
                <a:cs typeface="Bookman Old Style"/>
              </a:rPr>
              <a:t>It</a:t>
            </a:r>
            <a:r>
              <a:rPr lang="en-US" sz="2000" b="0">
                <a:cs typeface="Bookman Old Style"/>
              </a:rPr>
              <a:t>'</a:t>
            </a:r>
            <a:r>
              <a:rPr sz="2000" b="0">
                <a:cs typeface="Bookman Old Style"/>
              </a:rPr>
              <a:t>s </a:t>
            </a:r>
            <a:r>
              <a:rPr sz="2000" b="0" spc="-5">
                <a:cs typeface="Bookman Old Style"/>
              </a:rPr>
              <a:t>defined </a:t>
            </a:r>
            <a:r>
              <a:rPr sz="2000" b="0">
                <a:cs typeface="Bookman Old Style"/>
              </a:rPr>
              <a:t>as </a:t>
            </a:r>
            <a:r>
              <a:rPr sz="2000" b="0" spc="-5">
                <a:cs typeface="Bookman Old Style"/>
              </a:rPr>
              <a:t>various kinds of links between the</a:t>
            </a:r>
            <a:r>
              <a:rPr sz="2000" b="0" spc="-120">
                <a:cs typeface="Bookman Old Style"/>
              </a:rPr>
              <a:t> </a:t>
            </a:r>
            <a:r>
              <a:rPr sz="2000" b="1" spc="-5">
                <a:solidFill>
                  <a:srgbClr val="FF0000"/>
                </a:solidFill>
                <a:cs typeface="Bookman Old Style"/>
              </a:rPr>
              <a:t>concepts</a:t>
            </a:r>
            <a:r>
              <a:rPr sz="2000" b="0" spc="-5">
                <a:cs typeface="Bookman Old Style"/>
              </a:rPr>
              <a:t>.</a:t>
            </a:r>
            <a:endParaRPr sz="2000">
              <a:cs typeface="Bookman Old Style"/>
            </a:endParaRPr>
          </a:p>
          <a:p>
            <a:pPr marL="12700">
              <a:lnSpc>
                <a:spcPct val="100000"/>
              </a:lnSpc>
              <a:spcBef>
                <a:spcPts val="1260"/>
              </a:spcBef>
              <a:tabLst>
                <a:tab pos="354965" algn="l"/>
                <a:tab pos="355600" algn="l"/>
              </a:tabLst>
            </a:pPr>
            <a:r>
              <a:rPr lang="en-US" sz="2000" b="1" spc="-5">
                <a:cs typeface="Bookman Old Style"/>
              </a:rPr>
              <a:t>- </a:t>
            </a:r>
            <a:r>
              <a:rPr sz="2000" b="1" spc="-5">
                <a:cs typeface="Bookman Old Style"/>
              </a:rPr>
              <a:t>“has-part” </a:t>
            </a:r>
            <a:r>
              <a:rPr sz="2000" b="1">
                <a:cs typeface="Bookman Old Style"/>
              </a:rPr>
              <a:t>or</a:t>
            </a:r>
            <a:r>
              <a:rPr sz="2000" b="1" spc="-10">
                <a:cs typeface="Bookman Old Style"/>
              </a:rPr>
              <a:t> </a:t>
            </a:r>
            <a:r>
              <a:rPr sz="2000" b="1" spc="-5">
                <a:cs typeface="Bookman Old Style"/>
              </a:rPr>
              <a:t>aggregation.</a:t>
            </a:r>
            <a:endParaRPr sz="2000">
              <a:cs typeface="Bookman Old Style"/>
            </a:endParaRPr>
          </a:p>
          <a:p>
            <a:pPr marL="12700">
              <a:lnSpc>
                <a:spcPct val="100000"/>
              </a:lnSpc>
              <a:spcBef>
                <a:spcPts val="1260"/>
              </a:spcBef>
              <a:tabLst>
                <a:tab pos="354965" algn="l"/>
                <a:tab pos="355600" algn="l"/>
              </a:tabLst>
            </a:pPr>
            <a:r>
              <a:rPr lang="en-US" sz="2000" b="1">
                <a:cs typeface="Bookman Old Style"/>
              </a:rPr>
              <a:t>- </a:t>
            </a:r>
            <a:r>
              <a:rPr sz="2000" b="1">
                <a:cs typeface="Bookman Old Style"/>
              </a:rPr>
              <a:t>“is-a” or</a:t>
            </a:r>
            <a:r>
              <a:rPr sz="2000" b="1" spc="-35">
                <a:cs typeface="Bookman Old Style"/>
              </a:rPr>
              <a:t> </a:t>
            </a:r>
            <a:r>
              <a:rPr sz="2000" b="1" spc="-5">
                <a:cs typeface="Bookman Old Style"/>
              </a:rPr>
              <a:t>specialization.</a:t>
            </a:r>
            <a:endParaRPr sz="2000">
              <a:cs typeface="Bookman Old Style"/>
            </a:endParaRPr>
          </a:p>
          <a:p>
            <a:pPr marL="12700">
              <a:lnSpc>
                <a:spcPct val="100000"/>
              </a:lnSpc>
              <a:spcBef>
                <a:spcPts val="1260"/>
              </a:spcBef>
              <a:tabLst>
                <a:tab pos="354965" algn="l"/>
                <a:tab pos="355600" algn="l"/>
              </a:tabLst>
            </a:pPr>
            <a:r>
              <a:rPr lang="en-US" sz="2000" b="0">
                <a:cs typeface="Bookman Old Style"/>
              </a:rPr>
              <a:t>- </a:t>
            </a:r>
            <a:r>
              <a:rPr sz="2000" b="0">
                <a:cs typeface="Bookman Old Style"/>
              </a:rPr>
              <a:t>More </a:t>
            </a:r>
            <a:r>
              <a:rPr sz="2000" b="0" spc="-5">
                <a:cs typeface="Bookman Old Style"/>
              </a:rPr>
              <a:t>specialized depending on</a:t>
            </a:r>
            <a:r>
              <a:rPr sz="2000" b="0" spc="-85">
                <a:cs typeface="Bookman Old Style"/>
              </a:rPr>
              <a:t> </a:t>
            </a:r>
            <a:r>
              <a:rPr sz="2000" b="0" spc="-5">
                <a:cs typeface="Bookman Old Style"/>
              </a:rPr>
              <a:t>domain.</a:t>
            </a:r>
            <a:endParaRPr lang="en-US" sz="2000" b="0" spc="-5">
              <a:cs typeface="Bookman Old Style"/>
            </a:endParaRPr>
          </a:p>
          <a:p>
            <a:pPr marL="355600" marR="5080" indent="-342900">
              <a:lnSpc>
                <a:spcPct val="150000"/>
              </a:lnSpc>
              <a:spcBef>
                <a:spcPts val="360"/>
              </a:spcBef>
              <a:buChar char="•"/>
              <a:tabLst>
                <a:tab pos="354965" algn="l"/>
                <a:tab pos="355600" algn="l"/>
              </a:tabLst>
            </a:pPr>
            <a:r>
              <a:rPr sz="2000" b="0">
                <a:cs typeface="Bookman Old Style"/>
              </a:rPr>
              <a:t>It </a:t>
            </a:r>
            <a:r>
              <a:rPr sz="2000" b="0" spc="-5">
                <a:cs typeface="Bookman Old Style"/>
              </a:rPr>
              <a:t>typically also include</a:t>
            </a:r>
            <a:r>
              <a:rPr lang="en-US" sz="2000" b="0" spc="-5">
                <a:cs typeface="Bookman Old Style"/>
              </a:rPr>
              <a:t>s</a:t>
            </a:r>
            <a:r>
              <a:rPr sz="2000" b="0" spc="-5">
                <a:cs typeface="Bookman Old Style"/>
              </a:rPr>
              <a:t> </a:t>
            </a:r>
            <a:r>
              <a:rPr sz="2000" b="1" spc="-5">
                <a:solidFill>
                  <a:srgbClr val="FF0000"/>
                </a:solidFill>
                <a:cs typeface="Bookman Old Style"/>
              </a:rPr>
              <a:t>Inheritance </a:t>
            </a:r>
            <a:r>
              <a:rPr sz="2000" b="0">
                <a:cs typeface="Bookman Old Style"/>
              </a:rPr>
              <a:t>and </a:t>
            </a:r>
            <a:r>
              <a:rPr sz="2000" b="0" spc="-5">
                <a:cs typeface="Bookman Old Style"/>
              </a:rPr>
              <a:t>some kind of procedural  attachment.</a:t>
            </a:r>
            <a:endParaRPr sz="2000">
              <a:cs typeface="Bookman Old Style"/>
            </a:endParaRPr>
          </a:p>
          <a:p>
            <a:pPr marL="12700">
              <a:lnSpc>
                <a:spcPct val="100000"/>
              </a:lnSpc>
              <a:spcBef>
                <a:spcPts val="1260"/>
              </a:spcBef>
              <a:tabLst>
                <a:tab pos="354965" algn="l"/>
                <a:tab pos="355600" algn="l"/>
              </a:tabLst>
            </a:pPr>
            <a:r>
              <a:rPr sz="2000" b="1" u="sng">
                <a:uFill>
                  <a:solidFill>
                    <a:srgbClr val="000000"/>
                  </a:solidFill>
                </a:uFill>
                <a:cs typeface="Bookman Old Style"/>
              </a:rPr>
              <a:t>Example</a:t>
            </a:r>
            <a:r>
              <a:rPr sz="2000" b="1" u="sng" spc="-25">
                <a:uFill>
                  <a:solidFill>
                    <a:srgbClr val="000000"/>
                  </a:solidFill>
                </a:uFill>
                <a:cs typeface="Bookman Old Style"/>
              </a:rPr>
              <a:t> </a:t>
            </a:r>
            <a:r>
              <a:rPr sz="2000" b="1" u="sng">
                <a:uFill>
                  <a:solidFill>
                    <a:srgbClr val="000000"/>
                  </a:solidFill>
                </a:uFill>
                <a:cs typeface="Bookman Old Style"/>
              </a:rPr>
              <a:t>:</a:t>
            </a:r>
            <a:endParaRPr sz="2000">
              <a:cs typeface="Bookman Old Style"/>
            </a:endParaRPr>
          </a:p>
          <a:p>
            <a:pPr marL="12700">
              <a:lnSpc>
                <a:spcPct val="100000"/>
              </a:lnSpc>
              <a:spcBef>
                <a:spcPts val="660"/>
              </a:spcBef>
              <a:tabLst>
                <a:tab pos="354965" algn="l"/>
                <a:tab pos="355600" algn="l"/>
              </a:tabLst>
            </a:pPr>
            <a:r>
              <a:rPr lang="en-US" sz="2000" b="0" spc="-5">
                <a:cs typeface="Bookman Old Style"/>
              </a:rPr>
              <a:t>- </a:t>
            </a:r>
            <a:r>
              <a:rPr sz="2000" b="0" spc="-5">
                <a:cs typeface="Bookman Old Style"/>
              </a:rPr>
              <a:t>Tom is </a:t>
            </a:r>
            <a:r>
              <a:rPr sz="2000" b="0">
                <a:cs typeface="Bookman Old Style"/>
              </a:rPr>
              <a:t>a</a:t>
            </a:r>
            <a:r>
              <a:rPr sz="2000" b="0" spc="-15">
                <a:cs typeface="Bookman Old Style"/>
              </a:rPr>
              <a:t> </a:t>
            </a:r>
            <a:r>
              <a:rPr sz="2000" b="0" spc="-5">
                <a:cs typeface="Bookman Old Style"/>
              </a:rPr>
              <a:t>Bird.</a:t>
            </a:r>
            <a:endParaRPr sz="2000">
              <a:cs typeface="Bookman Old Style"/>
            </a:endParaRPr>
          </a:p>
          <a:p>
            <a:pPr marL="12700">
              <a:lnSpc>
                <a:spcPct val="100000"/>
              </a:lnSpc>
              <a:spcBef>
                <a:spcPts val="360"/>
              </a:spcBef>
              <a:tabLst>
                <a:tab pos="354965" algn="l"/>
                <a:tab pos="355600" algn="l"/>
              </a:tabLst>
            </a:pPr>
            <a:r>
              <a:rPr lang="en-US" sz="2000" b="0" spc="-5">
                <a:cs typeface="Bookman Old Style"/>
              </a:rPr>
              <a:t>- </a:t>
            </a:r>
            <a:r>
              <a:rPr sz="2000" b="0" spc="-5">
                <a:cs typeface="Bookman Old Style"/>
              </a:rPr>
              <a:t>Bird is </a:t>
            </a:r>
            <a:r>
              <a:rPr sz="2000" b="0">
                <a:cs typeface="Bookman Old Style"/>
              </a:rPr>
              <a:t>a</a:t>
            </a:r>
            <a:r>
              <a:rPr sz="2000" b="0" spc="-5">
                <a:cs typeface="Bookman Old Style"/>
              </a:rPr>
              <a:t> Animal.</a:t>
            </a:r>
            <a:endParaRPr sz="2000">
              <a:cs typeface="Bookman Old Style"/>
            </a:endParaRPr>
          </a:p>
          <a:p>
            <a:pPr marL="12700">
              <a:lnSpc>
                <a:spcPct val="100000"/>
              </a:lnSpc>
              <a:spcBef>
                <a:spcPts val="360"/>
              </a:spcBef>
              <a:tabLst>
                <a:tab pos="354965" algn="l"/>
                <a:tab pos="355600" algn="l"/>
              </a:tabLst>
            </a:pPr>
            <a:r>
              <a:rPr lang="en-US" sz="2000" spc="-5">
                <a:cs typeface="Bookman Old Style"/>
              </a:rPr>
              <a:t>- </a:t>
            </a:r>
            <a:r>
              <a:rPr sz="2000" b="0" spc="-5">
                <a:cs typeface="Bookman Old Style"/>
              </a:rPr>
              <a:t>Bird </a:t>
            </a:r>
            <a:r>
              <a:rPr sz="2000" b="0">
                <a:cs typeface="Bookman Old Style"/>
              </a:rPr>
              <a:t>has part</a:t>
            </a:r>
            <a:r>
              <a:rPr sz="2000" b="0" spc="-35">
                <a:cs typeface="Bookman Old Style"/>
              </a:rPr>
              <a:t> </a:t>
            </a:r>
            <a:r>
              <a:rPr sz="2000" b="0" spc="-5">
                <a:cs typeface="Bookman Old Style"/>
              </a:rPr>
              <a:t>Wings.</a:t>
            </a:r>
            <a:endParaRPr sz="2000">
              <a:cs typeface="Bookman Old Style"/>
            </a:endParaRPr>
          </a:p>
        </p:txBody>
      </p:sp>
      <p:sp>
        <p:nvSpPr>
          <p:cNvPr id="5" name="object 2"/>
          <p:cNvSpPr txBox="1">
            <a:spLocks noGrp="1"/>
          </p:cNvSpPr>
          <p:nvPr>
            <p:ph type="title"/>
          </p:nvPr>
        </p:nvSpPr>
        <p:spPr>
          <a:xfrm>
            <a:off x="381000" y="304800"/>
            <a:ext cx="8229600" cy="689932"/>
          </a:xfrm>
          <a:prstGeom prst="rect">
            <a:avLst/>
          </a:prstGeom>
        </p:spPr>
        <p:txBody>
          <a:bodyPr vert="horz" wrap="square" lIns="0" tIns="12700" rIns="0" bIns="0" rtlCol="0">
            <a:spAutoFit/>
          </a:bodyPr>
          <a:lstStyle/>
          <a:p>
            <a:pPr marL="12700" algn="ctr">
              <a:lnSpc>
                <a:spcPct val="100000"/>
              </a:lnSpc>
              <a:spcBef>
                <a:spcPts val="100"/>
              </a:spcBef>
            </a:pPr>
            <a:r>
              <a:rPr lang="en-US" b="1">
                <a:latin typeface="+mn-lt"/>
                <a:cs typeface="Bookman Old Style"/>
              </a:rPr>
              <a:t>Basics of </a:t>
            </a:r>
            <a:r>
              <a:rPr b="1">
                <a:latin typeface="+mn-lt"/>
                <a:cs typeface="Bookman Old Style"/>
              </a:rPr>
              <a:t>A</a:t>
            </a:r>
            <a:r>
              <a:rPr lang="en-US" b="1">
                <a:latin typeface="+mn-lt"/>
                <a:cs typeface="Bookman Old Style"/>
              </a:rPr>
              <a:t>ssociative Networks</a:t>
            </a:r>
            <a:endParaRPr>
              <a:latin typeface="+mn-lt"/>
              <a:cs typeface="Bookman Old Style"/>
            </a:endParaRPr>
          </a:p>
        </p:txBody>
      </p:sp>
      <p:sp>
        <p:nvSpPr>
          <p:cNvPr id="6" name="Date Placeholder 5"/>
          <p:cNvSpPr>
            <a:spLocks noGrp="1"/>
          </p:cNvSpPr>
          <p:nvPr>
            <p:ph type="dt" sz="half" idx="10"/>
          </p:nvPr>
        </p:nvSpPr>
        <p:spPr/>
        <p:txBody>
          <a:bodyPr/>
          <a:lstStyle/>
          <a:p>
            <a:fld id="{B3893096-EBB2-4DE5-A710-65DD27FF4926}" type="datetime1">
              <a:rPr lang="en-US" smtClean="0"/>
              <a:t>9/16/2021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IN" smtClean="0"/>
              <a:t>92</a:t>
            </a:fld>
            <a:endParaRPr lang="en-IN"/>
          </a:p>
        </p:txBody>
      </p:sp>
    </p:spTree>
  </p:cSld>
  <p:clrMapOvr>
    <a:overrideClrMapping bg1="lt1" tx1="dk1" bg2="lt2" tx2="dk2" accent1="accent1" accent2="accent2" accent3="accent3" accent4="accent4" accent5="accent5" accent6="accent6" hlink="hlink" folHlink="folHlink"/>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txBox="1"/>
          <p:nvPr/>
        </p:nvSpPr>
        <p:spPr>
          <a:xfrm>
            <a:off x="4727575" y="1586716"/>
            <a:ext cx="3825240" cy="1674176"/>
          </a:xfrm>
          <a:prstGeom prst="rect">
            <a:avLst/>
          </a:prstGeom>
        </p:spPr>
        <p:txBody>
          <a:bodyPr vert="horz" wrap="square" lIns="0" tIns="12065" rIns="0" bIns="0" rtlCol="0">
            <a:spAutoFit/>
          </a:bodyPr>
          <a:lstStyle/>
          <a:p>
            <a:pPr marL="355600" marR="5080" indent="-343535">
              <a:lnSpc>
                <a:spcPct val="150100"/>
              </a:lnSpc>
              <a:spcBef>
                <a:spcPts val="95"/>
              </a:spcBef>
              <a:buChar char="•"/>
              <a:tabLst>
                <a:tab pos="355600" algn="l"/>
                <a:tab pos="356235" algn="l"/>
              </a:tabLst>
            </a:pPr>
            <a:r>
              <a:rPr b="0" spc="-5">
                <a:cs typeface="Bookman Old Style"/>
              </a:rPr>
              <a:t>The </a:t>
            </a:r>
            <a:r>
              <a:rPr b="0" spc="5">
                <a:cs typeface="Bookman Old Style"/>
              </a:rPr>
              <a:t>ISA </a:t>
            </a:r>
            <a:r>
              <a:rPr b="0">
                <a:cs typeface="Bookman Old Style"/>
              </a:rPr>
              <a:t>(</a:t>
            </a:r>
            <a:r>
              <a:rPr b="1">
                <a:solidFill>
                  <a:srgbClr val="FF0000"/>
                </a:solidFill>
                <a:cs typeface="Bookman Old Style"/>
              </a:rPr>
              <a:t>is-a</a:t>
            </a:r>
            <a:r>
              <a:rPr b="0">
                <a:cs typeface="Bookman Old Style"/>
              </a:rPr>
              <a:t>) </a:t>
            </a:r>
            <a:r>
              <a:rPr b="0" spc="-5">
                <a:cs typeface="Bookman Old Style"/>
              </a:rPr>
              <a:t>or AKO (a-kind-of)  relation </a:t>
            </a:r>
            <a:r>
              <a:rPr b="0">
                <a:cs typeface="Bookman Old Style"/>
              </a:rPr>
              <a:t>is </a:t>
            </a:r>
            <a:r>
              <a:rPr b="0" spc="-5">
                <a:cs typeface="Bookman Old Style"/>
              </a:rPr>
              <a:t>often used to </a:t>
            </a:r>
            <a:r>
              <a:rPr b="0" spc="-10">
                <a:cs typeface="Bookman Old Style"/>
              </a:rPr>
              <a:t>link  </a:t>
            </a:r>
            <a:r>
              <a:rPr b="0" spc="-5">
                <a:cs typeface="Bookman Old Style"/>
              </a:rPr>
              <a:t>instances to classes, classes to super  classes</a:t>
            </a:r>
            <a:endParaRPr>
              <a:cs typeface="Bookman Old Style"/>
            </a:endParaRPr>
          </a:p>
        </p:txBody>
      </p:sp>
      <p:sp>
        <p:nvSpPr>
          <p:cNvPr id="4" name="object 4"/>
          <p:cNvSpPr txBox="1"/>
          <p:nvPr/>
        </p:nvSpPr>
        <p:spPr>
          <a:xfrm>
            <a:off x="4727575" y="3313174"/>
            <a:ext cx="3761740" cy="2561598"/>
          </a:xfrm>
          <a:prstGeom prst="rect">
            <a:avLst/>
          </a:prstGeom>
        </p:spPr>
        <p:txBody>
          <a:bodyPr vert="horz" wrap="square" lIns="0" tIns="126364" rIns="0" bIns="0" rtlCol="0">
            <a:spAutoFit/>
          </a:bodyPr>
          <a:lstStyle/>
          <a:p>
            <a:pPr marL="355600" indent="-343535">
              <a:lnSpc>
                <a:spcPct val="100000"/>
              </a:lnSpc>
              <a:spcBef>
                <a:spcPts val="994"/>
              </a:spcBef>
              <a:buChar char="•"/>
              <a:tabLst>
                <a:tab pos="355600" algn="l"/>
                <a:tab pos="356235" algn="l"/>
              </a:tabLst>
            </a:pPr>
            <a:r>
              <a:rPr b="0" spc="-5">
                <a:cs typeface="Bookman Old Style"/>
              </a:rPr>
              <a:t>Some links (e.g. </a:t>
            </a:r>
            <a:r>
              <a:rPr b="1" spc="-5">
                <a:solidFill>
                  <a:srgbClr val="FF0000"/>
                </a:solidFill>
                <a:cs typeface="Bookman Old Style"/>
              </a:rPr>
              <a:t>has Part</a:t>
            </a:r>
            <a:r>
              <a:rPr b="0" spc="-5">
                <a:cs typeface="Bookman Old Style"/>
              </a:rPr>
              <a:t>)</a:t>
            </a:r>
            <a:r>
              <a:rPr b="0" spc="-55">
                <a:cs typeface="Bookman Old Style"/>
              </a:rPr>
              <a:t> </a:t>
            </a:r>
            <a:r>
              <a:rPr b="0">
                <a:cs typeface="Bookman Old Style"/>
              </a:rPr>
              <a:t>are</a:t>
            </a:r>
            <a:endParaRPr>
              <a:cs typeface="Bookman Old Style"/>
            </a:endParaRPr>
          </a:p>
          <a:p>
            <a:pPr marL="355600">
              <a:lnSpc>
                <a:spcPct val="100000"/>
              </a:lnSpc>
              <a:spcBef>
                <a:spcPts val="900"/>
              </a:spcBef>
            </a:pPr>
            <a:r>
              <a:rPr b="0" spc="-5">
                <a:cs typeface="Bookman Old Style"/>
              </a:rPr>
              <a:t>inherited along </a:t>
            </a:r>
            <a:r>
              <a:rPr b="0">
                <a:cs typeface="Bookman Old Style"/>
              </a:rPr>
              <a:t>ISA</a:t>
            </a:r>
            <a:r>
              <a:rPr b="0" spc="-55">
                <a:cs typeface="Bookman Old Style"/>
              </a:rPr>
              <a:t> </a:t>
            </a:r>
            <a:r>
              <a:rPr b="0" spc="-5">
                <a:cs typeface="Bookman Old Style"/>
              </a:rPr>
              <a:t>paths.</a:t>
            </a:r>
            <a:endParaRPr>
              <a:cs typeface="Bookman Old Style"/>
            </a:endParaRPr>
          </a:p>
          <a:p>
            <a:pPr marL="355600" marR="5080" indent="-343535">
              <a:lnSpc>
                <a:spcPct val="150000"/>
              </a:lnSpc>
              <a:spcBef>
                <a:spcPts val="400"/>
              </a:spcBef>
              <a:buChar char="•"/>
              <a:tabLst>
                <a:tab pos="355600" algn="l"/>
                <a:tab pos="356235" algn="l"/>
              </a:tabLst>
            </a:pPr>
            <a:r>
              <a:rPr b="0" spc="-5">
                <a:cs typeface="Bookman Old Style"/>
              </a:rPr>
              <a:t>The semantics of </a:t>
            </a:r>
            <a:r>
              <a:rPr b="0">
                <a:cs typeface="Bookman Old Style"/>
              </a:rPr>
              <a:t>a </a:t>
            </a:r>
            <a:r>
              <a:rPr b="0" spc="-5">
                <a:cs typeface="Bookman Old Style"/>
              </a:rPr>
              <a:t>semantic </a:t>
            </a:r>
            <a:r>
              <a:rPr b="0">
                <a:cs typeface="Bookman Old Style"/>
              </a:rPr>
              <a:t>net</a:t>
            </a:r>
            <a:r>
              <a:rPr b="0" spc="-125">
                <a:cs typeface="Bookman Old Style"/>
              </a:rPr>
              <a:t> </a:t>
            </a:r>
            <a:r>
              <a:rPr b="0">
                <a:cs typeface="Bookman Old Style"/>
              </a:rPr>
              <a:t>can  be </a:t>
            </a:r>
            <a:r>
              <a:rPr b="0" spc="-5">
                <a:cs typeface="Bookman Old Style"/>
              </a:rPr>
              <a:t>relatively informal or </a:t>
            </a:r>
            <a:r>
              <a:rPr b="0">
                <a:cs typeface="Bookman Old Style"/>
              </a:rPr>
              <a:t>very</a:t>
            </a:r>
            <a:r>
              <a:rPr b="0" spc="-60">
                <a:cs typeface="Bookman Old Style"/>
              </a:rPr>
              <a:t> </a:t>
            </a:r>
            <a:r>
              <a:rPr b="0" spc="-5">
                <a:cs typeface="Bookman Old Style"/>
              </a:rPr>
              <a:t>formal</a:t>
            </a:r>
            <a:endParaRPr>
              <a:cs typeface="Bookman Old Style"/>
            </a:endParaRPr>
          </a:p>
          <a:p>
            <a:pPr marL="599440" marR="156210" indent="-285750">
              <a:lnSpc>
                <a:spcPct val="149600"/>
              </a:lnSpc>
              <a:spcBef>
                <a:spcPts val="375"/>
              </a:spcBef>
              <a:tabLst>
                <a:tab pos="599440" algn="l"/>
              </a:tabLst>
            </a:pPr>
            <a:r>
              <a:rPr b="0">
                <a:cs typeface="Bookman Old Style"/>
              </a:rPr>
              <a:t>–	often defined at the</a:t>
            </a:r>
            <a:r>
              <a:rPr b="0" spc="-135">
                <a:cs typeface="Bookman Old Style"/>
              </a:rPr>
              <a:t> </a:t>
            </a:r>
            <a:r>
              <a:rPr b="0">
                <a:cs typeface="Bookman Old Style"/>
              </a:rPr>
              <a:t>implementation  level</a:t>
            </a:r>
            <a:endParaRPr>
              <a:cs typeface="Bookman Old Style"/>
            </a:endParaRPr>
          </a:p>
        </p:txBody>
      </p:sp>
      <p:sp>
        <p:nvSpPr>
          <p:cNvPr id="5" name="object 5"/>
          <p:cNvSpPr/>
          <p:nvPr/>
        </p:nvSpPr>
        <p:spPr>
          <a:xfrm>
            <a:off x="1015746" y="3422141"/>
            <a:ext cx="759460" cy="513715"/>
          </a:xfrm>
          <a:custGeom>
            <a:avLst/>
            <a:gdLst/>
            <a:ahLst/>
            <a:cxnLst/>
            <a:rect l="l" t="t" r="r" b="b"/>
            <a:pathLst>
              <a:path w="759460" h="513714">
                <a:moveTo>
                  <a:pt x="379475" y="0"/>
                </a:moveTo>
                <a:lnTo>
                  <a:pt x="323400" y="2783"/>
                </a:lnTo>
                <a:lnTo>
                  <a:pt x="269879" y="10869"/>
                </a:lnTo>
                <a:lnTo>
                  <a:pt x="219499" y="23861"/>
                </a:lnTo>
                <a:lnTo>
                  <a:pt x="172848" y="41362"/>
                </a:lnTo>
                <a:lnTo>
                  <a:pt x="130513" y="62975"/>
                </a:lnTo>
                <a:lnTo>
                  <a:pt x="93080" y="88303"/>
                </a:lnTo>
                <a:lnTo>
                  <a:pt x="61136" y="116951"/>
                </a:lnTo>
                <a:lnTo>
                  <a:pt x="35270" y="148520"/>
                </a:lnTo>
                <a:lnTo>
                  <a:pt x="16066" y="182615"/>
                </a:lnTo>
                <a:lnTo>
                  <a:pt x="4114" y="218838"/>
                </a:lnTo>
                <a:lnTo>
                  <a:pt x="0" y="256794"/>
                </a:lnTo>
                <a:lnTo>
                  <a:pt x="4114" y="294749"/>
                </a:lnTo>
                <a:lnTo>
                  <a:pt x="16066" y="330972"/>
                </a:lnTo>
                <a:lnTo>
                  <a:pt x="35270" y="365067"/>
                </a:lnTo>
                <a:lnTo>
                  <a:pt x="61136" y="396636"/>
                </a:lnTo>
                <a:lnTo>
                  <a:pt x="93080" y="425284"/>
                </a:lnTo>
                <a:lnTo>
                  <a:pt x="130513" y="450612"/>
                </a:lnTo>
                <a:lnTo>
                  <a:pt x="172848" y="472225"/>
                </a:lnTo>
                <a:lnTo>
                  <a:pt x="219499" y="489726"/>
                </a:lnTo>
                <a:lnTo>
                  <a:pt x="269879" y="502718"/>
                </a:lnTo>
                <a:lnTo>
                  <a:pt x="323400" y="510804"/>
                </a:lnTo>
                <a:lnTo>
                  <a:pt x="379475" y="513588"/>
                </a:lnTo>
                <a:lnTo>
                  <a:pt x="435545" y="510804"/>
                </a:lnTo>
                <a:lnTo>
                  <a:pt x="489063" y="502718"/>
                </a:lnTo>
                <a:lnTo>
                  <a:pt x="539441" y="489726"/>
                </a:lnTo>
                <a:lnTo>
                  <a:pt x="586091" y="472225"/>
                </a:lnTo>
                <a:lnTo>
                  <a:pt x="628428" y="450612"/>
                </a:lnTo>
                <a:lnTo>
                  <a:pt x="665863" y="425284"/>
                </a:lnTo>
                <a:lnTo>
                  <a:pt x="697808" y="396636"/>
                </a:lnTo>
                <a:lnTo>
                  <a:pt x="723677" y="365067"/>
                </a:lnTo>
                <a:lnTo>
                  <a:pt x="742883" y="330972"/>
                </a:lnTo>
                <a:lnTo>
                  <a:pt x="754836" y="294749"/>
                </a:lnTo>
                <a:lnTo>
                  <a:pt x="758952" y="256794"/>
                </a:lnTo>
                <a:lnTo>
                  <a:pt x="754836" y="218838"/>
                </a:lnTo>
                <a:lnTo>
                  <a:pt x="742883" y="182615"/>
                </a:lnTo>
                <a:lnTo>
                  <a:pt x="723677" y="148520"/>
                </a:lnTo>
                <a:lnTo>
                  <a:pt x="697808" y="116951"/>
                </a:lnTo>
                <a:lnTo>
                  <a:pt x="665863" y="88303"/>
                </a:lnTo>
                <a:lnTo>
                  <a:pt x="628428" y="62975"/>
                </a:lnTo>
                <a:lnTo>
                  <a:pt x="586091" y="41362"/>
                </a:lnTo>
                <a:lnTo>
                  <a:pt x="539441" y="23861"/>
                </a:lnTo>
                <a:lnTo>
                  <a:pt x="489063" y="10869"/>
                </a:lnTo>
                <a:lnTo>
                  <a:pt x="435545" y="2783"/>
                </a:lnTo>
                <a:lnTo>
                  <a:pt x="379475" y="0"/>
                </a:lnTo>
                <a:close/>
              </a:path>
            </a:pathLst>
          </a:custGeom>
          <a:solidFill>
            <a:srgbClr val="B1B1B1"/>
          </a:solidFill>
        </p:spPr>
        <p:txBody>
          <a:bodyPr wrap="square" lIns="0" tIns="0" rIns="0" bIns="0" rtlCol="0"/>
          <a:lstStyle/>
          <a:p>
            <a:pPr marL="919480">
              <a:lnSpc>
                <a:spcPct val="100000"/>
              </a:lnSpc>
              <a:spcBef>
                <a:spcPts val="1115"/>
              </a:spcBef>
            </a:pPr>
            <a:endParaRPr lang="en-IN">
              <a:cs typeface="Bookman Old Style"/>
            </a:endParaRPr>
          </a:p>
        </p:txBody>
      </p:sp>
      <p:sp>
        <p:nvSpPr>
          <p:cNvPr id="6" name="object 6"/>
          <p:cNvSpPr/>
          <p:nvPr/>
        </p:nvSpPr>
        <p:spPr>
          <a:xfrm>
            <a:off x="1015746" y="3422141"/>
            <a:ext cx="759460" cy="513715"/>
          </a:xfrm>
          <a:custGeom>
            <a:avLst/>
            <a:gdLst/>
            <a:ahLst/>
            <a:cxnLst/>
            <a:rect l="l" t="t" r="r" b="b"/>
            <a:pathLst>
              <a:path w="759460" h="513714">
                <a:moveTo>
                  <a:pt x="0" y="256794"/>
                </a:moveTo>
                <a:lnTo>
                  <a:pt x="4114" y="218838"/>
                </a:lnTo>
                <a:lnTo>
                  <a:pt x="16066" y="182615"/>
                </a:lnTo>
                <a:lnTo>
                  <a:pt x="35270" y="148520"/>
                </a:lnTo>
                <a:lnTo>
                  <a:pt x="61136" y="116951"/>
                </a:lnTo>
                <a:lnTo>
                  <a:pt x="93080" y="88303"/>
                </a:lnTo>
                <a:lnTo>
                  <a:pt x="130513" y="62975"/>
                </a:lnTo>
                <a:lnTo>
                  <a:pt x="172848" y="41362"/>
                </a:lnTo>
                <a:lnTo>
                  <a:pt x="219499" y="23861"/>
                </a:lnTo>
                <a:lnTo>
                  <a:pt x="269879" y="10869"/>
                </a:lnTo>
                <a:lnTo>
                  <a:pt x="323400" y="2783"/>
                </a:lnTo>
                <a:lnTo>
                  <a:pt x="379475" y="0"/>
                </a:lnTo>
                <a:lnTo>
                  <a:pt x="435545" y="2783"/>
                </a:lnTo>
                <a:lnTo>
                  <a:pt x="489063" y="10869"/>
                </a:lnTo>
                <a:lnTo>
                  <a:pt x="539441" y="23861"/>
                </a:lnTo>
                <a:lnTo>
                  <a:pt x="586091" y="41362"/>
                </a:lnTo>
                <a:lnTo>
                  <a:pt x="628428" y="62975"/>
                </a:lnTo>
                <a:lnTo>
                  <a:pt x="665863" y="88303"/>
                </a:lnTo>
                <a:lnTo>
                  <a:pt x="697808" y="116951"/>
                </a:lnTo>
                <a:lnTo>
                  <a:pt x="723677" y="148520"/>
                </a:lnTo>
                <a:lnTo>
                  <a:pt x="742883" y="182615"/>
                </a:lnTo>
                <a:lnTo>
                  <a:pt x="754836" y="218838"/>
                </a:lnTo>
                <a:lnTo>
                  <a:pt x="758952" y="256794"/>
                </a:lnTo>
                <a:lnTo>
                  <a:pt x="754836" y="294749"/>
                </a:lnTo>
                <a:lnTo>
                  <a:pt x="742883" y="330972"/>
                </a:lnTo>
                <a:lnTo>
                  <a:pt x="723677" y="365067"/>
                </a:lnTo>
                <a:lnTo>
                  <a:pt x="697808" y="396636"/>
                </a:lnTo>
                <a:lnTo>
                  <a:pt x="665863" y="425284"/>
                </a:lnTo>
                <a:lnTo>
                  <a:pt x="628428" y="450612"/>
                </a:lnTo>
                <a:lnTo>
                  <a:pt x="586091" y="472225"/>
                </a:lnTo>
                <a:lnTo>
                  <a:pt x="539441" y="489726"/>
                </a:lnTo>
                <a:lnTo>
                  <a:pt x="489063" y="502718"/>
                </a:lnTo>
                <a:lnTo>
                  <a:pt x="435545" y="510804"/>
                </a:lnTo>
                <a:lnTo>
                  <a:pt x="379475" y="513588"/>
                </a:lnTo>
                <a:lnTo>
                  <a:pt x="323400" y="510804"/>
                </a:lnTo>
                <a:lnTo>
                  <a:pt x="269879" y="502718"/>
                </a:lnTo>
                <a:lnTo>
                  <a:pt x="219499" y="489726"/>
                </a:lnTo>
                <a:lnTo>
                  <a:pt x="172848" y="472225"/>
                </a:lnTo>
                <a:lnTo>
                  <a:pt x="130513" y="450612"/>
                </a:lnTo>
                <a:lnTo>
                  <a:pt x="93080" y="425284"/>
                </a:lnTo>
                <a:lnTo>
                  <a:pt x="61136" y="396636"/>
                </a:lnTo>
                <a:lnTo>
                  <a:pt x="35270" y="365067"/>
                </a:lnTo>
                <a:lnTo>
                  <a:pt x="16066" y="330972"/>
                </a:lnTo>
                <a:lnTo>
                  <a:pt x="4114" y="294749"/>
                </a:lnTo>
                <a:lnTo>
                  <a:pt x="0" y="256794"/>
                </a:lnTo>
                <a:close/>
              </a:path>
            </a:pathLst>
          </a:custGeom>
          <a:ln w="28956">
            <a:solidFill>
              <a:srgbClr val="000000"/>
            </a:solidFill>
          </a:ln>
        </p:spPr>
        <p:txBody>
          <a:bodyPr wrap="square" lIns="0" tIns="0" rIns="0" bIns="0" rtlCol="0"/>
          <a:lstStyle/>
          <a:p>
            <a:endParaRPr/>
          </a:p>
        </p:txBody>
      </p:sp>
      <p:sp>
        <p:nvSpPr>
          <p:cNvPr id="7" name="object 7"/>
          <p:cNvSpPr/>
          <p:nvPr/>
        </p:nvSpPr>
        <p:spPr>
          <a:xfrm>
            <a:off x="3150870" y="3464814"/>
            <a:ext cx="810895" cy="513715"/>
          </a:xfrm>
          <a:custGeom>
            <a:avLst/>
            <a:gdLst/>
            <a:ahLst/>
            <a:cxnLst/>
            <a:rect l="l" t="t" r="r" b="b"/>
            <a:pathLst>
              <a:path w="810895" h="513714">
                <a:moveTo>
                  <a:pt x="405383" y="0"/>
                </a:moveTo>
                <a:lnTo>
                  <a:pt x="345476" y="2783"/>
                </a:lnTo>
                <a:lnTo>
                  <a:pt x="288298" y="10869"/>
                </a:lnTo>
                <a:lnTo>
                  <a:pt x="234478" y="23861"/>
                </a:lnTo>
                <a:lnTo>
                  <a:pt x="184642" y="41362"/>
                </a:lnTo>
                <a:lnTo>
                  <a:pt x="139416" y="62975"/>
                </a:lnTo>
                <a:lnTo>
                  <a:pt x="99429" y="88303"/>
                </a:lnTo>
                <a:lnTo>
                  <a:pt x="65306" y="116951"/>
                </a:lnTo>
                <a:lnTo>
                  <a:pt x="37675" y="148520"/>
                </a:lnTo>
                <a:lnTo>
                  <a:pt x="17162" y="182615"/>
                </a:lnTo>
                <a:lnTo>
                  <a:pt x="4395" y="218838"/>
                </a:lnTo>
                <a:lnTo>
                  <a:pt x="0" y="256794"/>
                </a:lnTo>
                <a:lnTo>
                  <a:pt x="4395" y="294749"/>
                </a:lnTo>
                <a:lnTo>
                  <a:pt x="17162" y="330972"/>
                </a:lnTo>
                <a:lnTo>
                  <a:pt x="37675" y="365067"/>
                </a:lnTo>
                <a:lnTo>
                  <a:pt x="65306" y="396636"/>
                </a:lnTo>
                <a:lnTo>
                  <a:pt x="99429" y="425284"/>
                </a:lnTo>
                <a:lnTo>
                  <a:pt x="139416" y="450612"/>
                </a:lnTo>
                <a:lnTo>
                  <a:pt x="184642" y="472225"/>
                </a:lnTo>
                <a:lnTo>
                  <a:pt x="234478" y="489726"/>
                </a:lnTo>
                <a:lnTo>
                  <a:pt x="288298" y="502718"/>
                </a:lnTo>
                <a:lnTo>
                  <a:pt x="345476" y="510804"/>
                </a:lnTo>
                <a:lnTo>
                  <a:pt x="405383" y="513588"/>
                </a:lnTo>
                <a:lnTo>
                  <a:pt x="465291" y="510804"/>
                </a:lnTo>
                <a:lnTo>
                  <a:pt x="522469" y="502718"/>
                </a:lnTo>
                <a:lnTo>
                  <a:pt x="576289" y="489726"/>
                </a:lnTo>
                <a:lnTo>
                  <a:pt x="626125" y="472225"/>
                </a:lnTo>
                <a:lnTo>
                  <a:pt x="671351" y="450612"/>
                </a:lnTo>
                <a:lnTo>
                  <a:pt x="711338" y="425284"/>
                </a:lnTo>
                <a:lnTo>
                  <a:pt x="745461" y="396636"/>
                </a:lnTo>
                <a:lnTo>
                  <a:pt x="773092" y="365067"/>
                </a:lnTo>
                <a:lnTo>
                  <a:pt x="793605" y="330972"/>
                </a:lnTo>
                <a:lnTo>
                  <a:pt x="806372" y="294749"/>
                </a:lnTo>
                <a:lnTo>
                  <a:pt x="810768" y="256794"/>
                </a:lnTo>
                <a:lnTo>
                  <a:pt x="806372" y="218838"/>
                </a:lnTo>
                <a:lnTo>
                  <a:pt x="793605" y="182615"/>
                </a:lnTo>
                <a:lnTo>
                  <a:pt x="773092" y="148520"/>
                </a:lnTo>
                <a:lnTo>
                  <a:pt x="745461" y="116951"/>
                </a:lnTo>
                <a:lnTo>
                  <a:pt x="711338" y="88303"/>
                </a:lnTo>
                <a:lnTo>
                  <a:pt x="671351" y="62975"/>
                </a:lnTo>
                <a:lnTo>
                  <a:pt x="626125" y="41362"/>
                </a:lnTo>
                <a:lnTo>
                  <a:pt x="576289" y="23861"/>
                </a:lnTo>
                <a:lnTo>
                  <a:pt x="522469" y="10869"/>
                </a:lnTo>
                <a:lnTo>
                  <a:pt x="465291" y="2783"/>
                </a:lnTo>
                <a:lnTo>
                  <a:pt x="405383" y="0"/>
                </a:lnTo>
                <a:close/>
              </a:path>
            </a:pathLst>
          </a:custGeom>
          <a:solidFill>
            <a:srgbClr val="B1B1B1"/>
          </a:solidFill>
        </p:spPr>
        <p:txBody>
          <a:bodyPr wrap="square" lIns="0" tIns="0" rIns="0" bIns="0" rtlCol="0"/>
          <a:lstStyle/>
          <a:p>
            <a:endParaRPr/>
          </a:p>
        </p:txBody>
      </p:sp>
      <p:sp>
        <p:nvSpPr>
          <p:cNvPr id="8" name="object 8"/>
          <p:cNvSpPr/>
          <p:nvPr/>
        </p:nvSpPr>
        <p:spPr>
          <a:xfrm>
            <a:off x="3150870" y="3464814"/>
            <a:ext cx="810895" cy="513715"/>
          </a:xfrm>
          <a:custGeom>
            <a:avLst/>
            <a:gdLst/>
            <a:ahLst/>
            <a:cxnLst/>
            <a:rect l="l" t="t" r="r" b="b"/>
            <a:pathLst>
              <a:path w="810895" h="513714">
                <a:moveTo>
                  <a:pt x="0" y="256794"/>
                </a:moveTo>
                <a:lnTo>
                  <a:pt x="4395" y="218838"/>
                </a:lnTo>
                <a:lnTo>
                  <a:pt x="17162" y="182615"/>
                </a:lnTo>
                <a:lnTo>
                  <a:pt x="37675" y="148520"/>
                </a:lnTo>
                <a:lnTo>
                  <a:pt x="65306" y="116951"/>
                </a:lnTo>
                <a:lnTo>
                  <a:pt x="99429" y="88303"/>
                </a:lnTo>
                <a:lnTo>
                  <a:pt x="139416" y="62975"/>
                </a:lnTo>
                <a:lnTo>
                  <a:pt x="184642" y="41362"/>
                </a:lnTo>
                <a:lnTo>
                  <a:pt x="234478" y="23861"/>
                </a:lnTo>
                <a:lnTo>
                  <a:pt x="288298" y="10869"/>
                </a:lnTo>
                <a:lnTo>
                  <a:pt x="345476" y="2783"/>
                </a:lnTo>
                <a:lnTo>
                  <a:pt x="405383" y="0"/>
                </a:lnTo>
                <a:lnTo>
                  <a:pt x="465291" y="2783"/>
                </a:lnTo>
                <a:lnTo>
                  <a:pt x="522469" y="10869"/>
                </a:lnTo>
                <a:lnTo>
                  <a:pt x="576289" y="23861"/>
                </a:lnTo>
                <a:lnTo>
                  <a:pt x="626125" y="41362"/>
                </a:lnTo>
                <a:lnTo>
                  <a:pt x="671351" y="62975"/>
                </a:lnTo>
                <a:lnTo>
                  <a:pt x="711338" y="88303"/>
                </a:lnTo>
                <a:lnTo>
                  <a:pt x="745461" y="116951"/>
                </a:lnTo>
                <a:lnTo>
                  <a:pt x="773092" y="148520"/>
                </a:lnTo>
                <a:lnTo>
                  <a:pt x="793605" y="182615"/>
                </a:lnTo>
                <a:lnTo>
                  <a:pt x="806372" y="218838"/>
                </a:lnTo>
                <a:lnTo>
                  <a:pt x="810768" y="256794"/>
                </a:lnTo>
                <a:lnTo>
                  <a:pt x="806372" y="294749"/>
                </a:lnTo>
                <a:lnTo>
                  <a:pt x="793605" y="330972"/>
                </a:lnTo>
                <a:lnTo>
                  <a:pt x="773092" y="365067"/>
                </a:lnTo>
                <a:lnTo>
                  <a:pt x="745461" y="396636"/>
                </a:lnTo>
                <a:lnTo>
                  <a:pt x="711338" y="425284"/>
                </a:lnTo>
                <a:lnTo>
                  <a:pt x="671351" y="450612"/>
                </a:lnTo>
                <a:lnTo>
                  <a:pt x="626125" y="472225"/>
                </a:lnTo>
                <a:lnTo>
                  <a:pt x="576289" y="489726"/>
                </a:lnTo>
                <a:lnTo>
                  <a:pt x="522469" y="502718"/>
                </a:lnTo>
                <a:lnTo>
                  <a:pt x="465291" y="510804"/>
                </a:lnTo>
                <a:lnTo>
                  <a:pt x="405383" y="513588"/>
                </a:lnTo>
                <a:lnTo>
                  <a:pt x="345476" y="510804"/>
                </a:lnTo>
                <a:lnTo>
                  <a:pt x="288298" y="502718"/>
                </a:lnTo>
                <a:lnTo>
                  <a:pt x="234478" y="489726"/>
                </a:lnTo>
                <a:lnTo>
                  <a:pt x="184642" y="472225"/>
                </a:lnTo>
                <a:lnTo>
                  <a:pt x="139416" y="450612"/>
                </a:lnTo>
                <a:lnTo>
                  <a:pt x="99429" y="425284"/>
                </a:lnTo>
                <a:lnTo>
                  <a:pt x="65306" y="396636"/>
                </a:lnTo>
                <a:lnTo>
                  <a:pt x="37675" y="365067"/>
                </a:lnTo>
                <a:lnTo>
                  <a:pt x="17162" y="330972"/>
                </a:lnTo>
                <a:lnTo>
                  <a:pt x="4395" y="294749"/>
                </a:lnTo>
                <a:lnTo>
                  <a:pt x="0" y="256794"/>
                </a:lnTo>
                <a:close/>
              </a:path>
            </a:pathLst>
          </a:custGeom>
          <a:ln w="28955">
            <a:solidFill>
              <a:srgbClr val="000000"/>
            </a:solidFill>
          </a:ln>
        </p:spPr>
        <p:txBody>
          <a:bodyPr wrap="square" lIns="0" tIns="0" rIns="0" bIns="0" rtlCol="0"/>
          <a:lstStyle/>
          <a:p>
            <a:endParaRPr/>
          </a:p>
        </p:txBody>
      </p:sp>
      <p:sp>
        <p:nvSpPr>
          <p:cNvPr id="9" name="object 9"/>
          <p:cNvSpPr txBox="1"/>
          <p:nvPr/>
        </p:nvSpPr>
        <p:spPr>
          <a:xfrm>
            <a:off x="3262629" y="3521202"/>
            <a:ext cx="586105" cy="208279"/>
          </a:xfrm>
          <a:prstGeom prst="rect">
            <a:avLst/>
          </a:prstGeom>
        </p:spPr>
        <p:txBody>
          <a:bodyPr vert="horz" wrap="square" lIns="0" tIns="12700" rIns="0" bIns="0" rtlCol="0">
            <a:spAutoFit/>
          </a:bodyPr>
          <a:lstStyle/>
          <a:p>
            <a:pPr marL="12700">
              <a:lnSpc>
                <a:spcPct val="100000"/>
              </a:lnSpc>
              <a:spcBef>
                <a:spcPts val="100"/>
              </a:spcBef>
            </a:pPr>
            <a:r>
              <a:rPr sz="1200" b="1" spc="-5">
                <a:solidFill>
                  <a:srgbClr val="FF0000"/>
                </a:solidFill>
                <a:latin typeface="Bookman Old Style"/>
                <a:cs typeface="Bookman Old Style"/>
              </a:rPr>
              <a:t>Animal</a:t>
            </a:r>
            <a:endParaRPr sz="1200">
              <a:latin typeface="Bookman Old Style"/>
              <a:cs typeface="Bookman Old Style"/>
            </a:endParaRPr>
          </a:p>
        </p:txBody>
      </p:sp>
      <p:sp>
        <p:nvSpPr>
          <p:cNvPr id="10" name="object 10"/>
          <p:cNvSpPr/>
          <p:nvPr/>
        </p:nvSpPr>
        <p:spPr>
          <a:xfrm>
            <a:off x="3286505" y="4575809"/>
            <a:ext cx="731520" cy="515620"/>
          </a:xfrm>
          <a:custGeom>
            <a:avLst/>
            <a:gdLst/>
            <a:ahLst/>
            <a:cxnLst/>
            <a:rect l="l" t="t" r="r" b="b"/>
            <a:pathLst>
              <a:path w="731520" h="515620">
                <a:moveTo>
                  <a:pt x="365760" y="0"/>
                </a:moveTo>
                <a:lnTo>
                  <a:pt x="311698" y="2792"/>
                </a:lnTo>
                <a:lnTo>
                  <a:pt x="260104" y="10905"/>
                </a:lnTo>
                <a:lnTo>
                  <a:pt x="211541" y="23938"/>
                </a:lnTo>
                <a:lnTo>
                  <a:pt x="166576" y="41494"/>
                </a:lnTo>
                <a:lnTo>
                  <a:pt x="125772" y="63175"/>
                </a:lnTo>
                <a:lnTo>
                  <a:pt x="89696" y="88582"/>
                </a:lnTo>
                <a:lnTo>
                  <a:pt x="58912" y="117315"/>
                </a:lnTo>
                <a:lnTo>
                  <a:pt x="33986" y="148978"/>
                </a:lnTo>
                <a:lnTo>
                  <a:pt x="15481" y="183171"/>
                </a:lnTo>
                <a:lnTo>
                  <a:pt x="3964" y="219497"/>
                </a:lnTo>
                <a:lnTo>
                  <a:pt x="0" y="257556"/>
                </a:lnTo>
                <a:lnTo>
                  <a:pt x="3964" y="295614"/>
                </a:lnTo>
                <a:lnTo>
                  <a:pt x="15481" y="331940"/>
                </a:lnTo>
                <a:lnTo>
                  <a:pt x="33986" y="366133"/>
                </a:lnTo>
                <a:lnTo>
                  <a:pt x="58912" y="397796"/>
                </a:lnTo>
                <a:lnTo>
                  <a:pt x="89696" y="426529"/>
                </a:lnTo>
                <a:lnTo>
                  <a:pt x="125772" y="451936"/>
                </a:lnTo>
                <a:lnTo>
                  <a:pt x="166576" y="473617"/>
                </a:lnTo>
                <a:lnTo>
                  <a:pt x="211541" y="491173"/>
                </a:lnTo>
                <a:lnTo>
                  <a:pt x="260104" y="504206"/>
                </a:lnTo>
                <a:lnTo>
                  <a:pt x="311698" y="512319"/>
                </a:lnTo>
                <a:lnTo>
                  <a:pt x="365760" y="515112"/>
                </a:lnTo>
                <a:lnTo>
                  <a:pt x="419821" y="512319"/>
                </a:lnTo>
                <a:lnTo>
                  <a:pt x="471415" y="504206"/>
                </a:lnTo>
                <a:lnTo>
                  <a:pt x="519978" y="491173"/>
                </a:lnTo>
                <a:lnTo>
                  <a:pt x="564943" y="473617"/>
                </a:lnTo>
                <a:lnTo>
                  <a:pt x="605747" y="451936"/>
                </a:lnTo>
                <a:lnTo>
                  <a:pt x="641823" y="426529"/>
                </a:lnTo>
                <a:lnTo>
                  <a:pt x="672607" y="397796"/>
                </a:lnTo>
                <a:lnTo>
                  <a:pt x="697533" y="366133"/>
                </a:lnTo>
                <a:lnTo>
                  <a:pt x="716038" y="331940"/>
                </a:lnTo>
                <a:lnTo>
                  <a:pt x="727555" y="295614"/>
                </a:lnTo>
                <a:lnTo>
                  <a:pt x="731520" y="257556"/>
                </a:lnTo>
                <a:lnTo>
                  <a:pt x="727555" y="219497"/>
                </a:lnTo>
                <a:lnTo>
                  <a:pt x="716038" y="183171"/>
                </a:lnTo>
                <a:lnTo>
                  <a:pt x="697533" y="148978"/>
                </a:lnTo>
                <a:lnTo>
                  <a:pt x="672607" y="117315"/>
                </a:lnTo>
                <a:lnTo>
                  <a:pt x="641823" y="88582"/>
                </a:lnTo>
                <a:lnTo>
                  <a:pt x="605747" y="63175"/>
                </a:lnTo>
                <a:lnTo>
                  <a:pt x="564943" y="41494"/>
                </a:lnTo>
                <a:lnTo>
                  <a:pt x="519978" y="23938"/>
                </a:lnTo>
                <a:lnTo>
                  <a:pt x="471415" y="10905"/>
                </a:lnTo>
                <a:lnTo>
                  <a:pt x="419821" y="2792"/>
                </a:lnTo>
                <a:lnTo>
                  <a:pt x="365760" y="0"/>
                </a:lnTo>
                <a:close/>
              </a:path>
            </a:pathLst>
          </a:custGeom>
          <a:solidFill>
            <a:srgbClr val="B1B1B1"/>
          </a:solidFill>
        </p:spPr>
        <p:txBody>
          <a:bodyPr wrap="square" lIns="0" tIns="0" rIns="0" bIns="0" rtlCol="0"/>
          <a:lstStyle/>
          <a:p>
            <a:endParaRPr/>
          </a:p>
        </p:txBody>
      </p:sp>
      <p:sp>
        <p:nvSpPr>
          <p:cNvPr id="11" name="object 11"/>
          <p:cNvSpPr/>
          <p:nvPr/>
        </p:nvSpPr>
        <p:spPr>
          <a:xfrm>
            <a:off x="3286505" y="4575809"/>
            <a:ext cx="731520" cy="515620"/>
          </a:xfrm>
          <a:custGeom>
            <a:avLst/>
            <a:gdLst/>
            <a:ahLst/>
            <a:cxnLst/>
            <a:rect l="l" t="t" r="r" b="b"/>
            <a:pathLst>
              <a:path w="731520" h="515620">
                <a:moveTo>
                  <a:pt x="0" y="257556"/>
                </a:moveTo>
                <a:lnTo>
                  <a:pt x="3964" y="219497"/>
                </a:lnTo>
                <a:lnTo>
                  <a:pt x="15481" y="183171"/>
                </a:lnTo>
                <a:lnTo>
                  <a:pt x="33986" y="148978"/>
                </a:lnTo>
                <a:lnTo>
                  <a:pt x="58912" y="117315"/>
                </a:lnTo>
                <a:lnTo>
                  <a:pt x="89696" y="88582"/>
                </a:lnTo>
                <a:lnTo>
                  <a:pt x="125772" y="63175"/>
                </a:lnTo>
                <a:lnTo>
                  <a:pt x="166576" y="41494"/>
                </a:lnTo>
                <a:lnTo>
                  <a:pt x="211541" y="23938"/>
                </a:lnTo>
                <a:lnTo>
                  <a:pt x="260104" y="10905"/>
                </a:lnTo>
                <a:lnTo>
                  <a:pt x="311698" y="2792"/>
                </a:lnTo>
                <a:lnTo>
                  <a:pt x="365760" y="0"/>
                </a:lnTo>
                <a:lnTo>
                  <a:pt x="419821" y="2792"/>
                </a:lnTo>
                <a:lnTo>
                  <a:pt x="471415" y="10905"/>
                </a:lnTo>
                <a:lnTo>
                  <a:pt x="519978" y="23938"/>
                </a:lnTo>
                <a:lnTo>
                  <a:pt x="564943" y="41494"/>
                </a:lnTo>
                <a:lnTo>
                  <a:pt x="605747" y="63175"/>
                </a:lnTo>
                <a:lnTo>
                  <a:pt x="641823" y="88582"/>
                </a:lnTo>
                <a:lnTo>
                  <a:pt x="672607" y="117315"/>
                </a:lnTo>
                <a:lnTo>
                  <a:pt x="697533" y="148978"/>
                </a:lnTo>
                <a:lnTo>
                  <a:pt x="716038" y="183171"/>
                </a:lnTo>
                <a:lnTo>
                  <a:pt x="727555" y="219497"/>
                </a:lnTo>
                <a:lnTo>
                  <a:pt x="731520" y="257556"/>
                </a:lnTo>
                <a:lnTo>
                  <a:pt x="727555" y="295614"/>
                </a:lnTo>
                <a:lnTo>
                  <a:pt x="716038" y="331940"/>
                </a:lnTo>
                <a:lnTo>
                  <a:pt x="697533" y="366133"/>
                </a:lnTo>
                <a:lnTo>
                  <a:pt x="672607" y="397796"/>
                </a:lnTo>
                <a:lnTo>
                  <a:pt x="641823" y="426529"/>
                </a:lnTo>
                <a:lnTo>
                  <a:pt x="605747" y="451936"/>
                </a:lnTo>
                <a:lnTo>
                  <a:pt x="564943" y="473617"/>
                </a:lnTo>
                <a:lnTo>
                  <a:pt x="519978" y="491173"/>
                </a:lnTo>
                <a:lnTo>
                  <a:pt x="471415" y="504206"/>
                </a:lnTo>
                <a:lnTo>
                  <a:pt x="419821" y="512319"/>
                </a:lnTo>
                <a:lnTo>
                  <a:pt x="365760" y="515112"/>
                </a:lnTo>
                <a:lnTo>
                  <a:pt x="311698" y="512319"/>
                </a:lnTo>
                <a:lnTo>
                  <a:pt x="260104" y="504206"/>
                </a:lnTo>
                <a:lnTo>
                  <a:pt x="211541" y="491173"/>
                </a:lnTo>
                <a:lnTo>
                  <a:pt x="166576" y="473617"/>
                </a:lnTo>
                <a:lnTo>
                  <a:pt x="125772" y="451936"/>
                </a:lnTo>
                <a:lnTo>
                  <a:pt x="89696" y="426529"/>
                </a:lnTo>
                <a:lnTo>
                  <a:pt x="58912" y="397796"/>
                </a:lnTo>
                <a:lnTo>
                  <a:pt x="33986" y="366133"/>
                </a:lnTo>
                <a:lnTo>
                  <a:pt x="15481" y="331940"/>
                </a:lnTo>
                <a:lnTo>
                  <a:pt x="3964" y="295614"/>
                </a:lnTo>
                <a:lnTo>
                  <a:pt x="0" y="257556"/>
                </a:lnTo>
                <a:close/>
              </a:path>
            </a:pathLst>
          </a:custGeom>
          <a:ln w="28956">
            <a:solidFill>
              <a:srgbClr val="000000"/>
            </a:solidFill>
          </a:ln>
        </p:spPr>
        <p:txBody>
          <a:bodyPr wrap="square" lIns="0" tIns="0" rIns="0" bIns="0" rtlCol="0"/>
          <a:lstStyle/>
          <a:p>
            <a:endParaRPr/>
          </a:p>
        </p:txBody>
      </p:sp>
      <p:sp>
        <p:nvSpPr>
          <p:cNvPr id="12" name="object 12"/>
          <p:cNvSpPr txBox="1"/>
          <p:nvPr/>
        </p:nvSpPr>
        <p:spPr>
          <a:xfrm>
            <a:off x="3467892" y="4702809"/>
            <a:ext cx="585150" cy="197490"/>
          </a:xfrm>
          <a:prstGeom prst="rect">
            <a:avLst/>
          </a:prstGeom>
        </p:spPr>
        <p:txBody>
          <a:bodyPr vert="horz" wrap="square" lIns="0" tIns="12700" rIns="0" bIns="0" rtlCol="0">
            <a:spAutoFit/>
          </a:bodyPr>
          <a:lstStyle/>
          <a:p>
            <a:pPr marL="48895" marR="5080" indent="-36830">
              <a:lnSpc>
                <a:spcPct val="100000"/>
              </a:lnSpc>
              <a:spcBef>
                <a:spcPts val="100"/>
              </a:spcBef>
            </a:pPr>
            <a:r>
              <a:rPr sz="1200" b="1" spc="-5">
                <a:solidFill>
                  <a:srgbClr val="FF0000"/>
                </a:solidFill>
                <a:latin typeface="Bookman Old Style"/>
                <a:cs typeface="Bookman Old Style"/>
              </a:rPr>
              <a:t>To</a:t>
            </a:r>
            <a:r>
              <a:rPr sz="1200" b="1">
                <a:solidFill>
                  <a:srgbClr val="FF0000"/>
                </a:solidFill>
                <a:latin typeface="Bookman Old Style"/>
                <a:cs typeface="Bookman Old Style"/>
              </a:rPr>
              <a:t>m</a:t>
            </a:r>
            <a:endParaRPr sz="1200">
              <a:latin typeface="Bookman Old Style"/>
              <a:cs typeface="Bookman Old Style"/>
            </a:endParaRPr>
          </a:p>
        </p:txBody>
      </p:sp>
      <p:sp>
        <p:nvSpPr>
          <p:cNvPr id="13" name="object 13"/>
          <p:cNvSpPr/>
          <p:nvPr/>
        </p:nvSpPr>
        <p:spPr>
          <a:xfrm>
            <a:off x="1015746" y="4735829"/>
            <a:ext cx="728980" cy="515620"/>
          </a:xfrm>
          <a:custGeom>
            <a:avLst/>
            <a:gdLst/>
            <a:ahLst/>
            <a:cxnLst/>
            <a:rect l="l" t="t" r="r" b="b"/>
            <a:pathLst>
              <a:path w="728980" h="515620">
                <a:moveTo>
                  <a:pt x="364235" y="0"/>
                </a:moveTo>
                <a:lnTo>
                  <a:pt x="310410" y="2792"/>
                </a:lnTo>
                <a:lnTo>
                  <a:pt x="259037" y="10905"/>
                </a:lnTo>
                <a:lnTo>
                  <a:pt x="210680" y="23938"/>
                </a:lnTo>
                <a:lnTo>
                  <a:pt x="165903" y="41494"/>
                </a:lnTo>
                <a:lnTo>
                  <a:pt x="125267" y="63175"/>
                </a:lnTo>
                <a:lnTo>
                  <a:pt x="89338" y="88582"/>
                </a:lnTo>
                <a:lnTo>
                  <a:pt x="58679" y="117315"/>
                </a:lnTo>
                <a:lnTo>
                  <a:pt x="33852" y="148978"/>
                </a:lnTo>
                <a:lnTo>
                  <a:pt x="15420" y="183171"/>
                </a:lnTo>
                <a:lnTo>
                  <a:pt x="0" y="257556"/>
                </a:lnTo>
                <a:lnTo>
                  <a:pt x="3949" y="295614"/>
                </a:lnTo>
                <a:lnTo>
                  <a:pt x="33852" y="366133"/>
                </a:lnTo>
                <a:lnTo>
                  <a:pt x="58679" y="397796"/>
                </a:lnTo>
                <a:lnTo>
                  <a:pt x="89338" y="426529"/>
                </a:lnTo>
                <a:lnTo>
                  <a:pt x="125267" y="451936"/>
                </a:lnTo>
                <a:lnTo>
                  <a:pt x="165903" y="473617"/>
                </a:lnTo>
                <a:lnTo>
                  <a:pt x="210680" y="491173"/>
                </a:lnTo>
                <a:lnTo>
                  <a:pt x="259037" y="504206"/>
                </a:lnTo>
                <a:lnTo>
                  <a:pt x="310410" y="512319"/>
                </a:lnTo>
                <a:lnTo>
                  <a:pt x="364235" y="515112"/>
                </a:lnTo>
                <a:lnTo>
                  <a:pt x="418061" y="512319"/>
                </a:lnTo>
                <a:lnTo>
                  <a:pt x="469434" y="504206"/>
                </a:lnTo>
                <a:lnTo>
                  <a:pt x="517791" y="491173"/>
                </a:lnTo>
                <a:lnTo>
                  <a:pt x="562568" y="473617"/>
                </a:lnTo>
                <a:lnTo>
                  <a:pt x="603204" y="451936"/>
                </a:lnTo>
                <a:lnTo>
                  <a:pt x="639133" y="426529"/>
                </a:lnTo>
                <a:lnTo>
                  <a:pt x="669792" y="397796"/>
                </a:lnTo>
                <a:lnTo>
                  <a:pt x="694619" y="366133"/>
                </a:lnTo>
                <a:lnTo>
                  <a:pt x="713051" y="331940"/>
                </a:lnTo>
                <a:lnTo>
                  <a:pt x="728472" y="257556"/>
                </a:lnTo>
                <a:lnTo>
                  <a:pt x="724522" y="219497"/>
                </a:lnTo>
                <a:lnTo>
                  <a:pt x="694619" y="148978"/>
                </a:lnTo>
                <a:lnTo>
                  <a:pt x="669792" y="117315"/>
                </a:lnTo>
                <a:lnTo>
                  <a:pt x="639133" y="88582"/>
                </a:lnTo>
                <a:lnTo>
                  <a:pt x="603204" y="63175"/>
                </a:lnTo>
                <a:lnTo>
                  <a:pt x="562568" y="41494"/>
                </a:lnTo>
                <a:lnTo>
                  <a:pt x="517791" y="23938"/>
                </a:lnTo>
                <a:lnTo>
                  <a:pt x="469434" y="10905"/>
                </a:lnTo>
                <a:lnTo>
                  <a:pt x="418061" y="2792"/>
                </a:lnTo>
                <a:lnTo>
                  <a:pt x="364235" y="0"/>
                </a:lnTo>
                <a:close/>
              </a:path>
            </a:pathLst>
          </a:custGeom>
          <a:solidFill>
            <a:srgbClr val="B1B1B1"/>
          </a:solidFill>
        </p:spPr>
        <p:txBody>
          <a:bodyPr wrap="square" lIns="0" tIns="0" rIns="0" bIns="0" rtlCol="0"/>
          <a:lstStyle/>
          <a:p>
            <a:endParaRPr/>
          </a:p>
        </p:txBody>
      </p:sp>
      <p:sp>
        <p:nvSpPr>
          <p:cNvPr id="14" name="object 14"/>
          <p:cNvSpPr/>
          <p:nvPr/>
        </p:nvSpPr>
        <p:spPr>
          <a:xfrm>
            <a:off x="1015746" y="4735829"/>
            <a:ext cx="728980" cy="515620"/>
          </a:xfrm>
          <a:custGeom>
            <a:avLst/>
            <a:gdLst/>
            <a:ahLst/>
            <a:cxnLst/>
            <a:rect l="l" t="t" r="r" b="b"/>
            <a:pathLst>
              <a:path w="728980" h="515620">
                <a:moveTo>
                  <a:pt x="0" y="257556"/>
                </a:moveTo>
                <a:lnTo>
                  <a:pt x="3949" y="219497"/>
                </a:lnTo>
                <a:lnTo>
                  <a:pt x="33852" y="148978"/>
                </a:lnTo>
                <a:lnTo>
                  <a:pt x="58679" y="117315"/>
                </a:lnTo>
                <a:lnTo>
                  <a:pt x="89338" y="88582"/>
                </a:lnTo>
                <a:lnTo>
                  <a:pt x="125267" y="63175"/>
                </a:lnTo>
                <a:lnTo>
                  <a:pt x="165903" y="41494"/>
                </a:lnTo>
                <a:lnTo>
                  <a:pt x="210680" y="23938"/>
                </a:lnTo>
                <a:lnTo>
                  <a:pt x="259037" y="10905"/>
                </a:lnTo>
                <a:lnTo>
                  <a:pt x="310410" y="2792"/>
                </a:lnTo>
                <a:lnTo>
                  <a:pt x="364235" y="0"/>
                </a:lnTo>
                <a:lnTo>
                  <a:pt x="418061" y="2792"/>
                </a:lnTo>
                <a:lnTo>
                  <a:pt x="469434" y="10905"/>
                </a:lnTo>
                <a:lnTo>
                  <a:pt x="517791" y="23938"/>
                </a:lnTo>
                <a:lnTo>
                  <a:pt x="562568" y="41494"/>
                </a:lnTo>
                <a:lnTo>
                  <a:pt x="603204" y="63175"/>
                </a:lnTo>
                <a:lnTo>
                  <a:pt x="639133" y="88582"/>
                </a:lnTo>
                <a:lnTo>
                  <a:pt x="669792" y="117315"/>
                </a:lnTo>
                <a:lnTo>
                  <a:pt x="694619" y="148978"/>
                </a:lnTo>
                <a:lnTo>
                  <a:pt x="713051" y="183171"/>
                </a:lnTo>
                <a:lnTo>
                  <a:pt x="728472" y="257556"/>
                </a:lnTo>
                <a:lnTo>
                  <a:pt x="724522" y="295614"/>
                </a:lnTo>
                <a:lnTo>
                  <a:pt x="694619" y="366133"/>
                </a:lnTo>
                <a:lnTo>
                  <a:pt x="669792" y="397796"/>
                </a:lnTo>
                <a:lnTo>
                  <a:pt x="639133" y="426529"/>
                </a:lnTo>
                <a:lnTo>
                  <a:pt x="603204" y="451936"/>
                </a:lnTo>
                <a:lnTo>
                  <a:pt x="562568" y="473617"/>
                </a:lnTo>
                <a:lnTo>
                  <a:pt x="517791" y="491173"/>
                </a:lnTo>
                <a:lnTo>
                  <a:pt x="469434" y="504206"/>
                </a:lnTo>
                <a:lnTo>
                  <a:pt x="418061" y="512319"/>
                </a:lnTo>
                <a:lnTo>
                  <a:pt x="364235" y="515112"/>
                </a:lnTo>
                <a:lnTo>
                  <a:pt x="310410" y="512319"/>
                </a:lnTo>
                <a:lnTo>
                  <a:pt x="259037" y="504206"/>
                </a:lnTo>
                <a:lnTo>
                  <a:pt x="210680" y="491173"/>
                </a:lnTo>
                <a:lnTo>
                  <a:pt x="165903" y="473617"/>
                </a:lnTo>
                <a:lnTo>
                  <a:pt x="125267" y="451936"/>
                </a:lnTo>
                <a:lnTo>
                  <a:pt x="89338" y="426529"/>
                </a:lnTo>
                <a:lnTo>
                  <a:pt x="58679" y="397796"/>
                </a:lnTo>
                <a:lnTo>
                  <a:pt x="33852" y="366133"/>
                </a:lnTo>
                <a:lnTo>
                  <a:pt x="15420" y="331940"/>
                </a:lnTo>
                <a:lnTo>
                  <a:pt x="0" y="257556"/>
                </a:lnTo>
                <a:close/>
              </a:path>
            </a:pathLst>
          </a:custGeom>
          <a:ln w="28956">
            <a:solidFill>
              <a:srgbClr val="000000"/>
            </a:solidFill>
          </a:ln>
        </p:spPr>
        <p:txBody>
          <a:bodyPr wrap="square" lIns="0" tIns="0" rIns="0" bIns="0" rtlCol="0"/>
          <a:lstStyle/>
          <a:p>
            <a:endParaRPr/>
          </a:p>
        </p:txBody>
      </p:sp>
      <p:sp>
        <p:nvSpPr>
          <p:cNvPr id="15" name="object 15"/>
          <p:cNvSpPr txBox="1"/>
          <p:nvPr/>
        </p:nvSpPr>
        <p:spPr>
          <a:xfrm>
            <a:off x="1119186" y="4890327"/>
            <a:ext cx="588518" cy="197490"/>
          </a:xfrm>
          <a:prstGeom prst="rect">
            <a:avLst/>
          </a:prstGeom>
        </p:spPr>
        <p:txBody>
          <a:bodyPr vert="horz" wrap="square" lIns="0" tIns="12700" rIns="0" bIns="0" rtlCol="0">
            <a:spAutoFit/>
          </a:bodyPr>
          <a:lstStyle/>
          <a:p>
            <a:pPr marL="95885" marR="5080" indent="-83820">
              <a:lnSpc>
                <a:spcPct val="100000"/>
              </a:lnSpc>
              <a:spcBef>
                <a:spcPts val="100"/>
              </a:spcBef>
            </a:pPr>
            <a:r>
              <a:rPr sz="1200" b="1">
                <a:solidFill>
                  <a:srgbClr val="FF0000"/>
                </a:solidFill>
                <a:latin typeface="Bookman Old Style"/>
                <a:cs typeface="Bookman Old Style"/>
              </a:rPr>
              <a:t>win</a:t>
            </a:r>
            <a:r>
              <a:rPr sz="1200" b="1" spc="-5">
                <a:solidFill>
                  <a:srgbClr val="FF0000"/>
                </a:solidFill>
                <a:latin typeface="Bookman Old Style"/>
                <a:cs typeface="Bookman Old Style"/>
              </a:rPr>
              <a:t>gs</a:t>
            </a:r>
            <a:endParaRPr sz="1200">
              <a:latin typeface="Bookman Old Style"/>
              <a:cs typeface="Bookman Old Style"/>
            </a:endParaRPr>
          </a:p>
        </p:txBody>
      </p:sp>
      <p:sp>
        <p:nvSpPr>
          <p:cNvPr id="16" name="object 16"/>
          <p:cNvSpPr/>
          <p:nvPr/>
        </p:nvSpPr>
        <p:spPr>
          <a:xfrm>
            <a:off x="1759457" y="3775709"/>
            <a:ext cx="1551305" cy="927100"/>
          </a:xfrm>
          <a:custGeom>
            <a:avLst/>
            <a:gdLst/>
            <a:ahLst/>
            <a:cxnLst/>
            <a:rect l="l" t="t" r="r" b="b"/>
            <a:pathLst>
              <a:path w="1551304" h="927100">
                <a:moveTo>
                  <a:pt x="82120" y="31802"/>
                </a:moveTo>
                <a:lnTo>
                  <a:pt x="67320" y="56780"/>
                </a:lnTo>
                <a:lnTo>
                  <a:pt x="1536445" y="926845"/>
                </a:lnTo>
                <a:lnTo>
                  <a:pt x="1551178" y="901953"/>
                </a:lnTo>
                <a:lnTo>
                  <a:pt x="82120" y="31802"/>
                </a:lnTo>
                <a:close/>
              </a:path>
              <a:path w="1551304" h="927100">
                <a:moveTo>
                  <a:pt x="0" y="0"/>
                </a:moveTo>
                <a:lnTo>
                  <a:pt x="52578" y="81660"/>
                </a:lnTo>
                <a:lnTo>
                  <a:pt x="67320" y="56780"/>
                </a:lnTo>
                <a:lnTo>
                  <a:pt x="54864" y="49402"/>
                </a:lnTo>
                <a:lnTo>
                  <a:pt x="69596" y="24383"/>
                </a:lnTo>
                <a:lnTo>
                  <a:pt x="86516" y="24383"/>
                </a:lnTo>
                <a:lnTo>
                  <a:pt x="96900" y="6857"/>
                </a:lnTo>
                <a:lnTo>
                  <a:pt x="0" y="0"/>
                </a:lnTo>
                <a:close/>
              </a:path>
              <a:path w="1551304" h="927100">
                <a:moveTo>
                  <a:pt x="69596" y="24383"/>
                </a:moveTo>
                <a:lnTo>
                  <a:pt x="54864" y="49402"/>
                </a:lnTo>
                <a:lnTo>
                  <a:pt x="67320" y="56780"/>
                </a:lnTo>
                <a:lnTo>
                  <a:pt x="82120" y="31802"/>
                </a:lnTo>
                <a:lnTo>
                  <a:pt x="69596" y="24383"/>
                </a:lnTo>
                <a:close/>
              </a:path>
              <a:path w="1551304" h="927100">
                <a:moveTo>
                  <a:pt x="86516" y="24383"/>
                </a:moveTo>
                <a:lnTo>
                  <a:pt x="69596" y="24383"/>
                </a:lnTo>
                <a:lnTo>
                  <a:pt x="82120" y="31802"/>
                </a:lnTo>
                <a:lnTo>
                  <a:pt x="86516" y="24383"/>
                </a:lnTo>
                <a:close/>
              </a:path>
            </a:pathLst>
          </a:custGeom>
          <a:solidFill>
            <a:srgbClr val="000000"/>
          </a:solidFill>
        </p:spPr>
        <p:txBody>
          <a:bodyPr wrap="square" lIns="0" tIns="0" rIns="0" bIns="0" rtlCol="0"/>
          <a:lstStyle/>
          <a:p>
            <a:endParaRPr/>
          </a:p>
        </p:txBody>
      </p:sp>
      <p:sp>
        <p:nvSpPr>
          <p:cNvPr id="17" name="object 17"/>
          <p:cNvSpPr txBox="1"/>
          <p:nvPr/>
        </p:nvSpPr>
        <p:spPr>
          <a:xfrm>
            <a:off x="2119629" y="3353815"/>
            <a:ext cx="378460" cy="254000"/>
          </a:xfrm>
          <a:prstGeom prst="rect">
            <a:avLst/>
          </a:prstGeom>
        </p:spPr>
        <p:txBody>
          <a:bodyPr vert="horz" wrap="square" lIns="0" tIns="12700" rIns="0" bIns="0" rtlCol="0">
            <a:spAutoFit/>
          </a:bodyPr>
          <a:lstStyle/>
          <a:p>
            <a:pPr marL="12700">
              <a:lnSpc>
                <a:spcPct val="100000"/>
              </a:lnSpc>
              <a:spcBef>
                <a:spcPts val="100"/>
              </a:spcBef>
            </a:pPr>
            <a:r>
              <a:rPr sz="1500" b="0" spc="15">
                <a:latin typeface="Bookman Old Style"/>
                <a:cs typeface="Bookman Old Style"/>
              </a:rPr>
              <a:t>I</a:t>
            </a:r>
            <a:r>
              <a:rPr sz="1500" b="0">
                <a:latin typeface="Bookman Old Style"/>
                <a:cs typeface="Bookman Old Style"/>
              </a:rPr>
              <a:t>s-a</a:t>
            </a:r>
            <a:endParaRPr sz="1500">
              <a:latin typeface="Bookman Old Style"/>
              <a:cs typeface="Bookman Old Style"/>
            </a:endParaRPr>
          </a:p>
        </p:txBody>
      </p:sp>
      <p:sp>
        <p:nvSpPr>
          <p:cNvPr id="18" name="object 18"/>
          <p:cNvSpPr/>
          <p:nvPr/>
        </p:nvSpPr>
        <p:spPr>
          <a:xfrm>
            <a:off x="2412110" y="3984497"/>
            <a:ext cx="278256" cy="274065"/>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1341882" y="3935476"/>
            <a:ext cx="76200" cy="800735"/>
          </a:xfrm>
          <a:custGeom>
            <a:avLst/>
            <a:gdLst/>
            <a:ahLst/>
            <a:cxnLst/>
            <a:rect l="l" t="t" r="r" b="b"/>
            <a:pathLst>
              <a:path w="76200" h="800735">
                <a:moveTo>
                  <a:pt x="0" y="723392"/>
                </a:moveTo>
                <a:lnTo>
                  <a:pt x="36576" y="800354"/>
                </a:lnTo>
                <a:lnTo>
                  <a:pt x="69796" y="737107"/>
                </a:lnTo>
                <a:lnTo>
                  <a:pt x="47752" y="737107"/>
                </a:lnTo>
                <a:lnTo>
                  <a:pt x="27940" y="736726"/>
                </a:lnTo>
                <a:lnTo>
                  <a:pt x="28193" y="723955"/>
                </a:lnTo>
                <a:lnTo>
                  <a:pt x="0" y="723392"/>
                </a:lnTo>
                <a:close/>
              </a:path>
              <a:path w="76200" h="800735">
                <a:moveTo>
                  <a:pt x="42545" y="0"/>
                </a:moveTo>
                <a:lnTo>
                  <a:pt x="27940" y="736726"/>
                </a:lnTo>
                <a:lnTo>
                  <a:pt x="47752" y="737107"/>
                </a:lnTo>
                <a:lnTo>
                  <a:pt x="48004" y="724352"/>
                </a:lnTo>
                <a:lnTo>
                  <a:pt x="28193" y="723955"/>
                </a:lnTo>
                <a:lnTo>
                  <a:pt x="48012" y="723955"/>
                </a:lnTo>
                <a:lnTo>
                  <a:pt x="62356" y="507"/>
                </a:lnTo>
                <a:lnTo>
                  <a:pt x="42545" y="0"/>
                </a:lnTo>
                <a:close/>
              </a:path>
              <a:path w="76200" h="800735">
                <a:moveTo>
                  <a:pt x="48004" y="724352"/>
                </a:moveTo>
                <a:lnTo>
                  <a:pt x="47752" y="737107"/>
                </a:lnTo>
                <a:lnTo>
                  <a:pt x="69796" y="737107"/>
                </a:lnTo>
                <a:lnTo>
                  <a:pt x="76200" y="724916"/>
                </a:lnTo>
                <a:lnTo>
                  <a:pt x="48004" y="724352"/>
                </a:lnTo>
                <a:close/>
              </a:path>
              <a:path w="76200" h="800735">
                <a:moveTo>
                  <a:pt x="48012" y="723955"/>
                </a:moveTo>
                <a:lnTo>
                  <a:pt x="28193" y="723955"/>
                </a:lnTo>
                <a:lnTo>
                  <a:pt x="48004" y="724352"/>
                </a:lnTo>
                <a:lnTo>
                  <a:pt x="48012" y="723955"/>
                </a:lnTo>
                <a:close/>
              </a:path>
            </a:pathLst>
          </a:custGeom>
          <a:solidFill>
            <a:srgbClr val="000000"/>
          </a:solidFill>
        </p:spPr>
        <p:txBody>
          <a:bodyPr wrap="square" lIns="0" tIns="0" rIns="0" bIns="0" rtlCol="0"/>
          <a:lstStyle/>
          <a:p>
            <a:endParaRPr/>
          </a:p>
        </p:txBody>
      </p:sp>
      <p:sp>
        <p:nvSpPr>
          <p:cNvPr id="20" name="object 20"/>
          <p:cNvSpPr/>
          <p:nvPr/>
        </p:nvSpPr>
        <p:spPr>
          <a:xfrm>
            <a:off x="1774444" y="3669791"/>
            <a:ext cx="1376680" cy="88900"/>
          </a:xfrm>
          <a:custGeom>
            <a:avLst/>
            <a:gdLst/>
            <a:ahLst/>
            <a:cxnLst/>
            <a:rect l="l" t="t" r="r" b="b"/>
            <a:pathLst>
              <a:path w="1376680" h="88900">
                <a:moveTo>
                  <a:pt x="1301623" y="12318"/>
                </a:moveTo>
                <a:lnTo>
                  <a:pt x="1300730" y="40498"/>
                </a:lnTo>
                <a:lnTo>
                  <a:pt x="1313433" y="40893"/>
                </a:lnTo>
                <a:lnTo>
                  <a:pt x="1312799" y="60705"/>
                </a:lnTo>
                <a:lnTo>
                  <a:pt x="1300090" y="60705"/>
                </a:lnTo>
                <a:lnTo>
                  <a:pt x="1299210" y="88518"/>
                </a:lnTo>
                <a:lnTo>
                  <a:pt x="1359274" y="60705"/>
                </a:lnTo>
                <a:lnTo>
                  <a:pt x="1312799" y="60705"/>
                </a:lnTo>
                <a:lnTo>
                  <a:pt x="1300103" y="60310"/>
                </a:lnTo>
                <a:lnTo>
                  <a:pt x="1360128" y="60310"/>
                </a:lnTo>
                <a:lnTo>
                  <a:pt x="1376553" y="52704"/>
                </a:lnTo>
                <a:lnTo>
                  <a:pt x="1301623" y="12318"/>
                </a:lnTo>
                <a:close/>
              </a:path>
              <a:path w="1376680" h="88900">
                <a:moveTo>
                  <a:pt x="1300730" y="40498"/>
                </a:moveTo>
                <a:lnTo>
                  <a:pt x="1300103" y="60310"/>
                </a:lnTo>
                <a:lnTo>
                  <a:pt x="1312799" y="60705"/>
                </a:lnTo>
                <a:lnTo>
                  <a:pt x="1313433" y="40893"/>
                </a:lnTo>
                <a:lnTo>
                  <a:pt x="1300730" y="40498"/>
                </a:lnTo>
                <a:close/>
              </a:path>
              <a:path w="1376680" h="88900">
                <a:moveTo>
                  <a:pt x="507" y="0"/>
                </a:moveTo>
                <a:lnTo>
                  <a:pt x="0" y="19811"/>
                </a:lnTo>
                <a:lnTo>
                  <a:pt x="1300103" y="60310"/>
                </a:lnTo>
                <a:lnTo>
                  <a:pt x="1300730" y="40498"/>
                </a:lnTo>
                <a:lnTo>
                  <a:pt x="507" y="0"/>
                </a:lnTo>
                <a:close/>
              </a:path>
            </a:pathLst>
          </a:custGeom>
          <a:solidFill>
            <a:srgbClr val="000000"/>
          </a:solidFill>
        </p:spPr>
        <p:txBody>
          <a:bodyPr wrap="square" lIns="0" tIns="0" rIns="0" bIns="0" rtlCol="0"/>
          <a:lstStyle/>
          <a:p>
            <a:endParaRPr/>
          </a:p>
        </p:txBody>
      </p:sp>
      <p:sp>
        <p:nvSpPr>
          <p:cNvPr id="21" name="object 21"/>
          <p:cNvSpPr txBox="1"/>
          <p:nvPr/>
        </p:nvSpPr>
        <p:spPr>
          <a:xfrm>
            <a:off x="872147" y="3956430"/>
            <a:ext cx="249554" cy="824865"/>
          </a:xfrm>
          <a:prstGeom prst="rect">
            <a:avLst/>
          </a:prstGeom>
        </p:spPr>
        <p:txBody>
          <a:bodyPr vert="vert" wrap="square" lIns="0" tIns="1270" rIns="0" bIns="0" rtlCol="0">
            <a:spAutoFit/>
          </a:bodyPr>
          <a:lstStyle/>
          <a:p>
            <a:pPr marL="12700">
              <a:lnSpc>
                <a:spcPct val="100000"/>
              </a:lnSpc>
              <a:spcBef>
                <a:spcPts val="10"/>
              </a:spcBef>
            </a:pPr>
            <a:r>
              <a:rPr sz="1500" b="0" spc="5">
                <a:latin typeface="Bookman Old Style"/>
                <a:cs typeface="Bookman Old Style"/>
              </a:rPr>
              <a:t>ha</a:t>
            </a:r>
            <a:r>
              <a:rPr sz="1500" b="0">
                <a:latin typeface="Bookman Old Style"/>
                <a:cs typeface="Bookman Old Style"/>
              </a:rPr>
              <a:t>s-part</a:t>
            </a:r>
            <a:endParaRPr sz="1500">
              <a:latin typeface="Bookman Old Style"/>
              <a:cs typeface="Bookman Old Style"/>
            </a:endParaRPr>
          </a:p>
        </p:txBody>
      </p:sp>
      <p:sp>
        <p:nvSpPr>
          <p:cNvPr id="22" name="object 22"/>
          <p:cNvSpPr txBox="1"/>
          <p:nvPr/>
        </p:nvSpPr>
        <p:spPr>
          <a:xfrm>
            <a:off x="307339" y="1598802"/>
            <a:ext cx="2588261" cy="911275"/>
          </a:xfrm>
          <a:prstGeom prst="rect">
            <a:avLst/>
          </a:prstGeom>
        </p:spPr>
        <p:txBody>
          <a:bodyPr vert="horz" wrap="square" lIns="0" tIns="35560" rIns="0" bIns="0" rtlCol="0">
            <a:spAutoFit/>
          </a:bodyPr>
          <a:lstStyle/>
          <a:p>
            <a:pPr marL="12700" marR="5080">
              <a:lnSpc>
                <a:spcPct val="108300"/>
              </a:lnSpc>
              <a:spcBef>
                <a:spcPts val="280"/>
              </a:spcBef>
            </a:pPr>
            <a:r>
              <a:rPr sz="1800" b="1" u="heavy">
                <a:uFill>
                  <a:solidFill>
                    <a:srgbClr val="000000"/>
                  </a:solidFill>
                </a:uFill>
                <a:cs typeface="Bookman Old Style"/>
              </a:rPr>
              <a:t>Example : </a:t>
            </a:r>
            <a:r>
              <a:rPr sz="1800" b="1">
                <a:cs typeface="Bookman Old Style"/>
              </a:rPr>
              <a:t> </a:t>
            </a:r>
            <a:r>
              <a:rPr sz="1800" b="0" spc="-10">
                <a:cs typeface="Bookman Old Style"/>
              </a:rPr>
              <a:t>Tom </a:t>
            </a:r>
            <a:r>
              <a:rPr sz="1800" b="0">
                <a:cs typeface="Bookman Old Style"/>
              </a:rPr>
              <a:t>is a</a:t>
            </a:r>
            <a:r>
              <a:rPr sz="1800" b="0" spc="-75">
                <a:cs typeface="Bookman Old Style"/>
              </a:rPr>
              <a:t> </a:t>
            </a:r>
            <a:r>
              <a:rPr sz="1800" b="0">
                <a:cs typeface="Bookman Old Style"/>
              </a:rPr>
              <a:t>Bird.  Bird is</a:t>
            </a:r>
            <a:r>
              <a:rPr sz="1800" b="0" spc="-40">
                <a:cs typeface="Bookman Old Style"/>
              </a:rPr>
              <a:t> </a:t>
            </a:r>
            <a:r>
              <a:rPr sz="1800" b="0">
                <a:cs typeface="Bookman Old Style"/>
              </a:rPr>
              <a:t>a</a:t>
            </a:r>
            <a:r>
              <a:rPr lang="en-US">
                <a:cs typeface="Bookman Old Style"/>
              </a:rPr>
              <a:t> </a:t>
            </a:r>
            <a:r>
              <a:rPr sz="1800" b="0" spc="-5">
                <a:cs typeface="Bookman Old Style"/>
              </a:rPr>
              <a:t>Animal.</a:t>
            </a:r>
            <a:endParaRPr sz="1800">
              <a:cs typeface="Bookman Old Style"/>
            </a:endParaRPr>
          </a:p>
          <a:p>
            <a:pPr marL="12700" marR="91440">
              <a:lnSpc>
                <a:spcPct val="100000"/>
              </a:lnSpc>
            </a:pPr>
            <a:r>
              <a:rPr sz="1800" b="0">
                <a:cs typeface="Bookman Old Style"/>
              </a:rPr>
              <a:t>Bird </a:t>
            </a:r>
            <a:r>
              <a:rPr sz="1800" b="0" spc="-5">
                <a:cs typeface="Bookman Old Style"/>
              </a:rPr>
              <a:t>has</a:t>
            </a:r>
            <a:r>
              <a:rPr sz="1800" b="0" spc="-100">
                <a:cs typeface="Bookman Old Style"/>
              </a:rPr>
              <a:t> </a:t>
            </a:r>
            <a:r>
              <a:rPr sz="1800" b="0" spc="-5">
                <a:cs typeface="Bookman Old Style"/>
              </a:rPr>
              <a:t>part  </a:t>
            </a:r>
            <a:r>
              <a:rPr sz="1800" b="0">
                <a:cs typeface="Bookman Old Style"/>
              </a:rPr>
              <a:t>Wings.</a:t>
            </a:r>
            <a:endParaRPr sz="1800">
              <a:cs typeface="Bookman Old Style"/>
            </a:endParaRPr>
          </a:p>
        </p:txBody>
      </p:sp>
      <p:sp>
        <p:nvSpPr>
          <p:cNvPr id="23" name="object 2"/>
          <p:cNvSpPr txBox="1">
            <a:spLocks/>
          </p:cNvSpPr>
          <p:nvPr/>
        </p:nvSpPr>
        <p:spPr>
          <a:xfrm>
            <a:off x="381000" y="304800"/>
            <a:ext cx="8229600" cy="689932"/>
          </a:xfrm>
          <a:prstGeom prst="rect">
            <a:avLst/>
          </a:prstGeom>
        </p:spPr>
        <p:txBody>
          <a:bodyPr vert="horz" wrap="square" lIns="0" tIns="12700" rIns="0" bIns="0" rtlCol="0">
            <a:spAutoFit/>
          </a:bodyPr>
          <a:lstStyle>
            <a:lvl1pPr>
              <a:defRPr sz="4400" b="0" i="0">
                <a:solidFill>
                  <a:schemeClr val="tx1"/>
                </a:solidFill>
                <a:latin typeface="Arial"/>
                <a:ea typeface="+mj-ea"/>
                <a:cs typeface="Arial"/>
              </a:defRPr>
            </a:lvl1pPr>
          </a:lstStyle>
          <a:p>
            <a:pPr marL="12700" algn="ctr">
              <a:spcBef>
                <a:spcPts val="100"/>
              </a:spcBef>
            </a:pPr>
            <a:r>
              <a:rPr lang="en-US" b="1">
                <a:latin typeface="+mn-lt"/>
                <a:cs typeface="Bookman Old Style"/>
              </a:rPr>
              <a:t>Basics of Associative Networks</a:t>
            </a:r>
            <a:endParaRPr lang="en-US">
              <a:latin typeface="+mn-lt"/>
              <a:cs typeface="Bookman Old Style"/>
            </a:endParaRPr>
          </a:p>
        </p:txBody>
      </p:sp>
      <p:sp>
        <p:nvSpPr>
          <p:cNvPr id="25" name="object 12"/>
          <p:cNvSpPr txBox="1"/>
          <p:nvPr/>
        </p:nvSpPr>
        <p:spPr>
          <a:xfrm>
            <a:off x="1159576" y="3554715"/>
            <a:ext cx="585150" cy="197490"/>
          </a:xfrm>
          <a:prstGeom prst="rect">
            <a:avLst/>
          </a:prstGeom>
        </p:spPr>
        <p:txBody>
          <a:bodyPr vert="horz" wrap="square" lIns="0" tIns="12700" rIns="0" bIns="0" rtlCol="0">
            <a:spAutoFit/>
          </a:bodyPr>
          <a:lstStyle/>
          <a:p>
            <a:pPr marL="48895" marR="5080" indent="-36830">
              <a:lnSpc>
                <a:spcPct val="100000"/>
              </a:lnSpc>
              <a:spcBef>
                <a:spcPts val="100"/>
              </a:spcBef>
            </a:pPr>
            <a:r>
              <a:rPr lang="en-US" sz="1200" b="1" spc="-5">
                <a:solidFill>
                  <a:srgbClr val="FF0000"/>
                </a:solidFill>
                <a:latin typeface="Bookman Old Style"/>
                <a:cs typeface="Bookman Old Style"/>
              </a:rPr>
              <a:t>Bird</a:t>
            </a:r>
            <a:endParaRPr sz="1200">
              <a:latin typeface="Bookman Old Style"/>
              <a:cs typeface="Bookman Old Style"/>
            </a:endParaRPr>
          </a:p>
        </p:txBody>
      </p:sp>
      <p:sp>
        <p:nvSpPr>
          <p:cNvPr id="26" name="Date Placeholder 25"/>
          <p:cNvSpPr>
            <a:spLocks noGrp="1"/>
          </p:cNvSpPr>
          <p:nvPr>
            <p:ph type="dt" sz="half" idx="10"/>
          </p:nvPr>
        </p:nvSpPr>
        <p:spPr/>
        <p:txBody>
          <a:bodyPr/>
          <a:lstStyle/>
          <a:p>
            <a:fld id="{7E5FFE1D-3C36-4904-B3BA-1ED080A1587C}" type="datetime1">
              <a:rPr lang="en-US" smtClean="0"/>
              <a:t>9/16/2021</a:t>
            </a:fld>
            <a:endParaRPr lang="en-US"/>
          </a:p>
        </p:txBody>
      </p:sp>
      <p:sp>
        <p:nvSpPr>
          <p:cNvPr id="27" name="Slide Number Placeholder 26"/>
          <p:cNvSpPr>
            <a:spLocks noGrp="1"/>
          </p:cNvSpPr>
          <p:nvPr>
            <p:ph type="sldNum" sz="quarter" idx="12"/>
          </p:nvPr>
        </p:nvSpPr>
        <p:spPr/>
        <p:txBody>
          <a:bodyPr/>
          <a:lstStyle/>
          <a:p>
            <a:fld id="{B6F15528-21DE-4FAA-801E-634DDDAF4B2B}" type="slidenum">
              <a:rPr lang="en-IN" smtClean="0"/>
              <a:t>93</a:t>
            </a:fld>
            <a:endParaRPr lang="en-IN"/>
          </a:p>
        </p:txBody>
      </p:sp>
    </p:spTree>
  </p:cSld>
  <p:clrMapOvr>
    <a:overrideClrMapping bg1="lt1" tx1="dk1" bg2="lt2" tx2="dk2" accent1="accent1" accent2="accent2" accent3="accent3" accent4="accent4" accent5="accent5" accent6="accent6" hlink="hlink" folHlink="folHlink"/>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327785" y="483234"/>
            <a:ext cx="6487160" cy="696595"/>
          </a:xfrm>
          <a:prstGeom prst="rect">
            <a:avLst/>
          </a:prstGeom>
        </p:spPr>
        <p:txBody>
          <a:bodyPr vert="horz" wrap="square" lIns="0" tIns="13335" rIns="0" bIns="0" rtlCol="0">
            <a:spAutoFit/>
          </a:bodyPr>
          <a:lstStyle/>
          <a:p>
            <a:pPr marL="12700">
              <a:lnSpc>
                <a:spcPct val="100000"/>
              </a:lnSpc>
              <a:spcBef>
                <a:spcPts val="105"/>
              </a:spcBef>
            </a:pPr>
            <a:r>
              <a:rPr b="1">
                <a:latin typeface="+mn-lt"/>
              </a:rPr>
              <a:t>Draw a Semantic</a:t>
            </a:r>
            <a:r>
              <a:rPr b="1" spc="-95">
                <a:latin typeface="+mn-lt"/>
              </a:rPr>
              <a:t> </a:t>
            </a:r>
            <a:r>
              <a:rPr b="1">
                <a:latin typeface="+mn-lt"/>
              </a:rPr>
              <a:t>Network</a:t>
            </a:r>
          </a:p>
        </p:txBody>
      </p:sp>
      <p:sp>
        <p:nvSpPr>
          <p:cNvPr id="4" name="Date Placeholder 3"/>
          <p:cNvSpPr>
            <a:spLocks noGrp="1"/>
          </p:cNvSpPr>
          <p:nvPr>
            <p:ph type="dt" sz="half" idx="10"/>
          </p:nvPr>
        </p:nvSpPr>
        <p:spPr/>
        <p:txBody>
          <a:bodyPr/>
          <a:lstStyle/>
          <a:p>
            <a:fld id="{B7CF23D5-F248-4FEE-940C-F6D4ADCD28FE}"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94</a:t>
            </a:fld>
            <a:endParaRPr lang="en-IN"/>
          </a:p>
        </p:txBody>
      </p:sp>
      <p:sp>
        <p:nvSpPr>
          <p:cNvPr id="3" name="object 3"/>
          <p:cNvSpPr/>
          <p:nvPr/>
        </p:nvSpPr>
        <p:spPr>
          <a:xfrm>
            <a:off x="152400" y="1752600"/>
            <a:ext cx="8712708" cy="4724400"/>
          </a:xfrm>
          <a:prstGeom prst="rect">
            <a:avLst/>
          </a:prstGeom>
          <a:blipFill>
            <a:blip r:embed="rId3" cstate="print"/>
            <a:stretch>
              <a:fillRect/>
            </a:stretch>
          </a:blip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228600" y="381000"/>
            <a:ext cx="8656320" cy="6324600"/>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300939" y="6589268"/>
            <a:ext cx="4415155" cy="193675"/>
          </a:xfrm>
          <a:prstGeom prst="rect">
            <a:avLst/>
          </a:prstGeom>
        </p:spPr>
        <p:txBody>
          <a:bodyPr vert="horz" wrap="square" lIns="0" tIns="12700" rIns="0" bIns="0" rtlCol="0">
            <a:spAutoFit/>
          </a:bodyPr>
          <a:lstStyle/>
          <a:p>
            <a:pPr marL="12700">
              <a:lnSpc>
                <a:spcPct val="100000"/>
              </a:lnSpc>
              <a:spcBef>
                <a:spcPts val="100"/>
              </a:spcBef>
            </a:pPr>
            <a:r>
              <a:rPr sz="1100" spc="-5">
                <a:latin typeface="Arial"/>
                <a:cs typeface="Arial"/>
              </a:rPr>
              <a:t>https://</a:t>
            </a:r>
            <a:r>
              <a:rPr sz="1100" spc="-5">
                <a:latin typeface="Arial"/>
                <a:cs typeface="Arial"/>
                <a:hlinkClick r:id="rId4"/>
              </a:rPr>
              <a:t>www.slideserve.com/kacy/knowledge-representation-techniques</a:t>
            </a:r>
            <a:endParaRPr sz="1100">
              <a:latin typeface="Arial"/>
              <a:cs typeface="Arial"/>
            </a:endParaRPr>
          </a:p>
        </p:txBody>
      </p:sp>
      <p:sp>
        <p:nvSpPr>
          <p:cNvPr id="4" name="Date Placeholder 3"/>
          <p:cNvSpPr>
            <a:spLocks noGrp="1"/>
          </p:cNvSpPr>
          <p:nvPr>
            <p:ph type="dt" sz="half" idx="10"/>
          </p:nvPr>
        </p:nvSpPr>
        <p:spPr/>
        <p:txBody>
          <a:bodyPr/>
          <a:lstStyle/>
          <a:p>
            <a:fld id="{B11B608E-BFEC-48B8-AA83-3D397AD8A5F4}" type="datetime1">
              <a:rPr lang="en-US" smtClean="0"/>
              <a:t>9/16/2021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IN" smtClean="0"/>
              <a:t>95</a:t>
            </a:fld>
            <a:endParaRPr lang="en-IN"/>
          </a:p>
        </p:txBody>
      </p:sp>
    </p:spTree>
  </p:cSld>
  <p:clrMapOvr>
    <a:overrideClrMapping bg1="lt1" tx1="dk1" bg2="lt2" tx2="dk2" accent1="accent1" accent2="accent2" accent3="accent3" accent4="accent4" accent5="accent5" accent6="accent6" hlink="hlink" folHlink="folHlink"/>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194564"/>
            <a:ext cx="7239000" cy="689932"/>
          </a:xfrm>
          <a:prstGeom prst="rect">
            <a:avLst/>
          </a:prstGeom>
        </p:spPr>
        <p:txBody>
          <a:bodyPr vert="horz" wrap="square" lIns="0" tIns="12700" rIns="0" bIns="0" rtlCol="0">
            <a:spAutoFit/>
          </a:bodyPr>
          <a:lstStyle/>
          <a:p>
            <a:pPr marL="12700" algn="ctr">
              <a:lnSpc>
                <a:spcPct val="100000"/>
              </a:lnSpc>
              <a:spcBef>
                <a:spcPts val="100"/>
              </a:spcBef>
            </a:pPr>
            <a:r>
              <a:rPr b="1" spc="-10">
                <a:latin typeface="+mn-lt"/>
                <a:cs typeface="Bookman Old Style"/>
              </a:rPr>
              <a:t>FRAME</a:t>
            </a:r>
            <a:r>
              <a:rPr b="1" spc="-70">
                <a:latin typeface="+mn-lt"/>
                <a:cs typeface="Bookman Old Style"/>
              </a:rPr>
              <a:t> </a:t>
            </a:r>
            <a:r>
              <a:rPr b="1" spc="-5">
                <a:latin typeface="+mn-lt"/>
                <a:cs typeface="Bookman Old Style"/>
              </a:rPr>
              <a:t>STRUCTURES</a:t>
            </a:r>
            <a:endParaRPr>
              <a:latin typeface="+mn-lt"/>
              <a:cs typeface="Bookman Old Style"/>
            </a:endParaRPr>
          </a:p>
        </p:txBody>
      </p:sp>
      <p:sp>
        <p:nvSpPr>
          <p:cNvPr id="5" name="Date Placeholder 4"/>
          <p:cNvSpPr>
            <a:spLocks noGrp="1"/>
          </p:cNvSpPr>
          <p:nvPr>
            <p:ph type="dt" sz="half" idx="10"/>
          </p:nvPr>
        </p:nvSpPr>
        <p:spPr/>
        <p:txBody>
          <a:bodyPr/>
          <a:lstStyle/>
          <a:p>
            <a:fld id="{6B2FB565-198F-451C-BA26-8BBFAA65B3BB}" type="datetime1">
              <a:rPr lang="en-US" smtClean="0"/>
              <a:t>9/16/2021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IN" smtClean="0"/>
              <a:t>96</a:t>
            </a:fld>
            <a:endParaRPr lang="en-IN"/>
          </a:p>
        </p:txBody>
      </p:sp>
      <p:sp>
        <p:nvSpPr>
          <p:cNvPr id="3" name="object 3"/>
          <p:cNvSpPr txBox="1"/>
          <p:nvPr/>
        </p:nvSpPr>
        <p:spPr>
          <a:xfrm>
            <a:off x="228600" y="1066800"/>
            <a:ext cx="5255261" cy="4139595"/>
          </a:xfrm>
          <a:prstGeom prst="rect">
            <a:avLst/>
          </a:prstGeom>
        </p:spPr>
        <p:txBody>
          <a:bodyPr vert="horz" wrap="square" lIns="0" tIns="12700" rIns="0" bIns="0" rtlCol="0">
            <a:spAutoFit/>
          </a:bodyPr>
          <a:lstStyle/>
          <a:p>
            <a:pPr marL="355600" marR="283210" indent="-342900">
              <a:lnSpc>
                <a:spcPct val="150000"/>
              </a:lnSpc>
              <a:spcBef>
                <a:spcPts val="100"/>
              </a:spcBef>
              <a:buChar char="•"/>
              <a:tabLst>
                <a:tab pos="354965" algn="l"/>
                <a:tab pos="355600" algn="l"/>
              </a:tabLst>
            </a:pPr>
            <a:r>
              <a:rPr sz="1600" b="0" spc="-5">
                <a:cs typeface="Bookman Old Style"/>
              </a:rPr>
              <a:t>Semantic networks morphed into Frame  </a:t>
            </a:r>
            <a:r>
              <a:rPr lang="en-US" sz="1600" b="0" spc="-5">
                <a:cs typeface="Bookman Old Style"/>
              </a:rPr>
              <a:t>r</a:t>
            </a:r>
            <a:r>
              <a:rPr sz="1600" b="0" spc="-5">
                <a:cs typeface="Bookman Old Style"/>
              </a:rPr>
              <a:t>epresentation Languages in the </a:t>
            </a:r>
            <a:r>
              <a:rPr sz="1600" b="0">
                <a:cs typeface="Bookman Old Style"/>
              </a:rPr>
              <a:t>‘70s</a:t>
            </a:r>
            <a:r>
              <a:rPr sz="1600" b="0" spc="-140">
                <a:cs typeface="Bookman Old Style"/>
              </a:rPr>
              <a:t> </a:t>
            </a:r>
            <a:r>
              <a:rPr sz="1600" b="0">
                <a:cs typeface="Bookman Old Style"/>
              </a:rPr>
              <a:t>and  ‘80s.</a:t>
            </a:r>
            <a:endParaRPr sz="1600">
              <a:cs typeface="Bookman Old Style"/>
            </a:endParaRPr>
          </a:p>
          <a:p>
            <a:pPr marL="355600" marR="5080" indent="-342900">
              <a:lnSpc>
                <a:spcPct val="150000"/>
              </a:lnSpc>
              <a:spcBef>
                <a:spcPts val="495"/>
              </a:spcBef>
              <a:buChar char="•"/>
              <a:tabLst>
                <a:tab pos="354965" algn="l"/>
                <a:tab pos="355600" algn="l"/>
              </a:tabLst>
            </a:pPr>
            <a:r>
              <a:rPr sz="1600" b="0">
                <a:cs typeface="Bookman Old Style"/>
              </a:rPr>
              <a:t>A </a:t>
            </a:r>
            <a:r>
              <a:rPr sz="1600" b="0" spc="-5">
                <a:cs typeface="Bookman Old Style"/>
              </a:rPr>
              <a:t>frame is </a:t>
            </a:r>
            <a:r>
              <a:rPr sz="1600" b="0">
                <a:cs typeface="Bookman Old Style"/>
              </a:rPr>
              <a:t>a </a:t>
            </a:r>
            <a:r>
              <a:rPr sz="1600" b="0" spc="-5">
                <a:cs typeface="Bookman Old Style"/>
              </a:rPr>
              <a:t>lot like the notion of </a:t>
            </a:r>
            <a:r>
              <a:rPr sz="1600" b="0">
                <a:cs typeface="Bookman Old Style"/>
              </a:rPr>
              <a:t>an </a:t>
            </a:r>
            <a:r>
              <a:rPr sz="1600" b="0" spc="-5">
                <a:cs typeface="Bookman Old Style"/>
              </a:rPr>
              <a:t>object in  </a:t>
            </a:r>
            <a:r>
              <a:rPr sz="1600" b="0">
                <a:cs typeface="Bookman Old Style"/>
              </a:rPr>
              <a:t>OOP, </a:t>
            </a:r>
            <a:r>
              <a:rPr sz="1600" b="0" spc="-5">
                <a:cs typeface="Bookman Old Style"/>
              </a:rPr>
              <a:t>but </a:t>
            </a:r>
            <a:r>
              <a:rPr sz="1600" b="0">
                <a:cs typeface="Bookman Old Style"/>
              </a:rPr>
              <a:t>has </a:t>
            </a:r>
            <a:r>
              <a:rPr sz="1600" b="0" spc="-5">
                <a:cs typeface="Bookman Old Style"/>
              </a:rPr>
              <a:t>more</a:t>
            </a:r>
            <a:r>
              <a:rPr sz="1600" b="0" spc="-60">
                <a:cs typeface="Bookman Old Style"/>
              </a:rPr>
              <a:t> </a:t>
            </a:r>
            <a:r>
              <a:rPr sz="1600" b="0">
                <a:cs typeface="Bookman Old Style"/>
              </a:rPr>
              <a:t>meta-data.</a:t>
            </a:r>
            <a:endParaRPr sz="1600">
              <a:cs typeface="Bookman Old Style"/>
            </a:endParaRPr>
          </a:p>
          <a:p>
            <a:pPr marL="355600" marR="659765" indent="-342900">
              <a:lnSpc>
                <a:spcPct val="150000"/>
              </a:lnSpc>
              <a:spcBef>
                <a:spcPts val="505"/>
              </a:spcBef>
              <a:buChar char="•"/>
              <a:tabLst>
                <a:tab pos="354965" algn="l"/>
                <a:tab pos="355600" algn="l"/>
              </a:tabLst>
            </a:pPr>
            <a:r>
              <a:rPr sz="1600" b="0" spc="-5">
                <a:cs typeface="Bookman Old Style"/>
              </a:rPr>
              <a:t>Represents related knowledge about </a:t>
            </a:r>
            <a:r>
              <a:rPr sz="1600" b="0">
                <a:cs typeface="Bookman Old Style"/>
              </a:rPr>
              <a:t>a</a:t>
            </a:r>
            <a:r>
              <a:rPr lang="en-US" sz="1600" b="0">
                <a:cs typeface="Bookman Old Style"/>
              </a:rPr>
              <a:t> </a:t>
            </a:r>
            <a:r>
              <a:rPr sz="1600" b="0" spc="-5">
                <a:cs typeface="Bookman Old Style"/>
              </a:rPr>
              <a:t>subject</a:t>
            </a:r>
            <a:endParaRPr sz="1600">
              <a:cs typeface="Bookman Old Style"/>
            </a:endParaRPr>
          </a:p>
          <a:p>
            <a:pPr marL="355600" indent="-342900">
              <a:lnSpc>
                <a:spcPct val="100000"/>
              </a:lnSpc>
              <a:spcBef>
                <a:spcPts val="1405"/>
              </a:spcBef>
              <a:buChar char="•"/>
              <a:tabLst>
                <a:tab pos="354965" algn="l"/>
                <a:tab pos="355600" algn="l"/>
              </a:tabLst>
            </a:pPr>
            <a:r>
              <a:rPr sz="1600" b="0">
                <a:cs typeface="Bookman Old Style"/>
              </a:rPr>
              <a:t>A </a:t>
            </a:r>
            <a:r>
              <a:rPr sz="1600" b="0" spc="-5">
                <a:solidFill>
                  <a:srgbClr val="FF0000"/>
                </a:solidFill>
                <a:cs typeface="Bookman Old Style"/>
              </a:rPr>
              <a:t>frame </a:t>
            </a:r>
            <a:r>
              <a:rPr sz="1600" b="0">
                <a:cs typeface="Bookman Old Style"/>
              </a:rPr>
              <a:t>has a set </a:t>
            </a:r>
            <a:r>
              <a:rPr sz="1600" b="0" spc="-5">
                <a:cs typeface="Bookman Old Style"/>
              </a:rPr>
              <a:t>of</a:t>
            </a:r>
            <a:r>
              <a:rPr sz="1600" b="0" spc="-65">
                <a:cs typeface="Bookman Old Style"/>
              </a:rPr>
              <a:t> </a:t>
            </a:r>
            <a:r>
              <a:rPr sz="1600" b="0" spc="-5">
                <a:solidFill>
                  <a:srgbClr val="FF0000"/>
                </a:solidFill>
                <a:cs typeface="Bookman Old Style"/>
              </a:rPr>
              <a:t>slots</a:t>
            </a:r>
            <a:r>
              <a:rPr sz="1600" b="0" spc="-5">
                <a:cs typeface="Bookman Old Style"/>
              </a:rPr>
              <a:t>.</a:t>
            </a:r>
            <a:endParaRPr sz="1600">
              <a:cs typeface="Bookman Old Style"/>
            </a:endParaRPr>
          </a:p>
          <a:p>
            <a:pPr marL="355600" marR="65405" indent="-342900">
              <a:lnSpc>
                <a:spcPct val="150000"/>
              </a:lnSpc>
              <a:spcBef>
                <a:spcPts val="490"/>
              </a:spcBef>
              <a:buChar char="•"/>
              <a:tabLst>
                <a:tab pos="354965" algn="l"/>
                <a:tab pos="355600" algn="l"/>
              </a:tabLst>
            </a:pPr>
            <a:r>
              <a:rPr sz="1600" b="0">
                <a:cs typeface="Bookman Old Style"/>
              </a:rPr>
              <a:t>A </a:t>
            </a:r>
            <a:r>
              <a:rPr sz="1600" b="0" spc="-5">
                <a:solidFill>
                  <a:srgbClr val="FF0000"/>
                </a:solidFill>
                <a:cs typeface="Bookman Old Style"/>
              </a:rPr>
              <a:t>slot </a:t>
            </a:r>
            <a:r>
              <a:rPr sz="1600" b="0" spc="-5">
                <a:cs typeface="Bookman Old Style"/>
              </a:rPr>
              <a:t>represents </a:t>
            </a:r>
            <a:r>
              <a:rPr sz="1600" b="0">
                <a:cs typeface="Bookman Old Style"/>
              </a:rPr>
              <a:t>a </a:t>
            </a:r>
            <a:r>
              <a:rPr sz="1600" b="0" spc="-5">
                <a:cs typeface="Bookman Old Style"/>
              </a:rPr>
              <a:t>relation to another </a:t>
            </a:r>
            <a:r>
              <a:rPr sz="1600" b="0" spc="-5">
                <a:solidFill>
                  <a:srgbClr val="FF0000"/>
                </a:solidFill>
                <a:cs typeface="Bookman Old Style"/>
              </a:rPr>
              <a:t>frame  (or value)</a:t>
            </a:r>
            <a:endParaRPr sz="1600">
              <a:cs typeface="Bookman Old Style"/>
            </a:endParaRPr>
          </a:p>
          <a:p>
            <a:pPr marL="355600" indent="-342900">
              <a:lnSpc>
                <a:spcPct val="100000"/>
              </a:lnSpc>
              <a:spcBef>
                <a:spcPts val="1405"/>
              </a:spcBef>
              <a:buChar char="•"/>
              <a:tabLst>
                <a:tab pos="354965" algn="l"/>
                <a:tab pos="355600" algn="l"/>
              </a:tabLst>
            </a:pPr>
            <a:r>
              <a:rPr sz="1600" b="0">
                <a:cs typeface="Bookman Old Style"/>
              </a:rPr>
              <a:t>A </a:t>
            </a:r>
            <a:r>
              <a:rPr sz="1600" b="0" spc="-5">
                <a:solidFill>
                  <a:srgbClr val="FF0000"/>
                </a:solidFill>
                <a:cs typeface="Bookman Old Style"/>
              </a:rPr>
              <a:t>slot </a:t>
            </a:r>
            <a:r>
              <a:rPr sz="1600" b="0">
                <a:cs typeface="Bookman Old Style"/>
              </a:rPr>
              <a:t>has </a:t>
            </a:r>
            <a:r>
              <a:rPr sz="1600" b="0" spc="-5">
                <a:solidFill>
                  <a:srgbClr val="FF0000"/>
                </a:solidFill>
                <a:cs typeface="Bookman Old Style"/>
              </a:rPr>
              <a:t>one or more</a:t>
            </a:r>
            <a:r>
              <a:rPr sz="1600" b="0" spc="-50">
                <a:solidFill>
                  <a:srgbClr val="FF0000"/>
                </a:solidFill>
                <a:cs typeface="Bookman Old Style"/>
              </a:rPr>
              <a:t> </a:t>
            </a:r>
            <a:r>
              <a:rPr sz="1600" b="0" spc="-5">
                <a:solidFill>
                  <a:srgbClr val="FF0000"/>
                </a:solidFill>
                <a:cs typeface="Bookman Old Style"/>
              </a:rPr>
              <a:t>facets</a:t>
            </a:r>
            <a:r>
              <a:rPr sz="1600" b="0" spc="-5">
                <a:cs typeface="Bookman Old Style"/>
              </a:rPr>
              <a:t>.</a:t>
            </a:r>
            <a:endParaRPr sz="1600">
              <a:cs typeface="Bookman Old Style"/>
            </a:endParaRPr>
          </a:p>
          <a:p>
            <a:pPr marL="355600" marR="737235" indent="-342900">
              <a:lnSpc>
                <a:spcPct val="150000"/>
              </a:lnSpc>
              <a:spcBef>
                <a:spcPts val="505"/>
              </a:spcBef>
              <a:buChar char="•"/>
              <a:tabLst>
                <a:tab pos="354965" algn="l"/>
                <a:tab pos="355600" algn="l"/>
              </a:tabLst>
            </a:pPr>
            <a:r>
              <a:rPr sz="1600" b="0">
                <a:cs typeface="Bookman Old Style"/>
              </a:rPr>
              <a:t>A </a:t>
            </a:r>
            <a:r>
              <a:rPr sz="1600" b="0">
                <a:solidFill>
                  <a:srgbClr val="FF0000"/>
                </a:solidFill>
                <a:cs typeface="Bookman Old Style"/>
              </a:rPr>
              <a:t>facet </a:t>
            </a:r>
            <a:r>
              <a:rPr sz="1600" b="0" spc="-5">
                <a:cs typeface="Bookman Old Style"/>
              </a:rPr>
              <a:t>represents some </a:t>
            </a:r>
            <a:r>
              <a:rPr sz="1600" b="0">
                <a:cs typeface="Bookman Old Style"/>
              </a:rPr>
              <a:t>aspect </a:t>
            </a:r>
            <a:r>
              <a:rPr sz="1600" b="0" spc="-5">
                <a:cs typeface="Bookman Old Style"/>
              </a:rPr>
              <a:t>of</a:t>
            </a:r>
            <a:r>
              <a:rPr sz="1600" b="0" spc="-130">
                <a:cs typeface="Bookman Old Style"/>
              </a:rPr>
              <a:t> </a:t>
            </a:r>
            <a:r>
              <a:rPr sz="1600" b="0" spc="-5">
                <a:cs typeface="Bookman Old Style"/>
              </a:rPr>
              <a:t>the</a:t>
            </a:r>
            <a:r>
              <a:rPr lang="en-US" sz="1600" b="0" spc="-5">
                <a:cs typeface="Bookman Old Style"/>
              </a:rPr>
              <a:t> </a:t>
            </a:r>
            <a:r>
              <a:rPr sz="1600" b="0" spc="-5">
                <a:solidFill>
                  <a:srgbClr val="FF0000"/>
                </a:solidFill>
                <a:cs typeface="Bookman Old Style"/>
              </a:rPr>
              <a:t>relation</a:t>
            </a:r>
            <a:r>
              <a:rPr sz="1600" b="0" spc="-5">
                <a:cs typeface="Bookman Old Style"/>
              </a:rPr>
              <a:t>.</a:t>
            </a:r>
            <a:endParaRPr sz="1600">
              <a:cs typeface="Bookman Old Style"/>
            </a:endParaRPr>
          </a:p>
          <a:p>
            <a:pPr marL="355600" marR="212725" indent="-342900">
              <a:lnSpc>
                <a:spcPct val="150000"/>
              </a:lnSpc>
              <a:spcBef>
                <a:spcPts val="495"/>
              </a:spcBef>
              <a:buChar char="•"/>
              <a:tabLst>
                <a:tab pos="354965" algn="l"/>
                <a:tab pos="355600" algn="l"/>
              </a:tabLst>
            </a:pPr>
            <a:r>
              <a:rPr sz="1600" b="0" spc="-5">
                <a:solidFill>
                  <a:srgbClr val="FF0000"/>
                </a:solidFill>
                <a:cs typeface="Bookman Old Style"/>
              </a:rPr>
              <a:t>Facet </a:t>
            </a:r>
            <a:r>
              <a:rPr sz="1600" b="0">
                <a:cs typeface="Bookman Old Style"/>
              </a:rPr>
              <a:t>: A </a:t>
            </a:r>
            <a:r>
              <a:rPr sz="1600" b="0" spc="-5">
                <a:cs typeface="Bookman Old Style"/>
              </a:rPr>
              <a:t>slot in </a:t>
            </a:r>
            <a:r>
              <a:rPr sz="1600" b="0">
                <a:cs typeface="Bookman Old Style"/>
              </a:rPr>
              <a:t>a </a:t>
            </a:r>
            <a:r>
              <a:rPr sz="1600" b="0" spc="-5">
                <a:cs typeface="Bookman Old Style"/>
              </a:rPr>
              <a:t>frame holds more than </a:t>
            </a:r>
            <a:r>
              <a:rPr sz="1600" b="0">
                <a:cs typeface="Bookman Old Style"/>
              </a:rPr>
              <a:t>a  </a:t>
            </a:r>
            <a:r>
              <a:rPr sz="1600" b="0" spc="-5">
                <a:cs typeface="Bookman Old Style"/>
              </a:rPr>
              <a:t>value</a:t>
            </a:r>
            <a:endParaRPr sz="1600">
              <a:cs typeface="Bookman Old Style"/>
            </a:endParaRPr>
          </a:p>
        </p:txBody>
      </p:sp>
      <p:sp>
        <p:nvSpPr>
          <p:cNvPr id="4" name="object 4"/>
          <p:cNvSpPr/>
          <p:nvPr/>
        </p:nvSpPr>
        <p:spPr>
          <a:xfrm>
            <a:off x="5483860" y="1904999"/>
            <a:ext cx="3812540" cy="3072661"/>
          </a:xfrm>
          <a:prstGeom prst="rect">
            <a:avLst/>
          </a:prstGeom>
          <a:blipFill>
            <a:blip r:embed="rId3" cstate="print"/>
            <a:stretch>
              <a:fillRect/>
            </a:stretch>
          </a:blip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751326" y="483234"/>
            <a:ext cx="1641475" cy="696595"/>
          </a:xfrm>
          <a:prstGeom prst="rect">
            <a:avLst/>
          </a:prstGeom>
        </p:spPr>
        <p:txBody>
          <a:bodyPr vert="horz" wrap="square" lIns="0" tIns="13335" rIns="0" bIns="0" rtlCol="0">
            <a:spAutoFit/>
          </a:bodyPr>
          <a:lstStyle/>
          <a:p>
            <a:pPr marL="12700">
              <a:lnSpc>
                <a:spcPct val="100000"/>
              </a:lnSpc>
              <a:spcBef>
                <a:spcPts val="105"/>
              </a:spcBef>
            </a:pPr>
            <a:r>
              <a:rPr b="1">
                <a:latin typeface="+mn-lt"/>
              </a:rPr>
              <a:t>Frame</a:t>
            </a:r>
          </a:p>
        </p:txBody>
      </p:sp>
      <p:sp>
        <p:nvSpPr>
          <p:cNvPr id="5" name="Date Placeholder 4"/>
          <p:cNvSpPr>
            <a:spLocks noGrp="1"/>
          </p:cNvSpPr>
          <p:nvPr>
            <p:ph type="dt" sz="half" idx="10"/>
          </p:nvPr>
        </p:nvSpPr>
        <p:spPr/>
        <p:txBody>
          <a:bodyPr/>
          <a:lstStyle/>
          <a:p>
            <a:fld id="{7BDFAB8A-F3E2-45FF-BA32-53886A877C15}" type="datetime1">
              <a:rPr lang="en-US" smtClean="0"/>
              <a:t>9/16/2021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IN" smtClean="0"/>
              <a:t>97</a:t>
            </a:fld>
            <a:endParaRPr lang="en-IN"/>
          </a:p>
        </p:txBody>
      </p:sp>
      <p:sp>
        <p:nvSpPr>
          <p:cNvPr id="3" name="object 3"/>
          <p:cNvSpPr txBox="1"/>
          <p:nvPr/>
        </p:nvSpPr>
        <p:spPr>
          <a:xfrm>
            <a:off x="381000" y="1066800"/>
            <a:ext cx="3518535" cy="4291559"/>
          </a:xfrm>
          <a:prstGeom prst="rect">
            <a:avLst/>
          </a:prstGeom>
        </p:spPr>
        <p:txBody>
          <a:bodyPr vert="horz" wrap="square" lIns="0" tIns="13335" rIns="0" bIns="0" rtlCol="0">
            <a:spAutoFit/>
          </a:bodyPr>
          <a:lstStyle/>
          <a:p>
            <a:pPr marL="355600" marR="5715" indent="-342900">
              <a:lnSpc>
                <a:spcPct val="100000"/>
              </a:lnSpc>
              <a:spcBef>
                <a:spcPts val="105"/>
              </a:spcBef>
              <a:buChar char="•"/>
              <a:tabLst>
                <a:tab pos="354965" algn="l"/>
                <a:tab pos="355600" algn="l"/>
              </a:tabLst>
            </a:pPr>
            <a:r>
              <a:rPr sz="2000">
                <a:cs typeface="Arial"/>
              </a:rPr>
              <a:t>A </a:t>
            </a:r>
            <a:r>
              <a:rPr sz="2000" spc="-5">
                <a:cs typeface="Arial"/>
              </a:rPr>
              <a:t>data </a:t>
            </a:r>
            <a:r>
              <a:rPr sz="2000">
                <a:cs typeface="Arial"/>
              </a:rPr>
              <a:t>structure for  representing stereotypical  knowledge of some</a:t>
            </a:r>
            <a:r>
              <a:rPr sz="2000" spc="-114">
                <a:cs typeface="Arial"/>
              </a:rPr>
              <a:t> </a:t>
            </a:r>
            <a:r>
              <a:rPr sz="2000">
                <a:cs typeface="Arial"/>
              </a:rPr>
              <a:t>concept</a:t>
            </a:r>
          </a:p>
          <a:p>
            <a:pPr>
              <a:lnSpc>
                <a:spcPct val="100000"/>
              </a:lnSpc>
              <a:spcBef>
                <a:spcPts val="25"/>
              </a:spcBef>
              <a:buFont typeface="Arial"/>
              <a:buChar char="•"/>
            </a:pPr>
            <a:endParaRPr sz="2900">
              <a:cs typeface="Times New Roman"/>
            </a:endParaRPr>
          </a:p>
          <a:p>
            <a:pPr marL="355600" marR="205104" indent="-342900">
              <a:lnSpc>
                <a:spcPct val="100000"/>
              </a:lnSpc>
              <a:buChar char="•"/>
              <a:tabLst>
                <a:tab pos="354965" algn="l"/>
                <a:tab pos="355600" algn="l"/>
              </a:tabLst>
            </a:pPr>
            <a:r>
              <a:rPr sz="2000">
                <a:cs typeface="Arial"/>
              </a:rPr>
              <a:t>A </a:t>
            </a:r>
            <a:r>
              <a:rPr sz="2000" spc="-5">
                <a:cs typeface="Arial"/>
              </a:rPr>
              <a:t>frame </a:t>
            </a:r>
            <a:r>
              <a:rPr sz="2000">
                <a:cs typeface="Arial"/>
              </a:rPr>
              <a:t>is a collection of  attributes and associated  values that describe</a:t>
            </a:r>
            <a:r>
              <a:rPr sz="2000" spc="-125">
                <a:cs typeface="Arial"/>
              </a:rPr>
              <a:t> </a:t>
            </a:r>
            <a:r>
              <a:rPr sz="2000">
                <a:cs typeface="Arial"/>
              </a:rPr>
              <a:t>some  </a:t>
            </a:r>
            <a:r>
              <a:rPr sz="2000" spc="-5">
                <a:cs typeface="Arial"/>
              </a:rPr>
              <a:t>entity </a:t>
            </a:r>
            <a:r>
              <a:rPr sz="2000">
                <a:cs typeface="Arial"/>
              </a:rPr>
              <a:t>in </a:t>
            </a:r>
            <a:r>
              <a:rPr sz="2000" spc="-5">
                <a:cs typeface="Arial"/>
              </a:rPr>
              <a:t>the</a:t>
            </a:r>
            <a:r>
              <a:rPr sz="2000" spc="-35">
                <a:cs typeface="Arial"/>
              </a:rPr>
              <a:t> </a:t>
            </a:r>
            <a:r>
              <a:rPr sz="2000">
                <a:cs typeface="Arial"/>
              </a:rPr>
              <a:t>world.</a:t>
            </a:r>
          </a:p>
          <a:p>
            <a:pPr>
              <a:lnSpc>
                <a:spcPct val="100000"/>
              </a:lnSpc>
              <a:spcBef>
                <a:spcPts val="25"/>
              </a:spcBef>
              <a:buFont typeface="Arial"/>
              <a:buChar char="•"/>
            </a:pPr>
            <a:endParaRPr sz="2900">
              <a:cs typeface="Times New Roman"/>
            </a:endParaRPr>
          </a:p>
          <a:p>
            <a:pPr marL="355600" marR="5080" indent="-342900">
              <a:lnSpc>
                <a:spcPct val="100000"/>
              </a:lnSpc>
              <a:spcBef>
                <a:spcPts val="5"/>
              </a:spcBef>
              <a:buChar char="•"/>
              <a:tabLst>
                <a:tab pos="354965" algn="l"/>
                <a:tab pos="355600" algn="l"/>
              </a:tabLst>
            </a:pPr>
            <a:r>
              <a:rPr sz="2000">
                <a:cs typeface="Arial"/>
              </a:rPr>
              <a:t>Frames are general record  like structures which</a:t>
            </a:r>
            <a:r>
              <a:rPr sz="2000" spc="-100">
                <a:cs typeface="Arial"/>
              </a:rPr>
              <a:t> </a:t>
            </a:r>
            <a:r>
              <a:rPr sz="2000">
                <a:cs typeface="Arial"/>
              </a:rPr>
              <a:t>consist  of a collection of slots and  slot</a:t>
            </a:r>
            <a:r>
              <a:rPr sz="2000" spc="-30">
                <a:cs typeface="Arial"/>
              </a:rPr>
              <a:t> </a:t>
            </a:r>
            <a:r>
              <a:rPr sz="2000">
                <a:cs typeface="Arial"/>
              </a:rPr>
              <a:t>values.</a:t>
            </a:r>
          </a:p>
        </p:txBody>
      </p:sp>
      <p:sp>
        <p:nvSpPr>
          <p:cNvPr id="4" name="object 4"/>
          <p:cNvSpPr/>
          <p:nvPr/>
        </p:nvSpPr>
        <p:spPr>
          <a:xfrm>
            <a:off x="4267200" y="1325994"/>
            <a:ext cx="4668011" cy="3886200"/>
          </a:xfrm>
          <a:prstGeom prst="rect">
            <a:avLst/>
          </a:prstGeom>
          <a:blipFill>
            <a:blip r:embed="rId3" cstate="print"/>
            <a:stretch>
              <a:fillRect/>
            </a:stretch>
          </a:blip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p:nvPr/>
        </p:nvSpPr>
        <p:spPr>
          <a:xfrm>
            <a:off x="304800" y="1645056"/>
            <a:ext cx="5028167" cy="3250146"/>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5613400" y="2133600"/>
            <a:ext cx="3505200" cy="2273058"/>
          </a:xfrm>
          <a:prstGeom prst="rect">
            <a:avLst/>
          </a:prstGeom>
        </p:spPr>
        <p:txBody>
          <a:bodyPr vert="horz" wrap="square" lIns="0" tIns="56515" rIns="0" bIns="0" rtlCol="0">
            <a:spAutoFit/>
          </a:bodyPr>
          <a:lstStyle/>
          <a:p>
            <a:pPr marL="12700">
              <a:lnSpc>
                <a:spcPct val="100000"/>
              </a:lnSpc>
              <a:spcBef>
                <a:spcPts val="445"/>
              </a:spcBef>
              <a:tabLst>
                <a:tab pos="354965" algn="l"/>
                <a:tab pos="355600" algn="l"/>
              </a:tabLst>
            </a:pPr>
            <a:r>
              <a:rPr sz="1500" b="1">
                <a:solidFill>
                  <a:srgbClr val="FF0000"/>
                </a:solidFill>
                <a:cs typeface="Bookman Old Style"/>
              </a:rPr>
              <a:t>Example</a:t>
            </a:r>
            <a:r>
              <a:rPr sz="1500" b="1" spc="-20">
                <a:solidFill>
                  <a:srgbClr val="FF0000"/>
                </a:solidFill>
                <a:cs typeface="Bookman Old Style"/>
              </a:rPr>
              <a:t> </a:t>
            </a:r>
            <a:r>
              <a:rPr sz="1500" b="1">
                <a:solidFill>
                  <a:srgbClr val="FF0000"/>
                </a:solidFill>
                <a:cs typeface="Bookman Old Style"/>
              </a:rPr>
              <a:t>:</a:t>
            </a:r>
            <a:endParaRPr sz="1500">
              <a:cs typeface="Bookman Old Style"/>
            </a:endParaRPr>
          </a:p>
          <a:p>
            <a:pPr marL="355600" indent="-342900">
              <a:lnSpc>
                <a:spcPct val="100000"/>
              </a:lnSpc>
              <a:spcBef>
                <a:spcPts val="350"/>
              </a:spcBef>
              <a:buChar char="•"/>
              <a:tabLst>
                <a:tab pos="354965" algn="l"/>
                <a:tab pos="355600" algn="l"/>
              </a:tabLst>
            </a:pPr>
            <a:r>
              <a:rPr sz="1500" b="0" spc="-5">
                <a:cs typeface="Bookman Old Style"/>
              </a:rPr>
              <a:t>(Jones)</a:t>
            </a:r>
            <a:endParaRPr sz="1500">
              <a:cs typeface="Bookman Old Style"/>
            </a:endParaRPr>
          </a:p>
          <a:p>
            <a:pPr marL="355600" indent="-342900">
              <a:lnSpc>
                <a:spcPct val="100000"/>
              </a:lnSpc>
              <a:spcBef>
                <a:spcPts val="360"/>
              </a:spcBef>
              <a:buChar char="•"/>
              <a:tabLst>
                <a:tab pos="354965" algn="l"/>
                <a:tab pos="355600" algn="l"/>
              </a:tabLst>
            </a:pPr>
            <a:r>
              <a:rPr sz="1500" b="0" spc="-5">
                <a:cs typeface="Bookman Old Style"/>
              </a:rPr>
              <a:t>(Profession</a:t>
            </a:r>
            <a:r>
              <a:rPr sz="1500" b="0" spc="-40">
                <a:cs typeface="Bookman Old Style"/>
              </a:rPr>
              <a:t> </a:t>
            </a:r>
            <a:r>
              <a:rPr sz="1500" b="0" spc="-5">
                <a:cs typeface="Bookman Old Style"/>
              </a:rPr>
              <a:t>(Value</a:t>
            </a:r>
            <a:r>
              <a:rPr lang="en-US" sz="1500">
                <a:cs typeface="Bookman Old Style"/>
              </a:rPr>
              <a:t> </a:t>
            </a:r>
            <a:r>
              <a:rPr sz="1500" b="0" spc="-5">
                <a:cs typeface="Bookman Old Style"/>
              </a:rPr>
              <a:t>Lecturer))</a:t>
            </a:r>
            <a:endParaRPr sz="1500">
              <a:cs typeface="Bookman Old Style"/>
            </a:endParaRPr>
          </a:p>
          <a:p>
            <a:pPr marL="355600" indent="-342900">
              <a:lnSpc>
                <a:spcPct val="100000"/>
              </a:lnSpc>
              <a:spcBef>
                <a:spcPts val="360"/>
              </a:spcBef>
              <a:buChar char="•"/>
              <a:tabLst>
                <a:tab pos="354965" algn="l"/>
                <a:tab pos="355600" algn="l"/>
              </a:tabLst>
            </a:pPr>
            <a:r>
              <a:rPr sz="1500" b="0" spc="-5">
                <a:cs typeface="Bookman Old Style"/>
              </a:rPr>
              <a:t>(Age (Value </a:t>
            </a:r>
            <a:r>
              <a:rPr sz="1500" b="0">
                <a:cs typeface="Bookman Old Style"/>
              </a:rPr>
              <a:t>25</a:t>
            </a:r>
            <a:r>
              <a:rPr sz="1500" b="0" spc="-40">
                <a:cs typeface="Bookman Old Style"/>
              </a:rPr>
              <a:t> </a:t>
            </a:r>
            <a:r>
              <a:rPr sz="1500" b="0" spc="-5">
                <a:cs typeface="Bookman Old Style"/>
              </a:rPr>
              <a:t>))</a:t>
            </a:r>
            <a:endParaRPr sz="1500">
              <a:cs typeface="Bookman Old Style"/>
            </a:endParaRPr>
          </a:p>
          <a:p>
            <a:pPr marL="355600" indent="-342900">
              <a:lnSpc>
                <a:spcPct val="100000"/>
              </a:lnSpc>
              <a:spcBef>
                <a:spcPts val="360"/>
              </a:spcBef>
              <a:buChar char="•"/>
              <a:tabLst>
                <a:tab pos="354965" algn="l"/>
                <a:tab pos="355600" algn="l"/>
              </a:tabLst>
            </a:pPr>
            <a:r>
              <a:rPr sz="1500" b="0" spc="-10">
                <a:cs typeface="Bookman Old Style"/>
              </a:rPr>
              <a:t>(City </a:t>
            </a:r>
            <a:r>
              <a:rPr sz="1500" b="0" spc="-5">
                <a:cs typeface="Bookman Old Style"/>
              </a:rPr>
              <a:t>(Value</a:t>
            </a:r>
            <a:r>
              <a:rPr sz="1500" b="0" spc="-30">
                <a:cs typeface="Bookman Old Style"/>
              </a:rPr>
              <a:t> </a:t>
            </a:r>
            <a:r>
              <a:rPr sz="1500" b="0" spc="-5">
                <a:cs typeface="Bookman Old Style"/>
              </a:rPr>
              <a:t>Yelahanka))</a:t>
            </a:r>
            <a:endParaRPr sz="1500">
              <a:cs typeface="Bookman Old Style"/>
            </a:endParaRPr>
          </a:p>
          <a:p>
            <a:pPr marL="355600" indent="-342900">
              <a:lnSpc>
                <a:spcPct val="100000"/>
              </a:lnSpc>
              <a:spcBef>
                <a:spcPts val="360"/>
              </a:spcBef>
              <a:buChar char="•"/>
              <a:tabLst>
                <a:tab pos="354965" algn="l"/>
                <a:tab pos="355600" algn="l"/>
              </a:tabLst>
            </a:pPr>
            <a:r>
              <a:rPr sz="1500" b="0" spc="-5">
                <a:cs typeface="Bookman Old Style"/>
              </a:rPr>
              <a:t>(State (Value</a:t>
            </a:r>
            <a:r>
              <a:rPr sz="1500" b="0" spc="-55">
                <a:cs typeface="Bookman Old Style"/>
              </a:rPr>
              <a:t> </a:t>
            </a:r>
            <a:r>
              <a:rPr sz="1500" b="0" spc="-5">
                <a:cs typeface="Bookman Old Style"/>
              </a:rPr>
              <a:t>Karnataka))</a:t>
            </a:r>
            <a:endParaRPr sz="1500">
              <a:cs typeface="Bookman Old Style"/>
            </a:endParaRPr>
          </a:p>
          <a:p>
            <a:pPr>
              <a:lnSpc>
                <a:spcPct val="100000"/>
              </a:lnSpc>
              <a:spcBef>
                <a:spcPts val="50"/>
              </a:spcBef>
              <a:buChar char="•"/>
            </a:pPr>
            <a:endParaRPr sz="2150">
              <a:cs typeface="Times New Roman"/>
            </a:endParaRPr>
          </a:p>
          <a:p>
            <a:pPr marL="12700">
              <a:lnSpc>
                <a:spcPct val="100000"/>
              </a:lnSpc>
              <a:tabLst>
                <a:tab pos="354965" algn="l"/>
                <a:tab pos="355600" algn="l"/>
              </a:tabLst>
            </a:pPr>
            <a:r>
              <a:rPr lang="en-US" sz="1500" b="0" spc="-10">
                <a:cs typeface="Bookman Old Style"/>
              </a:rPr>
              <a:t>* </a:t>
            </a:r>
            <a:r>
              <a:rPr sz="1500" b="0" spc="-10">
                <a:cs typeface="Bookman Old Style"/>
              </a:rPr>
              <a:t>Note </a:t>
            </a:r>
            <a:r>
              <a:rPr sz="1500" b="0">
                <a:cs typeface="Bookman Old Style"/>
              </a:rPr>
              <a:t>: </a:t>
            </a:r>
            <a:r>
              <a:rPr sz="1500" b="0" spc="-5">
                <a:cs typeface="Bookman Old Style"/>
              </a:rPr>
              <a:t>value is </a:t>
            </a:r>
            <a:r>
              <a:rPr sz="1500" b="0">
                <a:cs typeface="Bookman Old Style"/>
              </a:rPr>
              <a:t>a</a:t>
            </a:r>
            <a:r>
              <a:rPr sz="1500" b="0" spc="-75">
                <a:cs typeface="Bookman Old Style"/>
              </a:rPr>
              <a:t> </a:t>
            </a:r>
            <a:r>
              <a:rPr sz="1500" b="0" spc="-5">
                <a:cs typeface="Bookman Old Style"/>
              </a:rPr>
              <a:t>Keyword.</a:t>
            </a:r>
            <a:endParaRPr sz="1500">
              <a:cs typeface="Bookman Old Style"/>
            </a:endParaRPr>
          </a:p>
        </p:txBody>
      </p:sp>
      <p:sp>
        <p:nvSpPr>
          <p:cNvPr id="6" name="object 2"/>
          <p:cNvSpPr txBox="1">
            <a:spLocks noGrp="1"/>
          </p:cNvSpPr>
          <p:nvPr>
            <p:ph type="title"/>
          </p:nvPr>
        </p:nvSpPr>
        <p:spPr>
          <a:xfrm>
            <a:off x="1066800" y="194564"/>
            <a:ext cx="7239000" cy="689932"/>
          </a:xfrm>
          <a:prstGeom prst="rect">
            <a:avLst/>
          </a:prstGeom>
        </p:spPr>
        <p:txBody>
          <a:bodyPr vert="horz" wrap="square" lIns="0" tIns="12700" rIns="0" bIns="0" rtlCol="0">
            <a:spAutoFit/>
          </a:bodyPr>
          <a:lstStyle/>
          <a:p>
            <a:pPr marL="12700" algn="ctr">
              <a:lnSpc>
                <a:spcPct val="100000"/>
              </a:lnSpc>
              <a:spcBef>
                <a:spcPts val="100"/>
              </a:spcBef>
            </a:pPr>
            <a:r>
              <a:rPr b="1" spc="-10">
                <a:latin typeface="+mn-lt"/>
                <a:cs typeface="Bookman Old Style"/>
              </a:rPr>
              <a:t>F</a:t>
            </a:r>
            <a:r>
              <a:rPr lang="en-US" b="1" spc="-10">
                <a:latin typeface="+mn-lt"/>
                <a:cs typeface="Bookman Old Style"/>
              </a:rPr>
              <a:t>rame Structures</a:t>
            </a:r>
            <a:endParaRPr>
              <a:latin typeface="+mn-lt"/>
              <a:cs typeface="Bookman Old Style"/>
            </a:endParaRPr>
          </a:p>
        </p:txBody>
      </p:sp>
      <p:sp>
        <p:nvSpPr>
          <p:cNvPr id="7" name="Date Placeholder 6"/>
          <p:cNvSpPr>
            <a:spLocks noGrp="1"/>
          </p:cNvSpPr>
          <p:nvPr>
            <p:ph type="dt" sz="half" idx="10"/>
          </p:nvPr>
        </p:nvSpPr>
        <p:spPr/>
        <p:txBody>
          <a:bodyPr/>
          <a:lstStyle/>
          <a:p>
            <a:fld id="{DEC779E3-569D-4F4D-AC22-AA653FF4406F}" type="datetime1">
              <a:rPr lang="en-US" smtClean="0"/>
              <a:t>9/16/2021</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IN" smtClean="0"/>
              <a:t>98</a:t>
            </a:fld>
            <a:endParaRPr lang="en-IN"/>
          </a:p>
        </p:txBody>
      </p:sp>
    </p:spTree>
  </p:cSld>
  <p:clrMapOvr>
    <a:overrideClrMapping bg1="lt1" tx1="dk1" bg2="lt2" tx2="dk2" accent1="accent1" accent2="accent2" accent3="accent3" accent4="accent4" accent5="accent5" accent6="accent6" hlink="hlink" folHlink="folHlink"/>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628650" y="136525"/>
            <a:ext cx="8191809" cy="5904752"/>
          </a:xfrm>
          <a:prstGeom prst="rect">
            <a:avLst/>
          </a:prstGeom>
          <a:blipFill>
            <a:blip r:embed="rId3" cstate="print"/>
            <a:stretch>
              <a:fillRect/>
            </a:stretch>
          </a:blipFill>
        </p:spPr>
        <p:txBody>
          <a:bodyPr wrap="square" lIns="0" tIns="0" rIns="0" bIns="0" rtlCol="0"/>
          <a:lstStyle/>
          <a:p>
            <a:endParaRPr/>
          </a:p>
        </p:txBody>
      </p:sp>
      <p:sp>
        <p:nvSpPr>
          <p:cNvPr id="3" name="Date Placeholder 2"/>
          <p:cNvSpPr>
            <a:spLocks noGrp="1"/>
          </p:cNvSpPr>
          <p:nvPr>
            <p:ph type="dt" sz="half" idx="10"/>
          </p:nvPr>
        </p:nvSpPr>
        <p:spPr/>
        <p:txBody>
          <a:bodyPr/>
          <a:lstStyle/>
          <a:p>
            <a:fld id="{FEF168C9-634E-4D39-9971-6F44049C611C}" type="datetime1">
              <a:rPr lang="en-US" smtClean="0"/>
              <a:t>9/16/2021</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IN" smtClean="0"/>
              <a:t>99</a:t>
            </a:fld>
            <a:endParaRPr lang="en-IN"/>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0.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4.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5.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6.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7.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8.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9.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0.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7.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8.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9.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0.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4.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5.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6.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7.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8.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9.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0.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4.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5.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6.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7.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8.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9.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0.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4.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5.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6.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7.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8.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9.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0.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4.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5.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6.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7.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8.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9.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0.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4.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5.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6.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7.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8.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9.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0.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4.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5.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6.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7.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8.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9.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0.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4.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5.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6.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7.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8.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9.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200D99626505468815249BBCE5CBE2" ma:contentTypeVersion="10" ma:contentTypeDescription="Create a new document." ma:contentTypeScope="" ma:versionID="530fa68265af1afd78c5f75de43d89ec">
  <xsd:schema xmlns:xsd="http://www.w3.org/2001/XMLSchema" xmlns:xs="http://www.w3.org/2001/XMLSchema" xmlns:p="http://schemas.microsoft.com/office/2006/metadata/properties" xmlns:ns2="b9ddce48-4927-49d3-9c8d-0a4b2e223357" xmlns:ns3="97366e1e-3f04-441e-b6c8-11d4a868ca9a" targetNamespace="http://schemas.microsoft.com/office/2006/metadata/properties" ma:root="true" ma:fieldsID="093de6fd644dc5749ef4e25b998f45ad" ns2:_="" ns3:_="">
    <xsd:import namespace="b9ddce48-4927-49d3-9c8d-0a4b2e223357"/>
    <xsd:import namespace="97366e1e-3f04-441e-b6c8-11d4a868ca9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ddce48-4927-49d3-9c8d-0a4b2e2233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366e1e-3f04-441e-b6c8-11d4a868ca9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3A205B-2B74-4033-9B5D-C89AC8071219}">
  <ds:schemaRefs>
    <ds:schemaRef ds:uri="97366e1e-3f04-441e-b6c8-11d4a868ca9a"/>
    <ds:schemaRef ds:uri="b9ddce48-4927-49d3-9c8d-0a4b2e22335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5DBF2FF-5643-4945-B170-B2CA28FEEBD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6B2E963-0383-4467-80EB-5013AF3CB07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113</Slides>
  <Notes>4</Notes>
  <HiddenSlides>0</HiddenSlides>
  <ScaleCrop>false</ScaleCrop>
  <HeadingPairs>
    <vt:vector size="4" baseType="variant">
      <vt:variant>
        <vt:lpstr>Theme</vt:lpstr>
      </vt:variant>
      <vt:variant>
        <vt:i4>1</vt:i4>
      </vt:variant>
      <vt:variant>
        <vt:lpstr>Slide Titles</vt:lpstr>
      </vt:variant>
      <vt:variant>
        <vt:i4>113</vt:i4>
      </vt:variant>
    </vt:vector>
  </HeadingPairs>
  <TitlesOfParts>
    <vt:vector size="114" baseType="lpstr">
      <vt:lpstr>1_Office Theme</vt:lpstr>
      <vt:lpstr>Module 1: Introduction to Artificial Intelligence and Knowledge based Systems</vt:lpstr>
      <vt:lpstr>Contents</vt:lpstr>
      <vt:lpstr>PowerPoint Presentation</vt:lpstr>
      <vt:lpstr>Introduction to Artificial  Intelligence</vt:lpstr>
      <vt:lpstr>What is AI?</vt:lpstr>
      <vt:lpstr>PowerPoint Presentation</vt:lpstr>
      <vt:lpstr>Acting humanly: Turing Test</vt:lpstr>
      <vt:lpstr>Acting humanly: Turing Test</vt:lpstr>
      <vt:lpstr>Thinking humanly:  Cognitive Modeling</vt:lpstr>
      <vt:lpstr>Thinking humanly:  Cognitive Modeling</vt:lpstr>
      <vt:lpstr>Thinking Rationally: “Laws of  Thought"</vt:lpstr>
      <vt:lpstr>Acting Rationally: Rational Agent</vt:lpstr>
      <vt:lpstr>Behave Rationally……….</vt:lpstr>
      <vt:lpstr>Definition of AI</vt:lpstr>
      <vt:lpstr>History of AI</vt:lpstr>
      <vt:lpstr>AI Winter</vt:lpstr>
      <vt:lpstr>History of AI</vt:lpstr>
      <vt:lpstr>History of AI</vt:lpstr>
      <vt:lpstr>Foundations of Artificial  Intelligence</vt:lpstr>
      <vt:lpstr>Foundations of Artificial  Intelligence</vt:lpstr>
      <vt:lpstr>Foundations of Artificial  Intelligence</vt:lpstr>
      <vt:lpstr>Foundations of Artificial  Intelligence</vt:lpstr>
      <vt:lpstr>Foundations of Artificial  Intelligence</vt:lpstr>
      <vt:lpstr>Applications of AI </vt:lpstr>
      <vt:lpstr>Future Perspective</vt:lpstr>
      <vt:lpstr>Major Concerns</vt:lpstr>
      <vt:lpstr>Singularity</vt:lpstr>
      <vt:lpstr>PowerPoint Presentation</vt:lpstr>
      <vt:lpstr>Agents in Artificial Intelligence </vt:lpstr>
      <vt:lpstr>The Structure of Intelligent Agents </vt:lpstr>
      <vt:lpstr>The Structure of Intelligent Agents</vt:lpstr>
      <vt:lpstr>Agent Terminology </vt:lpstr>
      <vt:lpstr>Rationality </vt:lpstr>
      <vt:lpstr>Examples of Agent:-</vt:lpstr>
      <vt:lpstr>Types of Agents </vt:lpstr>
      <vt:lpstr>Simplex Agent</vt:lpstr>
      <vt:lpstr>Simplex Agent</vt:lpstr>
      <vt:lpstr>Model-based reflex agent </vt:lpstr>
      <vt:lpstr>Model-based reflex agent</vt:lpstr>
      <vt:lpstr>Goal-based agents </vt:lpstr>
      <vt:lpstr>Goal-based agents </vt:lpstr>
      <vt:lpstr>Utility-based agents </vt:lpstr>
      <vt:lpstr>Utility-based agents </vt:lpstr>
      <vt:lpstr>Learning Agents </vt:lpstr>
      <vt:lpstr>Learning Agents</vt:lpstr>
      <vt:lpstr>PowerPoint Presentation</vt:lpstr>
      <vt:lpstr>Knowledge</vt:lpstr>
      <vt:lpstr>What is Knowledge ?</vt:lpstr>
      <vt:lpstr>What is Knowledge?</vt:lpstr>
      <vt:lpstr>Importance of Knowledge</vt:lpstr>
      <vt:lpstr>Importance of Knowledge</vt:lpstr>
      <vt:lpstr>Importance of Knowledge</vt:lpstr>
      <vt:lpstr>Important points on Knowledge Knowledge may be declarative or procedural</vt:lpstr>
      <vt:lpstr>Important points on Knowledge Knowledge should not be confused with data</vt:lpstr>
      <vt:lpstr>PowerPoint Presentation</vt:lpstr>
      <vt:lpstr>PowerPoint Presentation</vt:lpstr>
      <vt:lpstr>Types Of Knowledge</vt:lpstr>
      <vt:lpstr>Types Of Knowledge</vt:lpstr>
      <vt:lpstr>PowerPoint Presentation</vt:lpstr>
      <vt:lpstr>Knowledge Based Systems  (KBS)</vt:lpstr>
      <vt:lpstr>KBS Examples</vt:lpstr>
      <vt:lpstr>KBS Architecture</vt:lpstr>
      <vt:lpstr>KBS Architecture</vt:lpstr>
      <vt:lpstr>KBS Architecture</vt:lpstr>
      <vt:lpstr>Knowledge base System Storing knowledge inside the program</vt:lpstr>
      <vt:lpstr>KBS Architecture</vt:lpstr>
      <vt:lpstr>Example 1 for AI system: Gender Identification Problem</vt:lpstr>
      <vt:lpstr>Architecture of AI  Components of Knowledge base System</vt:lpstr>
      <vt:lpstr>List of Common Algorithms:</vt:lpstr>
      <vt:lpstr>Example 2 for AI system:  Movie Rating</vt:lpstr>
      <vt:lpstr>Architecture of AI  Components of Knowledge base System</vt:lpstr>
      <vt:lpstr>Architecture of AI  Components of Knowledge base System</vt:lpstr>
      <vt:lpstr>Knowledge Organization</vt:lpstr>
      <vt:lpstr>Knowledge Organization</vt:lpstr>
      <vt:lpstr>Knowledge Organization</vt:lpstr>
      <vt:lpstr>Dataset</vt:lpstr>
      <vt:lpstr>Dataset</vt:lpstr>
      <vt:lpstr>Knowledge Manipulation</vt:lpstr>
      <vt:lpstr>Knowledge Representation (KR)</vt:lpstr>
      <vt:lpstr>Why do we need Knowledge  Representation?</vt:lpstr>
      <vt:lpstr>PowerPoint Presentation</vt:lpstr>
      <vt:lpstr>Common Techniques of KR</vt:lpstr>
      <vt:lpstr>O-A-V</vt:lpstr>
      <vt:lpstr>Rules</vt:lpstr>
      <vt:lpstr>Structure of Rule</vt:lpstr>
      <vt:lpstr>Working Memory</vt:lpstr>
      <vt:lpstr>Inference Engine</vt:lpstr>
      <vt:lpstr>Semantic Networks</vt:lpstr>
      <vt:lpstr>Associative Networks</vt:lpstr>
      <vt:lpstr>Associative Networks</vt:lpstr>
      <vt:lpstr>Semantic Networks</vt:lpstr>
      <vt:lpstr>Basics of Associative Networks</vt:lpstr>
      <vt:lpstr>PowerPoint Presentation</vt:lpstr>
      <vt:lpstr>Draw a Semantic Network</vt:lpstr>
      <vt:lpstr>PowerPoint Presentation</vt:lpstr>
      <vt:lpstr>FRAME STRUCTURES</vt:lpstr>
      <vt:lpstr>Frame</vt:lpstr>
      <vt:lpstr>Frame Structures</vt:lpstr>
      <vt:lpstr>PowerPoint Presentation</vt:lpstr>
      <vt:lpstr>PowerPoint Presentation</vt:lpstr>
      <vt:lpstr>PowerPoint Presentation</vt:lpstr>
      <vt:lpstr>Conceptual Graphs</vt:lpstr>
      <vt:lpstr>Conceptual Graphs</vt:lpstr>
      <vt:lpstr>Conceptual Graphs</vt:lpstr>
      <vt:lpstr>Conceptual Graphs</vt:lpstr>
      <vt:lpstr>Example: Her name was McGill and she called  herself Lil, but everyone knew her as  Nancy</vt:lpstr>
      <vt:lpstr>Conceptual Graphs</vt:lpstr>
      <vt:lpstr>Example: Mary gave John the book</vt:lpstr>
      <vt:lpstr>Example: John is going to Boston  by bus</vt:lpstr>
      <vt:lpstr>Example: John agent eat object soup instrument hand part</vt:lpstr>
      <vt:lpstr>Summary</vt:lpstr>
      <vt:lpstr>Logic</vt:lpstr>
      <vt:lpstr>Acknowledgement &amp; Disclaimer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Min-Yen Kan</dc:creator>
  <cp:revision>3</cp:revision>
  <dcterms:created xsi:type="dcterms:W3CDTF">2019-09-05T01:52:39Z</dcterms:created>
  <dcterms:modified xsi:type="dcterms:W3CDTF">2021-09-17T04:12:31Z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2019-09-01T00:00:00Z</vt:filetime>
  </property>
  <property fmtid="{D5CDD505-2E9C-101B-9397-08002B2CF9AE}" pid="3" name="Creator">
    <vt:lpwstr>Microsoft® PowerPoint® 2013</vt:lpwstr>
  </property>
  <property fmtid="{D5CDD505-2E9C-101B-9397-08002B2CF9AE}" pid="4" name="LastSaved">
    <vt:filetime>2019-09-05T00:00:00Z</vt:filetime>
  </property>
  <property fmtid="{D5CDD505-2E9C-101B-9397-08002B2CF9AE}" pid="5" name="ContentTypeId">
    <vt:lpwstr>0x010100E7200D99626505468815249BBCE5CBE2</vt:lpwstr>
  </property>
</Properties>
</file>