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681" r:id="rId2"/>
    <p:sldId id="661" r:id="rId3"/>
    <p:sldId id="660" r:id="rId4"/>
    <p:sldId id="659" r:id="rId5"/>
    <p:sldId id="658" r:id="rId6"/>
    <p:sldId id="669" r:id="rId7"/>
    <p:sldId id="668" r:id="rId8"/>
    <p:sldId id="667" r:id="rId9"/>
    <p:sldId id="657" r:id="rId10"/>
    <p:sldId id="670" r:id="rId11"/>
    <p:sldId id="671" r:id="rId12"/>
    <p:sldId id="672" r:id="rId13"/>
    <p:sldId id="666" r:id="rId14"/>
    <p:sldId id="675" r:id="rId15"/>
    <p:sldId id="673" r:id="rId16"/>
    <p:sldId id="6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F109716-AD5B-4D5E-91CF-2E36EE60AE17}" type="datetime1">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108813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04958A-3A35-4943-B288-3108CE2A3A98}" type="datetime1">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162051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CBAE8A8-F87A-4A94-AA84-DBF7B0EEBBC9}" type="datetime1">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127022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B2F747-5BCB-40C1-BA46-B21E2E57FE27}" type="datetime1">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1469626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3A67C5-C0E0-493C-9457-D9B2F30D7C7F}" type="datetime1">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302735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261753B-8670-4AF1-92B9-BBDADF32E268}" type="datetime1">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170095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6E68B70-FC60-409D-BF07-6C8DFBD96932}" type="datetime1">
              <a:rPr lang="en-IN" smtClean="0"/>
              <a:t>27-12-2021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3012149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1C722AB-1157-4AA0-AD4F-767C06CE649D}" type="datetime1">
              <a:rPr lang="en-IN" smtClean="0"/>
              <a:t>27-12-2021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257065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97429-B981-48A8-A24C-749241F69C9A}" type="datetime1">
              <a:rPr lang="en-IN" smtClean="0"/>
              <a:t>27-12-2021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1366569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2B530C-9104-4DEB-A40E-47EDF58000EE}" type="datetime1">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3750055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0C1A42-DFEC-43BE-A088-BE718D444477}" type="datetime1">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329038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6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9D6DA-40F2-47FC-B34C-0895D2244B8F}" type="datetime1">
              <a:rPr lang="en-IN" smtClean="0"/>
              <a:t>27-12-2021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1AC54-31CB-420A-A8F1-E6AEF193BA21}" type="slidenum">
              <a:rPr lang="en-IN" smtClean="0"/>
              <a:t>‹#›</a:t>
            </a:fld>
            <a:endParaRPr lang="en-IN"/>
          </a:p>
        </p:txBody>
      </p:sp>
    </p:spTree>
    <p:extLst>
      <p:ext uri="{BB962C8B-B14F-4D97-AF65-F5344CB8AC3E}">
        <p14:creationId xmlns:p14="http://schemas.microsoft.com/office/powerpoint/2010/main" val="4173596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analyticsindiamag.com/step-by-step-guide-to-implement-multi-class-classification-with-bert-tensorflow/" TargetMode="External"/><Relationship Id="rId2" Type="http://schemas.openxmlformats.org/officeDocument/2006/relationships/hyperlink" Target="https://analyticsindiamag.com/correcting-class-imbalanced-data-for-binary-classification-problems-demonstrations-using-animated-videos/" TargetMode="External"/><Relationship Id="rId1" Type="http://schemas.openxmlformats.org/officeDocument/2006/relationships/slideLayout" Target="../slideLayouts/slideLayout2.xml"/><Relationship Id="rId4" Type="http://schemas.openxmlformats.org/officeDocument/2006/relationships/hyperlink" Target="https://analyticsindiamag.com/multi-label-image-classification-with-tensorflow-kera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nalyticsvidhya.com/wp-content/uploads/2015/08/Regression_Type.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D773-118C-4E21-8F9F-31DBD7C3057B}"/>
              </a:ext>
            </a:extLst>
          </p:cNvPr>
          <p:cNvSpPr>
            <a:spLocks noGrp="1"/>
          </p:cNvSpPr>
          <p:nvPr>
            <p:ph type="title"/>
          </p:nvPr>
        </p:nvSpPr>
        <p:spPr/>
        <p:txBody>
          <a:bodyPr/>
          <a:lstStyle/>
          <a:p>
            <a:pPr algn="ctr"/>
            <a:r>
              <a:rPr lang="en-US" b="1" dirty="0"/>
              <a:t>Module: 4:</a:t>
            </a:r>
            <a:endParaRPr lang="en-IN" dirty="0"/>
          </a:p>
        </p:txBody>
      </p:sp>
      <p:sp>
        <p:nvSpPr>
          <p:cNvPr id="3" name="Content Placeholder 2">
            <a:extLst>
              <a:ext uri="{FF2B5EF4-FFF2-40B4-BE49-F238E27FC236}">
                <a16:creationId xmlns:a16="http://schemas.microsoft.com/office/drawing/2014/main" id="{F9FB1CCF-4509-4F1A-B77B-42D1FE7B2B2B}"/>
              </a:ext>
            </a:extLst>
          </p:cNvPr>
          <p:cNvSpPr>
            <a:spLocks noGrp="1"/>
          </p:cNvSpPr>
          <p:nvPr>
            <p:ph idx="1"/>
          </p:nvPr>
        </p:nvSpPr>
        <p:spPr>
          <a:xfrm>
            <a:off x="838200" y="2207365"/>
            <a:ext cx="10515600" cy="1603375"/>
          </a:xfrm>
        </p:spPr>
        <p:txBody>
          <a:bodyPr/>
          <a:lstStyle/>
          <a:p>
            <a:pPr marL="0" indent="0" algn="ctr">
              <a:buNone/>
            </a:pPr>
            <a:r>
              <a:rPr lang="en-US" b="1" dirty="0"/>
              <a:t>Lecture 2: Supervised &amp; Unsupervised Learning</a:t>
            </a:r>
            <a:endParaRPr lang="en-IN" dirty="0"/>
          </a:p>
        </p:txBody>
      </p:sp>
      <p:sp>
        <p:nvSpPr>
          <p:cNvPr id="4" name="Slide Number Placeholder 3">
            <a:extLst>
              <a:ext uri="{FF2B5EF4-FFF2-40B4-BE49-F238E27FC236}">
                <a16:creationId xmlns:a16="http://schemas.microsoft.com/office/drawing/2014/main" id="{A9EA37E0-971C-42DF-ADC7-743578048C5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03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7DD19-E4A5-483D-8F6F-1DC5091A5B65}"/>
              </a:ext>
            </a:extLst>
          </p:cNvPr>
          <p:cNvSpPr>
            <a:spLocks noGrp="1"/>
          </p:cNvSpPr>
          <p:nvPr>
            <p:ph idx="1"/>
          </p:nvPr>
        </p:nvSpPr>
        <p:spPr>
          <a:xfrm>
            <a:off x="705035" y="1008879"/>
            <a:ext cx="10515600" cy="4351338"/>
          </a:xfrm>
        </p:spPr>
        <p:txBody>
          <a:bodyPr>
            <a:normAutofit fontScale="92500" lnSpcReduction="10000"/>
          </a:bodyPr>
          <a:lstStyle/>
          <a:p>
            <a:pPr marL="0" indent="0">
              <a:buNone/>
            </a:pPr>
            <a:r>
              <a:rPr lang="en-US" sz="3500" b="1" dirty="0"/>
              <a:t>Types of Classifications</a:t>
            </a:r>
          </a:p>
          <a:p>
            <a:pPr marL="0" indent="0">
              <a:buNone/>
            </a:pPr>
            <a:endParaRPr lang="en-US" b="1" dirty="0"/>
          </a:p>
          <a:p>
            <a:r>
              <a:rPr lang="en-US" b="1" u="sng" dirty="0">
                <a:hlinkClick r:id="rId2"/>
              </a:rPr>
              <a:t>Binary Classification</a:t>
            </a:r>
            <a:r>
              <a:rPr lang="en-US" b="1" dirty="0"/>
              <a:t>:</a:t>
            </a:r>
            <a:r>
              <a:rPr lang="en-US" dirty="0"/>
              <a:t> Classification task with two possible outcomes. </a:t>
            </a:r>
          </a:p>
          <a:p>
            <a:pPr marL="0" indent="0">
              <a:buNone/>
            </a:pPr>
            <a:r>
              <a:rPr lang="en-US" dirty="0"/>
              <a:t>	</a:t>
            </a:r>
            <a:r>
              <a:rPr lang="en-US" dirty="0" err="1"/>
              <a:t>Eg</a:t>
            </a:r>
            <a:r>
              <a:rPr lang="en-US" dirty="0"/>
              <a:t>: Gender classification (Male / Female)</a:t>
            </a:r>
          </a:p>
          <a:p>
            <a:r>
              <a:rPr lang="en-US" b="1" u="sng" dirty="0">
                <a:hlinkClick r:id="rId3"/>
              </a:rPr>
              <a:t>Multi-class classification</a:t>
            </a:r>
            <a:r>
              <a:rPr lang="en-US" b="1" dirty="0"/>
              <a:t>:</a:t>
            </a:r>
            <a:r>
              <a:rPr lang="en-US" dirty="0"/>
              <a:t> Classification with more than two classes. In multi class classification each sample is assigned to one and only one target label. </a:t>
            </a:r>
            <a:r>
              <a:rPr lang="en-US" dirty="0" err="1"/>
              <a:t>Eg</a:t>
            </a:r>
            <a:r>
              <a:rPr lang="en-US" dirty="0"/>
              <a:t>: An animal can be cat or dog but not both at the same time</a:t>
            </a:r>
          </a:p>
          <a:p>
            <a:r>
              <a:rPr lang="en-US" b="1" u="sng" dirty="0">
                <a:hlinkClick r:id="rId4"/>
              </a:rPr>
              <a:t>Multi-label classification</a:t>
            </a:r>
            <a:r>
              <a:rPr lang="en-US" b="1" dirty="0"/>
              <a:t>: </a:t>
            </a:r>
            <a:r>
              <a:rPr lang="en-US" dirty="0"/>
              <a:t>Classification task where each sample is mapped to a set of target labels (more than one class). </a:t>
            </a:r>
            <a:r>
              <a:rPr lang="en-US" dirty="0" err="1"/>
              <a:t>Eg</a:t>
            </a:r>
            <a:r>
              <a:rPr lang="en-US" dirty="0"/>
              <a:t>: A news article can be about sports, a person, and location at the same time.</a:t>
            </a:r>
          </a:p>
          <a:p>
            <a:endParaRPr lang="en-IN" dirty="0"/>
          </a:p>
        </p:txBody>
      </p:sp>
      <p:sp>
        <p:nvSpPr>
          <p:cNvPr id="4" name="Title 1">
            <a:extLst>
              <a:ext uri="{FF2B5EF4-FFF2-40B4-BE49-F238E27FC236}">
                <a16:creationId xmlns:a16="http://schemas.microsoft.com/office/drawing/2014/main" id="{5C71A22C-CABC-408F-8B40-89B72121F835}"/>
              </a:ext>
            </a:extLst>
          </p:cNvPr>
          <p:cNvSpPr>
            <a:spLocks noGrp="1"/>
          </p:cNvSpPr>
          <p:nvPr>
            <p:ph type="title"/>
          </p:nvPr>
        </p:nvSpPr>
        <p:spPr>
          <a:xfrm>
            <a:off x="776056" y="187573"/>
            <a:ext cx="10515600" cy="638052"/>
          </a:xfrm>
        </p:spPr>
        <p:txBody>
          <a:bodyPr>
            <a:normAutofit fontScale="90000"/>
          </a:bodyPr>
          <a:lstStyle/>
          <a:p>
            <a:pPr algn="ctr"/>
            <a:r>
              <a:rPr lang="en-IN" b="1" dirty="0"/>
              <a:t>Supervised learning</a:t>
            </a:r>
          </a:p>
        </p:txBody>
      </p:sp>
      <p:sp>
        <p:nvSpPr>
          <p:cNvPr id="2" name="Slide Number Placeholder 1">
            <a:extLst>
              <a:ext uri="{FF2B5EF4-FFF2-40B4-BE49-F238E27FC236}">
                <a16:creationId xmlns:a16="http://schemas.microsoft.com/office/drawing/2014/main" id="{68F93443-8F60-4946-A0F3-90095D6384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807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7DD19-E4A5-483D-8F6F-1DC5091A5B65}"/>
              </a:ext>
            </a:extLst>
          </p:cNvPr>
          <p:cNvSpPr>
            <a:spLocks noGrp="1"/>
          </p:cNvSpPr>
          <p:nvPr>
            <p:ph idx="1"/>
          </p:nvPr>
        </p:nvSpPr>
        <p:spPr>
          <a:xfrm>
            <a:off x="705035" y="541539"/>
            <a:ext cx="10515600" cy="4351338"/>
          </a:xfrm>
        </p:spPr>
        <p:txBody>
          <a:bodyPr>
            <a:normAutofit/>
          </a:bodyPr>
          <a:lstStyle/>
          <a:p>
            <a:pPr marL="0" indent="0">
              <a:buNone/>
            </a:pPr>
            <a:r>
              <a:rPr lang="en-IN" dirty="0"/>
              <a:t>K-Nearest </a:t>
            </a:r>
            <a:r>
              <a:rPr lang="en-IN" dirty="0" err="1"/>
              <a:t>Neighbor</a:t>
            </a:r>
            <a:r>
              <a:rPr lang="en-IN" dirty="0"/>
              <a:t> Algorithm</a:t>
            </a:r>
          </a:p>
          <a:p>
            <a:pPr marL="0" indent="0">
              <a:buNone/>
            </a:pPr>
            <a:r>
              <a:rPr lang="en-US" sz="2000" dirty="0"/>
              <a:t>KNN works on the very same principle. It classifies the new data points depending upon the class of the majority of data points amongst the K neighbor, where K is the number of neighbors to be considered. </a:t>
            </a:r>
          </a:p>
          <a:p>
            <a:pPr marL="0" indent="0">
              <a:buNone/>
            </a:pPr>
            <a:r>
              <a:rPr lang="en-US" sz="2000" dirty="0"/>
              <a:t>KNN captures the idea of similarity (sometimes called distance,</a:t>
            </a:r>
            <a:br>
              <a:rPr lang="en-US" sz="2000" dirty="0"/>
            </a:br>
            <a:r>
              <a:rPr lang="en-US" sz="2000" dirty="0"/>
              <a:t>proximity, or closeness) with some basic mathematical distance formulas like </a:t>
            </a:r>
            <a:r>
              <a:rPr lang="en-US" sz="2000" dirty="0" err="1"/>
              <a:t>euclidean</a:t>
            </a:r>
            <a:r>
              <a:rPr lang="en-US" sz="2000" dirty="0"/>
              <a:t> distance, Manhattan distance, etc.</a:t>
            </a:r>
          </a:p>
          <a:p>
            <a:pPr marL="0" indent="0">
              <a:buNone/>
            </a:pPr>
            <a:endParaRPr lang="en-IN" dirty="0"/>
          </a:p>
        </p:txBody>
      </p:sp>
      <p:sp>
        <p:nvSpPr>
          <p:cNvPr id="4" name="Title 1">
            <a:extLst>
              <a:ext uri="{FF2B5EF4-FFF2-40B4-BE49-F238E27FC236}">
                <a16:creationId xmlns:a16="http://schemas.microsoft.com/office/drawing/2014/main" id="{5C71A22C-CABC-408F-8B40-89B72121F835}"/>
              </a:ext>
            </a:extLst>
          </p:cNvPr>
          <p:cNvSpPr>
            <a:spLocks noGrp="1"/>
          </p:cNvSpPr>
          <p:nvPr>
            <p:ph type="title"/>
          </p:nvPr>
        </p:nvSpPr>
        <p:spPr>
          <a:xfrm>
            <a:off x="776056" y="0"/>
            <a:ext cx="10515600" cy="638052"/>
          </a:xfrm>
        </p:spPr>
        <p:txBody>
          <a:bodyPr>
            <a:normAutofit fontScale="90000"/>
          </a:bodyPr>
          <a:lstStyle/>
          <a:p>
            <a:pPr algn="ctr"/>
            <a:r>
              <a:rPr lang="en-IN" b="1" dirty="0"/>
              <a:t>Supervised learning</a:t>
            </a:r>
          </a:p>
        </p:txBody>
      </p:sp>
      <p:pic>
        <p:nvPicPr>
          <p:cNvPr id="1032" name="Picture 8" descr="K-Nearest Neighbor(KNN) Algorithm for Machine Learning - Javatpoint Classification Algorithms ">
            <a:extLst>
              <a:ext uri="{FF2B5EF4-FFF2-40B4-BE49-F238E27FC236}">
                <a16:creationId xmlns:a16="http://schemas.microsoft.com/office/drawing/2014/main" id="{FD456A58-7C60-416F-8830-422709374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1965" y="3084958"/>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7FB7237-5E68-4730-B1B5-7EC721C3F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111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fade">
                                      <p:cBhvr>
                                        <p:cTn id="22"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597FC-74A1-45F0-9BA9-1A65A6434DE0}"/>
              </a:ext>
            </a:extLst>
          </p:cNvPr>
          <p:cNvSpPr>
            <a:spLocks noGrp="1"/>
          </p:cNvSpPr>
          <p:nvPr>
            <p:ph idx="1"/>
          </p:nvPr>
        </p:nvSpPr>
        <p:spPr>
          <a:xfrm>
            <a:off x="687280" y="449586"/>
            <a:ext cx="10515600" cy="4351338"/>
          </a:xfrm>
        </p:spPr>
        <p:txBody>
          <a:bodyPr>
            <a:normAutofit fontScale="77500" lnSpcReduction="20000"/>
          </a:bodyPr>
          <a:lstStyle/>
          <a:p>
            <a:pPr marL="0" indent="0">
              <a:buNone/>
            </a:pPr>
            <a:r>
              <a:rPr lang="en-US" b="1" u="sng" dirty="0"/>
              <a:t>Choosing the right value for K</a:t>
            </a:r>
          </a:p>
          <a:p>
            <a:pPr marL="0" indent="0">
              <a:buNone/>
            </a:pPr>
            <a:endParaRPr lang="en-US" dirty="0"/>
          </a:p>
          <a:p>
            <a:pPr marL="0" indent="0">
              <a:buNone/>
            </a:pPr>
            <a:r>
              <a:rPr lang="en-US" dirty="0"/>
              <a:t>To select the K that’s right for the data you want to train, run the KNN algorithm several times with different values of K and choose that value of K which reduces the number of errors on unseen data.</a:t>
            </a:r>
          </a:p>
          <a:p>
            <a:pPr marL="0" indent="0">
              <a:buNone/>
            </a:pPr>
            <a:r>
              <a:rPr lang="en-US" b="1" dirty="0"/>
              <a:t>Pros:</a:t>
            </a:r>
          </a:p>
          <a:p>
            <a:pPr marL="0" indent="0">
              <a:buNone/>
            </a:pPr>
            <a:r>
              <a:rPr lang="en-US" dirty="0"/>
              <a:t>KNN is simple and easiest to implement.</a:t>
            </a:r>
          </a:p>
          <a:p>
            <a:pPr marL="0" indent="0">
              <a:buNone/>
            </a:pPr>
            <a:r>
              <a:rPr lang="en-US" dirty="0"/>
              <a:t>There’s no need to build a model, tuning several parameters, or make additional assumptions like some of the other classification algorithms.</a:t>
            </a:r>
          </a:p>
          <a:p>
            <a:pPr marL="0" indent="0">
              <a:buNone/>
            </a:pPr>
            <a:r>
              <a:rPr lang="en-US" dirty="0"/>
              <a:t>It can be used for classification, regression, and search. So, it is flexible.</a:t>
            </a:r>
          </a:p>
          <a:p>
            <a:pPr marL="0" indent="0">
              <a:buNone/>
            </a:pPr>
            <a:r>
              <a:rPr lang="en-US" b="1" dirty="0"/>
              <a:t>Cons:</a:t>
            </a:r>
          </a:p>
          <a:p>
            <a:pPr marL="0" indent="0">
              <a:buNone/>
            </a:pPr>
            <a:r>
              <a:rPr lang="en-US" dirty="0"/>
              <a:t>The algorithm gets significantly slower as the number of examples and/or predictors/independent variables increase.</a:t>
            </a:r>
          </a:p>
          <a:p>
            <a:endParaRPr lang="en-IN" dirty="0"/>
          </a:p>
        </p:txBody>
      </p:sp>
      <p:sp>
        <p:nvSpPr>
          <p:cNvPr id="2" name="Slide Number Placeholder 1">
            <a:extLst>
              <a:ext uri="{FF2B5EF4-FFF2-40B4-BE49-F238E27FC236}">
                <a16:creationId xmlns:a16="http://schemas.microsoft.com/office/drawing/2014/main" id="{33698D36-4BB5-41F3-A0CC-1295DE4B68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037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78B6-106C-43C8-96A3-CB7405B19527}"/>
              </a:ext>
            </a:extLst>
          </p:cNvPr>
          <p:cNvSpPr>
            <a:spLocks noGrp="1"/>
          </p:cNvSpPr>
          <p:nvPr>
            <p:ph type="title"/>
          </p:nvPr>
        </p:nvSpPr>
        <p:spPr>
          <a:xfrm>
            <a:off x="838200" y="131762"/>
            <a:ext cx="10515600" cy="549275"/>
          </a:xfrm>
        </p:spPr>
        <p:txBody>
          <a:bodyPr>
            <a:normAutofit fontScale="90000"/>
          </a:bodyPr>
          <a:lstStyle/>
          <a:p>
            <a:pPr algn="ctr"/>
            <a:r>
              <a:rPr lang="en-IN" b="1" dirty="0"/>
              <a:t>Unsupervised Learning</a:t>
            </a:r>
            <a:endParaRPr lang="en-IN" dirty="0"/>
          </a:p>
        </p:txBody>
      </p:sp>
      <p:sp>
        <p:nvSpPr>
          <p:cNvPr id="3" name="Content Placeholder 2">
            <a:extLst>
              <a:ext uri="{FF2B5EF4-FFF2-40B4-BE49-F238E27FC236}">
                <a16:creationId xmlns:a16="http://schemas.microsoft.com/office/drawing/2014/main" id="{3821E6DC-A978-40F9-9CB8-F63FD103D1EB}"/>
              </a:ext>
            </a:extLst>
          </p:cNvPr>
          <p:cNvSpPr>
            <a:spLocks noGrp="1"/>
          </p:cNvSpPr>
          <p:nvPr>
            <p:ph idx="1"/>
          </p:nvPr>
        </p:nvSpPr>
        <p:spPr>
          <a:xfrm>
            <a:off x="838200" y="946736"/>
            <a:ext cx="10515600" cy="4351338"/>
          </a:xfrm>
        </p:spPr>
        <p:txBody>
          <a:bodyPr>
            <a:normAutofit fontScale="92500" lnSpcReduction="10000"/>
          </a:bodyPr>
          <a:lstStyle/>
          <a:p>
            <a:pPr>
              <a:lnSpc>
                <a:spcPct val="100000"/>
              </a:lnSpc>
            </a:pPr>
            <a:r>
              <a:rPr lang="en-US" sz="2600" dirty="0"/>
              <a:t>Unsupervised learning, on the other hand, is the method that trains machines to use data that is neither classified nor labeled. It means no training data can be provided and the machine is made to learn by itself. The machine must be able to classify the data without any prior information about the data.</a:t>
            </a:r>
          </a:p>
          <a:p>
            <a:pPr>
              <a:lnSpc>
                <a:spcPct val="100000"/>
              </a:lnSpc>
            </a:pPr>
            <a:r>
              <a:rPr lang="en-US" sz="2600" dirty="0"/>
              <a:t>The idea is to expose the machines to large volumes of varying data and allow it to learn from that data to provide insights that were previously unknown and to identify hidden patterns. As such, there aren’t necessarily defined outcomes from unsupervised learning algorithms. Rather, it determines what is different or interesting from the given dataset.</a:t>
            </a:r>
          </a:p>
          <a:p>
            <a:pPr>
              <a:lnSpc>
                <a:spcPct val="100000"/>
              </a:lnSpc>
            </a:pPr>
            <a:r>
              <a:rPr lang="en-US" sz="2600" dirty="0"/>
              <a:t>The machine needs to be programmed to learn by itself. The computer needs to understand and provide insights from both structured and unstructured data. Here’s an accurate illustration of unsupervised learning:</a:t>
            </a:r>
          </a:p>
        </p:txBody>
      </p:sp>
      <p:pic>
        <p:nvPicPr>
          <p:cNvPr id="4098" name="Picture 2" descr="Unsupervised learning">
            <a:extLst>
              <a:ext uri="{FF2B5EF4-FFF2-40B4-BE49-F238E27FC236}">
                <a16:creationId xmlns:a16="http://schemas.microsoft.com/office/drawing/2014/main" id="{AA520D9A-A20E-401C-8062-48FE92F4F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095" y="5216525"/>
            <a:ext cx="3971925" cy="15049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AAC4865-AAD3-48BD-8D58-9AA9D369019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680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8013BA-18F7-4DC7-95BC-1D5EFE20FD85}"/>
              </a:ext>
            </a:extLst>
          </p:cNvPr>
          <p:cNvSpPr>
            <a:spLocks noGrp="1"/>
          </p:cNvSpPr>
          <p:nvPr>
            <p:ph idx="1"/>
          </p:nvPr>
        </p:nvSpPr>
        <p:spPr>
          <a:xfrm>
            <a:off x="758301" y="272033"/>
            <a:ext cx="10515600" cy="4351338"/>
          </a:xfrm>
        </p:spPr>
        <p:txBody>
          <a:bodyPr>
            <a:normAutofit fontScale="92500" lnSpcReduction="10000"/>
          </a:bodyPr>
          <a:lstStyle/>
          <a:p>
            <a:r>
              <a:rPr lang="en-US" b="1" dirty="0"/>
              <a:t>For instance</a:t>
            </a:r>
            <a:r>
              <a:rPr lang="en-US" dirty="0"/>
              <a:t>, suppose it is given an image having both dogs and cats which it has never seen.</a:t>
            </a:r>
          </a:p>
          <a:p>
            <a:pPr fontAlgn="base"/>
            <a:r>
              <a:rPr lang="en-US" dirty="0"/>
              <a:t>Thus the machine has no idea about the features of dogs and cats so we can’t categorize it as ‘dogs and cats ‘. But it can categorize them according to their similarities, patterns, and differences, i.e., we can easily categorize the above picture into two parts. The first may contain all pics having </a:t>
            </a:r>
            <a:r>
              <a:rPr lang="en-US" b="1" dirty="0"/>
              <a:t>dogs</a:t>
            </a:r>
            <a:r>
              <a:rPr lang="en-US" dirty="0"/>
              <a:t> in them and the second part may contain all pics having </a:t>
            </a:r>
            <a:r>
              <a:rPr lang="en-US" b="1" dirty="0"/>
              <a:t>cats</a:t>
            </a:r>
            <a:r>
              <a:rPr lang="en-US" dirty="0"/>
              <a:t> in them. Here you didn’t learn anything before, which means no training data or examples. </a:t>
            </a:r>
          </a:p>
          <a:p>
            <a:pPr fontAlgn="base"/>
            <a:r>
              <a:rPr lang="en-US" dirty="0"/>
              <a:t> It allows the model to work on its own to discover patterns and information that was previously undetected. It mainly deals with </a:t>
            </a:r>
            <a:r>
              <a:rPr lang="en-US" dirty="0" err="1"/>
              <a:t>unlabelled</a:t>
            </a:r>
            <a:r>
              <a:rPr lang="en-US" dirty="0"/>
              <a:t> data.</a:t>
            </a:r>
          </a:p>
          <a:p>
            <a:endParaRPr lang="en-IN" dirty="0"/>
          </a:p>
        </p:txBody>
      </p:sp>
      <p:pic>
        <p:nvPicPr>
          <p:cNvPr id="7172" name="Picture 4" descr="https://media.geeksforgeeks.org/wp-content/uploads/cat-and-dogs.jpg">
            <a:extLst>
              <a:ext uri="{FF2B5EF4-FFF2-40B4-BE49-F238E27FC236}">
                <a16:creationId xmlns:a16="http://schemas.microsoft.com/office/drawing/2014/main" id="{0C0CFD5C-E845-40B7-8E57-827DCEA6E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3188" y="4087929"/>
            <a:ext cx="5495819" cy="237954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6BEF48A-CB78-42AF-8728-F20788F1B4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687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2"/>
                                        </p:tgtEl>
                                        <p:attrNameLst>
                                          <p:attrName>style.visibility</p:attrName>
                                        </p:attrNameLst>
                                      </p:cBhvr>
                                      <p:to>
                                        <p:strVal val="visible"/>
                                      </p:to>
                                    </p:set>
                                    <p:animEffect transition="in" filter="fade">
                                      <p:cBhvr>
                                        <p:cTn id="22"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78B6-106C-43C8-96A3-CB7405B19527}"/>
              </a:ext>
            </a:extLst>
          </p:cNvPr>
          <p:cNvSpPr>
            <a:spLocks noGrp="1"/>
          </p:cNvSpPr>
          <p:nvPr>
            <p:ph type="title"/>
          </p:nvPr>
        </p:nvSpPr>
        <p:spPr>
          <a:xfrm>
            <a:off x="838200" y="131762"/>
            <a:ext cx="10515600" cy="549275"/>
          </a:xfrm>
        </p:spPr>
        <p:txBody>
          <a:bodyPr>
            <a:normAutofit fontScale="90000"/>
          </a:bodyPr>
          <a:lstStyle/>
          <a:p>
            <a:pPr algn="ctr"/>
            <a:r>
              <a:rPr lang="en-IN" b="1" dirty="0"/>
              <a:t>Unsupervised Learning</a:t>
            </a:r>
            <a:endParaRPr lang="en-IN" dirty="0"/>
          </a:p>
        </p:txBody>
      </p:sp>
      <p:sp>
        <p:nvSpPr>
          <p:cNvPr id="3" name="Content Placeholder 2">
            <a:extLst>
              <a:ext uri="{FF2B5EF4-FFF2-40B4-BE49-F238E27FC236}">
                <a16:creationId xmlns:a16="http://schemas.microsoft.com/office/drawing/2014/main" id="{3821E6DC-A978-40F9-9CB8-F63FD103D1EB}"/>
              </a:ext>
            </a:extLst>
          </p:cNvPr>
          <p:cNvSpPr>
            <a:spLocks noGrp="1"/>
          </p:cNvSpPr>
          <p:nvPr>
            <p:ph idx="1"/>
          </p:nvPr>
        </p:nvSpPr>
        <p:spPr>
          <a:xfrm>
            <a:off x="838200" y="946736"/>
            <a:ext cx="10515600" cy="4351338"/>
          </a:xfrm>
        </p:spPr>
        <p:txBody>
          <a:bodyPr>
            <a:normAutofit fontScale="92500" lnSpcReduction="10000"/>
          </a:bodyPr>
          <a:lstStyle/>
          <a:p>
            <a:pPr marL="0" indent="0">
              <a:buNone/>
            </a:pPr>
            <a:r>
              <a:rPr lang="en-US" b="1" dirty="0"/>
              <a:t>Unsupervised Machine Learning Categorization</a:t>
            </a:r>
            <a:br>
              <a:rPr lang="en-US" b="1" dirty="0"/>
            </a:br>
            <a:endParaRPr lang="en-US" dirty="0"/>
          </a:p>
          <a:p>
            <a:pPr marL="0" indent="0">
              <a:buNone/>
            </a:pPr>
            <a:r>
              <a:rPr lang="en-US" dirty="0"/>
              <a:t>1)</a:t>
            </a:r>
            <a:r>
              <a:rPr lang="en-US" b="1" dirty="0"/>
              <a:t> Clustering</a:t>
            </a:r>
            <a:r>
              <a:rPr lang="en-US" dirty="0"/>
              <a:t> is one of the most common unsupervised learning methods. The method of clustering involves organizing </a:t>
            </a:r>
            <a:r>
              <a:rPr lang="en-US" dirty="0" err="1"/>
              <a:t>unlabelled</a:t>
            </a:r>
            <a:r>
              <a:rPr lang="en-US" dirty="0"/>
              <a:t> data into similar groups called clusters. Thus, a cluster is a collection of similar data items. The primary goal here is to find similarities in the data points and group similar data points into a cluster.</a:t>
            </a:r>
          </a:p>
          <a:p>
            <a:pPr marL="0" indent="0">
              <a:buNone/>
            </a:pPr>
            <a:endParaRPr lang="en-US" dirty="0"/>
          </a:p>
          <a:p>
            <a:pPr marL="0" indent="0">
              <a:buNone/>
            </a:pPr>
            <a:r>
              <a:rPr lang="en-US" dirty="0"/>
              <a:t>2)</a:t>
            </a:r>
            <a:r>
              <a:rPr lang="en-US" b="1" dirty="0"/>
              <a:t> Association </a:t>
            </a:r>
            <a:r>
              <a:rPr lang="en-US" dirty="0" err="1"/>
              <a:t>Association</a:t>
            </a:r>
            <a:r>
              <a:rPr lang="en-US" dirty="0"/>
              <a:t> rules allow you to establish associations amongst data objects inside large databases. This unsupervised technique is about discovering interesting relationships between variables in large databases. For example, people that buy a new home most likely to buy new furniture.</a:t>
            </a:r>
          </a:p>
          <a:p>
            <a:pPr>
              <a:lnSpc>
                <a:spcPct val="100000"/>
              </a:lnSpc>
            </a:pPr>
            <a:endParaRPr lang="en-US" sz="2600" dirty="0"/>
          </a:p>
        </p:txBody>
      </p:sp>
      <p:sp>
        <p:nvSpPr>
          <p:cNvPr id="4" name="Slide Number Placeholder 3">
            <a:extLst>
              <a:ext uri="{FF2B5EF4-FFF2-40B4-BE49-F238E27FC236}">
                <a16:creationId xmlns:a16="http://schemas.microsoft.com/office/drawing/2014/main" id="{16974DD1-2BB4-4C3F-8026-36D4F719D36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549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78B6-106C-43C8-96A3-CB7405B19527}"/>
              </a:ext>
            </a:extLst>
          </p:cNvPr>
          <p:cNvSpPr>
            <a:spLocks noGrp="1"/>
          </p:cNvSpPr>
          <p:nvPr>
            <p:ph type="title"/>
          </p:nvPr>
        </p:nvSpPr>
        <p:spPr>
          <a:xfrm>
            <a:off x="838200" y="131762"/>
            <a:ext cx="10515600" cy="549275"/>
          </a:xfrm>
        </p:spPr>
        <p:txBody>
          <a:bodyPr>
            <a:normAutofit fontScale="90000"/>
          </a:bodyPr>
          <a:lstStyle/>
          <a:p>
            <a:pPr algn="ctr"/>
            <a:r>
              <a:rPr lang="en-IN" b="1" dirty="0"/>
              <a:t>Unsupervised Learning</a:t>
            </a:r>
            <a:endParaRPr lang="en-IN" dirty="0"/>
          </a:p>
        </p:txBody>
      </p:sp>
      <p:sp>
        <p:nvSpPr>
          <p:cNvPr id="3" name="Content Placeholder 2">
            <a:extLst>
              <a:ext uri="{FF2B5EF4-FFF2-40B4-BE49-F238E27FC236}">
                <a16:creationId xmlns:a16="http://schemas.microsoft.com/office/drawing/2014/main" id="{3821E6DC-A978-40F9-9CB8-F63FD103D1EB}"/>
              </a:ext>
            </a:extLst>
          </p:cNvPr>
          <p:cNvSpPr>
            <a:spLocks noGrp="1"/>
          </p:cNvSpPr>
          <p:nvPr>
            <p:ph idx="1"/>
          </p:nvPr>
        </p:nvSpPr>
        <p:spPr>
          <a:xfrm>
            <a:off x="838200" y="946736"/>
            <a:ext cx="10515600" cy="4351338"/>
          </a:xfrm>
        </p:spPr>
        <p:txBody>
          <a:bodyPr>
            <a:normAutofit/>
          </a:bodyPr>
          <a:lstStyle/>
          <a:p>
            <a:pPr marL="0" indent="0">
              <a:buNone/>
            </a:pPr>
            <a:r>
              <a:rPr lang="en-US" dirty="0"/>
              <a:t>Applications of Unsupervised Learning Algorithms</a:t>
            </a:r>
          </a:p>
          <a:p>
            <a:pPr marL="0" indent="0">
              <a:buNone/>
            </a:pPr>
            <a:r>
              <a:rPr lang="en-US" dirty="0"/>
              <a:t>Some practical applications of unsupervised learning algorithms include:</a:t>
            </a:r>
          </a:p>
          <a:p>
            <a:pPr marL="0" indent="0">
              <a:buNone/>
            </a:pPr>
            <a:endParaRPr lang="en-US" dirty="0"/>
          </a:p>
          <a:p>
            <a:r>
              <a:rPr lang="en-US" dirty="0"/>
              <a:t>Fraud detection</a:t>
            </a:r>
          </a:p>
          <a:p>
            <a:r>
              <a:rPr lang="en-US" dirty="0"/>
              <a:t>Malware detection</a:t>
            </a:r>
          </a:p>
          <a:p>
            <a:r>
              <a:rPr lang="en-US" dirty="0"/>
              <a:t>Identification of human errors during data entry</a:t>
            </a:r>
          </a:p>
          <a:p>
            <a:r>
              <a:rPr lang="en-US" dirty="0"/>
              <a:t>Conducting accurate basket analysis, etc.</a:t>
            </a:r>
          </a:p>
          <a:p>
            <a:pPr marL="0" indent="0">
              <a:lnSpc>
                <a:spcPct val="100000"/>
              </a:lnSpc>
              <a:buNone/>
            </a:pPr>
            <a:endParaRPr lang="en-US" sz="2600" dirty="0"/>
          </a:p>
        </p:txBody>
      </p:sp>
      <p:sp>
        <p:nvSpPr>
          <p:cNvPr id="4" name="Slide Number Placeholder 3">
            <a:extLst>
              <a:ext uri="{FF2B5EF4-FFF2-40B4-BE49-F238E27FC236}">
                <a16:creationId xmlns:a16="http://schemas.microsoft.com/office/drawing/2014/main" id="{E3F09E50-DC84-473F-BFC2-0BCE579AE6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36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29E2-1076-4ED6-9371-567B79198214}"/>
              </a:ext>
            </a:extLst>
          </p:cNvPr>
          <p:cNvSpPr>
            <a:spLocks noGrp="1"/>
          </p:cNvSpPr>
          <p:nvPr>
            <p:ph type="title"/>
          </p:nvPr>
        </p:nvSpPr>
        <p:spPr>
          <a:xfrm>
            <a:off x="838200" y="273805"/>
            <a:ext cx="10515600" cy="549275"/>
          </a:xfrm>
        </p:spPr>
        <p:txBody>
          <a:bodyPr>
            <a:normAutofit fontScale="90000"/>
          </a:bodyPr>
          <a:lstStyle/>
          <a:p>
            <a:pPr algn="ctr"/>
            <a:r>
              <a:rPr lang="en-IN" b="1" dirty="0"/>
              <a:t>Supervised learning</a:t>
            </a:r>
          </a:p>
        </p:txBody>
      </p:sp>
      <p:sp>
        <p:nvSpPr>
          <p:cNvPr id="3" name="Content Placeholder 2">
            <a:extLst>
              <a:ext uri="{FF2B5EF4-FFF2-40B4-BE49-F238E27FC236}">
                <a16:creationId xmlns:a16="http://schemas.microsoft.com/office/drawing/2014/main" id="{86003405-2397-43D8-AE4F-29EF21239888}"/>
              </a:ext>
            </a:extLst>
          </p:cNvPr>
          <p:cNvSpPr>
            <a:spLocks noGrp="1"/>
          </p:cNvSpPr>
          <p:nvPr>
            <p:ph idx="1"/>
          </p:nvPr>
        </p:nvSpPr>
        <p:spPr>
          <a:xfrm>
            <a:off x="838200" y="1171853"/>
            <a:ext cx="10515600" cy="4030462"/>
          </a:xfrm>
        </p:spPr>
        <p:txBody>
          <a:bodyPr/>
          <a:lstStyle/>
          <a:p>
            <a:r>
              <a:rPr lang="en-US" dirty="0"/>
              <a:t>Supervised learning, as the name indicates, has the presence of a supervisor as a teacher. supervised learning is based on training</a:t>
            </a:r>
          </a:p>
          <a:p>
            <a:r>
              <a:rPr lang="en-US" dirty="0"/>
              <a:t>Basically supervised learning is when we teach or train the machine using data that is well labeled. </a:t>
            </a:r>
          </a:p>
          <a:p>
            <a:r>
              <a:rPr lang="en-US" dirty="0"/>
              <a:t>Which means some data is already tagged with the correct answer. </a:t>
            </a:r>
          </a:p>
          <a:p>
            <a:r>
              <a:rPr lang="en-US" dirty="0"/>
              <a:t>After that, the machine is provided with a new set of examples(data) so that the supervised learning algorithm analyses the training data(set of training examples) and produces a correct outcome from labeled data.</a:t>
            </a:r>
            <a:endParaRPr lang="en-IN" dirty="0"/>
          </a:p>
        </p:txBody>
      </p:sp>
      <p:sp>
        <p:nvSpPr>
          <p:cNvPr id="4" name="Slide Number Placeholder 3">
            <a:extLst>
              <a:ext uri="{FF2B5EF4-FFF2-40B4-BE49-F238E27FC236}">
                <a16:creationId xmlns:a16="http://schemas.microsoft.com/office/drawing/2014/main" id="{EE30F156-2FE5-48A1-BE22-1FC8103706D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999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173302-FA7C-4B54-8D7A-DCF041C9303F}"/>
              </a:ext>
            </a:extLst>
          </p:cNvPr>
          <p:cNvPicPr>
            <a:picLocks noChangeAspect="1"/>
          </p:cNvPicPr>
          <p:nvPr/>
        </p:nvPicPr>
        <p:blipFill>
          <a:blip r:embed="rId2"/>
          <a:stretch>
            <a:fillRect/>
          </a:stretch>
        </p:blipFill>
        <p:spPr>
          <a:xfrm>
            <a:off x="9686420" y="2848105"/>
            <a:ext cx="2503641" cy="1908282"/>
          </a:xfrm>
          <a:prstGeom prst="rect">
            <a:avLst/>
          </a:prstGeom>
        </p:spPr>
      </p:pic>
      <p:sp>
        <p:nvSpPr>
          <p:cNvPr id="3" name="Content Placeholder 2">
            <a:extLst>
              <a:ext uri="{FF2B5EF4-FFF2-40B4-BE49-F238E27FC236}">
                <a16:creationId xmlns:a16="http://schemas.microsoft.com/office/drawing/2014/main" id="{75AE3F36-00A6-4C12-9884-411C47FF4060}"/>
              </a:ext>
            </a:extLst>
          </p:cNvPr>
          <p:cNvSpPr>
            <a:spLocks noGrp="1"/>
          </p:cNvSpPr>
          <p:nvPr>
            <p:ph idx="1"/>
          </p:nvPr>
        </p:nvSpPr>
        <p:spPr>
          <a:xfrm>
            <a:off x="838200" y="878889"/>
            <a:ext cx="9595104" cy="5298074"/>
          </a:xfrm>
        </p:spPr>
        <p:txBody>
          <a:bodyPr>
            <a:normAutofit/>
          </a:bodyPr>
          <a:lstStyle/>
          <a:p>
            <a:r>
              <a:rPr lang="en-US" b="1" dirty="0"/>
              <a:t>For instance</a:t>
            </a:r>
            <a:r>
              <a:rPr lang="en-US" dirty="0"/>
              <a:t>, suppose you are given a basket filled with different kinds of fruits. </a:t>
            </a:r>
          </a:p>
          <a:p>
            <a:pPr marL="0" indent="0">
              <a:buNone/>
            </a:pPr>
            <a:r>
              <a:rPr lang="en-US" dirty="0"/>
              <a:t>Now the first step is to train the machine with all different fruits one by one like this: </a:t>
            </a:r>
          </a:p>
          <a:p>
            <a:pPr fontAlgn="base"/>
            <a:r>
              <a:rPr lang="en-US" dirty="0"/>
              <a:t>If the shape of the object is rounded and has a depression at the top, is red in color, then it will be labeled as –</a:t>
            </a:r>
            <a:r>
              <a:rPr lang="en-US" b="1" dirty="0"/>
              <a:t>Apple</a:t>
            </a:r>
            <a:r>
              <a:rPr lang="en-US" dirty="0"/>
              <a:t>.</a:t>
            </a:r>
          </a:p>
          <a:p>
            <a:pPr fontAlgn="base"/>
            <a:r>
              <a:rPr lang="en-US" dirty="0"/>
              <a:t>If the shape of the object is a long curving cylinder having Green-Yellow color, then it will be labeled as –</a:t>
            </a:r>
            <a:r>
              <a:rPr lang="en-US" b="1" dirty="0"/>
              <a:t>Banana</a:t>
            </a:r>
            <a:r>
              <a:rPr lang="en-US" dirty="0"/>
              <a:t>.  </a:t>
            </a:r>
          </a:p>
          <a:p>
            <a:pPr fontAlgn="base"/>
            <a:r>
              <a:rPr lang="en-US" dirty="0"/>
              <a:t>Now suppose after training the data, you have given a new separate fruit, from the basket, and asked to identify it. </a:t>
            </a:r>
          </a:p>
          <a:p>
            <a:pPr fontAlgn="base"/>
            <a:r>
              <a:rPr lang="en-US" dirty="0"/>
              <a:t>You should return “</a:t>
            </a:r>
            <a:r>
              <a:rPr lang="en-US" b="1" dirty="0"/>
              <a:t>Banana</a:t>
            </a:r>
            <a:r>
              <a:rPr lang="en-US" dirty="0"/>
              <a:t>”.</a:t>
            </a:r>
          </a:p>
          <a:p>
            <a:endParaRPr lang="en-IN" dirty="0"/>
          </a:p>
        </p:txBody>
      </p:sp>
      <p:sp>
        <p:nvSpPr>
          <p:cNvPr id="4" name="Title 1">
            <a:extLst>
              <a:ext uri="{FF2B5EF4-FFF2-40B4-BE49-F238E27FC236}">
                <a16:creationId xmlns:a16="http://schemas.microsoft.com/office/drawing/2014/main" id="{258C811A-EEA8-42AF-91F2-D36236CB1F81}"/>
              </a:ext>
            </a:extLst>
          </p:cNvPr>
          <p:cNvSpPr>
            <a:spLocks noGrp="1"/>
          </p:cNvSpPr>
          <p:nvPr>
            <p:ph type="title"/>
          </p:nvPr>
        </p:nvSpPr>
        <p:spPr>
          <a:xfrm>
            <a:off x="838200" y="114007"/>
            <a:ext cx="10515600" cy="567030"/>
          </a:xfrm>
        </p:spPr>
        <p:txBody>
          <a:bodyPr>
            <a:normAutofit fontScale="90000"/>
          </a:bodyPr>
          <a:lstStyle/>
          <a:p>
            <a:pPr algn="ctr"/>
            <a:r>
              <a:rPr lang="en-IN" b="1" dirty="0"/>
              <a:t>Supervised learning</a:t>
            </a:r>
          </a:p>
        </p:txBody>
      </p:sp>
      <p:pic>
        <p:nvPicPr>
          <p:cNvPr id="6" name="Picture 5">
            <a:extLst>
              <a:ext uri="{FF2B5EF4-FFF2-40B4-BE49-F238E27FC236}">
                <a16:creationId xmlns:a16="http://schemas.microsoft.com/office/drawing/2014/main" id="{AB19437F-713E-45BA-8940-3BF2D4459F73}"/>
              </a:ext>
            </a:extLst>
          </p:cNvPr>
          <p:cNvPicPr>
            <a:picLocks noChangeAspect="1"/>
          </p:cNvPicPr>
          <p:nvPr/>
        </p:nvPicPr>
        <p:blipFill>
          <a:blip r:embed="rId3"/>
          <a:stretch>
            <a:fillRect/>
          </a:stretch>
        </p:blipFill>
        <p:spPr>
          <a:xfrm>
            <a:off x="9549574" y="5140170"/>
            <a:ext cx="1893603" cy="1115026"/>
          </a:xfrm>
          <a:prstGeom prst="rect">
            <a:avLst/>
          </a:prstGeom>
        </p:spPr>
      </p:pic>
      <p:sp>
        <p:nvSpPr>
          <p:cNvPr id="2" name="Slide Number Placeholder 1">
            <a:extLst>
              <a:ext uri="{FF2B5EF4-FFF2-40B4-BE49-F238E27FC236}">
                <a16:creationId xmlns:a16="http://schemas.microsoft.com/office/drawing/2014/main" id="{3C182C92-B945-403C-B8C1-AB4D2D59876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58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978F5-B97D-4225-9880-A26FA791826E}"/>
              </a:ext>
            </a:extLst>
          </p:cNvPr>
          <p:cNvSpPr>
            <a:spLocks noGrp="1"/>
          </p:cNvSpPr>
          <p:nvPr>
            <p:ph idx="1"/>
          </p:nvPr>
        </p:nvSpPr>
        <p:spPr>
          <a:xfrm>
            <a:off x="838200" y="744453"/>
            <a:ext cx="10515600" cy="4892868"/>
          </a:xfrm>
        </p:spPr>
        <p:txBody>
          <a:bodyPr>
            <a:normAutofit/>
          </a:bodyPr>
          <a:lstStyle/>
          <a:p>
            <a:pPr fontAlgn="base"/>
            <a:r>
              <a:rPr lang="en-US" dirty="0"/>
              <a:t>Supervised learning is classified into two categories of algorithms: </a:t>
            </a:r>
            <a:br>
              <a:rPr lang="en-US" dirty="0"/>
            </a:br>
            <a:r>
              <a:rPr lang="en-US" dirty="0"/>
              <a:t> </a:t>
            </a:r>
          </a:p>
          <a:p>
            <a:pPr fontAlgn="base"/>
            <a:r>
              <a:rPr lang="en-US" b="1" dirty="0"/>
              <a:t>Classification</a:t>
            </a:r>
            <a:r>
              <a:rPr lang="en-US" dirty="0"/>
              <a:t>: A classification problem is when the output variable is a category, such as “Red” or “blue” or “disease” and “no disease”.</a:t>
            </a:r>
          </a:p>
          <a:p>
            <a:pPr fontAlgn="base"/>
            <a:r>
              <a:rPr lang="en-US" b="1" dirty="0"/>
              <a:t>Regression</a:t>
            </a:r>
            <a:r>
              <a:rPr lang="en-US" dirty="0"/>
              <a:t>: A regression problem is when the output variable is a real value, such as “dollars” or “weight”.</a:t>
            </a:r>
          </a:p>
          <a:p>
            <a:pPr fontAlgn="base"/>
            <a:r>
              <a:rPr lang="en-US" dirty="0"/>
              <a:t>Supervised learning deals with or learns with “labeled” data. This implies that some data is already tagged with the correct answer.</a:t>
            </a:r>
          </a:p>
          <a:p>
            <a:pPr fontAlgn="base"/>
            <a:r>
              <a:rPr lang="en-IN" b="1" dirty="0"/>
              <a:t>Types:- (</a:t>
            </a:r>
            <a:r>
              <a:rPr lang="en-IN" dirty="0"/>
              <a:t>Regression, Logistic Regression, Classification, Naive Bayes Classifiers, K-NN (k nearest </a:t>
            </a:r>
            <a:r>
              <a:rPr lang="en-IN" dirty="0" err="1"/>
              <a:t>neighbors</a:t>
            </a:r>
            <a:r>
              <a:rPr lang="en-IN" dirty="0"/>
              <a:t>), Decision Trees, Support Vector Machine)</a:t>
            </a:r>
          </a:p>
          <a:p>
            <a:pPr marL="0" indent="0">
              <a:buNone/>
            </a:pPr>
            <a:endParaRPr lang="en-IN" dirty="0"/>
          </a:p>
        </p:txBody>
      </p:sp>
      <p:sp>
        <p:nvSpPr>
          <p:cNvPr id="4" name="Title 1">
            <a:extLst>
              <a:ext uri="{FF2B5EF4-FFF2-40B4-BE49-F238E27FC236}">
                <a16:creationId xmlns:a16="http://schemas.microsoft.com/office/drawing/2014/main" id="{79EC3D12-3524-4149-A57B-C285E07708C3}"/>
              </a:ext>
            </a:extLst>
          </p:cNvPr>
          <p:cNvSpPr>
            <a:spLocks noGrp="1"/>
          </p:cNvSpPr>
          <p:nvPr>
            <p:ph type="title"/>
          </p:nvPr>
        </p:nvSpPr>
        <p:spPr>
          <a:xfrm>
            <a:off x="758301" y="105128"/>
            <a:ext cx="10515600" cy="549275"/>
          </a:xfrm>
        </p:spPr>
        <p:txBody>
          <a:bodyPr>
            <a:normAutofit fontScale="90000"/>
          </a:bodyPr>
          <a:lstStyle/>
          <a:p>
            <a:pPr algn="ctr"/>
            <a:r>
              <a:rPr lang="en-IN" b="1" dirty="0"/>
              <a:t>Supervised learning</a:t>
            </a:r>
          </a:p>
        </p:txBody>
      </p:sp>
      <p:sp>
        <p:nvSpPr>
          <p:cNvPr id="2" name="Slide Number Placeholder 1">
            <a:extLst>
              <a:ext uri="{FF2B5EF4-FFF2-40B4-BE49-F238E27FC236}">
                <a16:creationId xmlns:a16="http://schemas.microsoft.com/office/drawing/2014/main" id="{C6034DC7-956E-4250-9BEE-EF231BC3784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27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30C301-C3E3-4B53-95F7-CA0A6004B27F}"/>
              </a:ext>
            </a:extLst>
          </p:cNvPr>
          <p:cNvSpPr>
            <a:spLocks noGrp="1"/>
          </p:cNvSpPr>
          <p:nvPr>
            <p:ph idx="1"/>
          </p:nvPr>
        </p:nvSpPr>
        <p:spPr>
          <a:xfrm>
            <a:off x="838200" y="870643"/>
            <a:ext cx="10515600" cy="4491470"/>
          </a:xfrm>
        </p:spPr>
        <p:txBody>
          <a:bodyPr>
            <a:normAutofit lnSpcReduction="10000"/>
          </a:bodyPr>
          <a:lstStyle/>
          <a:p>
            <a:r>
              <a:rPr lang="en-IN" b="1" dirty="0"/>
              <a:t>Advantages:-</a:t>
            </a:r>
          </a:p>
          <a:p>
            <a:pPr fontAlgn="base"/>
            <a:r>
              <a:rPr lang="en-US" dirty="0"/>
              <a:t>Supervised learning allows collecting data and produces data output from previous experiences.</a:t>
            </a:r>
          </a:p>
          <a:p>
            <a:pPr fontAlgn="base"/>
            <a:r>
              <a:rPr lang="en-US" dirty="0"/>
              <a:t>Helps to optimize performance criteria with the help of experience.</a:t>
            </a:r>
          </a:p>
          <a:p>
            <a:pPr fontAlgn="base"/>
            <a:r>
              <a:rPr lang="en-US" dirty="0"/>
              <a:t>Supervised machine learning helps to solve various types of real-world computation problems.</a:t>
            </a:r>
          </a:p>
          <a:p>
            <a:pPr fontAlgn="base"/>
            <a:r>
              <a:rPr lang="en-US" b="1" dirty="0"/>
              <a:t>Disadvantages:- </a:t>
            </a:r>
            <a:endParaRPr lang="en-US" dirty="0"/>
          </a:p>
          <a:p>
            <a:pPr fontAlgn="base"/>
            <a:r>
              <a:rPr lang="en-US" dirty="0"/>
              <a:t>Classifying big data can be challenging.</a:t>
            </a:r>
          </a:p>
          <a:p>
            <a:pPr fontAlgn="base"/>
            <a:r>
              <a:rPr lang="en-US" dirty="0"/>
              <a:t>Training for supervised learning needs a lot of computation time. So, it requires a lot of time.</a:t>
            </a:r>
          </a:p>
          <a:p>
            <a:endParaRPr lang="en-IN" dirty="0"/>
          </a:p>
        </p:txBody>
      </p:sp>
      <p:sp>
        <p:nvSpPr>
          <p:cNvPr id="4" name="Title 1">
            <a:extLst>
              <a:ext uri="{FF2B5EF4-FFF2-40B4-BE49-F238E27FC236}">
                <a16:creationId xmlns:a16="http://schemas.microsoft.com/office/drawing/2014/main" id="{1942F4A4-0197-4454-9175-96030A3DC61D}"/>
              </a:ext>
            </a:extLst>
          </p:cNvPr>
          <p:cNvSpPr>
            <a:spLocks noGrp="1"/>
          </p:cNvSpPr>
          <p:nvPr>
            <p:ph type="title"/>
          </p:nvPr>
        </p:nvSpPr>
        <p:spPr>
          <a:xfrm>
            <a:off x="838200" y="167272"/>
            <a:ext cx="10515600" cy="549275"/>
          </a:xfrm>
        </p:spPr>
        <p:txBody>
          <a:bodyPr>
            <a:normAutofit fontScale="90000"/>
          </a:bodyPr>
          <a:lstStyle/>
          <a:p>
            <a:pPr algn="ctr"/>
            <a:r>
              <a:rPr lang="en-IN" b="1" dirty="0"/>
              <a:t>Supervised learning</a:t>
            </a:r>
          </a:p>
        </p:txBody>
      </p:sp>
      <p:sp>
        <p:nvSpPr>
          <p:cNvPr id="2" name="Slide Number Placeholder 1">
            <a:extLst>
              <a:ext uri="{FF2B5EF4-FFF2-40B4-BE49-F238E27FC236}">
                <a16:creationId xmlns:a16="http://schemas.microsoft.com/office/drawing/2014/main" id="{1F6ABFB0-7B9F-49CA-AEB1-91B1AFFC4FD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139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7DD19-E4A5-483D-8F6F-1DC5091A5B65}"/>
              </a:ext>
            </a:extLst>
          </p:cNvPr>
          <p:cNvSpPr>
            <a:spLocks noGrp="1"/>
          </p:cNvSpPr>
          <p:nvPr>
            <p:ph idx="1"/>
          </p:nvPr>
        </p:nvSpPr>
        <p:spPr>
          <a:xfrm>
            <a:off x="705035" y="1008879"/>
            <a:ext cx="10515600" cy="4351338"/>
          </a:xfrm>
        </p:spPr>
        <p:txBody>
          <a:bodyPr>
            <a:normAutofit/>
          </a:bodyPr>
          <a:lstStyle/>
          <a:p>
            <a:pPr marL="0" indent="0">
              <a:buNone/>
            </a:pPr>
            <a:r>
              <a:rPr lang="en-US" b="1" dirty="0"/>
              <a:t>Regression models</a:t>
            </a:r>
          </a:p>
          <a:p>
            <a:pPr marL="0" indent="0">
              <a:buNone/>
            </a:pPr>
            <a:endParaRPr lang="en-US" b="1" dirty="0"/>
          </a:p>
          <a:p>
            <a:r>
              <a:rPr lang="en-US" u="sng" dirty="0"/>
              <a:t>Regression tasks</a:t>
            </a:r>
            <a:r>
              <a:rPr lang="en-US" dirty="0"/>
              <a:t> are different, as they expect the model to produce a numerical relationship between the input and output data. </a:t>
            </a:r>
          </a:p>
          <a:p>
            <a:r>
              <a:rPr lang="en-US" dirty="0"/>
              <a:t>Examples of regression models include predicting real estate prices based on zip code, or predicting click rates in online ads in relation to time of day, or determining how much customers would be willing to pay for a certain product based on their age.</a:t>
            </a:r>
          </a:p>
          <a:p>
            <a:endParaRPr lang="en-IN" dirty="0"/>
          </a:p>
        </p:txBody>
      </p:sp>
      <p:sp>
        <p:nvSpPr>
          <p:cNvPr id="4" name="Title 1">
            <a:extLst>
              <a:ext uri="{FF2B5EF4-FFF2-40B4-BE49-F238E27FC236}">
                <a16:creationId xmlns:a16="http://schemas.microsoft.com/office/drawing/2014/main" id="{5C71A22C-CABC-408F-8B40-89B72121F835}"/>
              </a:ext>
            </a:extLst>
          </p:cNvPr>
          <p:cNvSpPr>
            <a:spLocks noGrp="1"/>
          </p:cNvSpPr>
          <p:nvPr>
            <p:ph type="title"/>
          </p:nvPr>
        </p:nvSpPr>
        <p:spPr>
          <a:xfrm>
            <a:off x="776056" y="187573"/>
            <a:ext cx="10515600" cy="638052"/>
          </a:xfrm>
        </p:spPr>
        <p:txBody>
          <a:bodyPr>
            <a:normAutofit fontScale="90000"/>
          </a:bodyPr>
          <a:lstStyle/>
          <a:p>
            <a:pPr algn="ctr"/>
            <a:r>
              <a:rPr lang="en-IN" b="1" dirty="0"/>
              <a:t>Supervised learning</a:t>
            </a:r>
          </a:p>
        </p:txBody>
      </p:sp>
      <p:sp>
        <p:nvSpPr>
          <p:cNvPr id="2" name="Slide Number Placeholder 1">
            <a:extLst>
              <a:ext uri="{FF2B5EF4-FFF2-40B4-BE49-F238E27FC236}">
                <a16:creationId xmlns:a16="http://schemas.microsoft.com/office/drawing/2014/main" id="{FAE1B378-1337-48D1-9A52-EE31F4F36F9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600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4E0CE-88B2-4BA8-BA43-307E4E336243}"/>
              </a:ext>
            </a:extLst>
          </p:cNvPr>
          <p:cNvSpPr>
            <a:spLocks noGrp="1"/>
          </p:cNvSpPr>
          <p:nvPr>
            <p:ph idx="1"/>
          </p:nvPr>
        </p:nvSpPr>
        <p:spPr>
          <a:xfrm>
            <a:off x="838199" y="369687"/>
            <a:ext cx="10515600" cy="4351338"/>
          </a:xfrm>
        </p:spPr>
        <p:txBody>
          <a:bodyPr/>
          <a:lstStyle/>
          <a:p>
            <a:pPr marL="0" indent="0">
              <a:buNone/>
            </a:pPr>
            <a:r>
              <a:rPr lang="en-US" dirty="0"/>
              <a:t>How many types of regression techniques do we have?</a:t>
            </a:r>
          </a:p>
          <a:p>
            <a:r>
              <a:rPr lang="en-US" dirty="0"/>
              <a:t>There are various kinds of regression techniques available to make predictions. These techniques are mostly driven by three metrics (number of independent variables, type of dependent variables and shape of regression line). We’ll discuss them in detail in the following sections.</a:t>
            </a:r>
          </a:p>
          <a:p>
            <a:pPr marL="0" indent="0">
              <a:buNone/>
            </a:pPr>
            <a:br>
              <a:rPr lang="en-US" dirty="0">
                <a:hlinkClick r:id="rId2"/>
              </a:rPr>
            </a:br>
            <a:endParaRPr lang="en-IN" dirty="0"/>
          </a:p>
        </p:txBody>
      </p:sp>
      <p:pic>
        <p:nvPicPr>
          <p:cNvPr id="2050" name="Picture 2" descr="regression types">
            <a:extLst>
              <a:ext uri="{FF2B5EF4-FFF2-40B4-BE49-F238E27FC236}">
                <a16:creationId xmlns:a16="http://schemas.microsoft.com/office/drawing/2014/main" id="{A8D5E4F8-10EE-45FC-9340-FB4042631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611" y="2577946"/>
            <a:ext cx="7381875" cy="28384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0E2D2AC-394C-42E7-B043-E10A62E3EE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252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fade">
                                      <p:cBhvr>
                                        <p:cTn id="2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09B5F4-F924-43C3-9AA9-02F11D0186D5}"/>
              </a:ext>
            </a:extLst>
          </p:cNvPr>
          <p:cNvSpPr>
            <a:spLocks noGrp="1"/>
          </p:cNvSpPr>
          <p:nvPr>
            <p:ph idx="1"/>
          </p:nvPr>
        </p:nvSpPr>
        <p:spPr>
          <a:xfrm>
            <a:off x="758300" y="289787"/>
            <a:ext cx="10729405" cy="5329777"/>
          </a:xfrm>
        </p:spPr>
        <p:txBody>
          <a:bodyPr>
            <a:normAutofit/>
          </a:bodyPr>
          <a:lstStyle/>
          <a:p>
            <a:pPr marL="0" indent="0" algn="ctr">
              <a:buNone/>
            </a:pPr>
            <a:r>
              <a:rPr lang="en-US" sz="3000" b="1" dirty="0"/>
              <a:t>Linear Regression</a:t>
            </a:r>
          </a:p>
          <a:p>
            <a:r>
              <a:rPr lang="en-US" sz="2000" dirty="0"/>
              <a:t>It is one of the most widely known modeling technique. Linear regression is usually among the first few topics which people pick while learning predictive modeling. In this technique, the dependent variable is continuous, independent variable(s) can be continuous or discrete, and nature of regression line is linear.</a:t>
            </a:r>
          </a:p>
          <a:p>
            <a:r>
              <a:rPr lang="en-US" sz="2000" dirty="0"/>
              <a:t>Linear Regression establishes a relationship between </a:t>
            </a:r>
            <a:r>
              <a:rPr lang="en-US" sz="2000" b="1" dirty="0"/>
              <a:t>dependent variable (Y)</a:t>
            </a:r>
            <a:r>
              <a:rPr lang="en-US" sz="2000" dirty="0"/>
              <a:t> and one or more </a:t>
            </a:r>
            <a:r>
              <a:rPr lang="en-US" sz="2000" b="1" dirty="0"/>
              <a:t>independent variables (X)</a:t>
            </a:r>
            <a:r>
              <a:rPr lang="en-US" sz="2000" dirty="0"/>
              <a:t> using a </a:t>
            </a:r>
            <a:r>
              <a:rPr lang="en-US" sz="2000" b="1" dirty="0"/>
              <a:t>best fit straight line</a:t>
            </a:r>
            <a:r>
              <a:rPr lang="en-US" sz="2000" dirty="0"/>
              <a:t> (also known as regression line).</a:t>
            </a:r>
          </a:p>
          <a:p>
            <a:r>
              <a:rPr lang="en-US" sz="2000" dirty="0"/>
              <a:t>It is represented by an equation </a:t>
            </a:r>
            <a:r>
              <a:rPr lang="en-US" sz="2000" b="1" dirty="0"/>
              <a:t>Y=</a:t>
            </a:r>
            <a:r>
              <a:rPr lang="en-US" sz="2000" b="1" dirty="0" err="1"/>
              <a:t>a+b</a:t>
            </a:r>
            <a:r>
              <a:rPr lang="en-US" sz="2000" b="1" dirty="0"/>
              <a:t>*X + e</a:t>
            </a:r>
            <a:r>
              <a:rPr lang="en-US" sz="2000" dirty="0"/>
              <a:t>, where a is intercept, b is slope of the line and e is error term. This equation can be used to predict the value of target variable based on given predictor variable(s).</a:t>
            </a:r>
          </a:p>
          <a:p>
            <a:r>
              <a:rPr lang="en-US" sz="2000" dirty="0"/>
              <a:t>The difference between simple linear regression and multiple linear regression is that, multiple linear regression has (&gt;1) independent variables, whereas simple linear regression has only 1 independent variable.  Now, the question is “How do we obtain best fit line?”.</a:t>
            </a:r>
          </a:p>
          <a:p>
            <a:endParaRPr lang="en-IN" dirty="0"/>
          </a:p>
        </p:txBody>
      </p:sp>
      <p:pic>
        <p:nvPicPr>
          <p:cNvPr id="3074" name="Picture 2" descr="regression types, regression, regression models">
            <a:extLst>
              <a:ext uri="{FF2B5EF4-FFF2-40B4-BE49-F238E27FC236}">
                <a16:creationId xmlns:a16="http://schemas.microsoft.com/office/drawing/2014/main" id="{11F4591D-FC1D-41C0-B661-AD8538264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9098" y="4517264"/>
            <a:ext cx="3708091" cy="2204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909641D-6915-4DBB-B1B3-C2F1D069D7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961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74"/>
                                        </p:tgtEl>
                                        <p:attrNameLst>
                                          <p:attrName>style.visibility</p:attrName>
                                        </p:attrNameLst>
                                      </p:cBhvr>
                                      <p:to>
                                        <p:strVal val="visible"/>
                                      </p:to>
                                    </p:set>
                                    <p:animEffect transition="in" filter="fade">
                                      <p:cBhvr>
                                        <p:cTn id="3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7DD19-E4A5-483D-8F6F-1DC5091A5B65}"/>
              </a:ext>
            </a:extLst>
          </p:cNvPr>
          <p:cNvSpPr>
            <a:spLocks noGrp="1"/>
          </p:cNvSpPr>
          <p:nvPr>
            <p:ph idx="1"/>
          </p:nvPr>
        </p:nvSpPr>
        <p:spPr>
          <a:xfrm>
            <a:off x="705035" y="1008879"/>
            <a:ext cx="10515600" cy="4351338"/>
          </a:xfrm>
        </p:spPr>
        <p:txBody>
          <a:bodyPr>
            <a:normAutofit fontScale="92500" lnSpcReduction="10000"/>
          </a:bodyPr>
          <a:lstStyle/>
          <a:p>
            <a:pPr marL="0" indent="0">
              <a:buNone/>
            </a:pPr>
            <a:r>
              <a:rPr lang="en-US" b="1" dirty="0"/>
              <a:t>Classification algorithms</a:t>
            </a:r>
          </a:p>
          <a:p>
            <a:pPr marL="0" indent="0">
              <a:buNone/>
            </a:pPr>
            <a:endParaRPr lang="en-US" b="1" dirty="0"/>
          </a:p>
          <a:p>
            <a:r>
              <a:rPr lang="en-US" dirty="0"/>
              <a:t>An algorithm that maps the input data to a specific category.</a:t>
            </a:r>
          </a:p>
          <a:p>
            <a:r>
              <a:rPr lang="en-US" dirty="0"/>
              <a:t>A classification algorithm aims to sort inputs into a given number of categories or classes, based on the labeled data it was trained on.</a:t>
            </a:r>
          </a:p>
          <a:p>
            <a:r>
              <a:rPr lang="en-US" dirty="0"/>
              <a:t>Classification algorithms can be used for binary classifications such as filtering email into spam or non-spam and categorizing customer feedback as positive or negative. </a:t>
            </a:r>
          </a:p>
          <a:p>
            <a:r>
              <a:rPr lang="en-US" dirty="0"/>
              <a:t>Feature recognition, such as recognizing handwritten letters and numbers or classifying drugs into many different categories, is another classification problem solved by supervised learning.</a:t>
            </a:r>
          </a:p>
          <a:p>
            <a:endParaRPr lang="en-IN" dirty="0"/>
          </a:p>
        </p:txBody>
      </p:sp>
      <p:sp>
        <p:nvSpPr>
          <p:cNvPr id="4" name="Title 1">
            <a:extLst>
              <a:ext uri="{FF2B5EF4-FFF2-40B4-BE49-F238E27FC236}">
                <a16:creationId xmlns:a16="http://schemas.microsoft.com/office/drawing/2014/main" id="{5C71A22C-CABC-408F-8B40-89B72121F835}"/>
              </a:ext>
            </a:extLst>
          </p:cNvPr>
          <p:cNvSpPr>
            <a:spLocks noGrp="1"/>
          </p:cNvSpPr>
          <p:nvPr>
            <p:ph type="title"/>
          </p:nvPr>
        </p:nvSpPr>
        <p:spPr>
          <a:xfrm>
            <a:off x="776056" y="187573"/>
            <a:ext cx="10515600" cy="638052"/>
          </a:xfrm>
        </p:spPr>
        <p:txBody>
          <a:bodyPr>
            <a:normAutofit fontScale="90000"/>
          </a:bodyPr>
          <a:lstStyle/>
          <a:p>
            <a:pPr algn="ctr"/>
            <a:r>
              <a:rPr lang="en-IN" b="1" dirty="0"/>
              <a:t>Supervised learning</a:t>
            </a:r>
          </a:p>
        </p:txBody>
      </p:sp>
      <p:sp>
        <p:nvSpPr>
          <p:cNvPr id="2" name="Slide Number Placeholder 1">
            <a:extLst>
              <a:ext uri="{FF2B5EF4-FFF2-40B4-BE49-F238E27FC236}">
                <a16:creationId xmlns:a16="http://schemas.microsoft.com/office/drawing/2014/main" id="{2B19DC98-B3F6-4AC3-8812-A44DB858443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907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530fa68265af1afd78c5f75de43d89ec">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093de6fd644dc5749ef4e25b998f45ad"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C7EE0-52FD-45DF-B0F2-59ADDDE2B82A}"/>
</file>

<file path=customXml/itemProps2.xml><?xml version="1.0" encoding="utf-8"?>
<ds:datastoreItem xmlns:ds="http://schemas.openxmlformats.org/officeDocument/2006/customXml" ds:itemID="{AD54B01D-1622-4974-8E23-99F129AF5B4D}"/>
</file>

<file path=customXml/itemProps3.xml><?xml version="1.0" encoding="utf-8"?>
<ds:datastoreItem xmlns:ds="http://schemas.openxmlformats.org/officeDocument/2006/customXml" ds:itemID="{1E1E5084-5F0F-4A52-8AE0-272B652B9111}"/>
</file>

<file path=docProps/app.xml><?xml version="1.0" encoding="utf-8"?>
<Properties xmlns="http://schemas.openxmlformats.org/officeDocument/2006/extended-properties" xmlns:vt="http://schemas.openxmlformats.org/officeDocument/2006/docPropsVTypes">
  <TotalTime>2</TotalTime>
  <Words>1603</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1_Office Theme</vt:lpstr>
      <vt:lpstr>Module: 4:</vt:lpstr>
      <vt:lpstr>Supervised learning</vt:lpstr>
      <vt:lpstr>Supervised learning</vt:lpstr>
      <vt:lpstr>Supervised learning</vt:lpstr>
      <vt:lpstr>Supervised learning</vt:lpstr>
      <vt:lpstr>Supervised learning</vt:lpstr>
      <vt:lpstr>PowerPoint Presentation</vt:lpstr>
      <vt:lpstr>PowerPoint Presentation</vt:lpstr>
      <vt:lpstr>Supervised learning</vt:lpstr>
      <vt:lpstr>Supervised learning</vt:lpstr>
      <vt:lpstr>Supervised learning</vt:lpstr>
      <vt:lpstr>PowerPoint Presentation</vt:lpstr>
      <vt:lpstr>Unsupervised Learning</vt:lpstr>
      <vt:lpstr>PowerPoint Presentation</vt:lpstr>
      <vt:lpstr>Unsupervised Learning</vt:lpstr>
      <vt:lpstr>Unsupervised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Sandeep Mathias</dc:creator>
  <cp:lastModifiedBy>Sandeep Mathias</cp:lastModifiedBy>
  <cp:revision>2</cp:revision>
  <dcterms:created xsi:type="dcterms:W3CDTF">2021-12-27T06:50:36Z</dcterms:created>
  <dcterms:modified xsi:type="dcterms:W3CDTF">2021-12-27T06:54:01Z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