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274" r:id="rId4"/>
    <p:sldId id="275" r:id="rId5"/>
    <p:sldId id="276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20" r:id="rId19"/>
    <p:sldId id="30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3BEF-5A4F-4BFA-8BC4-C3046A265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DE9FD-9AF9-45AB-BBB3-3B203B697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99BC2-F867-4FE9-B5E3-6AC0F83E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F75C-BBDE-4581-95F6-67A95908B8B8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E41A0-A499-4A0F-81D4-C0BCC8D0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363B7-59F1-46C3-8DF0-0017AD0C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74F5-EE54-4B15-9216-5B52EF2AF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15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304D-C0AE-4C9E-AF81-CF721BC36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BE7B2-9570-49FF-B44F-210CA4E44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9063-D1C8-47CF-93D5-8FAB80DAA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F75C-BBDE-4581-95F6-67A95908B8B8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90F2E-8769-4288-9608-23B45E46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7F999-120A-4329-BF96-A4297FAE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74F5-EE54-4B15-9216-5B52EF2AF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72BAF1-CB56-4003-8BC6-9E6F3F936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D3620-4941-4FFD-B531-3D70B6F80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B6FED-253E-4323-B2FF-7083DEC5D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F75C-BBDE-4581-95F6-67A95908B8B8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CEBB6-0B7D-403E-9B29-330A754F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3D450-D39F-4CA2-A647-1BFD3894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74F5-EE54-4B15-9216-5B52EF2AF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72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28A0-8A3A-4F77-900E-BD0EE3CD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4C757-9945-4A8B-BA19-577FBA405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2C340-C0CE-48C7-9769-62966B5C6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F75C-BBDE-4581-95F6-67A95908B8B8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AAD07-FB22-47CE-B914-C415FD49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FCBDF-4DCA-4674-80A6-4D43B8D3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74F5-EE54-4B15-9216-5B52EF2AF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97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2ADC-EBAF-41E2-8D1E-182B38AA6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B8079-31D3-4F3D-ACFE-1CE6C9D76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8F4B-775D-484C-ADBF-B9BFD317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F75C-BBDE-4581-95F6-67A95908B8B8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2B1FA-9F50-4321-9F8E-6BCC3233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CF8A7-A8FE-4614-AC9C-3F4FE563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74F5-EE54-4B15-9216-5B52EF2AF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84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E4BB-601E-48DE-BA38-F0074CBE3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1CBC6-8CDF-43F6-9EAB-717EAAEDE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CAB87-4C8B-496C-8929-DACFF955C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B1FEE-6A59-4E31-8D8A-45AE5ABC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F75C-BBDE-4581-95F6-67A95908B8B8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94000-27D5-461A-8692-1F8D875E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CA054-B6A8-4F20-AF65-B95F5D37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74F5-EE54-4B15-9216-5B52EF2AF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3D73-B1FD-42D3-88C4-50F089117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28B0D-28A1-4FC0-AB99-8176B76EF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0515D-9DE2-4847-A661-C2146487B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E6D1F-CFB9-4E78-8198-A0F380ACC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2187C-E3C6-4C50-997C-6860D7ADF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A5915D-DEE5-407D-B850-6AC79C9D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F75C-BBDE-4581-95F6-67A95908B8B8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1F95A5-0B6C-4DBE-8B31-079E4F742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C09F5-FE83-4636-B4F8-FB6AD1FA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74F5-EE54-4B15-9216-5B52EF2AF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22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2670C-9C59-46D7-A805-9167CE6F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AF3D2-6F00-4F1E-8F2D-22678F5D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F75C-BBDE-4581-95F6-67A95908B8B8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34CD5-30E8-4918-AAF6-21607FAE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3BC2E-6D7B-43D0-A4C0-66D25BC2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74F5-EE54-4B15-9216-5B52EF2AF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11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210EA-6033-404F-B50A-371B627D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F75C-BBDE-4581-95F6-67A95908B8B8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5D48BE-8734-4C3C-B673-3DB8BD4F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064A4-AB0A-466A-8D3C-804B7050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74F5-EE54-4B15-9216-5B52EF2AF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2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BD89-9223-41B1-A77D-F9D6C558D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9B16D-CC64-4020-8C07-C804FB724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03A4D-1428-402D-8425-014992126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8FEC5-608D-436A-A821-EE315184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F75C-BBDE-4581-95F6-67A95908B8B8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208ED-E4DC-44B1-8581-B64E9C27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DC030-4A81-48A1-B553-2CC389B2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74F5-EE54-4B15-9216-5B52EF2AF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81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A567D-332D-4682-962B-39CEF0205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446F9-B601-4517-9771-38991CB00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14220-0D32-42D1-A7BF-46D5EFF7E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CE4F5-5C07-44BB-B57C-9D3F05432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F75C-BBDE-4581-95F6-67A95908B8B8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F8A2F-809D-42E2-925C-E1BAD1D5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4DDEA-3E28-4CDA-8BA7-1A2C692A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74F5-EE54-4B15-9216-5B52EF2AF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14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CFDFD5-0F57-486D-93FB-12CBD08F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09B97-ED02-4C83-B272-95E47B884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0265C-07FD-482E-B6DF-7A34235A2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0F75C-BBDE-4581-95F6-67A95908B8B8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4D777-36D0-450C-9501-63BA23ED8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87476-DB54-4D0D-83A4-8E5958806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D74F5-EE54-4B15-9216-5B52EF2AF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75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38C2-D57A-4418-ABA6-C25851D3C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Module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4F147-AF3C-4BDF-8196-C53783881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Lecture 3:</a:t>
            </a:r>
          </a:p>
          <a:p>
            <a:r>
              <a:rPr lang="en-IN" dirty="0"/>
              <a:t>Uncertainty,</a:t>
            </a:r>
          </a:p>
          <a:p>
            <a:r>
              <a:rPr lang="en-IN" dirty="0"/>
              <a:t>Probabilistic Reasoning</a:t>
            </a:r>
          </a:p>
          <a:p>
            <a:r>
              <a:rPr lang="en-IN" dirty="0"/>
              <a:t>Bayes Theorem &amp; Conditional Probability</a:t>
            </a:r>
          </a:p>
        </p:txBody>
      </p:sp>
    </p:spTree>
    <p:extLst>
      <p:ext uri="{BB962C8B-B14F-4D97-AF65-F5344CB8AC3E}">
        <p14:creationId xmlns:p14="http://schemas.microsoft.com/office/powerpoint/2010/main" val="2236877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7CC4-FAB2-4964-A3BC-1B7FB5E0BDC9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C9B9-574C-4C96-BB87-80608D2B0507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810" y="591015"/>
            <a:ext cx="8653346" cy="5497551"/>
          </a:xfrm>
          <a:prstGeom prst="rect">
            <a:avLst/>
          </a:prstGeom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994" y="476998"/>
            <a:ext cx="1051577" cy="95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563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63353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Example:</a:t>
            </a:r>
            <a:br>
              <a:rPr lang="en-US" dirty="0"/>
            </a:br>
            <a:r>
              <a:rPr lang="en-US" sz="3100" dirty="0"/>
              <a:t>In a class, there are 70% of the students who like English and 40% of the students who likes English and mathematics, and then what is the percent of students those who like English also like mathematics?</a:t>
            </a:r>
            <a:br>
              <a:rPr lang="en-US" sz="3100" dirty="0"/>
            </a:br>
            <a:br>
              <a:rPr lang="en-US" dirty="0"/>
            </a:br>
            <a:r>
              <a:rPr lang="en-US" sz="3200" b="1" dirty="0"/>
              <a:t>Solution:</a:t>
            </a:r>
            <a:br>
              <a:rPr lang="en-US" dirty="0"/>
            </a:br>
            <a:r>
              <a:rPr lang="en-US" sz="3100" dirty="0"/>
              <a:t>Let, A is an event that a student likes Mathematics</a:t>
            </a:r>
            <a:br>
              <a:rPr lang="en-US" sz="3100" dirty="0"/>
            </a:br>
            <a:r>
              <a:rPr lang="en-US" sz="3100" dirty="0"/>
              <a:t>B is an event that a student likes English.</a:t>
            </a:r>
            <a:br>
              <a:rPr lang="en-US" dirty="0"/>
            </a:b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7CC4-FAB2-4964-A3BC-1B7FB5E0BDC9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C9B9-574C-4C96-BB87-80608D2B0507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66" y="4315522"/>
            <a:ext cx="6367346" cy="1951463"/>
          </a:xfrm>
          <a:prstGeom prst="rect">
            <a:avLst/>
          </a:prstGeom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413" y="131310"/>
            <a:ext cx="1051577" cy="95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97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1850" y="401444"/>
            <a:ext cx="10515600" cy="1103971"/>
          </a:xfrm>
        </p:spPr>
        <p:txBody>
          <a:bodyPr>
            <a:normAutofit/>
          </a:bodyPr>
          <a:lstStyle/>
          <a:p>
            <a:r>
              <a:rPr lang="en-US" sz="4400" u="sng" dirty="0"/>
              <a:t>Bayes' theorem: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1850" y="1828800"/>
            <a:ext cx="10515600" cy="426085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Bayes' theorem is also known as Bayes' rule, Bayes' law, or Bayesian reasoning, which determines the probability of an event with uncertain knowledge.</a:t>
            </a:r>
          </a:p>
          <a:p>
            <a:r>
              <a:rPr lang="en-US" dirty="0">
                <a:solidFill>
                  <a:schemeClr val="tx1"/>
                </a:solidFill>
              </a:rPr>
              <a:t>In probability theory, it relates the conditional probability and marginal probabilities of two random events.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It is a way to calculate the value of P(B|A) with the knowledge of P(A|B).</a:t>
            </a:r>
          </a:p>
          <a:p>
            <a:r>
              <a:rPr lang="en-US" dirty="0">
                <a:solidFill>
                  <a:schemeClr val="tx1"/>
                </a:solidFill>
              </a:rPr>
              <a:t>Bayes' theorem allows updating the probability prediction of an event by observing new information of the real world.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362E-7872-48F3-81F4-05525209ADDA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C9B9-574C-4C96-BB87-80608D2B0507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330" y="478250"/>
            <a:ext cx="1051577" cy="95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536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3211550"/>
            <a:ext cx="10515600" cy="2308304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Bayes' theorem can be derived using product rule and conditional probability of event A with known event B:</a:t>
            </a:r>
            <a:br>
              <a:rPr lang="en-US" sz="2800" dirty="0"/>
            </a:br>
            <a:br>
              <a:rPr lang="en-US" dirty="0"/>
            </a:br>
            <a:r>
              <a:rPr lang="en-US" sz="2800" dirty="0"/>
              <a:t>As from product rule we can write: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P(A ⋀ B)= P(A|B) P(B) </a:t>
            </a:r>
            <a:br>
              <a:rPr lang="en-US" dirty="0"/>
            </a:br>
            <a:br>
              <a:rPr lang="en-US" dirty="0"/>
            </a:br>
            <a:r>
              <a:rPr lang="en-US" sz="3100" dirty="0"/>
              <a:t>Similarly, the probability of event B with known event A:</a:t>
            </a:r>
            <a:br>
              <a:rPr lang="en-US" sz="3100" dirty="0"/>
            </a:br>
            <a:br>
              <a:rPr lang="en-US" sz="3100" dirty="0"/>
            </a:br>
            <a:r>
              <a:rPr lang="en-US" sz="4900" dirty="0"/>
              <a:t>P(A ⋀ B)= P(B|A) P(A) </a:t>
            </a:r>
            <a:br>
              <a:rPr lang="en-US" sz="3100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F297-458F-42A7-B3ED-14D1ACD865EC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C9B9-574C-4C96-BB87-80608D2B0507}" type="slidenum">
              <a:rPr lang="en-US" smtClean="0"/>
              <a:t>13</a:t>
            </a:fld>
            <a:endParaRPr lang="en-US" dirty="0"/>
          </a:p>
        </p:txBody>
      </p:sp>
      <p:pic>
        <p:nvPicPr>
          <p:cNvPr id="9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446" y="131310"/>
            <a:ext cx="1051577" cy="95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874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B80AA1-FDA4-4CF6-AD59-A1E16A406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869"/>
            <a:ext cx="10515600" cy="4351338"/>
          </a:xfrm>
        </p:spPr>
        <p:txBody>
          <a:bodyPr/>
          <a:lstStyle/>
          <a:p>
            <a:r>
              <a:rPr lang="en-US" sz="2800" dirty="0"/>
              <a:t>P(A|B) is known as </a:t>
            </a:r>
            <a:r>
              <a:rPr lang="en-US" sz="2800" b="1" dirty="0"/>
              <a:t>posterior</a:t>
            </a:r>
            <a:r>
              <a:rPr lang="en-US" sz="2800" dirty="0"/>
              <a:t>, which we need to calculate, and it will be read as Probability of hypothesis A when we have occurred an evidence B.</a:t>
            </a:r>
          </a:p>
          <a:p>
            <a:r>
              <a:rPr lang="en-US" sz="2800" dirty="0"/>
              <a:t>P(B|A) is called the </a:t>
            </a:r>
            <a:r>
              <a:rPr lang="en-US" sz="2800" b="1" dirty="0"/>
              <a:t>likelihood</a:t>
            </a:r>
            <a:r>
              <a:rPr lang="en-US" sz="2800" dirty="0"/>
              <a:t>, in which we consider that hypothesis is true, then we calculate the probability of evidence.</a:t>
            </a:r>
            <a:endParaRPr lang="en-US" dirty="0"/>
          </a:p>
          <a:p>
            <a:r>
              <a:rPr lang="en-US" sz="2800" dirty="0"/>
              <a:t>P(A) is called the </a:t>
            </a:r>
            <a:r>
              <a:rPr lang="en-US" sz="2800" b="1" dirty="0"/>
              <a:t>prior probability</a:t>
            </a:r>
            <a:r>
              <a:rPr lang="en-US" sz="2800" dirty="0"/>
              <a:t>, probability of hypothesis before considering the evidence.</a:t>
            </a:r>
            <a:endParaRPr lang="en-US" dirty="0"/>
          </a:p>
          <a:p>
            <a:r>
              <a:rPr lang="en-US" sz="2800" dirty="0"/>
              <a:t>P(B) is called </a:t>
            </a:r>
            <a:r>
              <a:rPr lang="en-US" sz="2800" b="1" dirty="0"/>
              <a:t>marginal probability</a:t>
            </a:r>
            <a:r>
              <a:rPr lang="en-US" sz="2800" dirty="0"/>
              <a:t>, pure probability of an evidence.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362E-7872-48F3-81F4-05525209ADDA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C9B9-574C-4C96-BB87-80608D2B0507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440" y="630936"/>
            <a:ext cx="7170234" cy="1420888"/>
          </a:xfrm>
          <a:prstGeom prst="rect">
            <a:avLst/>
          </a:prstGeom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993" y="155757"/>
            <a:ext cx="1051577" cy="95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41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814039"/>
            <a:ext cx="9144000" cy="1025912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In the equation (a), in general, we can write P (B) = P(A)*P(B|Ai), hence</a:t>
            </a:r>
            <a:br>
              <a:rPr lang="en-US" sz="2400" dirty="0"/>
            </a:br>
            <a:r>
              <a:rPr lang="en-US" sz="2400" dirty="0"/>
              <a:t>the Bayes' rule can be written as: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0" y="4438184"/>
            <a:ext cx="9144000" cy="1304693"/>
          </a:xfrm>
        </p:spPr>
        <p:txBody>
          <a:bodyPr/>
          <a:lstStyle/>
          <a:p>
            <a:pPr algn="l"/>
            <a:r>
              <a:rPr lang="en-US" dirty="0"/>
              <a:t>Where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A</a:t>
            </a:r>
            <a:r>
              <a:rPr lang="en-US" baseline="-25000" dirty="0"/>
              <a:t>3</a:t>
            </a:r>
            <a:r>
              <a:rPr lang="en-US" dirty="0"/>
              <a:t>,........, A</a:t>
            </a:r>
            <a:r>
              <a:rPr lang="en-US" baseline="-25000" dirty="0"/>
              <a:t>n</a:t>
            </a:r>
            <a:r>
              <a:rPr lang="en-US" dirty="0"/>
              <a:t> is </a:t>
            </a:r>
            <a:r>
              <a:rPr lang="en-US" dirty="0">
                <a:latin typeface="+mj-lt"/>
              </a:rPr>
              <a:t>a set of mutually exclusive and exhaustive events.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362E-7872-48F3-81F4-05525209ADDA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C9B9-574C-4C96-BB87-80608D2B0507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059" y="2051824"/>
            <a:ext cx="6969512" cy="1973766"/>
          </a:xfrm>
          <a:prstGeom prst="rect">
            <a:avLst/>
          </a:prstGeom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238" y="338860"/>
            <a:ext cx="1051577" cy="95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152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Applying Bayes' rule: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10467"/>
            <a:ext cx="10515600" cy="326649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Example: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Question: From a standard deck of playing cards, a single card is drawn. The probability that the card is king is 4/52, then calculate posterior probability P(King|Face), which means the drawn face card is a king card.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969D-5670-41B6-A262-5EF8BBC0C3F9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C9B9-574C-4C96-BB87-80608D2B0507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859" y="1518408"/>
            <a:ext cx="6244682" cy="1057524"/>
          </a:xfrm>
          <a:prstGeom prst="rect">
            <a:avLst/>
          </a:prstGeom>
        </p:spPr>
      </p:pic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481" y="276276"/>
            <a:ext cx="1051577" cy="95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402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89211"/>
            <a:ext cx="9144000" cy="702526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Solution: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0" y="2810110"/>
            <a:ext cx="9144000" cy="186225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+mj-lt"/>
              </a:rPr>
              <a:t>P(king): probability that the card is King= 4/52= 1/13.</a:t>
            </a:r>
          </a:p>
          <a:p>
            <a:pPr algn="l"/>
            <a:r>
              <a:rPr lang="en-US" dirty="0">
                <a:latin typeface="+mj-lt"/>
              </a:rPr>
              <a:t>P(face): probability that a card is a face card= 3/13.</a:t>
            </a:r>
          </a:p>
          <a:p>
            <a:pPr algn="l"/>
            <a:r>
              <a:rPr lang="en-US" dirty="0">
                <a:latin typeface="+mj-lt"/>
              </a:rPr>
              <a:t>P(Face|King): probability of face card when we assume it is a king = 1</a:t>
            </a:r>
          </a:p>
          <a:p>
            <a:pPr algn="l"/>
            <a:r>
              <a:rPr lang="en-US" dirty="0">
                <a:latin typeface="+mj-lt"/>
              </a:rPr>
              <a:t>Putting all values in equation (i) we will get: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969D-5670-41B6-A262-5EF8BBC0C3F9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C9B9-574C-4C96-BB87-80608D2B0507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563" y="1170957"/>
            <a:ext cx="4689778" cy="10146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132" y="4754951"/>
            <a:ext cx="5909468" cy="1083768"/>
          </a:xfrm>
          <a:prstGeom prst="rect">
            <a:avLst/>
          </a:prstGeom>
        </p:spPr>
      </p:pic>
      <p:pic>
        <p:nvPicPr>
          <p:cNvPr id="10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691" y="287508"/>
            <a:ext cx="1051577" cy="95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61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969D-5670-41B6-A262-5EF8BBC0C3F9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C9B9-574C-4C96-BB87-80608D2B0507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" y="213361"/>
            <a:ext cx="11734800" cy="3505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30" y="3825240"/>
            <a:ext cx="11717890" cy="242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1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0585"/>
            <a:ext cx="10515600" cy="1260088"/>
          </a:xfrm>
        </p:spPr>
        <p:txBody>
          <a:bodyPr>
            <a:normAutofit fontScale="90000"/>
          </a:bodyPr>
          <a:lstStyle/>
          <a:p>
            <a:r>
              <a:rPr lang="en-US" sz="4000" b="1" u="sng" dirty="0"/>
              <a:t>Application of Bayes' theorem in Artificial intelligence: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8301"/>
            <a:ext cx="10515600" cy="386866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It is used to calculate the next step of the robot when the already executed step is given.</a:t>
            </a:r>
          </a:p>
          <a:p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Baye’s theorem is helpful in weather forecasting.</a:t>
            </a:r>
          </a:p>
          <a:p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It can solve the Monty Hall problem.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969D-5670-41B6-A262-5EF8BBC0C3F9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C9B9-574C-4C96-BB87-80608D2B0507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11" y="171593"/>
            <a:ext cx="1051577" cy="95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29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53767"/>
          </a:xfrm>
        </p:spPr>
        <p:txBody>
          <a:bodyPr>
            <a:normAutofit/>
          </a:bodyPr>
          <a:lstStyle/>
          <a:p>
            <a:r>
              <a:rPr lang="en-US" sz="3200" dirty="0"/>
              <a:t>With this knowledge representation, we might write </a:t>
            </a:r>
            <a:r>
              <a:rPr lang="en-US" sz="3200" b="1" dirty="0"/>
              <a:t>A→B</a:t>
            </a:r>
            <a:r>
              <a:rPr lang="en-US" sz="3200" dirty="0"/>
              <a:t>, which means </a:t>
            </a:r>
            <a:r>
              <a:rPr lang="en-US" sz="3200" b="1" dirty="0"/>
              <a:t>if A is true then B is true</a:t>
            </a:r>
            <a:r>
              <a:rPr lang="en-US" sz="3200" dirty="0"/>
              <a:t>, but consider a situation where we are not sure about whether A is true or not then we cannot express this statement, this situation is called uncertainty.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969D-5670-41B6-A262-5EF8BBC0C3F9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C9B9-574C-4C96-BB87-80608D2B0507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488" y="179347"/>
            <a:ext cx="1051577" cy="95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501D3007-3146-4F7C-A60E-5D37A55B48E2}"/>
              </a:ext>
            </a:extLst>
          </p:cNvPr>
          <p:cNvSpPr txBox="1">
            <a:spLocks/>
          </p:cNvSpPr>
          <p:nvPr/>
        </p:nvSpPr>
        <p:spPr>
          <a:xfrm>
            <a:off x="3455670" y="32078"/>
            <a:ext cx="5280660" cy="62901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u="sng">
                <a:latin typeface="+mn-lt"/>
              </a:rPr>
              <a:t>What is Uncertainty</a:t>
            </a:r>
            <a:r>
              <a:rPr lang="en-IN" sz="4000" u="sng" spc="-70">
                <a:latin typeface="+mn-lt"/>
              </a:rPr>
              <a:t> </a:t>
            </a:r>
            <a:r>
              <a:rPr lang="en-IN" sz="4000">
                <a:latin typeface="+mn-lt"/>
              </a:rPr>
              <a:t>?</a:t>
            </a:r>
            <a:endParaRPr lang="en-IN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8214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16475"/>
            <a:ext cx="10515600" cy="622863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r>
              <a:rPr lang="en-US" b="1" u="sng" dirty="0"/>
              <a:t>Causes of uncertainty: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Information occurred from unreliable sources.</a:t>
            </a:r>
          </a:p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Experimental Errors</a:t>
            </a:r>
          </a:p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Equipment fault</a:t>
            </a:r>
          </a:p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Temperature variation</a:t>
            </a:r>
          </a:p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Climate change.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86CA926C-94EC-464F-B3DB-76776C8108D5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C9B9-574C-4C96-BB87-80608D2B0507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088" y="338370"/>
            <a:ext cx="1161374" cy="130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4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1221" y="520101"/>
            <a:ext cx="6367780" cy="622863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r>
              <a:rPr lang="en-US" b="1" u="sng" dirty="0"/>
              <a:t>Probabilistic reasoning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1981200" y="6377940"/>
            <a:ext cx="2103120" cy="342900"/>
          </a:xfrm>
          <a:prstGeom prst="rect">
            <a:avLst/>
          </a:prstGeom>
        </p:spPr>
        <p:txBody>
          <a:bodyPr/>
          <a:lstStyle/>
          <a:p>
            <a:fld id="{0B2DE1B3-26A5-4AEC-AD5B-C31BC898BEEB}" type="datetime1">
              <a:rPr lang="en-US" smtClean="0"/>
              <a:t>12/27/2021</a:t>
            </a:fld>
            <a:endParaRPr lang="en-US" dirty="0"/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231" y="489972"/>
            <a:ext cx="911169" cy="105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C9B9-574C-4C96-BB87-80608D2B0507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816780"/>
            <a:ext cx="7248293" cy="348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52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2672715" marR="5080" indent="-2660650" algn="ctr">
              <a:lnSpc>
                <a:spcPct val="100000"/>
              </a:lnSpc>
              <a:spcBef>
                <a:spcPts val="100"/>
              </a:spcBef>
            </a:pPr>
            <a:r>
              <a:rPr lang="en-US" b="1" u="sng" dirty="0"/>
              <a:t>Need of probabilistic reasoning in AI</a:t>
            </a:r>
            <a:endParaRPr b="1" u="sng" dirty="0">
              <a:latin typeface="+mn-l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2230244"/>
            <a:ext cx="10515600" cy="471696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When there are unpredictable outcomes.</a:t>
            </a:r>
          </a:p>
          <a:p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When specifications or possibilities of predicates becomes too large to handle.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When an unknown error occurs during an experiment.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B164235B-39D5-408A-A583-4F5DCB0146D9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C9B9-574C-4C96-BB87-80608D2B0507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2402840" y="1991995"/>
            <a:ext cx="4359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513840" algn="l"/>
                <a:tab pos="2387600" algn="l"/>
                <a:tab pos="3836670" algn="l"/>
              </a:tabLst>
            </a:pPr>
            <a:r>
              <a:rPr sz="2400" spc="-5" dirty="0">
                <a:cs typeface="Arial"/>
              </a:rPr>
              <a:t>	</a:t>
            </a:r>
            <a:endParaRPr sz="2400" dirty="0">
              <a:cs typeface="Arial"/>
            </a:endParaRPr>
          </a:p>
        </p:txBody>
      </p:sp>
      <p:pic>
        <p:nvPicPr>
          <p:cNvPr id="1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231" y="374914"/>
            <a:ext cx="682569" cy="65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28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3607"/>
          </a:xfrm>
        </p:spPr>
        <p:txBody>
          <a:bodyPr>
            <a:normAutofit/>
          </a:bodyPr>
          <a:lstStyle/>
          <a:p>
            <a:r>
              <a:rPr lang="en-US" sz="3200" dirty="0"/>
              <a:t>In probabilistic reasoning, there are two ways to solve problems with uncertain knowledge: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0965"/>
            <a:ext cx="10515600" cy="374599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Bayes' rule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Bayesian Statistics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969D-5670-41B6-A262-5EF8BBC0C3F9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C9B9-574C-4C96-BB87-80608D2B0507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121" y="365125"/>
            <a:ext cx="682569" cy="65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15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416"/>
          </a:xfrm>
        </p:spPr>
        <p:txBody>
          <a:bodyPr/>
          <a:lstStyle/>
          <a:p>
            <a:r>
              <a:rPr lang="en-US" u="sng" dirty="0"/>
              <a:t>Probability: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24434"/>
          </a:xfrm>
        </p:spPr>
        <p:txBody>
          <a:bodyPr/>
          <a:lstStyle/>
          <a:p>
            <a:r>
              <a:rPr lang="en-US" dirty="0"/>
              <a:t>0 ≤ P(A) ≤ 1,   where P(A) is the probability of an event A.  </a:t>
            </a:r>
          </a:p>
          <a:p>
            <a:r>
              <a:rPr lang="en-US" dirty="0"/>
              <a:t>P(A) = 0,  indicates total uncertainty in an event A.   </a:t>
            </a:r>
          </a:p>
          <a:p>
            <a:r>
              <a:rPr lang="en-US" dirty="0"/>
              <a:t>P(A) =1, indicates total certainty in an event A.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362E-7872-48F3-81F4-05525209ADDA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C9B9-574C-4C96-BB87-80608D2B0507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356" y="3568391"/>
            <a:ext cx="7183244" cy="1784194"/>
          </a:xfrm>
          <a:prstGeom prst="rect">
            <a:avLst/>
          </a:prstGeom>
        </p:spPr>
      </p:pic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120" y="580096"/>
            <a:ext cx="682569" cy="65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78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Conditional probability: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141" y="1602601"/>
            <a:ext cx="10515600" cy="1564345"/>
          </a:xfrm>
        </p:spPr>
        <p:txBody>
          <a:bodyPr>
            <a:normAutofit/>
          </a:bodyPr>
          <a:lstStyle/>
          <a:p>
            <a:r>
              <a:rPr lang="en-US" dirty="0"/>
              <a:t>Let's suppose, we want to calculate the event A when event B has already occurred, "the probability of A under the conditions of B", it can be written as: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969D-5670-41B6-A262-5EF8BBC0C3F9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C9B9-574C-4C96-BB87-80608D2B0507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254" y="3228946"/>
            <a:ext cx="7582829" cy="2525083"/>
          </a:xfrm>
          <a:prstGeom prst="rect">
            <a:avLst/>
          </a:prstGeom>
        </p:spPr>
      </p:pic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154" y="488150"/>
            <a:ext cx="682569" cy="65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709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2873" y="1583474"/>
            <a:ext cx="10515600" cy="1996068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Where P(</a:t>
            </a:r>
            <a:r>
              <a:rPr lang="en-US" sz="3100" b="1" i="1" dirty="0"/>
              <a:t>A</a:t>
            </a:r>
            <a:r>
              <a:rPr lang="en-US" sz="3100" b="1" dirty="0"/>
              <a:t>⋀</a:t>
            </a:r>
            <a:r>
              <a:rPr lang="en-US" sz="3100" b="1" i="1" dirty="0"/>
              <a:t>B</a:t>
            </a:r>
            <a:r>
              <a:rPr lang="en-US" sz="3100" b="1" dirty="0"/>
              <a:t>) = Joint probability of A and B.</a:t>
            </a:r>
            <a:br>
              <a:rPr lang="en-US" dirty="0"/>
            </a:br>
            <a:r>
              <a:rPr lang="en-US" sz="3100" b="1" dirty="0"/>
              <a:t>P(B) = Marginal probability of B.</a:t>
            </a:r>
            <a:br>
              <a:rPr lang="en-US" b="1" dirty="0"/>
            </a:br>
            <a:br>
              <a:rPr lang="en-US" b="1" dirty="0"/>
            </a:br>
            <a:br>
              <a:rPr lang="en-US" dirty="0"/>
            </a:br>
            <a:r>
              <a:rPr lang="en-US" sz="3600" dirty="0"/>
              <a:t>If the probability of A is given and we need to find the probability of B, then it will be given as: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969D-5670-41B6-A262-5EF8BBC0C3F9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C9B9-574C-4C96-BB87-80608D2B0507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693" y="4036741"/>
            <a:ext cx="7850458" cy="2096430"/>
          </a:xfrm>
          <a:prstGeom prst="rect">
            <a:avLst/>
          </a:prstGeom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96" y="521527"/>
            <a:ext cx="1051577" cy="95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81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200D99626505468815249BBCE5CBE2" ma:contentTypeVersion="10" ma:contentTypeDescription="Create a new document." ma:contentTypeScope="" ma:versionID="530fa68265af1afd78c5f75de43d89ec">
  <xsd:schema xmlns:xsd="http://www.w3.org/2001/XMLSchema" xmlns:xs="http://www.w3.org/2001/XMLSchema" xmlns:p="http://schemas.microsoft.com/office/2006/metadata/properties" xmlns:ns2="b9ddce48-4927-49d3-9c8d-0a4b2e223357" xmlns:ns3="97366e1e-3f04-441e-b6c8-11d4a868ca9a" targetNamespace="http://schemas.microsoft.com/office/2006/metadata/properties" ma:root="true" ma:fieldsID="093de6fd644dc5749ef4e25b998f45ad" ns2:_="" ns3:_="">
    <xsd:import namespace="b9ddce48-4927-49d3-9c8d-0a4b2e223357"/>
    <xsd:import namespace="97366e1e-3f04-441e-b6c8-11d4a868ca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ddce48-4927-49d3-9c8d-0a4b2e2233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366e1e-3f04-441e-b6c8-11d4a868ca9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0D6BBE-2694-4A42-9FD5-ECF58F6D502B}"/>
</file>

<file path=customXml/itemProps2.xml><?xml version="1.0" encoding="utf-8"?>
<ds:datastoreItem xmlns:ds="http://schemas.openxmlformats.org/officeDocument/2006/customXml" ds:itemID="{E7CD4AA6-C62D-4C19-BE53-9E98933E8620}"/>
</file>

<file path=customXml/itemProps3.xml><?xml version="1.0" encoding="utf-8"?>
<ds:datastoreItem xmlns:ds="http://schemas.openxmlformats.org/officeDocument/2006/customXml" ds:itemID="{4E424C33-F823-4C46-8888-AB934B394AEA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893</Words>
  <Application>Microsoft Office PowerPoint</Application>
  <PresentationFormat>Widescreen</PresentationFormat>
  <Paragraphs>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Comic Sans MS</vt:lpstr>
      <vt:lpstr>Office Theme</vt:lpstr>
      <vt:lpstr>Module 4</vt:lpstr>
      <vt:lpstr>With this knowledge representation, we might write A→B, which means if A is true then B is true, but consider a situation where we are not sure about whether A is true or not then we cannot express this statement, this situation is called uncertainty.</vt:lpstr>
      <vt:lpstr>Causes of uncertainty:</vt:lpstr>
      <vt:lpstr>Probabilistic reasoning</vt:lpstr>
      <vt:lpstr>Need of probabilistic reasoning in AI</vt:lpstr>
      <vt:lpstr>In probabilistic reasoning, there are two ways to solve problems with uncertain knowledge:</vt:lpstr>
      <vt:lpstr>Probability:</vt:lpstr>
      <vt:lpstr>Conditional probability:</vt:lpstr>
      <vt:lpstr>Where P(A⋀B) = Joint probability of A and B. P(B) = Marginal probability of B.   If the probability of A is given and we need to find the probability of B, then it will be given as: </vt:lpstr>
      <vt:lpstr>PowerPoint Presentation</vt:lpstr>
      <vt:lpstr>Example: In a class, there are 70% of the students who like English and 40% of the students who likes English and mathematics, and then what is the percent of students those who like English also like mathematics?  Solution: Let, A is an event that a student likes Mathematics B is an event that a student likes English. </vt:lpstr>
      <vt:lpstr>Bayes' theorem:</vt:lpstr>
      <vt:lpstr>Bayes' theorem can be derived using product rule and conditional probability of event A with known event B:  As from product rule we can write:  P(A ⋀ B)= P(A|B) P(B)   Similarly, the probability of event B with known event A:  P(A ⋀ B)= P(B|A) P(A)    </vt:lpstr>
      <vt:lpstr>PowerPoint Presentation</vt:lpstr>
      <vt:lpstr>In the equation (a), in general, we can write P (B) = P(A)*P(B|Ai), hence the Bayes' rule can be written as:</vt:lpstr>
      <vt:lpstr>Applying Bayes' rule: </vt:lpstr>
      <vt:lpstr>Solution:</vt:lpstr>
      <vt:lpstr>PowerPoint Presentation</vt:lpstr>
      <vt:lpstr>Application of Bayes' theorem in Artificial intelligence: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</dc:title>
  <dc:creator>Sandeep Mathias</dc:creator>
  <cp:lastModifiedBy>Sandeep Mathias</cp:lastModifiedBy>
  <cp:revision>1</cp:revision>
  <dcterms:created xsi:type="dcterms:W3CDTF">2021-12-27T06:55:05Z</dcterms:created>
  <dcterms:modified xsi:type="dcterms:W3CDTF">2021-12-27T06:56:02Z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0x010100E7200D99626505468815249BBCE5CBE2</vt:lpwstr>
  </property>
</Properties>
</file>