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687" r:id="rId3"/>
    <p:sldId id="363" r:id="rId4"/>
    <p:sldId id="367" r:id="rId5"/>
    <p:sldId id="364" r:id="rId6"/>
    <p:sldId id="365" r:id="rId7"/>
    <p:sldId id="368" r:id="rId8"/>
    <p:sldId id="390" r:id="rId9"/>
    <p:sldId id="369" r:id="rId10"/>
    <p:sldId id="370" r:id="rId11"/>
    <p:sldId id="371" r:id="rId12"/>
    <p:sldId id="372" r:id="rId13"/>
    <p:sldId id="394" r:id="rId14"/>
    <p:sldId id="395" r:id="rId15"/>
    <p:sldId id="376" r:id="rId16"/>
    <p:sldId id="377" r:id="rId17"/>
    <p:sldId id="410" r:id="rId18"/>
    <p:sldId id="663" r:id="rId19"/>
    <p:sldId id="378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F42CC-EE0A-44BA-90D0-20959BA0DB8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CA3A3-89CB-459F-B33B-4676E721A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7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9E7C-E104-44CE-96E3-86319C1A8D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73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9E7C-E104-44CE-96E3-86319C1A8D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42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9E7C-E104-44CE-96E3-86319C1A8D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70F16D-0C1B-451A-8745-2BFCA1A2C60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FCD-51C1-4AA0-B2D1-EFD8515A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40722-C3C8-4E42-9ED4-D607F982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854A-C372-4C4F-A2EE-AC0B044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635-8F92-4D46-8ED3-6D5C5712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06BD-13A3-4491-9326-9483F8F6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D91C-BC91-4E27-A0BA-93D184B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A74E8-2637-40DE-84F4-135A6536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576F-F37C-4A12-9EEE-CE37B28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A02A-60D3-4CEA-9028-196129AB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12F7-EC86-40EF-8215-EDE094DC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BBED4-127F-455B-BE1D-55500BE6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4507F-44FD-4842-A0D7-A1D122CD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CCBF-1C52-4A2C-9486-9E0C0152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F20D-4EDF-4A6B-AA5D-FC05E4E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2DAC-C21C-4034-AA60-89B1C32F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3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1B4-8045-4FB7-A520-2E351157EC0D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0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126-FE85-4056-8207-4461564A96B5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9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0DC-4DF8-4F01-8D41-3BA05A230B6A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4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8FAB-10FA-496F-B07D-2C1300F0A672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7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0C6-8AA2-4D6B-A186-F19E63318F60}" type="datetime1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93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474-AD75-4FBD-A807-DF075E6E4697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20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1B6A-2932-40E8-87BC-821E760245C3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39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8FE2-F467-4AAE-97D6-57C6D62C9EE0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0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91C7-3E20-4A4B-8234-B0272EB1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D4D6-DF1F-49B7-8978-F8055B1A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49E9-B03D-4506-93F6-EC8ACA4B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0EB4-9A78-4055-9121-A66170F5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8D90-DAF8-4813-9237-13364841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91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FF36-D81B-4604-947D-C02986B50A7E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86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862A-2CB0-42E2-8B21-01685BEC47B8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13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1D5C-DE6E-4654-ABBB-DEC39978CEC3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5E7-1E30-4F52-9F55-9C2DA4B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91B0-BE74-4743-BF9F-BAA3D9D1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06F0-8156-402B-8181-FD2B067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6E44-5928-4996-A433-656AA01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EA23-975E-4F96-BC3A-3F7B2420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2E16-BC6A-4520-AB8D-416D56F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82B1-9533-4E87-84CF-78DCDCF09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A2AEF-BF5B-423F-A572-1D91F697E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CA3E2-2E83-4AD5-B675-2F2734AC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2AADC-A8B3-4DFC-A566-B2E009A7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6DFC-BD4A-4FD4-BF54-6D796D8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2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9B6-0B5A-44D6-A165-7935991D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4348-40D0-4BB1-9A74-668F3375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57D-59AA-4555-9124-BB3C5BB9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0439-3DFC-4787-B5AF-1108F75D8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7230-AE7C-41E0-8234-C36C17D04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DA733-EF20-4021-A413-16A8EC78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6944D-8E34-4CAA-B0BD-19B88E6B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B859A-B048-4A2F-9987-F7342E91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2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16B2-C36B-46EC-9A62-04B87E5E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43C20-5296-4D1D-95EB-ED3EF452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45FA1-B171-46C8-AEF6-4010D09F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FD73-79DB-4797-978F-10AD8C81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9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02BCB-D5AD-46B6-A72B-375DE55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1A1E0-D0C3-41B7-BEBB-F3785E2C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1C1F-E261-4FED-9009-32D7F73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7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13E6-14AC-45A5-93FC-451A381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530-BC03-4446-A38F-25E0641D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E9F50-2D21-4E3C-9838-53B13839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3F81-DE07-45FB-965F-E00C251D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F98B-D75E-4357-9EDC-21A8180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FA68-7363-44FF-8360-CAC6081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9D1F-B65F-4821-B58A-5E84BF5D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13BC2-B8E1-4085-A826-8895F5F63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26F3-D379-424D-9F1C-54271907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FF9B6-15C6-4B84-9201-ABDD938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7AB8-F148-4CF2-A14D-E9DCD16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00E8-B0E6-4057-8AD1-41F38BE7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7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6BE34-9352-46B6-A64B-E83B92C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772F-4EF8-42E7-8EF6-C5C132EE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50CD-EEA6-4DE3-A0F2-4E41C5FF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AD95-6EAB-4263-B962-421B54FD7C4C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64C9-402D-4E8E-A18D-B42251658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C169-CEDD-4DA3-8677-2B956D08F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EBC8-1B45-4EDB-9DAD-EEE9C4EE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F0B9-92C2-400D-85D0-C48ADBFB463C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AC54-31CB-420A-A8F1-E6AEF193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CE9AAA-EB34-4009-AF03-1899D7CC9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 228 – Principles of Artificial 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E17EC1-DDE8-4EF6-9D1F-9B8AD6977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Module #3, Lecture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55E4-5472-4F5D-A073-CDD7608F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C54-31CB-420A-A8F1-E6AEF193BA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5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Actions(s) and Result(</a:t>
            </a:r>
            <a:r>
              <a:rPr lang="en-IN" dirty="0" err="1"/>
              <a:t>s,a</a:t>
            </a:r>
            <a:r>
              <a:rPr lang="en-IN" dirty="0"/>
              <a:t>)  defines a game tree</a:t>
            </a:r>
          </a:p>
          <a:p>
            <a:r>
              <a:rPr lang="en-IN" dirty="0"/>
              <a:t>Two players Max and Min</a:t>
            </a:r>
          </a:p>
          <a:p>
            <a:r>
              <a:rPr lang="en-US" dirty="0"/>
              <a:t>Choose move which results in best state</a:t>
            </a:r>
          </a:p>
          <a:p>
            <a:pPr lvl="1"/>
            <a:r>
              <a:rPr lang="en-US" dirty="0"/>
              <a:t>Select highest expected score for you</a:t>
            </a:r>
          </a:p>
          <a:p>
            <a:r>
              <a:rPr lang="en-US" dirty="0"/>
              <a:t>Assume opponent is playing optimally too</a:t>
            </a:r>
          </a:p>
          <a:p>
            <a:pPr lvl="1"/>
            <a:r>
              <a:rPr lang="en-US" dirty="0"/>
              <a:t>Will choose lowest expected score for you</a:t>
            </a:r>
          </a:p>
          <a:p>
            <a:r>
              <a:rPr lang="en-IN" dirty="0" err="1"/>
              <a:t>Minimax</a:t>
            </a:r>
            <a:r>
              <a:rPr lang="en-IN" dirty="0"/>
              <a:t> uses depth-first search</a:t>
            </a:r>
          </a:p>
          <a:p>
            <a:r>
              <a:rPr lang="en-US" b="1" i="1" dirty="0"/>
              <a:t>d</a:t>
            </a:r>
            <a:r>
              <a:rPr lang="en-US" dirty="0"/>
              <a:t> is the maximum depth </a:t>
            </a:r>
            <a:r>
              <a:rPr lang="en-US" b="1" i="1" dirty="0"/>
              <a:t>b</a:t>
            </a:r>
            <a:r>
              <a:rPr lang="en-US" dirty="0"/>
              <a:t> is the branching-factor </a:t>
            </a:r>
          </a:p>
          <a:p>
            <a:r>
              <a:rPr lang="en-US" dirty="0"/>
              <a:t>Time complexity-  ? </a:t>
            </a:r>
          </a:p>
          <a:p>
            <a:r>
              <a:rPr lang="en-US" dirty="0"/>
              <a:t>Space complexity- 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1F2EF-D9BE-4EDD-BD72-9FBBBE6F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62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16632"/>
            <a:ext cx="8229600" cy="778098"/>
          </a:xfrm>
        </p:spPr>
        <p:txBody>
          <a:bodyPr/>
          <a:lstStyle/>
          <a:p>
            <a:pPr algn="ctr" eaLnBrk="1" hangingPunct="1"/>
            <a:r>
              <a:rPr lang="en-US" b="1" u="sng" dirty="0" err="1"/>
              <a:t>Minimax</a:t>
            </a:r>
            <a:endParaRPr lang="en-US" b="1" u="sng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836713"/>
            <a:ext cx="8928992" cy="4525963"/>
          </a:xfrm>
        </p:spPr>
        <p:txBody>
          <a:bodyPr/>
          <a:lstStyle/>
          <a:p>
            <a:pPr eaLnBrk="1" hangingPunct="1"/>
            <a:r>
              <a:rPr lang="en-US" sz="2400" dirty="0"/>
              <a:t>Choose a move to position with highest </a:t>
            </a:r>
            <a:r>
              <a:rPr lang="en-US" sz="2400" dirty="0" err="1">
                <a:solidFill>
                  <a:srgbClr val="FF0000"/>
                </a:solidFill>
              </a:rPr>
              <a:t>minimax</a:t>
            </a:r>
            <a:r>
              <a:rPr lang="en-US" sz="2400" dirty="0">
                <a:solidFill>
                  <a:srgbClr val="FF0000"/>
                </a:solidFill>
              </a:rPr>
              <a:t> value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Pick the best next move against your best move</a:t>
            </a:r>
          </a:p>
          <a:p>
            <a:pPr eaLnBrk="1" hangingPunct="1"/>
            <a:r>
              <a:rPr lang="en-US" sz="2400" dirty="0"/>
              <a:t>E.g., 2-ply game:</a:t>
            </a:r>
          </a:p>
          <a:p>
            <a:pPr eaLnBrk="1" hangingPunct="1"/>
            <a:endParaRPr lang="en-US" sz="2400" dirty="0"/>
          </a:p>
        </p:txBody>
      </p:sp>
      <p:pic>
        <p:nvPicPr>
          <p:cNvPr id="11268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735077"/>
            <a:ext cx="6840760" cy="2400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6" y="5229200"/>
            <a:ext cx="6718300" cy="1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F27A0-60E8-4C58-A8EF-D74A56FC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94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693" y="1690688"/>
            <a:ext cx="7469444" cy="476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FDBB2-EA15-4EDB-BBDA-58F1131B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65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38386" cy="592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91CC4-9BDC-4573-BD85-67CF90FE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2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0"/>
            <a:ext cx="10515600" cy="768216"/>
          </a:xfrm>
        </p:spPr>
        <p:txBody>
          <a:bodyPr/>
          <a:lstStyle/>
          <a:p>
            <a:pPr algn="ctr"/>
            <a:r>
              <a:rPr lang="en-IN" b="1" u="sng" dirty="0"/>
              <a:t>Alpha Beta Pruning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999732"/>
            <a:ext cx="10001518" cy="573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4CCB6-9B7D-4DF0-A83D-6243391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9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Alpha Beta Pruning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700808"/>
            <a:ext cx="70622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3E828-746E-47BD-AD00-5B04B6C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62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24859"/>
            <a:ext cx="9464899" cy="59107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389A9-7CAE-4821-815E-7F3B6CD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07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6170-AAF7-4A11-9FA9-840BAC79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Alpha-beta Pruning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BA0C-0C65-43B0-96B0-7BCDEEDD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Alphabeta</a:t>
            </a:r>
            <a:r>
              <a:rPr lang="en-IN" dirty="0"/>
              <a:t>(node, depth, alpha, beta, </a:t>
            </a:r>
            <a:r>
              <a:rPr lang="en-IN" dirty="0" err="1"/>
              <a:t>maximizer</a:t>
            </a:r>
            <a:r>
              <a:rPr lang="en-IN" dirty="0"/>
              <a:t>):</a:t>
            </a:r>
          </a:p>
          <a:p>
            <a:pPr lvl="1"/>
            <a:r>
              <a:rPr lang="en-IN" dirty="0"/>
              <a:t>If depth = 0 or node is a terminal:</a:t>
            </a:r>
          </a:p>
          <a:p>
            <a:pPr lvl="2"/>
            <a:r>
              <a:rPr lang="en-IN" dirty="0"/>
              <a:t>Return node value</a:t>
            </a:r>
          </a:p>
          <a:p>
            <a:pPr lvl="1"/>
            <a:r>
              <a:rPr lang="en-IN" dirty="0"/>
              <a:t>If </a:t>
            </a:r>
            <a:r>
              <a:rPr lang="en-IN" dirty="0" err="1"/>
              <a:t>maximizer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Value = -inf</a:t>
            </a:r>
          </a:p>
          <a:p>
            <a:pPr lvl="2"/>
            <a:r>
              <a:rPr lang="en-IN" dirty="0"/>
              <a:t>For each child of node:</a:t>
            </a:r>
          </a:p>
          <a:p>
            <a:pPr lvl="3"/>
            <a:r>
              <a:rPr lang="en-IN" dirty="0"/>
              <a:t>Value = Max(Value, </a:t>
            </a:r>
            <a:r>
              <a:rPr lang="en-IN" dirty="0" err="1"/>
              <a:t>Alphabeta</a:t>
            </a:r>
            <a:r>
              <a:rPr lang="en-IN" dirty="0"/>
              <a:t>(child, depth-1, alpha, beta, FALSE))</a:t>
            </a:r>
          </a:p>
          <a:p>
            <a:pPr lvl="3"/>
            <a:r>
              <a:rPr lang="en-IN" dirty="0"/>
              <a:t>If Value &gt;= beta:</a:t>
            </a:r>
          </a:p>
          <a:p>
            <a:pPr lvl="4"/>
            <a:r>
              <a:rPr lang="en-IN" dirty="0"/>
              <a:t>Prune beta</a:t>
            </a:r>
          </a:p>
          <a:p>
            <a:pPr lvl="2"/>
            <a:r>
              <a:rPr lang="en-IN" dirty="0"/>
              <a:t>Return Value</a:t>
            </a:r>
          </a:p>
          <a:p>
            <a:pPr lvl="1"/>
            <a:r>
              <a:rPr lang="en-IN" dirty="0"/>
              <a:t>Else:</a:t>
            </a:r>
          </a:p>
          <a:p>
            <a:pPr lvl="2"/>
            <a:r>
              <a:rPr lang="en-IN" dirty="0"/>
              <a:t>Value = +inf</a:t>
            </a:r>
          </a:p>
          <a:p>
            <a:pPr lvl="2"/>
            <a:r>
              <a:rPr lang="en-IN" dirty="0"/>
              <a:t>For each child of node:</a:t>
            </a:r>
          </a:p>
          <a:p>
            <a:pPr lvl="3"/>
            <a:r>
              <a:rPr lang="en-IN" dirty="0"/>
              <a:t>Value = Min(Value, </a:t>
            </a:r>
            <a:r>
              <a:rPr lang="en-IN" dirty="0" err="1"/>
              <a:t>Alphabeta</a:t>
            </a:r>
            <a:r>
              <a:rPr lang="en-IN" dirty="0"/>
              <a:t>(child, depth-1, alpha, beta, TRUE))</a:t>
            </a:r>
          </a:p>
          <a:p>
            <a:pPr lvl="3"/>
            <a:r>
              <a:rPr lang="en-IN" dirty="0"/>
              <a:t>If Value &lt;= alpha:</a:t>
            </a:r>
          </a:p>
          <a:p>
            <a:pPr lvl="4"/>
            <a:r>
              <a:rPr lang="en-IN" dirty="0"/>
              <a:t>Prune alpha</a:t>
            </a:r>
          </a:p>
          <a:p>
            <a:pPr lvl="2"/>
            <a:r>
              <a:rPr lang="en-IN" dirty="0"/>
              <a:t>Return Value</a:t>
            </a:r>
          </a:p>
          <a:p>
            <a:r>
              <a:rPr lang="en-IN" dirty="0" err="1"/>
              <a:t>Alphabeta</a:t>
            </a:r>
            <a:r>
              <a:rPr lang="en-IN" dirty="0"/>
              <a:t>(origin, depth, -inf, +inf,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89AE4-20A4-476F-B572-6E8D23B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365125"/>
            <a:ext cx="11215534" cy="514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3443" y="6237312"/>
            <a:ext cx="806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http://inst.eecs.berkeley.edu/~cs61b/fa14/ta-materials/apps/ab_tree_practice/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5C025-1040-4D41-9AFC-6966F21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44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(Initial)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AE4129-319B-46F1-9769-E2A334B3EE22}"/>
              </a:ext>
            </a:extLst>
          </p:cNvPr>
          <p:cNvSpPr/>
          <p:nvPr/>
        </p:nvSpPr>
        <p:spPr>
          <a:xfrm>
            <a:off x="5065636" y="2398196"/>
            <a:ext cx="2059619" cy="754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 &gt;= b, prune!</a:t>
            </a:r>
          </a:p>
        </p:txBody>
      </p:sp>
    </p:spTree>
    <p:extLst>
      <p:ext uri="{BB962C8B-B14F-4D97-AF65-F5344CB8AC3E}">
        <p14:creationId xmlns:p14="http://schemas.microsoft.com/office/powerpoint/2010/main" val="12683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7593" y="358748"/>
            <a:ext cx="6176493" cy="813203"/>
          </a:xfrm>
        </p:spPr>
        <p:txBody>
          <a:bodyPr>
            <a:normAutofit fontScale="90000"/>
          </a:bodyPr>
          <a:lstStyle/>
          <a:p>
            <a:r>
              <a:rPr lang="en-US" dirty="0"/>
              <a:t>Adversarial search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23551"/>
            <a:ext cx="4210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314978" y="5228272"/>
            <a:ext cx="4333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Champion chess player Garry Kasparov is defeated by IBM’s Deep Blue chess-playing computer in a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six-game match in May, 1997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Deep Blue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623550"/>
            <a:ext cx="2627986" cy="4171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18878" y="5867401"/>
            <a:ext cx="2750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Telegraph Group Unlimited 1997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0994C-E7E6-49B5-81D9-A12E9527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57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D1A43-F4CE-4175-AD0E-2B548DDF70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431" y="4101483"/>
            <a:ext cx="588886" cy="6640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0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3B8541-3F40-4FDE-B32F-FB2FC55BAB4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287262" y="2325950"/>
            <a:ext cx="737209" cy="6787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8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V=14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0AA00-C618-4529-9133-1E77C29EEB02}"/>
              </a:ext>
            </a:extLst>
          </p:cNvPr>
          <p:cNvSpPr/>
          <p:nvPr/>
        </p:nvSpPr>
        <p:spPr>
          <a:xfrm>
            <a:off x="5065636" y="2398196"/>
            <a:ext cx="2059619" cy="754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 &gt;= b, prune!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3B8541-3F40-4FDE-B32F-FB2FC55BAB4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38443" y="3969286"/>
            <a:ext cx="1012798" cy="7962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V=14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3B8541-3F40-4FDE-B32F-FB2FC55BAB4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623692" y="126738"/>
            <a:ext cx="1154192" cy="7355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3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 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V=14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3BBD7-F590-483D-AB27-94E7C5020D5E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5F6C58-95B2-4130-A4D9-68953CA0B49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10060990" y="5224170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18BE9C-CEE4-48E8-9DE3-0292B88174F8}"/>
              </a:ext>
            </a:extLst>
          </p:cNvPr>
          <p:cNvCxnSpPr>
            <a:cxnSpLocks/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3B8541-3F40-4FDE-B32F-FB2FC55BAB4F}"/>
              </a:ext>
            </a:extLst>
          </p:cNvPr>
          <p:cNvCxnSpPr>
            <a:cxnSpLocks/>
          </p:cNvCxnSpPr>
          <p:nvPr/>
        </p:nvCxnSpPr>
        <p:spPr>
          <a:xfrm>
            <a:off x="6792062" y="3938327"/>
            <a:ext cx="1154192" cy="7355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3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V=14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4373DA6-02D7-468B-949B-5276ED7FB173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01E5FA4-E976-42F5-B63F-54630022A12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5E9C4F-4462-4369-B71D-9AECB69FCA0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0AA00-C618-4529-9133-1E77C29EEB02}"/>
              </a:ext>
            </a:extLst>
          </p:cNvPr>
          <p:cNvSpPr/>
          <p:nvPr/>
        </p:nvSpPr>
        <p:spPr>
          <a:xfrm>
            <a:off x="5066190" y="2398196"/>
            <a:ext cx="2059619" cy="754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 &gt;= b, prune!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3B8541-3F40-4FDE-B32F-FB2FC55BAB4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7627673" y="2313627"/>
            <a:ext cx="1180826" cy="69104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9E4507-3C3C-418C-89A2-32033280F80E}"/>
              </a:ext>
            </a:extLst>
          </p:cNvPr>
          <p:cNvCxnSpPr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6647A-05A2-45E6-B5E3-B90CB96B1A91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0697223" y="5224170"/>
            <a:ext cx="656577" cy="597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17DD86-B98D-490E-89E2-2483DC35ACB6}"/>
              </a:ext>
            </a:extLst>
          </p:cNvPr>
          <p:cNvCxnSpPr>
            <a:cxnSpLocks/>
            <a:stCxn id="16" idx="0"/>
            <a:endCxn id="7" idx="3"/>
          </p:cNvCxnSpPr>
          <p:nvPr/>
        </p:nvCxnSpPr>
        <p:spPr>
          <a:xfrm flipV="1">
            <a:off x="10060990" y="5224170"/>
            <a:ext cx="636233" cy="597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94-0A88-4E00-B6A7-9E31B0E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B8FC-ADB0-4C00-B0A8-415EA3B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9499CD-9BF5-4AAE-8CA5-3FE501E36B48}"/>
              </a:ext>
            </a:extLst>
          </p:cNvPr>
          <p:cNvSpPr/>
          <p:nvPr/>
        </p:nvSpPr>
        <p:spPr>
          <a:xfrm>
            <a:off x="5459767" y="338492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4C7DBC-8BFC-48EA-B1E7-A9B5A2927FE0}"/>
              </a:ext>
            </a:extLst>
          </p:cNvPr>
          <p:cNvSpPr/>
          <p:nvPr/>
        </p:nvSpPr>
        <p:spPr>
          <a:xfrm>
            <a:off x="7628138" y="4176604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3CF7C-8375-4573-9EB2-204A23592BBE}"/>
              </a:ext>
            </a:extLst>
          </p:cNvPr>
          <p:cNvSpPr/>
          <p:nvPr/>
        </p:nvSpPr>
        <p:spPr>
          <a:xfrm>
            <a:off x="10060990" y="4176605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b=Max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2292B-8022-4BD1-8838-531AAB3BDC89}"/>
              </a:ext>
            </a:extLst>
          </p:cNvPr>
          <p:cNvSpPr/>
          <p:nvPr/>
        </p:nvSpPr>
        <p:spPr>
          <a:xfrm>
            <a:off x="3533124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V=14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A485C76-9916-4521-9E4A-4FF55F59C8F3}"/>
              </a:ext>
            </a:extLst>
          </p:cNvPr>
          <p:cNvSpPr/>
          <p:nvPr/>
        </p:nvSpPr>
        <p:spPr>
          <a:xfrm>
            <a:off x="838200" y="4241706"/>
            <a:ext cx="1272466" cy="104756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Max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D193A-B74F-4688-A7BD-C6757880C498}"/>
              </a:ext>
            </a:extLst>
          </p:cNvPr>
          <p:cNvSpPr/>
          <p:nvPr/>
        </p:nvSpPr>
        <p:spPr>
          <a:xfrm>
            <a:off x="567431" y="5814874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904C3-1ADA-4C6A-A2C1-03B0BB085F26}"/>
              </a:ext>
            </a:extLst>
          </p:cNvPr>
          <p:cNvSpPr/>
          <p:nvPr/>
        </p:nvSpPr>
        <p:spPr>
          <a:xfrm>
            <a:off x="7357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4EF5A-65B3-4310-BF66-BA03CC723C92}"/>
              </a:ext>
            </a:extLst>
          </p:cNvPr>
          <p:cNvSpPr/>
          <p:nvPr/>
        </p:nvSpPr>
        <p:spPr>
          <a:xfrm>
            <a:off x="8633534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E8A61-5D65-4B86-8D1E-AEDCB706EFE2}"/>
              </a:ext>
            </a:extLst>
          </p:cNvPr>
          <p:cNvSpPr/>
          <p:nvPr/>
        </p:nvSpPr>
        <p:spPr>
          <a:xfrm>
            <a:off x="979022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465C7-8C0C-4B84-A1D5-A158C0569284}"/>
              </a:ext>
            </a:extLst>
          </p:cNvPr>
          <p:cNvSpPr/>
          <p:nvPr/>
        </p:nvSpPr>
        <p:spPr>
          <a:xfrm>
            <a:off x="11083031" y="582132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17353-BB74-4C02-A4B9-5811B3A6F4E9}"/>
              </a:ext>
            </a:extLst>
          </p:cNvPr>
          <p:cNvSpPr/>
          <p:nvPr/>
        </p:nvSpPr>
        <p:spPr>
          <a:xfrm>
            <a:off x="1843596" y="581487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F48F2-0C8A-412F-9ACB-EDE53730778A}"/>
              </a:ext>
            </a:extLst>
          </p:cNvPr>
          <p:cNvSpPr/>
          <p:nvPr/>
        </p:nvSpPr>
        <p:spPr>
          <a:xfrm>
            <a:off x="3423082" y="5814873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A46BE-A05F-4EE3-83FB-7AE4493E634C}"/>
              </a:ext>
            </a:extLst>
          </p:cNvPr>
          <p:cNvSpPr/>
          <p:nvPr/>
        </p:nvSpPr>
        <p:spPr>
          <a:xfrm>
            <a:off x="4690369" y="5821322"/>
            <a:ext cx="541538" cy="36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-7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BA18D-14B9-45FC-88AE-B6B491F881B7}"/>
              </a:ext>
            </a:extLst>
          </p:cNvPr>
          <p:cNvCxnSpPr>
            <a:cxnSpLocks/>
            <a:stCxn id="15" idx="0"/>
            <a:endCxn id="6" idx="3"/>
          </p:cNvCxnSpPr>
          <p:nvPr/>
        </p:nvCxnSpPr>
        <p:spPr>
          <a:xfrm flipH="1" flipV="1">
            <a:off x="8264371" y="5224169"/>
            <a:ext cx="639932" cy="590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0578527-EA81-4420-8617-A3DA689038BB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6096000" y="1386057"/>
            <a:ext cx="3203360" cy="11658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1D0BC66-8CEA-4A90-8429-1A7DA97BF10C}"/>
              </a:ext>
            </a:extLst>
          </p:cNvPr>
          <p:cNvCxnSpPr>
            <a:cxnSpLocks/>
            <a:stCxn id="54" idx="4"/>
            <a:endCxn id="6" idx="0"/>
          </p:cNvCxnSpPr>
          <p:nvPr/>
        </p:nvCxnSpPr>
        <p:spPr>
          <a:xfrm flipH="1">
            <a:off x="8264371" y="3457428"/>
            <a:ext cx="1034989" cy="719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17EA067-2789-4525-972F-1D8C0379D261}"/>
              </a:ext>
            </a:extLst>
          </p:cNvPr>
          <p:cNvCxnSpPr>
            <a:cxnSpLocks/>
            <a:stCxn id="8" idx="0"/>
            <a:endCxn id="31" idx="4"/>
          </p:cNvCxnSpPr>
          <p:nvPr/>
        </p:nvCxnSpPr>
        <p:spPr>
          <a:xfrm flipH="1" flipV="1">
            <a:off x="2515332" y="3457428"/>
            <a:ext cx="1654025" cy="78427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3508DA-C879-44AC-B76E-4C28093B5B58}"/>
              </a:ext>
            </a:extLst>
          </p:cNvPr>
          <p:cNvCxnSpPr>
            <a:cxnSpLocks/>
            <a:stCxn id="14" idx="0"/>
            <a:endCxn id="6" idx="3"/>
          </p:cNvCxnSpPr>
          <p:nvPr/>
        </p:nvCxnSpPr>
        <p:spPr>
          <a:xfrm flipV="1">
            <a:off x="7628138" y="5224169"/>
            <a:ext cx="636233" cy="5971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43D2E58-3AE8-4987-B53C-4B0E704B655E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4169357" y="5289271"/>
            <a:ext cx="791781" cy="5320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A22A61-2E94-4AC5-8947-C77C6BE009D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 flipH="1">
            <a:off x="3693851" y="5289271"/>
            <a:ext cx="475506" cy="525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DA9FE2-52BD-43D4-84A1-FC3901D22DFD}"/>
              </a:ext>
            </a:extLst>
          </p:cNvPr>
          <p:cNvCxnSpPr>
            <a:cxnSpLocks/>
            <a:stCxn id="18" idx="0"/>
            <a:endCxn id="9" idx="3"/>
          </p:cNvCxnSpPr>
          <p:nvPr/>
        </p:nvCxnSpPr>
        <p:spPr>
          <a:xfrm flipH="1" flipV="1">
            <a:off x="1474433" y="5289271"/>
            <a:ext cx="639932" cy="5256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8C0F45-AAB5-48DD-9EC3-E95768D148A6}"/>
              </a:ext>
            </a:extLst>
          </p:cNvPr>
          <p:cNvSpPr/>
          <p:nvPr/>
        </p:nvSpPr>
        <p:spPr>
          <a:xfrm>
            <a:off x="2024471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-Min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F35F86-0145-43A8-9FD4-2F22B702C972}"/>
              </a:ext>
            </a:extLst>
          </p:cNvPr>
          <p:cNvSpPr/>
          <p:nvPr/>
        </p:nvSpPr>
        <p:spPr>
          <a:xfrm>
            <a:off x="8808499" y="2551905"/>
            <a:ext cx="981722" cy="905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V=2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0AA00-C618-4529-9133-1E77C29EEB02}"/>
              </a:ext>
            </a:extLst>
          </p:cNvPr>
          <p:cNvSpPr/>
          <p:nvPr/>
        </p:nvSpPr>
        <p:spPr>
          <a:xfrm>
            <a:off x="5065636" y="2398196"/>
            <a:ext cx="2059619" cy="754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 &gt;= b, prune!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9E4507-3C3C-418C-89A2-32033280F80E}"/>
              </a:ext>
            </a:extLst>
          </p:cNvPr>
          <p:cNvCxnSpPr>
            <a:stCxn id="54" idx="4"/>
            <a:endCxn id="7" idx="0"/>
          </p:cNvCxnSpPr>
          <p:nvPr/>
        </p:nvCxnSpPr>
        <p:spPr>
          <a:xfrm>
            <a:off x="9299360" y="3457428"/>
            <a:ext cx="1397863" cy="7191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6647A-05A2-45E6-B5E3-B90CB96B1A91}"/>
              </a:ext>
            </a:extLst>
          </p:cNvPr>
          <p:cNvCxnSpPr>
            <a:cxnSpLocks/>
          </p:cNvCxnSpPr>
          <p:nvPr/>
        </p:nvCxnSpPr>
        <p:spPr>
          <a:xfrm>
            <a:off x="10697223" y="5224169"/>
            <a:ext cx="656577" cy="59715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17DD86-B98D-490E-89E2-2483DC35ACB6}"/>
              </a:ext>
            </a:extLst>
          </p:cNvPr>
          <p:cNvCxnSpPr>
            <a:cxnSpLocks/>
          </p:cNvCxnSpPr>
          <p:nvPr/>
        </p:nvCxnSpPr>
        <p:spPr>
          <a:xfrm flipV="1">
            <a:off x="10060990" y="5224169"/>
            <a:ext cx="636233" cy="59715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1702D-B1AA-4973-A194-BF068EDD8B55}"/>
              </a:ext>
            </a:extLst>
          </p:cNvPr>
          <p:cNvCxnSpPr>
            <a:stCxn id="5" idx="3"/>
            <a:endCxn id="31" idx="0"/>
          </p:cNvCxnSpPr>
          <p:nvPr/>
        </p:nvCxnSpPr>
        <p:spPr>
          <a:xfrm flipH="1">
            <a:off x="2515332" y="1386057"/>
            <a:ext cx="3580668" cy="11658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6D6B8B-AB4A-487F-8BE7-623AD219BF06}"/>
              </a:ext>
            </a:extLst>
          </p:cNvPr>
          <p:cNvCxnSpPr>
            <a:cxnSpLocks/>
            <a:stCxn id="31" idx="4"/>
            <a:endCxn id="9" idx="0"/>
          </p:cNvCxnSpPr>
          <p:nvPr/>
        </p:nvCxnSpPr>
        <p:spPr>
          <a:xfrm flipH="1">
            <a:off x="1474433" y="3457428"/>
            <a:ext cx="1040899" cy="7842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577542-3A1C-4263-9836-382648578150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38200" y="5289271"/>
            <a:ext cx="636233" cy="52560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09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6" y="202163"/>
            <a:ext cx="11640604" cy="6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62013-74CE-445A-B093-7E5D708C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5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Games vs. search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"Unpredictable" opponent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specifying a move for every possible opponent reply</a:t>
            </a:r>
          </a:p>
          <a:p>
            <a:pPr eaLnBrk="1" hangingPunct="1"/>
            <a:r>
              <a:rPr lang="en-US" dirty="0"/>
              <a:t>Time limits </a:t>
            </a:r>
            <a:r>
              <a:rPr lang="en-US" dirty="0">
                <a:cs typeface="Arial" charset="0"/>
                <a:sym typeface="Wingdings" pitchFamily="2" charset="2"/>
              </a:rPr>
              <a:t></a:t>
            </a:r>
            <a:r>
              <a:rPr lang="en-US" dirty="0"/>
              <a:t> unlikely to find goal, must approximate</a:t>
            </a:r>
          </a:p>
          <a:p>
            <a:pPr marL="342900" lvl="1" indent="-342900"/>
            <a:r>
              <a:rPr lang="en-US" dirty="0"/>
              <a:t>Turn based games</a:t>
            </a:r>
          </a:p>
          <a:p>
            <a:pPr eaLnBrk="1" hangingPunct="1"/>
            <a:r>
              <a:rPr lang="en-US" dirty="0"/>
              <a:t>Competitive : Commonly zero sum( One player wins and other loses)</a:t>
            </a:r>
          </a:p>
          <a:p>
            <a:pPr eaLnBrk="1" hangingPunct="1"/>
            <a:r>
              <a:rPr lang="en-US" dirty="0"/>
              <a:t>Perfect Information: Player knows results of all previous moves</a:t>
            </a:r>
          </a:p>
          <a:p>
            <a:pPr eaLnBrk="1" hangingPunct="1"/>
            <a:r>
              <a:rPr lang="en-US" dirty="0"/>
              <a:t>There is one best move for each player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0365-71C8-4A60-96E2-B1D3723F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study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025" y="1960809"/>
            <a:ext cx="8305800" cy="4525963"/>
          </a:xfrm>
        </p:spPr>
        <p:txBody>
          <a:bodyPr/>
          <a:lstStyle/>
          <a:p>
            <a:r>
              <a:rPr lang="en-US" dirty="0"/>
              <a:t>Games are a traditional hallmark of intelligence</a:t>
            </a:r>
          </a:p>
          <a:p>
            <a:r>
              <a:rPr lang="en-US" dirty="0"/>
              <a:t>Games are easy to formalize</a:t>
            </a:r>
          </a:p>
          <a:p>
            <a:r>
              <a:rPr lang="en-US" dirty="0"/>
              <a:t>Games can be a good model of real-world competitive or cooperative activities</a:t>
            </a:r>
          </a:p>
          <a:p>
            <a:pPr lvl="1"/>
            <a:r>
              <a:rPr lang="en-US" dirty="0"/>
              <a:t>Military confrontations, negotiation,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8257-7A13-4C28-834D-56AED5E4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Types of game environments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942564" y="1806263"/>
          <a:ext cx="8229600" cy="26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04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/>
                        <a:t>Perfect</a:t>
                      </a:r>
                      <a:r>
                        <a:rPr lang="en-US" sz="2000" baseline="0" dirty="0"/>
                        <a:t> information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(fully observable)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/>
                        <a:t>Imperfect information</a:t>
                      </a:r>
                    </a:p>
                    <a:p>
                      <a:r>
                        <a:rPr lang="en-US" sz="2000" dirty="0"/>
                        <a:t>(partially observable)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35419" y="2450068"/>
            <a:ext cx="198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Chess, checkers, go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2362201"/>
            <a:ext cx="189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Backgammon, monopoly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6621" y="3440668"/>
            <a:ext cx="121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Battleships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4412" y="3392270"/>
            <a:ext cx="1888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Scrabble, poker, bridge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FD4A32-E774-4934-BAB2-21BE52E4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Game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Nodes are states</a:t>
            </a:r>
          </a:p>
          <a:p>
            <a:pPr eaLnBrk="1" hangingPunct="1"/>
            <a:r>
              <a:rPr lang="en-US" dirty="0"/>
              <a:t>Edges are decisions</a:t>
            </a:r>
          </a:p>
          <a:p>
            <a:pPr eaLnBrk="1" hangingPunct="1"/>
            <a:r>
              <a:rPr lang="en-US" dirty="0"/>
              <a:t>Levels are called “</a:t>
            </a:r>
            <a:r>
              <a:rPr lang="en-US" dirty="0" err="1"/>
              <a:t>plys</a:t>
            </a:r>
            <a:r>
              <a:rPr lang="en-US" dirty="0"/>
              <a:t>”</a:t>
            </a:r>
          </a:p>
        </p:txBody>
      </p:sp>
      <p:pic>
        <p:nvPicPr>
          <p:cNvPr id="1026" name="Picture 2" descr="Image result for gam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57" y="1953424"/>
            <a:ext cx="5215944" cy="4095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3DCAA-45BA-44D5-9C9F-53412E83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87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" y="590025"/>
            <a:ext cx="11983041" cy="60683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F0A31-0D28-4F81-A43B-6F278A8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4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600201"/>
            <a:ext cx="8784976" cy="4525963"/>
          </a:xfrm>
        </p:spPr>
        <p:txBody>
          <a:bodyPr/>
          <a:lstStyle/>
          <a:p>
            <a:r>
              <a:rPr lang="en-IN" dirty="0"/>
              <a:t>S</a:t>
            </a:r>
            <a:r>
              <a:rPr lang="en-IN" baseline="-25000" dirty="0"/>
              <a:t>0   </a:t>
            </a:r>
            <a:r>
              <a:rPr lang="en-IN" dirty="0"/>
              <a:t>  -  Initial State</a:t>
            </a:r>
          </a:p>
          <a:p>
            <a:r>
              <a:rPr lang="en-IN" dirty="0"/>
              <a:t>Player(s)- Who’s the player in state ‘s’</a:t>
            </a:r>
            <a:r>
              <a:rPr lang="en-IN" baseline="-25000" dirty="0"/>
              <a:t>         </a:t>
            </a:r>
          </a:p>
          <a:p>
            <a:r>
              <a:rPr lang="en-IN" dirty="0"/>
              <a:t>Actions(s) – Possible moves from state ‘s’	</a:t>
            </a:r>
          </a:p>
          <a:p>
            <a:r>
              <a:rPr lang="en-IN" dirty="0"/>
              <a:t>Result(s, a)- State after action ‘a’ is taken on state ‘s’</a:t>
            </a:r>
          </a:p>
          <a:p>
            <a:r>
              <a:rPr lang="en-IN" dirty="0"/>
              <a:t>Terminal(s)-returns true if ‘s’ is a terminal state</a:t>
            </a:r>
          </a:p>
          <a:p>
            <a:r>
              <a:rPr lang="en-IN" dirty="0"/>
              <a:t>Utility(s, p)- Objective function in state ‘s’ for player ‘p’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D5616-5665-43EC-8393-028B06CF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5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Game tree (2-player, deterministic, turns)</a:t>
            </a:r>
          </a:p>
        </p:txBody>
      </p:sp>
      <p:pic>
        <p:nvPicPr>
          <p:cNvPr id="7171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752600"/>
            <a:ext cx="9105362" cy="48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05175-ECDD-40DF-85FE-58240DA0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AC54-31CB-420A-A8F1-E6AEF193BA2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7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273D34-DF25-4029-8DEF-21334ED46D57}"/>
</file>

<file path=customXml/itemProps2.xml><?xml version="1.0" encoding="utf-8"?>
<ds:datastoreItem xmlns:ds="http://schemas.openxmlformats.org/officeDocument/2006/customXml" ds:itemID="{C61992A7-B7AA-4489-9007-E3E0BFD97A50}"/>
</file>

<file path=customXml/itemProps3.xml><?xml version="1.0" encoding="utf-8"?>
<ds:datastoreItem xmlns:ds="http://schemas.openxmlformats.org/officeDocument/2006/customXml" ds:itemID="{3FB50B65-D285-46BD-84C7-5D6FDCAEFBF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1197</Words>
  <Application>Microsoft Office PowerPoint</Application>
  <PresentationFormat>Widescreen</PresentationFormat>
  <Paragraphs>353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1_Office Theme</vt:lpstr>
      <vt:lpstr>CSE 228 – Principles of Artificial Intelligence</vt:lpstr>
      <vt:lpstr>Adversarial search</vt:lpstr>
      <vt:lpstr>Games vs. search problems</vt:lpstr>
      <vt:lpstr>Why study games?</vt:lpstr>
      <vt:lpstr>Types of game environments</vt:lpstr>
      <vt:lpstr>Game Tree</vt:lpstr>
      <vt:lpstr>PowerPoint Presentation</vt:lpstr>
      <vt:lpstr>Notation</vt:lpstr>
      <vt:lpstr>Game tree (2-player, deterministic, turns)</vt:lpstr>
      <vt:lpstr>MINIMAX</vt:lpstr>
      <vt:lpstr>Minimax</vt:lpstr>
      <vt:lpstr>Solve…</vt:lpstr>
      <vt:lpstr>PowerPoint Presentation</vt:lpstr>
      <vt:lpstr>Alpha Beta Pruning</vt:lpstr>
      <vt:lpstr>Alpha Beta Pruning</vt:lpstr>
      <vt:lpstr>PowerPoint Presentation</vt:lpstr>
      <vt:lpstr>Alpha-beta Pruning Algorithm</vt:lpstr>
      <vt:lpstr>PowerPoint Presentation</vt:lpstr>
      <vt:lpstr>Solution (Initial)</vt:lpstr>
      <vt:lpstr>Solution</vt:lpstr>
      <vt:lpstr>Solution</vt:lpstr>
      <vt:lpstr>Solution</vt:lpstr>
      <vt:lpstr>Solution</vt:lpstr>
      <vt:lpstr>Solution</vt:lpstr>
      <vt:lpstr>Solution</vt:lpstr>
      <vt:lpstr>Final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228 – Principles of Artificial Intelligence</dc:title>
  <dc:creator>Sandeep Mathias</dc:creator>
  <cp:lastModifiedBy>Sandeep Mathias</cp:lastModifiedBy>
  <cp:revision>1</cp:revision>
  <dcterms:created xsi:type="dcterms:W3CDTF">2021-11-10T16:01:49Z</dcterms:created>
  <dcterms:modified xsi:type="dcterms:W3CDTF">2021-11-10T16:03:08Z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