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005F5E8C-B044-43C6-B2F5-81446AEDAE8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6D8FC8E6-5ED4-4BB0-BF37-760C024F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08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70348A0-25F4-4937-B512-9D8E5562E3D8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447828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535D75-7E1C-48A1-859E-E3E406E22F87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58598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5F2F92-A191-4F79-A3BB-3A57F6C50077}" type="slidenum">
              <a:rPr lang="en-US" altLang="en-US" sz="1200" smtClean="0"/>
              <a:pPr/>
              <a:t>29</a:t>
            </a:fld>
            <a:endParaRPr lang="en-US" altLang="en-US" sz="1200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7437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29EA157-7A0A-49AF-8B6A-07F806F825B5}" type="slidenum">
              <a:rPr lang="en-US" altLang="en-US" sz="1200" smtClean="0"/>
              <a:pPr/>
              <a:t>30</a:t>
            </a:fld>
            <a:endParaRPr lang="en-US" altLang="en-US" sz="1200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701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67C4DB-1E2A-4505-BCBA-253BF8A71C30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7859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1F90FAD-0C2E-404D-BF7B-59643C9BB4CD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302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4120C5-492A-46D2-93C1-0A0AE2162D37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7261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307AA47-0C14-4CD4-BDE8-E35645E70C66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054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7C26D5E-9096-40CA-AA04-E3004244671B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4205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A67D378-A988-46DC-88E4-3959C95E3A6F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78014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CB0E34-9D8A-428C-BDDF-63EF04AA4D6C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6467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BDB8953-F912-4AA7-B49B-DE2AB54B8308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393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237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7085013" y="6381752"/>
            <a:ext cx="2057400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3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875"/>
            <a:ext cx="7886700" cy="832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7"/>
            <a:ext cx="7886700" cy="3879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7061200" y="6429377"/>
            <a:ext cx="2057400" cy="365125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3002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27317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9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485F59C9-6D13-4897-9013-6BC095605F96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7"/>
            <a:ext cx="9144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88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96838" y="608013"/>
            <a:ext cx="9220200" cy="2076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400" b="1" smtClean="0"/>
              <a:t>SOFTWARE ENGINEERING AND PROJECT MANAGEMENT </a:t>
            </a:r>
            <a:br>
              <a:rPr lang="en-US" altLang="en-US" sz="4400" b="1" smtClean="0"/>
            </a:br>
            <a:r>
              <a:rPr lang="en-US" altLang="en-US" sz="4400" b="1" smtClean="0"/>
              <a:t>(CSE 227)</a:t>
            </a: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1087438" y="2622550"/>
            <a:ext cx="7239000" cy="2549525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endParaRPr lang="en-US" altLang="en-US" dirty="0" smtClean="0"/>
          </a:p>
          <a:p>
            <a:pPr>
              <a:buFont typeface="Wingdings 3" panose="05040102010807070707" pitchFamily="18" charset="2"/>
              <a:buNone/>
            </a:pPr>
            <a:endParaRPr lang="en-US" altLang="en-US" dirty="0" smtClean="0"/>
          </a:p>
        </p:txBody>
      </p:sp>
      <p:pic>
        <p:nvPicPr>
          <p:cNvPr id="717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Subtitle 2"/>
          <p:cNvSpPr txBox="1">
            <a:spLocks/>
          </p:cNvSpPr>
          <p:nvPr/>
        </p:nvSpPr>
        <p:spPr bwMode="auto">
          <a:xfrm>
            <a:off x="1371600" y="3897312"/>
            <a:ext cx="7239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Engineering, 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</a:p>
        </p:txBody>
      </p:sp>
    </p:spTree>
    <p:extLst>
      <p:ext uri="{BB962C8B-B14F-4D97-AF65-F5344CB8AC3E}">
        <p14:creationId xmlns:p14="http://schemas.microsoft.com/office/powerpoint/2010/main" val="287368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84200"/>
            <a:ext cx="7869238" cy="939800"/>
          </a:xfrm>
        </p:spPr>
        <p:txBody>
          <a:bodyPr/>
          <a:lstStyle/>
          <a:p>
            <a:r>
              <a:rPr lang="en-US" altLang="en-US" b="1" smtClean="0">
                <a:ln>
                  <a:noFill/>
                </a:ln>
                <a:solidFill>
                  <a:srgbClr val="002060"/>
                </a:solidFill>
              </a:rPr>
              <a:t>Software - New Categories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524000"/>
            <a:ext cx="7302500" cy="42179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Open world </a:t>
            </a:r>
            <a:r>
              <a:rPr lang="en-US" sz="2000" dirty="0" smtClean="0">
                <a:solidFill>
                  <a:srgbClr val="C00000"/>
                </a:solidFill>
              </a:rPr>
              <a:t>computing</a:t>
            </a:r>
            <a:r>
              <a:rPr lang="en-US" sz="2000" dirty="0" smtClean="0">
                <a:solidFill>
                  <a:schemeClr val="folHlink"/>
                </a:solidFill>
              </a:rPr>
              <a:t> -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pervasive, distributed computing</a:t>
            </a:r>
            <a:endParaRPr lang="en-US" sz="2000" dirty="0" smtClean="0">
              <a:solidFill>
                <a:schemeClr val="folHlink"/>
              </a:solidFill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Ubiquitous computing </a:t>
            </a:r>
            <a:r>
              <a:rPr lang="en-US" sz="2000" dirty="0" smtClean="0">
                <a:solidFill>
                  <a:schemeClr val="folHlink"/>
                </a:solidFill>
              </a:rPr>
              <a:t>-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wireless networks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n-US" sz="2000" dirty="0" err="1" smtClean="0">
                <a:solidFill>
                  <a:srgbClr val="002060"/>
                </a:solidFill>
              </a:rPr>
              <a:t>Netsourcing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the Web as a computing engine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Open source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”free” source code open to the computing community (a blessing, but also a potential curse!)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Also</a:t>
            </a:r>
          </a:p>
          <a:p>
            <a:pPr marL="685800" lvl="1" indent="-22860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n-US" dirty="0" smtClean="0">
                <a:solidFill>
                  <a:srgbClr val="002060"/>
                </a:solidFill>
              </a:rPr>
              <a:t>Data mining</a:t>
            </a:r>
          </a:p>
          <a:p>
            <a:pPr marL="685800" lvl="1" indent="-22860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n-US" dirty="0" smtClean="0">
                <a:solidFill>
                  <a:srgbClr val="002060"/>
                </a:solidFill>
              </a:rPr>
              <a:t>Grid computing</a:t>
            </a:r>
          </a:p>
          <a:p>
            <a:pPr marL="685800" lvl="1" indent="-22860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n-US" dirty="0" smtClean="0">
                <a:solidFill>
                  <a:srgbClr val="002060"/>
                </a:solidFill>
              </a:rPr>
              <a:t>Cognitive machines</a:t>
            </a:r>
          </a:p>
          <a:p>
            <a:pPr marL="685800" lvl="1" indent="-22860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n-US" dirty="0" smtClean="0">
                <a:solidFill>
                  <a:srgbClr val="002060"/>
                </a:solidFill>
              </a:rPr>
              <a:t>Software for nanotechnologies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24581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ABBE2F-65AF-41C1-9358-C2A4C9A06896}" type="slidenum">
              <a:rPr lang="en-US" altLang="en-US" sz="900">
                <a:solidFill>
                  <a:schemeClr val="accent1"/>
                </a:solidFill>
              </a:rPr>
              <a:pPr/>
              <a:t>10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2458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2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84200"/>
            <a:ext cx="6553200" cy="863600"/>
          </a:xfrm>
        </p:spPr>
        <p:txBody>
          <a:bodyPr/>
          <a:lstStyle/>
          <a:p>
            <a:r>
              <a:rPr lang="en-US" altLang="en-US" b="1" smtClean="0">
                <a:ln>
                  <a:noFill/>
                </a:ln>
                <a:solidFill>
                  <a:srgbClr val="002060"/>
                </a:solidFill>
              </a:rPr>
              <a:t>4. Legacy Software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76288" y="2295525"/>
            <a:ext cx="7866062" cy="2295525"/>
          </a:xfrm>
        </p:spPr>
        <p:txBody>
          <a:bodyPr rtlCol="0">
            <a:noAutofit/>
          </a:bodyPr>
          <a:lstStyle/>
          <a:p>
            <a:pPr lvl="1"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n-US" dirty="0" smtClean="0">
                <a:solidFill>
                  <a:srgbClr val="002060"/>
                </a:solidFill>
              </a:rPr>
              <a:t>software must be </a:t>
            </a:r>
            <a:r>
              <a:rPr lang="en-US" dirty="0" smtClean="0">
                <a:solidFill>
                  <a:srgbClr val="FF0000"/>
                </a:solidFill>
              </a:rPr>
              <a:t>adapted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to meet the needs of new computing environments or technology.</a:t>
            </a:r>
          </a:p>
          <a:p>
            <a:pPr lvl="1"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n-US" dirty="0" smtClean="0">
                <a:solidFill>
                  <a:srgbClr val="002060"/>
                </a:solidFill>
              </a:rPr>
              <a:t>software must be </a:t>
            </a:r>
            <a:r>
              <a:rPr lang="en-US" dirty="0" smtClean="0">
                <a:solidFill>
                  <a:srgbClr val="FF0000"/>
                </a:solidFill>
              </a:rPr>
              <a:t>enhanced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to implement new business requirements.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n-US" dirty="0" smtClean="0">
                <a:solidFill>
                  <a:srgbClr val="002060"/>
                </a:solidFill>
              </a:rPr>
              <a:t>software must be </a:t>
            </a:r>
            <a:r>
              <a:rPr lang="en-US" dirty="0" smtClean="0">
                <a:solidFill>
                  <a:srgbClr val="FF0000"/>
                </a:solidFill>
              </a:rPr>
              <a:t>extended to make it interoperable </a:t>
            </a:r>
            <a:r>
              <a:rPr lang="en-US" dirty="0" smtClean="0">
                <a:solidFill>
                  <a:srgbClr val="002060"/>
                </a:solidFill>
              </a:rPr>
              <a:t>with other more modern systems or databases.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n-US" dirty="0" smtClean="0">
                <a:solidFill>
                  <a:srgbClr val="002060"/>
                </a:solidFill>
              </a:rPr>
              <a:t>software must be </a:t>
            </a:r>
            <a:r>
              <a:rPr lang="en-US" dirty="0" smtClean="0">
                <a:solidFill>
                  <a:srgbClr val="FF0000"/>
                </a:solidFill>
              </a:rPr>
              <a:t>re-architected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to make it viable within a network environment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7151B65-773D-4140-9442-C5633C663C9F}" type="slidenum">
              <a:rPr lang="en-US" altLang="en-US" sz="900">
                <a:solidFill>
                  <a:schemeClr val="accent1"/>
                </a:solidFill>
              </a:rPr>
              <a:pPr/>
              <a:t>11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435100" y="2157413"/>
            <a:ext cx="65484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 i="1">
                <a:solidFill>
                  <a:srgbClr val="002060"/>
                </a:solidFill>
                <a:latin typeface="Palatino" pitchFamily="-128" charset="0"/>
              </a:rPr>
              <a:t>Why must it change?</a:t>
            </a:r>
          </a:p>
        </p:txBody>
      </p:sp>
      <p:pic>
        <p:nvPicPr>
          <p:cNvPr id="2663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76288" y="1309688"/>
            <a:ext cx="8139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lnSpc>
                <a:spcPct val="150000"/>
              </a:lnSpc>
              <a:spcBef>
                <a:spcPts val="2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Legacy software are developed decades ago and have been continually modified to meet changes in business requirements and computing platforms.</a:t>
            </a:r>
          </a:p>
        </p:txBody>
      </p:sp>
    </p:spTree>
    <p:extLst>
      <p:ext uri="{BB962C8B-B14F-4D97-AF65-F5344CB8AC3E}">
        <p14:creationId xmlns:p14="http://schemas.microsoft.com/office/powerpoint/2010/main" val="59093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7493"/>
            <a:ext cx="8229600" cy="6334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5.1 Characteristics of </a:t>
            </a:r>
            <a:r>
              <a:rPr lang="en-US" altLang="en-US" b="1" dirty="0" err="1" smtClean="0">
                <a:solidFill>
                  <a:srgbClr val="002060"/>
                </a:solidFill>
              </a:rPr>
              <a:t>WebApps</a:t>
            </a:r>
            <a:r>
              <a:rPr lang="en-US" altLang="en-US" b="1" dirty="0" smtClean="0">
                <a:solidFill>
                  <a:srgbClr val="002060"/>
                </a:solidFill>
              </a:rPr>
              <a:t> - I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38922" y="872475"/>
            <a:ext cx="8305800" cy="3554339"/>
          </a:xfrm>
        </p:spPr>
        <p:txBody>
          <a:bodyPr rtlCol="0">
            <a:no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Network intensiveness. 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A </a:t>
            </a:r>
            <a:r>
              <a:rPr lang="en-US" sz="1800" dirty="0" err="1" smtClean="0">
                <a:solidFill>
                  <a:srgbClr val="002060"/>
                </a:solidFill>
              </a:rPr>
              <a:t>WebApp</a:t>
            </a:r>
            <a:r>
              <a:rPr lang="en-US" sz="1800" dirty="0" smtClean="0">
                <a:solidFill>
                  <a:srgbClr val="002060"/>
                </a:solidFill>
              </a:rPr>
              <a:t> resides on a network and must serve the needs of a diverse community of clients.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Concurrency.</a:t>
            </a:r>
            <a:r>
              <a:rPr lang="en-US" sz="1800" dirty="0" smtClean="0">
                <a:solidFill>
                  <a:srgbClr val="FF0000"/>
                </a:solidFill>
              </a:rPr>
              <a:t>  </a:t>
            </a:r>
            <a:r>
              <a:rPr lang="en-US" sz="1800" dirty="0" smtClean="0">
                <a:solidFill>
                  <a:srgbClr val="002060"/>
                </a:solidFill>
              </a:rPr>
              <a:t>A large number of users may access the </a:t>
            </a:r>
            <a:r>
              <a:rPr lang="en-US" sz="1800" dirty="0" err="1" smtClean="0">
                <a:solidFill>
                  <a:srgbClr val="002060"/>
                </a:solidFill>
              </a:rPr>
              <a:t>WebApp</a:t>
            </a:r>
            <a:r>
              <a:rPr lang="en-US" sz="1800" dirty="0" smtClean="0">
                <a:solidFill>
                  <a:srgbClr val="002060"/>
                </a:solidFill>
              </a:rPr>
              <a:t> at one time.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Unpredictable load.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The number of users of the </a:t>
            </a:r>
            <a:r>
              <a:rPr lang="en-US" sz="1800" dirty="0" err="1" smtClean="0">
                <a:solidFill>
                  <a:srgbClr val="002060"/>
                </a:solidFill>
              </a:rPr>
              <a:t>WebApp</a:t>
            </a:r>
            <a:r>
              <a:rPr lang="en-US" sz="1800" dirty="0" smtClean="0">
                <a:solidFill>
                  <a:srgbClr val="002060"/>
                </a:solidFill>
              </a:rPr>
              <a:t> may vary by orders of magnitude from day to day.</a:t>
            </a:r>
          </a:p>
          <a:p>
            <a:pPr fontAlgn="auto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Performance</a:t>
            </a:r>
            <a:r>
              <a:rPr lang="en-US" sz="1800" b="1" dirty="0" smtClean="0">
                <a:solidFill>
                  <a:srgbClr val="002060"/>
                </a:solidFill>
              </a:rPr>
              <a:t>. </a:t>
            </a:r>
            <a:r>
              <a:rPr lang="en-US" sz="1800" dirty="0" smtClean="0">
                <a:solidFill>
                  <a:srgbClr val="002060"/>
                </a:solidFill>
              </a:rPr>
              <a:t> If a </a:t>
            </a:r>
            <a:r>
              <a:rPr lang="en-US" sz="1800" dirty="0" err="1" smtClean="0">
                <a:solidFill>
                  <a:srgbClr val="002060"/>
                </a:solidFill>
              </a:rPr>
              <a:t>WebApp</a:t>
            </a:r>
            <a:r>
              <a:rPr lang="en-US" sz="1800" dirty="0" smtClean="0">
                <a:solidFill>
                  <a:srgbClr val="002060"/>
                </a:solidFill>
              </a:rPr>
              <a:t> user must wait too long (for access, for server-side processing, for client-side formatting and display), he or she may decide to go elsewhere. </a:t>
            </a:r>
          </a:p>
          <a:p>
            <a:pPr fontAlgn="auto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Availability.</a:t>
            </a:r>
            <a:r>
              <a:rPr lang="en-US" sz="1800" dirty="0" smtClean="0">
                <a:solidFill>
                  <a:srgbClr val="FF0000"/>
                </a:solidFill>
              </a:rPr>
              <a:t>  </a:t>
            </a:r>
            <a:r>
              <a:rPr lang="en-US" sz="1800" dirty="0" smtClean="0">
                <a:solidFill>
                  <a:srgbClr val="002060"/>
                </a:solidFill>
              </a:rPr>
              <a:t>Although expectation of 100 percent availability is unreasonable, users of popular WebApps often demand access on a “24/7/365” basis.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Palatino" pitchFamily="-12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28677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4BE605F-1171-4A76-A21F-54C8F09C88BE}" type="slidenum">
              <a:rPr lang="en-US" altLang="en-US" sz="900">
                <a:solidFill>
                  <a:schemeClr val="accent1"/>
                </a:solidFill>
              </a:rPr>
              <a:pPr/>
              <a:t>12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2867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97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24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44767" y="86448"/>
            <a:ext cx="7543800" cy="6334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smtClean="0">
                <a:solidFill>
                  <a:srgbClr val="002060"/>
                </a:solidFill>
              </a:rPr>
              <a:t>5.2 Characteristics of WebApps - II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49467" y="806309"/>
            <a:ext cx="8534400" cy="44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600" b="1" dirty="0" smtClean="0">
                <a:solidFill>
                  <a:srgbClr val="FF0000"/>
                </a:solidFill>
              </a:rPr>
              <a:t>Data driven.  </a:t>
            </a:r>
            <a:r>
              <a:rPr lang="en-US" altLang="en-US" sz="1600" dirty="0" smtClean="0">
                <a:solidFill>
                  <a:srgbClr val="002060"/>
                </a:solidFill>
              </a:rPr>
              <a:t>The primary function of many </a:t>
            </a:r>
            <a:r>
              <a:rPr lang="en-US" altLang="en-US" sz="1600" dirty="0" err="1" smtClean="0">
                <a:solidFill>
                  <a:srgbClr val="002060"/>
                </a:solidFill>
              </a:rPr>
              <a:t>WebApps</a:t>
            </a:r>
            <a:r>
              <a:rPr lang="en-US" altLang="en-US" sz="1600" dirty="0" smtClean="0">
                <a:solidFill>
                  <a:srgbClr val="002060"/>
                </a:solidFill>
              </a:rPr>
              <a:t> is to use hypermedia to present text, graphics, audio, and video content to the end-user. </a:t>
            </a:r>
          </a:p>
          <a:p>
            <a:pPr>
              <a:lnSpc>
                <a:spcPct val="150000"/>
              </a:lnSpc>
            </a:pPr>
            <a:r>
              <a:rPr lang="en-US" altLang="en-US" sz="1600" b="1" dirty="0" smtClean="0">
                <a:solidFill>
                  <a:srgbClr val="FF0000"/>
                </a:solidFill>
              </a:rPr>
              <a:t>Continuous evolution.</a:t>
            </a:r>
            <a:r>
              <a:rPr lang="en-US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en-US" sz="1600" dirty="0" smtClean="0">
                <a:solidFill>
                  <a:srgbClr val="002060"/>
                </a:solidFill>
              </a:rPr>
              <a:t>Unlike conventional application software that evolves over a series of planned, chronologically-spaced releases, Web applications evolve continuously. </a:t>
            </a:r>
          </a:p>
          <a:p>
            <a:pPr>
              <a:lnSpc>
                <a:spcPct val="150000"/>
              </a:lnSpc>
            </a:pPr>
            <a:r>
              <a:rPr lang="en-US" altLang="en-US" sz="1600" b="1" dirty="0" smtClean="0">
                <a:solidFill>
                  <a:srgbClr val="FF0000"/>
                </a:solidFill>
              </a:rPr>
              <a:t>Immediacy.</a:t>
            </a:r>
            <a:r>
              <a:rPr lang="en-US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en-US" sz="1600" dirty="0" smtClean="0">
                <a:solidFill>
                  <a:srgbClr val="002060"/>
                </a:solidFill>
              </a:rPr>
              <a:t>Although </a:t>
            </a:r>
            <a:r>
              <a:rPr lang="en-US" altLang="en-US" sz="1600" i="1" dirty="0" smtClean="0">
                <a:solidFill>
                  <a:srgbClr val="002060"/>
                </a:solidFill>
              </a:rPr>
              <a:t>immediacy</a:t>
            </a:r>
            <a:r>
              <a:rPr lang="en-US" altLang="en-US" sz="1600" dirty="0" smtClean="0">
                <a:solidFill>
                  <a:srgbClr val="002060"/>
                </a:solidFill>
              </a:rPr>
              <a:t>—the compelling need to get software to market quickly—is a characteristic of many application domains, </a:t>
            </a:r>
            <a:r>
              <a:rPr lang="en-US" altLang="en-US" sz="1600" dirty="0" err="1" smtClean="0">
                <a:solidFill>
                  <a:srgbClr val="002060"/>
                </a:solidFill>
              </a:rPr>
              <a:t>WebApps</a:t>
            </a:r>
            <a:r>
              <a:rPr lang="en-US" altLang="en-US" sz="1600" dirty="0" smtClean="0">
                <a:solidFill>
                  <a:srgbClr val="002060"/>
                </a:solidFill>
              </a:rPr>
              <a:t> often exhibit a time to market that can be a matter of a few days or weeks.</a:t>
            </a:r>
          </a:p>
          <a:p>
            <a:pPr>
              <a:lnSpc>
                <a:spcPct val="150000"/>
              </a:lnSpc>
            </a:pPr>
            <a:r>
              <a:rPr lang="en-US" altLang="en-US" sz="1600" b="1" dirty="0" smtClean="0">
                <a:solidFill>
                  <a:srgbClr val="FF0000"/>
                </a:solidFill>
              </a:rPr>
              <a:t>Security.  </a:t>
            </a:r>
            <a:r>
              <a:rPr lang="en-US" altLang="en-US" sz="1600" dirty="0" smtClean="0">
                <a:solidFill>
                  <a:srgbClr val="002060"/>
                </a:solidFill>
              </a:rPr>
              <a:t>Because </a:t>
            </a:r>
            <a:r>
              <a:rPr lang="en-US" altLang="en-US" sz="1600" dirty="0" err="1" smtClean="0">
                <a:solidFill>
                  <a:srgbClr val="002060"/>
                </a:solidFill>
              </a:rPr>
              <a:t>WebApps</a:t>
            </a:r>
            <a:r>
              <a:rPr lang="en-US" altLang="en-US" sz="1600" dirty="0" smtClean="0">
                <a:solidFill>
                  <a:srgbClr val="002060"/>
                </a:solidFill>
              </a:rPr>
              <a:t> are available via network access, it is difficult, if not impossible, to limit the population of end-users who may access the application.</a:t>
            </a:r>
          </a:p>
          <a:p>
            <a:pPr>
              <a:lnSpc>
                <a:spcPct val="150000"/>
              </a:lnSpc>
            </a:pPr>
            <a:r>
              <a:rPr lang="en-US" altLang="en-US" sz="1600" b="1" dirty="0" smtClean="0">
                <a:solidFill>
                  <a:srgbClr val="FF0000"/>
                </a:solidFill>
              </a:rPr>
              <a:t>Aesthetics</a:t>
            </a:r>
            <a:r>
              <a:rPr lang="en-US" altLang="en-US" sz="1600" b="1" dirty="0" smtClean="0">
                <a:solidFill>
                  <a:schemeClr val="folHlink"/>
                </a:solidFill>
              </a:rPr>
              <a:t>.</a:t>
            </a:r>
            <a:r>
              <a:rPr lang="en-US" altLang="en-US" sz="1600" b="1" dirty="0" smtClean="0"/>
              <a:t> </a:t>
            </a:r>
            <a:r>
              <a:rPr lang="en-US" altLang="en-US" sz="1600" dirty="0" smtClean="0">
                <a:solidFill>
                  <a:srgbClr val="002060"/>
                </a:solidFill>
              </a:rPr>
              <a:t>An undeniable part of the appeal of a </a:t>
            </a:r>
            <a:r>
              <a:rPr lang="en-US" altLang="en-US" sz="1600" dirty="0" err="1" smtClean="0">
                <a:solidFill>
                  <a:srgbClr val="002060"/>
                </a:solidFill>
              </a:rPr>
              <a:t>WebApp</a:t>
            </a:r>
            <a:r>
              <a:rPr lang="en-US" altLang="en-US" sz="1600" dirty="0" smtClean="0">
                <a:solidFill>
                  <a:srgbClr val="002060"/>
                </a:solidFill>
              </a:rPr>
              <a:t> is its look and feel.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29701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BBFA5A-08C9-48AB-BCBB-6A004953ACCD}" type="slidenum">
              <a:rPr lang="en-US" altLang="en-US" sz="900">
                <a:solidFill>
                  <a:schemeClr val="accent1"/>
                </a:solidFill>
              </a:rPr>
              <a:pPr/>
              <a:t>13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2970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67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48600" cy="914400"/>
          </a:xfrm>
        </p:spPr>
        <p:txBody>
          <a:bodyPr/>
          <a:lstStyle/>
          <a:p>
            <a:r>
              <a:rPr lang="en-US" altLang="en-US" b="1" smtClean="0">
                <a:ln>
                  <a:noFill/>
                </a:ln>
                <a:solidFill>
                  <a:srgbClr val="002060"/>
                </a:solidFill>
              </a:rPr>
              <a:t>6. Software Engineering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3072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DA4385-ABFB-420D-A2A0-B615C145EF3C}" type="slidenum">
              <a:rPr lang="en-US" altLang="en-US" sz="900">
                <a:solidFill>
                  <a:schemeClr val="accent1"/>
                </a:solidFill>
              </a:rPr>
              <a:pPr/>
              <a:t>14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3072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3"/>
          <p:cNvSpPr>
            <a:spLocks noChangeArrowheads="1"/>
          </p:cNvSpPr>
          <p:nvPr/>
        </p:nvSpPr>
        <p:spPr bwMode="auto">
          <a:xfrm>
            <a:off x="1219200" y="1676400"/>
            <a:ext cx="594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ts val="200"/>
              </a:spcBef>
            </a:pPr>
            <a:r>
              <a:rPr lang="en-US" altLang="en-US">
                <a:solidFill>
                  <a:srgbClr val="002060"/>
                </a:solidFill>
              </a:rPr>
              <a:t>The word </a:t>
            </a:r>
            <a:r>
              <a:rPr lang="en-US" altLang="en-US" b="1">
                <a:solidFill>
                  <a:srgbClr val="002060"/>
                </a:solidFill>
              </a:rPr>
              <a:t>Engineer</a:t>
            </a:r>
            <a:r>
              <a:rPr lang="en-US" altLang="en-US">
                <a:solidFill>
                  <a:srgbClr val="002060"/>
                </a:solidFill>
              </a:rPr>
              <a:t> means “</a:t>
            </a:r>
            <a:r>
              <a:rPr lang="en-US" altLang="en-US" b="1">
                <a:solidFill>
                  <a:srgbClr val="FF0000"/>
                </a:solidFill>
              </a:rPr>
              <a:t>To Build</a:t>
            </a:r>
            <a:r>
              <a:rPr lang="en-US" altLang="en-US">
                <a:solidFill>
                  <a:srgbClr val="002060"/>
                </a:solidFill>
              </a:rPr>
              <a:t>”</a:t>
            </a:r>
          </a:p>
        </p:txBody>
      </p:sp>
      <p:pic>
        <p:nvPicPr>
          <p:cNvPr id="30727" name="Picture 2" descr="Image result for project stakeholder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232025"/>
            <a:ext cx="5618163" cy="3716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1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037388" cy="914400"/>
          </a:xfrm>
        </p:spPr>
        <p:txBody>
          <a:bodyPr/>
          <a:lstStyle/>
          <a:p>
            <a:r>
              <a:rPr lang="en-US" altLang="en-US" b="1" smtClean="0">
                <a:ln>
                  <a:noFill/>
                </a:ln>
                <a:solidFill>
                  <a:srgbClr val="002060"/>
                </a:solidFill>
              </a:rPr>
              <a:t>Software Engineering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4114800"/>
          </a:xfrm>
        </p:spPr>
        <p:txBody>
          <a:bodyPr rtlCol="0">
            <a:normAutofit lnSpcReduction="10000"/>
          </a:bodyPr>
          <a:lstStyle/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800" smtClean="0">
                <a:solidFill>
                  <a:srgbClr val="002060"/>
                </a:solidFill>
              </a:rPr>
              <a:t>Some realities:</a:t>
            </a:r>
          </a:p>
          <a:p>
            <a:pPr lvl="1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400" i="1" smtClean="0">
                <a:solidFill>
                  <a:srgbClr val="002060"/>
                </a:solidFill>
              </a:rPr>
              <a:t> </a:t>
            </a:r>
            <a:r>
              <a:rPr lang="en-US" sz="2400" smtClean="0">
                <a:solidFill>
                  <a:srgbClr val="002060"/>
                </a:solidFill>
              </a:rPr>
              <a:t>a concerted effort should be made to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C00000"/>
                </a:solidFill>
              </a:rPr>
              <a:t>understand the problem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2060"/>
                </a:solidFill>
              </a:rPr>
              <a:t>before a software solution is developed</a:t>
            </a:r>
          </a:p>
          <a:p>
            <a:pPr lvl="1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400" smtClean="0"/>
              <a:t> </a:t>
            </a:r>
            <a:r>
              <a:rPr lang="en-US" sz="2400" smtClean="0">
                <a:solidFill>
                  <a:srgbClr val="C00000"/>
                </a:solidFill>
              </a:rPr>
              <a:t>design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2060"/>
                </a:solidFill>
              </a:rPr>
              <a:t>becomes a </a:t>
            </a:r>
            <a:r>
              <a:rPr lang="en-US" sz="2400" smtClean="0">
                <a:solidFill>
                  <a:srgbClr val="C00000"/>
                </a:solidFill>
              </a:rPr>
              <a:t>pivotal activity</a:t>
            </a:r>
          </a:p>
          <a:p>
            <a:pPr lvl="1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400" smtClean="0">
                <a:solidFill>
                  <a:srgbClr val="002060"/>
                </a:solidFill>
              </a:rPr>
              <a:t>software should exhibit high quality</a:t>
            </a:r>
          </a:p>
          <a:p>
            <a:pPr lvl="1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400" smtClean="0">
                <a:solidFill>
                  <a:srgbClr val="002060"/>
                </a:solidFill>
              </a:rPr>
              <a:t> software should be </a:t>
            </a:r>
            <a:r>
              <a:rPr lang="en-US" sz="2400" smtClean="0">
                <a:solidFill>
                  <a:srgbClr val="C00000"/>
                </a:solidFill>
              </a:rPr>
              <a:t>maintainable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800" smtClean="0">
                <a:solidFill>
                  <a:srgbClr val="002060"/>
                </a:solidFill>
              </a:rPr>
              <a:t>Seminal definition by Fritz Bauer </a:t>
            </a:r>
            <a:endParaRPr lang="en-US" sz="2800" i="1" smtClean="0">
              <a:solidFill>
                <a:srgbClr val="002060"/>
              </a:solidFill>
            </a:endParaRPr>
          </a:p>
          <a:p>
            <a:pPr lvl="1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400" i="1" smtClean="0">
                <a:solidFill>
                  <a:srgbClr val="002060"/>
                </a:solidFill>
              </a:rPr>
              <a:t>[Software engineering is] the establishment and use of</a:t>
            </a:r>
            <a:r>
              <a:rPr lang="en-US" sz="2400" i="1" smtClean="0"/>
              <a:t> </a:t>
            </a:r>
            <a:r>
              <a:rPr lang="en-US" sz="2400" i="1" smtClean="0">
                <a:solidFill>
                  <a:schemeClr val="folHlink"/>
                </a:solidFill>
              </a:rPr>
              <a:t>sound engineering principles</a:t>
            </a:r>
            <a:r>
              <a:rPr lang="en-US" sz="2400" i="1" smtClean="0"/>
              <a:t> </a:t>
            </a:r>
            <a:r>
              <a:rPr lang="en-US" sz="2400" i="1" smtClean="0">
                <a:solidFill>
                  <a:srgbClr val="002060"/>
                </a:solidFill>
              </a:rPr>
              <a:t>in order to obtain </a:t>
            </a:r>
            <a:r>
              <a:rPr lang="en-US" sz="2400" i="1" smtClean="0">
                <a:solidFill>
                  <a:schemeClr val="folHlink"/>
                </a:solidFill>
              </a:rPr>
              <a:t>economical</a:t>
            </a:r>
            <a:r>
              <a:rPr lang="en-US" sz="2400" i="1" smtClean="0"/>
              <a:t> </a:t>
            </a:r>
            <a:r>
              <a:rPr lang="en-US" sz="2400" i="1" smtClean="0">
                <a:solidFill>
                  <a:srgbClr val="002060"/>
                </a:solidFill>
              </a:rPr>
              <a:t>software that is </a:t>
            </a:r>
            <a:r>
              <a:rPr lang="en-US" sz="2400" i="1" smtClean="0">
                <a:solidFill>
                  <a:schemeClr val="folHlink"/>
                </a:solidFill>
              </a:rPr>
              <a:t>reliable and works efficiently </a:t>
            </a:r>
            <a:r>
              <a:rPr lang="en-US" sz="2400" i="1" smtClean="0"/>
              <a:t>on </a:t>
            </a:r>
            <a:r>
              <a:rPr lang="en-US" sz="2400" i="1" smtClean="0">
                <a:solidFill>
                  <a:schemeClr val="folHlink"/>
                </a:solidFill>
              </a:rPr>
              <a:t>real machines</a:t>
            </a:r>
            <a:r>
              <a:rPr lang="en-US" sz="2400" i="1" smtClean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F80375-52B4-48B7-B51D-3688A0356886}" type="slidenum">
              <a:rPr lang="en-US" altLang="en-US" sz="900">
                <a:solidFill>
                  <a:schemeClr val="accent1"/>
                </a:solidFill>
              </a:rPr>
              <a:pPr/>
              <a:t>15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3175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65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en-US" b="1" smtClean="0">
                <a:ln>
                  <a:noFill/>
                </a:ln>
                <a:solidFill>
                  <a:srgbClr val="002060"/>
                </a:solidFill>
              </a:rPr>
              <a:t>Software Engineering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77875" y="1981200"/>
            <a:ext cx="7704138" cy="3332163"/>
          </a:xfrm>
        </p:spPr>
        <p:txBody>
          <a:bodyPr/>
          <a:lstStyle/>
          <a:p>
            <a:pPr algn="just"/>
            <a:r>
              <a:rPr lang="en-US" altLang="en-US" smtClean="0">
                <a:solidFill>
                  <a:srgbClr val="002060"/>
                </a:solidFill>
              </a:rPr>
              <a:t>The IEEE definition:</a:t>
            </a:r>
          </a:p>
          <a:p>
            <a:pPr lvl="1" algn="just">
              <a:spcBef>
                <a:spcPts val="300"/>
              </a:spcBef>
            </a:pPr>
            <a:r>
              <a:rPr lang="en-US" altLang="en-US" i="1" smtClean="0">
                <a:solidFill>
                  <a:srgbClr val="002060"/>
                </a:solidFill>
                <a:latin typeface="Palatino" pitchFamily="-128" charset="0"/>
              </a:rPr>
              <a:t>Software Engineering: (1) The application of a </a:t>
            </a:r>
            <a:r>
              <a:rPr lang="en-US" altLang="en-US" i="1" smtClean="0">
                <a:solidFill>
                  <a:schemeClr val="folHlink"/>
                </a:solidFill>
                <a:latin typeface="Palatino" pitchFamily="-128" charset="0"/>
              </a:rPr>
              <a:t>systematic, disciplined, quantifiable approach</a:t>
            </a:r>
            <a:r>
              <a:rPr lang="en-US" altLang="en-US" i="1" smtClean="0">
                <a:latin typeface="Palatino" pitchFamily="-128" charset="0"/>
              </a:rPr>
              <a:t> </a:t>
            </a:r>
            <a:r>
              <a:rPr lang="en-US" altLang="en-US" i="1" smtClean="0">
                <a:solidFill>
                  <a:srgbClr val="002060"/>
                </a:solidFill>
                <a:latin typeface="Palatino" pitchFamily="-128" charset="0"/>
              </a:rPr>
              <a:t>to the </a:t>
            </a:r>
            <a:r>
              <a:rPr lang="en-US" altLang="en-US" i="1" smtClean="0">
                <a:solidFill>
                  <a:schemeClr val="folHlink"/>
                </a:solidFill>
                <a:latin typeface="Palatino" pitchFamily="-128" charset="0"/>
              </a:rPr>
              <a:t>development, operation, and maintenance</a:t>
            </a:r>
            <a:r>
              <a:rPr lang="en-US" altLang="en-US" i="1" smtClean="0">
                <a:latin typeface="Palatino" pitchFamily="-128" charset="0"/>
              </a:rPr>
              <a:t> </a:t>
            </a:r>
            <a:r>
              <a:rPr lang="en-US" altLang="en-US" i="1" smtClean="0">
                <a:solidFill>
                  <a:srgbClr val="002060"/>
                </a:solidFill>
                <a:latin typeface="Palatino" pitchFamily="-128" charset="0"/>
              </a:rPr>
              <a:t>of software; that is, the application of engineering to software.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3277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27B01ED-24DF-4D16-848C-BF8065321574}" type="slidenum">
              <a:rPr lang="en-US" altLang="en-US" sz="900">
                <a:solidFill>
                  <a:schemeClr val="accent1"/>
                </a:solidFill>
              </a:rPr>
              <a:pPr/>
              <a:t>16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3277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97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43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>
          <a:xfrm>
            <a:off x="896938" y="292100"/>
            <a:ext cx="5867400" cy="6048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b="1" smtClean="0">
                <a:ln>
                  <a:noFill/>
                </a:ln>
                <a:solidFill>
                  <a:srgbClr val="002060"/>
                </a:solidFill>
              </a:rPr>
              <a:t>Software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39D03B-9BF1-4BD3-A08E-0ED1A9855D85}" type="slidenum">
              <a:rPr lang="en-US" altLang="en-US" sz="900">
                <a:solidFill>
                  <a:schemeClr val="accent1"/>
                </a:solidFill>
              </a:rPr>
              <a:pPr/>
              <a:t>17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3379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4"/>
          <p:cNvSpPr txBox="1">
            <a:spLocks noChangeArrowheads="1"/>
          </p:cNvSpPr>
          <p:nvPr/>
        </p:nvSpPr>
        <p:spPr bwMode="auto">
          <a:xfrm>
            <a:off x="825500" y="1143000"/>
            <a:ext cx="749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just">
              <a:spcAft>
                <a:spcPct val="0"/>
              </a:spcAft>
              <a:buClr>
                <a:schemeClr val="folHlink"/>
              </a:buClr>
              <a:buSzPct val="75000"/>
              <a:buFont typeface="Wingdings 3" panose="05040102010807070707" pitchFamily="18" charset="2"/>
              <a:buChar char="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a collection of </a:t>
            </a:r>
            <a:r>
              <a:rPr lang="en-US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activities, actions, and tasks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are performed when some work product is to be created.</a:t>
            </a:r>
          </a:p>
          <a:p>
            <a:pPr algn="just">
              <a:spcAft>
                <a:spcPct val="0"/>
              </a:spcAft>
              <a:buClr>
                <a:schemeClr val="folHlink"/>
              </a:buClr>
              <a:buSzPct val="75000"/>
              <a:buFont typeface="Wingdings 3" panose="05040102010807070707" pitchFamily="18" charset="2"/>
              <a:buChar char="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strives to achieve a broad objective (e.g., communication with stakeholders) and is applied regardless of the application domain, size of the project, complexity of the effort.</a:t>
            </a:r>
          </a:p>
          <a:p>
            <a:pPr algn="just">
              <a:spcAft>
                <a:spcPct val="0"/>
              </a:spcAft>
              <a:buClr>
                <a:schemeClr val="folHlink"/>
              </a:buClr>
              <a:buSzPct val="75000"/>
              <a:buFont typeface="Wingdings 3" panose="05040102010807070707" pitchFamily="18" charset="2"/>
              <a:buChar char="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(e.g., architectural design) encompasses a set of tasks that produce a major work product (e.g., an architectural design model).</a:t>
            </a:r>
          </a:p>
          <a:p>
            <a:pPr algn="just">
              <a:spcAft>
                <a:spcPct val="0"/>
              </a:spcAft>
              <a:buClr>
                <a:schemeClr val="folHlink"/>
              </a:buClr>
              <a:buSzPct val="75000"/>
              <a:buFont typeface="Wingdings 3" panose="05040102010807070707" pitchFamily="18" charset="2"/>
              <a:buChar char="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focuses on a small, but well-defined objective (e.g., conducting a unit test) that produces a tangible outcome.</a:t>
            </a:r>
          </a:p>
        </p:txBody>
      </p:sp>
    </p:spTree>
    <p:extLst>
      <p:ext uri="{BB962C8B-B14F-4D97-AF65-F5344CB8AC3E}">
        <p14:creationId xmlns:p14="http://schemas.microsoft.com/office/powerpoint/2010/main" val="1689735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90600"/>
            <a:ext cx="6934200" cy="6048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b="1" smtClean="0">
                <a:ln>
                  <a:noFill/>
                </a:ln>
                <a:solidFill>
                  <a:srgbClr val="002060"/>
                </a:solidFill>
              </a:rPr>
              <a:t>7. A Layered Technology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C7F00CA-8CB0-47BE-8130-8B4A948D3D80}" type="slidenum">
              <a:rPr lang="en-US" altLang="en-US" sz="900">
                <a:solidFill>
                  <a:schemeClr val="accent1"/>
                </a:solidFill>
              </a:rPr>
              <a:pPr/>
              <a:t>18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2819400" y="5043488"/>
            <a:ext cx="39100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Layers</a:t>
            </a:r>
            <a:endParaRPr lang="en-US" altLang="en-US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2" name="Oval 4"/>
          <p:cNvSpPr>
            <a:spLocks noChangeArrowheads="1"/>
          </p:cNvSpPr>
          <p:nvPr/>
        </p:nvSpPr>
        <p:spPr bwMode="auto">
          <a:xfrm>
            <a:off x="1004888" y="3397250"/>
            <a:ext cx="7620000" cy="1285875"/>
          </a:xfrm>
          <a:prstGeom prst="ellipse">
            <a:avLst/>
          </a:prstGeom>
          <a:solidFill>
            <a:srgbClr val="01EA89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23" name="Oval 5"/>
          <p:cNvSpPr>
            <a:spLocks noChangeArrowheads="1"/>
          </p:cNvSpPr>
          <p:nvPr/>
        </p:nvSpPr>
        <p:spPr bwMode="auto">
          <a:xfrm>
            <a:off x="1462088" y="2968625"/>
            <a:ext cx="6629400" cy="1200150"/>
          </a:xfrm>
          <a:prstGeom prst="ellipse">
            <a:avLst/>
          </a:prstGeom>
          <a:solidFill>
            <a:srgbClr val="BC3700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24" name="Oval 6"/>
          <p:cNvSpPr>
            <a:spLocks noChangeArrowheads="1"/>
          </p:cNvSpPr>
          <p:nvPr/>
        </p:nvSpPr>
        <p:spPr bwMode="auto">
          <a:xfrm>
            <a:off x="1995488" y="2511425"/>
            <a:ext cx="5486400" cy="10287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25" name="Oval 7"/>
          <p:cNvSpPr>
            <a:spLocks noChangeArrowheads="1"/>
          </p:cNvSpPr>
          <p:nvPr/>
        </p:nvSpPr>
        <p:spPr bwMode="auto">
          <a:xfrm>
            <a:off x="2376488" y="2282825"/>
            <a:ext cx="4724400" cy="685800"/>
          </a:xfrm>
          <a:prstGeom prst="ellipse">
            <a:avLst/>
          </a:prstGeom>
          <a:solidFill>
            <a:srgbClr val="790015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3657600" y="4238625"/>
            <a:ext cx="21415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a “quality” focus</a:t>
            </a: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3759200" y="3638550"/>
            <a:ext cx="18383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</a:rPr>
              <a:t>process model</a:t>
            </a: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4114800" y="3038475"/>
            <a:ext cx="11826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</a:rPr>
              <a:t>methods</a:t>
            </a:r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4419600" y="2438400"/>
            <a:ext cx="746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DADAD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</a:rPr>
              <a:t>tools</a:t>
            </a:r>
          </a:p>
        </p:txBody>
      </p:sp>
      <p:pic>
        <p:nvPicPr>
          <p:cNvPr id="34830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754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ChangeArrowheads="1"/>
          </p:cNvSpPr>
          <p:nvPr/>
        </p:nvSpPr>
        <p:spPr bwMode="auto">
          <a:xfrm>
            <a:off x="3048000" y="2895600"/>
            <a:ext cx="3886200" cy="167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5334000" cy="6048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b="1" smtClean="0">
                <a:ln>
                  <a:noFill/>
                </a:ln>
                <a:solidFill>
                  <a:srgbClr val="002060"/>
                </a:solidFill>
              </a:rPr>
              <a:t>8. A Process Framework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3584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9AC3BE0-9FAA-49B1-8E7B-026D78273C79}" type="slidenum">
              <a:rPr lang="en-US" altLang="en-US" sz="900">
                <a:solidFill>
                  <a:schemeClr val="accent1"/>
                </a:solidFill>
              </a:rPr>
              <a:pPr/>
              <a:t>19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2209800" y="1981200"/>
            <a:ext cx="5437188" cy="306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Process framework</a:t>
            </a:r>
            <a:endParaRPr lang="en-US" b="1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latino" pitchFamily="-128" charset="0"/>
            </a:endParaRPr>
          </a:p>
          <a:p>
            <a:pPr lvl="1">
              <a:lnSpc>
                <a:spcPct val="115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Framework activities</a:t>
            </a:r>
          </a:p>
          <a:p>
            <a:pPr lvl="2">
              <a:lnSpc>
                <a:spcPct val="1150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Palatino" pitchFamily="-128" charset="0"/>
              </a:rPr>
              <a:t>work tasks</a:t>
            </a:r>
          </a:p>
          <a:p>
            <a:pPr lvl="2">
              <a:lnSpc>
                <a:spcPct val="1150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Palatino" pitchFamily="-128" charset="0"/>
              </a:rPr>
              <a:t>work products</a:t>
            </a:r>
          </a:p>
          <a:p>
            <a:pPr lvl="2">
              <a:lnSpc>
                <a:spcPct val="1150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Palatino" pitchFamily="-128" charset="0"/>
              </a:rPr>
              <a:t>milestones &amp; deliverables</a:t>
            </a:r>
          </a:p>
          <a:p>
            <a:pPr lvl="2">
              <a:lnSpc>
                <a:spcPct val="1150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Palatino" pitchFamily="-128" charset="0"/>
              </a:rPr>
              <a:t>QA checkpoints</a:t>
            </a:r>
            <a:endParaRPr lang="en-US" b="1" dirty="0">
              <a:latin typeface="Palatino" pitchFamily="-128" charset="0"/>
            </a:endParaRPr>
          </a:p>
          <a:p>
            <a:pPr lvl="1">
              <a:lnSpc>
                <a:spcPct val="115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</a:rPr>
              <a:t>Umbrella Activities</a:t>
            </a:r>
          </a:p>
        </p:txBody>
      </p:sp>
      <p:pic>
        <p:nvPicPr>
          <p:cNvPr id="3584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282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3206" y="431005"/>
            <a:ext cx="8142288" cy="5095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b="1" dirty="0" smtClean="0">
                <a:ln>
                  <a:noFill/>
                </a:ln>
              </a:rPr>
              <a:t>TEXT BOOK AND REFERENCE 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865BF47-0434-42A9-9C77-40187BDCAFE3}" type="slidenum">
              <a:rPr lang="en-US" altLang="en-US" sz="900">
                <a:solidFill>
                  <a:schemeClr val="accent1"/>
                </a:solidFill>
              </a:rPr>
              <a:pPr/>
              <a:t>2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9225" name="Text Box 36"/>
          <p:cNvSpPr txBox="1">
            <a:spLocks noChangeArrowheads="1"/>
          </p:cNvSpPr>
          <p:nvPr/>
        </p:nvSpPr>
        <p:spPr bwMode="auto">
          <a:xfrm>
            <a:off x="457200" y="1436687"/>
            <a:ext cx="8686800" cy="46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000" b="1" dirty="0">
                <a:latin typeface="Helvetica" panose="020B0604020202020204" pitchFamily="34" charset="0"/>
                <a:cs typeface="Times New Roman" panose="02020603050405020304" pitchFamily="18" charset="0"/>
              </a:rPr>
              <a:t>REFERENCE MATERIALS: </a:t>
            </a:r>
            <a:endParaRPr lang="en-US" altLang="en-US" sz="2000" dirty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000" b="1" dirty="0">
                <a:latin typeface="Helvetica" panose="020B0604020202020204" pitchFamily="34" charset="0"/>
                <a:cs typeface="Times New Roman" panose="02020603050405020304" pitchFamily="18" charset="0"/>
              </a:rPr>
              <a:t>Text book(s):    </a:t>
            </a:r>
            <a:endParaRPr lang="en-US" altLang="en-US" sz="2000" dirty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Roger S. Pressman, “Software Engineering – A Practitioner’s Approach”, VII Edition, McGraw-Hill, 2017.</a:t>
            </a:r>
          </a:p>
          <a:p>
            <a:pPr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Bob Hughes, Mike </a:t>
            </a:r>
            <a:r>
              <a:rPr lang="en-US" altLang="en-US" sz="2000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Cotterell</a:t>
            </a:r>
            <a:r>
              <a:rPr lang="en-US" alt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Rajib</a:t>
            </a:r>
            <a:r>
              <a:rPr lang="en-US" alt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 Mall, “Software Project Management”, VI Edition, McGraw-Hill, 2018.       </a:t>
            </a:r>
          </a:p>
          <a:p>
            <a:pPr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000" b="1" dirty="0">
                <a:latin typeface="Helvetica" panose="020B0604020202020204" pitchFamily="34" charset="0"/>
                <a:cs typeface="Times New Roman" panose="02020603050405020304" pitchFamily="18" charset="0"/>
              </a:rPr>
              <a:t>Reference book(s): </a:t>
            </a:r>
            <a:endParaRPr lang="en-US" altLang="en-US" sz="2000" dirty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Ian </a:t>
            </a:r>
            <a:r>
              <a:rPr lang="en-US" altLang="en-US" sz="2000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Sommerville</a:t>
            </a:r>
            <a:r>
              <a:rPr lang="en-US" alt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, “Software Engineering”, IX Edition, Pearson Education Asia, 2011.</a:t>
            </a:r>
          </a:p>
          <a:p>
            <a:pPr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000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Rajib</a:t>
            </a:r>
            <a:r>
              <a:rPr lang="en-US" alt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 Mall, “Fundamentals of Software Engineering”, VI Edition, PHI learning private limited, 2014.</a:t>
            </a:r>
          </a:p>
          <a:p>
            <a:pPr algn="just"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altLang="en-US" dirty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 typeface="Helvetica" panose="020B0604020202020204" pitchFamily="34" charset="0"/>
              <a:buAutoNum type="arabicPeriod"/>
            </a:pPr>
            <a:endParaRPr lang="en-US" alt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22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46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6019800" cy="1014413"/>
          </a:xfrm>
        </p:spPr>
        <p:txBody>
          <a:bodyPr/>
          <a:lstStyle/>
          <a:p>
            <a:r>
              <a:rPr lang="en-US" altLang="en-US" b="1" smtClean="0">
                <a:ln>
                  <a:noFill/>
                </a:ln>
                <a:solidFill>
                  <a:srgbClr val="002060"/>
                </a:solidFill>
              </a:rPr>
              <a:t>Framework Activities</a:t>
            </a:r>
          </a:p>
        </p:txBody>
      </p:sp>
      <p:sp>
        <p:nvSpPr>
          <p:cNvPr id="33795" name="Rectangle 4"/>
          <p:cNvSpPr>
            <a:spLocks noGrp="1" noChangeArrowheads="1"/>
          </p:cNvSpPr>
          <p:nvPr>
            <p:ph idx="1"/>
          </p:nvPr>
        </p:nvSpPr>
        <p:spPr>
          <a:xfrm>
            <a:off x="1600200" y="1905000"/>
            <a:ext cx="5715000" cy="4114800"/>
          </a:xfrm>
        </p:spPr>
        <p:txBody>
          <a:bodyPr rtlCol="0">
            <a:normAutofit/>
          </a:bodyPr>
          <a:lstStyle/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b="1" smtClean="0">
                <a:solidFill>
                  <a:srgbClr val="002060"/>
                </a:solidFill>
              </a:rPr>
              <a:t>Communication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b="1" smtClean="0">
                <a:solidFill>
                  <a:srgbClr val="002060"/>
                </a:solidFill>
              </a:rPr>
              <a:t>Planning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b="1" smtClean="0">
                <a:solidFill>
                  <a:srgbClr val="002060"/>
                </a:solidFill>
              </a:rPr>
              <a:t>Modeling</a:t>
            </a:r>
          </a:p>
          <a:p>
            <a:pPr lvl="1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b="1" smtClean="0">
                <a:solidFill>
                  <a:srgbClr val="C00000"/>
                </a:solidFill>
              </a:rPr>
              <a:t>Analysis of requirements</a:t>
            </a:r>
          </a:p>
          <a:p>
            <a:pPr lvl="1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b="1" smtClean="0">
                <a:solidFill>
                  <a:srgbClr val="C00000"/>
                </a:solidFill>
              </a:rPr>
              <a:t>Design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b="1" smtClean="0">
                <a:solidFill>
                  <a:srgbClr val="002060"/>
                </a:solidFill>
              </a:rPr>
              <a:t>Construction</a:t>
            </a:r>
          </a:p>
          <a:p>
            <a:pPr lvl="1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b="1" smtClean="0">
                <a:solidFill>
                  <a:srgbClr val="C00000"/>
                </a:solidFill>
              </a:rPr>
              <a:t>Code generation</a:t>
            </a:r>
          </a:p>
          <a:p>
            <a:pPr lvl="1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b="1" smtClean="0">
                <a:solidFill>
                  <a:srgbClr val="C00000"/>
                </a:solidFill>
              </a:rPr>
              <a:t>Testing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b="1" smtClean="0">
                <a:solidFill>
                  <a:srgbClr val="002060"/>
                </a:solidFill>
              </a:rPr>
              <a:t>Deployment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36869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CDAEFD1-9645-4829-91D7-3D7F3EF31EA8}" type="slidenum">
              <a:rPr lang="en-US" altLang="en-US" sz="900">
                <a:solidFill>
                  <a:schemeClr val="accent1"/>
                </a:solidFill>
              </a:rPr>
              <a:pPr/>
              <a:t>20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3687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25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584200"/>
            <a:ext cx="5943600" cy="1192213"/>
          </a:xfrm>
        </p:spPr>
        <p:txBody>
          <a:bodyPr/>
          <a:lstStyle/>
          <a:p>
            <a:r>
              <a:rPr lang="en-US" altLang="en-US" b="1" smtClean="0">
                <a:ln>
                  <a:noFill/>
                </a:ln>
                <a:solidFill>
                  <a:srgbClr val="002060"/>
                </a:solidFill>
              </a:rPr>
              <a:t>9. Umbrella Activities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idx="1"/>
          </p:nvPr>
        </p:nvSpPr>
        <p:spPr>
          <a:xfrm>
            <a:off x="1295400" y="1828800"/>
            <a:ext cx="6965950" cy="40751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r>
              <a:rPr lang="en-US" altLang="en-US" smtClean="0">
                <a:solidFill>
                  <a:srgbClr val="002060"/>
                </a:solidFill>
              </a:rPr>
              <a:t>Software project management</a:t>
            </a:r>
          </a:p>
          <a:p>
            <a:r>
              <a:rPr lang="en-US" altLang="en-US" smtClean="0">
                <a:solidFill>
                  <a:srgbClr val="002060"/>
                </a:solidFill>
              </a:rPr>
              <a:t>Formal technical reviews</a:t>
            </a:r>
          </a:p>
          <a:p>
            <a:r>
              <a:rPr lang="en-US" altLang="en-US" smtClean="0">
                <a:solidFill>
                  <a:srgbClr val="002060"/>
                </a:solidFill>
              </a:rPr>
              <a:t>Software quality assurance</a:t>
            </a:r>
          </a:p>
          <a:p>
            <a:r>
              <a:rPr lang="en-US" altLang="en-US" smtClean="0">
                <a:solidFill>
                  <a:srgbClr val="002060"/>
                </a:solidFill>
              </a:rPr>
              <a:t>Software configuration management</a:t>
            </a:r>
          </a:p>
          <a:p>
            <a:r>
              <a:rPr lang="en-US" altLang="en-US" smtClean="0">
                <a:solidFill>
                  <a:srgbClr val="002060"/>
                </a:solidFill>
              </a:rPr>
              <a:t>Work product preparation and production</a:t>
            </a:r>
          </a:p>
          <a:p>
            <a:r>
              <a:rPr lang="en-US" altLang="en-US" smtClean="0">
                <a:solidFill>
                  <a:srgbClr val="002060"/>
                </a:solidFill>
              </a:rPr>
              <a:t>Reusability management</a:t>
            </a:r>
          </a:p>
          <a:p>
            <a:r>
              <a:rPr lang="en-US" altLang="en-US" smtClean="0">
                <a:solidFill>
                  <a:srgbClr val="002060"/>
                </a:solidFill>
              </a:rPr>
              <a:t>Measurement</a:t>
            </a:r>
          </a:p>
          <a:p>
            <a:r>
              <a:rPr lang="en-US" altLang="en-US" smtClean="0">
                <a:solidFill>
                  <a:srgbClr val="002060"/>
                </a:solidFill>
              </a:rPr>
              <a:t>Risk management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3789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69F6AE-517F-4881-A91A-86C0674F74E6}" type="slidenum">
              <a:rPr lang="en-US" altLang="en-US" sz="900">
                <a:solidFill>
                  <a:schemeClr val="accent1"/>
                </a:solidFill>
              </a:rPr>
              <a:pPr/>
              <a:t>21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3789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36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391400" cy="91440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002060"/>
                </a:solidFill>
              </a:rPr>
              <a:t>Why Software Projects Fail?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9400"/>
            <a:ext cx="7696200" cy="4470400"/>
          </a:xfrm>
        </p:spPr>
        <p:txBody>
          <a:bodyPr rtlCol="0">
            <a:normAutofit/>
          </a:bodyPr>
          <a:lstStyle/>
          <a:p>
            <a:pPr lvl="1" fontAlgn="auto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mtClean="0">
                <a:solidFill>
                  <a:srgbClr val="002060"/>
                </a:solidFill>
              </a:rPr>
              <a:t>Unrealistic or unarticulated project goals </a:t>
            </a:r>
          </a:p>
          <a:p>
            <a:pPr lvl="1" fontAlgn="auto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mtClean="0">
                <a:solidFill>
                  <a:srgbClr val="002060"/>
                </a:solidFill>
              </a:rPr>
              <a:t>Inaccurate estimates of needed resources </a:t>
            </a:r>
          </a:p>
          <a:p>
            <a:pPr lvl="1" fontAlgn="auto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mtClean="0">
                <a:solidFill>
                  <a:srgbClr val="002060"/>
                </a:solidFill>
              </a:rPr>
              <a:t>Badly defined system requirements </a:t>
            </a:r>
          </a:p>
          <a:p>
            <a:pPr lvl="1" fontAlgn="auto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mtClean="0">
                <a:solidFill>
                  <a:srgbClr val="002060"/>
                </a:solidFill>
              </a:rPr>
              <a:t>Poor reporting of the project's status </a:t>
            </a:r>
          </a:p>
          <a:p>
            <a:pPr lvl="1" fontAlgn="auto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mtClean="0">
                <a:solidFill>
                  <a:srgbClr val="002060"/>
                </a:solidFill>
              </a:rPr>
              <a:t>Unmanaged risks </a:t>
            </a:r>
          </a:p>
          <a:p>
            <a:pPr lvl="1" fontAlgn="auto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mtClean="0">
                <a:solidFill>
                  <a:srgbClr val="002060"/>
                </a:solidFill>
              </a:rPr>
              <a:t>Poor communication: clients, developers, &amp; users </a:t>
            </a:r>
          </a:p>
          <a:p>
            <a:pPr lvl="1" fontAlgn="auto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mtClean="0">
                <a:solidFill>
                  <a:srgbClr val="002060"/>
                </a:solidFill>
              </a:rPr>
              <a:t>Use of immature technology </a:t>
            </a:r>
          </a:p>
          <a:p>
            <a:pPr lvl="1" fontAlgn="auto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mtClean="0">
                <a:solidFill>
                  <a:srgbClr val="002060"/>
                </a:solidFill>
              </a:rPr>
              <a:t>Inability to handle the project's complexity </a:t>
            </a:r>
          </a:p>
          <a:p>
            <a:pPr lvl="1" fontAlgn="auto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mtClean="0">
                <a:solidFill>
                  <a:srgbClr val="002060"/>
                </a:solidFill>
              </a:rPr>
              <a:t>Sloppy development practices </a:t>
            </a:r>
          </a:p>
          <a:p>
            <a:pPr lvl="1" fontAlgn="auto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mtClean="0">
                <a:solidFill>
                  <a:srgbClr val="002060"/>
                </a:solidFill>
              </a:rPr>
              <a:t>Poor project management </a:t>
            </a:r>
          </a:p>
          <a:p>
            <a:pPr lvl="1" fontAlgn="auto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mtClean="0">
                <a:solidFill>
                  <a:srgbClr val="002060"/>
                </a:solidFill>
              </a:rPr>
              <a:t>Stakeholder politics </a:t>
            </a:r>
          </a:p>
          <a:p>
            <a:pPr lvl="1" fontAlgn="auto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mtClean="0">
                <a:solidFill>
                  <a:srgbClr val="002060"/>
                </a:solidFill>
              </a:rPr>
              <a:t>Commercial pressures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38917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8D6859E-0792-4993-B703-24A9B713902B}" type="slidenum">
              <a:rPr lang="en-US" altLang="en-US" sz="900">
                <a:solidFill>
                  <a:schemeClr val="accent1"/>
                </a:solidFill>
              </a:rPr>
              <a:pPr/>
              <a:t>22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3891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7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90600"/>
            <a:ext cx="7924800" cy="6334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smtClean="0">
                <a:solidFill>
                  <a:srgbClr val="002060"/>
                </a:solidFill>
              </a:rPr>
              <a:t>10. The Essence of Software Practice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60588"/>
            <a:ext cx="7848600" cy="2716212"/>
          </a:xfrm>
        </p:spPr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Polya suggests:</a:t>
            </a:r>
          </a:p>
          <a:p>
            <a:pPr lvl="2">
              <a:spcBef>
                <a:spcPts val="600"/>
              </a:spcBef>
              <a:buFontTx/>
              <a:buNone/>
            </a:pPr>
            <a:r>
              <a:rPr lang="en-US" altLang="en-US" b="1" i="1" smtClean="0">
                <a:solidFill>
                  <a:srgbClr val="002060"/>
                </a:solidFill>
                <a:latin typeface="Palatino" pitchFamily="-128" charset="0"/>
              </a:rPr>
              <a:t>1.	Understand the problem</a:t>
            </a:r>
            <a:r>
              <a:rPr lang="en-US" altLang="en-US" b="1" smtClean="0">
                <a:solidFill>
                  <a:srgbClr val="002060"/>
                </a:solidFill>
                <a:latin typeface="Palatino" pitchFamily="-128" charset="0"/>
              </a:rPr>
              <a:t> (communication and analysis).</a:t>
            </a:r>
          </a:p>
          <a:p>
            <a:pPr lvl="2">
              <a:buFontTx/>
              <a:buNone/>
            </a:pPr>
            <a:r>
              <a:rPr lang="en-US" altLang="en-US" b="1" i="1" smtClean="0">
                <a:solidFill>
                  <a:srgbClr val="002060"/>
                </a:solidFill>
                <a:latin typeface="Palatino" pitchFamily="-128" charset="0"/>
              </a:rPr>
              <a:t>2.	Plan a solution</a:t>
            </a:r>
            <a:r>
              <a:rPr lang="en-US" altLang="en-US" b="1" smtClean="0">
                <a:solidFill>
                  <a:srgbClr val="002060"/>
                </a:solidFill>
                <a:latin typeface="Palatino" pitchFamily="-128" charset="0"/>
              </a:rPr>
              <a:t> (modeling and software design).</a:t>
            </a:r>
          </a:p>
          <a:p>
            <a:pPr lvl="2">
              <a:buFontTx/>
              <a:buNone/>
            </a:pPr>
            <a:r>
              <a:rPr lang="en-US" altLang="en-US" b="1" i="1" smtClean="0">
                <a:solidFill>
                  <a:srgbClr val="002060"/>
                </a:solidFill>
                <a:latin typeface="Palatino" pitchFamily="-128" charset="0"/>
              </a:rPr>
              <a:t>3.	Carry out the plan</a:t>
            </a:r>
            <a:r>
              <a:rPr lang="en-US" altLang="en-US" b="1" smtClean="0">
                <a:solidFill>
                  <a:srgbClr val="002060"/>
                </a:solidFill>
                <a:latin typeface="Palatino" pitchFamily="-128" charset="0"/>
              </a:rPr>
              <a:t> (code generation).</a:t>
            </a:r>
          </a:p>
          <a:p>
            <a:pPr lvl="2">
              <a:buFontTx/>
              <a:buNone/>
            </a:pPr>
            <a:r>
              <a:rPr lang="en-US" altLang="en-US" b="1" i="1" smtClean="0">
                <a:solidFill>
                  <a:srgbClr val="002060"/>
                </a:solidFill>
                <a:latin typeface="Palatino" pitchFamily="-128" charset="0"/>
              </a:rPr>
              <a:t>4.	Examine the result for accuracy</a:t>
            </a:r>
            <a:r>
              <a:rPr lang="en-US" altLang="en-US" b="1" smtClean="0">
                <a:solidFill>
                  <a:srgbClr val="002060"/>
                </a:solidFill>
                <a:latin typeface="Palatino" pitchFamily="-128" charset="0"/>
              </a:rPr>
              <a:t> (testing and quality assurance).</a:t>
            </a:r>
          </a:p>
          <a:p>
            <a:endParaRPr lang="en-US" alt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3994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0833D-D779-46A2-BC3E-8EB41C98C3A9}" type="slidenum">
              <a:rPr lang="en-US" altLang="en-US" sz="900">
                <a:solidFill>
                  <a:schemeClr val="accent1"/>
                </a:solidFill>
              </a:rPr>
              <a:pPr/>
              <a:t>23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3994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2540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8413" cy="838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smtClean="0">
                <a:solidFill>
                  <a:srgbClr val="002060"/>
                </a:solidFill>
              </a:rPr>
              <a:t>10.1 Understand the Problem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7848600" cy="3276600"/>
          </a:xfrm>
        </p:spPr>
        <p:txBody>
          <a:bodyPr rtlCol="0">
            <a:normAutofit/>
          </a:bodyPr>
          <a:lstStyle/>
          <a:p>
            <a:pPr fontAlgn="auto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i="1" smtClean="0">
                <a:solidFill>
                  <a:srgbClr val="C00000"/>
                </a:solidFill>
              </a:rPr>
              <a:t>Who has a stake in the solution to the problem?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002060"/>
                </a:solidFill>
              </a:rPr>
              <a:t>That is, who are the stakeholders?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i="1" smtClean="0">
                <a:solidFill>
                  <a:srgbClr val="C00000"/>
                </a:solidFill>
              </a:rPr>
              <a:t>What are the unknowns? </a:t>
            </a:r>
            <a:r>
              <a:rPr lang="en-US" altLang="en-US" smtClean="0">
                <a:solidFill>
                  <a:srgbClr val="002060"/>
                </a:solidFill>
              </a:rPr>
              <a:t>What data, functions, and features are required to properly solve the problem?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i="1" smtClean="0">
                <a:solidFill>
                  <a:srgbClr val="C00000"/>
                </a:solidFill>
              </a:rPr>
              <a:t>Can the problem be compartmentalized?</a:t>
            </a:r>
            <a:r>
              <a:rPr lang="en-US" altLang="en-US" smtClean="0">
                <a:solidFill>
                  <a:srgbClr val="C00000"/>
                </a:solidFill>
              </a:rPr>
              <a:t> </a:t>
            </a:r>
            <a:r>
              <a:rPr lang="en-US" altLang="en-US" smtClean="0">
                <a:solidFill>
                  <a:srgbClr val="002060"/>
                </a:solidFill>
              </a:rPr>
              <a:t>Is it possible to represent smaller problems that may be easier to understand?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i="1" smtClean="0">
                <a:solidFill>
                  <a:srgbClr val="C00000"/>
                </a:solidFill>
              </a:rPr>
              <a:t>Can the problem be represented graphically?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002060"/>
                </a:solidFill>
              </a:rPr>
              <a:t>Can an analysis model be created?</a:t>
            </a:r>
          </a:p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4096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B5CB3-C277-4B87-B847-14628F5872A3}" type="slidenum">
              <a:rPr lang="en-US" altLang="en-US" sz="900">
                <a:solidFill>
                  <a:schemeClr val="accent1"/>
                </a:solidFill>
              </a:rPr>
              <a:pPr/>
              <a:t>24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4096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87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8413" cy="1066800"/>
          </a:xfrm>
        </p:spPr>
        <p:txBody>
          <a:bodyPr/>
          <a:lstStyle/>
          <a:p>
            <a:r>
              <a:rPr lang="en-US" altLang="en-US" b="1" smtClean="0">
                <a:ln>
                  <a:noFill/>
                </a:ln>
                <a:solidFill>
                  <a:srgbClr val="002060"/>
                </a:solidFill>
              </a:rPr>
              <a:t>10.2 Plan the Solution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848600" cy="42132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000" i="1" smtClean="0">
                <a:solidFill>
                  <a:srgbClr val="C00000"/>
                </a:solidFill>
              </a:rPr>
              <a:t>Have you seen similar problems before? </a:t>
            </a:r>
            <a:r>
              <a:rPr lang="en-US" altLang="en-US" sz="2000" smtClean="0">
                <a:solidFill>
                  <a:srgbClr val="002060"/>
                </a:solidFill>
              </a:rPr>
              <a:t>Are there patterns that are recognizable in a potential solution? Is there existing software that implements the data, functions, and features that are required? </a:t>
            </a:r>
          </a:p>
          <a:p>
            <a:r>
              <a:rPr lang="en-US" altLang="en-US" sz="2000" i="1" smtClean="0">
                <a:solidFill>
                  <a:srgbClr val="C00000"/>
                </a:solidFill>
              </a:rPr>
              <a:t>Has a similar problem been solved?</a:t>
            </a:r>
            <a:r>
              <a:rPr lang="en-US" altLang="en-US" sz="2000" smtClean="0">
                <a:solidFill>
                  <a:srgbClr val="C00000"/>
                </a:solidFill>
              </a:rPr>
              <a:t> </a:t>
            </a:r>
            <a:r>
              <a:rPr lang="en-US" altLang="en-US" sz="2000" smtClean="0">
                <a:solidFill>
                  <a:srgbClr val="002060"/>
                </a:solidFill>
              </a:rPr>
              <a:t>If so, are elements of the solution reusable?</a:t>
            </a:r>
          </a:p>
          <a:p>
            <a:r>
              <a:rPr lang="en-US" altLang="en-US" sz="2000" i="1" smtClean="0">
                <a:solidFill>
                  <a:srgbClr val="C00000"/>
                </a:solidFill>
              </a:rPr>
              <a:t>Can subproblems be defined?</a:t>
            </a:r>
            <a:r>
              <a:rPr lang="en-US" altLang="en-US" sz="2000" smtClean="0">
                <a:solidFill>
                  <a:srgbClr val="C00000"/>
                </a:solidFill>
              </a:rPr>
              <a:t> </a:t>
            </a:r>
            <a:r>
              <a:rPr lang="en-US" altLang="en-US" sz="2000" smtClean="0">
                <a:solidFill>
                  <a:srgbClr val="002060"/>
                </a:solidFill>
              </a:rPr>
              <a:t>If so, are solutions readily apparent for the subproblems?</a:t>
            </a:r>
          </a:p>
          <a:p>
            <a:r>
              <a:rPr lang="en-US" altLang="en-US" sz="2000" i="1" smtClean="0">
                <a:solidFill>
                  <a:srgbClr val="C00000"/>
                </a:solidFill>
              </a:rPr>
              <a:t>Can you represent a solution in a manner that leads to effective implementation? </a:t>
            </a:r>
            <a:r>
              <a:rPr lang="en-US" altLang="en-US" sz="2000" smtClean="0">
                <a:solidFill>
                  <a:srgbClr val="002060"/>
                </a:solidFill>
              </a:rPr>
              <a:t>Can a design model be created?</a:t>
            </a:r>
          </a:p>
          <a:p>
            <a:endParaRPr lang="en-US" altLang="en-US" sz="20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4198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BC92582-82D8-4BE9-9422-C9BAC1B81F4D}" type="slidenum">
              <a:rPr lang="en-US" altLang="en-US" sz="900">
                <a:solidFill>
                  <a:schemeClr val="accent1"/>
                </a:solidFill>
              </a:rPr>
              <a:pPr/>
              <a:t>25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4199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7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r>
              <a:rPr lang="en-US" altLang="en-US" b="1" smtClean="0">
                <a:ln>
                  <a:noFill/>
                </a:ln>
                <a:solidFill>
                  <a:srgbClr val="002060"/>
                </a:solidFill>
              </a:rPr>
              <a:t>10.3 Carry Out the Plan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60588"/>
            <a:ext cx="8534400" cy="388143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i="1" smtClean="0">
                <a:solidFill>
                  <a:srgbClr val="C00000"/>
                </a:solidFill>
                <a:latin typeface="Palatino" pitchFamily="-128" charset="0"/>
              </a:rPr>
              <a:t>Does the solution conform to the plan?</a:t>
            </a:r>
            <a:r>
              <a:rPr lang="en-US" altLang="en-US" smtClean="0">
                <a:latin typeface="Palatino" pitchFamily="-128" charset="0"/>
              </a:rPr>
              <a:t> </a:t>
            </a:r>
            <a:r>
              <a:rPr lang="en-US" altLang="en-US" smtClean="0">
                <a:solidFill>
                  <a:srgbClr val="002060"/>
                </a:solidFill>
                <a:latin typeface="Palatino" pitchFamily="-128" charset="0"/>
              </a:rPr>
              <a:t>Is source code traceable to the design model?</a:t>
            </a:r>
          </a:p>
          <a:p>
            <a:pPr>
              <a:spcBef>
                <a:spcPts val="600"/>
              </a:spcBef>
            </a:pPr>
            <a:endParaRPr lang="en-US" altLang="en-US" i="1" smtClean="0">
              <a:solidFill>
                <a:srgbClr val="002060"/>
              </a:solidFill>
              <a:latin typeface="Palatino" pitchFamily="-128" charset="0"/>
            </a:endParaRPr>
          </a:p>
          <a:p>
            <a:r>
              <a:rPr lang="en-US" altLang="en-US" i="1" smtClean="0">
                <a:solidFill>
                  <a:srgbClr val="C00000"/>
                </a:solidFill>
                <a:latin typeface="Palatino" pitchFamily="-128" charset="0"/>
              </a:rPr>
              <a:t>Is each component part of the solution provably correct?</a:t>
            </a:r>
            <a:r>
              <a:rPr lang="en-US" altLang="en-US" smtClean="0">
                <a:solidFill>
                  <a:srgbClr val="C00000"/>
                </a:solidFill>
                <a:latin typeface="Palatino" pitchFamily="-128" charset="0"/>
              </a:rPr>
              <a:t> </a:t>
            </a:r>
            <a:r>
              <a:rPr lang="en-US" altLang="en-US" smtClean="0">
                <a:solidFill>
                  <a:srgbClr val="002060"/>
                </a:solidFill>
                <a:latin typeface="Palatino" pitchFamily="-128" charset="0"/>
              </a:rPr>
              <a:t>Has the design and code been reviewed, or better, have correctness proofs been applied to algorithm?</a:t>
            </a:r>
          </a:p>
          <a:p>
            <a:endParaRPr lang="en-US" alt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4301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0A9C96-B250-44C9-973E-308D19348A11}" type="slidenum">
              <a:rPr lang="en-US" altLang="en-US" sz="900">
                <a:solidFill>
                  <a:schemeClr val="accent1"/>
                </a:solidFill>
              </a:rPr>
              <a:pPr/>
              <a:t>26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4301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85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8413" cy="914400"/>
          </a:xfrm>
        </p:spPr>
        <p:txBody>
          <a:bodyPr/>
          <a:lstStyle/>
          <a:p>
            <a:r>
              <a:rPr lang="en-US" altLang="en-US" b="1" smtClean="0">
                <a:ln>
                  <a:noFill/>
                </a:ln>
                <a:solidFill>
                  <a:srgbClr val="002060"/>
                </a:solidFill>
              </a:rPr>
              <a:t>10.4 Examine the Result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7848600" cy="42894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i="1" smtClean="0">
                <a:solidFill>
                  <a:srgbClr val="C00000"/>
                </a:solidFill>
                <a:latin typeface="Palatino" pitchFamily="-128" charset="0"/>
              </a:rPr>
              <a:t>Is it possible to test each component part of the solution? </a:t>
            </a:r>
            <a:r>
              <a:rPr lang="en-US" altLang="en-US" smtClean="0">
                <a:solidFill>
                  <a:srgbClr val="002060"/>
                </a:solidFill>
                <a:latin typeface="Palatino" pitchFamily="-128" charset="0"/>
              </a:rPr>
              <a:t>Has a reasonable testing strategy been implemented?</a:t>
            </a:r>
          </a:p>
          <a:p>
            <a:pPr>
              <a:spcBef>
                <a:spcPts val="600"/>
              </a:spcBef>
            </a:pPr>
            <a:endParaRPr lang="en-US" altLang="en-US" i="1" smtClean="0">
              <a:solidFill>
                <a:srgbClr val="002060"/>
              </a:solidFill>
              <a:latin typeface="Palatino" pitchFamily="-128" charset="0"/>
            </a:endParaRPr>
          </a:p>
          <a:p>
            <a:r>
              <a:rPr lang="en-US" altLang="en-US" i="1" smtClean="0">
                <a:solidFill>
                  <a:srgbClr val="C00000"/>
                </a:solidFill>
                <a:latin typeface="Palatino" pitchFamily="-128" charset="0"/>
              </a:rPr>
              <a:t>Does the solution produce results that conform to the data, functions, and features that are required? </a:t>
            </a:r>
            <a:r>
              <a:rPr lang="en-US" altLang="en-US" smtClean="0">
                <a:solidFill>
                  <a:srgbClr val="002060"/>
                </a:solidFill>
                <a:latin typeface="Palatino" pitchFamily="-128" charset="0"/>
              </a:rPr>
              <a:t>Has the software been validated against all stakeholder requirements?</a:t>
            </a:r>
            <a:endParaRPr lang="en-US" altLang="en-US" i="1" smtClean="0">
              <a:solidFill>
                <a:srgbClr val="002060"/>
              </a:solidFill>
              <a:latin typeface="Palatino" pitchFamily="-128" charset="0"/>
            </a:endParaRPr>
          </a:p>
          <a:p>
            <a:endParaRPr lang="en-US" alt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4403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17BD99-FB11-4D33-8BCD-A862926DFAE4}" type="slidenum">
              <a:rPr lang="en-US" altLang="en-US" sz="900">
                <a:solidFill>
                  <a:schemeClr val="accent1"/>
                </a:solidFill>
              </a:rPr>
              <a:pPr/>
              <a:t>27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4403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00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8413" cy="892175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rgbClr val="002060"/>
                </a:solidFill>
              </a:rPr>
              <a:t>Hooker’s General Principles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7772400" cy="3733800"/>
          </a:xfrm>
        </p:spPr>
        <p:txBody>
          <a:bodyPr rtlCol="0">
            <a:normAutofit/>
          </a:bodyPr>
          <a:lstStyle/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mtClean="0"/>
              <a:t>Principle refers to “an important underlying law or assumption required in a system of thought”</a:t>
            </a:r>
            <a:endParaRPr lang="en-US" altLang="en-US" smtClean="0">
              <a:latin typeface="Palatino" pitchFamily="-128" charset="0"/>
            </a:endParaRPr>
          </a:p>
          <a:p>
            <a:pPr fontAlgn="auto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mtClean="0">
                <a:solidFill>
                  <a:srgbClr val="C00000"/>
                </a:solidFill>
                <a:latin typeface="Palatino" pitchFamily="-128" charset="0"/>
              </a:rPr>
              <a:t>1: The Reason It All Exists</a:t>
            </a:r>
          </a:p>
          <a:p>
            <a:pPr fontAlgn="auto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mtClean="0">
                <a:solidFill>
                  <a:srgbClr val="C00000"/>
                </a:solidFill>
                <a:latin typeface="Palatino" pitchFamily="-128" charset="0"/>
              </a:rPr>
              <a:t>2: KISS (Keep It Simple, Stupid!)</a:t>
            </a:r>
          </a:p>
          <a:p>
            <a:pPr fontAlgn="auto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mtClean="0">
                <a:solidFill>
                  <a:srgbClr val="C00000"/>
                </a:solidFill>
                <a:latin typeface="Palatino" pitchFamily="-128" charset="0"/>
              </a:rPr>
              <a:t>3: Maintain the Vision</a:t>
            </a:r>
          </a:p>
          <a:p>
            <a:pPr fontAlgn="auto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mtClean="0">
                <a:solidFill>
                  <a:srgbClr val="C00000"/>
                </a:solidFill>
                <a:latin typeface="Palatino" pitchFamily="-128" charset="0"/>
              </a:rPr>
              <a:t>4: What You Produce, Others Will Consume </a:t>
            </a:r>
          </a:p>
          <a:p>
            <a:pPr fontAlgn="auto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mtClean="0">
                <a:solidFill>
                  <a:srgbClr val="C00000"/>
                </a:solidFill>
                <a:latin typeface="Palatino" pitchFamily="-128" charset="0"/>
              </a:rPr>
              <a:t>5: Be Open to the Future  </a:t>
            </a:r>
          </a:p>
          <a:p>
            <a:pPr fontAlgn="auto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mtClean="0">
                <a:solidFill>
                  <a:srgbClr val="C00000"/>
                </a:solidFill>
                <a:latin typeface="Palatino" pitchFamily="-128" charset="0"/>
              </a:rPr>
              <a:t>6: Plan Ahead for Reuse</a:t>
            </a:r>
          </a:p>
          <a:p>
            <a:pPr fontAlgn="auto"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mtClean="0">
                <a:solidFill>
                  <a:srgbClr val="C00000"/>
                </a:solidFill>
                <a:latin typeface="Palatino" pitchFamily="-128" charset="0"/>
              </a:rPr>
              <a:t>7: Think!</a:t>
            </a:r>
            <a:endParaRPr lang="en-US" altLang="en-US" b="1" smtClean="0">
              <a:solidFill>
                <a:srgbClr val="C00000"/>
              </a:solidFill>
              <a:latin typeface="Palatino" pitchFamily="-12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4506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9A15B4A-CAB8-43E1-9894-894F4008749C}" type="slidenum">
              <a:rPr lang="en-US" altLang="en-US" sz="900">
                <a:solidFill>
                  <a:schemeClr val="accent1"/>
                </a:solidFill>
              </a:rPr>
              <a:pPr/>
              <a:t>28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4506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63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14400"/>
            <a:ext cx="6019800" cy="709613"/>
          </a:xfrm>
        </p:spPr>
        <p:txBody>
          <a:bodyPr/>
          <a:lstStyle/>
          <a:p>
            <a:r>
              <a:rPr lang="en-US" altLang="en-US" b="1" smtClean="0">
                <a:ln>
                  <a:noFill/>
                </a:ln>
                <a:solidFill>
                  <a:srgbClr val="002060"/>
                </a:solidFill>
              </a:rPr>
              <a:t>11. Software Myths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738313"/>
            <a:ext cx="7162800" cy="4191000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rgbClr val="002060"/>
                </a:solidFill>
              </a:rPr>
              <a:t>Myths refer to “erroneous </a:t>
            </a:r>
            <a:r>
              <a:rPr lang="en-US" dirty="0">
                <a:solidFill>
                  <a:srgbClr val="002060"/>
                </a:solidFill>
              </a:rPr>
              <a:t>beliefs about software and the process that is used </a:t>
            </a:r>
            <a:r>
              <a:rPr lang="en-US" dirty="0" smtClean="0">
                <a:solidFill>
                  <a:srgbClr val="002060"/>
                </a:solidFill>
              </a:rPr>
              <a:t>to build it”</a:t>
            </a:r>
            <a:endParaRPr lang="en-US" dirty="0">
              <a:solidFill>
                <a:srgbClr val="002060"/>
              </a:solidFill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b="1" i="1" dirty="0">
                <a:solidFill>
                  <a:srgbClr val="00B050"/>
                </a:solidFill>
              </a:rPr>
              <a:t>We already have a book that’s full of standards and procedures </a:t>
            </a:r>
            <a:r>
              <a:rPr lang="en-US" b="1" i="1" dirty="0" smtClean="0">
                <a:solidFill>
                  <a:srgbClr val="00B050"/>
                </a:solidFill>
              </a:rPr>
              <a:t>for building </a:t>
            </a:r>
            <a:r>
              <a:rPr lang="en-US" b="1" i="1" dirty="0">
                <a:solidFill>
                  <a:srgbClr val="00B050"/>
                </a:solidFill>
              </a:rPr>
              <a:t>software. Won’t that provide my people </a:t>
            </a:r>
            <a:r>
              <a:rPr lang="en-US" b="1" i="1" dirty="0" smtClean="0">
                <a:solidFill>
                  <a:srgbClr val="00B050"/>
                </a:solidFill>
              </a:rPr>
              <a:t>with </a:t>
            </a:r>
            <a:r>
              <a:rPr lang="en-US" b="1" i="1" dirty="0">
                <a:solidFill>
                  <a:srgbClr val="00B050"/>
                </a:solidFill>
              </a:rPr>
              <a:t>everything </a:t>
            </a:r>
            <a:r>
              <a:rPr lang="en-US" b="1" i="1" dirty="0" smtClean="0">
                <a:solidFill>
                  <a:srgbClr val="00B050"/>
                </a:solidFill>
              </a:rPr>
              <a:t>they need </a:t>
            </a:r>
            <a:r>
              <a:rPr lang="en-US" b="1" i="1" dirty="0">
                <a:solidFill>
                  <a:srgbClr val="00B050"/>
                </a:solidFill>
              </a:rPr>
              <a:t>to know</a:t>
            </a:r>
            <a:r>
              <a:rPr lang="en-US" b="1" i="1" dirty="0" smtClean="0">
                <a:solidFill>
                  <a:srgbClr val="00B050"/>
                </a:solidFill>
              </a:rPr>
              <a:t>?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en-US" b="1" i="1" dirty="0" smtClean="0">
              <a:solidFill>
                <a:srgbClr val="00B050"/>
              </a:solidFill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b="1" i="1" dirty="0">
                <a:solidFill>
                  <a:srgbClr val="00B050"/>
                </a:solidFill>
              </a:rPr>
              <a:t>If we get behind schedule, we can add more programmers and catch </a:t>
            </a:r>
            <a:r>
              <a:rPr lang="en-US" b="1" i="1" dirty="0" smtClean="0">
                <a:solidFill>
                  <a:srgbClr val="00B050"/>
                </a:solidFill>
              </a:rPr>
              <a:t>up (</a:t>
            </a:r>
            <a:r>
              <a:rPr lang="en-US" b="1" i="1" dirty="0">
                <a:solidFill>
                  <a:srgbClr val="00B050"/>
                </a:solidFill>
              </a:rPr>
              <a:t>sometimes called the “Mongolian horde” concept</a:t>
            </a:r>
            <a:r>
              <a:rPr lang="en-US" b="1" i="1" dirty="0" smtClean="0">
                <a:solidFill>
                  <a:srgbClr val="00B050"/>
                </a:solidFill>
              </a:rPr>
              <a:t>).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endParaRPr lang="en-US" b="1" i="1" dirty="0" smtClean="0">
              <a:solidFill>
                <a:srgbClr val="00B050"/>
              </a:solidFill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b="1" i="1" dirty="0" smtClean="0">
                <a:solidFill>
                  <a:srgbClr val="00B050"/>
                </a:solidFill>
              </a:rPr>
              <a:t>If </a:t>
            </a:r>
            <a:r>
              <a:rPr lang="en-US" b="1" i="1" dirty="0">
                <a:solidFill>
                  <a:srgbClr val="00B050"/>
                </a:solidFill>
              </a:rPr>
              <a:t>I decide to outsource the software project to a third party, I can </a:t>
            </a:r>
            <a:r>
              <a:rPr lang="en-US" b="1" i="1" dirty="0" smtClean="0">
                <a:solidFill>
                  <a:srgbClr val="00B050"/>
                </a:solidFill>
              </a:rPr>
              <a:t>just relax </a:t>
            </a:r>
            <a:r>
              <a:rPr lang="en-US" b="1" i="1" dirty="0">
                <a:solidFill>
                  <a:srgbClr val="00B050"/>
                </a:solidFill>
              </a:rPr>
              <a:t>and let that firm build it.</a:t>
            </a:r>
            <a:endParaRPr lang="en-US" b="1" dirty="0" smtClean="0">
              <a:solidFill>
                <a:srgbClr val="00B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4608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FAFEDFA-0770-4810-AAF7-CF0F98A5A751}" type="slidenum">
              <a:rPr lang="en-US" altLang="en-US" sz="900">
                <a:solidFill>
                  <a:schemeClr val="accent1"/>
                </a:solidFill>
              </a:rPr>
              <a:pPr/>
              <a:t>29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4608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06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60388"/>
            <a:ext cx="5105400" cy="5095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b="1" smtClean="0">
                <a:ln>
                  <a:noFill/>
                </a:ln>
              </a:rPr>
              <a:t>Assessment 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FD8395-3A9B-4724-A981-65A80665D0E3}" type="slidenum">
              <a:rPr lang="en-US" altLang="en-US" sz="900">
                <a:solidFill>
                  <a:schemeClr val="accent1"/>
                </a:solidFill>
              </a:rPr>
              <a:pPr/>
              <a:t>3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pic>
        <p:nvPicPr>
          <p:cNvPr id="1127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1049338"/>
          <a:ext cx="8421686" cy="5340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316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Sl.no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Assessment </a:t>
                      </a:r>
                      <a:r>
                        <a:rPr lang="en-US" sz="1800" dirty="0" smtClean="0">
                          <a:effectLst/>
                        </a:rPr>
                        <a:t>type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Contents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Course outcome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Number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Duration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 Hours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Marks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weightage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Venue, DATE &amp;TIME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Module Quiz I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[Informal]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Modules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CO1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Announce Later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Quiz II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[Informal]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Modules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3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Test-1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[Formal]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Modules 1 &amp; 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Assignment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Module 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Test-2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[Formal]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Modules 3 &amp; 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CO3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4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Case Study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Module 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04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End Term Exam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[Formal]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Modules 1 – 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CO1-CO4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40%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765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92100"/>
            <a:ext cx="6351588" cy="709613"/>
          </a:xfrm>
        </p:spPr>
        <p:txBody>
          <a:bodyPr/>
          <a:lstStyle/>
          <a:p>
            <a:r>
              <a:rPr lang="en-US" altLang="en-US" b="1" dirty="0" smtClean="0">
                <a:ln>
                  <a:noFill/>
                </a:ln>
                <a:solidFill>
                  <a:srgbClr val="002060"/>
                </a:solidFill>
              </a:rPr>
              <a:t>Software Myths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004094" y="1338264"/>
            <a:ext cx="7391400" cy="419100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Customer Myths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r>
              <a:rPr lang="en-US" i="1" dirty="0">
                <a:solidFill>
                  <a:srgbClr val="002060"/>
                </a:solidFill>
              </a:rPr>
              <a:t>Software requirements continually change, but change can be </a:t>
            </a:r>
            <a:r>
              <a:rPr lang="en-US" i="1" dirty="0" smtClean="0">
                <a:solidFill>
                  <a:srgbClr val="002060"/>
                </a:solidFill>
              </a:rPr>
              <a:t>easily accommodated </a:t>
            </a:r>
            <a:r>
              <a:rPr lang="en-US" i="1" dirty="0">
                <a:solidFill>
                  <a:srgbClr val="002060"/>
                </a:solidFill>
              </a:rPr>
              <a:t>because software is flexible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3" charset="2"/>
              <a:buChar char=""/>
              <a:defRPr/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Practitioner’s Myths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i="1" dirty="0">
                <a:solidFill>
                  <a:srgbClr val="002060"/>
                </a:solidFill>
              </a:rPr>
              <a:t>Once we write the program and get it to work, our job is done</a:t>
            </a:r>
            <a:r>
              <a:rPr lang="en-US" i="1" dirty="0" smtClean="0">
                <a:solidFill>
                  <a:srgbClr val="002060"/>
                </a:solidFill>
              </a:rPr>
              <a:t>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i="1" dirty="0">
                <a:solidFill>
                  <a:srgbClr val="002060"/>
                </a:solidFill>
              </a:rPr>
              <a:t>The only deliverable work product for a successful project is the </a:t>
            </a:r>
            <a:r>
              <a:rPr lang="en-US" i="1" dirty="0" smtClean="0">
                <a:solidFill>
                  <a:srgbClr val="002060"/>
                </a:solidFill>
              </a:rPr>
              <a:t>working program.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i="1" dirty="0">
                <a:solidFill>
                  <a:srgbClr val="002060"/>
                </a:solidFill>
              </a:rPr>
              <a:t>Software engineering will make us create voluminous and </a:t>
            </a:r>
            <a:r>
              <a:rPr lang="en-US" i="1" dirty="0" smtClean="0">
                <a:solidFill>
                  <a:srgbClr val="002060"/>
                </a:solidFill>
              </a:rPr>
              <a:t>unnecessary documentation </a:t>
            </a:r>
            <a:r>
              <a:rPr lang="en-US" i="1" dirty="0">
                <a:solidFill>
                  <a:srgbClr val="002060"/>
                </a:solidFill>
              </a:rPr>
              <a:t>and will invariably slow us down.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4813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E627EEB-BFC4-4AFA-8E70-3EEB3A9551F0}" type="slidenum">
              <a:rPr lang="en-US" altLang="en-US" sz="900">
                <a:solidFill>
                  <a:schemeClr val="accent1"/>
                </a:solidFill>
              </a:rPr>
              <a:pPr/>
              <a:t>30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4813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63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44992"/>
            <a:ext cx="6351588" cy="5445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sz="3200" b="1" dirty="0" smtClean="0">
                <a:ln>
                  <a:noFill/>
                </a:ln>
                <a:solidFill>
                  <a:schemeClr val="tx2"/>
                </a:solidFill>
                <a:latin typeface="Algerian" panose="04020705040A02060702" pitchFamily="82" charset="0"/>
              </a:rPr>
              <a:t>CHAPTER 1 - CONTENTS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71600" y="6421438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6075C72-B696-43EE-B80F-32157D512A95}" type="slidenum">
              <a:rPr lang="en-US" altLang="en-US" sz="900">
                <a:solidFill>
                  <a:schemeClr val="accent1"/>
                </a:solidFill>
              </a:rPr>
              <a:pPr/>
              <a:t>4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3321" name="Text Box 36"/>
          <p:cNvSpPr txBox="1">
            <a:spLocks noChangeArrowheads="1"/>
          </p:cNvSpPr>
          <p:nvPr/>
        </p:nvSpPr>
        <p:spPr bwMode="auto">
          <a:xfrm>
            <a:off x="1651000" y="856456"/>
            <a:ext cx="74676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Software?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of Software or Software characteristics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Application Domains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Legacy Software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</a:t>
            </a:r>
            <a:r>
              <a:rPr lang="en-US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WebApps</a:t>
            </a:r>
            <a:endParaRPr lang="en-US" alt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Software Engineering?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Layered Technology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Framework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Umbrella activities in the Software Process 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Essence of Software Practice 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Myths</a:t>
            </a:r>
          </a:p>
        </p:txBody>
      </p:sp>
      <p:pic>
        <p:nvPicPr>
          <p:cNvPr id="13322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551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4025"/>
            <a:ext cx="6019800" cy="6048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b="1" smtClean="0">
                <a:ln>
                  <a:noFill/>
                </a:ln>
                <a:solidFill>
                  <a:srgbClr val="002060"/>
                </a:solidFill>
              </a:rPr>
              <a:t>1. What is Software?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23541A-D84C-4B00-81D7-1E8AC2463E60}" type="slidenum">
              <a:rPr lang="en-US" altLang="en-US" sz="900">
                <a:solidFill>
                  <a:schemeClr val="accent1"/>
                </a:solidFill>
              </a:rPr>
              <a:pPr/>
              <a:t>5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8" name="Text Box 36"/>
          <p:cNvSpPr txBox="1">
            <a:spLocks noChangeArrowheads="1"/>
          </p:cNvSpPr>
          <p:nvPr/>
        </p:nvSpPr>
        <p:spPr bwMode="auto">
          <a:xfrm>
            <a:off x="1143000" y="1295400"/>
            <a:ext cx="7467600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is: </a:t>
            </a:r>
          </a:p>
          <a:p>
            <a:pPr marL="457200" indent="-457200">
              <a:spcBef>
                <a:spcPct val="50000"/>
              </a:spcBef>
              <a:buFontTx/>
              <a:buAutoNum type="arabicParenBoth"/>
              <a:defRPr/>
            </a:pPr>
            <a:r>
              <a:rPr lang="en-US" dirty="0">
                <a:solidFill>
                  <a:schemeClr val="folHlink"/>
                </a:solidFill>
                <a:latin typeface="Algerian" panose="04020705040A02060702" pitchFamily="82" charset="0"/>
              </a:rPr>
              <a:t>instructions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(computer programs) that when executed provide desired features, function, and performance;  </a:t>
            </a:r>
          </a:p>
          <a:p>
            <a:pPr marL="457200" indent="-457200">
              <a:spcBef>
                <a:spcPct val="50000"/>
              </a:spcBef>
              <a:buFontTx/>
              <a:buAutoNum type="arabicParenBoth"/>
              <a:defRPr/>
            </a:pPr>
            <a:r>
              <a:rPr lang="en-US" dirty="0">
                <a:solidFill>
                  <a:schemeClr val="folHlink"/>
                </a:solidFill>
                <a:latin typeface="Algerian" panose="04020705040A02060702" pitchFamily="82" charset="0"/>
              </a:rPr>
              <a:t>data structures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enable the programs to adequately manipulate information and </a:t>
            </a:r>
          </a:p>
          <a:p>
            <a:pPr marL="457200" indent="-457200">
              <a:spcBef>
                <a:spcPct val="50000"/>
              </a:spcBef>
              <a:buFontTx/>
              <a:buAutoNum type="arabicParenBoth"/>
              <a:defRPr/>
            </a:pPr>
            <a:r>
              <a:rPr lang="en-US" dirty="0">
                <a:solidFill>
                  <a:schemeClr val="folHlink"/>
                </a:solidFill>
                <a:latin typeface="Algerian" panose="04020705040A02060702" pitchFamily="82" charset="0"/>
              </a:rPr>
              <a:t>documentation</a:t>
            </a:r>
            <a:r>
              <a:rPr lang="en-US" dirty="0">
                <a:latin typeface="Palatino" pitchFamily="-12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describes the operation and use of the programs.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plays a dual role of being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“product”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also 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“vehicle for delivering a product”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Palatino" pitchFamily="-128" charset="0"/>
              </a:rPr>
              <a:t> </a:t>
            </a:r>
          </a:p>
        </p:txBody>
      </p:sp>
      <p:pic>
        <p:nvPicPr>
          <p:cNvPr id="1537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483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534400" cy="9382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smtClean="0">
                <a:solidFill>
                  <a:srgbClr val="002060"/>
                </a:solidFill>
              </a:rPr>
              <a:t>2. Nature of Software or Characteristics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1"/>
            <a:ext cx="7704137" cy="3332163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Software is </a:t>
            </a:r>
            <a:r>
              <a:rPr lang="en-US" altLang="en-US" dirty="0" smtClean="0">
                <a:solidFill>
                  <a:srgbClr val="FF0000"/>
                </a:solidFill>
              </a:rPr>
              <a:t>developed or engineered</a:t>
            </a:r>
            <a:r>
              <a:rPr lang="en-US" altLang="en-US" dirty="0" smtClean="0">
                <a:solidFill>
                  <a:srgbClr val="002060"/>
                </a:solidFill>
              </a:rPr>
              <a:t>, it is not manufactured in the classical sense.</a:t>
            </a:r>
          </a:p>
          <a:p>
            <a:r>
              <a:rPr lang="en-US" altLang="en-US" dirty="0" smtClean="0">
                <a:solidFill>
                  <a:srgbClr val="002060"/>
                </a:solidFill>
              </a:rPr>
              <a:t>Software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doesn't "wear out." </a:t>
            </a:r>
          </a:p>
          <a:p>
            <a:r>
              <a:rPr lang="en-US" altLang="en-US" dirty="0" smtClean="0">
                <a:solidFill>
                  <a:srgbClr val="002060"/>
                </a:solidFill>
              </a:rPr>
              <a:t>Although the industry is moving toward component-based construction, most software continues to be </a:t>
            </a:r>
            <a:r>
              <a:rPr lang="en-US" altLang="en-US" dirty="0" smtClean="0">
                <a:solidFill>
                  <a:srgbClr val="FF0000"/>
                </a:solidFill>
              </a:rPr>
              <a:t>custom-built</a:t>
            </a:r>
            <a:r>
              <a:rPr lang="en-US" altLang="en-US" dirty="0" smtClean="0"/>
              <a:t>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17413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4F4DB64-F777-46F1-B751-17CF9DD8ECAF}" type="slidenum">
              <a:rPr lang="en-US" altLang="en-US" sz="900">
                <a:solidFill>
                  <a:schemeClr val="accent1"/>
                </a:solidFill>
              </a:rPr>
              <a:pPr/>
              <a:t>6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1741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37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39435"/>
            <a:ext cx="7923213" cy="5445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sz="3200" b="1" dirty="0" smtClean="0">
                <a:ln>
                  <a:noFill/>
                </a:ln>
                <a:solidFill>
                  <a:srgbClr val="002060"/>
                </a:solidFill>
                <a:latin typeface="Algerian" panose="04020705040A02060702" pitchFamily="82" charset="0"/>
              </a:rPr>
              <a:t>Hardware vs. Software Failures</a:t>
            </a:r>
            <a:endParaRPr lang="en-US" altLang="en-US" sz="3200" b="1" dirty="0" smtClean="0">
              <a:ln>
                <a:noFill/>
              </a:ln>
              <a:latin typeface="Algerian" panose="04020705040A02060702" pitchFamily="8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C0E353-A643-4B4B-B96C-DA474BAF2EC0}" type="slidenum">
              <a:rPr lang="en-US" altLang="en-US" sz="900">
                <a:solidFill>
                  <a:schemeClr val="accent1"/>
                </a:solidFill>
              </a:rPr>
              <a:pPr/>
              <a:t>7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1843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97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2668588"/>
            <a:ext cx="48387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724150"/>
            <a:ext cx="3916362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4313" y="5954713"/>
            <a:ext cx="4221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/>
              <a:t>Failure Curve for Hardware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83213" y="5943600"/>
            <a:ext cx="3074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/>
              <a:t>Failure Curve for Software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14313" y="1905000"/>
            <a:ext cx="269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Design or </a:t>
            </a:r>
          </a:p>
          <a:p>
            <a:r>
              <a:rPr lang="en-US" altLang="en-US" sz="1600"/>
              <a:t>manufacturing defects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7400" y="1466850"/>
            <a:ext cx="64373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Hardware components suffer from the cumulative effects of dust, vibration, abuse, temperature extremes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29050" y="5995988"/>
            <a:ext cx="2266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Uncovering defects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672263" y="2265363"/>
            <a:ext cx="2573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Changes in the software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034338" y="2435225"/>
            <a:ext cx="723900" cy="102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797925" y="2447925"/>
            <a:ext cx="112713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 noChangeShapeType="1"/>
            <a:stCxn id="13" idx="2"/>
          </p:cNvCxnSpPr>
          <p:nvPr/>
        </p:nvCxnSpPr>
        <p:spPr bwMode="auto">
          <a:xfrm flipH="1">
            <a:off x="609600" y="2489200"/>
            <a:ext cx="950913" cy="939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894013" y="2416175"/>
            <a:ext cx="669925" cy="1012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4435475" y="3352800"/>
            <a:ext cx="517525" cy="2787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cxnSpLocks noChangeShapeType="1"/>
            <a:stCxn id="17" idx="2"/>
          </p:cNvCxnSpPr>
          <p:nvPr/>
        </p:nvCxnSpPr>
        <p:spPr bwMode="auto">
          <a:xfrm flipH="1">
            <a:off x="7646988" y="2605088"/>
            <a:ext cx="312737" cy="366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cxnSpLocks noChangeShapeType="1"/>
            <a:stCxn id="17" idx="2"/>
          </p:cNvCxnSpPr>
          <p:nvPr/>
        </p:nvCxnSpPr>
        <p:spPr bwMode="auto">
          <a:xfrm flipH="1">
            <a:off x="6934200" y="2605088"/>
            <a:ext cx="1025525" cy="519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6725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7010400" cy="6048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b="1" smtClean="0">
                <a:ln>
                  <a:noFill/>
                </a:ln>
                <a:solidFill>
                  <a:srgbClr val="002060"/>
                </a:solidFill>
              </a:rPr>
              <a:t>3. Software Application Domains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2048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7F8A8B8-9F00-4DA9-B85D-87936243027B}" type="slidenum">
              <a:rPr lang="en-US" altLang="en-US" sz="900">
                <a:solidFill>
                  <a:schemeClr val="accent1"/>
                </a:solidFill>
              </a:rPr>
              <a:pPr/>
              <a:t>8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2048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89000" y="1436471"/>
            <a:ext cx="8229600" cy="41544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Require heavy interaction with computer hardware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Ex: Operating Systems like Windows, Ubuntu, Android,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Software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Stand alone programs that solve business need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Ex: Microsoft Office applications such as Word, Excel, PowerPoint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Engineering/Scientific software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Required for high performance scientific computing</a:t>
            </a:r>
          </a:p>
          <a:p>
            <a:pPr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Aided Design (CAD) software, MATLAB, Julia 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Software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Software that controls machines or devices 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Ex: ATMs, Braking system in car, Key pad control in Microwave Oven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91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6934200" cy="6048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r>
              <a:rPr lang="en-US" altLang="en-US" b="1" smtClean="0">
                <a:ln>
                  <a:noFill/>
                </a:ln>
                <a:solidFill>
                  <a:srgbClr val="002060"/>
                </a:solidFill>
              </a:rPr>
              <a:t>Software Application Domains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CSE, SOE, Presidency University</a:t>
            </a:r>
          </a:p>
        </p:txBody>
      </p:sp>
      <p:sp>
        <p:nvSpPr>
          <p:cNvPr id="22532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C2616A0-F78A-4087-B95E-CD71D1AFA4F6}" type="slidenum">
              <a:rPr lang="en-US" altLang="en-US" sz="900">
                <a:solidFill>
                  <a:schemeClr val="accent1"/>
                </a:solidFill>
              </a:rPr>
              <a:pPr/>
              <a:t>9</a:t>
            </a:fld>
            <a:endParaRPr lang="en-US" altLang="en-US" sz="900">
              <a:solidFill>
                <a:schemeClr val="accent1"/>
              </a:solidFill>
            </a:endParaRPr>
          </a:p>
        </p:txBody>
      </p:sp>
      <p:pic>
        <p:nvPicPr>
          <p:cNvPr id="2253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38200" y="2063750"/>
            <a:ext cx="8305800" cy="31702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Product-line Software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Satisfies particular market segment</a:t>
            </a:r>
          </a:p>
          <a:p>
            <a:pPr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Walmart POS (Point of Sale) System, Metro POS System, Word 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processing apps</a:t>
            </a: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Client-Server type of applications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Ex: Gmail, Google Docs, Facebook</a:t>
            </a: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Software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Expert Systems, Robotics, Pattern Recognition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Ex: Apple’s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(virtual assistant), IBM Watson, Google Maps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095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B5AD61E-EFE3-46CD-BB09-B9CB8FD715DA}" vid="{2146E19F-BDE7-4735-A695-7EF2D4734C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00D99626505468815249BBCE5CBE2" ma:contentTypeVersion="10" ma:contentTypeDescription="Create a new document." ma:contentTypeScope="" ma:versionID="530fa68265af1afd78c5f75de43d89ec">
  <xsd:schema xmlns:xsd="http://www.w3.org/2001/XMLSchema" xmlns:xs="http://www.w3.org/2001/XMLSchema" xmlns:p="http://schemas.microsoft.com/office/2006/metadata/properties" xmlns:ns2="b9ddce48-4927-49d3-9c8d-0a4b2e223357" xmlns:ns3="97366e1e-3f04-441e-b6c8-11d4a868ca9a" targetNamespace="http://schemas.microsoft.com/office/2006/metadata/properties" ma:root="true" ma:fieldsID="093de6fd644dc5749ef4e25b998f45ad" ns2:_="" ns3:_="">
    <xsd:import namespace="b9ddce48-4927-49d3-9c8d-0a4b2e223357"/>
    <xsd:import namespace="97366e1e-3f04-441e-b6c8-11d4a868ca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ddce48-4927-49d3-9c8d-0a4b2e223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66e1e-3f04-441e-b6c8-11d4a868ca9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58BFF1-DE31-48F4-B74E-5ADC9DAF749B}"/>
</file>

<file path=customXml/itemProps2.xml><?xml version="1.0" encoding="utf-8"?>
<ds:datastoreItem xmlns:ds="http://schemas.openxmlformats.org/officeDocument/2006/customXml" ds:itemID="{62678BBE-7A82-474A-8FF7-D7FE7C33C961}"/>
</file>

<file path=customXml/itemProps3.xml><?xml version="1.0" encoding="utf-8"?>
<ds:datastoreItem xmlns:ds="http://schemas.openxmlformats.org/officeDocument/2006/customXml" ds:itemID="{16B8E034-555C-420D-AEF2-3129093F62F4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1417</TotalTime>
  <Words>2184</Words>
  <Application>Microsoft Office PowerPoint</Application>
  <PresentationFormat>On-screen Show (4:3)</PresentationFormat>
  <Paragraphs>351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ＭＳ Ｐゴシック</vt:lpstr>
      <vt:lpstr>Algerian</vt:lpstr>
      <vt:lpstr>Arial</vt:lpstr>
      <vt:lpstr>Calibri</vt:lpstr>
      <vt:lpstr>Cambria</vt:lpstr>
      <vt:lpstr>Helvetica</vt:lpstr>
      <vt:lpstr>Mangal</vt:lpstr>
      <vt:lpstr>Palatino</vt:lpstr>
      <vt:lpstr>Times New Roman</vt:lpstr>
      <vt:lpstr>Wingdings</vt:lpstr>
      <vt:lpstr>Wingdings 3</vt:lpstr>
      <vt:lpstr>Theme1</vt:lpstr>
      <vt:lpstr>SOFTWARE ENGINEERING AND PROJECT MANAGEMENT  (CSE 227)</vt:lpstr>
      <vt:lpstr>TEXT BOOK AND REFERENCE BOOKS</vt:lpstr>
      <vt:lpstr>Assessment Schedule</vt:lpstr>
      <vt:lpstr>CHAPTER 1 - CONTENTS</vt:lpstr>
      <vt:lpstr>1. What is Software?</vt:lpstr>
      <vt:lpstr>2. Nature of Software or Characteristics</vt:lpstr>
      <vt:lpstr>Hardware vs. Software Failures</vt:lpstr>
      <vt:lpstr>3. Software Application Domains</vt:lpstr>
      <vt:lpstr>Software Application Domains</vt:lpstr>
      <vt:lpstr>Software - New Categories</vt:lpstr>
      <vt:lpstr>4. Legacy Software</vt:lpstr>
      <vt:lpstr>5.1 Characteristics of WebApps - I</vt:lpstr>
      <vt:lpstr>5.2 Characteristics of WebApps - II</vt:lpstr>
      <vt:lpstr>6. Software Engineering</vt:lpstr>
      <vt:lpstr>Software Engineering</vt:lpstr>
      <vt:lpstr>Software Engineering</vt:lpstr>
      <vt:lpstr>Software Process</vt:lpstr>
      <vt:lpstr>7. A Layered Technology</vt:lpstr>
      <vt:lpstr>8. A Process Framework</vt:lpstr>
      <vt:lpstr>Framework Activities</vt:lpstr>
      <vt:lpstr>9. Umbrella Activities</vt:lpstr>
      <vt:lpstr>Why Software Projects Fail?</vt:lpstr>
      <vt:lpstr>10. The Essence of Software Practice</vt:lpstr>
      <vt:lpstr>10.1 Understand the Problem</vt:lpstr>
      <vt:lpstr>10.2 Plan the Solution</vt:lpstr>
      <vt:lpstr>10.3 Carry Out the Plan</vt:lpstr>
      <vt:lpstr>10.4 Examine the Result</vt:lpstr>
      <vt:lpstr>Hooker’s General Principles</vt:lpstr>
      <vt:lpstr>11. Software Myths</vt:lpstr>
      <vt:lpstr>Software Myths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102</cp:revision>
  <dcterms:created xsi:type="dcterms:W3CDTF">2016-07-09T03:52:32Z</dcterms:created>
  <dcterms:modified xsi:type="dcterms:W3CDTF">2021-08-18T09:21:44Z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0x010100E7200D99626505468815249BBCE5CBE2</vt:lpwstr>
  </property>
</Properties>
</file>